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04"/>
  </p:notesMasterIdLst>
  <p:sldIdLst>
    <p:sldId id="452" r:id="rId2"/>
    <p:sldId id="392" r:id="rId3"/>
    <p:sldId id="330" r:id="rId4"/>
    <p:sldId id="332" r:id="rId5"/>
    <p:sldId id="331" r:id="rId6"/>
    <p:sldId id="337" r:id="rId7"/>
    <p:sldId id="333" r:id="rId8"/>
    <p:sldId id="366" r:id="rId9"/>
    <p:sldId id="350" r:id="rId10"/>
    <p:sldId id="462" r:id="rId11"/>
    <p:sldId id="351" r:id="rId12"/>
    <p:sldId id="463" r:id="rId13"/>
    <p:sldId id="352" r:id="rId14"/>
    <p:sldId id="466" r:id="rId15"/>
    <p:sldId id="353" r:id="rId16"/>
    <p:sldId id="470" r:id="rId17"/>
    <p:sldId id="368" r:id="rId18"/>
    <p:sldId id="473" r:id="rId19"/>
    <p:sldId id="354" r:id="rId20"/>
    <p:sldId id="469" r:id="rId21"/>
    <p:sldId id="457" r:id="rId22"/>
    <p:sldId id="461" r:id="rId23"/>
    <p:sldId id="355" r:id="rId24"/>
    <p:sldId id="356" r:id="rId25"/>
    <p:sldId id="471" r:id="rId26"/>
    <p:sldId id="357" r:id="rId27"/>
    <p:sldId id="358" r:id="rId28"/>
    <p:sldId id="359" r:id="rId29"/>
    <p:sldId id="360" r:id="rId30"/>
    <p:sldId id="361" r:id="rId31"/>
    <p:sldId id="362" r:id="rId32"/>
    <p:sldId id="363" r:id="rId33"/>
    <p:sldId id="454" r:id="rId34"/>
    <p:sldId id="364" r:id="rId35"/>
    <p:sldId id="325" r:id="rId36"/>
    <p:sldId id="326" r:id="rId37"/>
    <p:sldId id="258" r:id="rId38"/>
    <p:sldId id="328" r:id="rId39"/>
    <p:sldId id="367" r:id="rId40"/>
    <p:sldId id="257" r:id="rId41"/>
    <p:sldId id="259" r:id="rId42"/>
    <p:sldId id="260" r:id="rId43"/>
    <p:sldId id="261" r:id="rId44"/>
    <p:sldId id="262" r:id="rId45"/>
    <p:sldId id="472" r:id="rId46"/>
    <p:sldId id="264" r:id="rId47"/>
    <p:sldId id="265" r:id="rId48"/>
    <p:sldId id="266" r:id="rId49"/>
    <p:sldId id="267" r:id="rId50"/>
    <p:sldId id="268" r:id="rId51"/>
    <p:sldId id="269" r:id="rId52"/>
    <p:sldId id="270" r:id="rId53"/>
    <p:sldId id="271" r:id="rId54"/>
    <p:sldId id="273" r:id="rId55"/>
    <p:sldId id="276" r:id="rId56"/>
    <p:sldId id="274" r:id="rId57"/>
    <p:sldId id="275" r:id="rId58"/>
    <p:sldId id="278" r:id="rId59"/>
    <p:sldId id="277" r:id="rId60"/>
    <p:sldId id="279" r:id="rId61"/>
    <p:sldId id="280" r:id="rId62"/>
    <p:sldId id="281" r:id="rId63"/>
    <p:sldId id="319" r:id="rId64"/>
    <p:sldId id="318" r:id="rId65"/>
    <p:sldId id="455" r:id="rId66"/>
    <p:sldId id="456" r:id="rId67"/>
    <p:sldId id="282" r:id="rId68"/>
    <p:sldId id="284" r:id="rId69"/>
    <p:sldId id="285" r:id="rId70"/>
    <p:sldId id="286" r:id="rId71"/>
    <p:sldId id="287" r:id="rId72"/>
    <p:sldId id="288" r:id="rId73"/>
    <p:sldId id="289" r:id="rId74"/>
    <p:sldId id="291" r:id="rId75"/>
    <p:sldId id="292" r:id="rId76"/>
    <p:sldId id="293" r:id="rId77"/>
    <p:sldId id="294" r:id="rId78"/>
    <p:sldId id="295" r:id="rId79"/>
    <p:sldId id="296" r:id="rId80"/>
    <p:sldId id="297" r:id="rId81"/>
    <p:sldId id="317" r:id="rId82"/>
    <p:sldId id="299" r:id="rId83"/>
    <p:sldId id="300" r:id="rId84"/>
    <p:sldId id="301" r:id="rId85"/>
    <p:sldId id="302" r:id="rId86"/>
    <p:sldId id="303" r:id="rId87"/>
    <p:sldId id="304" r:id="rId88"/>
    <p:sldId id="305" r:id="rId89"/>
    <p:sldId id="306" r:id="rId90"/>
    <p:sldId id="307" r:id="rId91"/>
    <p:sldId id="309" r:id="rId92"/>
    <p:sldId id="310" r:id="rId93"/>
    <p:sldId id="311" r:id="rId94"/>
    <p:sldId id="312" r:id="rId95"/>
    <p:sldId id="313" r:id="rId96"/>
    <p:sldId id="314" r:id="rId97"/>
    <p:sldId id="315" r:id="rId98"/>
    <p:sldId id="316" r:id="rId99"/>
    <p:sldId id="320" r:id="rId100"/>
    <p:sldId id="321" r:id="rId101"/>
    <p:sldId id="322" r:id="rId102"/>
    <p:sldId id="334" r:id="rId103"/>
  </p:sldIdLst>
  <p:sldSz cx="9144000" cy="6858000" type="screen4x3"/>
  <p:notesSz cx="9144000" cy="6858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1317" autoAdjust="0"/>
  </p:normalViewPr>
  <p:slideViewPr>
    <p:cSldViewPr>
      <p:cViewPr varScale="1">
        <p:scale>
          <a:sx n="59" d="100"/>
          <a:sy n="59" d="100"/>
        </p:scale>
        <p:origin x="688" y="48"/>
      </p:cViewPr>
      <p:guideLst>
        <p:guide orient="horz" pos="2160"/>
        <p:guide pos="2880"/>
      </p:guideLst>
    </p:cSldViewPr>
  </p:slideViewPr>
  <p:outlineViewPr>
    <p:cViewPr>
      <p:scale>
        <a:sx n="33" d="100"/>
        <a:sy n="33" d="100"/>
      </p:scale>
      <p:origin x="0" y="-13604"/>
    </p:cViewPr>
  </p:outlineViewPr>
  <p:notesTextViewPr>
    <p:cViewPr>
      <p:scale>
        <a:sx n="100" d="100"/>
        <a:sy n="100" d="100"/>
      </p:scale>
      <p:origin x="0" y="0"/>
    </p:cViewPr>
  </p:notesTextViewPr>
  <p:sorterViewPr>
    <p:cViewPr>
      <p:scale>
        <a:sx n="66" d="100"/>
        <a:sy n="66" d="100"/>
      </p:scale>
      <p:origin x="0" y="-5492"/>
    </p:cViewPr>
  </p:sorterViewPr>
  <p:notesViewPr>
    <p:cSldViewPr>
      <p:cViewPr varScale="1">
        <p:scale>
          <a:sx n="65" d="100"/>
          <a:sy n="65" d="100"/>
        </p:scale>
        <p:origin x="1928"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1.xml.rels><?xml version="1.0" encoding="UTF-8" standalone="yes"?>
<Relationships xmlns="http://schemas.openxmlformats.org/package/2006/relationships"><Relationship Id="rId2" Type="http://schemas.openxmlformats.org/officeDocument/2006/relationships/hyperlink" Target="https://ec.europa.eu/info/strategy/priorities-2019-2024/european-green-deal_en" TargetMode="External"/><Relationship Id="rId1" Type="http://schemas.openxmlformats.org/officeDocument/2006/relationships/hyperlink" Target="https://ec.europa.eu/info/strategy/priorities-2019-2024/european-green-deal/actions-being-taken-eu/just-transition-mechanism_en"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ec.europa.eu/info/strategy/priorities-2019-2024/european-green-deal_en" TargetMode="External"/><Relationship Id="rId1" Type="http://schemas.openxmlformats.org/officeDocument/2006/relationships/hyperlink" Target="https://ec.europa.eu/info/strategy/priorities-2019-2024/european-green-deal/actions-being-taken-eu/just-transition-mechanism_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3476A-625C-4528-BFB2-ACB12CAC82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530ABFC-0472-4C56-BF6D-DC42AE7F96E6}">
      <dgm:prSet/>
      <dgm:spPr/>
      <dgm:t>
        <a:bodyPr/>
        <a:lstStyle/>
        <a:p>
          <a:pPr>
            <a:defRPr cap="all"/>
          </a:pPr>
          <a:r>
            <a:rPr lang="it-IT" b="0" i="0" dirty="0"/>
            <a:t>La </a:t>
          </a:r>
          <a:r>
            <a:rPr lang="it-IT" b="1" i="0" dirty="0"/>
            <a:t>coesione economica, sociale</a:t>
          </a:r>
          <a:r>
            <a:rPr lang="it-IT" b="0" i="0" dirty="0"/>
            <a:t> e territoriale è uno degli </a:t>
          </a:r>
          <a:r>
            <a:rPr lang="it-IT" b="1" i="0" dirty="0"/>
            <a:t>obiettivi fondamentali</a:t>
          </a:r>
          <a:r>
            <a:rPr lang="it-IT" b="0" i="0" dirty="0"/>
            <a:t> dell'UE (articolo 3 TUE). Secondo l'articolo 174 del TFUE, l'Unione deve mirare a </a:t>
          </a:r>
          <a:r>
            <a:rPr lang="it-IT" b="1" i="0" dirty="0"/>
            <a:t>ridurre il divario</a:t>
          </a:r>
          <a:r>
            <a:rPr lang="it-IT" b="0" i="0" dirty="0"/>
            <a:t> </a:t>
          </a:r>
          <a:r>
            <a:rPr lang="it-IT" b="1" i="0" dirty="0"/>
            <a:t>tra i livelli di sviluppo delle</a:t>
          </a:r>
          <a:r>
            <a:rPr lang="it-IT" b="0" i="0" dirty="0"/>
            <a:t> </a:t>
          </a:r>
          <a:r>
            <a:rPr lang="it-IT" b="1" i="0" dirty="0"/>
            <a:t>varie regioni</a:t>
          </a:r>
          <a:r>
            <a:rPr lang="it-IT" b="0" i="0" dirty="0"/>
            <a:t> e il ritardo delle regioni meno favorite o insulari. Una attenzione particolare viene rivolta alle zone rurali, alle zone interessate da transizione industriale e alle regioni che presentano gravi e permanenti svantaggi naturali o demografici.</a:t>
          </a:r>
          <a:endParaRPr lang="en-US" dirty="0"/>
        </a:p>
      </dgm:t>
    </dgm:pt>
    <dgm:pt modelId="{C0B0B17E-3370-4778-93A1-E4170F87502D}" type="parTrans" cxnId="{8A253B1F-BAFC-4509-9CB0-E7087E6895FF}">
      <dgm:prSet/>
      <dgm:spPr/>
      <dgm:t>
        <a:bodyPr/>
        <a:lstStyle/>
        <a:p>
          <a:endParaRPr lang="en-US"/>
        </a:p>
      </dgm:t>
    </dgm:pt>
    <dgm:pt modelId="{E7BE9BF7-86C9-40C4-9CBB-3E88A48CF175}" type="sibTrans" cxnId="{8A253B1F-BAFC-4509-9CB0-E7087E6895FF}">
      <dgm:prSet/>
      <dgm:spPr/>
      <dgm:t>
        <a:bodyPr/>
        <a:lstStyle/>
        <a:p>
          <a:endParaRPr lang="en-US"/>
        </a:p>
      </dgm:t>
    </dgm:pt>
    <dgm:pt modelId="{D9503BCD-5AEF-4450-92D0-C138EFF81B31}">
      <dgm:prSet/>
      <dgm:spPr/>
      <dgm:t>
        <a:bodyPr/>
        <a:lstStyle/>
        <a:p>
          <a:pPr>
            <a:defRPr cap="all"/>
          </a:pPr>
          <a:r>
            <a:rPr lang="it-IT" b="0" i="0"/>
            <a:t>il </a:t>
          </a:r>
          <a:r>
            <a:rPr lang="it-IT" b="1" i="0"/>
            <a:t>Fondo europeo di sviluppo regionale (FESR),</a:t>
          </a:r>
          <a:r>
            <a:rPr lang="it-IT" b="0" i="0"/>
            <a:t> che è destinato a contribuire alla correzione dei principali squilibri regionali esistenti nell'Unione, partecipando allo sviluppo e all'adeguamento strutturale delle regioni in ritardo di sviluppo nonché alla riconversione delle regioni industriali in declino (articolo 176 TFUE);</a:t>
          </a:r>
          <a:endParaRPr lang="en-US"/>
        </a:p>
      </dgm:t>
    </dgm:pt>
    <dgm:pt modelId="{623B5FFF-6474-4813-819E-EA0C391BDE05}" type="parTrans" cxnId="{A88EA2AD-5B35-4E31-8707-111C5A49B3EE}">
      <dgm:prSet/>
      <dgm:spPr/>
      <dgm:t>
        <a:bodyPr/>
        <a:lstStyle/>
        <a:p>
          <a:endParaRPr lang="en-US"/>
        </a:p>
      </dgm:t>
    </dgm:pt>
    <dgm:pt modelId="{0B24C9E2-9F6D-41DD-B43D-09AD3C186C6B}" type="sibTrans" cxnId="{A88EA2AD-5B35-4E31-8707-111C5A49B3EE}">
      <dgm:prSet/>
      <dgm:spPr/>
      <dgm:t>
        <a:bodyPr/>
        <a:lstStyle/>
        <a:p>
          <a:endParaRPr lang="en-US"/>
        </a:p>
      </dgm:t>
    </dgm:pt>
    <dgm:pt modelId="{8100F791-E3C4-467F-8588-90B26F33492F}">
      <dgm:prSet/>
      <dgm:spPr/>
      <dgm:t>
        <a:bodyPr/>
        <a:lstStyle/>
        <a:p>
          <a:pPr>
            <a:defRPr cap="all"/>
          </a:pPr>
          <a:r>
            <a:rPr lang="it-IT" b="0" i="0" dirty="0"/>
            <a:t>il </a:t>
          </a:r>
          <a:r>
            <a:rPr lang="it-IT" b="1" i="0" dirty="0"/>
            <a:t>nuovo Fondo sociale europeo Plus (FSE+),</a:t>
          </a:r>
          <a:r>
            <a:rPr lang="it-IT" b="0" i="0" dirty="0"/>
            <a:t> profondamente innovato rispetto al precedente ciclo 2014-2020, che rappresenta il principale strumento dell'Unione Europea (UE) per investire nelle persone, destinato a sostenere l'attuazione del pilastro europeo dei diritti sociali, sostenere l'occupazione e creare una società equa e socialmente inclusiva. Fornirà inoltre le risorse per la ripresa delle società ed economie degli Stati membri dopo la crisi del Coronavirus (articolo 162 TFUE). Il FSE+, nella sua nuova versione, riunisce quattro strumenti di finanziamento che erano separati nel periodo di programmazione 2014-2020: l'ex Fondo Sociale Europeo (FSE), l'Iniziativa per l'Occupazione Giovanile (YEI), il Fondo di Aiuti Europei agli Indigenti (FEAD) e il Programma Europeo per l'Occupazione e l'Innovazione Sociale (</a:t>
          </a:r>
          <a:r>
            <a:rPr lang="it-IT" b="0" i="0" dirty="0" err="1"/>
            <a:t>EaSI</a:t>
          </a:r>
          <a:r>
            <a:rPr lang="it-IT" b="0" i="0" dirty="0"/>
            <a:t>);</a:t>
          </a:r>
          <a:endParaRPr lang="en-US" dirty="0"/>
        </a:p>
      </dgm:t>
    </dgm:pt>
    <dgm:pt modelId="{BB9E4EB6-D7B5-4856-B961-014529DC918D}" type="parTrans" cxnId="{3F48E9CC-C6C8-4F66-BCD2-3F9B0DF40F0A}">
      <dgm:prSet/>
      <dgm:spPr/>
      <dgm:t>
        <a:bodyPr/>
        <a:lstStyle/>
        <a:p>
          <a:endParaRPr lang="en-US"/>
        </a:p>
      </dgm:t>
    </dgm:pt>
    <dgm:pt modelId="{C72D3330-B2E5-4A9C-9C79-626CAD374B8F}" type="sibTrans" cxnId="{3F48E9CC-C6C8-4F66-BCD2-3F9B0DF40F0A}">
      <dgm:prSet/>
      <dgm:spPr/>
      <dgm:t>
        <a:bodyPr/>
        <a:lstStyle/>
        <a:p>
          <a:endParaRPr lang="en-US"/>
        </a:p>
      </dgm:t>
    </dgm:pt>
    <dgm:pt modelId="{00BF492B-4F11-4A47-8834-5703B529E5C9}">
      <dgm:prSet/>
      <dgm:spPr/>
      <dgm:t>
        <a:bodyPr/>
        <a:lstStyle/>
        <a:p>
          <a:pPr>
            <a:defRPr cap="all"/>
          </a:pPr>
          <a:r>
            <a:rPr lang="it-IT" b="0" i="0"/>
            <a:t>il </a:t>
          </a:r>
          <a:r>
            <a:rPr lang="it-IT" b="1" i="0"/>
            <a:t>Fondo di coesione (FC),</a:t>
          </a:r>
          <a:r>
            <a:rPr lang="it-IT" b="0" i="0"/>
            <a:t> che è istituito per l'erogazione di contributi finanziari a progetti in materia di ambiente e di reti transeuropee nel settore delle infrastrutture di trasporto (articolo 177 TFUE) negli Stati membri con un reddito nazionale lordo (RNL) pro capite inferiore al 90% della media dell'UE-27 (nella programmazione 2021-2027 Bulgaria, Cechia, Estonia, Grecia, Croazia, Cipro, Lettonia, Lituania, Ungheria, Malta, Polonia, Portogallo, Romania, Slovacchia e Slovenia, e quindi </a:t>
          </a:r>
          <a:r>
            <a:rPr lang="it-IT" b="1" i="0"/>
            <a:t>non l'Italia</a:t>
          </a:r>
          <a:r>
            <a:rPr lang="it-IT" b="0" i="0"/>
            <a:t>);</a:t>
          </a:r>
          <a:endParaRPr lang="en-US"/>
        </a:p>
      </dgm:t>
    </dgm:pt>
    <dgm:pt modelId="{64C2D086-CD36-4979-A14B-A10E65BD29AC}" type="parTrans" cxnId="{10C681A4-476D-481E-A5EA-F0F135014213}">
      <dgm:prSet/>
      <dgm:spPr/>
      <dgm:t>
        <a:bodyPr/>
        <a:lstStyle/>
        <a:p>
          <a:endParaRPr lang="en-US"/>
        </a:p>
      </dgm:t>
    </dgm:pt>
    <dgm:pt modelId="{3E774FA0-B685-4A02-B955-66492E747783}" type="sibTrans" cxnId="{10C681A4-476D-481E-A5EA-F0F135014213}">
      <dgm:prSet/>
      <dgm:spPr/>
      <dgm:t>
        <a:bodyPr/>
        <a:lstStyle/>
        <a:p>
          <a:endParaRPr lang="en-US"/>
        </a:p>
      </dgm:t>
    </dgm:pt>
    <dgm:pt modelId="{76C7B54A-8482-4C37-8FB6-284D726DA77B}">
      <dgm:prSet/>
      <dgm:spPr/>
      <dgm:t>
        <a:bodyPr/>
        <a:lstStyle/>
        <a:p>
          <a:pPr>
            <a:defRPr cap="all"/>
          </a:pPr>
          <a:r>
            <a:rPr lang="it-IT" b="0" i="0"/>
            <a:t>Il </a:t>
          </a:r>
          <a:r>
            <a:rPr lang="it-IT" b="1" i="0"/>
            <a:t>Fondo per la giusta transizione (JTF)</a:t>
          </a:r>
          <a:r>
            <a:rPr lang="it-IT" b="0" i="0"/>
            <a:t>, che è un nuovo strumento della politica di coesione 2021-2027, come primo pilastro del </a:t>
          </a:r>
          <a:r>
            <a:rPr lang="it-IT" b="0" i="0">
              <a:hlinkClick xmlns:r="http://schemas.openxmlformats.org/officeDocument/2006/relationships" r:id="rId1"/>
            </a:rPr>
            <a:t>meccanismo per una transizione giusta</a:t>
          </a:r>
          <a:r>
            <a:rPr lang="it-IT" b="0" i="0"/>
            <a:t> nel contesto del </a:t>
          </a:r>
          <a:r>
            <a:rPr lang="it-IT" b="0" i="0">
              <a:hlinkClick xmlns:r="http://schemas.openxmlformats.org/officeDocument/2006/relationships" r:id="rId2"/>
            </a:rPr>
            <a:t>Green Deal europeo</a:t>
          </a:r>
          <a:r>
            <a:rPr lang="it-IT" b="0" i="0"/>
            <a:t> con l'obiettivo di raggiungere la neutralità climatica dell'UE entro il 2050. Esso sostiene l'obiettivo specifico di consentire alle regioni e alle persone di affrontare gli effetti sociali, occupazionali, economici e ambientali della transizione verso gli obiettivi 2030 dell'Unione per l'energia e il clima e un'economia dell'Unione climaticamente neutra entro il 2050, sulla base dell'accordo di Parigi .</a:t>
          </a:r>
          <a:endParaRPr lang="en-US"/>
        </a:p>
      </dgm:t>
    </dgm:pt>
    <dgm:pt modelId="{5D97329D-C537-4173-9D77-426D2C71C9C7}" type="parTrans" cxnId="{7359E3B1-D6DF-48AB-B31B-5E0520FE205E}">
      <dgm:prSet/>
      <dgm:spPr/>
      <dgm:t>
        <a:bodyPr/>
        <a:lstStyle/>
        <a:p>
          <a:endParaRPr lang="en-US"/>
        </a:p>
      </dgm:t>
    </dgm:pt>
    <dgm:pt modelId="{E9B11F73-BBCE-4ADD-B43E-0FC0CE0933BC}" type="sibTrans" cxnId="{7359E3B1-D6DF-48AB-B31B-5E0520FE205E}">
      <dgm:prSet/>
      <dgm:spPr/>
      <dgm:t>
        <a:bodyPr/>
        <a:lstStyle/>
        <a:p>
          <a:endParaRPr lang="en-US"/>
        </a:p>
      </dgm:t>
    </dgm:pt>
    <dgm:pt modelId="{92F5E30A-CE88-44E6-8B0C-4F337A141DDF}" type="pres">
      <dgm:prSet presAssocID="{C8D3476A-625C-4528-BFB2-ACB12CAC820F}" presName="vert0" presStyleCnt="0">
        <dgm:presLayoutVars>
          <dgm:dir/>
          <dgm:animOne val="branch"/>
          <dgm:animLvl val="lvl"/>
        </dgm:presLayoutVars>
      </dgm:prSet>
      <dgm:spPr/>
    </dgm:pt>
    <dgm:pt modelId="{E86C9603-FEE9-42D8-9AF0-64765A4F76DB}" type="pres">
      <dgm:prSet presAssocID="{8530ABFC-0472-4C56-BF6D-DC42AE7F96E6}" presName="thickLine" presStyleLbl="alignNode1" presStyleIdx="0" presStyleCnt="5"/>
      <dgm:spPr/>
    </dgm:pt>
    <dgm:pt modelId="{520C402B-49AC-4A9C-B036-AFEC75765876}" type="pres">
      <dgm:prSet presAssocID="{8530ABFC-0472-4C56-BF6D-DC42AE7F96E6}" presName="horz1" presStyleCnt="0"/>
      <dgm:spPr/>
    </dgm:pt>
    <dgm:pt modelId="{2E998509-9256-493A-BC93-6534E97B9AD6}" type="pres">
      <dgm:prSet presAssocID="{8530ABFC-0472-4C56-BF6D-DC42AE7F96E6}" presName="tx1" presStyleLbl="revTx" presStyleIdx="0" presStyleCnt="5"/>
      <dgm:spPr/>
    </dgm:pt>
    <dgm:pt modelId="{E1261611-0A30-4792-A6D3-D93F21C285E1}" type="pres">
      <dgm:prSet presAssocID="{8530ABFC-0472-4C56-BF6D-DC42AE7F96E6}" presName="vert1" presStyleCnt="0"/>
      <dgm:spPr/>
    </dgm:pt>
    <dgm:pt modelId="{C55B9150-2312-41CD-A8FC-64E43B2EDF2F}" type="pres">
      <dgm:prSet presAssocID="{D9503BCD-5AEF-4450-92D0-C138EFF81B31}" presName="thickLine" presStyleLbl="alignNode1" presStyleIdx="1" presStyleCnt="5"/>
      <dgm:spPr/>
    </dgm:pt>
    <dgm:pt modelId="{3DFF333F-83A7-4EB5-AAA3-B7227AD1FED9}" type="pres">
      <dgm:prSet presAssocID="{D9503BCD-5AEF-4450-92D0-C138EFF81B31}" presName="horz1" presStyleCnt="0"/>
      <dgm:spPr/>
    </dgm:pt>
    <dgm:pt modelId="{C2014A77-FDAF-4E31-81A0-BAC96769E790}" type="pres">
      <dgm:prSet presAssocID="{D9503BCD-5AEF-4450-92D0-C138EFF81B31}" presName="tx1" presStyleLbl="revTx" presStyleIdx="1" presStyleCnt="5"/>
      <dgm:spPr/>
    </dgm:pt>
    <dgm:pt modelId="{84569954-47CE-46C2-AE4E-BE48315E22F8}" type="pres">
      <dgm:prSet presAssocID="{D9503BCD-5AEF-4450-92D0-C138EFF81B31}" presName="vert1" presStyleCnt="0"/>
      <dgm:spPr/>
    </dgm:pt>
    <dgm:pt modelId="{003059B6-E40F-4456-AB71-B6957ECB548D}" type="pres">
      <dgm:prSet presAssocID="{8100F791-E3C4-467F-8588-90B26F33492F}" presName="thickLine" presStyleLbl="alignNode1" presStyleIdx="2" presStyleCnt="5"/>
      <dgm:spPr/>
    </dgm:pt>
    <dgm:pt modelId="{1FDFC380-7B5B-4FED-B15E-EDD319AD5E9C}" type="pres">
      <dgm:prSet presAssocID="{8100F791-E3C4-467F-8588-90B26F33492F}" presName="horz1" presStyleCnt="0"/>
      <dgm:spPr/>
    </dgm:pt>
    <dgm:pt modelId="{4B3327F1-4760-47B4-8686-34D0D5F3D906}" type="pres">
      <dgm:prSet presAssocID="{8100F791-E3C4-467F-8588-90B26F33492F}" presName="tx1" presStyleLbl="revTx" presStyleIdx="2" presStyleCnt="5"/>
      <dgm:spPr/>
    </dgm:pt>
    <dgm:pt modelId="{655BBE04-4AE4-418C-B48E-91E14449A8D9}" type="pres">
      <dgm:prSet presAssocID="{8100F791-E3C4-467F-8588-90B26F33492F}" presName="vert1" presStyleCnt="0"/>
      <dgm:spPr/>
    </dgm:pt>
    <dgm:pt modelId="{CB9EF0FA-00CC-4B16-9CED-23092C0C6F53}" type="pres">
      <dgm:prSet presAssocID="{00BF492B-4F11-4A47-8834-5703B529E5C9}" presName="thickLine" presStyleLbl="alignNode1" presStyleIdx="3" presStyleCnt="5"/>
      <dgm:spPr/>
    </dgm:pt>
    <dgm:pt modelId="{0F92BDF9-F089-484C-87E2-A7D061E63613}" type="pres">
      <dgm:prSet presAssocID="{00BF492B-4F11-4A47-8834-5703B529E5C9}" presName="horz1" presStyleCnt="0"/>
      <dgm:spPr/>
    </dgm:pt>
    <dgm:pt modelId="{EB634B76-CCD0-4231-BD7B-B55046CD1FE8}" type="pres">
      <dgm:prSet presAssocID="{00BF492B-4F11-4A47-8834-5703B529E5C9}" presName="tx1" presStyleLbl="revTx" presStyleIdx="3" presStyleCnt="5"/>
      <dgm:spPr/>
    </dgm:pt>
    <dgm:pt modelId="{9BEC816E-CBEA-402E-9916-04FEA255513A}" type="pres">
      <dgm:prSet presAssocID="{00BF492B-4F11-4A47-8834-5703B529E5C9}" presName="vert1" presStyleCnt="0"/>
      <dgm:spPr/>
    </dgm:pt>
    <dgm:pt modelId="{0D253EF9-7B64-4342-A5FC-8168F5F16B18}" type="pres">
      <dgm:prSet presAssocID="{76C7B54A-8482-4C37-8FB6-284D726DA77B}" presName="thickLine" presStyleLbl="alignNode1" presStyleIdx="4" presStyleCnt="5"/>
      <dgm:spPr/>
    </dgm:pt>
    <dgm:pt modelId="{5F5AA57C-A153-4163-A54E-6A253444F99C}" type="pres">
      <dgm:prSet presAssocID="{76C7B54A-8482-4C37-8FB6-284D726DA77B}" presName="horz1" presStyleCnt="0"/>
      <dgm:spPr/>
    </dgm:pt>
    <dgm:pt modelId="{EA1D89C4-A06C-480F-9642-76D14D953B07}" type="pres">
      <dgm:prSet presAssocID="{76C7B54A-8482-4C37-8FB6-284D726DA77B}" presName="tx1" presStyleLbl="revTx" presStyleIdx="4" presStyleCnt="5"/>
      <dgm:spPr/>
    </dgm:pt>
    <dgm:pt modelId="{2474DE4A-B83E-4FC1-891D-F10D638FC52C}" type="pres">
      <dgm:prSet presAssocID="{76C7B54A-8482-4C37-8FB6-284D726DA77B}" presName="vert1" presStyleCnt="0"/>
      <dgm:spPr/>
    </dgm:pt>
  </dgm:ptLst>
  <dgm:cxnLst>
    <dgm:cxn modelId="{87DB4610-CCA0-4431-B817-E1133C914CA6}" type="presOf" srcId="{76C7B54A-8482-4C37-8FB6-284D726DA77B}" destId="{EA1D89C4-A06C-480F-9642-76D14D953B07}" srcOrd="0" destOrd="0" presId="urn:microsoft.com/office/officeart/2008/layout/LinedList"/>
    <dgm:cxn modelId="{AB54D11C-BC57-4D50-8A88-A7532155AEE8}" type="presOf" srcId="{00BF492B-4F11-4A47-8834-5703B529E5C9}" destId="{EB634B76-CCD0-4231-BD7B-B55046CD1FE8}" srcOrd="0" destOrd="0" presId="urn:microsoft.com/office/officeart/2008/layout/LinedList"/>
    <dgm:cxn modelId="{8A253B1F-BAFC-4509-9CB0-E7087E6895FF}" srcId="{C8D3476A-625C-4528-BFB2-ACB12CAC820F}" destId="{8530ABFC-0472-4C56-BF6D-DC42AE7F96E6}" srcOrd="0" destOrd="0" parTransId="{C0B0B17E-3370-4778-93A1-E4170F87502D}" sibTransId="{E7BE9BF7-86C9-40C4-9CBB-3E88A48CF175}"/>
    <dgm:cxn modelId="{5FD94E20-0B63-4E5D-AD44-59A6824C1AA5}" type="presOf" srcId="{D9503BCD-5AEF-4450-92D0-C138EFF81B31}" destId="{C2014A77-FDAF-4E31-81A0-BAC96769E790}" srcOrd="0" destOrd="0" presId="urn:microsoft.com/office/officeart/2008/layout/LinedList"/>
    <dgm:cxn modelId="{46000C3F-47FD-4EA9-A6BC-149FBF78B116}" type="presOf" srcId="{8530ABFC-0472-4C56-BF6D-DC42AE7F96E6}" destId="{2E998509-9256-493A-BC93-6534E97B9AD6}" srcOrd="0" destOrd="0" presId="urn:microsoft.com/office/officeart/2008/layout/LinedList"/>
    <dgm:cxn modelId="{CE82615B-5F5B-4727-B831-C36CD64492DA}" type="presOf" srcId="{C8D3476A-625C-4528-BFB2-ACB12CAC820F}" destId="{92F5E30A-CE88-44E6-8B0C-4F337A141DDF}" srcOrd="0" destOrd="0" presId="urn:microsoft.com/office/officeart/2008/layout/LinedList"/>
    <dgm:cxn modelId="{10C681A4-476D-481E-A5EA-F0F135014213}" srcId="{C8D3476A-625C-4528-BFB2-ACB12CAC820F}" destId="{00BF492B-4F11-4A47-8834-5703B529E5C9}" srcOrd="3" destOrd="0" parTransId="{64C2D086-CD36-4979-A14B-A10E65BD29AC}" sibTransId="{3E774FA0-B685-4A02-B955-66492E747783}"/>
    <dgm:cxn modelId="{A88EA2AD-5B35-4E31-8707-111C5A49B3EE}" srcId="{C8D3476A-625C-4528-BFB2-ACB12CAC820F}" destId="{D9503BCD-5AEF-4450-92D0-C138EFF81B31}" srcOrd="1" destOrd="0" parTransId="{623B5FFF-6474-4813-819E-EA0C391BDE05}" sibTransId="{0B24C9E2-9F6D-41DD-B43D-09AD3C186C6B}"/>
    <dgm:cxn modelId="{7359E3B1-D6DF-48AB-B31B-5E0520FE205E}" srcId="{C8D3476A-625C-4528-BFB2-ACB12CAC820F}" destId="{76C7B54A-8482-4C37-8FB6-284D726DA77B}" srcOrd="4" destOrd="0" parTransId="{5D97329D-C537-4173-9D77-426D2C71C9C7}" sibTransId="{E9B11F73-BBCE-4ADD-B43E-0FC0CE0933BC}"/>
    <dgm:cxn modelId="{3F48E9CC-C6C8-4F66-BCD2-3F9B0DF40F0A}" srcId="{C8D3476A-625C-4528-BFB2-ACB12CAC820F}" destId="{8100F791-E3C4-467F-8588-90B26F33492F}" srcOrd="2" destOrd="0" parTransId="{BB9E4EB6-D7B5-4856-B961-014529DC918D}" sibTransId="{C72D3330-B2E5-4A9C-9C79-626CAD374B8F}"/>
    <dgm:cxn modelId="{A4B7EBEC-6C08-4AFD-BC27-2A1AFFF61997}" type="presOf" srcId="{8100F791-E3C4-467F-8588-90B26F33492F}" destId="{4B3327F1-4760-47B4-8686-34D0D5F3D906}" srcOrd="0" destOrd="0" presId="urn:microsoft.com/office/officeart/2008/layout/LinedList"/>
    <dgm:cxn modelId="{4BDDDC22-9890-44A7-A6FF-186D231BC141}" type="presParOf" srcId="{92F5E30A-CE88-44E6-8B0C-4F337A141DDF}" destId="{E86C9603-FEE9-42D8-9AF0-64765A4F76DB}" srcOrd="0" destOrd="0" presId="urn:microsoft.com/office/officeart/2008/layout/LinedList"/>
    <dgm:cxn modelId="{9904E5BE-657C-4251-9AD1-626A0095FA05}" type="presParOf" srcId="{92F5E30A-CE88-44E6-8B0C-4F337A141DDF}" destId="{520C402B-49AC-4A9C-B036-AFEC75765876}" srcOrd="1" destOrd="0" presId="urn:microsoft.com/office/officeart/2008/layout/LinedList"/>
    <dgm:cxn modelId="{1207B7DD-5D21-4F83-8700-379EEFC8DE4A}" type="presParOf" srcId="{520C402B-49AC-4A9C-B036-AFEC75765876}" destId="{2E998509-9256-493A-BC93-6534E97B9AD6}" srcOrd="0" destOrd="0" presId="urn:microsoft.com/office/officeart/2008/layout/LinedList"/>
    <dgm:cxn modelId="{C74C75F7-CA00-421A-BC25-FC97404B65BC}" type="presParOf" srcId="{520C402B-49AC-4A9C-B036-AFEC75765876}" destId="{E1261611-0A30-4792-A6D3-D93F21C285E1}" srcOrd="1" destOrd="0" presId="urn:microsoft.com/office/officeart/2008/layout/LinedList"/>
    <dgm:cxn modelId="{EDDD6364-0F2F-4AA4-9FDA-37116840BB35}" type="presParOf" srcId="{92F5E30A-CE88-44E6-8B0C-4F337A141DDF}" destId="{C55B9150-2312-41CD-A8FC-64E43B2EDF2F}" srcOrd="2" destOrd="0" presId="urn:microsoft.com/office/officeart/2008/layout/LinedList"/>
    <dgm:cxn modelId="{AE2A6F0D-A4FD-4A3E-B842-3859D2C96770}" type="presParOf" srcId="{92F5E30A-CE88-44E6-8B0C-4F337A141DDF}" destId="{3DFF333F-83A7-4EB5-AAA3-B7227AD1FED9}" srcOrd="3" destOrd="0" presId="urn:microsoft.com/office/officeart/2008/layout/LinedList"/>
    <dgm:cxn modelId="{AC698228-C645-4EC1-9FC9-8B140539B2D6}" type="presParOf" srcId="{3DFF333F-83A7-4EB5-AAA3-B7227AD1FED9}" destId="{C2014A77-FDAF-4E31-81A0-BAC96769E790}" srcOrd="0" destOrd="0" presId="urn:microsoft.com/office/officeart/2008/layout/LinedList"/>
    <dgm:cxn modelId="{BA5D582C-0A90-433B-BC49-D6237E6A8768}" type="presParOf" srcId="{3DFF333F-83A7-4EB5-AAA3-B7227AD1FED9}" destId="{84569954-47CE-46C2-AE4E-BE48315E22F8}" srcOrd="1" destOrd="0" presId="urn:microsoft.com/office/officeart/2008/layout/LinedList"/>
    <dgm:cxn modelId="{E43EE56D-963A-4E07-B372-7A09E34A8F46}" type="presParOf" srcId="{92F5E30A-CE88-44E6-8B0C-4F337A141DDF}" destId="{003059B6-E40F-4456-AB71-B6957ECB548D}" srcOrd="4" destOrd="0" presId="urn:microsoft.com/office/officeart/2008/layout/LinedList"/>
    <dgm:cxn modelId="{C1DB002B-2ABB-4E21-A89C-9A3ABC275462}" type="presParOf" srcId="{92F5E30A-CE88-44E6-8B0C-4F337A141DDF}" destId="{1FDFC380-7B5B-4FED-B15E-EDD319AD5E9C}" srcOrd="5" destOrd="0" presId="urn:microsoft.com/office/officeart/2008/layout/LinedList"/>
    <dgm:cxn modelId="{4861B69C-8DF0-441B-82CB-0500EF8822D2}" type="presParOf" srcId="{1FDFC380-7B5B-4FED-B15E-EDD319AD5E9C}" destId="{4B3327F1-4760-47B4-8686-34D0D5F3D906}" srcOrd="0" destOrd="0" presId="urn:microsoft.com/office/officeart/2008/layout/LinedList"/>
    <dgm:cxn modelId="{F6814849-CD6B-4C6E-BB58-950AF77C8BCE}" type="presParOf" srcId="{1FDFC380-7B5B-4FED-B15E-EDD319AD5E9C}" destId="{655BBE04-4AE4-418C-B48E-91E14449A8D9}" srcOrd="1" destOrd="0" presId="urn:microsoft.com/office/officeart/2008/layout/LinedList"/>
    <dgm:cxn modelId="{0B22CC72-AD23-4168-AF93-7C4721A394C2}" type="presParOf" srcId="{92F5E30A-CE88-44E6-8B0C-4F337A141DDF}" destId="{CB9EF0FA-00CC-4B16-9CED-23092C0C6F53}" srcOrd="6" destOrd="0" presId="urn:microsoft.com/office/officeart/2008/layout/LinedList"/>
    <dgm:cxn modelId="{7B861282-7BC5-49D2-9EF0-7F1D571EE8AB}" type="presParOf" srcId="{92F5E30A-CE88-44E6-8B0C-4F337A141DDF}" destId="{0F92BDF9-F089-484C-87E2-A7D061E63613}" srcOrd="7" destOrd="0" presId="urn:microsoft.com/office/officeart/2008/layout/LinedList"/>
    <dgm:cxn modelId="{84A4F7A6-FF75-4F6E-93BA-4E6442E8BD22}" type="presParOf" srcId="{0F92BDF9-F089-484C-87E2-A7D061E63613}" destId="{EB634B76-CCD0-4231-BD7B-B55046CD1FE8}" srcOrd="0" destOrd="0" presId="urn:microsoft.com/office/officeart/2008/layout/LinedList"/>
    <dgm:cxn modelId="{DDE87A38-CBE6-40B5-8098-69501573DDB3}" type="presParOf" srcId="{0F92BDF9-F089-484C-87E2-A7D061E63613}" destId="{9BEC816E-CBEA-402E-9916-04FEA255513A}" srcOrd="1" destOrd="0" presId="urn:microsoft.com/office/officeart/2008/layout/LinedList"/>
    <dgm:cxn modelId="{19D6BCEE-ED0D-4F5A-A845-27BB10B23858}" type="presParOf" srcId="{92F5E30A-CE88-44E6-8B0C-4F337A141DDF}" destId="{0D253EF9-7B64-4342-A5FC-8168F5F16B18}" srcOrd="8" destOrd="0" presId="urn:microsoft.com/office/officeart/2008/layout/LinedList"/>
    <dgm:cxn modelId="{7F25E96A-4B16-447C-A297-AE50EA09DEB2}" type="presParOf" srcId="{92F5E30A-CE88-44E6-8B0C-4F337A141DDF}" destId="{5F5AA57C-A153-4163-A54E-6A253444F99C}" srcOrd="9" destOrd="0" presId="urn:microsoft.com/office/officeart/2008/layout/LinedList"/>
    <dgm:cxn modelId="{019D739C-238B-4CC6-A1D4-4568B3D6C71C}" type="presParOf" srcId="{5F5AA57C-A153-4163-A54E-6A253444F99C}" destId="{EA1D89C4-A06C-480F-9642-76D14D953B07}" srcOrd="0" destOrd="0" presId="urn:microsoft.com/office/officeart/2008/layout/LinedList"/>
    <dgm:cxn modelId="{DE40EF79-B625-44CF-86C6-1F4001DD9375}" type="presParOf" srcId="{5F5AA57C-A153-4163-A54E-6A253444F99C}" destId="{2474DE4A-B83E-4FC1-891D-F10D638FC5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75507B-8A95-40E3-9044-DF38BEB2AF00}"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F99269A2-ABC1-4633-9F6D-417025714C71}">
      <dgm:prSet/>
      <dgm:spPr/>
      <dgm:t>
        <a:bodyPr/>
        <a:lstStyle/>
        <a:p>
          <a:r>
            <a:rPr lang="en-US" b="0" i="0"/>
            <a:t>Regolamento di riferimento specifico  241/2021 (incluso nella categoria degli  strumenti a gestione diretta UE)</a:t>
          </a:r>
          <a:endParaRPr lang="en-US"/>
        </a:p>
      </dgm:t>
    </dgm:pt>
    <dgm:pt modelId="{8C409195-0994-4405-ACA7-C29793CC0B3F}" type="parTrans" cxnId="{FA90863C-20AF-4C08-B569-0C802B4B4EDD}">
      <dgm:prSet/>
      <dgm:spPr/>
      <dgm:t>
        <a:bodyPr/>
        <a:lstStyle/>
        <a:p>
          <a:endParaRPr lang="en-US"/>
        </a:p>
      </dgm:t>
    </dgm:pt>
    <dgm:pt modelId="{C9807AC0-F55C-40A1-8AED-0511167F6D35}" type="sibTrans" cxnId="{FA90863C-20AF-4C08-B569-0C802B4B4EDD}">
      <dgm:prSet/>
      <dgm:spPr/>
      <dgm:t>
        <a:bodyPr/>
        <a:lstStyle/>
        <a:p>
          <a:endParaRPr lang="en-US"/>
        </a:p>
      </dgm:t>
    </dgm:pt>
    <dgm:pt modelId="{568C0E63-CD81-4CCC-8593-774DDB404B94}">
      <dgm:prSet/>
      <dgm:spPr/>
      <dgm:t>
        <a:bodyPr/>
        <a:lstStyle/>
        <a:p>
          <a:r>
            <a:rPr lang="en-US" b="0" i="0" dirty="0" err="1"/>
            <a:t>Rendicontazione</a:t>
          </a:r>
          <a:r>
            <a:rPr lang="en-US" b="0" i="0" dirty="0"/>
            <a:t> </a:t>
          </a:r>
          <a:r>
            <a:rPr lang="en-US" b="0" i="0" dirty="0" err="1"/>
            <a:t>alla</a:t>
          </a:r>
          <a:r>
            <a:rPr lang="en-US" b="0" i="0" dirty="0"/>
            <a:t> CE </a:t>
          </a:r>
          <a:r>
            <a:rPr lang="en-US" b="0" i="0" dirty="0" err="1"/>
            <a:t>focalizzata</a:t>
          </a:r>
          <a:r>
            <a:rPr lang="en-US" b="0" i="0" dirty="0"/>
            <a:t> sui  </a:t>
          </a:r>
          <a:r>
            <a:rPr lang="en-US" b="0" i="0" dirty="0" err="1"/>
            <a:t>risultati</a:t>
          </a:r>
          <a:r>
            <a:rPr lang="en-US" b="0" i="0" dirty="0"/>
            <a:t> (target e milestone) per </a:t>
          </a:r>
          <a:r>
            <a:rPr lang="en-US" b="0" i="0" dirty="0" err="1"/>
            <a:t>ottenere</a:t>
          </a:r>
          <a:r>
            <a:rPr lang="en-US" b="0" i="0" dirty="0"/>
            <a:t> il  </a:t>
          </a:r>
          <a:r>
            <a:rPr lang="en-US" b="0" i="0" dirty="0" err="1"/>
            <a:t>rimborso</a:t>
          </a:r>
          <a:r>
            <a:rPr lang="en-US" b="0" i="0" dirty="0"/>
            <a:t> di tranche di </a:t>
          </a:r>
          <a:r>
            <a:rPr lang="en-US" b="0" i="0" dirty="0" err="1"/>
            <a:t>finanziamento</a:t>
          </a:r>
          <a:r>
            <a:rPr lang="en-US" b="0" i="0" dirty="0"/>
            <a:t> UE  non </a:t>
          </a:r>
          <a:r>
            <a:rPr lang="en-US" b="0" i="0" dirty="0" err="1"/>
            <a:t>connesse</a:t>
          </a:r>
          <a:r>
            <a:rPr lang="en-US" b="0" i="0" dirty="0"/>
            <a:t> </a:t>
          </a:r>
          <a:r>
            <a:rPr lang="en-US" b="0" i="0" dirty="0" err="1"/>
            <a:t>all’avanzamento</a:t>
          </a:r>
          <a:r>
            <a:rPr lang="en-US" b="0" i="0" dirty="0"/>
            <a:t> </a:t>
          </a:r>
          <a:r>
            <a:rPr lang="en-US" b="0" i="0" dirty="0" err="1"/>
            <a:t>della</a:t>
          </a:r>
          <a:r>
            <a:rPr lang="en-US" b="0" i="0" dirty="0"/>
            <a:t>  </a:t>
          </a:r>
          <a:r>
            <a:rPr lang="en-US" b="0" i="0" dirty="0" err="1"/>
            <a:t>spesa</a:t>
          </a:r>
          <a:endParaRPr lang="en-US" dirty="0"/>
        </a:p>
      </dgm:t>
    </dgm:pt>
    <dgm:pt modelId="{632FDE02-D81F-44BC-AC8B-2FB0736F1588}" type="parTrans" cxnId="{F16DCCC3-900A-42F9-B40A-9D6ACB11B14A}">
      <dgm:prSet/>
      <dgm:spPr/>
      <dgm:t>
        <a:bodyPr/>
        <a:lstStyle/>
        <a:p>
          <a:endParaRPr lang="en-US"/>
        </a:p>
      </dgm:t>
    </dgm:pt>
    <dgm:pt modelId="{011C0B75-B113-44C4-A31A-D26FD7AE1F9C}" type="sibTrans" cxnId="{F16DCCC3-900A-42F9-B40A-9D6ACB11B14A}">
      <dgm:prSet/>
      <dgm:spPr/>
      <dgm:t>
        <a:bodyPr/>
        <a:lstStyle/>
        <a:p>
          <a:endParaRPr lang="en-US"/>
        </a:p>
      </dgm:t>
    </dgm:pt>
    <dgm:pt modelId="{BCFD98A9-640F-42BE-8961-E5678867A72D}">
      <dgm:prSet/>
      <dgm:spPr/>
      <dgm:t>
        <a:bodyPr/>
        <a:lstStyle/>
        <a:p>
          <a:r>
            <a:rPr lang="en-US" b="0" i="0"/>
            <a:t>Ammontare di risorse rilevante e  tempistica attuativa ridotta (ultimi target al  30 giugno 2026)</a:t>
          </a:r>
          <a:endParaRPr lang="en-US"/>
        </a:p>
      </dgm:t>
    </dgm:pt>
    <dgm:pt modelId="{439C029A-27A8-4C0D-9131-8C57F47527E5}" type="parTrans" cxnId="{8BF6CDC3-1703-4583-8663-AC317A0BBE58}">
      <dgm:prSet/>
      <dgm:spPr/>
      <dgm:t>
        <a:bodyPr/>
        <a:lstStyle/>
        <a:p>
          <a:endParaRPr lang="en-US"/>
        </a:p>
      </dgm:t>
    </dgm:pt>
    <dgm:pt modelId="{9FA0A1BA-A0AA-40AA-B8B9-128B743A7292}" type="sibTrans" cxnId="{8BF6CDC3-1703-4583-8663-AC317A0BBE58}">
      <dgm:prSet/>
      <dgm:spPr/>
      <dgm:t>
        <a:bodyPr/>
        <a:lstStyle/>
        <a:p>
          <a:endParaRPr lang="en-US"/>
        </a:p>
      </dgm:t>
    </dgm:pt>
    <dgm:pt modelId="{F1BBF4A6-8CA9-481C-975B-98AAEAA09449}">
      <dgm:prSet/>
      <dgm:spPr/>
      <dgm:t>
        <a:bodyPr/>
        <a:lstStyle/>
        <a:p>
          <a:r>
            <a:rPr lang="en-US" b="0" i="0"/>
            <a:t>Ulteriori requisiti specifici (DNSH, tagging</a:t>
          </a:r>
          <a:endParaRPr lang="en-US"/>
        </a:p>
      </dgm:t>
    </dgm:pt>
    <dgm:pt modelId="{3A4FD380-0C69-4102-8B73-622BACB4DC66}" type="parTrans" cxnId="{94B1B951-97A7-4465-8C08-5F152E01F9A4}">
      <dgm:prSet/>
      <dgm:spPr/>
      <dgm:t>
        <a:bodyPr/>
        <a:lstStyle/>
        <a:p>
          <a:endParaRPr lang="en-US"/>
        </a:p>
      </dgm:t>
    </dgm:pt>
    <dgm:pt modelId="{540336C0-F85F-4EDB-BD32-F9382A93C6C6}" type="sibTrans" cxnId="{94B1B951-97A7-4465-8C08-5F152E01F9A4}">
      <dgm:prSet/>
      <dgm:spPr/>
      <dgm:t>
        <a:bodyPr/>
        <a:lstStyle/>
        <a:p>
          <a:endParaRPr lang="en-US"/>
        </a:p>
      </dgm:t>
    </dgm:pt>
    <dgm:pt modelId="{797F833F-8646-4F5A-ADCE-5BAC3A4190F4}">
      <dgm:prSet/>
      <dgm:spPr/>
      <dgm:t>
        <a:bodyPr/>
        <a:lstStyle/>
        <a:p>
          <a:r>
            <a:rPr lang="en-US" b="0" i="0" dirty="0"/>
            <a:t>digital e climate, </a:t>
          </a:r>
          <a:r>
            <a:rPr lang="en-US" b="0" i="0" dirty="0" err="1"/>
            <a:t>priorità</a:t>
          </a:r>
          <a:r>
            <a:rPr lang="en-US" b="0" i="0" dirty="0"/>
            <a:t> </a:t>
          </a:r>
          <a:r>
            <a:rPr lang="en-US" b="0" i="0" dirty="0" err="1"/>
            <a:t>trasversali</a:t>
          </a:r>
          <a:r>
            <a:rPr lang="en-US" b="0" i="0" dirty="0"/>
            <a:t>, </a:t>
          </a:r>
          <a:r>
            <a:rPr lang="en-US" b="0" i="0" dirty="0" err="1"/>
            <a:t>etc</a:t>
          </a:r>
          <a:r>
            <a:rPr lang="en-US" b="0" i="0" dirty="0"/>
            <a:t>…)</a:t>
          </a:r>
          <a:endParaRPr lang="en-US" dirty="0"/>
        </a:p>
      </dgm:t>
    </dgm:pt>
    <dgm:pt modelId="{94B70093-7847-4725-B48B-1A87CADEFC74}" type="parTrans" cxnId="{0244B703-E469-4194-BF12-08A9662DB53E}">
      <dgm:prSet/>
      <dgm:spPr/>
      <dgm:t>
        <a:bodyPr/>
        <a:lstStyle/>
        <a:p>
          <a:endParaRPr lang="en-US"/>
        </a:p>
      </dgm:t>
    </dgm:pt>
    <dgm:pt modelId="{7D5741E2-9A63-4475-97C8-0F407491610E}" type="sibTrans" cxnId="{0244B703-E469-4194-BF12-08A9662DB53E}">
      <dgm:prSet/>
      <dgm:spPr/>
      <dgm:t>
        <a:bodyPr/>
        <a:lstStyle/>
        <a:p>
          <a:endParaRPr lang="en-US"/>
        </a:p>
      </dgm:t>
    </dgm:pt>
    <dgm:pt modelId="{F527919F-4A20-441F-9269-481EFFBAD10D}" type="pres">
      <dgm:prSet presAssocID="{E075507B-8A95-40E3-9044-DF38BEB2AF00}" presName="diagram" presStyleCnt="0">
        <dgm:presLayoutVars>
          <dgm:dir/>
          <dgm:resizeHandles val="exact"/>
        </dgm:presLayoutVars>
      </dgm:prSet>
      <dgm:spPr/>
    </dgm:pt>
    <dgm:pt modelId="{10C4821C-19B1-48D9-93FA-22469144AD18}" type="pres">
      <dgm:prSet presAssocID="{F99269A2-ABC1-4633-9F6D-417025714C71}" presName="arrow" presStyleLbl="node1" presStyleIdx="0" presStyleCnt="5">
        <dgm:presLayoutVars>
          <dgm:bulletEnabled val="1"/>
        </dgm:presLayoutVars>
      </dgm:prSet>
      <dgm:spPr/>
    </dgm:pt>
    <dgm:pt modelId="{FA4BAF6B-3A91-42AC-8B39-5E8528520A62}" type="pres">
      <dgm:prSet presAssocID="{568C0E63-CD81-4CCC-8593-774DDB404B94}" presName="arrow" presStyleLbl="node1" presStyleIdx="1" presStyleCnt="5">
        <dgm:presLayoutVars>
          <dgm:bulletEnabled val="1"/>
        </dgm:presLayoutVars>
      </dgm:prSet>
      <dgm:spPr/>
    </dgm:pt>
    <dgm:pt modelId="{554F8687-A88D-41DD-803A-738432BEB66F}" type="pres">
      <dgm:prSet presAssocID="{BCFD98A9-640F-42BE-8961-E5678867A72D}" presName="arrow" presStyleLbl="node1" presStyleIdx="2" presStyleCnt="5">
        <dgm:presLayoutVars>
          <dgm:bulletEnabled val="1"/>
        </dgm:presLayoutVars>
      </dgm:prSet>
      <dgm:spPr/>
    </dgm:pt>
    <dgm:pt modelId="{B9CA3771-F3B8-4BA6-9AAB-305F8C84D144}" type="pres">
      <dgm:prSet presAssocID="{F1BBF4A6-8CA9-481C-975B-98AAEAA09449}" presName="arrow" presStyleLbl="node1" presStyleIdx="3" presStyleCnt="5">
        <dgm:presLayoutVars>
          <dgm:bulletEnabled val="1"/>
        </dgm:presLayoutVars>
      </dgm:prSet>
      <dgm:spPr/>
    </dgm:pt>
    <dgm:pt modelId="{4188BC8F-3F07-4ABF-BF81-E4CE36EE1A82}" type="pres">
      <dgm:prSet presAssocID="{797F833F-8646-4F5A-ADCE-5BAC3A4190F4}" presName="arrow" presStyleLbl="node1" presStyleIdx="4" presStyleCnt="5">
        <dgm:presLayoutVars>
          <dgm:bulletEnabled val="1"/>
        </dgm:presLayoutVars>
      </dgm:prSet>
      <dgm:spPr/>
    </dgm:pt>
  </dgm:ptLst>
  <dgm:cxnLst>
    <dgm:cxn modelId="{0244B703-E469-4194-BF12-08A9662DB53E}" srcId="{E075507B-8A95-40E3-9044-DF38BEB2AF00}" destId="{797F833F-8646-4F5A-ADCE-5BAC3A4190F4}" srcOrd="4" destOrd="0" parTransId="{94B70093-7847-4725-B48B-1A87CADEFC74}" sibTransId="{7D5741E2-9A63-4475-97C8-0F407491610E}"/>
    <dgm:cxn modelId="{C9DB9621-5FB8-4C23-B64C-B26157B29413}" type="presOf" srcId="{BCFD98A9-640F-42BE-8961-E5678867A72D}" destId="{554F8687-A88D-41DD-803A-738432BEB66F}" srcOrd="0" destOrd="0" presId="urn:microsoft.com/office/officeart/2005/8/layout/arrow5"/>
    <dgm:cxn modelId="{FA90863C-20AF-4C08-B569-0C802B4B4EDD}" srcId="{E075507B-8A95-40E3-9044-DF38BEB2AF00}" destId="{F99269A2-ABC1-4633-9F6D-417025714C71}" srcOrd="0" destOrd="0" parTransId="{8C409195-0994-4405-ACA7-C29793CC0B3F}" sibTransId="{C9807AC0-F55C-40A1-8AED-0511167F6D35}"/>
    <dgm:cxn modelId="{9AEDDD4E-AFE8-4041-A407-FC1C0A2970E2}" type="presOf" srcId="{F99269A2-ABC1-4633-9F6D-417025714C71}" destId="{10C4821C-19B1-48D9-93FA-22469144AD18}" srcOrd="0" destOrd="0" presId="urn:microsoft.com/office/officeart/2005/8/layout/arrow5"/>
    <dgm:cxn modelId="{94B1B951-97A7-4465-8C08-5F152E01F9A4}" srcId="{E075507B-8A95-40E3-9044-DF38BEB2AF00}" destId="{F1BBF4A6-8CA9-481C-975B-98AAEAA09449}" srcOrd="3" destOrd="0" parTransId="{3A4FD380-0C69-4102-8B73-622BACB4DC66}" sibTransId="{540336C0-F85F-4EDB-BD32-F9382A93C6C6}"/>
    <dgm:cxn modelId="{16B2F3BB-6188-4CF7-BB38-424CDA65BB18}" type="presOf" srcId="{F1BBF4A6-8CA9-481C-975B-98AAEAA09449}" destId="{B9CA3771-F3B8-4BA6-9AAB-305F8C84D144}" srcOrd="0" destOrd="0" presId="urn:microsoft.com/office/officeart/2005/8/layout/arrow5"/>
    <dgm:cxn modelId="{A62BFBBD-5E16-4E1B-A83C-30CB233EC9EA}" type="presOf" srcId="{E075507B-8A95-40E3-9044-DF38BEB2AF00}" destId="{F527919F-4A20-441F-9269-481EFFBAD10D}" srcOrd="0" destOrd="0" presId="urn:microsoft.com/office/officeart/2005/8/layout/arrow5"/>
    <dgm:cxn modelId="{F16DCCC3-900A-42F9-B40A-9D6ACB11B14A}" srcId="{E075507B-8A95-40E3-9044-DF38BEB2AF00}" destId="{568C0E63-CD81-4CCC-8593-774DDB404B94}" srcOrd="1" destOrd="0" parTransId="{632FDE02-D81F-44BC-AC8B-2FB0736F1588}" sibTransId="{011C0B75-B113-44C4-A31A-D26FD7AE1F9C}"/>
    <dgm:cxn modelId="{8BF6CDC3-1703-4583-8663-AC317A0BBE58}" srcId="{E075507B-8A95-40E3-9044-DF38BEB2AF00}" destId="{BCFD98A9-640F-42BE-8961-E5678867A72D}" srcOrd="2" destOrd="0" parTransId="{439C029A-27A8-4C0D-9131-8C57F47527E5}" sibTransId="{9FA0A1BA-A0AA-40AA-B8B9-128B743A7292}"/>
    <dgm:cxn modelId="{18E18FD1-342E-4736-B01C-3C69127341A2}" type="presOf" srcId="{797F833F-8646-4F5A-ADCE-5BAC3A4190F4}" destId="{4188BC8F-3F07-4ABF-BF81-E4CE36EE1A82}" srcOrd="0" destOrd="0" presId="urn:microsoft.com/office/officeart/2005/8/layout/arrow5"/>
    <dgm:cxn modelId="{BEFAE2D2-D168-419D-A6E9-C6786A79782E}" type="presOf" srcId="{568C0E63-CD81-4CCC-8593-774DDB404B94}" destId="{FA4BAF6B-3A91-42AC-8B39-5E8528520A62}" srcOrd="0" destOrd="0" presId="urn:microsoft.com/office/officeart/2005/8/layout/arrow5"/>
    <dgm:cxn modelId="{83404750-F435-4D84-8612-FC0018B0A4F3}" type="presParOf" srcId="{F527919F-4A20-441F-9269-481EFFBAD10D}" destId="{10C4821C-19B1-48D9-93FA-22469144AD18}" srcOrd="0" destOrd="0" presId="urn:microsoft.com/office/officeart/2005/8/layout/arrow5"/>
    <dgm:cxn modelId="{BC53B893-0B3C-4CCF-AEE1-7F45D27E233A}" type="presParOf" srcId="{F527919F-4A20-441F-9269-481EFFBAD10D}" destId="{FA4BAF6B-3A91-42AC-8B39-5E8528520A62}" srcOrd="1" destOrd="0" presId="urn:microsoft.com/office/officeart/2005/8/layout/arrow5"/>
    <dgm:cxn modelId="{2C880575-085D-4D31-A375-93A192D74E1A}" type="presParOf" srcId="{F527919F-4A20-441F-9269-481EFFBAD10D}" destId="{554F8687-A88D-41DD-803A-738432BEB66F}" srcOrd="2" destOrd="0" presId="urn:microsoft.com/office/officeart/2005/8/layout/arrow5"/>
    <dgm:cxn modelId="{81524EF1-7016-4665-8F6E-9E32D7A0CBE0}" type="presParOf" srcId="{F527919F-4A20-441F-9269-481EFFBAD10D}" destId="{B9CA3771-F3B8-4BA6-9AAB-305F8C84D144}" srcOrd="3" destOrd="0" presId="urn:microsoft.com/office/officeart/2005/8/layout/arrow5"/>
    <dgm:cxn modelId="{8DDFCD68-414F-449B-B445-DD96CDB338EF}" type="presParOf" srcId="{F527919F-4A20-441F-9269-481EFFBAD10D}" destId="{4188BC8F-3F07-4ABF-BF81-E4CE36EE1A82}"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C9603-FEE9-42D8-9AF0-64765A4F76DB}">
      <dsp:nvSpPr>
        <dsp:cNvPr id="0" name=""/>
        <dsp:cNvSpPr/>
      </dsp:nvSpPr>
      <dsp:spPr>
        <a:xfrm>
          <a:off x="0" y="595"/>
          <a:ext cx="822960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98509-9256-493A-BC93-6534E97B9AD6}">
      <dsp:nvSpPr>
        <dsp:cNvPr id="0" name=""/>
        <dsp:cNvSpPr/>
      </dsp:nvSpPr>
      <dsp:spPr>
        <a:xfrm>
          <a:off x="0" y="595"/>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defRPr cap="all"/>
          </a:pPr>
          <a:r>
            <a:rPr lang="it-IT" sz="900" b="0" i="0" kern="1200" dirty="0"/>
            <a:t>La </a:t>
          </a:r>
          <a:r>
            <a:rPr lang="it-IT" sz="900" b="1" i="0" kern="1200" dirty="0"/>
            <a:t>coesione economica, sociale</a:t>
          </a:r>
          <a:r>
            <a:rPr lang="it-IT" sz="900" b="0" i="0" kern="1200" dirty="0"/>
            <a:t> e territoriale è uno degli </a:t>
          </a:r>
          <a:r>
            <a:rPr lang="it-IT" sz="900" b="1" i="0" kern="1200" dirty="0"/>
            <a:t>obiettivi fondamentali</a:t>
          </a:r>
          <a:r>
            <a:rPr lang="it-IT" sz="900" b="0" i="0" kern="1200" dirty="0"/>
            <a:t> dell'UE (articolo 3 TUE). Secondo l'articolo 174 del TFUE, l'Unione deve mirare a </a:t>
          </a:r>
          <a:r>
            <a:rPr lang="it-IT" sz="900" b="1" i="0" kern="1200" dirty="0"/>
            <a:t>ridurre il divario</a:t>
          </a:r>
          <a:r>
            <a:rPr lang="it-IT" sz="900" b="0" i="0" kern="1200" dirty="0"/>
            <a:t> </a:t>
          </a:r>
          <a:r>
            <a:rPr lang="it-IT" sz="900" b="1" i="0" kern="1200" dirty="0"/>
            <a:t>tra i livelli di sviluppo delle</a:t>
          </a:r>
          <a:r>
            <a:rPr lang="it-IT" sz="900" b="0" i="0" kern="1200" dirty="0"/>
            <a:t> </a:t>
          </a:r>
          <a:r>
            <a:rPr lang="it-IT" sz="900" b="1" i="0" kern="1200" dirty="0"/>
            <a:t>varie regioni</a:t>
          </a:r>
          <a:r>
            <a:rPr lang="it-IT" sz="900" b="0" i="0" kern="1200" dirty="0"/>
            <a:t> e il ritardo delle regioni meno favorite o insulari. Una attenzione particolare viene rivolta alle zone rurali, alle zone interessate da transizione industriale e alle regioni che presentano gravi e permanenti svantaggi naturali o demografici.</a:t>
          </a:r>
          <a:endParaRPr lang="en-US" sz="900" kern="1200" dirty="0"/>
        </a:p>
      </dsp:txBody>
      <dsp:txXfrm>
        <a:off x="0" y="595"/>
        <a:ext cx="8229600" cy="975121"/>
      </dsp:txXfrm>
    </dsp:sp>
    <dsp:sp modelId="{C55B9150-2312-41CD-A8FC-64E43B2EDF2F}">
      <dsp:nvSpPr>
        <dsp:cNvPr id="0" name=""/>
        <dsp:cNvSpPr/>
      </dsp:nvSpPr>
      <dsp:spPr>
        <a:xfrm>
          <a:off x="0" y="975717"/>
          <a:ext cx="822960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14A77-FDAF-4E31-81A0-BAC96769E790}">
      <dsp:nvSpPr>
        <dsp:cNvPr id="0" name=""/>
        <dsp:cNvSpPr/>
      </dsp:nvSpPr>
      <dsp:spPr>
        <a:xfrm>
          <a:off x="0" y="975717"/>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defRPr cap="all"/>
          </a:pPr>
          <a:r>
            <a:rPr lang="it-IT" sz="900" b="0" i="0" kern="1200"/>
            <a:t>il </a:t>
          </a:r>
          <a:r>
            <a:rPr lang="it-IT" sz="900" b="1" i="0" kern="1200"/>
            <a:t>Fondo europeo di sviluppo regionale (FESR),</a:t>
          </a:r>
          <a:r>
            <a:rPr lang="it-IT" sz="900" b="0" i="0" kern="1200"/>
            <a:t> che è destinato a contribuire alla correzione dei principali squilibri regionali esistenti nell'Unione, partecipando allo sviluppo e all'adeguamento strutturale delle regioni in ritardo di sviluppo nonché alla riconversione delle regioni industriali in declino (articolo 176 TFUE);</a:t>
          </a:r>
          <a:endParaRPr lang="en-US" sz="900" kern="1200"/>
        </a:p>
      </dsp:txBody>
      <dsp:txXfrm>
        <a:off x="0" y="975717"/>
        <a:ext cx="8229600" cy="975121"/>
      </dsp:txXfrm>
    </dsp:sp>
    <dsp:sp modelId="{003059B6-E40F-4456-AB71-B6957ECB548D}">
      <dsp:nvSpPr>
        <dsp:cNvPr id="0" name=""/>
        <dsp:cNvSpPr/>
      </dsp:nvSpPr>
      <dsp:spPr>
        <a:xfrm>
          <a:off x="0" y="1950839"/>
          <a:ext cx="822960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327F1-4760-47B4-8686-34D0D5F3D906}">
      <dsp:nvSpPr>
        <dsp:cNvPr id="0" name=""/>
        <dsp:cNvSpPr/>
      </dsp:nvSpPr>
      <dsp:spPr>
        <a:xfrm>
          <a:off x="0" y="1950839"/>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defRPr cap="all"/>
          </a:pPr>
          <a:r>
            <a:rPr lang="it-IT" sz="900" b="0" i="0" kern="1200" dirty="0"/>
            <a:t>il </a:t>
          </a:r>
          <a:r>
            <a:rPr lang="it-IT" sz="900" b="1" i="0" kern="1200" dirty="0"/>
            <a:t>nuovo Fondo sociale europeo Plus (FSE+),</a:t>
          </a:r>
          <a:r>
            <a:rPr lang="it-IT" sz="900" b="0" i="0" kern="1200" dirty="0"/>
            <a:t> profondamente innovato rispetto al precedente ciclo 2014-2020, che rappresenta il principale strumento dell'Unione Europea (UE) per investire nelle persone, destinato a sostenere l'attuazione del pilastro europeo dei diritti sociali, sostenere l'occupazione e creare una società equa e socialmente inclusiva. Fornirà inoltre le risorse per la ripresa delle società ed economie degli Stati membri dopo la crisi del Coronavirus (articolo 162 TFUE). Il FSE+, nella sua nuova versione, riunisce quattro strumenti di finanziamento che erano separati nel periodo di programmazione 2014-2020: l'ex Fondo Sociale Europeo (FSE), l'Iniziativa per l'Occupazione Giovanile (YEI), il Fondo di Aiuti Europei agli Indigenti (FEAD) e il Programma Europeo per l'Occupazione e l'Innovazione Sociale (</a:t>
          </a:r>
          <a:r>
            <a:rPr lang="it-IT" sz="900" b="0" i="0" kern="1200" dirty="0" err="1"/>
            <a:t>EaSI</a:t>
          </a:r>
          <a:r>
            <a:rPr lang="it-IT" sz="900" b="0" i="0" kern="1200" dirty="0"/>
            <a:t>);</a:t>
          </a:r>
          <a:endParaRPr lang="en-US" sz="900" kern="1200" dirty="0"/>
        </a:p>
      </dsp:txBody>
      <dsp:txXfrm>
        <a:off x="0" y="1950839"/>
        <a:ext cx="8229600" cy="975121"/>
      </dsp:txXfrm>
    </dsp:sp>
    <dsp:sp modelId="{CB9EF0FA-00CC-4B16-9CED-23092C0C6F53}">
      <dsp:nvSpPr>
        <dsp:cNvPr id="0" name=""/>
        <dsp:cNvSpPr/>
      </dsp:nvSpPr>
      <dsp:spPr>
        <a:xfrm>
          <a:off x="0" y="2925960"/>
          <a:ext cx="822960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34B76-CCD0-4231-BD7B-B55046CD1FE8}">
      <dsp:nvSpPr>
        <dsp:cNvPr id="0" name=""/>
        <dsp:cNvSpPr/>
      </dsp:nvSpPr>
      <dsp:spPr>
        <a:xfrm>
          <a:off x="0" y="2925960"/>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defRPr cap="all"/>
          </a:pPr>
          <a:r>
            <a:rPr lang="it-IT" sz="900" b="0" i="0" kern="1200"/>
            <a:t>il </a:t>
          </a:r>
          <a:r>
            <a:rPr lang="it-IT" sz="900" b="1" i="0" kern="1200"/>
            <a:t>Fondo di coesione (FC),</a:t>
          </a:r>
          <a:r>
            <a:rPr lang="it-IT" sz="900" b="0" i="0" kern="1200"/>
            <a:t> che è istituito per l'erogazione di contributi finanziari a progetti in materia di ambiente e di reti transeuropee nel settore delle infrastrutture di trasporto (articolo 177 TFUE) negli Stati membri con un reddito nazionale lordo (RNL) pro capite inferiore al 90% della media dell'UE-27 (nella programmazione 2021-2027 Bulgaria, Cechia, Estonia, Grecia, Croazia, Cipro, Lettonia, Lituania, Ungheria, Malta, Polonia, Portogallo, Romania, Slovacchia e Slovenia, e quindi </a:t>
          </a:r>
          <a:r>
            <a:rPr lang="it-IT" sz="900" b="1" i="0" kern="1200"/>
            <a:t>non l'Italia</a:t>
          </a:r>
          <a:r>
            <a:rPr lang="it-IT" sz="900" b="0" i="0" kern="1200"/>
            <a:t>);</a:t>
          </a:r>
          <a:endParaRPr lang="en-US" sz="900" kern="1200"/>
        </a:p>
      </dsp:txBody>
      <dsp:txXfrm>
        <a:off x="0" y="2925960"/>
        <a:ext cx="8229600" cy="975121"/>
      </dsp:txXfrm>
    </dsp:sp>
    <dsp:sp modelId="{0D253EF9-7B64-4342-A5FC-8168F5F16B18}">
      <dsp:nvSpPr>
        <dsp:cNvPr id="0" name=""/>
        <dsp:cNvSpPr/>
      </dsp:nvSpPr>
      <dsp:spPr>
        <a:xfrm>
          <a:off x="0" y="3901082"/>
          <a:ext cx="822960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D89C4-A06C-480F-9642-76D14D953B07}">
      <dsp:nvSpPr>
        <dsp:cNvPr id="0" name=""/>
        <dsp:cNvSpPr/>
      </dsp:nvSpPr>
      <dsp:spPr>
        <a:xfrm>
          <a:off x="0" y="3901082"/>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defRPr cap="all"/>
          </a:pPr>
          <a:r>
            <a:rPr lang="it-IT" sz="900" b="0" i="0" kern="1200"/>
            <a:t>Il </a:t>
          </a:r>
          <a:r>
            <a:rPr lang="it-IT" sz="900" b="1" i="0" kern="1200"/>
            <a:t>Fondo per la giusta transizione (JTF)</a:t>
          </a:r>
          <a:r>
            <a:rPr lang="it-IT" sz="900" b="0" i="0" kern="1200"/>
            <a:t>, che è un nuovo strumento della politica di coesione 2021-2027, come primo pilastro del </a:t>
          </a:r>
          <a:r>
            <a:rPr lang="it-IT" sz="900" b="0" i="0" kern="1200">
              <a:hlinkClick xmlns:r="http://schemas.openxmlformats.org/officeDocument/2006/relationships" r:id="rId1"/>
            </a:rPr>
            <a:t>meccanismo per una transizione giusta</a:t>
          </a:r>
          <a:r>
            <a:rPr lang="it-IT" sz="900" b="0" i="0" kern="1200"/>
            <a:t> nel contesto del </a:t>
          </a:r>
          <a:r>
            <a:rPr lang="it-IT" sz="900" b="0" i="0" kern="1200">
              <a:hlinkClick xmlns:r="http://schemas.openxmlformats.org/officeDocument/2006/relationships" r:id="rId2"/>
            </a:rPr>
            <a:t>Green Deal europeo</a:t>
          </a:r>
          <a:r>
            <a:rPr lang="it-IT" sz="900" b="0" i="0" kern="1200"/>
            <a:t> con l'obiettivo di raggiungere la neutralità climatica dell'UE entro il 2050. Esso sostiene l'obiettivo specifico di consentire alle regioni e alle persone di affrontare gli effetti sociali, occupazionali, economici e ambientali della transizione verso gli obiettivi 2030 dell'Unione per l'energia e il clima e un'economia dell'Unione climaticamente neutra entro il 2050, sulla base dell'accordo di Parigi .</a:t>
          </a:r>
          <a:endParaRPr lang="en-US" sz="900" kern="1200"/>
        </a:p>
      </dsp:txBody>
      <dsp:txXfrm>
        <a:off x="0" y="3901082"/>
        <a:ext cx="8229600" cy="975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4821C-19B1-48D9-93FA-22469144AD18}">
      <dsp:nvSpPr>
        <dsp:cNvPr id="0" name=""/>
        <dsp:cNvSpPr/>
      </dsp:nvSpPr>
      <dsp:spPr>
        <a:xfrm>
          <a:off x="1150469" y="69788"/>
          <a:ext cx="1369095" cy="1369095"/>
        </a:xfrm>
        <a:prstGeom prst="downArrow">
          <a:avLst>
            <a:gd name="adj1" fmla="val 50000"/>
            <a:gd name="adj2" fmla="val 3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b="0" i="0" kern="1200"/>
            <a:t>Regolamento di riferimento specifico  241/2021 (incluso nella categoria degli  strumenti a gestione diretta UE)</a:t>
          </a:r>
          <a:endParaRPr lang="en-US" sz="600" kern="1200"/>
        </a:p>
      </dsp:txBody>
      <dsp:txXfrm>
        <a:off x="1492743" y="69788"/>
        <a:ext cx="684547" cy="1129503"/>
      </dsp:txXfrm>
    </dsp:sp>
    <dsp:sp modelId="{FA4BAF6B-3A91-42AC-8B39-5E8528520A62}">
      <dsp:nvSpPr>
        <dsp:cNvPr id="0" name=""/>
        <dsp:cNvSpPr/>
      </dsp:nvSpPr>
      <dsp:spPr>
        <a:xfrm rot="4320000">
          <a:off x="2300489" y="905326"/>
          <a:ext cx="1369095" cy="1369095"/>
        </a:xfrm>
        <a:prstGeom prst="downArrow">
          <a:avLst>
            <a:gd name="adj1" fmla="val 50000"/>
            <a:gd name="adj2" fmla="val 3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b="0" i="0" kern="1200" dirty="0" err="1"/>
            <a:t>Rendicontazione</a:t>
          </a:r>
          <a:r>
            <a:rPr lang="en-US" sz="600" b="0" i="0" kern="1200" dirty="0"/>
            <a:t> </a:t>
          </a:r>
          <a:r>
            <a:rPr lang="en-US" sz="600" b="0" i="0" kern="1200" dirty="0" err="1"/>
            <a:t>alla</a:t>
          </a:r>
          <a:r>
            <a:rPr lang="en-US" sz="600" b="0" i="0" kern="1200" dirty="0"/>
            <a:t> CE </a:t>
          </a:r>
          <a:r>
            <a:rPr lang="en-US" sz="600" b="0" i="0" kern="1200" dirty="0" err="1"/>
            <a:t>focalizzata</a:t>
          </a:r>
          <a:r>
            <a:rPr lang="en-US" sz="600" b="0" i="0" kern="1200" dirty="0"/>
            <a:t> sui  </a:t>
          </a:r>
          <a:r>
            <a:rPr lang="en-US" sz="600" b="0" i="0" kern="1200" dirty="0" err="1"/>
            <a:t>risultati</a:t>
          </a:r>
          <a:r>
            <a:rPr lang="en-US" sz="600" b="0" i="0" kern="1200" dirty="0"/>
            <a:t> (target e milestone) per </a:t>
          </a:r>
          <a:r>
            <a:rPr lang="en-US" sz="600" b="0" i="0" kern="1200" dirty="0" err="1"/>
            <a:t>ottenere</a:t>
          </a:r>
          <a:r>
            <a:rPr lang="en-US" sz="600" b="0" i="0" kern="1200" dirty="0"/>
            <a:t> il  </a:t>
          </a:r>
          <a:r>
            <a:rPr lang="en-US" sz="600" b="0" i="0" kern="1200" dirty="0" err="1"/>
            <a:t>rimborso</a:t>
          </a:r>
          <a:r>
            <a:rPr lang="en-US" sz="600" b="0" i="0" kern="1200" dirty="0"/>
            <a:t> di tranche di </a:t>
          </a:r>
          <a:r>
            <a:rPr lang="en-US" sz="600" b="0" i="0" kern="1200" dirty="0" err="1"/>
            <a:t>finanziamento</a:t>
          </a:r>
          <a:r>
            <a:rPr lang="en-US" sz="600" b="0" i="0" kern="1200" dirty="0"/>
            <a:t> UE  non </a:t>
          </a:r>
          <a:r>
            <a:rPr lang="en-US" sz="600" b="0" i="0" kern="1200" dirty="0" err="1"/>
            <a:t>connesse</a:t>
          </a:r>
          <a:r>
            <a:rPr lang="en-US" sz="600" b="0" i="0" kern="1200" dirty="0"/>
            <a:t> </a:t>
          </a:r>
          <a:r>
            <a:rPr lang="en-US" sz="600" b="0" i="0" kern="1200" dirty="0" err="1"/>
            <a:t>all’avanzamento</a:t>
          </a:r>
          <a:r>
            <a:rPr lang="en-US" sz="600" b="0" i="0" kern="1200" dirty="0"/>
            <a:t> </a:t>
          </a:r>
          <a:r>
            <a:rPr lang="en-US" sz="600" b="0" i="0" kern="1200" dirty="0" err="1"/>
            <a:t>della</a:t>
          </a:r>
          <a:r>
            <a:rPr lang="en-US" sz="600" b="0" i="0" kern="1200" dirty="0"/>
            <a:t>  </a:t>
          </a:r>
          <a:r>
            <a:rPr lang="en-US" sz="600" b="0" i="0" kern="1200" dirty="0" err="1"/>
            <a:t>spesa</a:t>
          </a:r>
          <a:endParaRPr lang="en-US" sz="600" kern="1200" dirty="0"/>
        </a:p>
      </dsp:txBody>
      <dsp:txXfrm rot="-5400000">
        <a:off x="2534218" y="1210581"/>
        <a:ext cx="1129503" cy="684547"/>
      </dsp:txXfrm>
    </dsp:sp>
    <dsp:sp modelId="{554F8687-A88D-41DD-803A-738432BEB66F}">
      <dsp:nvSpPr>
        <dsp:cNvPr id="0" name=""/>
        <dsp:cNvSpPr/>
      </dsp:nvSpPr>
      <dsp:spPr>
        <a:xfrm rot="8640000">
          <a:off x="1861221" y="2257255"/>
          <a:ext cx="1369095" cy="1369095"/>
        </a:xfrm>
        <a:prstGeom prst="downArrow">
          <a:avLst>
            <a:gd name="adj1" fmla="val 50000"/>
            <a:gd name="adj2" fmla="val 3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b="0" i="0" kern="1200"/>
            <a:t>Ammontare di risorse rilevante e  tempistica attuativa ridotta (ultimi target al  30 giugno 2026)</a:t>
          </a:r>
          <a:endParaRPr lang="en-US" sz="600" kern="1200"/>
        </a:p>
      </dsp:txBody>
      <dsp:txXfrm rot="10800000">
        <a:off x="2273909" y="2473968"/>
        <a:ext cx="684547" cy="1129503"/>
      </dsp:txXfrm>
    </dsp:sp>
    <dsp:sp modelId="{B9CA3771-F3B8-4BA6-9AAB-305F8C84D144}">
      <dsp:nvSpPr>
        <dsp:cNvPr id="0" name=""/>
        <dsp:cNvSpPr/>
      </dsp:nvSpPr>
      <dsp:spPr>
        <a:xfrm rot="12960000">
          <a:off x="439718" y="2257255"/>
          <a:ext cx="1369095" cy="1369095"/>
        </a:xfrm>
        <a:prstGeom prst="downArrow">
          <a:avLst>
            <a:gd name="adj1" fmla="val 50000"/>
            <a:gd name="adj2" fmla="val 3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b="0" i="0" kern="1200"/>
            <a:t>Ulteriori requisiti specifici (DNSH, tagging</a:t>
          </a:r>
          <a:endParaRPr lang="en-US" sz="600" kern="1200"/>
        </a:p>
      </dsp:txBody>
      <dsp:txXfrm rot="10800000">
        <a:off x="711578" y="2473968"/>
        <a:ext cx="684547" cy="1129503"/>
      </dsp:txXfrm>
    </dsp:sp>
    <dsp:sp modelId="{4188BC8F-3F07-4ABF-BF81-E4CE36EE1A82}">
      <dsp:nvSpPr>
        <dsp:cNvPr id="0" name=""/>
        <dsp:cNvSpPr/>
      </dsp:nvSpPr>
      <dsp:spPr>
        <a:xfrm rot="17280000">
          <a:off x="450" y="905326"/>
          <a:ext cx="1369095" cy="1369095"/>
        </a:xfrm>
        <a:prstGeom prst="downArrow">
          <a:avLst>
            <a:gd name="adj1" fmla="val 50000"/>
            <a:gd name="adj2" fmla="val 3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US" sz="600" b="0" i="0" kern="1200" dirty="0"/>
            <a:t>digital e climate, </a:t>
          </a:r>
          <a:r>
            <a:rPr lang="en-US" sz="600" b="0" i="0" kern="1200" dirty="0" err="1"/>
            <a:t>priorità</a:t>
          </a:r>
          <a:r>
            <a:rPr lang="en-US" sz="600" b="0" i="0" kern="1200" dirty="0"/>
            <a:t> </a:t>
          </a:r>
          <a:r>
            <a:rPr lang="en-US" sz="600" b="0" i="0" kern="1200" dirty="0" err="1"/>
            <a:t>trasversali</a:t>
          </a:r>
          <a:r>
            <a:rPr lang="en-US" sz="600" b="0" i="0" kern="1200" dirty="0"/>
            <a:t>, </a:t>
          </a:r>
          <a:r>
            <a:rPr lang="en-US" sz="600" b="0" i="0" kern="1200" dirty="0" err="1"/>
            <a:t>etc</a:t>
          </a:r>
          <a:r>
            <a:rPr lang="en-US" sz="600" b="0" i="0" kern="1200" dirty="0"/>
            <a:t>…)</a:t>
          </a:r>
          <a:endParaRPr lang="en-US" sz="600" kern="1200" dirty="0"/>
        </a:p>
      </dsp:txBody>
      <dsp:txXfrm rot="5400000">
        <a:off x="6313" y="1210581"/>
        <a:ext cx="1129503" cy="6845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cs typeface="+mn-cs"/>
              </a:defRPr>
            </a:lvl1pPr>
          </a:lstStyle>
          <a:p>
            <a:pPr>
              <a:defRPr/>
            </a:pPr>
            <a:fld id="{20A6049F-89C2-4360-9B81-7ABA41042C1A}" type="datetimeFigureOut">
              <a:rPr lang="it-IT"/>
              <a:pPr>
                <a:defRPr/>
              </a:pPr>
              <a:t>19/05/2023</a:t>
            </a:fld>
            <a:endParaRPr lang="it-IT"/>
          </a:p>
        </p:txBody>
      </p:sp>
      <p:sp>
        <p:nvSpPr>
          <p:cNvPr id="4" name="Segnaposto immagine diapositiva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cs typeface="+mn-cs"/>
              </a:defRPr>
            </a:lvl1pPr>
          </a:lstStyle>
          <a:p>
            <a:pPr>
              <a:defRPr/>
            </a:pPr>
            <a:fld id="{CBCC88B1-B8D8-4C1C-A8D1-841456FDA5EB}" type="slidenum">
              <a:rPr lang="it-IT"/>
              <a:pPr>
                <a:defRPr/>
              </a:pPr>
              <a:t>‹N›</a:t>
            </a:fld>
            <a:endParaRPr lang="it-IT"/>
          </a:p>
        </p:txBody>
      </p:sp>
    </p:spTree>
    <p:extLst>
      <p:ext uri="{BB962C8B-B14F-4D97-AF65-F5344CB8AC3E}">
        <p14:creationId xmlns:p14="http://schemas.microsoft.com/office/powerpoint/2010/main" val="1298532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1:notes"/>
          <p:cNvSpPr txBox="1">
            <a:spLocks noGrp="1"/>
          </p:cNvSpPr>
          <p:nvPr>
            <p:ph type="body" idx="1"/>
          </p:nvPr>
        </p:nvSpPr>
        <p:spPr>
          <a:xfrm>
            <a:off x="914401" y="3582895"/>
            <a:ext cx="7315200" cy="29314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4" name="Google Shape;554;p11:notes"/>
          <p:cNvSpPr>
            <a:spLocks noGrp="1" noRot="1" noChangeAspect="1"/>
          </p:cNvSpPr>
          <p:nvPr>
            <p:ph type="sldImg" idx="2"/>
          </p:nvPr>
        </p:nvSpPr>
        <p:spPr>
          <a:xfrm>
            <a:off x="2897188" y="931863"/>
            <a:ext cx="3349625" cy="251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62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65F0498-74B9-46A7-A649-599EF71F6297}" type="slidenum">
              <a:rPr lang="it-IT"/>
              <a:pPr>
                <a:defRPr/>
              </a:pPr>
              <a:t>‹N›</a:t>
            </a:fld>
            <a:endParaRPr lang="it-IT"/>
          </a:p>
        </p:txBody>
      </p:sp>
    </p:spTree>
    <p:extLst>
      <p:ext uri="{BB962C8B-B14F-4D97-AF65-F5344CB8AC3E}">
        <p14:creationId xmlns:p14="http://schemas.microsoft.com/office/powerpoint/2010/main" val="37458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3F3518E-2F7C-4679-A4D2-8946D3369AA9}" type="slidenum">
              <a:rPr lang="it-IT"/>
              <a:pPr>
                <a:defRPr/>
              </a:pPr>
              <a:t>‹N›</a:t>
            </a:fld>
            <a:endParaRPr lang="it-IT"/>
          </a:p>
        </p:txBody>
      </p:sp>
    </p:spTree>
    <p:extLst>
      <p:ext uri="{BB962C8B-B14F-4D97-AF65-F5344CB8AC3E}">
        <p14:creationId xmlns:p14="http://schemas.microsoft.com/office/powerpoint/2010/main" val="376309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77F5185-B992-49FF-88A3-CE8D0825C11F}" type="slidenum">
              <a:rPr lang="it-IT"/>
              <a:pPr>
                <a:defRPr/>
              </a:pPr>
              <a:t>‹N›</a:t>
            </a:fld>
            <a:endParaRPr lang="it-IT"/>
          </a:p>
        </p:txBody>
      </p:sp>
    </p:spTree>
    <p:extLst>
      <p:ext uri="{BB962C8B-B14F-4D97-AF65-F5344CB8AC3E}">
        <p14:creationId xmlns:p14="http://schemas.microsoft.com/office/powerpoint/2010/main" val="314863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5/19/2023</a:t>
            </a:fld>
            <a:endParaRPr lang="en-US"/>
          </a:p>
        </p:txBody>
      </p:sp>
      <p:sp>
        <p:nvSpPr>
          <p:cNvPr id="4" name="Holder 4"/>
          <p:cNvSpPr>
            <a:spLocks noGrp="1"/>
          </p:cNvSpPr>
          <p:nvPr>
            <p:ph type="sldNum" sz="quarter" idx="7"/>
          </p:nvPr>
        </p:nvSpPr>
        <p:spPr/>
        <p:txBody>
          <a:bodyPr lIns="0" tIns="0" rIns="0" bIns="0"/>
          <a:lstStyle>
            <a:lvl1pPr>
              <a:defRPr sz="750" b="1" i="0">
                <a:solidFill>
                  <a:srgbClr val="092543"/>
                </a:solidFill>
                <a:latin typeface="Arial"/>
                <a:cs typeface="Arial"/>
              </a:defRPr>
            </a:lvl1pPr>
          </a:lstStyle>
          <a:p>
            <a:pPr marL="28575"/>
            <a:fld id="{81D60167-4931-47E6-BA6A-407CBD079E47}" type="slidenum">
              <a:rPr lang="it-IT" spc="-4" smtClean="0"/>
              <a:pPr marL="28575"/>
              <a:t>‹N›</a:t>
            </a:fld>
            <a:endParaRPr lang="it-IT" spc="-4" dirty="0"/>
          </a:p>
        </p:txBody>
      </p:sp>
    </p:spTree>
    <p:extLst>
      <p:ext uri="{BB962C8B-B14F-4D97-AF65-F5344CB8AC3E}">
        <p14:creationId xmlns:p14="http://schemas.microsoft.com/office/powerpoint/2010/main" val="592807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92543"/>
                </a:solidFill>
                <a:latin typeface="Arial"/>
                <a:cs typeface="Arial"/>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933474" y="2053209"/>
            <a:ext cx="3467576" cy="207749"/>
          </a:xfrm>
          <a:prstGeom prst="rect">
            <a:avLst/>
          </a:prstGeom>
        </p:spPr>
        <p:txBody>
          <a:bodyPr wrap="square" lIns="0" tIns="0" rIns="0" bIns="0">
            <a:spAutoFit/>
          </a:bodyPr>
          <a:lstStyle>
            <a:lvl1pPr>
              <a:defRPr sz="1350" b="0" i="0">
                <a:solidFill>
                  <a:srgbClr val="092442"/>
                </a:solidFill>
                <a:latin typeface="Microsoft Sans Serif"/>
                <a:cs typeface="Microsoft Sans Serif"/>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5/19/2023</a:t>
            </a:fld>
            <a:endParaRPr lang="en-US"/>
          </a:p>
        </p:txBody>
      </p:sp>
      <p:sp>
        <p:nvSpPr>
          <p:cNvPr id="7" name="Holder 7"/>
          <p:cNvSpPr>
            <a:spLocks noGrp="1"/>
          </p:cNvSpPr>
          <p:nvPr>
            <p:ph type="sldNum" sz="quarter" idx="7"/>
          </p:nvPr>
        </p:nvSpPr>
        <p:spPr/>
        <p:txBody>
          <a:bodyPr lIns="0" tIns="0" rIns="0" bIns="0"/>
          <a:lstStyle>
            <a:lvl1pPr>
              <a:defRPr sz="750" b="1" i="0">
                <a:solidFill>
                  <a:srgbClr val="092543"/>
                </a:solidFill>
                <a:latin typeface="Arial"/>
                <a:cs typeface="Arial"/>
              </a:defRPr>
            </a:lvl1pPr>
          </a:lstStyle>
          <a:p>
            <a:pPr marL="28575"/>
            <a:fld id="{81D60167-4931-47E6-BA6A-407CBD079E47}" type="slidenum">
              <a:rPr lang="it-IT" spc="-4" smtClean="0"/>
              <a:pPr marL="28575"/>
              <a:t>‹N›</a:t>
            </a:fld>
            <a:endParaRPr lang="it-IT" spc="-4" dirty="0"/>
          </a:p>
        </p:txBody>
      </p:sp>
    </p:spTree>
    <p:extLst>
      <p:ext uri="{BB962C8B-B14F-4D97-AF65-F5344CB8AC3E}">
        <p14:creationId xmlns:p14="http://schemas.microsoft.com/office/powerpoint/2010/main" val="364851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F1F5BEA-6486-490B-9385-8B74E4F4FB04}" type="slidenum">
              <a:rPr lang="it-IT"/>
              <a:pPr>
                <a:defRPr/>
              </a:pPr>
              <a:t>‹N›</a:t>
            </a:fld>
            <a:endParaRPr lang="it-IT"/>
          </a:p>
        </p:txBody>
      </p:sp>
    </p:spTree>
    <p:extLst>
      <p:ext uri="{BB962C8B-B14F-4D97-AF65-F5344CB8AC3E}">
        <p14:creationId xmlns:p14="http://schemas.microsoft.com/office/powerpoint/2010/main" val="407069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6D53D8D-C4B9-4DA5-A86D-C2D02C1F089F}" type="slidenum">
              <a:rPr lang="it-IT"/>
              <a:pPr>
                <a:defRPr/>
              </a:pPr>
              <a:t>‹N›</a:t>
            </a:fld>
            <a:endParaRPr lang="it-IT"/>
          </a:p>
        </p:txBody>
      </p:sp>
    </p:spTree>
    <p:extLst>
      <p:ext uri="{BB962C8B-B14F-4D97-AF65-F5344CB8AC3E}">
        <p14:creationId xmlns:p14="http://schemas.microsoft.com/office/powerpoint/2010/main" val="29904350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6C8D7CB-2001-4470-8465-BEA04D9036F9}" type="slidenum">
              <a:rPr lang="it-IT"/>
              <a:pPr>
                <a:defRPr/>
              </a:pPr>
              <a:t>‹N›</a:t>
            </a:fld>
            <a:endParaRPr lang="it-IT"/>
          </a:p>
        </p:txBody>
      </p:sp>
    </p:spTree>
    <p:extLst>
      <p:ext uri="{BB962C8B-B14F-4D97-AF65-F5344CB8AC3E}">
        <p14:creationId xmlns:p14="http://schemas.microsoft.com/office/powerpoint/2010/main" val="28497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570FB7AC-E7A7-424E-B179-BAB4A2E80445}" type="slidenum">
              <a:rPr lang="it-IT"/>
              <a:pPr>
                <a:defRPr/>
              </a:pPr>
              <a:t>‹N›</a:t>
            </a:fld>
            <a:endParaRPr lang="it-IT"/>
          </a:p>
        </p:txBody>
      </p:sp>
    </p:spTree>
    <p:extLst>
      <p:ext uri="{BB962C8B-B14F-4D97-AF65-F5344CB8AC3E}">
        <p14:creationId xmlns:p14="http://schemas.microsoft.com/office/powerpoint/2010/main" val="24388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C794EDA-D9B4-487E-A267-F9E810BC61E6}" type="slidenum">
              <a:rPr lang="it-IT"/>
              <a:pPr>
                <a:defRPr/>
              </a:pPr>
              <a:t>‹N›</a:t>
            </a:fld>
            <a:endParaRPr lang="it-IT"/>
          </a:p>
        </p:txBody>
      </p:sp>
    </p:spTree>
    <p:extLst>
      <p:ext uri="{BB962C8B-B14F-4D97-AF65-F5344CB8AC3E}">
        <p14:creationId xmlns:p14="http://schemas.microsoft.com/office/powerpoint/2010/main" val="34663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C1FE053-732F-4697-9DB6-DFBB6DF59A0F}" type="slidenum">
              <a:rPr lang="it-IT"/>
              <a:pPr>
                <a:defRPr/>
              </a:pPr>
              <a:t>‹N›</a:t>
            </a:fld>
            <a:endParaRPr lang="it-IT"/>
          </a:p>
        </p:txBody>
      </p:sp>
    </p:spTree>
    <p:extLst>
      <p:ext uri="{BB962C8B-B14F-4D97-AF65-F5344CB8AC3E}">
        <p14:creationId xmlns:p14="http://schemas.microsoft.com/office/powerpoint/2010/main" val="31431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E1344E4D-C3C2-4F7E-A1C9-47BEC1B72FC6}" type="slidenum">
              <a:rPr lang="it-IT"/>
              <a:pPr>
                <a:defRPr/>
              </a:pPr>
              <a:t>‹N›</a:t>
            </a:fld>
            <a:endParaRPr lang="it-IT"/>
          </a:p>
        </p:txBody>
      </p:sp>
    </p:spTree>
    <p:extLst>
      <p:ext uri="{BB962C8B-B14F-4D97-AF65-F5344CB8AC3E}">
        <p14:creationId xmlns:p14="http://schemas.microsoft.com/office/powerpoint/2010/main" val="19561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10019DE-E81E-486A-AAE1-7D22243504EE}" type="slidenum">
              <a:rPr lang="it-IT"/>
              <a:pPr>
                <a:defRPr/>
              </a:pPr>
              <a:t>‹N›</a:t>
            </a:fld>
            <a:endParaRPr lang="it-IT"/>
          </a:p>
        </p:txBody>
      </p:sp>
    </p:spTree>
    <p:extLst>
      <p:ext uri="{BB962C8B-B14F-4D97-AF65-F5344CB8AC3E}">
        <p14:creationId xmlns:p14="http://schemas.microsoft.com/office/powerpoint/2010/main" val="133788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cs typeface="+mn-cs"/>
              </a:defRPr>
            </a:lvl1pPr>
          </a:lstStyle>
          <a:p>
            <a:pPr>
              <a:defRPr/>
            </a:pPr>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cs typeface="+mn-cs"/>
              </a:defRPr>
            </a:lvl1pPr>
          </a:lstStyle>
          <a:p>
            <a:pPr>
              <a:defRPr/>
            </a:pPr>
            <a:fld id="{35B8212B-12EE-4CA6-BB4F-109B1BDA7A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4" r:id="rId1"/>
    <p:sldLayoutId id="2147483877" r:id="rId2"/>
    <p:sldLayoutId id="2147483885" r:id="rId3"/>
    <p:sldLayoutId id="2147483878" r:id="rId4"/>
    <p:sldLayoutId id="2147483886" r:id="rId5"/>
    <p:sldLayoutId id="2147483879" r:id="rId6"/>
    <p:sldLayoutId id="2147483880" r:id="rId7"/>
    <p:sldLayoutId id="2147483887" r:id="rId8"/>
    <p:sldLayoutId id="2147483881" r:id="rId9"/>
    <p:sldLayoutId id="2147483882" r:id="rId10"/>
    <p:sldLayoutId id="2147483883" r:id="rId11"/>
    <p:sldLayoutId id="2147483888" r:id="rId12"/>
    <p:sldLayoutId id="2147483889" r:id="rId13"/>
  </p:sldLayoutIdLst>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ec.europa.eu/regional_policy/en/2021_2027/"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ur-lex.europa.eu/legal-content/IT/TXT/?uri=uriserv%3AOJ.L_.2021.231.01.0021.01.ITA&amp;toc=OJ%3AL%3A2021%3A231%3ATOC" TargetMode="External"/><Relationship Id="rId2" Type="http://schemas.openxmlformats.org/officeDocument/2006/relationships/hyperlink" Target="https://eur-lex.europa.eu/legal-content/IT/TXT/?uri=uriserv%3AOJ.L_.2021.231.01.0159.01.ITA&amp;toc=OJ%3AL%3A2021%3A231%3ATOC" TargetMode="External"/><Relationship Id="rId1" Type="http://schemas.openxmlformats.org/officeDocument/2006/relationships/slideLayout" Target="../slideLayouts/slideLayout2.xml"/><Relationship Id="rId6" Type="http://schemas.openxmlformats.org/officeDocument/2006/relationships/hyperlink" Target="https://eur-lex.europa.eu/legal-content/IT/TXT/?uri=CELEX:32021R1139" TargetMode="External"/><Relationship Id="rId5" Type="http://schemas.openxmlformats.org/officeDocument/2006/relationships/hyperlink" Target="https://eur-lex.europa.eu/legal-content/IT/TXT/?uri=uriserv%3AOJ.L_.2021.231.01.0094.01.ITA&amp;toc=OJ%3AL%3A2021%3A231%3ATOC" TargetMode="External"/><Relationship Id="rId4" Type="http://schemas.openxmlformats.org/officeDocument/2006/relationships/hyperlink" Target="https://eur-lex.europa.eu/legal-content/IT/TXT/?uri=uriserv%3AOJ.L_.2021.231.01.0001.01.ITA&amp;toc=OJ%3AL%3A2021%3A231%3ATOC"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olitichecoesione.governo.it/media/2417/decisione-di-esecuzione-ue-n-1130-del-2021.pdf" TargetMode="External"/><Relationship Id="rId2" Type="http://schemas.openxmlformats.org/officeDocument/2006/relationships/hyperlink" Target="https://ec.europa.eu/regional_policy/en/newsroom/news/2021/06/30-06-2021-cohesion-policy-regulation-2021-2027-published" TargetMode="External"/><Relationship Id="rId1" Type="http://schemas.openxmlformats.org/officeDocument/2006/relationships/slideLayout" Target="../slideLayouts/slideLayout2.xml"/><Relationship Id="rId5" Type="http://schemas.openxmlformats.org/officeDocument/2006/relationships/hyperlink" Target="https://eur-lex.europa.eu/legal-content/IT/TXT/?uri=CELEX:32021D1131" TargetMode="External"/><Relationship Id="rId4" Type="http://schemas.openxmlformats.org/officeDocument/2006/relationships/hyperlink" Target="https://eur-lex.europa.eu/legal-content/IT/TXT/PDF/?uri=CELEX:32021D1129&amp;from=IT"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ec.europa.eu/regional_policy/en/newsroom/panorama/2021/12/12-01-2021-cohesion-policy-2021-2027-budget-in-brie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regional_policy/en/policy/how/improving-investment/simplified-cost-option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agenziacoesione.gov.it/lacoesione/le-politiche-di-coesione-in-italia-2014-2020/la-cooperazione-territoriale-europea/" TargetMode="External"/><Relationship Id="rId2" Type="http://schemas.openxmlformats.org/officeDocument/2006/relationships/hyperlink" Target="https://www.agenziacoesione.gov.it/just-transition-fund/" TargetMode="External"/><Relationship Id="rId1" Type="http://schemas.openxmlformats.org/officeDocument/2006/relationships/slideLayout" Target="../slideLayouts/slideLayout2.xml"/><Relationship Id="rId5" Type="http://schemas.openxmlformats.org/officeDocument/2006/relationships/hyperlink" Target="https://ec.europa.eu/european-social-fund-plus/en" TargetMode="External"/><Relationship Id="rId4" Type="http://schemas.openxmlformats.org/officeDocument/2006/relationships/hyperlink" Target="https://ec.europa.eu/regional_policy/en/funding/er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hyperlink" Target="https://www.statoregioni.it/media/4385/p-4-cu-doc-regioni-16dic2021.pdf" TargetMode="External"/><Relationship Id="rId2" Type="http://schemas.openxmlformats.org/officeDocument/2006/relationships/hyperlink" Target="https://www.dropbox.com/sh/xoie7cq4dk77qht/AABWFg2gVxAhePGgKNIU1ot9a/1.%20Bozze%20di%20Accordo%20di%20Partenariato%202021-2027/1.5%20Bozza%20Avvio%20Negoziato%20Formale%2017%20gennaio%202022/2022-01-17%20Bozza%20Avvio%20Negoziato%20Formale%20Accordo%20di%20Partenariato%202021-2027.pdf?dl=0" TargetMode="External"/><Relationship Id="rId1" Type="http://schemas.openxmlformats.org/officeDocument/2006/relationships/slideLayout" Target="../slideLayouts/slideLayout2.xml"/><Relationship Id="rId6" Type="http://schemas.openxmlformats.org/officeDocument/2006/relationships/hyperlink" Target="https://opencoesione.gov.it/media/uploads/c_2022_4787_1_it_act_part1_v3.pdf" TargetMode="External"/><Relationship Id="rId5" Type="http://schemas.openxmlformats.org/officeDocument/2006/relationships/hyperlink" Target="https://www.dropbox.com/s/zw65s8ljpp5wmv0/2022_07_15_Accordo-di-Partenariato_2021-2027.pdf?dl=0" TargetMode="External"/><Relationship Id="rId4" Type="http://schemas.openxmlformats.org/officeDocument/2006/relationships/hyperlink" Target="https://politichecoesione.governo.it/it/la-politica-di-coesione/la-programmazione-2021-2027/strategie-2021-2027/negoziato-sullaccordo-di-partenariato-2021-2027/"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ec.europa.eu/info/strategy/priorities-2019-2024/economy-works-people/jobs-growth-and-investment/european-pillar-social-rights/european-pillar-social-rights-action-plan_en" TargetMode="External"/><Relationship Id="rId2" Type="http://schemas.openxmlformats.org/officeDocument/2006/relationships/hyperlink" Target="https://ec.europa.eu/info/strategy/priorities-2019-2024/european-green-deal_e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ec.europa.eu/commission/presscorner/detail/en/IP_22_456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ec.europa.eu/info/strategy/recovery-plan-europe_it#finanziare-il-bilancio-a-lungo-termine-e-nextgenerationeu" TargetMode="External"/><Relationship Id="rId2" Type="http://schemas.openxmlformats.org/officeDocument/2006/relationships/hyperlink" Target="https://www.agenziacoesione.gov.it/news_istituzionali/bilancio-dellue-la-commissione-europea-accoglie-con-favore-ladozione-del-bilancio-a-lungo-termine-dellue-per-il-2021-2027/"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ec.europa.eu/regional_policy/it/policy/what/glossary/e/european-agricultural-fund-for-rural-development" TargetMode="External"/><Relationship Id="rId3" Type="http://schemas.openxmlformats.org/officeDocument/2006/relationships/hyperlink" Target="https://eur-lex.europa.eu/legal-content/IT/TXT/HTML/?uri=CELEX%3A32021R0241&amp;from=EN" TargetMode="External"/><Relationship Id="rId7" Type="http://schemas.openxmlformats.org/officeDocument/2006/relationships/hyperlink" Target="https://eur-lex.europa.eu/legal-content/IT/TXT/?uri=CELEX%3A32021R0523" TargetMode="External"/><Relationship Id="rId12" Type="http://schemas.openxmlformats.org/officeDocument/2006/relationships/hyperlink" Target="https://eur-lex.europa.eu/legal-content/IT/TXT/?uri=CELEX%3A32021R0836" TargetMode="External"/><Relationship Id="rId2" Type="http://schemas.openxmlformats.org/officeDocument/2006/relationships/hyperlink" Target="https://ec.europa.eu/info/business-economy-euro/recovery-coronavirus/recovery-and-resilience-facility_en" TargetMode="External"/><Relationship Id="rId1" Type="http://schemas.openxmlformats.org/officeDocument/2006/relationships/slideLayout" Target="../slideLayouts/slideLayout2.xml"/><Relationship Id="rId6" Type="http://schemas.openxmlformats.org/officeDocument/2006/relationships/hyperlink" Target="https://europa.eu/investeu/home_it" TargetMode="External"/><Relationship Id="rId11" Type="http://schemas.openxmlformats.org/officeDocument/2006/relationships/hyperlink" Target="https://ec.europa.eu/echo/what/civil-protection/resceu_en" TargetMode="External"/><Relationship Id="rId5" Type="http://schemas.openxmlformats.org/officeDocument/2006/relationships/hyperlink" Target="https://eur-lex.europa.eu/legal-content/IT/TXT/?uri=CELEX%3A32021R0695" TargetMode="External"/><Relationship Id="rId10" Type="http://schemas.openxmlformats.org/officeDocument/2006/relationships/hyperlink" Target="https://eur-lex.europa.eu/legal-content/IT/TXT/?uri=CELEX%3A32021R1056" TargetMode="External"/><Relationship Id="rId4" Type="http://schemas.openxmlformats.org/officeDocument/2006/relationships/hyperlink" Target="https://eur-lex.europa.eu/legal-content/IT/TXT/?uri=CELEX%3A32020R2221" TargetMode="External"/><Relationship Id="rId9" Type="http://schemas.openxmlformats.org/officeDocument/2006/relationships/hyperlink" Target="https://www.europarl.europa.eu/thinktank/it/document.html?reference=EPRS_BRI%282020%29646180"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data.consilium.europa.eu/doc/document/ST-10160-2021-ADD-1-REV-2/it/pdf" TargetMode="External"/><Relationship Id="rId3" Type="http://schemas.openxmlformats.org/officeDocument/2006/relationships/hyperlink" Target="https://ec.europa.eu/info/business-economy-euro/recovery-coronavirus/recovery-and-resilience-facility_en#national-recovery-and-resilience-plans" TargetMode="External"/><Relationship Id="rId7" Type="http://schemas.openxmlformats.org/officeDocument/2006/relationships/hyperlink" Target="https://data.consilium.europa.eu/doc/document/ST-10160-2021-INIT/it/pdf" TargetMode="External"/><Relationship Id="rId2" Type="http://schemas.openxmlformats.org/officeDocument/2006/relationships/hyperlink" Target="https://www.governo.it/sites/governo.it/files/PNRR_3.pdf" TargetMode="External"/><Relationship Id="rId1" Type="http://schemas.openxmlformats.org/officeDocument/2006/relationships/slideLayout" Target="../slideLayouts/slideLayout2.xml"/><Relationship Id="rId6" Type="http://schemas.openxmlformats.org/officeDocument/2006/relationships/hyperlink" Target="https://www.consilium.europa.eu/it/meetings/ecofin/2021/07/13/" TargetMode="External"/><Relationship Id="rId5" Type="http://schemas.openxmlformats.org/officeDocument/2006/relationships/hyperlink" Target="https://ec.europa.eu/info/system/files/com-2021-344_swd_en.pdf" TargetMode="External"/><Relationship Id="rId4" Type="http://schemas.openxmlformats.org/officeDocument/2006/relationships/hyperlink" Target="https://eur-lex.europa.eu/legal-content/IT/TXT/?uri=COM%3A2021%3A344%3AFIN&amp;qid=1624451947771" TargetMode="External"/><Relationship Id="rId9" Type="http://schemas.openxmlformats.org/officeDocument/2006/relationships/hyperlink" Target="https://ec.europa.eu/commission/presscorner/detail/en/ip_21_4066"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gazzettaufficiale.it/atto/serie_generale/caricaDettaglioAtto/originario?atto.dataPubblicazioneGazzetta=2021-09-24&amp;atto.codiceRedazionale=21A05556&amp;elenco30giorni=true"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58F4AC2-5ADE-488C-99F8-C12324476E9A}"/>
              </a:ext>
            </a:extLst>
          </p:cNvPr>
          <p:cNvPicPr>
            <a:picLocks noChangeAspect="1"/>
          </p:cNvPicPr>
          <p:nvPr/>
        </p:nvPicPr>
        <p:blipFill>
          <a:blip r:embed="rId2"/>
          <a:stretch>
            <a:fillRect/>
          </a:stretch>
        </p:blipFill>
        <p:spPr>
          <a:xfrm>
            <a:off x="90487" y="1183539"/>
            <a:ext cx="8963025" cy="3536654"/>
          </a:xfrm>
          <a:prstGeom prst="rect">
            <a:avLst/>
          </a:prstGeom>
          <a:noFill/>
        </p:spPr>
      </p:pic>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5089525"/>
            <a:ext cx="7772400" cy="1768475"/>
          </a:xfrm>
          <a:prstGeom prst="rect">
            <a:avLst/>
          </a:prstGeom>
        </p:spPr>
        <p:txBody>
          <a:bodyPr vert="horz" lIns="91440" tIns="45720" rIns="91440" bIns="45720" rtlCol="0" anchor="ctr">
            <a:normAutofit fontScale="47500" lnSpcReduction="2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r>
              <a:rPr lang="it-IT" sz="8000" dirty="0"/>
              <a:t>PNRR e Fondi strutturali</a:t>
            </a:r>
          </a:p>
          <a:p>
            <a:pPr algn="ctr">
              <a:defRPr/>
            </a:pPr>
            <a:r>
              <a:rPr lang="en-US" sz="5800" dirty="0"/>
              <a:t>Antonietta Fortini </a:t>
            </a:r>
          </a:p>
          <a:p>
            <a:pPr algn="ctr">
              <a:defRPr/>
            </a:pPr>
            <a:r>
              <a:rPr lang="en-US" sz="5800" dirty="0"/>
              <a:t>MEF </a:t>
            </a:r>
          </a:p>
          <a:p>
            <a:pPr algn="ctr">
              <a:defRPr/>
            </a:pPr>
            <a:endParaRPr lang="en-US" dirty="0">
              <a:solidFill>
                <a:schemeClr val="tx1"/>
              </a:solidFill>
              <a:latin typeface="Arial" charset="0"/>
              <a:ea typeface="+mn-ea"/>
              <a:cs typeface="Arial" charset="0"/>
            </a:endParaRPr>
          </a:p>
          <a:p>
            <a:pPr algn="ctr">
              <a:defRPr/>
            </a:pPr>
            <a:r>
              <a:rPr lang="en-US" dirty="0">
                <a:solidFill>
                  <a:schemeClr val="tx1"/>
                </a:solidFill>
                <a:latin typeface="Arial" charset="0"/>
                <a:ea typeface="+mn-ea"/>
                <a:cs typeface="Arial" charset="0"/>
              </a:rPr>
              <a:t>Antonietta.fortini@mef.gov.it</a:t>
            </a:r>
            <a:endParaRPr lang="it-IT" dirty="0">
              <a:solidFill>
                <a:schemeClr val="tx1"/>
              </a:solidFill>
              <a:latin typeface="Arial" charset="0"/>
              <a:ea typeface="+mn-ea"/>
              <a:cs typeface="Arial" charset="0"/>
            </a:endParaRPr>
          </a:p>
        </p:txBody>
      </p:sp>
      <p:sp>
        <p:nvSpPr>
          <p:cNvPr id="2" name="CasellaDiTesto 1">
            <a:extLst>
              <a:ext uri="{FF2B5EF4-FFF2-40B4-BE49-F238E27FC236}">
                <a16:creationId xmlns:a16="http://schemas.microsoft.com/office/drawing/2014/main" id="{C641189E-F0AD-465E-AFD1-B5107498B330}"/>
              </a:ext>
            </a:extLst>
          </p:cNvPr>
          <p:cNvSpPr txBox="1"/>
          <p:nvPr/>
        </p:nvSpPr>
        <p:spPr>
          <a:xfrm>
            <a:off x="1907704" y="4720193"/>
            <a:ext cx="7560840" cy="369332"/>
          </a:xfrm>
          <a:prstGeom prst="rect">
            <a:avLst/>
          </a:prstGeom>
          <a:noFill/>
        </p:spPr>
        <p:txBody>
          <a:bodyPr wrap="square" rtlCol="0">
            <a:spAutoFit/>
          </a:bodyPr>
          <a:lstStyle/>
          <a:p>
            <a:r>
              <a:rPr lang="it-IT" dirty="0"/>
              <a:t>Facoltativo: Immagine evocativa dell’argomento trattato</a:t>
            </a: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1187624" y="109998"/>
            <a:ext cx="2592288" cy="1076718"/>
          </a:xfrm>
          <a:prstGeom prst="rect">
            <a:avLst/>
          </a:prstGeom>
        </p:spPr>
      </p:pic>
      <p:pic>
        <p:nvPicPr>
          <p:cNvPr id="4" name="object 4" descr="Immagine che contiene testo, schermata, Carattere, design">
            <a:extLst>
              <a:ext uri="{FF2B5EF4-FFF2-40B4-BE49-F238E27FC236}">
                <a16:creationId xmlns:a16="http://schemas.microsoft.com/office/drawing/2014/main" id="{2C478BC0-83AC-2501-855A-606F7BB30C8A}"/>
              </a:ext>
            </a:extLst>
          </p:cNvPr>
          <p:cNvPicPr/>
          <p:nvPr/>
        </p:nvPicPr>
        <p:blipFill rotWithShape="1">
          <a:blip r:embed="rId5" cstate="print"/>
          <a:srcRect t="1699" r="-1" b="-1"/>
          <a:stretch/>
        </p:blipFill>
        <p:spPr>
          <a:xfrm>
            <a:off x="4086788" y="1183538"/>
            <a:ext cx="4986805" cy="3685622"/>
          </a:xfrm>
          <a:custGeom>
            <a:avLst/>
            <a:gdLst/>
            <a:ahLst/>
            <a:cxnLst/>
            <a:rect l="l" t="t" r="r" b="b"/>
            <a:pathLst>
              <a:path w="6649073" h="3387852">
                <a:moveTo>
                  <a:pt x="0" y="0"/>
                </a:moveTo>
                <a:lnTo>
                  <a:pt x="5064418" y="0"/>
                </a:lnTo>
                <a:lnTo>
                  <a:pt x="6338666" y="0"/>
                </a:lnTo>
                <a:lnTo>
                  <a:pt x="6649073" y="0"/>
                </a:lnTo>
                <a:lnTo>
                  <a:pt x="6649073" y="3387852"/>
                </a:lnTo>
                <a:lnTo>
                  <a:pt x="6338666" y="3387852"/>
                </a:lnTo>
                <a:lnTo>
                  <a:pt x="5064418" y="3387852"/>
                </a:lnTo>
                <a:lnTo>
                  <a:pt x="1617516" y="3387852"/>
                </a:lnTo>
                <a:lnTo>
                  <a:pt x="1616328" y="3337395"/>
                </a:lnTo>
                <a:cubicBezTo>
                  <a:pt x="1549534" y="1928213"/>
                  <a:pt x="985089" y="708413"/>
                  <a:pt x="22123" y="14997"/>
                </a:cubicBezTo>
                <a:close/>
              </a:path>
            </a:pathLst>
          </a:custGeom>
        </p:spPr>
      </p:pic>
    </p:spTree>
    <p:extLst>
      <p:ext uri="{BB962C8B-B14F-4D97-AF65-F5344CB8AC3E}">
        <p14:creationId xmlns:p14="http://schemas.microsoft.com/office/powerpoint/2010/main" val="234282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0AB6C5-93CE-2C59-D493-CD28E15902D3}"/>
              </a:ext>
            </a:extLst>
          </p:cNvPr>
          <p:cNvSpPr>
            <a:spLocks noGrp="1"/>
          </p:cNvSpPr>
          <p:nvPr>
            <p:ph type="title"/>
          </p:nvPr>
        </p:nvSpPr>
        <p:spPr>
          <a:xfrm>
            <a:off x="457200" y="533400"/>
            <a:ext cx="8229600" cy="990600"/>
          </a:xfrm>
        </p:spPr>
        <p:txBody>
          <a:bodyPr/>
          <a:lstStyle/>
          <a:p>
            <a:r>
              <a:rPr lang="en-US" dirty="0"/>
              <a:t>M1</a:t>
            </a:r>
          </a:p>
        </p:txBody>
      </p:sp>
      <p:pic>
        <p:nvPicPr>
          <p:cNvPr id="2" name="Immagine 1">
            <a:extLst>
              <a:ext uri="{FF2B5EF4-FFF2-40B4-BE49-F238E27FC236}">
                <a16:creationId xmlns:a16="http://schemas.microsoft.com/office/drawing/2014/main" id="{EDDF1319-0B76-0939-EC1F-0C0E393E50D4}"/>
              </a:ext>
            </a:extLst>
          </p:cNvPr>
          <p:cNvPicPr>
            <a:picLocks noChangeAspect="1"/>
          </p:cNvPicPr>
          <p:nvPr/>
        </p:nvPicPr>
        <p:blipFill>
          <a:blip r:embed="rId2"/>
          <a:stretch>
            <a:fillRect/>
          </a:stretch>
        </p:blipFill>
        <p:spPr>
          <a:xfrm>
            <a:off x="457200" y="1981200"/>
            <a:ext cx="8229600" cy="4114800"/>
          </a:xfrm>
          <a:prstGeom prst="rect">
            <a:avLst/>
          </a:prstGeom>
          <a:noFill/>
        </p:spPr>
      </p:pic>
    </p:spTree>
    <p:extLst>
      <p:ext uri="{BB962C8B-B14F-4D97-AF65-F5344CB8AC3E}">
        <p14:creationId xmlns:p14="http://schemas.microsoft.com/office/powerpoint/2010/main" val="27156936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BCAA69-3FA7-C183-49A7-74A9AD4C77F5}"/>
              </a:ext>
            </a:extLst>
          </p:cNvPr>
          <p:cNvSpPr>
            <a:spLocks noGrp="1"/>
          </p:cNvSpPr>
          <p:nvPr>
            <p:ph idx="1"/>
          </p:nvPr>
        </p:nvSpPr>
        <p:spPr/>
        <p:txBody>
          <a:bodyPr>
            <a:normAutofit lnSpcReduction="10000"/>
          </a:bodyPr>
          <a:lstStyle/>
          <a:p>
            <a:pPr algn="just"/>
            <a:r>
              <a:rPr lang="it-IT" b="0" i="0" dirty="0">
                <a:solidFill>
                  <a:srgbClr val="000000"/>
                </a:solidFill>
                <a:effectLst/>
                <a:latin typeface="Lato" panose="020F0502020204030203" pitchFamily="34" charset="0"/>
              </a:rPr>
              <a:t>Bisogna, inoltre, considerare che l’attuazione dei progetti PNRR sottostà anche al rispetto di condizionalità specifiche, tra cui il principio del “</a:t>
            </a:r>
            <a:r>
              <a:rPr lang="it-IT" b="0" i="1" dirty="0">
                <a:solidFill>
                  <a:srgbClr val="000000"/>
                </a:solidFill>
                <a:effectLst/>
                <a:latin typeface="Lato" panose="020F0502020204030203" pitchFamily="34" charset="0"/>
              </a:rPr>
              <a:t>do no </a:t>
            </a:r>
            <a:r>
              <a:rPr lang="it-IT" b="0" i="1" dirty="0" err="1">
                <a:solidFill>
                  <a:srgbClr val="000000"/>
                </a:solidFill>
                <a:effectLst/>
                <a:latin typeface="Lato" panose="020F0502020204030203" pitchFamily="34" charset="0"/>
              </a:rPr>
              <a:t>significant</a:t>
            </a:r>
            <a:r>
              <a:rPr lang="it-IT" b="0" i="1" dirty="0">
                <a:solidFill>
                  <a:srgbClr val="000000"/>
                </a:solidFill>
                <a:effectLst/>
                <a:latin typeface="Lato" panose="020F0502020204030203" pitchFamily="34" charset="0"/>
              </a:rPr>
              <a:t> </a:t>
            </a:r>
            <a:r>
              <a:rPr lang="it-IT" b="0" i="1" dirty="0" err="1">
                <a:solidFill>
                  <a:srgbClr val="000000"/>
                </a:solidFill>
                <a:effectLst/>
                <a:latin typeface="Lato" panose="020F0502020204030203" pitchFamily="34" charset="0"/>
              </a:rPr>
              <a:t>harm</a:t>
            </a:r>
            <a:r>
              <a:rPr lang="it-IT" b="0" i="0" dirty="0">
                <a:solidFill>
                  <a:srgbClr val="000000"/>
                </a:solidFill>
                <a:effectLst/>
                <a:latin typeface="Lato" panose="020F0502020204030203" pitchFamily="34" charset="0"/>
              </a:rPr>
              <a:t>” (DNSH), del </a:t>
            </a:r>
            <a:r>
              <a:rPr lang="it-IT" b="0" i="1" dirty="0">
                <a:solidFill>
                  <a:srgbClr val="000000"/>
                </a:solidFill>
                <a:effectLst/>
                <a:latin typeface="Lato" panose="020F0502020204030203" pitchFamily="34" charset="0"/>
              </a:rPr>
              <a:t>tagging </a:t>
            </a:r>
            <a:r>
              <a:rPr lang="it-IT" b="0" i="1" dirty="0" err="1">
                <a:solidFill>
                  <a:srgbClr val="000000"/>
                </a:solidFill>
                <a:effectLst/>
                <a:latin typeface="Lato" panose="020F0502020204030203" pitchFamily="34" charset="0"/>
              </a:rPr>
              <a:t>climate</a:t>
            </a:r>
            <a:r>
              <a:rPr lang="it-IT" b="0" i="1" dirty="0">
                <a:solidFill>
                  <a:srgbClr val="000000"/>
                </a:solidFill>
                <a:effectLst/>
                <a:latin typeface="Lato" panose="020F0502020204030203" pitchFamily="34" charset="0"/>
              </a:rPr>
              <a:t> </a:t>
            </a:r>
            <a:r>
              <a:rPr lang="it-IT" b="0" i="0" dirty="0">
                <a:solidFill>
                  <a:srgbClr val="000000"/>
                </a:solidFill>
                <a:effectLst/>
                <a:latin typeface="Lato" panose="020F0502020204030203" pitchFamily="34" charset="0"/>
              </a:rPr>
              <a:t>e</a:t>
            </a:r>
            <a:r>
              <a:rPr lang="it-IT" b="0" i="1" dirty="0">
                <a:solidFill>
                  <a:srgbClr val="000000"/>
                </a:solidFill>
                <a:effectLst/>
                <a:latin typeface="Lato" panose="020F0502020204030203" pitchFamily="34" charset="0"/>
              </a:rPr>
              <a:t> </a:t>
            </a:r>
            <a:r>
              <a:rPr lang="it-IT" b="0" i="1" dirty="0" err="1">
                <a:solidFill>
                  <a:srgbClr val="000000"/>
                </a:solidFill>
                <a:effectLst/>
                <a:latin typeface="Lato" panose="020F0502020204030203" pitchFamily="34" charset="0"/>
              </a:rPr>
              <a:t>digital</a:t>
            </a:r>
            <a:r>
              <a:rPr lang="it-IT" b="0" i="1" dirty="0">
                <a:solidFill>
                  <a:srgbClr val="000000"/>
                </a:solidFill>
                <a:effectLst/>
                <a:latin typeface="Lato" panose="020F0502020204030203" pitchFamily="34" charset="0"/>
              </a:rPr>
              <a:t>.</a:t>
            </a:r>
            <a:r>
              <a:rPr lang="it-IT" b="0" i="0" dirty="0">
                <a:solidFill>
                  <a:srgbClr val="000000"/>
                </a:solidFill>
                <a:effectLst/>
                <a:latin typeface="Lato" panose="020F0502020204030203" pitchFamily="34" charset="0"/>
              </a:rPr>
              <a:t>  per l’attuazione del PNRR è stata istituita, presso il Ministero dell’Economia e delle Finanze, Dipartimento della Ragioneria generale dello Stato, una nuova Direzione Generale, denominata “</a:t>
            </a:r>
            <a:r>
              <a:rPr lang="it-IT" b="0" i="1" dirty="0">
                <a:solidFill>
                  <a:srgbClr val="000000"/>
                </a:solidFill>
                <a:effectLst/>
                <a:latin typeface="Lato" panose="020F0502020204030203" pitchFamily="34" charset="0"/>
              </a:rPr>
              <a:t>Servizio Centrale per il PNRR</a:t>
            </a:r>
            <a:r>
              <a:rPr lang="it-IT" b="0" i="0" dirty="0">
                <a:solidFill>
                  <a:srgbClr val="000000"/>
                </a:solidFill>
                <a:effectLst/>
                <a:latin typeface="Lato" panose="020F0502020204030203" pitchFamily="34" charset="0"/>
              </a:rPr>
              <a:t>”, che rappresenta il punto di contatto nazionale con la Commissione europea ai sensi dell’articolo 22 del Regolamento (UE) 2021/241. Il Servizio Centrale presenta infatti le “richieste di pagamento” in esito di un processo analogo a quello svolto dalle Autorità di Certificazione dei Programmi Operativi, sebbene accentrato in un unico soggetto nazionale.</a:t>
            </a:r>
            <a:endParaRPr lang="it-IT" dirty="0"/>
          </a:p>
        </p:txBody>
      </p:sp>
    </p:spTree>
    <p:extLst>
      <p:ext uri="{BB962C8B-B14F-4D97-AF65-F5344CB8AC3E}">
        <p14:creationId xmlns:p14="http://schemas.microsoft.com/office/powerpoint/2010/main" val="3177358035"/>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612323B-C7A3-B7D8-5038-E2BC8062A6F3}"/>
              </a:ext>
            </a:extLst>
          </p:cNvPr>
          <p:cNvSpPr>
            <a:spLocks noGrp="1"/>
          </p:cNvSpPr>
          <p:nvPr>
            <p:ph idx="1"/>
          </p:nvPr>
        </p:nvSpPr>
        <p:spPr/>
        <p:txBody>
          <a:bodyPr>
            <a:normAutofit/>
          </a:bodyPr>
          <a:lstStyle/>
          <a:p>
            <a:pPr algn="just"/>
            <a:r>
              <a:rPr lang="it-IT" b="0" i="0" dirty="0">
                <a:solidFill>
                  <a:srgbClr val="000000"/>
                </a:solidFill>
                <a:effectLst/>
                <a:latin typeface="Lato" panose="020F0502020204030203" pitchFamily="34" charset="0"/>
              </a:rPr>
              <a:t>La distribuzione delle risorse delle politiche di coesione ha evidenziato un rischio di uso improprio delle risorse e di un forte innalzamento della percezione di corruzione. Le opportunità sono comunque svariate e legate a un possibile salto di qualità nel coordinamento delle politiche dell’Unione, alla possibilità concreta di ripresa e convergenza tra le diverse aree </a:t>
            </a:r>
            <a:r>
              <a:rPr lang="it-IT" b="0" i="0" dirty="0" err="1">
                <a:solidFill>
                  <a:srgbClr val="000000"/>
                </a:solidFill>
                <a:effectLst/>
                <a:latin typeface="Lato" panose="020F0502020204030203" pitchFamily="34" charset="0"/>
              </a:rPr>
              <a:t>unionali</a:t>
            </a:r>
            <a:r>
              <a:rPr lang="it-IT" b="0" i="0" dirty="0">
                <a:solidFill>
                  <a:srgbClr val="000000"/>
                </a:solidFill>
                <a:effectLst/>
                <a:latin typeface="Lato" panose="020F0502020204030203" pitchFamily="34" charset="0"/>
              </a:rPr>
              <a:t> e ad investimenti per la crescita, più che di trasferimenti a breve. I rischi, oltre a quelli sopra citati, si concretizzano nella complessità delle regole che disciplinano un numero crescente di programmi e risorse (e.g. RESC-EU), nelle capacità istituzionali e politiche messe a dura prova come ulteriore sfida alla gestione della cosa pubblica in Italia.</a:t>
            </a:r>
            <a:endParaRPr lang="it-IT" dirty="0"/>
          </a:p>
        </p:txBody>
      </p:sp>
    </p:spTree>
    <p:extLst>
      <p:ext uri="{BB962C8B-B14F-4D97-AF65-F5344CB8AC3E}">
        <p14:creationId xmlns:p14="http://schemas.microsoft.com/office/powerpoint/2010/main" val="2997139931"/>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0364" y="1280869"/>
            <a:ext cx="6236018" cy="286617"/>
          </a:xfrm>
          <a:prstGeom prst="rect">
            <a:avLst/>
          </a:prstGeom>
        </p:spPr>
        <p:txBody>
          <a:bodyPr vert="horz" wrap="square" lIns="0" tIns="9525" rIns="0" bIns="0" rtlCol="0" anchor="ctr">
            <a:spAutoFit/>
          </a:bodyPr>
          <a:lstStyle/>
          <a:p>
            <a:pPr marL="9525">
              <a:spcBef>
                <a:spcPts val="75"/>
              </a:spcBef>
            </a:pPr>
            <a:r>
              <a:rPr dirty="0"/>
              <a:t>Differenze</a:t>
            </a:r>
            <a:r>
              <a:rPr spc="4" dirty="0"/>
              <a:t> </a:t>
            </a:r>
            <a:r>
              <a:rPr spc="-4" dirty="0"/>
              <a:t>e</a:t>
            </a:r>
            <a:r>
              <a:rPr spc="4" dirty="0"/>
              <a:t> </a:t>
            </a:r>
            <a:r>
              <a:rPr spc="-4" dirty="0"/>
              <a:t>analogie</a:t>
            </a:r>
            <a:r>
              <a:rPr spc="-11" dirty="0"/>
              <a:t> </a:t>
            </a:r>
            <a:r>
              <a:rPr dirty="0"/>
              <a:t>con</a:t>
            </a:r>
            <a:r>
              <a:rPr spc="-4" dirty="0"/>
              <a:t> </a:t>
            </a:r>
            <a:r>
              <a:rPr dirty="0"/>
              <a:t>la</a:t>
            </a:r>
            <a:r>
              <a:rPr spc="-4" dirty="0"/>
              <a:t> gestione</a:t>
            </a:r>
            <a:r>
              <a:rPr spc="-8" dirty="0"/>
              <a:t> </a:t>
            </a:r>
            <a:r>
              <a:rPr dirty="0"/>
              <a:t>dei</a:t>
            </a:r>
            <a:r>
              <a:rPr spc="-8" dirty="0"/>
              <a:t> </a:t>
            </a:r>
            <a:r>
              <a:rPr spc="-4" dirty="0"/>
              <a:t>Fondi</a:t>
            </a:r>
            <a:r>
              <a:rPr spc="-8" dirty="0"/>
              <a:t> </a:t>
            </a:r>
            <a:r>
              <a:rPr spc="-4" dirty="0"/>
              <a:t>strutturali</a:t>
            </a:r>
          </a:p>
        </p:txBody>
      </p:sp>
      <p:sp>
        <p:nvSpPr>
          <p:cNvPr id="4" name="object 4"/>
          <p:cNvSpPr txBox="1"/>
          <p:nvPr/>
        </p:nvSpPr>
        <p:spPr>
          <a:xfrm>
            <a:off x="481203" y="1755648"/>
            <a:ext cx="3519488" cy="314028"/>
          </a:xfrm>
          <a:prstGeom prst="rect">
            <a:avLst/>
          </a:prstGeom>
          <a:solidFill>
            <a:srgbClr val="90A7D3"/>
          </a:solidFill>
        </p:spPr>
        <p:txBody>
          <a:bodyPr vert="horz" wrap="square" lIns="0" tIns="105251" rIns="0" bIns="0" rtlCol="0">
            <a:spAutoFit/>
          </a:bodyPr>
          <a:lstStyle/>
          <a:p>
            <a:pPr algn="ctr">
              <a:spcBef>
                <a:spcPts val="829"/>
              </a:spcBef>
            </a:pPr>
            <a:r>
              <a:rPr sz="1350" b="1" spc="-8" dirty="0">
                <a:solidFill>
                  <a:srgbClr val="FFFFFF"/>
                </a:solidFill>
                <a:latin typeface="Arial"/>
                <a:cs typeface="Arial"/>
              </a:rPr>
              <a:t>ANALOGIE</a:t>
            </a:r>
            <a:endParaRPr sz="1350">
              <a:latin typeface="Arial"/>
              <a:cs typeface="Arial"/>
            </a:endParaRPr>
          </a:p>
        </p:txBody>
      </p:sp>
      <p:sp>
        <p:nvSpPr>
          <p:cNvPr id="5" name="object 5"/>
          <p:cNvSpPr txBox="1"/>
          <p:nvPr/>
        </p:nvSpPr>
        <p:spPr>
          <a:xfrm>
            <a:off x="4906898" y="1755648"/>
            <a:ext cx="3518535" cy="314028"/>
          </a:xfrm>
          <a:prstGeom prst="rect">
            <a:avLst/>
          </a:prstGeom>
          <a:solidFill>
            <a:srgbClr val="E1C179"/>
          </a:solidFill>
        </p:spPr>
        <p:txBody>
          <a:bodyPr vert="horz" wrap="square" lIns="0" tIns="105251" rIns="0" bIns="0" rtlCol="0">
            <a:spAutoFit/>
          </a:bodyPr>
          <a:lstStyle/>
          <a:p>
            <a:pPr marL="1429" algn="ctr">
              <a:spcBef>
                <a:spcPts val="829"/>
              </a:spcBef>
            </a:pPr>
            <a:r>
              <a:rPr sz="1350" b="1" dirty="0">
                <a:solidFill>
                  <a:srgbClr val="FFFFFF"/>
                </a:solidFill>
                <a:latin typeface="Arial"/>
                <a:cs typeface="Arial"/>
              </a:rPr>
              <a:t>DIFFERENZE</a:t>
            </a:r>
            <a:endParaRPr sz="1350">
              <a:latin typeface="Arial"/>
              <a:cs typeface="Arial"/>
            </a:endParaRPr>
          </a:p>
        </p:txBody>
      </p:sp>
      <p:sp>
        <p:nvSpPr>
          <p:cNvPr id="6" name="object 6"/>
          <p:cNvSpPr txBox="1"/>
          <p:nvPr/>
        </p:nvSpPr>
        <p:spPr>
          <a:xfrm>
            <a:off x="540487" y="2397157"/>
            <a:ext cx="3402806" cy="1320233"/>
          </a:xfrm>
          <a:prstGeom prst="rect">
            <a:avLst/>
          </a:prstGeom>
        </p:spPr>
        <p:txBody>
          <a:bodyPr vert="horz" wrap="square" lIns="0" tIns="9525" rIns="0" bIns="0" rtlCol="0">
            <a:spAutoFit/>
          </a:bodyPr>
          <a:lstStyle/>
          <a:p>
            <a:pPr marL="224314" marR="3810" indent="-215265" algn="just">
              <a:spcBef>
                <a:spcPts val="75"/>
              </a:spcBef>
              <a:buFont typeface="Wingdings"/>
              <a:buChar char=""/>
              <a:tabLst>
                <a:tab pos="224790" algn="l"/>
              </a:tabLst>
            </a:pPr>
            <a:r>
              <a:rPr sz="1350" spc="-8" dirty="0">
                <a:solidFill>
                  <a:srgbClr val="092442"/>
                </a:solidFill>
                <a:latin typeface="Microsoft Sans Serif"/>
                <a:cs typeface="Microsoft Sans Serif"/>
              </a:rPr>
              <a:t>Possibilità</a:t>
            </a:r>
            <a:r>
              <a:rPr sz="1350" spc="-4" dirty="0">
                <a:solidFill>
                  <a:srgbClr val="092442"/>
                </a:solidFill>
                <a:latin typeface="Microsoft Sans Serif"/>
                <a:cs typeface="Microsoft Sans Serif"/>
              </a:rPr>
              <a:t> utilizzo</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strumenti</a:t>
            </a:r>
            <a:r>
              <a:rPr sz="1350" dirty="0">
                <a:solidFill>
                  <a:srgbClr val="092442"/>
                </a:solidFill>
                <a:latin typeface="Microsoft Sans Serif"/>
                <a:cs typeface="Microsoft Sans Serif"/>
              </a:rPr>
              <a:t> </a:t>
            </a:r>
            <a:r>
              <a:rPr sz="1350" spc="-8" dirty="0">
                <a:solidFill>
                  <a:srgbClr val="092442"/>
                </a:solidFill>
                <a:latin typeface="Microsoft Sans Serif"/>
                <a:cs typeface="Microsoft Sans Serif"/>
              </a:rPr>
              <a:t>già</a:t>
            </a:r>
            <a:r>
              <a:rPr sz="1350" spc="341" dirty="0">
                <a:solidFill>
                  <a:srgbClr val="092442"/>
                </a:solidFill>
                <a:latin typeface="Microsoft Sans Serif"/>
                <a:cs typeface="Microsoft Sans Serif"/>
              </a:rPr>
              <a:t> </a:t>
            </a:r>
            <a:r>
              <a:rPr sz="1350" spc="-8" dirty="0">
                <a:solidFill>
                  <a:srgbClr val="092442"/>
                </a:solidFill>
                <a:latin typeface="Microsoft Sans Serif"/>
                <a:cs typeface="Microsoft Sans Serif"/>
              </a:rPr>
              <a:t>in</a:t>
            </a:r>
            <a:r>
              <a:rPr sz="1350" spc="344" dirty="0">
                <a:solidFill>
                  <a:srgbClr val="092442"/>
                </a:solidFill>
                <a:latin typeface="Microsoft Sans Serif"/>
                <a:cs typeface="Microsoft Sans Serif"/>
              </a:rPr>
              <a:t> </a:t>
            </a:r>
            <a:r>
              <a:rPr sz="1350" spc="-4" dirty="0">
                <a:solidFill>
                  <a:srgbClr val="092442"/>
                </a:solidFill>
                <a:latin typeface="Microsoft Sans Serif"/>
                <a:cs typeface="Microsoft Sans Serif"/>
              </a:rPr>
              <a:t>uso </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per</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fondi</a:t>
            </a:r>
            <a:r>
              <a:rPr sz="1350" dirty="0">
                <a:solidFill>
                  <a:srgbClr val="092442"/>
                </a:solidFill>
                <a:latin typeface="Microsoft Sans Serif"/>
                <a:cs typeface="Microsoft Sans Serif"/>
              </a:rPr>
              <a:t> SIE</a:t>
            </a:r>
            <a:r>
              <a:rPr sz="1350" spc="4" dirty="0">
                <a:solidFill>
                  <a:srgbClr val="092442"/>
                </a:solidFill>
                <a:latin typeface="Microsoft Sans Serif"/>
                <a:cs typeface="Microsoft Sans Serif"/>
              </a:rPr>
              <a:t> </a:t>
            </a:r>
            <a:r>
              <a:rPr sz="1350" spc="-4" dirty="0">
                <a:solidFill>
                  <a:srgbClr val="092442"/>
                </a:solidFill>
                <a:latin typeface="Microsoft Sans Serif"/>
                <a:cs typeface="Microsoft Sans Serif"/>
              </a:rPr>
              <a:t>(es.</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opzioni</a:t>
            </a:r>
            <a:r>
              <a:rPr sz="1350" dirty="0">
                <a:solidFill>
                  <a:srgbClr val="092442"/>
                </a:solidFill>
                <a:latin typeface="Microsoft Sans Serif"/>
                <a:cs typeface="Microsoft Sans Serif"/>
              </a:rPr>
              <a:t> </a:t>
            </a:r>
            <a:r>
              <a:rPr sz="1350" spc="-8" dirty="0">
                <a:solidFill>
                  <a:srgbClr val="092442"/>
                </a:solidFill>
                <a:latin typeface="Microsoft Sans Serif"/>
                <a:cs typeface="Microsoft Sans Serif"/>
              </a:rPr>
              <a:t>di</a:t>
            </a:r>
            <a:r>
              <a:rPr sz="1350" spc="-4" dirty="0">
                <a:solidFill>
                  <a:srgbClr val="092442"/>
                </a:solidFill>
                <a:latin typeface="Microsoft Sans Serif"/>
                <a:cs typeface="Microsoft Sans Serif"/>
              </a:rPr>
              <a:t> costo </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semplificato)</a:t>
            </a:r>
            <a:endParaRPr sz="1350" dirty="0">
              <a:latin typeface="Microsoft Sans Serif"/>
              <a:cs typeface="Microsoft Sans Serif"/>
            </a:endParaRPr>
          </a:p>
          <a:p>
            <a:pPr marL="224314" marR="4286" indent="-215265" algn="just">
              <a:spcBef>
                <a:spcPts val="450"/>
              </a:spcBef>
              <a:buFont typeface="Wingdings"/>
              <a:buChar char=""/>
              <a:tabLst>
                <a:tab pos="224790" algn="l"/>
              </a:tabLst>
            </a:pPr>
            <a:r>
              <a:rPr sz="1350" spc="-4" dirty="0">
                <a:solidFill>
                  <a:srgbClr val="092442"/>
                </a:solidFill>
                <a:latin typeface="Microsoft Sans Serif"/>
                <a:cs typeface="Microsoft Sans Serif"/>
              </a:rPr>
              <a:t>Processi</a:t>
            </a:r>
            <a:r>
              <a:rPr sz="1350" dirty="0">
                <a:solidFill>
                  <a:srgbClr val="092442"/>
                </a:solidFill>
                <a:latin typeface="Microsoft Sans Serif"/>
                <a:cs typeface="Microsoft Sans Serif"/>
              </a:rPr>
              <a:t> </a:t>
            </a:r>
            <a:r>
              <a:rPr sz="1350" spc="-8" dirty="0">
                <a:solidFill>
                  <a:srgbClr val="092442"/>
                </a:solidFill>
                <a:latin typeface="Microsoft Sans Serif"/>
                <a:cs typeface="Microsoft Sans Serif"/>
              </a:rPr>
              <a:t>di</a:t>
            </a:r>
            <a:r>
              <a:rPr sz="1350" spc="-4" dirty="0">
                <a:solidFill>
                  <a:srgbClr val="092442"/>
                </a:solidFill>
                <a:latin typeface="Microsoft Sans Serif"/>
                <a:cs typeface="Microsoft Sans Serif"/>
              </a:rPr>
              <a:t> gestione</a:t>
            </a:r>
            <a:r>
              <a:rPr sz="1350" dirty="0">
                <a:solidFill>
                  <a:srgbClr val="092442"/>
                </a:solidFill>
                <a:latin typeface="Microsoft Sans Serif"/>
                <a:cs typeface="Microsoft Sans Serif"/>
              </a:rPr>
              <a:t> </a:t>
            </a:r>
            <a:r>
              <a:rPr sz="1350" spc="-8" dirty="0">
                <a:solidFill>
                  <a:srgbClr val="092442"/>
                </a:solidFill>
                <a:latin typeface="Microsoft Sans Serif"/>
                <a:cs typeface="Microsoft Sans Serif"/>
              </a:rPr>
              <a:t>ispirati</a:t>
            </a:r>
            <a:r>
              <a:rPr sz="1350" spc="-4" dirty="0">
                <a:solidFill>
                  <a:srgbClr val="092442"/>
                </a:solidFill>
                <a:latin typeface="Microsoft Sans Serif"/>
                <a:cs typeface="Microsoft Sans Serif"/>
              </a:rPr>
              <a:t> </a:t>
            </a:r>
            <a:r>
              <a:rPr sz="1350" spc="-8" dirty="0">
                <a:solidFill>
                  <a:srgbClr val="092442"/>
                </a:solidFill>
                <a:latin typeface="Microsoft Sans Serif"/>
                <a:cs typeface="Microsoft Sans Serif"/>
              </a:rPr>
              <a:t>al</a:t>
            </a:r>
            <a:r>
              <a:rPr sz="1350" spc="341" dirty="0">
                <a:solidFill>
                  <a:srgbClr val="092442"/>
                </a:solidFill>
                <a:latin typeface="Microsoft Sans Serif"/>
                <a:cs typeface="Microsoft Sans Serif"/>
              </a:rPr>
              <a:t> </a:t>
            </a:r>
            <a:r>
              <a:rPr sz="1350" spc="-4" dirty="0">
                <a:solidFill>
                  <a:srgbClr val="092442"/>
                </a:solidFill>
                <a:latin typeface="Microsoft Sans Serif"/>
                <a:cs typeface="Microsoft Sans Serif"/>
              </a:rPr>
              <a:t>mondo </a:t>
            </a:r>
            <a:r>
              <a:rPr sz="1350" dirty="0">
                <a:solidFill>
                  <a:srgbClr val="092442"/>
                </a:solidFill>
                <a:latin typeface="Microsoft Sans Serif"/>
                <a:cs typeface="Microsoft Sans Serif"/>
              </a:rPr>
              <a:t> </a:t>
            </a:r>
            <a:r>
              <a:rPr sz="1350" spc="-8" dirty="0">
                <a:solidFill>
                  <a:srgbClr val="092442"/>
                </a:solidFill>
                <a:latin typeface="Microsoft Sans Serif"/>
                <a:cs typeface="Microsoft Sans Serif"/>
              </a:rPr>
              <a:t>delle</a:t>
            </a:r>
            <a:r>
              <a:rPr sz="1350" spc="-4" dirty="0">
                <a:solidFill>
                  <a:srgbClr val="092442"/>
                </a:solidFill>
                <a:latin typeface="Microsoft Sans Serif"/>
                <a:cs typeface="Microsoft Sans Serif"/>
              </a:rPr>
              <a:t> Politiche</a:t>
            </a:r>
            <a:r>
              <a:rPr sz="1350" dirty="0">
                <a:solidFill>
                  <a:srgbClr val="092442"/>
                </a:solidFill>
                <a:latin typeface="Microsoft Sans Serif"/>
                <a:cs typeface="Microsoft Sans Serif"/>
              </a:rPr>
              <a:t> </a:t>
            </a:r>
            <a:r>
              <a:rPr sz="1350" spc="-8" dirty="0">
                <a:solidFill>
                  <a:srgbClr val="092442"/>
                </a:solidFill>
                <a:latin typeface="Microsoft Sans Serif"/>
                <a:cs typeface="Microsoft Sans Serif"/>
              </a:rPr>
              <a:t>di</a:t>
            </a:r>
            <a:r>
              <a:rPr sz="1350" spc="-4" dirty="0">
                <a:solidFill>
                  <a:srgbClr val="092442"/>
                </a:solidFill>
                <a:latin typeface="Microsoft Sans Serif"/>
                <a:cs typeface="Microsoft Sans Serif"/>
              </a:rPr>
              <a:t> Coesione</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(ad</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es.: </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gestione</a:t>
            </a:r>
            <a:r>
              <a:rPr sz="1350" spc="19" dirty="0">
                <a:solidFill>
                  <a:srgbClr val="092442"/>
                </a:solidFill>
                <a:latin typeface="Microsoft Sans Serif"/>
                <a:cs typeface="Microsoft Sans Serif"/>
              </a:rPr>
              <a:t> </a:t>
            </a:r>
            <a:r>
              <a:rPr sz="1350" spc="-8" dirty="0">
                <a:solidFill>
                  <a:srgbClr val="092442"/>
                </a:solidFill>
                <a:latin typeface="Microsoft Sans Serif"/>
                <a:cs typeface="Microsoft Sans Serif"/>
              </a:rPr>
              <a:t>finanziaria)</a:t>
            </a:r>
            <a:endParaRPr sz="1350" dirty="0">
              <a:latin typeface="Microsoft Sans Serif"/>
              <a:cs typeface="Microsoft Sans Serif"/>
            </a:endParaRPr>
          </a:p>
        </p:txBody>
      </p:sp>
      <p:sp>
        <p:nvSpPr>
          <p:cNvPr id="7" name="object 7"/>
          <p:cNvSpPr txBox="1"/>
          <p:nvPr/>
        </p:nvSpPr>
        <p:spPr>
          <a:xfrm>
            <a:off x="540486" y="3746182"/>
            <a:ext cx="1366361" cy="425116"/>
          </a:xfrm>
          <a:prstGeom prst="rect">
            <a:avLst/>
          </a:prstGeom>
        </p:spPr>
        <p:txBody>
          <a:bodyPr vert="horz" wrap="square" lIns="0" tIns="9525" rIns="0" bIns="0" rtlCol="0">
            <a:spAutoFit/>
          </a:bodyPr>
          <a:lstStyle/>
          <a:p>
            <a:pPr marL="214789" marR="45720" indent="-214789" algn="r">
              <a:spcBef>
                <a:spcPts val="75"/>
              </a:spcBef>
              <a:buFont typeface="Wingdings"/>
              <a:buChar char=""/>
              <a:tabLst>
                <a:tab pos="214789" algn="l"/>
                <a:tab pos="215265" algn="l"/>
                <a:tab pos="942499" algn="l"/>
              </a:tabLst>
            </a:pPr>
            <a:r>
              <a:rPr sz="1350" spc="-75" dirty="0">
                <a:solidFill>
                  <a:srgbClr val="092442"/>
                </a:solidFill>
                <a:latin typeface="Microsoft Sans Serif"/>
                <a:cs typeface="Microsoft Sans Serif"/>
              </a:rPr>
              <a:t>V</a:t>
            </a:r>
            <a:r>
              <a:rPr sz="1350" spc="-4" dirty="0">
                <a:solidFill>
                  <a:srgbClr val="092442"/>
                </a:solidFill>
                <a:latin typeface="Microsoft Sans Serif"/>
                <a:cs typeface="Microsoft Sans Serif"/>
              </a:rPr>
              <a:t>er</a:t>
            </a:r>
            <a:r>
              <a:rPr sz="1350" spc="-11" dirty="0">
                <a:solidFill>
                  <a:srgbClr val="092442"/>
                </a:solidFill>
                <a:latin typeface="Microsoft Sans Serif"/>
                <a:cs typeface="Microsoft Sans Serif"/>
              </a:rPr>
              <a:t>i</a:t>
            </a:r>
            <a:r>
              <a:rPr sz="1350" spc="-4" dirty="0">
                <a:solidFill>
                  <a:srgbClr val="092442"/>
                </a:solidFill>
                <a:latin typeface="Microsoft Sans Serif"/>
                <a:cs typeface="Microsoft Sans Serif"/>
              </a:rPr>
              <a:t>fica</a:t>
            </a:r>
            <a:r>
              <a:rPr sz="1350" dirty="0">
                <a:solidFill>
                  <a:srgbClr val="092442"/>
                </a:solidFill>
                <a:latin typeface="Microsoft Sans Serif"/>
                <a:cs typeface="Microsoft Sans Serif"/>
              </a:rPr>
              <a:t>	</a:t>
            </a:r>
            <a:r>
              <a:rPr sz="1350" spc="-4" dirty="0">
                <a:solidFill>
                  <a:srgbClr val="092442"/>
                </a:solidFill>
                <a:latin typeface="Microsoft Sans Serif"/>
                <a:cs typeface="Microsoft Sans Serif"/>
              </a:rPr>
              <a:t>della</a:t>
            </a:r>
            <a:endParaRPr sz="1350">
              <a:latin typeface="Microsoft Sans Serif"/>
              <a:cs typeface="Microsoft Sans Serif"/>
            </a:endParaRPr>
          </a:p>
          <a:p>
            <a:pPr marR="3810" algn="r"/>
            <a:r>
              <a:rPr sz="1350" spc="-8" dirty="0">
                <a:solidFill>
                  <a:srgbClr val="092442"/>
                </a:solidFill>
                <a:latin typeface="Microsoft Sans Serif"/>
                <a:cs typeface="Microsoft Sans Serif"/>
              </a:rPr>
              <a:t>individuazione,</a:t>
            </a:r>
            <a:endParaRPr sz="1350">
              <a:latin typeface="Microsoft Sans Serif"/>
              <a:cs typeface="Microsoft Sans Serif"/>
            </a:endParaRPr>
          </a:p>
        </p:txBody>
      </p:sp>
      <p:sp>
        <p:nvSpPr>
          <p:cNvPr id="8" name="object 8"/>
          <p:cNvSpPr txBox="1"/>
          <p:nvPr/>
        </p:nvSpPr>
        <p:spPr>
          <a:xfrm>
            <a:off x="2012918" y="3746182"/>
            <a:ext cx="1927860" cy="425116"/>
          </a:xfrm>
          <a:prstGeom prst="rect">
            <a:avLst/>
          </a:prstGeom>
        </p:spPr>
        <p:txBody>
          <a:bodyPr vert="horz" wrap="square" lIns="0" tIns="9525" rIns="0" bIns="0" rtlCol="0">
            <a:spAutoFit/>
          </a:bodyPr>
          <a:lstStyle/>
          <a:p>
            <a:pPr marR="3810" algn="r">
              <a:spcBef>
                <a:spcPts val="75"/>
              </a:spcBef>
              <a:tabLst>
                <a:tab pos="927735" algn="l"/>
              </a:tabLst>
            </a:pPr>
            <a:r>
              <a:rPr sz="1350" spc="-4" dirty="0">
                <a:solidFill>
                  <a:srgbClr val="092442"/>
                </a:solidFill>
                <a:latin typeface="Microsoft Sans Serif"/>
                <a:cs typeface="Microsoft Sans Serif"/>
              </a:rPr>
              <a:t>regolarità,	prevenzione,</a:t>
            </a:r>
            <a:endParaRPr sz="1350" dirty="0">
              <a:latin typeface="Microsoft Sans Serif"/>
              <a:cs typeface="Microsoft Sans Serif"/>
            </a:endParaRPr>
          </a:p>
          <a:p>
            <a:pPr marR="3810" algn="r">
              <a:tabLst>
                <a:tab pos="1020604" algn="l"/>
                <a:tab pos="1373504" algn="l"/>
              </a:tabLst>
            </a:pPr>
            <a:r>
              <a:rPr sz="1350" spc="-4" dirty="0">
                <a:solidFill>
                  <a:srgbClr val="092442"/>
                </a:solidFill>
                <a:latin typeface="Microsoft Sans Serif"/>
                <a:cs typeface="Microsoft Sans Serif"/>
              </a:rPr>
              <a:t>correzione	</a:t>
            </a:r>
            <a:r>
              <a:rPr sz="1350" spc="-8" dirty="0">
                <a:solidFill>
                  <a:srgbClr val="092442"/>
                </a:solidFill>
                <a:latin typeface="Microsoft Sans Serif"/>
                <a:cs typeface="Microsoft Sans Serif"/>
              </a:rPr>
              <a:t>di	</a:t>
            </a:r>
            <a:r>
              <a:rPr sz="1350" spc="-4" dirty="0">
                <a:solidFill>
                  <a:srgbClr val="092442"/>
                </a:solidFill>
                <a:latin typeface="Microsoft Sans Serif"/>
                <a:cs typeface="Microsoft Sans Serif"/>
              </a:rPr>
              <a:t>frode,</a:t>
            </a:r>
            <a:endParaRPr sz="1350" dirty="0">
              <a:latin typeface="Microsoft Sans Serif"/>
              <a:cs typeface="Microsoft Sans Serif"/>
            </a:endParaRPr>
          </a:p>
        </p:txBody>
      </p:sp>
      <p:sp>
        <p:nvSpPr>
          <p:cNvPr id="9" name="object 9"/>
          <p:cNvSpPr txBox="1"/>
          <p:nvPr/>
        </p:nvSpPr>
        <p:spPr>
          <a:xfrm>
            <a:off x="755370" y="4157853"/>
            <a:ext cx="3186113" cy="425116"/>
          </a:xfrm>
          <a:prstGeom prst="rect">
            <a:avLst/>
          </a:prstGeom>
        </p:spPr>
        <p:txBody>
          <a:bodyPr vert="horz" wrap="square" lIns="0" tIns="9525" rIns="0" bIns="0" rtlCol="0">
            <a:spAutoFit/>
          </a:bodyPr>
          <a:lstStyle/>
          <a:p>
            <a:pPr marL="9525" marR="3810">
              <a:spcBef>
                <a:spcPts val="75"/>
              </a:spcBef>
            </a:pPr>
            <a:r>
              <a:rPr sz="1350" spc="-4" dirty="0">
                <a:solidFill>
                  <a:srgbClr val="092442"/>
                </a:solidFill>
                <a:latin typeface="Microsoft Sans Serif"/>
                <a:cs typeface="Microsoft Sans Serif"/>
              </a:rPr>
              <a:t>corruzione,</a:t>
            </a:r>
            <a:r>
              <a:rPr sz="1350" spc="98" dirty="0">
                <a:solidFill>
                  <a:srgbClr val="092442"/>
                </a:solidFill>
                <a:latin typeface="Microsoft Sans Serif"/>
                <a:cs typeface="Microsoft Sans Serif"/>
              </a:rPr>
              <a:t> </a:t>
            </a:r>
            <a:r>
              <a:rPr sz="1350" spc="-4" dirty="0">
                <a:solidFill>
                  <a:srgbClr val="092442"/>
                </a:solidFill>
                <a:latin typeface="Microsoft Sans Serif"/>
                <a:cs typeface="Microsoft Sans Serif"/>
              </a:rPr>
              <a:t>conflitto</a:t>
            </a:r>
            <a:r>
              <a:rPr sz="1350" spc="101" dirty="0">
                <a:solidFill>
                  <a:srgbClr val="092442"/>
                </a:solidFill>
                <a:latin typeface="Microsoft Sans Serif"/>
                <a:cs typeface="Microsoft Sans Serif"/>
              </a:rPr>
              <a:t> </a:t>
            </a:r>
            <a:r>
              <a:rPr sz="1350" spc="-8" dirty="0">
                <a:solidFill>
                  <a:srgbClr val="092442"/>
                </a:solidFill>
                <a:latin typeface="Microsoft Sans Serif"/>
                <a:cs typeface="Microsoft Sans Serif"/>
              </a:rPr>
              <a:t>di</a:t>
            </a:r>
            <a:r>
              <a:rPr sz="1350" spc="94" dirty="0">
                <a:solidFill>
                  <a:srgbClr val="092442"/>
                </a:solidFill>
                <a:latin typeface="Microsoft Sans Serif"/>
                <a:cs typeface="Microsoft Sans Serif"/>
              </a:rPr>
              <a:t> </a:t>
            </a:r>
            <a:r>
              <a:rPr sz="1350" spc="-4" dirty="0">
                <a:solidFill>
                  <a:srgbClr val="092442"/>
                </a:solidFill>
                <a:latin typeface="Microsoft Sans Serif"/>
                <a:cs typeface="Microsoft Sans Serif"/>
              </a:rPr>
              <a:t>interesse</a:t>
            </a:r>
            <a:r>
              <a:rPr sz="1350" spc="98" dirty="0">
                <a:solidFill>
                  <a:srgbClr val="092442"/>
                </a:solidFill>
                <a:latin typeface="Microsoft Sans Serif"/>
                <a:cs typeface="Microsoft Sans Serif"/>
              </a:rPr>
              <a:t> </a:t>
            </a:r>
            <a:r>
              <a:rPr sz="1350" spc="-4" dirty="0">
                <a:solidFill>
                  <a:srgbClr val="092442"/>
                </a:solidFill>
                <a:latin typeface="Microsoft Sans Serif"/>
                <a:cs typeface="Microsoft Sans Serif"/>
              </a:rPr>
              <a:t>e</a:t>
            </a:r>
            <a:r>
              <a:rPr sz="1350" spc="94" dirty="0">
                <a:solidFill>
                  <a:srgbClr val="092442"/>
                </a:solidFill>
                <a:latin typeface="Microsoft Sans Serif"/>
                <a:cs typeface="Microsoft Sans Serif"/>
              </a:rPr>
              <a:t> </a:t>
            </a:r>
            <a:r>
              <a:rPr sz="1350" spc="-4" dirty="0">
                <a:solidFill>
                  <a:srgbClr val="092442"/>
                </a:solidFill>
                <a:latin typeface="Microsoft Sans Serif"/>
                <a:cs typeface="Microsoft Sans Serif"/>
              </a:rPr>
              <a:t>doppio </a:t>
            </a:r>
            <a:r>
              <a:rPr sz="1350" spc="-349" dirty="0">
                <a:solidFill>
                  <a:srgbClr val="092442"/>
                </a:solidFill>
                <a:latin typeface="Microsoft Sans Serif"/>
                <a:cs typeface="Microsoft Sans Serif"/>
              </a:rPr>
              <a:t> </a:t>
            </a:r>
            <a:r>
              <a:rPr sz="1350" spc="-4" dirty="0">
                <a:solidFill>
                  <a:srgbClr val="092442"/>
                </a:solidFill>
                <a:latin typeface="Microsoft Sans Serif"/>
                <a:cs typeface="Microsoft Sans Serif"/>
              </a:rPr>
              <a:t>finanziamento</a:t>
            </a:r>
            <a:endParaRPr sz="1350">
              <a:latin typeface="Microsoft Sans Serif"/>
              <a:cs typeface="Microsoft Sans Serif"/>
            </a:endParaRPr>
          </a:p>
        </p:txBody>
      </p:sp>
      <p:sp>
        <p:nvSpPr>
          <p:cNvPr id="10" name="object 10"/>
          <p:cNvSpPr txBox="1"/>
          <p:nvPr/>
        </p:nvSpPr>
        <p:spPr>
          <a:xfrm>
            <a:off x="540486" y="4626483"/>
            <a:ext cx="1820704" cy="217367"/>
          </a:xfrm>
          <a:prstGeom prst="rect">
            <a:avLst/>
          </a:prstGeom>
        </p:spPr>
        <p:txBody>
          <a:bodyPr vert="horz" wrap="square" lIns="0" tIns="9525" rIns="0" bIns="0" rtlCol="0">
            <a:spAutoFit/>
          </a:bodyPr>
          <a:lstStyle/>
          <a:p>
            <a:pPr marL="224314" indent="-215265">
              <a:spcBef>
                <a:spcPts val="75"/>
              </a:spcBef>
              <a:buFont typeface="Wingdings"/>
              <a:buChar char=""/>
              <a:tabLst>
                <a:tab pos="224314" algn="l"/>
                <a:tab pos="224790" algn="l"/>
                <a:tab pos="1200150" algn="l"/>
              </a:tabLst>
            </a:pPr>
            <a:r>
              <a:rPr sz="1350" dirty="0">
                <a:solidFill>
                  <a:srgbClr val="092442"/>
                </a:solidFill>
                <a:latin typeface="Microsoft Sans Serif"/>
                <a:cs typeface="Microsoft Sans Serif"/>
              </a:rPr>
              <a:t>Imp</a:t>
            </a:r>
            <a:r>
              <a:rPr sz="1350" spc="-8" dirty="0">
                <a:solidFill>
                  <a:srgbClr val="092442"/>
                </a:solidFill>
                <a:latin typeface="Microsoft Sans Serif"/>
                <a:cs typeface="Microsoft Sans Serif"/>
              </a:rPr>
              <a:t>e</a:t>
            </a:r>
            <a:r>
              <a:rPr sz="1350" spc="-4" dirty="0">
                <a:solidFill>
                  <a:srgbClr val="092442"/>
                </a:solidFill>
                <a:latin typeface="Microsoft Sans Serif"/>
                <a:cs typeface="Microsoft Sans Serif"/>
              </a:rPr>
              <a:t>g</a:t>
            </a:r>
            <a:r>
              <a:rPr sz="1350" spc="-11" dirty="0">
                <a:solidFill>
                  <a:srgbClr val="092442"/>
                </a:solidFill>
                <a:latin typeface="Microsoft Sans Serif"/>
                <a:cs typeface="Microsoft Sans Serif"/>
              </a:rPr>
              <a:t>n</a:t>
            </a:r>
            <a:r>
              <a:rPr sz="1350" spc="-4" dirty="0">
                <a:solidFill>
                  <a:srgbClr val="092442"/>
                </a:solidFill>
                <a:latin typeface="Microsoft Sans Serif"/>
                <a:cs typeface="Microsoft Sans Serif"/>
              </a:rPr>
              <a:t>o</a:t>
            </a:r>
            <a:r>
              <a:rPr sz="1350" dirty="0">
                <a:solidFill>
                  <a:srgbClr val="092442"/>
                </a:solidFill>
                <a:latin typeface="Microsoft Sans Serif"/>
                <a:cs typeface="Microsoft Sans Serif"/>
              </a:rPr>
              <a:t>	</a:t>
            </a:r>
            <a:r>
              <a:rPr sz="1350" spc="8" dirty="0">
                <a:solidFill>
                  <a:srgbClr val="092442"/>
                </a:solidFill>
                <a:latin typeface="Microsoft Sans Serif"/>
                <a:cs typeface="Microsoft Sans Serif"/>
              </a:rPr>
              <a:t>c</a:t>
            </a:r>
            <a:r>
              <a:rPr sz="1350" dirty="0">
                <a:solidFill>
                  <a:srgbClr val="092442"/>
                </a:solidFill>
                <a:latin typeface="Microsoft Sans Serif"/>
                <a:cs typeface="Microsoft Sans Serif"/>
              </a:rPr>
              <a:t>o</a:t>
            </a:r>
            <a:r>
              <a:rPr sz="1350" spc="-4" dirty="0">
                <a:solidFill>
                  <a:srgbClr val="092442"/>
                </a:solidFill>
                <a:latin typeface="Microsoft Sans Serif"/>
                <a:cs typeface="Microsoft Sans Serif"/>
              </a:rPr>
              <a:t>mu</a:t>
            </a:r>
            <a:r>
              <a:rPr sz="1350" spc="-11" dirty="0">
                <a:solidFill>
                  <a:srgbClr val="092442"/>
                </a:solidFill>
                <a:latin typeface="Microsoft Sans Serif"/>
                <a:cs typeface="Microsoft Sans Serif"/>
              </a:rPr>
              <a:t>n</a:t>
            </a:r>
            <a:r>
              <a:rPr sz="1350" spc="-4" dirty="0">
                <a:solidFill>
                  <a:srgbClr val="092442"/>
                </a:solidFill>
                <a:latin typeface="Microsoft Sans Serif"/>
                <a:cs typeface="Microsoft Sans Serif"/>
              </a:rPr>
              <a:t>e</a:t>
            </a:r>
            <a:endParaRPr sz="1350">
              <a:latin typeface="Microsoft Sans Serif"/>
              <a:cs typeface="Microsoft Sans Serif"/>
            </a:endParaRPr>
          </a:p>
        </p:txBody>
      </p:sp>
      <p:sp>
        <p:nvSpPr>
          <p:cNvPr id="11" name="object 11"/>
          <p:cNvSpPr txBox="1"/>
          <p:nvPr/>
        </p:nvSpPr>
        <p:spPr>
          <a:xfrm>
            <a:off x="755370" y="4832223"/>
            <a:ext cx="1072039" cy="217367"/>
          </a:xfrm>
          <a:prstGeom prst="rect">
            <a:avLst/>
          </a:prstGeom>
        </p:spPr>
        <p:txBody>
          <a:bodyPr vert="horz" wrap="square" lIns="0" tIns="9525" rIns="0" bIns="0" rtlCol="0">
            <a:spAutoFit/>
          </a:bodyPr>
          <a:lstStyle/>
          <a:p>
            <a:pPr marL="9525">
              <a:spcBef>
                <a:spcPts val="75"/>
              </a:spcBef>
            </a:pPr>
            <a:r>
              <a:rPr sz="1350" dirty="0">
                <a:solidFill>
                  <a:srgbClr val="092442"/>
                </a:solidFill>
                <a:latin typeface="Microsoft Sans Serif"/>
                <a:cs typeface="Microsoft Sans Serif"/>
              </a:rPr>
              <a:t>ra</a:t>
            </a:r>
            <a:r>
              <a:rPr sz="1350" spc="-30" dirty="0">
                <a:solidFill>
                  <a:srgbClr val="092442"/>
                </a:solidFill>
                <a:latin typeface="Microsoft Sans Serif"/>
                <a:cs typeface="Microsoft Sans Serif"/>
              </a:rPr>
              <a:t>f</a:t>
            </a:r>
            <a:r>
              <a:rPr sz="1350" dirty="0">
                <a:solidFill>
                  <a:srgbClr val="092442"/>
                </a:solidFill>
                <a:latin typeface="Microsoft Sans Serif"/>
                <a:cs typeface="Microsoft Sans Serif"/>
              </a:rPr>
              <a:t>forz</a:t>
            </a:r>
            <a:r>
              <a:rPr sz="1350" spc="-8" dirty="0">
                <a:solidFill>
                  <a:srgbClr val="092442"/>
                </a:solidFill>
                <a:latin typeface="Microsoft Sans Serif"/>
                <a:cs typeface="Microsoft Sans Serif"/>
              </a:rPr>
              <a:t>a</a:t>
            </a:r>
            <a:r>
              <a:rPr sz="1350" spc="-4" dirty="0">
                <a:solidFill>
                  <a:srgbClr val="092442"/>
                </a:solidFill>
                <a:latin typeface="Microsoft Sans Serif"/>
                <a:cs typeface="Microsoft Sans Serif"/>
              </a:rPr>
              <a:t>me</a:t>
            </a:r>
            <a:r>
              <a:rPr sz="1350" spc="-11" dirty="0">
                <a:solidFill>
                  <a:srgbClr val="092442"/>
                </a:solidFill>
                <a:latin typeface="Microsoft Sans Serif"/>
                <a:cs typeface="Microsoft Sans Serif"/>
              </a:rPr>
              <a:t>n</a:t>
            </a:r>
            <a:r>
              <a:rPr sz="1350" dirty="0">
                <a:solidFill>
                  <a:srgbClr val="092442"/>
                </a:solidFill>
                <a:latin typeface="Microsoft Sans Serif"/>
                <a:cs typeface="Microsoft Sans Serif"/>
              </a:rPr>
              <a:t>to</a:t>
            </a:r>
            <a:endParaRPr sz="1350" dirty="0">
              <a:latin typeface="Microsoft Sans Serif"/>
              <a:cs typeface="Microsoft Sans Serif"/>
            </a:endParaRPr>
          </a:p>
        </p:txBody>
      </p:sp>
      <p:sp>
        <p:nvSpPr>
          <p:cNvPr id="12" name="object 12"/>
          <p:cNvSpPr txBox="1"/>
          <p:nvPr/>
        </p:nvSpPr>
        <p:spPr>
          <a:xfrm>
            <a:off x="2366106" y="4626483"/>
            <a:ext cx="1574006" cy="425116"/>
          </a:xfrm>
          <a:prstGeom prst="rect">
            <a:avLst/>
          </a:prstGeom>
        </p:spPr>
        <p:txBody>
          <a:bodyPr vert="horz" wrap="square" lIns="0" tIns="9525" rIns="0" bIns="0" rtlCol="0">
            <a:spAutoFit/>
          </a:bodyPr>
          <a:lstStyle/>
          <a:p>
            <a:pPr marL="9525" marR="3810" indent="286703">
              <a:spcBef>
                <a:spcPts val="75"/>
              </a:spcBef>
              <a:tabLst>
                <a:tab pos="741998" algn="l"/>
                <a:tab pos="1433513" algn="l"/>
              </a:tabLst>
            </a:pPr>
            <a:r>
              <a:rPr sz="1350" dirty="0">
                <a:solidFill>
                  <a:srgbClr val="092442"/>
                </a:solidFill>
                <a:latin typeface="Microsoft Sans Serif"/>
                <a:cs typeface="Microsoft Sans Serif"/>
              </a:rPr>
              <a:t>i</a:t>
            </a:r>
            <a:r>
              <a:rPr sz="1350" spc="-8" dirty="0">
                <a:solidFill>
                  <a:srgbClr val="092442"/>
                </a:solidFill>
                <a:latin typeface="Microsoft Sans Serif"/>
                <a:cs typeface="Microsoft Sans Serif"/>
              </a:rPr>
              <a:t>n</a:t>
            </a:r>
            <a:r>
              <a:rPr sz="1350" dirty="0">
                <a:solidFill>
                  <a:srgbClr val="092442"/>
                </a:solidFill>
                <a:latin typeface="Microsoft Sans Serif"/>
                <a:cs typeface="Microsoft Sans Serif"/>
              </a:rPr>
              <a:t>	tema	</a:t>
            </a:r>
            <a:r>
              <a:rPr sz="1350" spc="-19" dirty="0">
                <a:solidFill>
                  <a:srgbClr val="092442"/>
                </a:solidFill>
                <a:latin typeface="Microsoft Sans Serif"/>
                <a:cs typeface="Microsoft Sans Serif"/>
              </a:rPr>
              <a:t>di  </a:t>
            </a:r>
            <a:r>
              <a:rPr sz="1350" spc="-8" dirty="0">
                <a:solidFill>
                  <a:srgbClr val="092442"/>
                </a:solidFill>
                <a:latin typeface="Microsoft Sans Serif"/>
                <a:cs typeface="Microsoft Sans Serif"/>
              </a:rPr>
              <a:t>della</a:t>
            </a:r>
            <a:endParaRPr sz="1350">
              <a:latin typeface="Microsoft Sans Serif"/>
              <a:cs typeface="Microsoft Sans Serif"/>
            </a:endParaRPr>
          </a:p>
        </p:txBody>
      </p:sp>
      <p:sp>
        <p:nvSpPr>
          <p:cNvPr id="13" name="object 13"/>
          <p:cNvSpPr txBox="1"/>
          <p:nvPr/>
        </p:nvSpPr>
        <p:spPr>
          <a:xfrm>
            <a:off x="3283934" y="4832223"/>
            <a:ext cx="657225" cy="217367"/>
          </a:xfrm>
          <a:prstGeom prst="rect">
            <a:avLst/>
          </a:prstGeom>
        </p:spPr>
        <p:txBody>
          <a:bodyPr vert="horz" wrap="square" lIns="0" tIns="9525" rIns="0" bIns="0" rtlCol="0">
            <a:spAutoFit/>
          </a:bodyPr>
          <a:lstStyle/>
          <a:p>
            <a:pPr marL="9525">
              <a:spcBef>
                <a:spcPts val="75"/>
              </a:spcBef>
            </a:pPr>
            <a:r>
              <a:rPr sz="1350" spc="-4" dirty="0">
                <a:solidFill>
                  <a:srgbClr val="092442"/>
                </a:solidFill>
                <a:latin typeface="Microsoft Sans Serif"/>
                <a:cs typeface="Microsoft Sans Serif"/>
              </a:rPr>
              <a:t>ca</a:t>
            </a:r>
            <a:r>
              <a:rPr sz="1350" spc="-11" dirty="0">
                <a:solidFill>
                  <a:srgbClr val="092442"/>
                </a:solidFill>
                <a:latin typeface="Microsoft Sans Serif"/>
                <a:cs typeface="Microsoft Sans Serif"/>
              </a:rPr>
              <a:t>p</a:t>
            </a:r>
            <a:r>
              <a:rPr sz="1350" spc="-4" dirty="0">
                <a:solidFill>
                  <a:srgbClr val="092442"/>
                </a:solidFill>
                <a:latin typeface="Microsoft Sans Serif"/>
                <a:cs typeface="Microsoft Sans Serif"/>
              </a:rPr>
              <a:t>ac</a:t>
            </a:r>
            <a:r>
              <a:rPr sz="1350" spc="-11" dirty="0">
                <a:solidFill>
                  <a:srgbClr val="092442"/>
                </a:solidFill>
                <a:latin typeface="Microsoft Sans Serif"/>
                <a:cs typeface="Microsoft Sans Serif"/>
              </a:rPr>
              <a:t>i</a:t>
            </a:r>
            <a:r>
              <a:rPr sz="1350" spc="8" dirty="0">
                <a:solidFill>
                  <a:srgbClr val="092442"/>
                </a:solidFill>
                <a:latin typeface="Microsoft Sans Serif"/>
                <a:cs typeface="Microsoft Sans Serif"/>
              </a:rPr>
              <a:t>t</a:t>
            </a:r>
            <a:r>
              <a:rPr sz="1350" spc="-4" dirty="0">
                <a:solidFill>
                  <a:srgbClr val="092442"/>
                </a:solidFill>
                <a:latin typeface="Microsoft Sans Serif"/>
                <a:cs typeface="Microsoft Sans Serif"/>
              </a:rPr>
              <a:t>à</a:t>
            </a:r>
            <a:endParaRPr sz="1350">
              <a:latin typeface="Microsoft Sans Serif"/>
              <a:cs typeface="Microsoft Sans Serif"/>
            </a:endParaRPr>
          </a:p>
        </p:txBody>
      </p:sp>
      <p:sp>
        <p:nvSpPr>
          <p:cNvPr id="14" name="object 14"/>
          <p:cNvSpPr txBox="1"/>
          <p:nvPr/>
        </p:nvSpPr>
        <p:spPr>
          <a:xfrm>
            <a:off x="755370" y="5037735"/>
            <a:ext cx="2483168" cy="217367"/>
          </a:xfrm>
          <a:prstGeom prst="rect">
            <a:avLst/>
          </a:prstGeom>
        </p:spPr>
        <p:txBody>
          <a:bodyPr vert="horz" wrap="square" lIns="0" tIns="9525" rIns="0" bIns="0" rtlCol="0">
            <a:spAutoFit/>
          </a:bodyPr>
          <a:lstStyle/>
          <a:p>
            <a:pPr marL="9525">
              <a:spcBef>
                <a:spcPts val="75"/>
              </a:spcBef>
            </a:pPr>
            <a:r>
              <a:rPr sz="1350" spc="-4" dirty="0">
                <a:solidFill>
                  <a:srgbClr val="092442"/>
                </a:solidFill>
                <a:latin typeface="Microsoft Sans Serif"/>
                <a:cs typeface="Microsoft Sans Serif"/>
              </a:rPr>
              <a:t>amministrativa</a:t>
            </a:r>
            <a:r>
              <a:rPr sz="1350" spc="11" dirty="0">
                <a:solidFill>
                  <a:srgbClr val="092442"/>
                </a:solidFill>
                <a:latin typeface="Microsoft Sans Serif"/>
                <a:cs typeface="Microsoft Sans Serif"/>
              </a:rPr>
              <a:t> </a:t>
            </a:r>
            <a:r>
              <a:rPr sz="1350" dirty="0">
                <a:solidFill>
                  <a:srgbClr val="092442"/>
                </a:solidFill>
                <a:latin typeface="Microsoft Sans Serif"/>
                <a:cs typeface="Microsoft Sans Serif"/>
              </a:rPr>
              <a:t>e </a:t>
            </a:r>
            <a:r>
              <a:rPr sz="1350" spc="-8" dirty="0">
                <a:solidFill>
                  <a:srgbClr val="092442"/>
                </a:solidFill>
                <a:latin typeface="Microsoft Sans Serif"/>
                <a:cs typeface="Microsoft Sans Serif"/>
              </a:rPr>
              <a:t>semplificazione</a:t>
            </a:r>
            <a:endParaRPr sz="1350">
              <a:latin typeface="Microsoft Sans Serif"/>
              <a:cs typeface="Microsoft Sans Serif"/>
            </a:endParaRPr>
          </a:p>
        </p:txBody>
      </p:sp>
      <p:graphicFrame>
        <p:nvGraphicFramePr>
          <p:cNvPr id="18" name="object 15">
            <a:extLst>
              <a:ext uri="{FF2B5EF4-FFF2-40B4-BE49-F238E27FC236}">
                <a16:creationId xmlns:a16="http://schemas.microsoft.com/office/drawing/2014/main" id="{2B65CE62-FC39-1ADD-C8FF-38A9E9389A14}"/>
              </a:ext>
            </a:extLst>
          </p:cNvPr>
          <p:cNvGraphicFramePr>
            <a:graphicFrameLocks noGrp="1"/>
          </p:cNvGraphicFramePr>
          <p:nvPr>
            <p:ph sz="half" idx="3"/>
            <p:extLst>
              <p:ext uri="{D42A27DB-BD31-4B8C-83A1-F6EECF244321}">
                <p14:modId xmlns:p14="http://schemas.microsoft.com/office/powerpoint/2010/main" val="262243439"/>
              </p:ext>
            </p:extLst>
          </p:nvPr>
        </p:nvGraphicFramePr>
        <p:xfrm>
          <a:off x="4933473" y="2397156"/>
          <a:ext cx="3670035" cy="3696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bject 16"/>
          <p:cNvSpPr/>
          <p:nvPr/>
        </p:nvSpPr>
        <p:spPr>
          <a:xfrm flipH="1">
            <a:off x="4387978" y="1755648"/>
            <a:ext cx="45719" cy="3977608"/>
          </a:xfrm>
          <a:custGeom>
            <a:avLst/>
            <a:gdLst/>
            <a:ahLst/>
            <a:cxnLst/>
            <a:rect l="l" t="t" r="r" b="b"/>
            <a:pathLst>
              <a:path h="4669155">
                <a:moveTo>
                  <a:pt x="0" y="0"/>
                </a:moveTo>
                <a:lnTo>
                  <a:pt x="0" y="4669078"/>
                </a:lnTo>
              </a:path>
            </a:pathLst>
          </a:custGeom>
          <a:ln w="6096">
            <a:solidFill>
              <a:srgbClr val="F8C84D"/>
            </a:solidFill>
            <a:prstDash val="sysDot"/>
          </a:ln>
        </p:spPr>
        <p:txBody>
          <a:bodyPr wrap="square" lIns="0" tIns="0" rIns="0" bIns="0" rtlCol="0"/>
          <a:lstStyle/>
          <a:p>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idx="4294967295"/>
          </p:nvPr>
        </p:nvSpPr>
        <p:spPr>
          <a:xfrm>
            <a:off x="436235" y="1119498"/>
            <a:ext cx="4384178" cy="1228783"/>
          </a:xfrm>
          <a:prstGeom prst="rect">
            <a:avLst/>
          </a:prstGeom>
        </p:spPr>
        <p:txBody>
          <a:bodyPr vert="horz" lIns="68580" tIns="34290" rIns="68580" bIns="34290" rtlCol="0" anchor="b">
            <a:normAutofit fontScale="90000"/>
          </a:bodyPr>
          <a:lstStyle/>
          <a:p>
            <a:pPr marL="66675"/>
            <a:r>
              <a:rPr lang="en-US" kern="1200" dirty="0" err="1">
                <a:solidFill>
                  <a:srgbClr val="C00000"/>
                </a:solidFill>
                <a:latin typeface="+mj-lt"/>
                <a:ea typeface="+mj-ea"/>
                <a:cs typeface="+mj-cs"/>
              </a:rPr>
              <a:t>Missione</a:t>
            </a:r>
            <a:r>
              <a:rPr lang="en-US" spc="-38" dirty="0">
                <a:solidFill>
                  <a:srgbClr val="C00000"/>
                </a:solidFill>
              </a:rPr>
              <a:t> </a:t>
            </a:r>
            <a:r>
              <a:rPr lang="en-US" kern="1200" dirty="0">
                <a:solidFill>
                  <a:srgbClr val="C00000"/>
                </a:solidFill>
                <a:latin typeface="+mj-lt"/>
                <a:ea typeface="+mj-ea"/>
                <a:cs typeface="+mj-cs"/>
              </a:rPr>
              <a:t>2:</a:t>
            </a:r>
            <a:r>
              <a:rPr lang="en-US" spc="-30" dirty="0">
                <a:solidFill>
                  <a:srgbClr val="C00000"/>
                </a:solidFill>
              </a:rPr>
              <a:t> </a:t>
            </a:r>
            <a:r>
              <a:rPr lang="en-US" kern="1200" dirty="0" err="1">
                <a:solidFill>
                  <a:srgbClr val="C00000"/>
                </a:solidFill>
                <a:latin typeface="+mj-lt"/>
                <a:ea typeface="+mj-ea"/>
                <a:cs typeface="+mj-cs"/>
              </a:rPr>
              <a:t>rivoluzione</a:t>
            </a:r>
            <a:r>
              <a:rPr lang="en-US" spc="-53" dirty="0">
                <a:solidFill>
                  <a:srgbClr val="C00000"/>
                </a:solidFill>
              </a:rPr>
              <a:t> </a:t>
            </a:r>
            <a:r>
              <a:rPr lang="en-US" kern="1200" dirty="0" err="1">
                <a:solidFill>
                  <a:srgbClr val="C00000"/>
                </a:solidFill>
                <a:latin typeface="+mj-lt"/>
                <a:ea typeface="+mj-ea"/>
                <a:cs typeface="+mj-cs"/>
              </a:rPr>
              <a:t>verde</a:t>
            </a:r>
            <a:r>
              <a:rPr lang="en-US" spc="-45" dirty="0">
                <a:solidFill>
                  <a:srgbClr val="C00000"/>
                </a:solidFill>
              </a:rPr>
              <a:t> </a:t>
            </a:r>
            <a:r>
              <a:rPr lang="en-US" kern="1200" dirty="0">
                <a:solidFill>
                  <a:srgbClr val="C00000"/>
                </a:solidFill>
                <a:latin typeface="+mj-lt"/>
                <a:ea typeface="+mj-ea"/>
                <a:cs typeface="+mj-cs"/>
              </a:rPr>
              <a:t>a</a:t>
            </a:r>
            <a:r>
              <a:rPr lang="en-US" spc="-30" dirty="0">
                <a:solidFill>
                  <a:srgbClr val="C00000"/>
                </a:solidFill>
              </a:rPr>
              <a:t> </a:t>
            </a:r>
            <a:r>
              <a:rPr lang="en-US" kern="1200" dirty="0" err="1">
                <a:solidFill>
                  <a:srgbClr val="C00000"/>
                </a:solidFill>
                <a:latin typeface="+mj-lt"/>
                <a:ea typeface="+mj-ea"/>
                <a:cs typeface="+mj-cs"/>
              </a:rPr>
              <a:t>tutto</a:t>
            </a:r>
            <a:r>
              <a:rPr lang="en-US" spc="-23" dirty="0">
                <a:solidFill>
                  <a:srgbClr val="C00000"/>
                </a:solidFill>
              </a:rPr>
              <a:t> </a:t>
            </a:r>
            <a:r>
              <a:rPr lang="en-US" spc="-8" dirty="0">
                <a:solidFill>
                  <a:srgbClr val="C00000"/>
                </a:solidFill>
              </a:rPr>
              <a:t>campo</a:t>
            </a:r>
          </a:p>
        </p:txBody>
      </p:sp>
      <p:sp>
        <p:nvSpPr>
          <p:cNvPr id="3" name="object 3"/>
          <p:cNvSpPr txBox="1"/>
          <p:nvPr/>
        </p:nvSpPr>
        <p:spPr>
          <a:xfrm>
            <a:off x="440991" y="2822731"/>
            <a:ext cx="4378313" cy="2267777"/>
          </a:xfrm>
          <a:prstGeom prst="rect">
            <a:avLst/>
          </a:prstGeom>
        </p:spPr>
        <p:txBody>
          <a:bodyPr vert="horz" lIns="68580" tIns="34290" rIns="68580" bIns="34290" rtlCol="0" anchor="ctr">
            <a:normAutofit/>
          </a:bodyPr>
          <a:lstStyle/>
          <a:p>
            <a:pPr marL="9525" marR="6668" indent="-171450">
              <a:lnSpc>
                <a:spcPct val="90000"/>
              </a:lnSpc>
              <a:spcBef>
                <a:spcPts val="75"/>
              </a:spcBef>
              <a:buFont typeface="Arial" panose="020B0604020202020204" pitchFamily="34" charset="0"/>
              <a:buChar char="•"/>
            </a:pPr>
            <a:r>
              <a:rPr lang="en-US" sz="825" b="1"/>
              <a:t>La</a:t>
            </a:r>
            <a:r>
              <a:rPr lang="en-US" sz="825" b="1" spc="360"/>
              <a:t> </a:t>
            </a:r>
            <a:r>
              <a:rPr lang="en-US" sz="825" b="1"/>
              <a:t>Missione</a:t>
            </a:r>
            <a:r>
              <a:rPr lang="en-US" sz="825" b="1" spc="368"/>
              <a:t> </a:t>
            </a:r>
            <a:r>
              <a:rPr lang="en-US" sz="825" b="1"/>
              <a:t>2</a:t>
            </a:r>
            <a:r>
              <a:rPr lang="en-US" sz="825" b="1" spc="360"/>
              <a:t> </a:t>
            </a:r>
            <a:r>
              <a:rPr lang="en-US" sz="825" b="1"/>
              <a:t>“Rivoluzione</a:t>
            </a:r>
            <a:r>
              <a:rPr lang="en-US" sz="825" b="1" spc="368"/>
              <a:t> </a:t>
            </a:r>
            <a:r>
              <a:rPr lang="en-US" sz="825" b="1"/>
              <a:t>verde</a:t>
            </a:r>
            <a:r>
              <a:rPr lang="en-US" sz="825" b="1" spc="363"/>
              <a:t> </a:t>
            </a:r>
            <a:r>
              <a:rPr lang="en-US" sz="825" b="1"/>
              <a:t>e</a:t>
            </a:r>
            <a:r>
              <a:rPr lang="en-US" sz="825" b="1" spc="368"/>
              <a:t> </a:t>
            </a:r>
            <a:r>
              <a:rPr lang="en-US" sz="825" b="1"/>
              <a:t>transizione</a:t>
            </a:r>
            <a:r>
              <a:rPr lang="en-US" sz="825" b="1" spc="363"/>
              <a:t> </a:t>
            </a:r>
            <a:r>
              <a:rPr lang="en-US" sz="825" b="1"/>
              <a:t>ecologica”</a:t>
            </a:r>
            <a:r>
              <a:rPr lang="en-US" sz="825" b="1" spc="368"/>
              <a:t> </a:t>
            </a:r>
            <a:r>
              <a:rPr lang="en-US" sz="825"/>
              <a:t>ha</a:t>
            </a:r>
            <a:r>
              <a:rPr lang="en-US" sz="825" spc="363"/>
              <a:t> </a:t>
            </a:r>
            <a:r>
              <a:rPr lang="en-US" sz="825" spc="-19"/>
              <a:t>la </a:t>
            </a:r>
            <a:r>
              <a:rPr lang="en-US" sz="825"/>
              <a:t>finalità</a:t>
            </a:r>
            <a:r>
              <a:rPr lang="en-US" sz="825" spc="180"/>
              <a:t> </a:t>
            </a:r>
            <a:r>
              <a:rPr lang="en-US" sz="825"/>
              <a:t>di</a:t>
            </a:r>
            <a:r>
              <a:rPr lang="en-US" sz="825" spc="188"/>
              <a:t> </a:t>
            </a:r>
            <a:r>
              <a:rPr lang="en-US" sz="825"/>
              <a:t>realizzare</a:t>
            </a:r>
            <a:r>
              <a:rPr lang="en-US" sz="825" spc="195"/>
              <a:t> </a:t>
            </a:r>
            <a:r>
              <a:rPr lang="en-US" sz="825"/>
              <a:t>la</a:t>
            </a:r>
            <a:r>
              <a:rPr lang="en-US" sz="825" spc="191"/>
              <a:t> </a:t>
            </a:r>
            <a:r>
              <a:rPr lang="en-US" sz="825"/>
              <a:t>transizione</a:t>
            </a:r>
            <a:r>
              <a:rPr lang="en-US" sz="825" spc="199"/>
              <a:t> </a:t>
            </a:r>
            <a:r>
              <a:rPr lang="en-US" sz="825"/>
              <a:t>verde</a:t>
            </a:r>
            <a:r>
              <a:rPr lang="en-US" sz="825" spc="191"/>
              <a:t> </a:t>
            </a:r>
            <a:r>
              <a:rPr lang="en-US" sz="825"/>
              <a:t>ed</a:t>
            </a:r>
            <a:r>
              <a:rPr lang="en-US" sz="825" spc="195"/>
              <a:t> </a:t>
            </a:r>
            <a:r>
              <a:rPr lang="en-US" sz="825"/>
              <a:t>ecologica</a:t>
            </a:r>
            <a:r>
              <a:rPr lang="en-US" sz="825" spc="195"/>
              <a:t> </a:t>
            </a:r>
            <a:r>
              <a:rPr lang="en-US" sz="825" spc="-8"/>
              <a:t>dell’economia </a:t>
            </a:r>
            <a:r>
              <a:rPr lang="en-US" sz="825"/>
              <a:t>italiana, </a:t>
            </a:r>
            <a:r>
              <a:rPr lang="en-US" sz="825" spc="-8"/>
              <a:t>coerentemente</a:t>
            </a:r>
            <a:r>
              <a:rPr lang="en-US" sz="825"/>
              <a:t> con il</a:t>
            </a:r>
            <a:r>
              <a:rPr lang="en-US" sz="825" spc="-4"/>
              <a:t> </a:t>
            </a:r>
            <a:r>
              <a:rPr lang="en-US" sz="825"/>
              <a:t>Green Deal</a:t>
            </a:r>
            <a:r>
              <a:rPr lang="en-US" sz="825" spc="-4"/>
              <a:t> </a:t>
            </a:r>
            <a:r>
              <a:rPr lang="en-US" sz="825" spc="-8"/>
              <a:t>europeo.</a:t>
            </a:r>
            <a:endParaRPr lang="en-US" sz="825"/>
          </a:p>
          <a:p>
            <a:pPr marL="9525" marR="3810" indent="-171450">
              <a:lnSpc>
                <a:spcPct val="90000"/>
              </a:lnSpc>
              <a:spcBef>
                <a:spcPts val="919"/>
              </a:spcBef>
              <a:buFont typeface="Arial" panose="020B0604020202020204" pitchFamily="34" charset="0"/>
              <a:buChar char="•"/>
            </a:pPr>
            <a:r>
              <a:rPr lang="en-US" sz="825"/>
              <a:t>Prevede</a:t>
            </a:r>
            <a:r>
              <a:rPr lang="en-US" sz="825" spc="165"/>
              <a:t>  </a:t>
            </a:r>
            <a:r>
              <a:rPr lang="en-US" sz="825"/>
              <a:t>interventi</a:t>
            </a:r>
            <a:r>
              <a:rPr lang="en-US" sz="825" spc="172"/>
              <a:t>  </a:t>
            </a:r>
            <a:r>
              <a:rPr lang="en-US" sz="825"/>
              <a:t>per</a:t>
            </a:r>
            <a:r>
              <a:rPr lang="en-US" sz="825" spc="169"/>
              <a:t>  </a:t>
            </a:r>
            <a:r>
              <a:rPr lang="en-US" sz="825"/>
              <a:t>l’agricoltura</a:t>
            </a:r>
            <a:r>
              <a:rPr lang="en-US" sz="825" spc="169"/>
              <a:t>  </a:t>
            </a:r>
            <a:r>
              <a:rPr lang="en-US" sz="825"/>
              <a:t>sostenibile</a:t>
            </a:r>
            <a:r>
              <a:rPr lang="en-US" sz="825" spc="172"/>
              <a:t>  </a:t>
            </a:r>
            <a:r>
              <a:rPr lang="en-US" sz="825"/>
              <a:t>e</a:t>
            </a:r>
            <a:r>
              <a:rPr lang="en-US" sz="825" spc="169"/>
              <a:t>  </a:t>
            </a:r>
            <a:r>
              <a:rPr lang="en-US" sz="825"/>
              <a:t>l’economia</a:t>
            </a:r>
            <a:r>
              <a:rPr lang="en-US" sz="825" spc="172"/>
              <a:t>  </a:t>
            </a:r>
            <a:r>
              <a:rPr lang="en-US" sz="825" spc="-8"/>
              <a:t>circolare, </a:t>
            </a:r>
            <a:r>
              <a:rPr lang="en-US" sz="825"/>
              <a:t>programmi</a:t>
            </a:r>
            <a:r>
              <a:rPr lang="en-US" sz="825" spc="244"/>
              <a:t> </a:t>
            </a:r>
            <a:r>
              <a:rPr lang="en-US" sz="825"/>
              <a:t>di</a:t>
            </a:r>
            <a:r>
              <a:rPr lang="en-US" sz="825" spc="248"/>
              <a:t> </a:t>
            </a:r>
            <a:r>
              <a:rPr lang="en-US" sz="825"/>
              <a:t>investimento</a:t>
            </a:r>
            <a:r>
              <a:rPr lang="en-US" sz="825" spc="248"/>
              <a:t> </a:t>
            </a:r>
            <a:r>
              <a:rPr lang="en-US" sz="825"/>
              <a:t>e</a:t>
            </a:r>
            <a:r>
              <a:rPr lang="en-US" sz="825" spc="259"/>
              <a:t> </a:t>
            </a:r>
            <a:r>
              <a:rPr lang="en-US" sz="825"/>
              <a:t>ricerca</a:t>
            </a:r>
            <a:r>
              <a:rPr lang="en-US" sz="825" spc="240"/>
              <a:t> </a:t>
            </a:r>
            <a:r>
              <a:rPr lang="en-US" sz="825"/>
              <a:t>per</a:t>
            </a:r>
            <a:r>
              <a:rPr lang="en-US" sz="825" spc="240"/>
              <a:t> </a:t>
            </a:r>
            <a:r>
              <a:rPr lang="en-US" sz="825"/>
              <a:t>le</a:t>
            </a:r>
            <a:r>
              <a:rPr lang="en-US" sz="825" spc="244"/>
              <a:t> </a:t>
            </a:r>
            <a:r>
              <a:rPr lang="en-US" sz="825"/>
              <a:t>fonti</a:t>
            </a:r>
            <a:r>
              <a:rPr lang="en-US" sz="825" spc="251"/>
              <a:t> </a:t>
            </a:r>
            <a:r>
              <a:rPr lang="en-US" sz="825"/>
              <a:t>di</a:t>
            </a:r>
            <a:r>
              <a:rPr lang="en-US" sz="825" spc="240"/>
              <a:t> </a:t>
            </a:r>
            <a:r>
              <a:rPr lang="en-US" sz="825"/>
              <a:t>energia</a:t>
            </a:r>
            <a:r>
              <a:rPr lang="en-US" sz="825" spc="248"/>
              <a:t> </a:t>
            </a:r>
            <a:r>
              <a:rPr lang="en-US" sz="825"/>
              <a:t>rinnovabili,</a:t>
            </a:r>
            <a:r>
              <a:rPr lang="en-US" sz="825" spc="248"/>
              <a:t> </a:t>
            </a:r>
            <a:r>
              <a:rPr lang="en-US" sz="825" spc="-19"/>
              <a:t>lo </a:t>
            </a:r>
            <a:r>
              <a:rPr lang="en-US" sz="825"/>
              <a:t>sviluppo</a:t>
            </a:r>
            <a:r>
              <a:rPr lang="en-US" sz="825" spc="150"/>
              <a:t> </a:t>
            </a:r>
            <a:r>
              <a:rPr lang="en-US" sz="825"/>
              <a:t>della</a:t>
            </a:r>
            <a:r>
              <a:rPr lang="en-US" sz="825" spc="153"/>
              <a:t> </a:t>
            </a:r>
            <a:r>
              <a:rPr lang="en-US" sz="825"/>
              <a:t>filiera</a:t>
            </a:r>
            <a:r>
              <a:rPr lang="en-US" sz="825" spc="150"/>
              <a:t> </a:t>
            </a:r>
            <a:r>
              <a:rPr lang="en-US" sz="825"/>
              <a:t>dell’idrogeno</a:t>
            </a:r>
            <a:r>
              <a:rPr lang="en-US" sz="825" spc="153"/>
              <a:t> </a:t>
            </a:r>
            <a:r>
              <a:rPr lang="en-US" sz="825"/>
              <a:t>e</a:t>
            </a:r>
            <a:r>
              <a:rPr lang="en-US" sz="825" spc="158"/>
              <a:t> </a:t>
            </a:r>
            <a:r>
              <a:rPr lang="en-US" sz="825"/>
              <a:t>la</a:t>
            </a:r>
            <a:r>
              <a:rPr lang="en-US" sz="825" spc="150"/>
              <a:t> </a:t>
            </a:r>
            <a:r>
              <a:rPr lang="en-US" sz="825"/>
              <a:t>mobilità</a:t>
            </a:r>
            <a:r>
              <a:rPr lang="en-US" sz="825" spc="150"/>
              <a:t> </a:t>
            </a:r>
            <a:r>
              <a:rPr lang="en-US" sz="825"/>
              <a:t>sostenibile.</a:t>
            </a:r>
            <a:r>
              <a:rPr lang="en-US" sz="825" spc="146"/>
              <a:t> </a:t>
            </a:r>
            <a:r>
              <a:rPr lang="en-US" sz="825"/>
              <a:t>Inoltre,</a:t>
            </a:r>
            <a:r>
              <a:rPr lang="en-US" sz="825" spc="150"/>
              <a:t> </a:t>
            </a:r>
            <a:r>
              <a:rPr lang="en-US" sz="825" spc="-8"/>
              <a:t>prevede </a:t>
            </a:r>
            <a:r>
              <a:rPr lang="en-US" sz="825"/>
              <a:t>azioni</a:t>
            </a:r>
            <a:r>
              <a:rPr lang="en-US" sz="825" spc="90"/>
              <a:t> </a:t>
            </a:r>
            <a:r>
              <a:rPr lang="en-US" sz="825"/>
              <a:t>volte</a:t>
            </a:r>
            <a:r>
              <a:rPr lang="en-US" sz="825" spc="94"/>
              <a:t> </a:t>
            </a:r>
            <a:r>
              <a:rPr lang="en-US" sz="825"/>
              <a:t>al</a:t>
            </a:r>
            <a:r>
              <a:rPr lang="en-US" sz="825" spc="101"/>
              <a:t> </a:t>
            </a:r>
            <a:r>
              <a:rPr lang="en-US" sz="825"/>
              <a:t>risparmio</a:t>
            </a:r>
            <a:r>
              <a:rPr lang="en-US" sz="825" spc="98"/>
              <a:t> </a:t>
            </a:r>
            <a:r>
              <a:rPr lang="en-US" sz="825"/>
              <a:t>dei</a:t>
            </a:r>
            <a:r>
              <a:rPr lang="en-US" sz="825" spc="98"/>
              <a:t> </a:t>
            </a:r>
            <a:r>
              <a:rPr lang="en-US" sz="825"/>
              <a:t>consumi</a:t>
            </a:r>
            <a:r>
              <a:rPr lang="en-US" sz="825" spc="98"/>
              <a:t> </a:t>
            </a:r>
            <a:r>
              <a:rPr lang="en-US" sz="825"/>
              <a:t>di</a:t>
            </a:r>
            <a:r>
              <a:rPr lang="en-US" sz="825" spc="98"/>
              <a:t> </a:t>
            </a:r>
            <a:r>
              <a:rPr lang="en-US" sz="825"/>
              <a:t>energia</a:t>
            </a:r>
            <a:r>
              <a:rPr lang="en-US" sz="825" spc="98"/>
              <a:t> </a:t>
            </a:r>
            <a:r>
              <a:rPr lang="en-US" sz="825"/>
              <a:t>tramite</a:t>
            </a:r>
            <a:r>
              <a:rPr lang="en-US" sz="825" spc="101"/>
              <a:t> </a:t>
            </a:r>
            <a:r>
              <a:rPr lang="en-US" sz="825" spc="-8"/>
              <a:t>l’efficientamento</a:t>
            </a:r>
            <a:r>
              <a:rPr lang="en-US" sz="825" spc="105"/>
              <a:t> </a:t>
            </a:r>
            <a:r>
              <a:rPr lang="en-US" sz="825" spc="-19"/>
              <a:t>del </a:t>
            </a:r>
            <a:r>
              <a:rPr lang="en-US" sz="825"/>
              <a:t>patrimonio</a:t>
            </a:r>
            <a:r>
              <a:rPr lang="en-US" sz="825" spc="-8"/>
              <a:t> </a:t>
            </a:r>
            <a:r>
              <a:rPr lang="en-US" sz="825"/>
              <a:t>immobiliare</a:t>
            </a:r>
            <a:r>
              <a:rPr lang="en-US" sz="825" spc="-15"/>
              <a:t> </a:t>
            </a:r>
            <a:r>
              <a:rPr lang="en-US" sz="825"/>
              <a:t>pubblico</a:t>
            </a:r>
            <a:r>
              <a:rPr lang="en-US" sz="825" spc="-11"/>
              <a:t> </a:t>
            </a:r>
            <a:r>
              <a:rPr lang="en-US" sz="825"/>
              <a:t>e</a:t>
            </a:r>
            <a:r>
              <a:rPr lang="en-US" sz="825" spc="-15"/>
              <a:t> </a:t>
            </a:r>
            <a:r>
              <a:rPr lang="en-US" sz="825"/>
              <a:t>privato,</a:t>
            </a:r>
            <a:r>
              <a:rPr lang="en-US" sz="825" spc="-11"/>
              <a:t> </a:t>
            </a:r>
            <a:r>
              <a:rPr lang="en-US" sz="825"/>
              <a:t>nonché</a:t>
            </a:r>
            <a:r>
              <a:rPr lang="en-US" sz="825" spc="-19"/>
              <a:t> </a:t>
            </a:r>
            <a:r>
              <a:rPr lang="en-US" sz="825"/>
              <a:t>iniziative</a:t>
            </a:r>
            <a:r>
              <a:rPr lang="en-US" sz="825" spc="-8"/>
              <a:t> </a:t>
            </a:r>
            <a:r>
              <a:rPr lang="en-US" sz="825"/>
              <a:t>per</a:t>
            </a:r>
            <a:r>
              <a:rPr lang="en-US" sz="825" spc="-19"/>
              <a:t> </a:t>
            </a:r>
            <a:r>
              <a:rPr lang="en-US" sz="825"/>
              <a:t>il</a:t>
            </a:r>
            <a:r>
              <a:rPr lang="en-US" sz="825" spc="-11"/>
              <a:t> </a:t>
            </a:r>
            <a:r>
              <a:rPr lang="en-US" sz="825" spc="-8"/>
              <a:t>contrasto</a:t>
            </a:r>
            <a:r>
              <a:rPr lang="en-US" sz="825" spc="-11"/>
              <a:t> </a:t>
            </a:r>
            <a:r>
              <a:rPr lang="en-US" sz="825" spc="-19"/>
              <a:t>al </a:t>
            </a:r>
            <a:r>
              <a:rPr lang="en-US" sz="825"/>
              <a:t>dissesto</a:t>
            </a:r>
            <a:r>
              <a:rPr lang="en-US" sz="825" spc="296"/>
              <a:t> </a:t>
            </a:r>
            <a:r>
              <a:rPr lang="en-US" sz="825"/>
              <a:t>idrogeologico,</a:t>
            </a:r>
            <a:r>
              <a:rPr lang="en-US" sz="825" spc="274"/>
              <a:t> </a:t>
            </a:r>
            <a:r>
              <a:rPr lang="en-US" sz="825"/>
              <a:t>la</a:t>
            </a:r>
            <a:r>
              <a:rPr lang="en-US" sz="825" spc="289"/>
              <a:t> </a:t>
            </a:r>
            <a:r>
              <a:rPr lang="en-US" sz="825"/>
              <a:t>riforestazione,</a:t>
            </a:r>
            <a:r>
              <a:rPr lang="en-US" sz="825" spc="296"/>
              <a:t> </a:t>
            </a:r>
            <a:r>
              <a:rPr lang="en-US" sz="825"/>
              <a:t>l’utilizzo</a:t>
            </a:r>
            <a:r>
              <a:rPr lang="en-US" sz="825" spc="300"/>
              <a:t> </a:t>
            </a:r>
            <a:r>
              <a:rPr lang="en-US" sz="825"/>
              <a:t>efficiente</a:t>
            </a:r>
            <a:r>
              <a:rPr lang="en-US" sz="825" spc="296"/>
              <a:t> </a:t>
            </a:r>
            <a:r>
              <a:rPr lang="en-US" sz="825"/>
              <a:t>dell’acqua</a:t>
            </a:r>
            <a:r>
              <a:rPr lang="en-US" sz="825" spc="285"/>
              <a:t> </a:t>
            </a:r>
            <a:r>
              <a:rPr lang="en-US" sz="825"/>
              <a:t>e</a:t>
            </a:r>
            <a:r>
              <a:rPr lang="en-US" sz="825" spc="296"/>
              <a:t> </a:t>
            </a:r>
            <a:r>
              <a:rPr lang="en-US" sz="825" spc="-19"/>
              <a:t>il </a:t>
            </a:r>
            <a:r>
              <a:rPr lang="en-US" sz="825" spc="-8"/>
              <a:t>miglioramento</a:t>
            </a:r>
            <a:r>
              <a:rPr lang="en-US" sz="825" spc="-23"/>
              <a:t> </a:t>
            </a:r>
            <a:r>
              <a:rPr lang="en-US" sz="825"/>
              <a:t>della</a:t>
            </a:r>
            <a:r>
              <a:rPr lang="en-US" sz="825" spc="-34"/>
              <a:t> </a:t>
            </a:r>
            <a:r>
              <a:rPr lang="en-US" sz="825" spc="-8"/>
              <a:t>qualità</a:t>
            </a:r>
            <a:r>
              <a:rPr lang="en-US" sz="825" spc="-49"/>
              <a:t> </a:t>
            </a:r>
            <a:r>
              <a:rPr lang="en-US" sz="825"/>
              <a:t>delle</a:t>
            </a:r>
            <a:r>
              <a:rPr lang="en-US" sz="825" spc="-26"/>
              <a:t> </a:t>
            </a:r>
            <a:r>
              <a:rPr lang="en-US" sz="825"/>
              <a:t>acque</a:t>
            </a:r>
            <a:r>
              <a:rPr lang="en-US" sz="825" spc="-26"/>
              <a:t> </a:t>
            </a:r>
            <a:r>
              <a:rPr lang="en-US" sz="825"/>
              <a:t>interne</a:t>
            </a:r>
            <a:r>
              <a:rPr lang="en-US" sz="825" spc="-30"/>
              <a:t> </a:t>
            </a:r>
            <a:r>
              <a:rPr lang="en-US" sz="825"/>
              <a:t>e</a:t>
            </a:r>
            <a:r>
              <a:rPr lang="en-US" sz="825" spc="-19"/>
              <a:t> </a:t>
            </a:r>
            <a:r>
              <a:rPr lang="en-US" sz="825" spc="-8"/>
              <a:t>marine.</a:t>
            </a:r>
            <a:endParaRPr lang="en-US" sz="825"/>
          </a:p>
          <a:p>
            <a:pPr marL="9525" indent="-171450">
              <a:lnSpc>
                <a:spcPct val="90000"/>
              </a:lnSpc>
              <a:spcBef>
                <a:spcPts val="885"/>
              </a:spcBef>
              <a:buFont typeface="Arial" panose="020B0604020202020204" pitchFamily="34" charset="0"/>
              <a:buChar char="•"/>
            </a:pPr>
            <a:r>
              <a:rPr lang="en-US" sz="825"/>
              <a:t>La</a:t>
            </a:r>
            <a:r>
              <a:rPr lang="en-US" sz="825" spc="296"/>
              <a:t> </a:t>
            </a:r>
            <a:r>
              <a:rPr lang="en-US" sz="825"/>
              <a:t>Missione</a:t>
            </a:r>
            <a:r>
              <a:rPr lang="en-US" sz="825" spc="304"/>
              <a:t> </a:t>
            </a:r>
            <a:r>
              <a:rPr lang="en-US" sz="825"/>
              <a:t>2,</a:t>
            </a:r>
            <a:r>
              <a:rPr lang="en-US" sz="825" spc="307"/>
              <a:t> </a:t>
            </a:r>
            <a:r>
              <a:rPr lang="en-US" sz="825" b="1"/>
              <a:t>con</a:t>
            </a:r>
            <a:r>
              <a:rPr lang="en-US" sz="825" b="1" spc="304"/>
              <a:t> </a:t>
            </a:r>
            <a:r>
              <a:rPr lang="en-US" sz="825" b="1"/>
              <a:t>una</a:t>
            </a:r>
            <a:r>
              <a:rPr lang="en-US" sz="825" b="1" spc="296"/>
              <a:t> </a:t>
            </a:r>
            <a:r>
              <a:rPr lang="en-US" sz="825" b="1"/>
              <a:t>dotazione</a:t>
            </a:r>
            <a:r>
              <a:rPr lang="en-US" sz="825" b="1" spc="304"/>
              <a:t> </a:t>
            </a:r>
            <a:r>
              <a:rPr lang="en-US" sz="825" b="1"/>
              <a:t>di</a:t>
            </a:r>
            <a:r>
              <a:rPr lang="en-US" sz="825" b="1" spc="304"/>
              <a:t> </a:t>
            </a:r>
            <a:r>
              <a:rPr lang="en-US" sz="825" b="1"/>
              <a:t>59,33</a:t>
            </a:r>
            <a:r>
              <a:rPr lang="en-US" sz="825" b="1" spc="293"/>
              <a:t> </a:t>
            </a:r>
            <a:r>
              <a:rPr lang="en-US" sz="825" b="1"/>
              <a:t>miliardi</a:t>
            </a:r>
            <a:r>
              <a:rPr lang="en-US" sz="825"/>
              <a:t>,</a:t>
            </a:r>
            <a:r>
              <a:rPr lang="en-US" sz="825" spc="300"/>
              <a:t> </a:t>
            </a:r>
            <a:r>
              <a:rPr lang="en-US" sz="825"/>
              <a:t>si</a:t>
            </a:r>
            <a:r>
              <a:rPr lang="en-US" sz="825" spc="296"/>
              <a:t> </a:t>
            </a:r>
            <a:r>
              <a:rPr lang="en-US" sz="825"/>
              <a:t>articola</a:t>
            </a:r>
            <a:r>
              <a:rPr lang="en-US" sz="825" spc="307"/>
              <a:t> </a:t>
            </a:r>
            <a:r>
              <a:rPr lang="en-US" sz="825" spc="-19"/>
              <a:t>in</a:t>
            </a:r>
            <a:endParaRPr lang="en-US" sz="825"/>
          </a:p>
          <a:p>
            <a:pPr marL="9525" indent="-171450">
              <a:lnSpc>
                <a:spcPct val="90000"/>
              </a:lnSpc>
              <a:spcBef>
                <a:spcPts val="4"/>
              </a:spcBef>
              <a:buFont typeface="Arial" panose="020B0604020202020204" pitchFamily="34" charset="0"/>
              <a:buChar char="•"/>
            </a:pPr>
            <a:r>
              <a:rPr lang="en-US" sz="825"/>
              <a:t>quattro</a:t>
            </a:r>
            <a:r>
              <a:rPr lang="en-US" sz="825" spc="-60"/>
              <a:t> </a:t>
            </a:r>
            <a:r>
              <a:rPr lang="en-US" sz="825" spc="-8"/>
              <a:t>Componenti:</a:t>
            </a:r>
            <a:endParaRPr lang="en-US" sz="825"/>
          </a:p>
          <a:p>
            <a:pPr marL="266224" indent="-171450">
              <a:lnSpc>
                <a:spcPct val="90000"/>
              </a:lnSpc>
              <a:buFont typeface="Arial" panose="020B0604020202020204" pitchFamily="34" charset="0"/>
              <a:buChar char="•"/>
              <a:tabLst>
                <a:tab pos="266224" algn="l"/>
              </a:tabLst>
            </a:pPr>
            <a:r>
              <a:rPr lang="en-US" sz="825" b="1"/>
              <a:t>Economia</a:t>
            </a:r>
            <a:r>
              <a:rPr lang="en-US" sz="825" b="1" spc="-30"/>
              <a:t> </a:t>
            </a:r>
            <a:r>
              <a:rPr lang="en-US" sz="825" b="1" spc="-8"/>
              <a:t>circolare</a:t>
            </a:r>
            <a:r>
              <a:rPr lang="en-US" sz="825" b="1" spc="-19"/>
              <a:t> </a:t>
            </a:r>
            <a:r>
              <a:rPr lang="en-US" sz="825" b="1"/>
              <a:t>e</a:t>
            </a:r>
            <a:r>
              <a:rPr lang="en-US" sz="825" b="1" spc="4"/>
              <a:t> </a:t>
            </a:r>
            <a:r>
              <a:rPr lang="en-US" sz="825" b="1" spc="-8"/>
              <a:t>agricoltura</a:t>
            </a:r>
            <a:r>
              <a:rPr lang="en-US" sz="825" b="1" spc="-19"/>
              <a:t> </a:t>
            </a:r>
            <a:r>
              <a:rPr lang="en-US" sz="825" b="1" spc="-8"/>
              <a:t>sostenibile</a:t>
            </a:r>
            <a:endParaRPr lang="en-US" sz="825"/>
          </a:p>
          <a:p>
            <a:pPr marL="266224" indent="-171450">
              <a:lnSpc>
                <a:spcPct val="90000"/>
              </a:lnSpc>
              <a:buFont typeface="Arial" panose="020B0604020202020204" pitchFamily="34" charset="0"/>
              <a:buChar char="•"/>
              <a:tabLst>
                <a:tab pos="266224" algn="l"/>
              </a:tabLst>
            </a:pPr>
            <a:r>
              <a:rPr lang="en-US" sz="825" b="1"/>
              <a:t>Energia</a:t>
            </a:r>
            <a:r>
              <a:rPr lang="en-US" sz="825" b="1" spc="-49"/>
              <a:t> </a:t>
            </a:r>
            <a:r>
              <a:rPr lang="en-US" sz="825" b="1"/>
              <a:t>rinnovabile,</a:t>
            </a:r>
            <a:r>
              <a:rPr lang="en-US" sz="825" b="1" spc="-30"/>
              <a:t> </a:t>
            </a:r>
            <a:r>
              <a:rPr lang="en-US" sz="825" b="1" spc="-8"/>
              <a:t>idrogeno,</a:t>
            </a:r>
            <a:r>
              <a:rPr lang="en-US" sz="825" b="1" spc="-41"/>
              <a:t> </a:t>
            </a:r>
            <a:r>
              <a:rPr lang="en-US" sz="825" b="1"/>
              <a:t>rete</a:t>
            </a:r>
            <a:r>
              <a:rPr lang="en-US" sz="825" b="1" spc="-30"/>
              <a:t> </a:t>
            </a:r>
            <a:r>
              <a:rPr lang="en-US" sz="825" b="1"/>
              <a:t>e</a:t>
            </a:r>
            <a:r>
              <a:rPr lang="en-US" sz="825" b="1" spc="-30"/>
              <a:t> </a:t>
            </a:r>
            <a:r>
              <a:rPr lang="en-US" sz="825" b="1"/>
              <a:t>mobilità</a:t>
            </a:r>
            <a:r>
              <a:rPr lang="en-US" sz="825" b="1" spc="-49"/>
              <a:t> </a:t>
            </a:r>
            <a:r>
              <a:rPr lang="en-US" sz="825" b="1" spc="-8"/>
              <a:t>sostenibile</a:t>
            </a:r>
            <a:endParaRPr lang="en-US" sz="825"/>
          </a:p>
          <a:p>
            <a:pPr marL="266224" indent="-171450">
              <a:lnSpc>
                <a:spcPct val="90000"/>
              </a:lnSpc>
              <a:buFont typeface="Arial" panose="020B0604020202020204" pitchFamily="34" charset="0"/>
              <a:buChar char="•"/>
              <a:tabLst>
                <a:tab pos="266224" algn="l"/>
              </a:tabLst>
            </a:pPr>
            <a:r>
              <a:rPr lang="en-US" sz="825" b="1" spc="-8"/>
              <a:t>Efficienza energetica</a:t>
            </a:r>
            <a:r>
              <a:rPr lang="en-US" sz="825" b="1" spc="-11"/>
              <a:t> </a:t>
            </a:r>
            <a:r>
              <a:rPr lang="en-US" sz="825" b="1"/>
              <a:t>e</a:t>
            </a:r>
            <a:r>
              <a:rPr lang="en-US" sz="825" b="1" spc="19"/>
              <a:t> </a:t>
            </a:r>
            <a:r>
              <a:rPr lang="en-US" sz="825" b="1" spc="-8"/>
              <a:t>riqualificazione</a:t>
            </a:r>
            <a:r>
              <a:rPr lang="en-US" sz="825" b="1" spc="-11"/>
              <a:t> </a:t>
            </a:r>
            <a:r>
              <a:rPr lang="en-US" sz="825" b="1"/>
              <a:t>degli</a:t>
            </a:r>
            <a:r>
              <a:rPr lang="en-US" sz="825" b="1" spc="4"/>
              <a:t> </a:t>
            </a:r>
            <a:r>
              <a:rPr lang="en-US" sz="825" b="1" spc="-8"/>
              <a:t>edifici</a:t>
            </a:r>
            <a:endParaRPr lang="en-US" sz="825"/>
          </a:p>
          <a:p>
            <a:pPr marL="266224" indent="-171450">
              <a:lnSpc>
                <a:spcPct val="90000"/>
              </a:lnSpc>
              <a:buFont typeface="Arial" panose="020B0604020202020204" pitchFamily="34" charset="0"/>
              <a:buChar char="•"/>
              <a:tabLst>
                <a:tab pos="266224" algn="l"/>
              </a:tabLst>
            </a:pPr>
            <a:r>
              <a:rPr lang="en-US" sz="825" b="1" spc="-8"/>
              <a:t>Tutela</a:t>
            </a:r>
            <a:r>
              <a:rPr lang="en-US" sz="825" b="1" spc="-45"/>
              <a:t> </a:t>
            </a:r>
            <a:r>
              <a:rPr lang="en-US" sz="825" b="1"/>
              <a:t>del</a:t>
            </a:r>
            <a:r>
              <a:rPr lang="en-US" sz="825" b="1" spc="-26"/>
              <a:t> </a:t>
            </a:r>
            <a:r>
              <a:rPr lang="en-US" sz="825" b="1"/>
              <a:t>territorio</a:t>
            </a:r>
            <a:r>
              <a:rPr lang="en-US" sz="825" b="1" spc="-38"/>
              <a:t> </a:t>
            </a:r>
            <a:r>
              <a:rPr lang="en-US" sz="825" b="1"/>
              <a:t>e</a:t>
            </a:r>
            <a:r>
              <a:rPr lang="en-US" sz="825" b="1" spc="-45"/>
              <a:t> </a:t>
            </a:r>
            <a:r>
              <a:rPr lang="en-US" sz="825" b="1"/>
              <a:t>della</a:t>
            </a:r>
            <a:r>
              <a:rPr lang="en-US" sz="825" b="1" spc="-41"/>
              <a:t> </a:t>
            </a:r>
            <a:r>
              <a:rPr lang="en-US" sz="825" b="1"/>
              <a:t>risorsa</a:t>
            </a:r>
            <a:r>
              <a:rPr lang="en-US" sz="825" b="1" spc="-26"/>
              <a:t> </a:t>
            </a:r>
            <a:r>
              <a:rPr lang="en-US" sz="825" b="1" spc="-8"/>
              <a:t>idrica</a:t>
            </a:r>
            <a:endParaRPr lang="en-US" sz="825"/>
          </a:p>
        </p:txBody>
      </p:sp>
      <p:pic>
        <p:nvPicPr>
          <p:cNvPr id="2" name="object 2"/>
          <p:cNvPicPr/>
          <p:nvPr/>
        </p:nvPicPr>
        <p:blipFill>
          <a:blip r:embed="rId2" cstate="print"/>
          <a:stretch>
            <a:fillRect/>
          </a:stretch>
        </p:blipFill>
        <p:spPr>
          <a:xfrm>
            <a:off x="5566030" y="1925541"/>
            <a:ext cx="3176637" cy="2820378"/>
          </a:xfrm>
          <a:prstGeom prst="rect">
            <a:avLst/>
          </a:prstGeom>
        </p:spPr>
      </p:pic>
      <p:sp>
        <p:nvSpPr>
          <p:cNvPr id="5" name="object 5"/>
          <p:cNvSpPr txBox="1">
            <a:spLocks noGrp="1"/>
          </p:cNvSpPr>
          <p:nvPr>
            <p:ph type="sldNum" sz="quarter" idx="7"/>
          </p:nvPr>
        </p:nvSpPr>
        <p:spPr>
          <a:xfrm>
            <a:off x="6457950" y="5726430"/>
            <a:ext cx="2057400" cy="273844"/>
          </a:xfrm>
          <a:prstGeom prst="rect">
            <a:avLst/>
          </a:prstGeom>
        </p:spPr>
        <p:txBody>
          <a:bodyPr vert="horz" lIns="68580" tIns="34290" rIns="68580" bIns="34290" rtlCol="0" anchor="ctr">
            <a:normAutofit/>
          </a:bodyPr>
          <a:lstStyle/>
          <a:p>
            <a:pPr>
              <a:spcAft>
                <a:spcPts val="450"/>
              </a:spcAft>
            </a:pPr>
            <a:fld id="{81D60167-4931-47E6-BA6A-407CBD079E47}" type="slidenum">
              <a:rPr lang="en-US" sz="900" spc="-19">
                <a:solidFill>
                  <a:schemeClr val="tx1">
                    <a:tint val="75000"/>
                  </a:schemeClr>
                </a:solidFill>
                <a:latin typeface="+mn-lt"/>
                <a:cs typeface="+mn-cs"/>
              </a:rPr>
              <a:pPr>
                <a:spcAft>
                  <a:spcPts val="450"/>
                </a:spcAft>
              </a:pPr>
              <a:t>11</a:t>
            </a:fld>
            <a:endParaRPr lang="en-US" sz="900" spc="-19">
              <a:solidFill>
                <a:schemeClr val="tx1">
                  <a:tint val="75000"/>
                </a:schemeClr>
              </a:solidFill>
              <a:latin typeface="+mn-lt"/>
              <a:cs typeface="+mn-cs"/>
            </a:endParaRPr>
          </a:p>
        </p:txBody>
      </p:sp>
    </p:spTree>
    <p:extLst>
      <p:ext uri="{BB962C8B-B14F-4D97-AF65-F5344CB8AC3E}">
        <p14:creationId xmlns:p14="http://schemas.microsoft.com/office/powerpoint/2010/main" val="39815301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15E6B0-047B-B0C0-C715-FBB2BE5A6CFB}"/>
              </a:ext>
            </a:extLst>
          </p:cNvPr>
          <p:cNvSpPr>
            <a:spLocks noGrp="1"/>
          </p:cNvSpPr>
          <p:nvPr>
            <p:ph type="title"/>
          </p:nvPr>
        </p:nvSpPr>
        <p:spPr>
          <a:xfrm>
            <a:off x="457200" y="533400"/>
            <a:ext cx="8229600" cy="990600"/>
          </a:xfrm>
        </p:spPr>
        <p:txBody>
          <a:bodyPr/>
          <a:lstStyle/>
          <a:p>
            <a:r>
              <a:rPr lang="en-US" dirty="0"/>
              <a:t>M2</a:t>
            </a:r>
          </a:p>
        </p:txBody>
      </p:sp>
      <p:pic>
        <p:nvPicPr>
          <p:cNvPr id="2" name="Immagine 1">
            <a:extLst>
              <a:ext uri="{FF2B5EF4-FFF2-40B4-BE49-F238E27FC236}">
                <a16:creationId xmlns:a16="http://schemas.microsoft.com/office/drawing/2014/main" id="{257150FD-DA58-0E07-5A14-E3081577F5CC}"/>
              </a:ext>
            </a:extLst>
          </p:cNvPr>
          <p:cNvPicPr>
            <a:picLocks noChangeAspect="1"/>
          </p:cNvPicPr>
          <p:nvPr/>
        </p:nvPicPr>
        <p:blipFill>
          <a:blip r:embed="rId2"/>
          <a:stretch>
            <a:fillRect/>
          </a:stretch>
        </p:blipFill>
        <p:spPr>
          <a:xfrm>
            <a:off x="457200" y="1981200"/>
            <a:ext cx="8229600" cy="4114800"/>
          </a:xfrm>
          <a:prstGeom prst="rect">
            <a:avLst/>
          </a:prstGeom>
          <a:noFill/>
        </p:spPr>
      </p:pic>
    </p:spTree>
    <p:extLst>
      <p:ext uri="{BB962C8B-B14F-4D97-AF65-F5344CB8AC3E}">
        <p14:creationId xmlns:p14="http://schemas.microsoft.com/office/powerpoint/2010/main" val="16830152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824569" y="1785811"/>
            <a:ext cx="3532009" cy="722215"/>
          </a:xfrm>
          <a:prstGeom prst="rect">
            <a:avLst/>
          </a:prstGeom>
        </p:spPr>
        <p:txBody>
          <a:bodyPr vert="horz" lIns="68580" tIns="34290" rIns="68580" bIns="34290" rtlCol="0" anchor="b">
            <a:normAutofit fontScale="90000"/>
          </a:bodyPr>
          <a:lstStyle/>
          <a:p>
            <a:pPr marL="66675"/>
            <a:r>
              <a:rPr lang="en-US" sz="2175"/>
              <a:t>Missione</a:t>
            </a:r>
            <a:r>
              <a:rPr lang="en-US" sz="2175" spc="-41"/>
              <a:t> </a:t>
            </a:r>
            <a:r>
              <a:rPr lang="en-US" sz="2175"/>
              <a:t>3:</a:t>
            </a:r>
            <a:r>
              <a:rPr lang="en-US" sz="2175" spc="-26"/>
              <a:t> </a:t>
            </a:r>
            <a:r>
              <a:rPr lang="en-US" sz="2175"/>
              <a:t>potenziare</a:t>
            </a:r>
            <a:r>
              <a:rPr lang="en-US" sz="2175" spc="-38"/>
              <a:t> </a:t>
            </a:r>
            <a:r>
              <a:rPr lang="en-US" sz="2175"/>
              <a:t>la</a:t>
            </a:r>
            <a:r>
              <a:rPr lang="en-US" sz="2175" spc="-41"/>
              <a:t> </a:t>
            </a:r>
            <a:r>
              <a:rPr lang="en-US" sz="2175" spc="-8"/>
              <a:t>mobilità</a:t>
            </a:r>
          </a:p>
        </p:txBody>
      </p:sp>
      <p:sp>
        <p:nvSpPr>
          <p:cNvPr id="2" name="object 2"/>
          <p:cNvSpPr txBox="1"/>
          <p:nvPr/>
        </p:nvSpPr>
        <p:spPr>
          <a:xfrm>
            <a:off x="825552" y="2738329"/>
            <a:ext cx="3532009" cy="2724370"/>
          </a:xfrm>
          <a:prstGeom prst="rect">
            <a:avLst/>
          </a:prstGeom>
        </p:spPr>
        <p:txBody>
          <a:bodyPr vert="horz" lIns="68580" tIns="34290" rIns="68580" bIns="34290" rtlCol="0" anchor="ctr">
            <a:normAutofit/>
          </a:bodyPr>
          <a:lstStyle/>
          <a:p>
            <a:pPr marL="9525" marR="4763" indent="-171450">
              <a:lnSpc>
                <a:spcPct val="90000"/>
              </a:lnSpc>
              <a:spcBef>
                <a:spcPts val="75"/>
              </a:spcBef>
              <a:buFont typeface="Arial" panose="020B0604020202020204" pitchFamily="34" charset="0"/>
              <a:buChar char="•"/>
            </a:pPr>
            <a:r>
              <a:rPr lang="en-US" sz="975" b="1"/>
              <a:t>La</a:t>
            </a:r>
            <a:r>
              <a:rPr lang="en-US" sz="975" b="1" spc="90"/>
              <a:t>  </a:t>
            </a:r>
            <a:r>
              <a:rPr lang="en-US" sz="975" b="1"/>
              <a:t>Missione</a:t>
            </a:r>
            <a:r>
              <a:rPr lang="en-US" sz="975" b="1" spc="94"/>
              <a:t>  </a:t>
            </a:r>
            <a:r>
              <a:rPr lang="en-US" sz="975" b="1"/>
              <a:t>3</a:t>
            </a:r>
            <a:r>
              <a:rPr lang="en-US" sz="975" b="1" spc="90"/>
              <a:t>  </a:t>
            </a:r>
            <a:r>
              <a:rPr lang="en-US" sz="975" b="1"/>
              <a:t>“Infrastrutture</a:t>
            </a:r>
            <a:r>
              <a:rPr lang="en-US" sz="975" b="1" spc="90"/>
              <a:t>  </a:t>
            </a:r>
            <a:r>
              <a:rPr lang="en-US" sz="975" b="1"/>
              <a:t>per</a:t>
            </a:r>
            <a:r>
              <a:rPr lang="en-US" sz="975" b="1" spc="94"/>
              <a:t>  </a:t>
            </a:r>
            <a:r>
              <a:rPr lang="en-US" sz="975" b="1"/>
              <a:t>una</a:t>
            </a:r>
            <a:r>
              <a:rPr lang="en-US" sz="975" b="1" spc="94"/>
              <a:t>  </a:t>
            </a:r>
            <a:r>
              <a:rPr lang="en-US" sz="975" b="1"/>
              <a:t>mobilità</a:t>
            </a:r>
            <a:r>
              <a:rPr lang="en-US" sz="975" b="1" spc="86"/>
              <a:t>  </a:t>
            </a:r>
            <a:r>
              <a:rPr lang="en-US" sz="975" b="1"/>
              <a:t>sostenibile”</a:t>
            </a:r>
            <a:r>
              <a:rPr lang="en-US" sz="975" b="1" spc="94"/>
              <a:t>  </a:t>
            </a:r>
            <a:r>
              <a:rPr lang="en-US" sz="975" spc="-19"/>
              <a:t>ha </a:t>
            </a:r>
            <a:r>
              <a:rPr lang="en-US" sz="975"/>
              <a:t>l’obiettivo</a:t>
            </a:r>
            <a:r>
              <a:rPr lang="en-US" sz="975" spc="176"/>
              <a:t>  </a:t>
            </a:r>
            <a:r>
              <a:rPr lang="en-US" sz="975"/>
              <a:t>di</a:t>
            </a:r>
            <a:r>
              <a:rPr lang="en-US" sz="975" spc="172"/>
              <a:t>  </a:t>
            </a:r>
            <a:r>
              <a:rPr lang="en-US" sz="975"/>
              <a:t>rafforzare</a:t>
            </a:r>
            <a:r>
              <a:rPr lang="en-US" sz="975" spc="176"/>
              <a:t>  </a:t>
            </a:r>
            <a:r>
              <a:rPr lang="en-US" sz="975"/>
              <a:t>ed</a:t>
            </a:r>
            <a:r>
              <a:rPr lang="en-US" sz="975" spc="172"/>
              <a:t>  </a:t>
            </a:r>
            <a:r>
              <a:rPr lang="en-US" sz="975"/>
              <a:t>estendere</a:t>
            </a:r>
            <a:r>
              <a:rPr lang="en-US" sz="975" spc="180"/>
              <a:t>  </a:t>
            </a:r>
            <a:r>
              <a:rPr lang="en-US" sz="975"/>
              <a:t>l’alta</a:t>
            </a:r>
            <a:r>
              <a:rPr lang="en-US" sz="975" spc="176"/>
              <a:t>  </a:t>
            </a:r>
            <a:r>
              <a:rPr lang="en-US" sz="975"/>
              <a:t>velocità</a:t>
            </a:r>
            <a:r>
              <a:rPr lang="en-US" sz="975" spc="176"/>
              <a:t>  </a:t>
            </a:r>
            <a:r>
              <a:rPr lang="en-US" sz="975" spc="-8"/>
              <a:t>ferroviaria </a:t>
            </a:r>
            <a:r>
              <a:rPr lang="en-US" sz="975"/>
              <a:t>nazionale</a:t>
            </a:r>
            <a:r>
              <a:rPr lang="en-US" sz="975" spc="83"/>
              <a:t>  </a:t>
            </a:r>
            <a:r>
              <a:rPr lang="en-US" sz="975"/>
              <a:t>e</a:t>
            </a:r>
            <a:r>
              <a:rPr lang="en-US" sz="975" spc="90"/>
              <a:t>  </a:t>
            </a:r>
            <a:r>
              <a:rPr lang="en-US" sz="975"/>
              <a:t>di</a:t>
            </a:r>
            <a:r>
              <a:rPr lang="en-US" sz="975" spc="83"/>
              <a:t>  </a:t>
            </a:r>
            <a:r>
              <a:rPr lang="en-US" sz="975"/>
              <a:t>potenziare</a:t>
            </a:r>
            <a:r>
              <a:rPr lang="en-US" sz="975" spc="86"/>
              <a:t>  </a:t>
            </a:r>
            <a:r>
              <a:rPr lang="en-US" sz="975"/>
              <a:t>la</a:t>
            </a:r>
            <a:r>
              <a:rPr lang="en-US" sz="975" spc="90"/>
              <a:t>  </a:t>
            </a:r>
            <a:r>
              <a:rPr lang="en-US" sz="975"/>
              <a:t>rete</a:t>
            </a:r>
            <a:r>
              <a:rPr lang="en-US" sz="975" spc="86"/>
              <a:t>  </a:t>
            </a:r>
            <a:r>
              <a:rPr lang="en-US" sz="975"/>
              <a:t>ferroviaria</a:t>
            </a:r>
            <a:r>
              <a:rPr lang="en-US" sz="975" spc="86"/>
              <a:t>  </a:t>
            </a:r>
            <a:r>
              <a:rPr lang="en-US" sz="975"/>
              <a:t>regionale,</a:t>
            </a:r>
            <a:r>
              <a:rPr lang="en-US" sz="975" spc="83"/>
              <a:t>  </a:t>
            </a:r>
            <a:r>
              <a:rPr lang="en-US" sz="975"/>
              <a:t>con</a:t>
            </a:r>
            <a:r>
              <a:rPr lang="en-US" sz="975" spc="83"/>
              <a:t>  </a:t>
            </a:r>
            <a:r>
              <a:rPr lang="en-US" sz="975" spc="-19"/>
              <a:t>una </a:t>
            </a:r>
            <a:r>
              <a:rPr lang="en-US" sz="975"/>
              <a:t>particolare</a:t>
            </a:r>
            <a:r>
              <a:rPr lang="en-US" sz="975" spc="-23"/>
              <a:t> </a:t>
            </a:r>
            <a:r>
              <a:rPr lang="en-US" sz="975"/>
              <a:t>attenzione</a:t>
            </a:r>
            <a:r>
              <a:rPr lang="en-US" sz="975" spc="-26"/>
              <a:t> </a:t>
            </a:r>
            <a:r>
              <a:rPr lang="en-US" sz="975"/>
              <a:t>al</a:t>
            </a:r>
            <a:r>
              <a:rPr lang="en-US" sz="975" spc="-34"/>
              <a:t> </a:t>
            </a:r>
            <a:r>
              <a:rPr lang="en-US" sz="975" spc="-8"/>
              <a:t>Mezzogiorno.</a:t>
            </a:r>
            <a:endParaRPr lang="en-US" sz="975"/>
          </a:p>
          <a:p>
            <a:pPr marL="9525" marR="3810" indent="-171450">
              <a:lnSpc>
                <a:spcPct val="90000"/>
              </a:lnSpc>
              <a:spcBef>
                <a:spcPts val="919"/>
              </a:spcBef>
              <a:buFont typeface="Arial" panose="020B0604020202020204" pitchFamily="34" charset="0"/>
              <a:buChar char="•"/>
            </a:pPr>
            <a:r>
              <a:rPr lang="en-US" sz="975"/>
              <a:t>Promuove</a:t>
            </a:r>
            <a:r>
              <a:rPr lang="en-US" sz="975" spc="127"/>
              <a:t> </a:t>
            </a:r>
            <a:r>
              <a:rPr lang="en-US" sz="975"/>
              <a:t>la</a:t>
            </a:r>
            <a:r>
              <a:rPr lang="en-US" sz="975" spc="124"/>
              <a:t> </a:t>
            </a:r>
            <a:r>
              <a:rPr lang="en-US" sz="975"/>
              <a:t>messa</a:t>
            </a:r>
            <a:r>
              <a:rPr lang="en-US" sz="975" spc="124"/>
              <a:t> </a:t>
            </a:r>
            <a:r>
              <a:rPr lang="en-US" sz="975"/>
              <a:t>in</a:t>
            </a:r>
            <a:r>
              <a:rPr lang="en-US" sz="975" spc="124"/>
              <a:t> </a:t>
            </a:r>
            <a:r>
              <a:rPr lang="en-US" sz="975"/>
              <a:t>sicurezza</a:t>
            </a:r>
            <a:r>
              <a:rPr lang="en-US" sz="975" spc="124"/>
              <a:t> </a:t>
            </a:r>
            <a:r>
              <a:rPr lang="en-US" sz="975"/>
              <a:t>e</a:t>
            </a:r>
            <a:r>
              <a:rPr lang="en-US" sz="975" spc="127"/>
              <a:t> </a:t>
            </a:r>
            <a:r>
              <a:rPr lang="en-US" sz="975"/>
              <a:t>il</a:t>
            </a:r>
            <a:r>
              <a:rPr lang="en-US" sz="975" spc="116"/>
              <a:t> </a:t>
            </a:r>
            <a:r>
              <a:rPr lang="en-US" sz="975"/>
              <a:t>monitoraggio</a:t>
            </a:r>
            <a:r>
              <a:rPr lang="en-US" sz="975" spc="120"/>
              <a:t> </a:t>
            </a:r>
            <a:r>
              <a:rPr lang="en-US" sz="975"/>
              <a:t>digitale</a:t>
            </a:r>
            <a:r>
              <a:rPr lang="en-US" sz="975" spc="120"/>
              <a:t> </a:t>
            </a:r>
            <a:r>
              <a:rPr lang="en-US" sz="975"/>
              <a:t>di</a:t>
            </a:r>
            <a:r>
              <a:rPr lang="en-US" sz="975" spc="124"/>
              <a:t> </a:t>
            </a:r>
            <a:r>
              <a:rPr lang="en-US" sz="975"/>
              <a:t>viadotti</a:t>
            </a:r>
            <a:r>
              <a:rPr lang="en-US" sz="975" spc="127"/>
              <a:t> </a:t>
            </a:r>
            <a:r>
              <a:rPr lang="en-US" sz="975"/>
              <a:t>e</a:t>
            </a:r>
            <a:r>
              <a:rPr lang="en-US" sz="975" spc="124"/>
              <a:t> </a:t>
            </a:r>
            <a:r>
              <a:rPr lang="en-US" sz="975" spc="-8"/>
              <a:t>ponti </a:t>
            </a:r>
            <a:r>
              <a:rPr lang="en-US" sz="975"/>
              <a:t>stradali</a:t>
            </a:r>
            <a:r>
              <a:rPr lang="en-US" sz="975" spc="244"/>
              <a:t> </a:t>
            </a:r>
            <a:r>
              <a:rPr lang="en-US" sz="975"/>
              <a:t>nelle</a:t>
            </a:r>
            <a:r>
              <a:rPr lang="en-US" sz="975" spc="248"/>
              <a:t> </a:t>
            </a:r>
            <a:r>
              <a:rPr lang="en-US" sz="975"/>
              <a:t>aree</a:t>
            </a:r>
            <a:r>
              <a:rPr lang="en-US" sz="975" spc="244"/>
              <a:t> </a:t>
            </a:r>
            <a:r>
              <a:rPr lang="en-US" sz="975"/>
              <a:t>del</a:t>
            </a:r>
            <a:r>
              <a:rPr lang="en-US" sz="975" spc="248"/>
              <a:t> </a:t>
            </a:r>
            <a:r>
              <a:rPr lang="en-US" sz="975"/>
              <a:t>territorio</a:t>
            </a:r>
            <a:r>
              <a:rPr lang="en-US" sz="975" spc="263"/>
              <a:t> </a:t>
            </a:r>
            <a:r>
              <a:rPr lang="en-US" sz="975"/>
              <a:t>che</a:t>
            </a:r>
            <a:r>
              <a:rPr lang="en-US" sz="975" spc="248"/>
              <a:t> </a:t>
            </a:r>
            <a:r>
              <a:rPr lang="en-US" sz="975"/>
              <a:t>presentano</a:t>
            </a:r>
            <a:r>
              <a:rPr lang="en-US" sz="975" spc="255"/>
              <a:t> </a:t>
            </a:r>
            <a:r>
              <a:rPr lang="en-US" sz="975"/>
              <a:t>maggiori</a:t>
            </a:r>
            <a:r>
              <a:rPr lang="en-US" sz="975" spc="251"/>
              <a:t> </a:t>
            </a:r>
            <a:r>
              <a:rPr lang="en-US" sz="975"/>
              <a:t>rischi</a:t>
            </a:r>
            <a:r>
              <a:rPr lang="en-US" sz="975" spc="251"/>
              <a:t> </a:t>
            </a:r>
            <a:r>
              <a:rPr lang="en-US" sz="975"/>
              <a:t>e</a:t>
            </a:r>
            <a:r>
              <a:rPr lang="en-US" sz="975" spc="244"/>
              <a:t> </a:t>
            </a:r>
            <a:r>
              <a:rPr lang="en-US" sz="975" spc="-8"/>
              <a:t>prevede </a:t>
            </a:r>
            <a:r>
              <a:rPr lang="en-US" sz="975"/>
              <a:t>investimenti</a:t>
            </a:r>
            <a:r>
              <a:rPr lang="en-US" sz="975" spc="146"/>
              <a:t> </a:t>
            </a:r>
            <a:r>
              <a:rPr lang="en-US" sz="975"/>
              <a:t>per</a:t>
            </a:r>
            <a:r>
              <a:rPr lang="en-US" sz="975" spc="146"/>
              <a:t> </a:t>
            </a:r>
            <a:r>
              <a:rPr lang="en-US" sz="975"/>
              <a:t>un</a:t>
            </a:r>
            <a:r>
              <a:rPr lang="en-US" sz="975" spc="150"/>
              <a:t> </a:t>
            </a:r>
            <a:r>
              <a:rPr lang="en-US" sz="975"/>
              <a:t>sistema</a:t>
            </a:r>
            <a:r>
              <a:rPr lang="en-US" sz="975" spc="146"/>
              <a:t> </a:t>
            </a:r>
            <a:r>
              <a:rPr lang="en-US" sz="975"/>
              <a:t>portuale</a:t>
            </a:r>
            <a:r>
              <a:rPr lang="en-US" sz="975" spc="150"/>
              <a:t> </a:t>
            </a:r>
            <a:r>
              <a:rPr lang="en-US" sz="975"/>
              <a:t>competitivo</a:t>
            </a:r>
            <a:r>
              <a:rPr lang="en-US" sz="975" spc="150"/>
              <a:t> </a:t>
            </a:r>
            <a:r>
              <a:rPr lang="en-US" sz="975"/>
              <a:t>e</a:t>
            </a:r>
            <a:r>
              <a:rPr lang="en-US" sz="975" spc="146"/>
              <a:t> </a:t>
            </a:r>
            <a:r>
              <a:rPr lang="en-US" sz="975"/>
              <a:t>sostenibile</a:t>
            </a:r>
            <a:r>
              <a:rPr lang="en-US" sz="975" spc="150"/>
              <a:t> </a:t>
            </a:r>
            <a:r>
              <a:rPr lang="en-US" sz="975"/>
              <a:t>dal</a:t>
            </a:r>
            <a:r>
              <a:rPr lang="en-US" sz="975" spc="146"/>
              <a:t> </a:t>
            </a:r>
            <a:r>
              <a:rPr lang="en-US" sz="975"/>
              <a:t>punto</a:t>
            </a:r>
            <a:r>
              <a:rPr lang="en-US" sz="975" spc="146"/>
              <a:t> </a:t>
            </a:r>
            <a:r>
              <a:rPr lang="en-US" sz="975" spc="-26"/>
              <a:t>di </a:t>
            </a:r>
            <a:r>
              <a:rPr lang="en-US" sz="975"/>
              <a:t>vista</a:t>
            </a:r>
            <a:r>
              <a:rPr lang="en-US" sz="975" spc="127"/>
              <a:t>  </a:t>
            </a:r>
            <a:r>
              <a:rPr lang="en-US" sz="975"/>
              <a:t>ambientale</a:t>
            </a:r>
            <a:r>
              <a:rPr lang="en-US" sz="975" spc="124"/>
              <a:t>  </a:t>
            </a:r>
            <a:r>
              <a:rPr lang="en-US" sz="975"/>
              <a:t>per</a:t>
            </a:r>
            <a:r>
              <a:rPr lang="en-US" sz="975" spc="127"/>
              <a:t>  </a:t>
            </a:r>
            <a:r>
              <a:rPr lang="en-US" sz="975"/>
              <a:t>sviluppare</a:t>
            </a:r>
            <a:r>
              <a:rPr lang="en-US" sz="975" spc="131"/>
              <a:t>  </a:t>
            </a:r>
            <a:r>
              <a:rPr lang="en-US" sz="975"/>
              <a:t>i</a:t>
            </a:r>
            <a:r>
              <a:rPr lang="en-US" sz="975" spc="127"/>
              <a:t>  </a:t>
            </a:r>
            <a:r>
              <a:rPr lang="en-US" sz="975"/>
              <a:t>traffici</a:t>
            </a:r>
            <a:r>
              <a:rPr lang="en-US" sz="975" spc="131"/>
              <a:t>  </a:t>
            </a:r>
            <a:r>
              <a:rPr lang="en-US" sz="975"/>
              <a:t>collegati</a:t>
            </a:r>
            <a:r>
              <a:rPr lang="en-US" sz="975" spc="127"/>
              <a:t>  </a:t>
            </a:r>
            <a:r>
              <a:rPr lang="en-US" sz="975"/>
              <a:t>alle</a:t>
            </a:r>
            <a:r>
              <a:rPr lang="en-US" sz="975" spc="127"/>
              <a:t>  </a:t>
            </a:r>
            <a:r>
              <a:rPr lang="en-US" sz="975"/>
              <a:t>grandi</a:t>
            </a:r>
            <a:r>
              <a:rPr lang="en-US" sz="975" spc="124"/>
              <a:t>  </a:t>
            </a:r>
            <a:r>
              <a:rPr lang="en-US" sz="975"/>
              <a:t>linee</a:t>
            </a:r>
            <a:r>
              <a:rPr lang="en-US" sz="975" spc="131"/>
              <a:t>  </a:t>
            </a:r>
            <a:r>
              <a:rPr lang="en-US" sz="975" spc="-26"/>
              <a:t>di </a:t>
            </a:r>
            <a:r>
              <a:rPr lang="en-US" sz="975"/>
              <a:t>comunicazione</a:t>
            </a:r>
            <a:r>
              <a:rPr lang="en-US" sz="975" spc="135"/>
              <a:t>  </a:t>
            </a:r>
            <a:r>
              <a:rPr lang="en-US" sz="975"/>
              <a:t>europee,</a:t>
            </a:r>
            <a:r>
              <a:rPr lang="en-US" sz="975" spc="139"/>
              <a:t>  </a:t>
            </a:r>
            <a:r>
              <a:rPr lang="en-US" sz="975"/>
              <a:t>nonché</a:t>
            </a:r>
            <a:r>
              <a:rPr lang="en-US" sz="975" spc="143"/>
              <a:t>  </a:t>
            </a:r>
            <a:r>
              <a:rPr lang="en-US" sz="975"/>
              <a:t>per</a:t>
            </a:r>
            <a:r>
              <a:rPr lang="en-US" sz="975" spc="143"/>
              <a:t>  </a:t>
            </a:r>
            <a:r>
              <a:rPr lang="en-US" sz="975"/>
              <a:t>valorizzare</a:t>
            </a:r>
            <a:r>
              <a:rPr lang="en-US" sz="975" spc="139"/>
              <a:t>  </a:t>
            </a:r>
            <a:r>
              <a:rPr lang="en-US" sz="975"/>
              <a:t>il</a:t>
            </a:r>
            <a:r>
              <a:rPr lang="en-US" sz="975" spc="135"/>
              <a:t>  </a:t>
            </a:r>
            <a:r>
              <a:rPr lang="en-US" sz="975"/>
              <a:t>ruolo</a:t>
            </a:r>
            <a:r>
              <a:rPr lang="en-US" sz="975" spc="139"/>
              <a:t>  </a:t>
            </a:r>
            <a:r>
              <a:rPr lang="en-US" sz="975"/>
              <a:t>dei</a:t>
            </a:r>
            <a:r>
              <a:rPr lang="en-US" sz="975" spc="139"/>
              <a:t>  </a:t>
            </a:r>
            <a:r>
              <a:rPr lang="en-US" sz="975"/>
              <a:t>porti</a:t>
            </a:r>
            <a:r>
              <a:rPr lang="en-US" sz="975" spc="139"/>
              <a:t>  </a:t>
            </a:r>
            <a:r>
              <a:rPr lang="en-US" sz="975" spc="-19"/>
              <a:t>del </a:t>
            </a:r>
            <a:r>
              <a:rPr lang="en-US" sz="975" spc="-8"/>
              <a:t>Mezzogiorno.</a:t>
            </a:r>
            <a:endParaRPr lang="en-US" sz="975"/>
          </a:p>
          <a:p>
            <a:pPr marL="9525" indent="-171450">
              <a:lnSpc>
                <a:spcPct val="90000"/>
              </a:lnSpc>
              <a:spcBef>
                <a:spcPts val="885"/>
              </a:spcBef>
              <a:buFont typeface="Arial" panose="020B0604020202020204" pitchFamily="34" charset="0"/>
              <a:buChar char="•"/>
            </a:pPr>
            <a:r>
              <a:rPr lang="en-US" sz="975"/>
              <a:t>La</a:t>
            </a:r>
            <a:r>
              <a:rPr lang="en-US" sz="975" spc="195"/>
              <a:t> </a:t>
            </a:r>
            <a:r>
              <a:rPr lang="en-US" sz="975"/>
              <a:t>Missione</a:t>
            </a:r>
            <a:r>
              <a:rPr lang="en-US" sz="975" spc="195"/>
              <a:t> </a:t>
            </a:r>
            <a:r>
              <a:rPr lang="en-US" sz="975"/>
              <a:t>3,</a:t>
            </a:r>
            <a:r>
              <a:rPr lang="en-US" sz="975" spc="199"/>
              <a:t> </a:t>
            </a:r>
            <a:r>
              <a:rPr lang="en-US" sz="975" b="1"/>
              <a:t>con</a:t>
            </a:r>
            <a:r>
              <a:rPr lang="en-US" sz="975" b="1" spc="188"/>
              <a:t> </a:t>
            </a:r>
            <a:r>
              <a:rPr lang="en-US" sz="975" b="1"/>
              <a:t>una</a:t>
            </a:r>
            <a:r>
              <a:rPr lang="en-US" sz="975" b="1" spc="188"/>
              <a:t> </a:t>
            </a:r>
            <a:r>
              <a:rPr lang="en-US" sz="975" b="1"/>
              <a:t>dotazione</a:t>
            </a:r>
            <a:r>
              <a:rPr lang="en-US" sz="975" b="1" spc="199"/>
              <a:t> </a:t>
            </a:r>
            <a:r>
              <a:rPr lang="en-US" sz="975" b="1"/>
              <a:t>di</a:t>
            </a:r>
            <a:r>
              <a:rPr lang="en-US" sz="975" b="1" spc="195"/>
              <a:t> </a:t>
            </a:r>
            <a:r>
              <a:rPr lang="en-US" sz="975" b="1"/>
              <a:t>25,13</a:t>
            </a:r>
            <a:r>
              <a:rPr lang="en-US" sz="975" b="1" spc="195"/>
              <a:t> </a:t>
            </a:r>
            <a:r>
              <a:rPr lang="en-US" sz="975" b="1"/>
              <a:t>miliardi</a:t>
            </a:r>
            <a:r>
              <a:rPr lang="en-US" sz="975"/>
              <a:t>,</a:t>
            </a:r>
            <a:r>
              <a:rPr lang="en-US" sz="975" spc="191"/>
              <a:t> </a:t>
            </a:r>
            <a:r>
              <a:rPr lang="en-US" sz="975"/>
              <a:t>si</a:t>
            </a:r>
            <a:r>
              <a:rPr lang="en-US" sz="975" spc="191"/>
              <a:t> </a:t>
            </a:r>
            <a:r>
              <a:rPr lang="en-US" sz="975"/>
              <a:t>articola</a:t>
            </a:r>
            <a:r>
              <a:rPr lang="en-US" sz="975" spc="203"/>
              <a:t> </a:t>
            </a:r>
            <a:r>
              <a:rPr lang="en-US" sz="975"/>
              <a:t>in</a:t>
            </a:r>
            <a:r>
              <a:rPr lang="en-US" sz="975" spc="199"/>
              <a:t> </a:t>
            </a:r>
            <a:r>
              <a:rPr lang="en-US" sz="975" spc="-38"/>
              <a:t>2</a:t>
            </a:r>
            <a:endParaRPr lang="en-US" sz="975"/>
          </a:p>
          <a:p>
            <a:pPr marL="9525" indent="-171450">
              <a:lnSpc>
                <a:spcPct val="90000"/>
              </a:lnSpc>
              <a:spcBef>
                <a:spcPts val="4"/>
              </a:spcBef>
              <a:buFont typeface="Arial" panose="020B0604020202020204" pitchFamily="34" charset="0"/>
              <a:buChar char="•"/>
            </a:pPr>
            <a:r>
              <a:rPr lang="en-US" sz="975" spc="-8"/>
              <a:t>Componenti:</a:t>
            </a:r>
            <a:endParaRPr lang="en-US" sz="975"/>
          </a:p>
          <a:p>
            <a:pPr marL="266700" indent="-171450">
              <a:lnSpc>
                <a:spcPct val="90000"/>
              </a:lnSpc>
              <a:spcBef>
                <a:spcPts val="900"/>
              </a:spcBef>
              <a:buFont typeface="Arial" panose="020B0604020202020204" pitchFamily="34" charset="0"/>
              <a:buChar char="•"/>
              <a:tabLst>
                <a:tab pos="266700" algn="l"/>
              </a:tabLst>
            </a:pPr>
            <a:r>
              <a:rPr lang="en-US" sz="975" b="1" spc="-8"/>
              <a:t>Investimenti</a:t>
            </a:r>
            <a:r>
              <a:rPr lang="en-US" sz="975" b="1" spc="-38"/>
              <a:t> </a:t>
            </a:r>
            <a:r>
              <a:rPr lang="en-US" sz="975" b="1"/>
              <a:t>sulla</a:t>
            </a:r>
            <a:r>
              <a:rPr lang="en-US" sz="975" b="1" spc="-23"/>
              <a:t> </a:t>
            </a:r>
            <a:r>
              <a:rPr lang="en-US" sz="975" b="1"/>
              <a:t>rete</a:t>
            </a:r>
            <a:r>
              <a:rPr lang="en-US" sz="975" b="1" spc="-15"/>
              <a:t> </a:t>
            </a:r>
            <a:r>
              <a:rPr lang="en-US" sz="975" b="1" spc="-8"/>
              <a:t>ferroviaria</a:t>
            </a:r>
            <a:endParaRPr lang="en-US" sz="975"/>
          </a:p>
          <a:p>
            <a:pPr marL="266700" indent="-171450">
              <a:lnSpc>
                <a:spcPct val="90000"/>
              </a:lnSpc>
              <a:buFont typeface="Arial" panose="020B0604020202020204" pitchFamily="34" charset="0"/>
              <a:buChar char="•"/>
              <a:tabLst>
                <a:tab pos="266700" algn="l"/>
              </a:tabLst>
            </a:pPr>
            <a:r>
              <a:rPr lang="en-US" sz="975" b="1" spc="-8"/>
              <a:t>Intermodalità</a:t>
            </a:r>
            <a:r>
              <a:rPr lang="en-US" sz="975" b="1" spc="-26"/>
              <a:t> </a:t>
            </a:r>
            <a:r>
              <a:rPr lang="en-US" sz="975" b="1"/>
              <a:t>e</a:t>
            </a:r>
            <a:r>
              <a:rPr lang="en-US" sz="975" b="1" spc="-4"/>
              <a:t> </a:t>
            </a:r>
            <a:r>
              <a:rPr lang="en-US" sz="975" b="1"/>
              <a:t>logistica</a:t>
            </a:r>
            <a:r>
              <a:rPr lang="en-US" sz="975" b="1" spc="-15"/>
              <a:t> </a:t>
            </a:r>
            <a:r>
              <a:rPr lang="en-US" sz="975" b="1" spc="-8"/>
              <a:t>integrata</a:t>
            </a:r>
            <a:endParaRPr lang="en-US" sz="975"/>
          </a:p>
        </p:txBody>
      </p:sp>
      <p:pic>
        <p:nvPicPr>
          <p:cNvPr id="4" name="object 4"/>
          <p:cNvPicPr/>
          <p:nvPr/>
        </p:nvPicPr>
        <p:blipFill rotWithShape="1">
          <a:blip r:embed="rId2" cstate="print"/>
          <a:srcRect r="82" b="1"/>
          <a:stretch/>
        </p:blipFill>
        <p:spPr>
          <a:xfrm>
            <a:off x="4903774" y="1895053"/>
            <a:ext cx="3696824" cy="3567653"/>
          </a:xfrm>
          <a:prstGeom prst="rect">
            <a:avLst/>
          </a:prstGeom>
        </p:spPr>
      </p:pic>
      <p:sp>
        <p:nvSpPr>
          <p:cNvPr id="5" name="object 5"/>
          <p:cNvSpPr txBox="1">
            <a:spLocks noGrp="1"/>
          </p:cNvSpPr>
          <p:nvPr>
            <p:ph type="sldNum" sz="quarter" idx="7"/>
          </p:nvPr>
        </p:nvSpPr>
        <p:spPr>
          <a:xfrm>
            <a:off x="6457950" y="5726430"/>
            <a:ext cx="2057400" cy="273844"/>
          </a:xfrm>
          <a:prstGeom prst="rect">
            <a:avLst/>
          </a:prstGeom>
        </p:spPr>
        <p:txBody>
          <a:bodyPr vert="horz" lIns="68580" tIns="34290" rIns="68580" bIns="34290" rtlCol="0" anchor="ctr">
            <a:normAutofit/>
          </a:bodyPr>
          <a:lstStyle/>
          <a:p>
            <a:pPr>
              <a:spcAft>
                <a:spcPts val="450"/>
              </a:spcAft>
              <a:defRPr/>
            </a:pPr>
            <a:fld id="{81D60167-4931-47E6-BA6A-407CBD079E47}" type="slidenum">
              <a:rPr lang="en-US" sz="900" b="0">
                <a:solidFill>
                  <a:prstClr val="black">
                    <a:tint val="75000"/>
                  </a:prstClr>
                </a:solidFill>
                <a:latin typeface="Calibri" panose="020F0502020204030204"/>
                <a:cs typeface="+mn-cs"/>
              </a:rPr>
              <a:pPr>
                <a:spcAft>
                  <a:spcPts val="450"/>
                </a:spcAft>
                <a:defRPr/>
              </a:pPr>
              <a:t>13</a:t>
            </a:fld>
            <a:endParaRPr lang="en-US" sz="900" b="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407817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8D909103-423B-A5EF-7CF6-1967D06D788D}"/>
              </a:ext>
            </a:extLst>
          </p:cNvPr>
          <p:cNvSpPr>
            <a:spLocks noGrp="1"/>
          </p:cNvSpPr>
          <p:nvPr>
            <p:ph type="title"/>
          </p:nvPr>
        </p:nvSpPr>
        <p:spPr>
          <a:xfrm>
            <a:off x="457200" y="533400"/>
            <a:ext cx="8229600" cy="990600"/>
          </a:xfrm>
        </p:spPr>
        <p:txBody>
          <a:bodyPr/>
          <a:lstStyle/>
          <a:p>
            <a:r>
              <a:rPr lang="en-US" dirty="0"/>
              <a:t>M3</a:t>
            </a:r>
          </a:p>
        </p:txBody>
      </p:sp>
      <p:pic>
        <p:nvPicPr>
          <p:cNvPr id="1026" name="Picture 2">
            <a:extLst>
              <a:ext uri="{FF2B5EF4-FFF2-40B4-BE49-F238E27FC236}">
                <a16:creationId xmlns:a16="http://schemas.microsoft.com/office/drawing/2014/main" id="{852403C0-350E-BA32-7DCA-37CCD014B3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81200"/>
            <a:ext cx="8229600" cy="4114800"/>
          </a:xfrm>
          <a:prstGeom prst="rect">
            <a:avLst/>
          </a:prstGeom>
          <a:solidFill>
            <a:srgbClr val="FFFFFF"/>
          </a:solidFill>
        </p:spPr>
      </p:pic>
    </p:spTree>
    <p:extLst>
      <p:ext uri="{BB962C8B-B14F-4D97-AF65-F5344CB8AC3E}">
        <p14:creationId xmlns:p14="http://schemas.microsoft.com/office/powerpoint/2010/main" val="1239185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4993286" y="1207703"/>
            <a:ext cx="3146756" cy="1539392"/>
          </a:xfrm>
          <a:prstGeom prst="rect">
            <a:avLst/>
          </a:prstGeom>
        </p:spPr>
        <p:txBody>
          <a:bodyPr vert="horz" lIns="68580" tIns="34290" rIns="68580" bIns="34290" rtlCol="0" anchor="b">
            <a:normAutofit/>
          </a:bodyPr>
          <a:lstStyle/>
          <a:p>
            <a:pPr marL="66675"/>
            <a:r>
              <a:rPr lang="en-US" sz="2925">
                <a:solidFill>
                  <a:schemeClr val="tx1"/>
                </a:solidFill>
              </a:rPr>
              <a:t>Missione</a:t>
            </a:r>
            <a:r>
              <a:rPr lang="en-US" sz="2925" spc="-34">
                <a:solidFill>
                  <a:schemeClr val="tx1"/>
                </a:solidFill>
              </a:rPr>
              <a:t> </a:t>
            </a:r>
            <a:r>
              <a:rPr lang="en-US" sz="2925">
                <a:solidFill>
                  <a:schemeClr val="tx1"/>
                </a:solidFill>
              </a:rPr>
              <a:t>4:</a:t>
            </a:r>
            <a:r>
              <a:rPr lang="en-US" sz="2925" spc="-23">
                <a:solidFill>
                  <a:schemeClr val="tx1"/>
                </a:solidFill>
              </a:rPr>
              <a:t> </a:t>
            </a:r>
            <a:r>
              <a:rPr lang="en-US" sz="2925">
                <a:solidFill>
                  <a:schemeClr val="tx1"/>
                </a:solidFill>
              </a:rPr>
              <a:t>al</a:t>
            </a:r>
            <a:r>
              <a:rPr lang="en-US" sz="2925" spc="-30">
                <a:solidFill>
                  <a:schemeClr val="tx1"/>
                </a:solidFill>
              </a:rPr>
              <a:t> </a:t>
            </a:r>
            <a:r>
              <a:rPr lang="en-US" sz="2925">
                <a:solidFill>
                  <a:schemeClr val="tx1"/>
                </a:solidFill>
              </a:rPr>
              <a:t>centro</a:t>
            </a:r>
            <a:r>
              <a:rPr lang="en-US" sz="2925" spc="-34">
                <a:solidFill>
                  <a:schemeClr val="tx1"/>
                </a:solidFill>
              </a:rPr>
              <a:t> </a:t>
            </a:r>
            <a:r>
              <a:rPr lang="en-US" sz="2925">
                <a:solidFill>
                  <a:schemeClr val="tx1"/>
                </a:solidFill>
              </a:rPr>
              <a:t>l’istruzione</a:t>
            </a:r>
            <a:r>
              <a:rPr lang="en-US" sz="2925" spc="-34">
                <a:solidFill>
                  <a:schemeClr val="tx1"/>
                </a:solidFill>
              </a:rPr>
              <a:t> </a:t>
            </a:r>
            <a:r>
              <a:rPr lang="en-US" sz="2925">
                <a:solidFill>
                  <a:schemeClr val="tx1"/>
                </a:solidFill>
              </a:rPr>
              <a:t>dei</a:t>
            </a:r>
            <a:r>
              <a:rPr lang="en-US" sz="2925" spc="-19">
                <a:solidFill>
                  <a:schemeClr val="tx1"/>
                </a:solidFill>
              </a:rPr>
              <a:t> </a:t>
            </a:r>
            <a:r>
              <a:rPr lang="en-US" sz="2925" spc="-8">
                <a:solidFill>
                  <a:schemeClr val="tx1"/>
                </a:solidFill>
              </a:rPr>
              <a:t>giovani</a:t>
            </a:r>
          </a:p>
        </p:txBody>
      </p:sp>
      <p:pic>
        <p:nvPicPr>
          <p:cNvPr id="4" name="object 4"/>
          <p:cNvPicPr/>
          <p:nvPr/>
        </p:nvPicPr>
        <p:blipFill>
          <a:blip r:embed="rId2" cstate="print"/>
          <a:stretch>
            <a:fillRect/>
          </a:stretch>
        </p:blipFill>
        <p:spPr>
          <a:xfrm>
            <a:off x="913328" y="1980793"/>
            <a:ext cx="2964434" cy="2890784"/>
          </a:xfrm>
          <a:prstGeom prst="rect">
            <a:avLst/>
          </a:prstGeom>
        </p:spPr>
      </p:pic>
      <p:sp>
        <p:nvSpPr>
          <p:cNvPr id="2" name="object 2"/>
          <p:cNvSpPr txBox="1"/>
          <p:nvPr/>
        </p:nvSpPr>
        <p:spPr>
          <a:xfrm>
            <a:off x="5021520" y="3100364"/>
            <a:ext cx="3118523" cy="2185404"/>
          </a:xfrm>
          <a:prstGeom prst="rect">
            <a:avLst/>
          </a:prstGeom>
        </p:spPr>
        <p:txBody>
          <a:bodyPr vert="horz" lIns="68580" tIns="34290" rIns="68580" bIns="34290" rtlCol="0" anchor="t">
            <a:normAutofit/>
          </a:bodyPr>
          <a:lstStyle/>
          <a:p>
            <a:pPr marL="9525" marR="3810" indent="-171450">
              <a:lnSpc>
                <a:spcPct val="90000"/>
              </a:lnSpc>
              <a:spcBef>
                <a:spcPts val="75"/>
              </a:spcBef>
              <a:buFont typeface="Arial" panose="020B0604020202020204" pitchFamily="34" charset="0"/>
              <a:buChar char="•"/>
            </a:pPr>
            <a:r>
              <a:rPr lang="en-US" sz="750" b="1" dirty="0">
                <a:solidFill>
                  <a:schemeClr val="tx1">
                    <a:alpha val="80000"/>
                  </a:schemeClr>
                </a:solidFill>
              </a:rPr>
              <a:t>La</a:t>
            </a:r>
            <a:r>
              <a:rPr lang="en-US" sz="750" b="1" spc="105" dirty="0">
                <a:solidFill>
                  <a:schemeClr val="tx1">
                    <a:alpha val="80000"/>
                  </a:schemeClr>
                </a:solidFill>
              </a:rPr>
              <a:t>  </a:t>
            </a:r>
            <a:r>
              <a:rPr lang="en-US" sz="750" b="1" dirty="0" err="1">
                <a:solidFill>
                  <a:schemeClr val="tx1">
                    <a:alpha val="80000"/>
                  </a:schemeClr>
                </a:solidFill>
              </a:rPr>
              <a:t>Missione</a:t>
            </a:r>
            <a:r>
              <a:rPr lang="en-US" sz="750" b="1" spc="109" dirty="0">
                <a:solidFill>
                  <a:schemeClr val="tx1">
                    <a:alpha val="80000"/>
                  </a:schemeClr>
                </a:solidFill>
              </a:rPr>
              <a:t>  </a:t>
            </a:r>
            <a:r>
              <a:rPr lang="en-US" sz="750" b="1" dirty="0">
                <a:solidFill>
                  <a:schemeClr val="tx1">
                    <a:alpha val="80000"/>
                  </a:schemeClr>
                </a:solidFill>
              </a:rPr>
              <a:t>4</a:t>
            </a:r>
            <a:r>
              <a:rPr lang="en-US" sz="750" b="1" spc="101" dirty="0">
                <a:solidFill>
                  <a:schemeClr val="tx1">
                    <a:alpha val="80000"/>
                  </a:schemeClr>
                </a:solidFill>
              </a:rPr>
              <a:t>  </a:t>
            </a:r>
            <a:r>
              <a:rPr lang="en-US" sz="750" b="1" dirty="0">
                <a:solidFill>
                  <a:schemeClr val="tx1">
                    <a:alpha val="80000"/>
                  </a:schemeClr>
                </a:solidFill>
              </a:rPr>
              <a:t>“</a:t>
            </a:r>
            <a:r>
              <a:rPr lang="en-US" sz="750" b="1" dirty="0" err="1">
                <a:solidFill>
                  <a:schemeClr val="tx1">
                    <a:alpha val="80000"/>
                  </a:schemeClr>
                </a:solidFill>
              </a:rPr>
              <a:t>Istruzione</a:t>
            </a:r>
            <a:r>
              <a:rPr lang="en-US" sz="750" b="1" spc="113" dirty="0">
                <a:solidFill>
                  <a:schemeClr val="tx1">
                    <a:alpha val="80000"/>
                  </a:schemeClr>
                </a:solidFill>
              </a:rPr>
              <a:t>  </a:t>
            </a:r>
            <a:r>
              <a:rPr lang="en-US" sz="750" b="1" dirty="0">
                <a:solidFill>
                  <a:schemeClr val="tx1">
                    <a:alpha val="80000"/>
                  </a:schemeClr>
                </a:solidFill>
              </a:rPr>
              <a:t>e</a:t>
            </a:r>
            <a:r>
              <a:rPr lang="en-US" sz="750" b="1" spc="105" dirty="0">
                <a:solidFill>
                  <a:schemeClr val="tx1">
                    <a:alpha val="80000"/>
                  </a:schemeClr>
                </a:solidFill>
              </a:rPr>
              <a:t>  </a:t>
            </a:r>
            <a:r>
              <a:rPr lang="en-US" sz="750" b="1" dirty="0" err="1">
                <a:solidFill>
                  <a:schemeClr val="tx1">
                    <a:alpha val="80000"/>
                  </a:schemeClr>
                </a:solidFill>
              </a:rPr>
              <a:t>ricerca</a:t>
            </a:r>
            <a:r>
              <a:rPr lang="en-US" sz="750" b="1" dirty="0">
                <a:solidFill>
                  <a:schemeClr val="tx1">
                    <a:alpha val="80000"/>
                  </a:schemeClr>
                </a:solidFill>
              </a:rPr>
              <a:t>”</a:t>
            </a:r>
            <a:r>
              <a:rPr lang="en-US" sz="750" b="1" spc="109" dirty="0">
                <a:solidFill>
                  <a:schemeClr val="tx1">
                    <a:alpha val="80000"/>
                  </a:schemeClr>
                </a:solidFill>
              </a:rPr>
              <a:t>  </a:t>
            </a:r>
            <a:r>
              <a:rPr lang="en-US" sz="750" dirty="0">
                <a:solidFill>
                  <a:schemeClr val="tx1">
                    <a:alpha val="80000"/>
                  </a:schemeClr>
                </a:solidFill>
              </a:rPr>
              <a:t>pone</a:t>
            </a:r>
            <a:r>
              <a:rPr lang="en-US" sz="750" spc="113" dirty="0">
                <a:solidFill>
                  <a:schemeClr val="tx1">
                    <a:alpha val="80000"/>
                  </a:schemeClr>
                </a:solidFill>
              </a:rPr>
              <a:t>  </a:t>
            </a:r>
            <a:r>
              <a:rPr lang="en-US" sz="750" dirty="0">
                <a:solidFill>
                  <a:schemeClr val="tx1">
                    <a:alpha val="80000"/>
                  </a:schemeClr>
                </a:solidFill>
              </a:rPr>
              <a:t>al</a:t>
            </a:r>
            <a:r>
              <a:rPr lang="en-US" sz="750" spc="109" dirty="0">
                <a:solidFill>
                  <a:schemeClr val="tx1">
                    <a:alpha val="80000"/>
                  </a:schemeClr>
                </a:solidFill>
              </a:rPr>
              <a:t>  </a:t>
            </a:r>
            <a:r>
              <a:rPr lang="en-US" sz="750" dirty="0" err="1">
                <a:solidFill>
                  <a:schemeClr val="tx1">
                    <a:alpha val="80000"/>
                  </a:schemeClr>
                </a:solidFill>
              </a:rPr>
              <a:t>centro</a:t>
            </a:r>
            <a:r>
              <a:rPr lang="en-US" sz="750" spc="113" dirty="0">
                <a:solidFill>
                  <a:schemeClr val="tx1">
                    <a:alpha val="80000"/>
                  </a:schemeClr>
                </a:solidFill>
              </a:rPr>
              <a:t>  </a:t>
            </a:r>
            <a:r>
              <a:rPr lang="en-US" sz="750" dirty="0">
                <a:solidFill>
                  <a:schemeClr val="tx1">
                    <a:alpha val="80000"/>
                  </a:schemeClr>
                </a:solidFill>
              </a:rPr>
              <a:t>i</a:t>
            </a:r>
            <a:r>
              <a:rPr lang="en-US" sz="750" spc="105" dirty="0">
                <a:solidFill>
                  <a:schemeClr val="tx1">
                    <a:alpha val="80000"/>
                  </a:schemeClr>
                </a:solidFill>
              </a:rPr>
              <a:t>  </a:t>
            </a:r>
            <a:r>
              <a:rPr lang="en-US" sz="750" spc="-8" dirty="0" err="1">
                <a:solidFill>
                  <a:schemeClr val="tx1">
                    <a:alpha val="80000"/>
                  </a:schemeClr>
                </a:solidFill>
              </a:rPr>
              <a:t>giovani</a:t>
            </a:r>
            <a:r>
              <a:rPr lang="en-US" sz="750" spc="-8" dirty="0">
                <a:solidFill>
                  <a:schemeClr val="tx1">
                    <a:alpha val="80000"/>
                  </a:schemeClr>
                </a:solidFill>
              </a:rPr>
              <a:t>, </a:t>
            </a:r>
            <a:r>
              <a:rPr lang="en-US" sz="750" dirty="0" err="1">
                <a:solidFill>
                  <a:schemeClr val="tx1">
                    <a:alpha val="80000"/>
                  </a:schemeClr>
                </a:solidFill>
              </a:rPr>
              <a:t>affrontando</a:t>
            </a:r>
            <a:r>
              <a:rPr lang="en-US" sz="750" spc="180" dirty="0">
                <a:solidFill>
                  <a:schemeClr val="tx1">
                    <a:alpha val="80000"/>
                  </a:schemeClr>
                </a:solidFill>
              </a:rPr>
              <a:t> </a:t>
            </a:r>
            <a:r>
              <a:rPr lang="en-US" sz="750" dirty="0">
                <a:solidFill>
                  <a:schemeClr val="tx1">
                    <a:alpha val="80000"/>
                  </a:schemeClr>
                </a:solidFill>
              </a:rPr>
              <a:t>uno</a:t>
            </a:r>
            <a:r>
              <a:rPr lang="en-US" sz="750" spc="188" dirty="0">
                <a:solidFill>
                  <a:schemeClr val="tx1">
                    <a:alpha val="80000"/>
                  </a:schemeClr>
                </a:solidFill>
              </a:rPr>
              <a:t> </a:t>
            </a:r>
            <a:r>
              <a:rPr lang="en-US" sz="750" dirty="0" err="1">
                <a:solidFill>
                  <a:schemeClr val="tx1">
                    <a:alpha val="80000"/>
                  </a:schemeClr>
                </a:solidFill>
              </a:rPr>
              <a:t>dei</a:t>
            </a:r>
            <a:r>
              <a:rPr lang="en-US" sz="750" spc="195" dirty="0">
                <a:solidFill>
                  <a:schemeClr val="tx1">
                    <a:alpha val="80000"/>
                  </a:schemeClr>
                </a:solidFill>
              </a:rPr>
              <a:t> </a:t>
            </a:r>
            <a:r>
              <a:rPr lang="en-US" sz="750" dirty="0" err="1">
                <a:solidFill>
                  <a:schemeClr val="tx1">
                    <a:alpha val="80000"/>
                  </a:schemeClr>
                </a:solidFill>
              </a:rPr>
              <a:t>temi</a:t>
            </a:r>
            <a:r>
              <a:rPr lang="en-US" sz="750" spc="188" dirty="0">
                <a:solidFill>
                  <a:schemeClr val="tx1">
                    <a:alpha val="80000"/>
                  </a:schemeClr>
                </a:solidFill>
              </a:rPr>
              <a:t> </a:t>
            </a:r>
            <a:r>
              <a:rPr lang="en-US" sz="750" dirty="0" err="1">
                <a:solidFill>
                  <a:schemeClr val="tx1">
                    <a:alpha val="80000"/>
                  </a:schemeClr>
                </a:solidFill>
              </a:rPr>
              <a:t>strutturali</a:t>
            </a:r>
            <a:r>
              <a:rPr lang="en-US" sz="750" spc="180" dirty="0">
                <a:solidFill>
                  <a:schemeClr val="tx1">
                    <a:alpha val="80000"/>
                  </a:schemeClr>
                </a:solidFill>
              </a:rPr>
              <a:t> </a:t>
            </a:r>
            <a:r>
              <a:rPr lang="en-US" sz="750" dirty="0" err="1">
                <a:solidFill>
                  <a:schemeClr val="tx1">
                    <a:alpha val="80000"/>
                  </a:schemeClr>
                </a:solidFill>
              </a:rPr>
              <a:t>più</a:t>
            </a:r>
            <a:r>
              <a:rPr lang="en-US" sz="750" spc="199" dirty="0">
                <a:solidFill>
                  <a:schemeClr val="tx1">
                    <a:alpha val="80000"/>
                  </a:schemeClr>
                </a:solidFill>
              </a:rPr>
              <a:t> </a:t>
            </a:r>
            <a:r>
              <a:rPr lang="en-US" sz="750" dirty="0" err="1">
                <a:solidFill>
                  <a:schemeClr val="tx1">
                    <a:alpha val="80000"/>
                  </a:schemeClr>
                </a:solidFill>
              </a:rPr>
              <a:t>importanti</a:t>
            </a:r>
            <a:r>
              <a:rPr lang="en-US" sz="750" spc="176" dirty="0">
                <a:solidFill>
                  <a:schemeClr val="tx1">
                    <a:alpha val="80000"/>
                  </a:schemeClr>
                </a:solidFill>
              </a:rPr>
              <a:t> </a:t>
            </a:r>
            <a:r>
              <a:rPr lang="en-US" sz="750" dirty="0">
                <a:solidFill>
                  <a:schemeClr val="tx1">
                    <a:alpha val="80000"/>
                  </a:schemeClr>
                </a:solidFill>
              </a:rPr>
              <a:t>per</a:t>
            </a:r>
            <a:r>
              <a:rPr lang="en-US" sz="750" spc="184" dirty="0">
                <a:solidFill>
                  <a:schemeClr val="tx1">
                    <a:alpha val="80000"/>
                  </a:schemeClr>
                </a:solidFill>
              </a:rPr>
              <a:t> </a:t>
            </a:r>
            <a:r>
              <a:rPr lang="en-US" sz="750" dirty="0" err="1">
                <a:solidFill>
                  <a:schemeClr val="tx1">
                    <a:alpha val="80000"/>
                  </a:schemeClr>
                </a:solidFill>
              </a:rPr>
              <a:t>rilanciare</a:t>
            </a:r>
            <a:r>
              <a:rPr lang="en-US" sz="750" spc="188" dirty="0">
                <a:solidFill>
                  <a:schemeClr val="tx1">
                    <a:alpha val="80000"/>
                  </a:schemeClr>
                </a:solidFill>
              </a:rPr>
              <a:t> </a:t>
            </a:r>
            <a:r>
              <a:rPr lang="en-US" sz="750" spc="-26" dirty="0">
                <a:solidFill>
                  <a:schemeClr val="tx1">
                    <a:alpha val="80000"/>
                  </a:schemeClr>
                </a:solidFill>
              </a:rPr>
              <a:t>la </a:t>
            </a:r>
            <a:r>
              <a:rPr lang="en-US" sz="750" dirty="0" err="1">
                <a:solidFill>
                  <a:schemeClr val="tx1">
                    <a:alpha val="80000"/>
                  </a:schemeClr>
                </a:solidFill>
              </a:rPr>
              <a:t>crescita</a:t>
            </a:r>
            <a:r>
              <a:rPr lang="en-US" sz="750" spc="34" dirty="0">
                <a:solidFill>
                  <a:schemeClr val="tx1">
                    <a:alpha val="80000"/>
                  </a:schemeClr>
                </a:solidFill>
              </a:rPr>
              <a:t> </a:t>
            </a:r>
            <a:r>
              <a:rPr lang="en-US" sz="750" dirty="0" err="1">
                <a:solidFill>
                  <a:schemeClr val="tx1">
                    <a:alpha val="80000"/>
                  </a:schemeClr>
                </a:solidFill>
              </a:rPr>
              <a:t>potenziale</a:t>
            </a:r>
            <a:r>
              <a:rPr lang="en-US" sz="750" dirty="0">
                <a:solidFill>
                  <a:schemeClr val="tx1">
                    <a:alpha val="80000"/>
                  </a:schemeClr>
                </a:solidFill>
              </a:rPr>
              <a:t>,</a:t>
            </a:r>
            <a:r>
              <a:rPr lang="en-US" sz="750" spc="30" dirty="0">
                <a:solidFill>
                  <a:schemeClr val="tx1">
                    <a:alpha val="80000"/>
                  </a:schemeClr>
                </a:solidFill>
              </a:rPr>
              <a:t> </a:t>
            </a:r>
            <a:r>
              <a:rPr lang="en-US" sz="750" dirty="0">
                <a:solidFill>
                  <a:schemeClr val="tx1">
                    <a:alpha val="80000"/>
                  </a:schemeClr>
                </a:solidFill>
              </a:rPr>
              <a:t>la</a:t>
            </a:r>
            <a:r>
              <a:rPr lang="en-US" sz="750" spc="41" dirty="0">
                <a:solidFill>
                  <a:schemeClr val="tx1">
                    <a:alpha val="80000"/>
                  </a:schemeClr>
                </a:solidFill>
              </a:rPr>
              <a:t> </a:t>
            </a:r>
            <a:r>
              <a:rPr lang="en-US" sz="750" dirty="0" err="1">
                <a:solidFill>
                  <a:schemeClr val="tx1">
                    <a:alpha val="80000"/>
                  </a:schemeClr>
                </a:solidFill>
              </a:rPr>
              <a:t>produttività</a:t>
            </a:r>
            <a:r>
              <a:rPr lang="en-US" sz="750" dirty="0">
                <a:solidFill>
                  <a:schemeClr val="tx1">
                    <a:alpha val="80000"/>
                  </a:schemeClr>
                </a:solidFill>
              </a:rPr>
              <a:t>,</a:t>
            </a:r>
            <a:r>
              <a:rPr lang="en-US" sz="750" spc="34" dirty="0">
                <a:solidFill>
                  <a:schemeClr val="tx1">
                    <a:alpha val="80000"/>
                  </a:schemeClr>
                </a:solidFill>
              </a:rPr>
              <a:t> </a:t>
            </a:r>
            <a:r>
              <a:rPr lang="en-US" sz="750" dirty="0" err="1">
                <a:solidFill>
                  <a:schemeClr val="tx1">
                    <a:alpha val="80000"/>
                  </a:schemeClr>
                </a:solidFill>
              </a:rPr>
              <a:t>l’inclusione</a:t>
            </a:r>
            <a:r>
              <a:rPr lang="en-US" sz="750" spc="45" dirty="0">
                <a:solidFill>
                  <a:schemeClr val="tx1">
                    <a:alpha val="80000"/>
                  </a:schemeClr>
                </a:solidFill>
              </a:rPr>
              <a:t> </a:t>
            </a:r>
            <a:r>
              <a:rPr lang="en-US" sz="750" dirty="0" err="1">
                <a:solidFill>
                  <a:schemeClr val="tx1">
                    <a:alpha val="80000"/>
                  </a:schemeClr>
                </a:solidFill>
              </a:rPr>
              <a:t>sociale</a:t>
            </a:r>
            <a:r>
              <a:rPr lang="en-US" sz="750" spc="38" dirty="0">
                <a:solidFill>
                  <a:schemeClr val="tx1">
                    <a:alpha val="80000"/>
                  </a:schemeClr>
                </a:solidFill>
              </a:rPr>
              <a:t> </a:t>
            </a:r>
            <a:r>
              <a:rPr lang="en-US" sz="750" dirty="0">
                <a:solidFill>
                  <a:schemeClr val="tx1">
                    <a:alpha val="80000"/>
                  </a:schemeClr>
                </a:solidFill>
              </a:rPr>
              <a:t>e</a:t>
            </a:r>
            <a:r>
              <a:rPr lang="en-US" sz="750" spc="41" dirty="0">
                <a:solidFill>
                  <a:schemeClr val="tx1">
                    <a:alpha val="80000"/>
                  </a:schemeClr>
                </a:solidFill>
              </a:rPr>
              <a:t> </a:t>
            </a:r>
            <a:r>
              <a:rPr lang="en-US" sz="750" dirty="0">
                <a:solidFill>
                  <a:schemeClr val="tx1">
                    <a:alpha val="80000"/>
                  </a:schemeClr>
                </a:solidFill>
              </a:rPr>
              <a:t>la</a:t>
            </a:r>
            <a:r>
              <a:rPr lang="en-US" sz="750" spc="41" dirty="0">
                <a:solidFill>
                  <a:schemeClr val="tx1">
                    <a:alpha val="80000"/>
                  </a:schemeClr>
                </a:solidFill>
              </a:rPr>
              <a:t> </a:t>
            </a:r>
            <a:r>
              <a:rPr lang="en-US" sz="750" dirty="0" err="1">
                <a:solidFill>
                  <a:schemeClr val="tx1">
                    <a:alpha val="80000"/>
                  </a:schemeClr>
                </a:solidFill>
              </a:rPr>
              <a:t>capacità</a:t>
            </a:r>
            <a:r>
              <a:rPr lang="en-US" sz="750" spc="34" dirty="0">
                <a:solidFill>
                  <a:schemeClr val="tx1">
                    <a:alpha val="80000"/>
                  </a:schemeClr>
                </a:solidFill>
              </a:rPr>
              <a:t> </a:t>
            </a:r>
            <a:r>
              <a:rPr lang="en-US" sz="750" spc="-19" dirty="0">
                <a:solidFill>
                  <a:schemeClr val="tx1">
                    <a:alpha val="80000"/>
                  </a:schemeClr>
                </a:solidFill>
              </a:rPr>
              <a:t>di </a:t>
            </a:r>
            <a:r>
              <a:rPr lang="en-US" sz="750" dirty="0" err="1">
                <a:solidFill>
                  <a:schemeClr val="tx1">
                    <a:alpha val="80000"/>
                  </a:schemeClr>
                </a:solidFill>
              </a:rPr>
              <a:t>adattamento</a:t>
            </a:r>
            <a:r>
              <a:rPr lang="en-US" sz="750" spc="-41" dirty="0">
                <a:solidFill>
                  <a:schemeClr val="tx1">
                    <a:alpha val="80000"/>
                  </a:schemeClr>
                </a:solidFill>
              </a:rPr>
              <a:t> </a:t>
            </a:r>
            <a:r>
              <a:rPr lang="en-US" sz="750" dirty="0">
                <a:solidFill>
                  <a:schemeClr val="tx1">
                    <a:alpha val="80000"/>
                  </a:schemeClr>
                </a:solidFill>
              </a:rPr>
              <a:t>alle</a:t>
            </a:r>
            <a:r>
              <a:rPr lang="en-US" sz="750" spc="-11" dirty="0">
                <a:solidFill>
                  <a:schemeClr val="tx1">
                    <a:alpha val="80000"/>
                  </a:schemeClr>
                </a:solidFill>
              </a:rPr>
              <a:t> </a:t>
            </a:r>
            <a:r>
              <a:rPr lang="en-US" sz="750" dirty="0" err="1">
                <a:solidFill>
                  <a:schemeClr val="tx1">
                    <a:alpha val="80000"/>
                  </a:schemeClr>
                </a:solidFill>
              </a:rPr>
              <a:t>sfide</a:t>
            </a:r>
            <a:r>
              <a:rPr lang="en-US" sz="750" spc="-19" dirty="0">
                <a:solidFill>
                  <a:schemeClr val="tx1">
                    <a:alpha val="80000"/>
                  </a:schemeClr>
                </a:solidFill>
              </a:rPr>
              <a:t> </a:t>
            </a:r>
            <a:r>
              <a:rPr lang="en-US" sz="750" dirty="0" err="1">
                <a:solidFill>
                  <a:schemeClr val="tx1">
                    <a:alpha val="80000"/>
                  </a:schemeClr>
                </a:solidFill>
              </a:rPr>
              <a:t>tecnologiche</a:t>
            </a:r>
            <a:r>
              <a:rPr lang="en-US" sz="750" spc="8" dirty="0">
                <a:solidFill>
                  <a:schemeClr val="tx1">
                    <a:alpha val="80000"/>
                  </a:schemeClr>
                </a:solidFill>
              </a:rPr>
              <a:t> </a:t>
            </a:r>
            <a:r>
              <a:rPr lang="en-US" sz="750" dirty="0">
                <a:solidFill>
                  <a:schemeClr val="tx1">
                    <a:alpha val="80000"/>
                  </a:schemeClr>
                </a:solidFill>
              </a:rPr>
              <a:t>e</a:t>
            </a:r>
            <a:r>
              <a:rPr lang="en-US" sz="750" spc="-19" dirty="0">
                <a:solidFill>
                  <a:schemeClr val="tx1">
                    <a:alpha val="80000"/>
                  </a:schemeClr>
                </a:solidFill>
              </a:rPr>
              <a:t> </a:t>
            </a:r>
            <a:r>
              <a:rPr lang="en-US" sz="750" dirty="0" err="1">
                <a:solidFill>
                  <a:schemeClr val="tx1">
                    <a:alpha val="80000"/>
                  </a:schemeClr>
                </a:solidFill>
              </a:rPr>
              <a:t>ambientali</a:t>
            </a:r>
            <a:r>
              <a:rPr lang="en-US" sz="750" spc="-19" dirty="0">
                <a:solidFill>
                  <a:schemeClr val="tx1">
                    <a:alpha val="80000"/>
                  </a:schemeClr>
                </a:solidFill>
              </a:rPr>
              <a:t> </a:t>
            </a:r>
            <a:r>
              <a:rPr lang="en-US" sz="750" dirty="0">
                <a:solidFill>
                  <a:schemeClr val="tx1">
                    <a:alpha val="80000"/>
                  </a:schemeClr>
                </a:solidFill>
              </a:rPr>
              <a:t>del</a:t>
            </a:r>
            <a:r>
              <a:rPr lang="en-US" sz="750" spc="-15" dirty="0">
                <a:solidFill>
                  <a:schemeClr val="tx1">
                    <a:alpha val="80000"/>
                  </a:schemeClr>
                </a:solidFill>
              </a:rPr>
              <a:t> </a:t>
            </a:r>
            <a:r>
              <a:rPr lang="en-US" sz="750" spc="-8" dirty="0" err="1">
                <a:solidFill>
                  <a:schemeClr val="tx1">
                    <a:alpha val="80000"/>
                  </a:schemeClr>
                </a:solidFill>
              </a:rPr>
              <a:t>futuro</a:t>
            </a:r>
            <a:r>
              <a:rPr lang="en-US" sz="750" spc="-8" dirty="0">
                <a:solidFill>
                  <a:schemeClr val="tx1">
                    <a:alpha val="80000"/>
                  </a:schemeClr>
                </a:solidFill>
              </a:rPr>
              <a:t>.</a:t>
            </a:r>
            <a:endParaRPr lang="en-US" sz="750" dirty="0">
              <a:solidFill>
                <a:schemeClr val="tx1">
                  <a:alpha val="80000"/>
                </a:schemeClr>
              </a:solidFill>
            </a:endParaRPr>
          </a:p>
          <a:p>
            <a:pPr marL="9525" marR="5715" indent="-171450">
              <a:lnSpc>
                <a:spcPct val="90000"/>
              </a:lnSpc>
              <a:spcBef>
                <a:spcPts val="915"/>
              </a:spcBef>
              <a:buFont typeface="Arial" panose="020B0604020202020204" pitchFamily="34" charset="0"/>
              <a:buChar char="•"/>
            </a:pPr>
            <a:r>
              <a:rPr lang="en-US" sz="750" dirty="0">
                <a:solidFill>
                  <a:schemeClr val="tx1">
                    <a:alpha val="80000"/>
                  </a:schemeClr>
                </a:solidFill>
              </a:rPr>
              <a:t>Con</a:t>
            </a:r>
            <a:r>
              <a:rPr lang="en-US" sz="750" spc="68" dirty="0">
                <a:solidFill>
                  <a:schemeClr val="tx1">
                    <a:alpha val="80000"/>
                  </a:schemeClr>
                </a:solidFill>
              </a:rPr>
              <a:t>  </a:t>
            </a:r>
            <a:r>
              <a:rPr lang="en-US" sz="750" dirty="0" err="1">
                <a:solidFill>
                  <a:schemeClr val="tx1">
                    <a:alpha val="80000"/>
                  </a:schemeClr>
                </a:solidFill>
              </a:rPr>
              <a:t>questa</a:t>
            </a:r>
            <a:r>
              <a:rPr lang="en-US" sz="750" spc="71" dirty="0">
                <a:solidFill>
                  <a:schemeClr val="tx1">
                    <a:alpha val="80000"/>
                  </a:schemeClr>
                </a:solidFill>
              </a:rPr>
              <a:t>  </a:t>
            </a:r>
            <a:r>
              <a:rPr lang="en-US" sz="750" dirty="0" err="1">
                <a:solidFill>
                  <a:schemeClr val="tx1">
                    <a:alpha val="80000"/>
                  </a:schemeClr>
                </a:solidFill>
              </a:rPr>
              <a:t>Missione</a:t>
            </a:r>
            <a:r>
              <a:rPr lang="en-US" sz="750" spc="71" dirty="0">
                <a:solidFill>
                  <a:schemeClr val="tx1">
                    <a:alpha val="80000"/>
                  </a:schemeClr>
                </a:solidFill>
              </a:rPr>
              <a:t>  </a:t>
            </a:r>
            <a:r>
              <a:rPr lang="en-US" sz="750" dirty="0" err="1">
                <a:solidFill>
                  <a:schemeClr val="tx1">
                    <a:alpha val="80000"/>
                  </a:schemeClr>
                </a:solidFill>
              </a:rPr>
              <a:t>si</a:t>
            </a:r>
            <a:r>
              <a:rPr lang="en-US" sz="750" spc="71" dirty="0">
                <a:solidFill>
                  <a:schemeClr val="tx1">
                    <a:alpha val="80000"/>
                  </a:schemeClr>
                </a:solidFill>
              </a:rPr>
              <a:t>  </a:t>
            </a:r>
            <a:r>
              <a:rPr lang="en-US" sz="750" dirty="0" err="1">
                <a:solidFill>
                  <a:schemeClr val="tx1">
                    <a:alpha val="80000"/>
                  </a:schemeClr>
                </a:solidFill>
              </a:rPr>
              <a:t>punta</a:t>
            </a:r>
            <a:r>
              <a:rPr lang="en-US" sz="750" spc="71" dirty="0">
                <a:solidFill>
                  <a:schemeClr val="tx1">
                    <a:alpha val="80000"/>
                  </a:schemeClr>
                </a:solidFill>
              </a:rPr>
              <a:t>  </a:t>
            </a:r>
            <a:r>
              <a:rPr lang="en-US" sz="750" dirty="0">
                <a:solidFill>
                  <a:schemeClr val="tx1">
                    <a:alpha val="80000"/>
                  </a:schemeClr>
                </a:solidFill>
              </a:rPr>
              <a:t>a</a:t>
            </a:r>
            <a:r>
              <a:rPr lang="en-US" sz="750" spc="68" dirty="0">
                <a:solidFill>
                  <a:schemeClr val="tx1">
                    <a:alpha val="80000"/>
                  </a:schemeClr>
                </a:solidFill>
              </a:rPr>
              <a:t>  </a:t>
            </a:r>
            <a:r>
              <a:rPr lang="en-US" sz="750" dirty="0" err="1">
                <a:solidFill>
                  <a:schemeClr val="tx1">
                    <a:alpha val="80000"/>
                  </a:schemeClr>
                </a:solidFill>
              </a:rPr>
              <a:t>garantire</a:t>
            </a:r>
            <a:r>
              <a:rPr lang="en-US" sz="750" spc="68" dirty="0">
                <a:solidFill>
                  <a:schemeClr val="tx1">
                    <a:alpha val="80000"/>
                  </a:schemeClr>
                </a:solidFill>
              </a:rPr>
              <a:t>  </a:t>
            </a:r>
            <a:r>
              <a:rPr lang="en-US" sz="750" dirty="0">
                <a:solidFill>
                  <a:schemeClr val="tx1">
                    <a:alpha val="80000"/>
                  </a:schemeClr>
                </a:solidFill>
              </a:rPr>
              <a:t>le</a:t>
            </a:r>
            <a:r>
              <a:rPr lang="en-US" sz="750" spc="68" dirty="0">
                <a:solidFill>
                  <a:schemeClr val="tx1">
                    <a:alpha val="80000"/>
                  </a:schemeClr>
                </a:solidFill>
              </a:rPr>
              <a:t>  </a:t>
            </a:r>
            <a:r>
              <a:rPr lang="en-US" sz="750" dirty="0" err="1">
                <a:solidFill>
                  <a:schemeClr val="tx1">
                    <a:alpha val="80000"/>
                  </a:schemeClr>
                </a:solidFill>
              </a:rPr>
              <a:t>competenze</a:t>
            </a:r>
            <a:r>
              <a:rPr lang="en-US" sz="750" spc="75" dirty="0">
                <a:solidFill>
                  <a:schemeClr val="tx1">
                    <a:alpha val="80000"/>
                  </a:schemeClr>
                </a:solidFill>
              </a:rPr>
              <a:t>  </a:t>
            </a:r>
            <a:r>
              <a:rPr lang="en-US" sz="750" dirty="0">
                <a:solidFill>
                  <a:schemeClr val="tx1">
                    <a:alpha val="80000"/>
                  </a:schemeClr>
                </a:solidFill>
              </a:rPr>
              <a:t>e</a:t>
            </a:r>
            <a:r>
              <a:rPr lang="en-US" sz="750" spc="71" dirty="0">
                <a:solidFill>
                  <a:schemeClr val="tx1">
                    <a:alpha val="80000"/>
                  </a:schemeClr>
                </a:solidFill>
              </a:rPr>
              <a:t>  </a:t>
            </a:r>
            <a:r>
              <a:rPr lang="en-US" sz="750" dirty="0">
                <a:solidFill>
                  <a:schemeClr val="tx1">
                    <a:alpha val="80000"/>
                  </a:schemeClr>
                </a:solidFill>
              </a:rPr>
              <a:t>le</a:t>
            </a:r>
            <a:r>
              <a:rPr lang="en-US" sz="750" spc="68" dirty="0">
                <a:solidFill>
                  <a:schemeClr val="tx1">
                    <a:alpha val="80000"/>
                  </a:schemeClr>
                </a:solidFill>
              </a:rPr>
              <a:t>  </a:t>
            </a:r>
            <a:r>
              <a:rPr lang="en-US" sz="750" spc="-8" dirty="0" err="1">
                <a:solidFill>
                  <a:schemeClr val="tx1">
                    <a:alpha val="80000"/>
                  </a:schemeClr>
                </a:solidFill>
              </a:rPr>
              <a:t>capacità</a:t>
            </a:r>
            <a:r>
              <a:rPr lang="en-US" sz="750" spc="-8" dirty="0">
                <a:solidFill>
                  <a:schemeClr val="tx1">
                    <a:alpha val="80000"/>
                  </a:schemeClr>
                </a:solidFill>
              </a:rPr>
              <a:t> </a:t>
            </a:r>
            <a:r>
              <a:rPr lang="en-US" sz="750" dirty="0" err="1">
                <a:solidFill>
                  <a:schemeClr val="tx1">
                    <a:alpha val="80000"/>
                  </a:schemeClr>
                </a:solidFill>
              </a:rPr>
              <a:t>necessarie</a:t>
            </a:r>
            <a:r>
              <a:rPr lang="en-US" sz="750" spc="34" dirty="0">
                <a:solidFill>
                  <a:schemeClr val="tx1">
                    <a:alpha val="80000"/>
                  </a:schemeClr>
                </a:solidFill>
              </a:rPr>
              <a:t> </a:t>
            </a:r>
            <a:r>
              <a:rPr lang="en-US" sz="750" dirty="0">
                <a:solidFill>
                  <a:schemeClr val="tx1">
                    <a:alpha val="80000"/>
                  </a:schemeClr>
                </a:solidFill>
              </a:rPr>
              <a:t>con</a:t>
            </a:r>
            <a:r>
              <a:rPr lang="en-US" sz="750" spc="30" dirty="0">
                <a:solidFill>
                  <a:schemeClr val="tx1">
                    <a:alpha val="80000"/>
                  </a:schemeClr>
                </a:solidFill>
              </a:rPr>
              <a:t> </a:t>
            </a:r>
            <a:r>
              <a:rPr lang="en-US" sz="750" dirty="0" err="1">
                <a:solidFill>
                  <a:schemeClr val="tx1">
                    <a:alpha val="80000"/>
                  </a:schemeClr>
                </a:solidFill>
              </a:rPr>
              <a:t>interventi</a:t>
            </a:r>
            <a:r>
              <a:rPr lang="en-US" sz="750" spc="38" dirty="0">
                <a:solidFill>
                  <a:schemeClr val="tx1">
                    <a:alpha val="80000"/>
                  </a:schemeClr>
                </a:solidFill>
              </a:rPr>
              <a:t> </a:t>
            </a:r>
            <a:r>
              <a:rPr lang="en-US" sz="750" dirty="0">
                <a:solidFill>
                  <a:schemeClr val="tx1">
                    <a:alpha val="80000"/>
                  </a:schemeClr>
                </a:solidFill>
              </a:rPr>
              <a:t>sui</a:t>
            </a:r>
            <a:r>
              <a:rPr lang="en-US" sz="750" spc="26" dirty="0">
                <a:solidFill>
                  <a:schemeClr val="tx1">
                    <a:alpha val="80000"/>
                  </a:schemeClr>
                </a:solidFill>
              </a:rPr>
              <a:t> </a:t>
            </a:r>
            <a:r>
              <a:rPr lang="en-US" sz="750" dirty="0" err="1">
                <a:solidFill>
                  <a:schemeClr val="tx1">
                    <a:alpha val="80000"/>
                  </a:schemeClr>
                </a:solidFill>
              </a:rPr>
              <a:t>percorsi</a:t>
            </a:r>
            <a:r>
              <a:rPr lang="en-US" sz="750" spc="30" dirty="0">
                <a:solidFill>
                  <a:schemeClr val="tx1">
                    <a:alpha val="80000"/>
                  </a:schemeClr>
                </a:solidFill>
              </a:rPr>
              <a:t> </a:t>
            </a:r>
            <a:r>
              <a:rPr lang="en-US" sz="750" dirty="0" err="1">
                <a:solidFill>
                  <a:schemeClr val="tx1">
                    <a:alpha val="80000"/>
                  </a:schemeClr>
                </a:solidFill>
              </a:rPr>
              <a:t>scolastici</a:t>
            </a:r>
            <a:r>
              <a:rPr lang="en-US" sz="750" spc="30" dirty="0">
                <a:solidFill>
                  <a:schemeClr val="tx1">
                    <a:alpha val="80000"/>
                  </a:schemeClr>
                </a:solidFill>
              </a:rPr>
              <a:t> </a:t>
            </a:r>
            <a:r>
              <a:rPr lang="en-US" sz="750" dirty="0">
                <a:solidFill>
                  <a:schemeClr val="tx1">
                    <a:alpha val="80000"/>
                  </a:schemeClr>
                </a:solidFill>
              </a:rPr>
              <a:t>e</a:t>
            </a:r>
            <a:r>
              <a:rPr lang="en-US" sz="750" spc="23" dirty="0">
                <a:solidFill>
                  <a:schemeClr val="tx1">
                    <a:alpha val="80000"/>
                  </a:schemeClr>
                </a:solidFill>
              </a:rPr>
              <a:t> </a:t>
            </a:r>
            <a:r>
              <a:rPr lang="en-US" sz="750" dirty="0" err="1">
                <a:solidFill>
                  <a:schemeClr val="tx1">
                    <a:alpha val="80000"/>
                  </a:schemeClr>
                </a:solidFill>
              </a:rPr>
              <a:t>universitari</a:t>
            </a:r>
            <a:r>
              <a:rPr lang="en-US" sz="750" dirty="0">
                <a:solidFill>
                  <a:schemeClr val="tx1">
                    <a:alpha val="80000"/>
                  </a:schemeClr>
                </a:solidFill>
              </a:rPr>
              <a:t>.</a:t>
            </a:r>
            <a:r>
              <a:rPr lang="en-US" sz="750" spc="26" dirty="0">
                <a:solidFill>
                  <a:schemeClr val="tx1">
                    <a:alpha val="80000"/>
                  </a:schemeClr>
                </a:solidFill>
              </a:rPr>
              <a:t> </a:t>
            </a:r>
            <a:r>
              <a:rPr lang="en-US" sz="750" dirty="0" err="1">
                <a:solidFill>
                  <a:schemeClr val="tx1">
                    <a:alpha val="80000"/>
                  </a:schemeClr>
                </a:solidFill>
              </a:rPr>
              <a:t>Viene</a:t>
            </a:r>
            <a:r>
              <a:rPr lang="en-US" sz="750" spc="34" dirty="0">
                <a:solidFill>
                  <a:schemeClr val="tx1">
                    <a:alpha val="80000"/>
                  </a:schemeClr>
                </a:solidFill>
              </a:rPr>
              <a:t> </a:t>
            </a:r>
            <a:r>
              <a:rPr lang="en-US" sz="750" spc="-8" dirty="0">
                <a:solidFill>
                  <a:schemeClr val="tx1">
                    <a:alpha val="80000"/>
                  </a:schemeClr>
                </a:solidFill>
              </a:rPr>
              <a:t>sostenuto </a:t>
            </a:r>
            <a:r>
              <a:rPr lang="en-US" sz="750" dirty="0">
                <a:solidFill>
                  <a:schemeClr val="tx1">
                    <a:alpha val="80000"/>
                  </a:schemeClr>
                </a:solidFill>
              </a:rPr>
              <a:t>il</a:t>
            </a:r>
            <a:r>
              <a:rPr lang="en-US" sz="750" spc="68" dirty="0">
                <a:solidFill>
                  <a:schemeClr val="tx1">
                    <a:alpha val="80000"/>
                  </a:schemeClr>
                </a:solidFill>
              </a:rPr>
              <a:t>  </a:t>
            </a:r>
            <a:r>
              <a:rPr lang="en-US" sz="750" dirty="0" err="1">
                <a:solidFill>
                  <a:schemeClr val="tx1">
                    <a:alpha val="80000"/>
                  </a:schemeClr>
                </a:solidFill>
              </a:rPr>
              <a:t>diritto</a:t>
            </a:r>
            <a:r>
              <a:rPr lang="en-US" sz="750" spc="71" dirty="0">
                <a:solidFill>
                  <a:schemeClr val="tx1">
                    <a:alpha val="80000"/>
                  </a:schemeClr>
                </a:solidFill>
              </a:rPr>
              <a:t>  </a:t>
            </a:r>
            <a:r>
              <a:rPr lang="en-US" sz="750" dirty="0" err="1">
                <a:solidFill>
                  <a:schemeClr val="tx1">
                    <a:alpha val="80000"/>
                  </a:schemeClr>
                </a:solidFill>
              </a:rPr>
              <a:t>allo</a:t>
            </a:r>
            <a:r>
              <a:rPr lang="en-US" sz="750" spc="68" dirty="0">
                <a:solidFill>
                  <a:schemeClr val="tx1">
                    <a:alpha val="80000"/>
                  </a:schemeClr>
                </a:solidFill>
              </a:rPr>
              <a:t>  </a:t>
            </a:r>
            <a:r>
              <a:rPr lang="en-US" sz="750" dirty="0">
                <a:solidFill>
                  <a:schemeClr val="tx1">
                    <a:alpha val="80000"/>
                  </a:schemeClr>
                </a:solidFill>
              </a:rPr>
              <a:t>studio</a:t>
            </a:r>
            <a:r>
              <a:rPr lang="en-US" sz="750" spc="68" dirty="0">
                <a:solidFill>
                  <a:schemeClr val="tx1">
                    <a:alpha val="80000"/>
                  </a:schemeClr>
                </a:solidFill>
              </a:rPr>
              <a:t>  </a:t>
            </a:r>
            <a:r>
              <a:rPr lang="en-US" sz="750" dirty="0">
                <a:solidFill>
                  <a:schemeClr val="tx1">
                    <a:alpha val="80000"/>
                  </a:schemeClr>
                </a:solidFill>
              </a:rPr>
              <a:t>e</a:t>
            </a:r>
            <a:r>
              <a:rPr lang="en-US" sz="750" spc="68" dirty="0">
                <a:solidFill>
                  <a:schemeClr val="tx1">
                    <a:alpha val="80000"/>
                  </a:schemeClr>
                </a:solidFill>
              </a:rPr>
              <a:t>  </a:t>
            </a:r>
            <a:r>
              <a:rPr lang="en-US" sz="750" dirty="0" err="1">
                <a:solidFill>
                  <a:schemeClr val="tx1">
                    <a:alpha val="80000"/>
                  </a:schemeClr>
                </a:solidFill>
              </a:rPr>
              <a:t>accresciuta</a:t>
            </a:r>
            <a:r>
              <a:rPr lang="en-US" sz="750" spc="71" dirty="0">
                <a:solidFill>
                  <a:schemeClr val="tx1">
                    <a:alpha val="80000"/>
                  </a:schemeClr>
                </a:solidFill>
              </a:rPr>
              <a:t>  </a:t>
            </a:r>
            <a:r>
              <a:rPr lang="en-US" sz="750" dirty="0">
                <a:solidFill>
                  <a:schemeClr val="tx1">
                    <a:alpha val="80000"/>
                  </a:schemeClr>
                </a:solidFill>
              </a:rPr>
              <a:t>la</a:t>
            </a:r>
            <a:r>
              <a:rPr lang="en-US" sz="750" spc="71" dirty="0">
                <a:solidFill>
                  <a:schemeClr val="tx1">
                    <a:alpha val="80000"/>
                  </a:schemeClr>
                </a:solidFill>
              </a:rPr>
              <a:t>  </a:t>
            </a:r>
            <a:r>
              <a:rPr lang="en-US" sz="750" dirty="0" err="1">
                <a:solidFill>
                  <a:schemeClr val="tx1">
                    <a:alpha val="80000"/>
                  </a:schemeClr>
                </a:solidFill>
              </a:rPr>
              <a:t>capacità</a:t>
            </a:r>
            <a:r>
              <a:rPr lang="en-US" sz="750" spc="68" dirty="0">
                <a:solidFill>
                  <a:schemeClr val="tx1">
                    <a:alpha val="80000"/>
                  </a:schemeClr>
                </a:solidFill>
              </a:rPr>
              <a:t>  </a:t>
            </a:r>
            <a:r>
              <a:rPr lang="en-US" sz="750" dirty="0" err="1">
                <a:solidFill>
                  <a:schemeClr val="tx1">
                    <a:alpha val="80000"/>
                  </a:schemeClr>
                </a:solidFill>
              </a:rPr>
              <a:t>delle</a:t>
            </a:r>
            <a:r>
              <a:rPr lang="en-US" sz="750" spc="68" dirty="0">
                <a:solidFill>
                  <a:schemeClr val="tx1">
                    <a:alpha val="80000"/>
                  </a:schemeClr>
                </a:solidFill>
              </a:rPr>
              <a:t>  </a:t>
            </a:r>
            <a:r>
              <a:rPr lang="en-US" sz="750" dirty="0" err="1">
                <a:solidFill>
                  <a:schemeClr val="tx1">
                    <a:alpha val="80000"/>
                  </a:schemeClr>
                </a:solidFill>
              </a:rPr>
              <a:t>famiglie</a:t>
            </a:r>
            <a:r>
              <a:rPr lang="en-US" sz="750" spc="68" dirty="0">
                <a:solidFill>
                  <a:schemeClr val="tx1">
                    <a:alpha val="80000"/>
                  </a:schemeClr>
                </a:solidFill>
              </a:rPr>
              <a:t>  </a:t>
            </a:r>
            <a:r>
              <a:rPr lang="en-US" sz="750" dirty="0">
                <a:solidFill>
                  <a:schemeClr val="tx1">
                    <a:alpha val="80000"/>
                  </a:schemeClr>
                </a:solidFill>
              </a:rPr>
              <a:t>di</a:t>
            </a:r>
            <a:r>
              <a:rPr lang="en-US" sz="750" spc="71" dirty="0">
                <a:solidFill>
                  <a:schemeClr val="tx1">
                    <a:alpha val="80000"/>
                  </a:schemeClr>
                </a:solidFill>
              </a:rPr>
              <a:t>  </a:t>
            </a:r>
            <a:r>
              <a:rPr lang="en-US" sz="750" spc="-8" dirty="0" err="1">
                <a:solidFill>
                  <a:schemeClr val="tx1">
                    <a:alpha val="80000"/>
                  </a:schemeClr>
                </a:solidFill>
              </a:rPr>
              <a:t>investire</a:t>
            </a:r>
            <a:r>
              <a:rPr lang="en-US" sz="750" spc="-8" dirty="0">
                <a:solidFill>
                  <a:schemeClr val="tx1">
                    <a:alpha val="80000"/>
                  </a:schemeClr>
                </a:solidFill>
              </a:rPr>
              <a:t> </a:t>
            </a:r>
            <a:r>
              <a:rPr lang="en-US" sz="750" spc="-8" dirty="0" err="1">
                <a:solidFill>
                  <a:schemeClr val="tx1">
                    <a:alpha val="80000"/>
                  </a:schemeClr>
                </a:solidFill>
              </a:rPr>
              <a:t>nell’acquisizione</a:t>
            </a:r>
            <a:r>
              <a:rPr lang="en-US" sz="750" spc="64" dirty="0">
                <a:solidFill>
                  <a:schemeClr val="tx1">
                    <a:alpha val="80000"/>
                  </a:schemeClr>
                </a:solidFill>
              </a:rPr>
              <a:t> </a:t>
            </a:r>
            <a:r>
              <a:rPr lang="en-US" sz="750" dirty="0">
                <a:solidFill>
                  <a:schemeClr val="tx1">
                    <a:alpha val="80000"/>
                  </a:schemeClr>
                </a:solidFill>
              </a:rPr>
              <a:t>di</a:t>
            </a:r>
            <a:r>
              <a:rPr lang="en-US" sz="750" spc="60" dirty="0">
                <a:solidFill>
                  <a:schemeClr val="tx1">
                    <a:alpha val="80000"/>
                  </a:schemeClr>
                </a:solidFill>
              </a:rPr>
              <a:t> </a:t>
            </a:r>
            <a:r>
              <a:rPr lang="en-US" sz="750" dirty="0" err="1">
                <a:solidFill>
                  <a:schemeClr val="tx1">
                    <a:alpha val="80000"/>
                  </a:schemeClr>
                </a:solidFill>
              </a:rPr>
              <a:t>competenze</a:t>
            </a:r>
            <a:r>
              <a:rPr lang="en-US" sz="750" spc="53" dirty="0">
                <a:solidFill>
                  <a:schemeClr val="tx1">
                    <a:alpha val="80000"/>
                  </a:schemeClr>
                </a:solidFill>
              </a:rPr>
              <a:t> </a:t>
            </a:r>
            <a:r>
              <a:rPr lang="en-US" sz="750" dirty="0" err="1">
                <a:solidFill>
                  <a:schemeClr val="tx1">
                    <a:alpha val="80000"/>
                  </a:schemeClr>
                </a:solidFill>
              </a:rPr>
              <a:t>avanzate</a:t>
            </a:r>
            <a:r>
              <a:rPr lang="en-US" sz="750" dirty="0">
                <a:solidFill>
                  <a:schemeClr val="tx1">
                    <a:alpha val="80000"/>
                  </a:schemeClr>
                </a:solidFill>
              </a:rPr>
              <a:t>.</a:t>
            </a:r>
            <a:r>
              <a:rPr lang="en-US" sz="750" spc="60" dirty="0">
                <a:solidFill>
                  <a:schemeClr val="tx1">
                    <a:alpha val="80000"/>
                  </a:schemeClr>
                </a:solidFill>
              </a:rPr>
              <a:t> </a:t>
            </a:r>
            <a:r>
              <a:rPr lang="en-US" sz="750" dirty="0">
                <a:solidFill>
                  <a:schemeClr val="tx1">
                    <a:alpha val="80000"/>
                  </a:schemeClr>
                </a:solidFill>
              </a:rPr>
              <a:t>Si</a:t>
            </a:r>
            <a:r>
              <a:rPr lang="en-US" sz="750" spc="60" dirty="0">
                <a:solidFill>
                  <a:schemeClr val="tx1">
                    <a:alpha val="80000"/>
                  </a:schemeClr>
                </a:solidFill>
              </a:rPr>
              <a:t> </a:t>
            </a:r>
            <a:r>
              <a:rPr lang="en-US" sz="750" dirty="0" err="1">
                <a:solidFill>
                  <a:schemeClr val="tx1">
                    <a:alpha val="80000"/>
                  </a:schemeClr>
                </a:solidFill>
              </a:rPr>
              <a:t>prevede</a:t>
            </a:r>
            <a:r>
              <a:rPr lang="en-US" sz="750" spc="64" dirty="0">
                <a:solidFill>
                  <a:schemeClr val="tx1">
                    <a:alpha val="80000"/>
                  </a:schemeClr>
                </a:solidFill>
              </a:rPr>
              <a:t> </a:t>
            </a:r>
            <a:r>
              <a:rPr lang="en-US" sz="750" dirty="0" err="1">
                <a:solidFill>
                  <a:schemeClr val="tx1">
                    <a:alpha val="80000"/>
                  </a:schemeClr>
                </a:solidFill>
              </a:rPr>
              <a:t>anche</a:t>
            </a:r>
            <a:r>
              <a:rPr lang="en-US" sz="750" spc="56" dirty="0">
                <a:solidFill>
                  <a:schemeClr val="tx1">
                    <a:alpha val="80000"/>
                  </a:schemeClr>
                </a:solidFill>
              </a:rPr>
              <a:t> </a:t>
            </a:r>
            <a:r>
              <a:rPr lang="en-US" sz="750" dirty="0">
                <a:solidFill>
                  <a:schemeClr val="tx1">
                    <a:alpha val="80000"/>
                  </a:schemeClr>
                </a:solidFill>
              </a:rPr>
              <a:t>un</a:t>
            </a:r>
            <a:r>
              <a:rPr lang="en-US" sz="750" spc="60" dirty="0">
                <a:solidFill>
                  <a:schemeClr val="tx1">
                    <a:alpha val="80000"/>
                  </a:schemeClr>
                </a:solidFill>
              </a:rPr>
              <a:t> </a:t>
            </a:r>
            <a:r>
              <a:rPr lang="en-US" sz="750" spc="-8" dirty="0" err="1">
                <a:solidFill>
                  <a:schemeClr val="tx1">
                    <a:alpha val="80000"/>
                  </a:schemeClr>
                </a:solidFill>
              </a:rPr>
              <a:t>rafforzamento</a:t>
            </a:r>
            <a:r>
              <a:rPr lang="en-US" sz="750" spc="-8" dirty="0">
                <a:solidFill>
                  <a:schemeClr val="tx1">
                    <a:alpha val="80000"/>
                  </a:schemeClr>
                </a:solidFill>
              </a:rPr>
              <a:t> </a:t>
            </a:r>
            <a:r>
              <a:rPr lang="en-US" sz="750" dirty="0" err="1">
                <a:solidFill>
                  <a:schemeClr val="tx1">
                    <a:alpha val="80000"/>
                  </a:schemeClr>
                </a:solidFill>
              </a:rPr>
              <a:t>dei</a:t>
            </a:r>
            <a:r>
              <a:rPr lang="en-US" sz="750" spc="19" dirty="0">
                <a:solidFill>
                  <a:schemeClr val="tx1">
                    <a:alpha val="80000"/>
                  </a:schemeClr>
                </a:solidFill>
              </a:rPr>
              <a:t> </a:t>
            </a:r>
            <a:r>
              <a:rPr lang="en-US" sz="750" dirty="0" err="1">
                <a:solidFill>
                  <a:schemeClr val="tx1">
                    <a:alpha val="80000"/>
                  </a:schemeClr>
                </a:solidFill>
              </a:rPr>
              <a:t>sistemi</a:t>
            </a:r>
            <a:r>
              <a:rPr lang="en-US" sz="750" spc="26" dirty="0">
                <a:solidFill>
                  <a:schemeClr val="tx1">
                    <a:alpha val="80000"/>
                  </a:schemeClr>
                </a:solidFill>
              </a:rPr>
              <a:t> </a:t>
            </a:r>
            <a:r>
              <a:rPr lang="en-US" sz="750" dirty="0">
                <a:solidFill>
                  <a:schemeClr val="tx1">
                    <a:alpha val="80000"/>
                  </a:schemeClr>
                </a:solidFill>
              </a:rPr>
              <a:t>di</a:t>
            </a:r>
            <a:r>
              <a:rPr lang="en-US" sz="750" spc="19" dirty="0">
                <a:solidFill>
                  <a:schemeClr val="tx1">
                    <a:alpha val="80000"/>
                  </a:schemeClr>
                </a:solidFill>
              </a:rPr>
              <a:t> </a:t>
            </a:r>
            <a:r>
              <a:rPr lang="en-US" sz="750" dirty="0" err="1">
                <a:solidFill>
                  <a:schemeClr val="tx1">
                    <a:alpha val="80000"/>
                  </a:schemeClr>
                </a:solidFill>
              </a:rPr>
              <a:t>ricerca</a:t>
            </a:r>
            <a:r>
              <a:rPr lang="en-US" sz="750" spc="23" dirty="0">
                <a:solidFill>
                  <a:schemeClr val="tx1">
                    <a:alpha val="80000"/>
                  </a:schemeClr>
                </a:solidFill>
              </a:rPr>
              <a:t> </a:t>
            </a:r>
            <a:r>
              <a:rPr lang="en-US" sz="750" dirty="0">
                <a:solidFill>
                  <a:schemeClr val="tx1">
                    <a:alpha val="80000"/>
                  </a:schemeClr>
                </a:solidFill>
              </a:rPr>
              <a:t>di</a:t>
            </a:r>
            <a:r>
              <a:rPr lang="en-US" sz="750" spc="19" dirty="0">
                <a:solidFill>
                  <a:schemeClr val="tx1">
                    <a:alpha val="80000"/>
                  </a:schemeClr>
                </a:solidFill>
              </a:rPr>
              <a:t> </a:t>
            </a:r>
            <a:r>
              <a:rPr lang="en-US" sz="750" dirty="0">
                <a:solidFill>
                  <a:schemeClr val="tx1">
                    <a:alpha val="80000"/>
                  </a:schemeClr>
                </a:solidFill>
              </a:rPr>
              <a:t>base</a:t>
            </a:r>
            <a:r>
              <a:rPr lang="en-US" sz="750" spc="23" dirty="0">
                <a:solidFill>
                  <a:schemeClr val="tx1">
                    <a:alpha val="80000"/>
                  </a:schemeClr>
                </a:solidFill>
              </a:rPr>
              <a:t> </a:t>
            </a:r>
            <a:r>
              <a:rPr lang="en-US" sz="750" dirty="0">
                <a:solidFill>
                  <a:schemeClr val="tx1">
                    <a:alpha val="80000"/>
                  </a:schemeClr>
                </a:solidFill>
              </a:rPr>
              <a:t>e</a:t>
            </a:r>
            <a:r>
              <a:rPr lang="en-US" sz="750" spc="19" dirty="0">
                <a:solidFill>
                  <a:schemeClr val="tx1">
                    <a:alpha val="80000"/>
                  </a:schemeClr>
                </a:solidFill>
              </a:rPr>
              <a:t> </a:t>
            </a:r>
            <a:r>
              <a:rPr lang="en-US" sz="750" dirty="0" err="1">
                <a:solidFill>
                  <a:schemeClr val="tx1">
                    <a:alpha val="80000"/>
                  </a:schemeClr>
                </a:solidFill>
              </a:rPr>
              <a:t>applicata</a:t>
            </a:r>
            <a:r>
              <a:rPr lang="en-US" sz="750" spc="19" dirty="0">
                <a:solidFill>
                  <a:schemeClr val="tx1">
                    <a:alpha val="80000"/>
                  </a:schemeClr>
                </a:solidFill>
              </a:rPr>
              <a:t> </a:t>
            </a:r>
            <a:r>
              <a:rPr lang="en-US" sz="750" dirty="0">
                <a:solidFill>
                  <a:schemeClr val="tx1">
                    <a:alpha val="80000"/>
                  </a:schemeClr>
                </a:solidFill>
              </a:rPr>
              <a:t>e</a:t>
            </a:r>
            <a:r>
              <a:rPr lang="en-US" sz="750" spc="15" dirty="0">
                <a:solidFill>
                  <a:schemeClr val="tx1">
                    <a:alpha val="80000"/>
                  </a:schemeClr>
                </a:solidFill>
              </a:rPr>
              <a:t> </a:t>
            </a:r>
            <a:r>
              <a:rPr lang="en-US" sz="750" dirty="0" err="1">
                <a:solidFill>
                  <a:schemeClr val="tx1">
                    <a:alpha val="80000"/>
                  </a:schemeClr>
                </a:solidFill>
              </a:rPr>
              <a:t>nuovi</a:t>
            </a:r>
            <a:r>
              <a:rPr lang="en-US" sz="750" spc="34" dirty="0">
                <a:solidFill>
                  <a:schemeClr val="tx1">
                    <a:alpha val="80000"/>
                  </a:schemeClr>
                </a:solidFill>
              </a:rPr>
              <a:t> </a:t>
            </a:r>
            <a:r>
              <a:rPr lang="en-US" sz="750" dirty="0" err="1">
                <a:solidFill>
                  <a:schemeClr val="tx1">
                    <a:alpha val="80000"/>
                  </a:schemeClr>
                </a:solidFill>
              </a:rPr>
              <a:t>strumenti</a:t>
            </a:r>
            <a:r>
              <a:rPr lang="en-US" sz="750" spc="34" dirty="0">
                <a:solidFill>
                  <a:schemeClr val="tx1">
                    <a:alpha val="80000"/>
                  </a:schemeClr>
                </a:solidFill>
              </a:rPr>
              <a:t> </a:t>
            </a:r>
            <a:r>
              <a:rPr lang="en-US" sz="750" dirty="0">
                <a:solidFill>
                  <a:schemeClr val="tx1">
                    <a:alpha val="80000"/>
                  </a:schemeClr>
                </a:solidFill>
              </a:rPr>
              <a:t>per</a:t>
            </a:r>
            <a:r>
              <a:rPr lang="en-US" sz="750" spc="23" dirty="0">
                <a:solidFill>
                  <a:schemeClr val="tx1">
                    <a:alpha val="80000"/>
                  </a:schemeClr>
                </a:solidFill>
              </a:rPr>
              <a:t> </a:t>
            </a:r>
            <a:r>
              <a:rPr lang="en-US" sz="750" dirty="0">
                <a:solidFill>
                  <a:schemeClr val="tx1">
                    <a:alpha val="80000"/>
                  </a:schemeClr>
                </a:solidFill>
              </a:rPr>
              <a:t>il</a:t>
            </a:r>
            <a:r>
              <a:rPr lang="en-US" sz="750" spc="30" dirty="0">
                <a:solidFill>
                  <a:schemeClr val="tx1">
                    <a:alpha val="80000"/>
                  </a:schemeClr>
                </a:solidFill>
              </a:rPr>
              <a:t> </a:t>
            </a:r>
            <a:r>
              <a:rPr lang="en-US" sz="750" spc="-8" dirty="0" err="1">
                <a:solidFill>
                  <a:schemeClr val="tx1">
                    <a:alpha val="80000"/>
                  </a:schemeClr>
                </a:solidFill>
              </a:rPr>
              <a:t>trasferimento</a:t>
            </a:r>
            <a:r>
              <a:rPr lang="en-US" sz="750" spc="-8" dirty="0">
                <a:solidFill>
                  <a:schemeClr val="tx1">
                    <a:alpha val="80000"/>
                  </a:schemeClr>
                </a:solidFill>
              </a:rPr>
              <a:t> </a:t>
            </a:r>
            <a:r>
              <a:rPr lang="en-US" sz="750" spc="-8" dirty="0" err="1">
                <a:solidFill>
                  <a:schemeClr val="tx1">
                    <a:alpha val="80000"/>
                  </a:schemeClr>
                </a:solidFill>
              </a:rPr>
              <a:t>tecnologico</a:t>
            </a:r>
            <a:r>
              <a:rPr lang="en-US" sz="750" spc="-8" dirty="0">
                <a:solidFill>
                  <a:schemeClr val="tx1">
                    <a:alpha val="80000"/>
                  </a:schemeClr>
                </a:solidFill>
              </a:rPr>
              <a:t>.</a:t>
            </a:r>
            <a:endParaRPr lang="en-US" sz="750" dirty="0">
              <a:solidFill>
                <a:schemeClr val="tx1">
                  <a:alpha val="80000"/>
                </a:schemeClr>
              </a:solidFill>
            </a:endParaRPr>
          </a:p>
          <a:p>
            <a:pPr marL="9525" marR="6668" indent="-171450">
              <a:lnSpc>
                <a:spcPct val="90000"/>
              </a:lnSpc>
              <a:spcBef>
                <a:spcPts val="889"/>
              </a:spcBef>
              <a:buFont typeface="Arial" panose="020B0604020202020204" pitchFamily="34" charset="0"/>
              <a:buChar char="•"/>
            </a:pPr>
            <a:r>
              <a:rPr lang="en-US" sz="750" dirty="0">
                <a:solidFill>
                  <a:schemeClr val="tx1">
                    <a:alpha val="80000"/>
                  </a:schemeClr>
                </a:solidFill>
              </a:rPr>
              <a:t>La</a:t>
            </a:r>
            <a:r>
              <a:rPr lang="en-US" sz="750" spc="79" dirty="0">
                <a:solidFill>
                  <a:schemeClr val="tx1">
                    <a:alpha val="80000"/>
                  </a:schemeClr>
                </a:solidFill>
              </a:rPr>
              <a:t> </a:t>
            </a:r>
            <a:r>
              <a:rPr lang="en-US" sz="750" dirty="0" err="1">
                <a:solidFill>
                  <a:schemeClr val="tx1">
                    <a:alpha val="80000"/>
                  </a:schemeClr>
                </a:solidFill>
              </a:rPr>
              <a:t>Missione</a:t>
            </a:r>
            <a:r>
              <a:rPr lang="en-US" sz="750" spc="86" dirty="0">
                <a:solidFill>
                  <a:schemeClr val="tx1">
                    <a:alpha val="80000"/>
                  </a:schemeClr>
                </a:solidFill>
              </a:rPr>
              <a:t> </a:t>
            </a:r>
            <a:r>
              <a:rPr lang="en-US" sz="750" dirty="0">
                <a:solidFill>
                  <a:schemeClr val="tx1">
                    <a:alpha val="80000"/>
                  </a:schemeClr>
                </a:solidFill>
              </a:rPr>
              <a:t>4,</a:t>
            </a:r>
            <a:r>
              <a:rPr lang="en-US" sz="750" spc="75" dirty="0">
                <a:solidFill>
                  <a:schemeClr val="tx1">
                    <a:alpha val="80000"/>
                  </a:schemeClr>
                </a:solidFill>
              </a:rPr>
              <a:t> </a:t>
            </a:r>
            <a:r>
              <a:rPr lang="en-US" sz="750" b="1" dirty="0">
                <a:solidFill>
                  <a:schemeClr val="tx1">
                    <a:alpha val="80000"/>
                  </a:schemeClr>
                </a:solidFill>
              </a:rPr>
              <a:t>con</a:t>
            </a:r>
            <a:r>
              <a:rPr lang="en-US" sz="750" b="1" spc="83" dirty="0">
                <a:solidFill>
                  <a:schemeClr val="tx1">
                    <a:alpha val="80000"/>
                  </a:schemeClr>
                </a:solidFill>
              </a:rPr>
              <a:t> </a:t>
            </a:r>
            <a:r>
              <a:rPr lang="en-US" sz="750" b="1" dirty="0" err="1">
                <a:solidFill>
                  <a:schemeClr val="tx1">
                    <a:alpha val="80000"/>
                  </a:schemeClr>
                </a:solidFill>
              </a:rPr>
              <a:t>una</a:t>
            </a:r>
            <a:r>
              <a:rPr lang="en-US" sz="750" b="1" spc="79" dirty="0">
                <a:solidFill>
                  <a:schemeClr val="tx1">
                    <a:alpha val="80000"/>
                  </a:schemeClr>
                </a:solidFill>
              </a:rPr>
              <a:t> </a:t>
            </a:r>
            <a:r>
              <a:rPr lang="en-US" sz="750" b="1" dirty="0" err="1">
                <a:solidFill>
                  <a:schemeClr val="tx1">
                    <a:alpha val="80000"/>
                  </a:schemeClr>
                </a:solidFill>
              </a:rPr>
              <a:t>dotazione</a:t>
            </a:r>
            <a:r>
              <a:rPr lang="en-US" sz="750" b="1" spc="90" dirty="0">
                <a:solidFill>
                  <a:schemeClr val="tx1">
                    <a:alpha val="80000"/>
                  </a:schemeClr>
                </a:solidFill>
              </a:rPr>
              <a:t> </a:t>
            </a:r>
            <a:r>
              <a:rPr lang="en-US" sz="750" b="1" dirty="0">
                <a:solidFill>
                  <a:schemeClr val="tx1">
                    <a:alpha val="80000"/>
                  </a:schemeClr>
                </a:solidFill>
              </a:rPr>
              <a:t>di</a:t>
            </a:r>
            <a:r>
              <a:rPr lang="en-US" sz="750" b="1" spc="79" dirty="0">
                <a:solidFill>
                  <a:schemeClr val="tx1">
                    <a:alpha val="80000"/>
                  </a:schemeClr>
                </a:solidFill>
              </a:rPr>
              <a:t> </a:t>
            </a:r>
            <a:r>
              <a:rPr lang="en-US" sz="750" b="1" dirty="0">
                <a:solidFill>
                  <a:schemeClr val="tx1">
                    <a:alpha val="80000"/>
                  </a:schemeClr>
                </a:solidFill>
              </a:rPr>
              <a:t>30,88</a:t>
            </a:r>
            <a:r>
              <a:rPr lang="en-US" sz="750" b="1" spc="83" dirty="0">
                <a:solidFill>
                  <a:schemeClr val="tx1">
                    <a:alpha val="80000"/>
                  </a:schemeClr>
                </a:solidFill>
              </a:rPr>
              <a:t> </a:t>
            </a:r>
            <a:r>
              <a:rPr lang="en-US" sz="750" b="1" dirty="0" err="1">
                <a:solidFill>
                  <a:schemeClr val="tx1">
                    <a:alpha val="80000"/>
                  </a:schemeClr>
                </a:solidFill>
              </a:rPr>
              <a:t>miliardi</a:t>
            </a:r>
            <a:r>
              <a:rPr lang="en-US" sz="750" dirty="0">
                <a:solidFill>
                  <a:schemeClr val="tx1">
                    <a:alpha val="80000"/>
                  </a:schemeClr>
                </a:solidFill>
              </a:rPr>
              <a:t>,</a:t>
            </a:r>
            <a:r>
              <a:rPr lang="en-US" sz="750" spc="75" dirty="0">
                <a:solidFill>
                  <a:schemeClr val="tx1">
                    <a:alpha val="80000"/>
                  </a:schemeClr>
                </a:solidFill>
              </a:rPr>
              <a:t> </a:t>
            </a:r>
            <a:r>
              <a:rPr lang="en-US" sz="750" dirty="0" err="1">
                <a:solidFill>
                  <a:schemeClr val="tx1">
                    <a:alpha val="80000"/>
                  </a:schemeClr>
                </a:solidFill>
              </a:rPr>
              <a:t>si</a:t>
            </a:r>
            <a:r>
              <a:rPr lang="en-US" sz="750" spc="86" dirty="0">
                <a:solidFill>
                  <a:schemeClr val="tx1">
                    <a:alpha val="80000"/>
                  </a:schemeClr>
                </a:solidFill>
              </a:rPr>
              <a:t> </a:t>
            </a:r>
            <a:r>
              <a:rPr lang="en-US" sz="750" dirty="0" err="1">
                <a:solidFill>
                  <a:schemeClr val="tx1">
                    <a:alpha val="80000"/>
                  </a:schemeClr>
                </a:solidFill>
              </a:rPr>
              <a:t>articola</a:t>
            </a:r>
            <a:r>
              <a:rPr lang="en-US" sz="750" spc="86" dirty="0">
                <a:solidFill>
                  <a:schemeClr val="tx1">
                    <a:alpha val="80000"/>
                  </a:schemeClr>
                </a:solidFill>
              </a:rPr>
              <a:t> </a:t>
            </a:r>
            <a:r>
              <a:rPr lang="en-US" sz="750" dirty="0">
                <a:solidFill>
                  <a:schemeClr val="tx1">
                    <a:alpha val="80000"/>
                  </a:schemeClr>
                </a:solidFill>
              </a:rPr>
              <a:t>in</a:t>
            </a:r>
            <a:r>
              <a:rPr lang="en-US" sz="750" spc="94" dirty="0">
                <a:solidFill>
                  <a:schemeClr val="tx1">
                    <a:alpha val="80000"/>
                  </a:schemeClr>
                </a:solidFill>
              </a:rPr>
              <a:t> </a:t>
            </a:r>
            <a:r>
              <a:rPr lang="en-US" sz="750" spc="-19" dirty="0">
                <a:solidFill>
                  <a:schemeClr val="tx1">
                    <a:alpha val="80000"/>
                  </a:schemeClr>
                </a:solidFill>
              </a:rPr>
              <a:t>due </a:t>
            </a:r>
            <a:r>
              <a:rPr lang="en-US" sz="750" spc="-8" dirty="0" err="1">
                <a:solidFill>
                  <a:schemeClr val="tx1">
                    <a:alpha val="80000"/>
                  </a:schemeClr>
                </a:solidFill>
              </a:rPr>
              <a:t>Componenti</a:t>
            </a:r>
            <a:r>
              <a:rPr lang="en-US" sz="750" spc="-8" dirty="0">
                <a:solidFill>
                  <a:schemeClr val="tx1">
                    <a:alpha val="80000"/>
                  </a:schemeClr>
                </a:solidFill>
              </a:rPr>
              <a:t>:</a:t>
            </a:r>
            <a:endParaRPr lang="en-US" sz="750" dirty="0">
              <a:solidFill>
                <a:schemeClr val="tx1">
                  <a:alpha val="80000"/>
                </a:schemeClr>
              </a:solidFill>
            </a:endParaRPr>
          </a:p>
          <a:p>
            <a:pPr marL="266224" indent="-171450">
              <a:lnSpc>
                <a:spcPct val="90000"/>
              </a:lnSpc>
              <a:spcBef>
                <a:spcPts val="900"/>
              </a:spcBef>
              <a:buFont typeface="Arial" panose="020B0604020202020204" pitchFamily="34" charset="0"/>
              <a:buChar char="•"/>
              <a:tabLst>
                <a:tab pos="266224" algn="l"/>
              </a:tabLst>
            </a:pPr>
            <a:r>
              <a:rPr lang="en-US" sz="750" b="1" dirty="0" err="1">
                <a:solidFill>
                  <a:schemeClr val="tx1">
                    <a:alpha val="80000"/>
                  </a:schemeClr>
                </a:solidFill>
              </a:rPr>
              <a:t>Potenziamento</a:t>
            </a:r>
            <a:r>
              <a:rPr lang="en-US" sz="750" b="1" spc="83" dirty="0">
                <a:solidFill>
                  <a:schemeClr val="tx1">
                    <a:alpha val="80000"/>
                  </a:schemeClr>
                </a:solidFill>
              </a:rPr>
              <a:t> </a:t>
            </a:r>
            <a:r>
              <a:rPr lang="en-US" sz="750" b="1" spc="-8" dirty="0" err="1">
                <a:solidFill>
                  <a:schemeClr val="tx1">
                    <a:alpha val="80000"/>
                  </a:schemeClr>
                </a:solidFill>
              </a:rPr>
              <a:t>dell’offerta</a:t>
            </a:r>
            <a:r>
              <a:rPr lang="en-US" sz="750" b="1" spc="83" dirty="0">
                <a:solidFill>
                  <a:schemeClr val="tx1">
                    <a:alpha val="80000"/>
                  </a:schemeClr>
                </a:solidFill>
              </a:rPr>
              <a:t> </a:t>
            </a:r>
            <a:r>
              <a:rPr lang="en-US" sz="750" b="1" dirty="0">
                <a:solidFill>
                  <a:schemeClr val="tx1">
                    <a:alpha val="80000"/>
                  </a:schemeClr>
                </a:solidFill>
              </a:rPr>
              <a:t>di</a:t>
            </a:r>
            <a:r>
              <a:rPr lang="en-US" sz="750" b="1" spc="86" dirty="0">
                <a:solidFill>
                  <a:schemeClr val="tx1">
                    <a:alpha val="80000"/>
                  </a:schemeClr>
                </a:solidFill>
              </a:rPr>
              <a:t> </a:t>
            </a:r>
            <a:r>
              <a:rPr lang="en-US" sz="750" b="1" dirty="0" err="1">
                <a:solidFill>
                  <a:schemeClr val="tx1">
                    <a:alpha val="80000"/>
                  </a:schemeClr>
                </a:solidFill>
              </a:rPr>
              <a:t>servizi</a:t>
            </a:r>
            <a:r>
              <a:rPr lang="en-US" sz="750" b="1" spc="83" dirty="0">
                <a:solidFill>
                  <a:schemeClr val="tx1">
                    <a:alpha val="80000"/>
                  </a:schemeClr>
                </a:solidFill>
              </a:rPr>
              <a:t> </a:t>
            </a:r>
            <a:r>
              <a:rPr lang="en-US" sz="750" b="1" dirty="0">
                <a:solidFill>
                  <a:schemeClr val="tx1">
                    <a:alpha val="80000"/>
                  </a:schemeClr>
                </a:solidFill>
              </a:rPr>
              <a:t>di</a:t>
            </a:r>
            <a:r>
              <a:rPr lang="en-US" sz="750" b="1" spc="86" dirty="0">
                <a:solidFill>
                  <a:schemeClr val="tx1">
                    <a:alpha val="80000"/>
                  </a:schemeClr>
                </a:solidFill>
              </a:rPr>
              <a:t> </a:t>
            </a:r>
            <a:r>
              <a:rPr lang="en-US" sz="750" b="1" dirty="0" err="1">
                <a:solidFill>
                  <a:schemeClr val="tx1">
                    <a:alpha val="80000"/>
                  </a:schemeClr>
                </a:solidFill>
              </a:rPr>
              <a:t>istruzione</a:t>
            </a:r>
            <a:r>
              <a:rPr lang="en-US" sz="750" b="1" dirty="0">
                <a:solidFill>
                  <a:schemeClr val="tx1">
                    <a:alpha val="80000"/>
                  </a:schemeClr>
                </a:solidFill>
              </a:rPr>
              <a:t>:</a:t>
            </a:r>
            <a:r>
              <a:rPr lang="en-US" sz="750" b="1" spc="79" dirty="0">
                <a:solidFill>
                  <a:schemeClr val="tx1">
                    <a:alpha val="80000"/>
                  </a:schemeClr>
                </a:solidFill>
              </a:rPr>
              <a:t> </a:t>
            </a:r>
            <a:r>
              <a:rPr lang="en-US" sz="750" b="1" dirty="0" err="1">
                <a:solidFill>
                  <a:schemeClr val="tx1">
                    <a:alpha val="80000"/>
                  </a:schemeClr>
                </a:solidFill>
              </a:rPr>
              <a:t>dagli</a:t>
            </a:r>
            <a:r>
              <a:rPr lang="en-US" sz="750" b="1" spc="86" dirty="0">
                <a:solidFill>
                  <a:schemeClr val="tx1">
                    <a:alpha val="80000"/>
                  </a:schemeClr>
                </a:solidFill>
              </a:rPr>
              <a:t> </a:t>
            </a:r>
            <a:r>
              <a:rPr lang="en-US" sz="750" b="1" dirty="0" err="1">
                <a:solidFill>
                  <a:schemeClr val="tx1">
                    <a:alpha val="80000"/>
                  </a:schemeClr>
                </a:solidFill>
              </a:rPr>
              <a:t>asili</a:t>
            </a:r>
            <a:r>
              <a:rPr lang="en-US" sz="750" b="1" spc="90" dirty="0">
                <a:solidFill>
                  <a:schemeClr val="tx1">
                    <a:alpha val="80000"/>
                  </a:schemeClr>
                </a:solidFill>
              </a:rPr>
              <a:t> </a:t>
            </a:r>
            <a:r>
              <a:rPr lang="en-US" sz="750" b="1" spc="-15" dirty="0">
                <a:solidFill>
                  <a:schemeClr val="tx1">
                    <a:alpha val="80000"/>
                  </a:schemeClr>
                </a:solidFill>
              </a:rPr>
              <a:t>alle </a:t>
            </a:r>
            <a:r>
              <a:rPr lang="en-US" sz="750" b="1" spc="-8" dirty="0" err="1">
                <a:solidFill>
                  <a:schemeClr val="tx1">
                    <a:alpha val="80000"/>
                  </a:schemeClr>
                </a:solidFill>
              </a:rPr>
              <a:t>Università</a:t>
            </a:r>
            <a:endParaRPr lang="en-US" sz="750" dirty="0">
              <a:solidFill>
                <a:schemeClr val="tx1">
                  <a:alpha val="80000"/>
                </a:schemeClr>
              </a:solidFill>
            </a:endParaRPr>
          </a:p>
          <a:p>
            <a:pPr marL="266224" indent="-171450">
              <a:lnSpc>
                <a:spcPct val="90000"/>
              </a:lnSpc>
              <a:buFont typeface="Arial" panose="020B0604020202020204" pitchFamily="34" charset="0"/>
              <a:buChar char="•"/>
              <a:tabLst>
                <a:tab pos="266224" algn="l"/>
              </a:tabLst>
            </a:pPr>
            <a:r>
              <a:rPr lang="en-US" sz="750" b="1" dirty="0">
                <a:solidFill>
                  <a:schemeClr val="tx1">
                    <a:alpha val="80000"/>
                  </a:schemeClr>
                </a:solidFill>
              </a:rPr>
              <a:t>Dalla</a:t>
            </a:r>
            <a:r>
              <a:rPr lang="en-US" sz="750" b="1" spc="-26" dirty="0">
                <a:solidFill>
                  <a:schemeClr val="tx1">
                    <a:alpha val="80000"/>
                  </a:schemeClr>
                </a:solidFill>
              </a:rPr>
              <a:t> </a:t>
            </a:r>
            <a:r>
              <a:rPr lang="en-US" sz="750" b="1" dirty="0" err="1">
                <a:solidFill>
                  <a:schemeClr val="tx1">
                    <a:alpha val="80000"/>
                  </a:schemeClr>
                </a:solidFill>
              </a:rPr>
              <a:t>ricerca</a:t>
            </a:r>
            <a:r>
              <a:rPr lang="en-US" sz="750" b="1" spc="-34" dirty="0">
                <a:solidFill>
                  <a:schemeClr val="tx1">
                    <a:alpha val="80000"/>
                  </a:schemeClr>
                </a:solidFill>
              </a:rPr>
              <a:t> </a:t>
            </a:r>
            <a:r>
              <a:rPr lang="en-US" sz="750" b="1" spc="-8" dirty="0" err="1">
                <a:solidFill>
                  <a:schemeClr val="tx1">
                    <a:alpha val="80000"/>
                  </a:schemeClr>
                </a:solidFill>
              </a:rPr>
              <a:t>all’impresa</a:t>
            </a:r>
            <a:endParaRPr lang="en-US" sz="750" dirty="0">
              <a:solidFill>
                <a:schemeClr val="tx1">
                  <a:alpha val="80000"/>
                </a:schemeClr>
              </a:solidFill>
            </a:endParaRPr>
          </a:p>
        </p:txBody>
      </p:sp>
      <p:sp>
        <p:nvSpPr>
          <p:cNvPr id="5" name="object 5"/>
          <p:cNvSpPr txBox="1">
            <a:spLocks noGrp="1"/>
          </p:cNvSpPr>
          <p:nvPr>
            <p:ph type="sldNum" sz="quarter" idx="7"/>
          </p:nvPr>
        </p:nvSpPr>
        <p:spPr>
          <a:xfrm>
            <a:off x="6457950" y="5624513"/>
            <a:ext cx="2057400" cy="273844"/>
          </a:xfrm>
          <a:prstGeom prst="rect">
            <a:avLst/>
          </a:prstGeom>
        </p:spPr>
        <p:txBody>
          <a:bodyPr vert="horz" lIns="68580" tIns="34290" rIns="68580" bIns="34290" rtlCol="0" anchor="ctr">
            <a:normAutofit/>
          </a:bodyPr>
          <a:lstStyle/>
          <a:p>
            <a:pPr>
              <a:spcAft>
                <a:spcPts val="450"/>
              </a:spcAft>
            </a:pPr>
            <a:fld id="{81D60167-4931-47E6-BA6A-407CBD079E47}" type="slidenum">
              <a:rPr lang="en-US" sz="900" spc="-19">
                <a:solidFill>
                  <a:schemeClr val="tx1">
                    <a:alpha val="60000"/>
                  </a:schemeClr>
                </a:solidFill>
                <a:latin typeface="+mn-lt"/>
                <a:cs typeface="+mn-cs"/>
              </a:rPr>
              <a:pPr>
                <a:spcAft>
                  <a:spcPts val="450"/>
                </a:spcAft>
              </a:pPr>
              <a:t>15</a:t>
            </a:fld>
            <a:endParaRPr lang="en-US" sz="900" spc="-19">
              <a:solidFill>
                <a:schemeClr val="tx1">
                  <a:alpha val="60000"/>
                </a:schemeClr>
              </a:solidFill>
              <a:latin typeface="+mn-lt"/>
              <a:cs typeface="+mn-cs"/>
            </a:endParaRPr>
          </a:p>
        </p:txBody>
      </p:sp>
    </p:spTree>
    <p:extLst>
      <p:ext uri="{BB962C8B-B14F-4D97-AF65-F5344CB8AC3E}">
        <p14:creationId xmlns:p14="http://schemas.microsoft.com/office/powerpoint/2010/main" val="29958409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FC01E3-296F-39D4-EBE9-A52FEF917BE0}"/>
              </a:ext>
            </a:extLst>
          </p:cNvPr>
          <p:cNvSpPr>
            <a:spLocks noGrp="1"/>
          </p:cNvSpPr>
          <p:nvPr>
            <p:ph type="title"/>
          </p:nvPr>
        </p:nvSpPr>
        <p:spPr/>
        <p:txBody>
          <a:bodyPr/>
          <a:lstStyle/>
          <a:p>
            <a:r>
              <a:rPr lang="it-IT" dirty="0"/>
              <a:t>M4</a:t>
            </a:r>
          </a:p>
        </p:txBody>
      </p:sp>
      <p:pic>
        <p:nvPicPr>
          <p:cNvPr id="1026" name="Picture 2">
            <a:extLst>
              <a:ext uri="{FF2B5EF4-FFF2-40B4-BE49-F238E27FC236}">
                <a16:creationId xmlns:a16="http://schemas.microsoft.com/office/drawing/2014/main" id="{2C6A9730-5A34-AD84-C9AA-2BF6BFA24A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78562"/>
            <a:ext cx="8229600" cy="412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182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152A4A-33C3-6BCD-33B5-B987AD1EA9D2}"/>
              </a:ext>
            </a:extLst>
          </p:cNvPr>
          <p:cNvSpPr>
            <a:spLocks noGrp="1"/>
          </p:cNvSpPr>
          <p:nvPr>
            <p:ph type="title"/>
          </p:nvPr>
        </p:nvSpPr>
        <p:spPr/>
        <p:txBody>
          <a:bodyPr/>
          <a:lstStyle/>
          <a:p>
            <a:r>
              <a:rPr lang="it-IT" dirty="0"/>
              <a:t>Mezzogiorno e </a:t>
            </a:r>
            <a:r>
              <a:rPr lang="it-IT" dirty="0" err="1"/>
              <a:t>Pnrr</a:t>
            </a:r>
            <a:endParaRPr lang="it-IT" dirty="0"/>
          </a:p>
        </p:txBody>
      </p:sp>
      <p:sp>
        <p:nvSpPr>
          <p:cNvPr id="3" name="Segnaposto contenuto 2">
            <a:extLst>
              <a:ext uri="{FF2B5EF4-FFF2-40B4-BE49-F238E27FC236}">
                <a16:creationId xmlns:a16="http://schemas.microsoft.com/office/drawing/2014/main" id="{ADF5FB71-90B9-F9F6-7966-4FDA50A4FC8D}"/>
              </a:ext>
            </a:extLst>
          </p:cNvPr>
          <p:cNvSpPr>
            <a:spLocks noGrp="1"/>
          </p:cNvSpPr>
          <p:nvPr>
            <p:ph idx="1"/>
          </p:nvPr>
        </p:nvSpPr>
        <p:spPr>
          <a:xfrm>
            <a:off x="457200" y="1600200"/>
            <a:ext cx="8435280" cy="4925144"/>
          </a:xfrm>
        </p:spPr>
        <p:txBody>
          <a:bodyPr/>
          <a:lstStyle/>
          <a:p>
            <a:pPr algn="just"/>
            <a:r>
              <a:rPr lang="it-IT" sz="1350" dirty="0">
                <a:latin typeface="Arial" panose="020B0604020202020204" pitchFamily="34" charset="0"/>
              </a:rPr>
              <a:t>«</a:t>
            </a:r>
            <a:r>
              <a:rPr lang="it-IT" dirty="0">
                <a:latin typeface="Arial" panose="020B0604020202020204" pitchFamily="34" charset="0"/>
              </a:rPr>
              <a:t>il rilancio del Mezzogiorno nel PNRR assegna alle Regioni dell'Italia Meridionale una quota significativa di risorse. l'obiettivo complessivo concerne il riequilibrio territoriale tra Sud e Centro Nord e il rilancio del Sud come priorità trasversale a tutte le missioni, facendo leva anche sulla complementarietà dei fondi strutturali provenienti dalla nuova programmazione europea 2021-2027 e con il programma </a:t>
            </a:r>
            <a:r>
              <a:rPr lang="it-IT" dirty="0" err="1">
                <a:latin typeface="Arial" panose="020B0604020202020204" pitchFamily="34" charset="0"/>
              </a:rPr>
              <a:t>React</a:t>
            </a:r>
            <a:r>
              <a:rPr lang="it-IT" dirty="0">
                <a:latin typeface="Arial" panose="020B0604020202020204" pitchFamily="34" charset="0"/>
              </a:rPr>
              <a:t>-EU "Nuova iniziativa che assegna risorse supplementari alla politica di coesione per gli anni 2021-2022". La quota per il SUD nelle sei missioni incluso il Fondo Complementare, ammonta a circa 82 miliardi su 206 ripartiti secondo il criterio del territorio, rappresentando il 40% delle risorse territorializzabili dal PNRR.</a:t>
            </a:r>
            <a:r>
              <a:rPr lang="it-IT" b="1" dirty="0">
                <a:latin typeface="Arial" panose="020B0604020202020204" pitchFamily="34" charset="0"/>
              </a:rPr>
              <a:t>"</a:t>
            </a:r>
            <a:endParaRPr lang="it-IT" dirty="0"/>
          </a:p>
        </p:txBody>
      </p:sp>
    </p:spTree>
    <p:extLst>
      <p:ext uri="{BB962C8B-B14F-4D97-AF65-F5344CB8AC3E}">
        <p14:creationId xmlns:p14="http://schemas.microsoft.com/office/powerpoint/2010/main" val="265334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A5B9A-B8CB-57A1-2927-18F3DF38C05B}"/>
              </a:ext>
            </a:extLst>
          </p:cNvPr>
          <p:cNvSpPr>
            <a:spLocks noGrp="1"/>
          </p:cNvSpPr>
          <p:nvPr>
            <p:ph type="title"/>
          </p:nvPr>
        </p:nvSpPr>
        <p:spPr/>
        <p:txBody>
          <a:bodyPr/>
          <a:lstStyle/>
          <a:p>
            <a:r>
              <a:rPr lang="it-IT" dirty="0"/>
              <a:t>Asili nido </a:t>
            </a:r>
            <a:r>
              <a:rPr lang="it-IT" dirty="0" err="1"/>
              <a:t>pnrr</a:t>
            </a:r>
            <a:r>
              <a:rPr lang="it-IT" dirty="0"/>
              <a:t> il rapporto Svimez </a:t>
            </a:r>
          </a:p>
        </p:txBody>
      </p:sp>
      <p:pic>
        <p:nvPicPr>
          <p:cNvPr id="8" name="Segnaposto contenuto 7">
            <a:extLst>
              <a:ext uri="{FF2B5EF4-FFF2-40B4-BE49-F238E27FC236}">
                <a16:creationId xmlns:a16="http://schemas.microsoft.com/office/drawing/2014/main" id="{B06E927D-A4E2-D5D7-46B0-D8C7405F8AC2}"/>
              </a:ext>
            </a:extLst>
          </p:cNvPr>
          <p:cNvPicPr>
            <a:picLocks noGrp="1" noChangeAspect="1"/>
          </p:cNvPicPr>
          <p:nvPr>
            <p:ph idx="1"/>
          </p:nvPr>
        </p:nvPicPr>
        <p:blipFill>
          <a:blip r:embed="rId2"/>
          <a:stretch>
            <a:fillRect/>
          </a:stretch>
        </p:blipFill>
        <p:spPr>
          <a:xfrm>
            <a:off x="1835696" y="1730375"/>
            <a:ext cx="5112568" cy="4616450"/>
          </a:xfrm>
          <a:prstGeom prst="rect">
            <a:avLst/>
          </a:prstGeom>
        </p:spPr>
      </p:pic>
    </p:spTree>
    <p:extLst>
      <p:ext uri="{BB962C8B-B14F-4D97-AF65-F5344CB8AC3E}">
        <p14:creationId xmlns:p14="http://schemas.microsoft.com/office/powerpoint/2010/main" val="395483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628650" y="1131095"/>
            <a:ext cx="7886700" cy="979830"/>
          </a:xfrm>
          <a:prstGeom prst="rect">
            <a:avLst/>
          </a:prstGeom>
        </p:spPr>
        <p:txBody>
          <a:bodyPr vert="horz" lIns="68580" tIns="34290" rIns="68580" bIns="34290" rtlCol="0" anchor="ctr">
            <a:normAutofit fontScale="90000"/>
          </a:bodyPr>
          <a:lstStyle/>
          <a:p>
            <a:pPr marL="63341"/>
            <a:r>
              <a:rPr lang="en-US" sz="3000"/>
              <a:t>Missione</a:t>
            </a:r>
            <a:r>
              <a:rPr lang="en-US" sz="3000" spc="-26"/>
              <a:t> </a:t>
            </a:r>
            <a:r>
              <a:rPr lang="en-US" sz="3000"/>
              <a:t>5:</a:t>
            </a:r>
            <a:r>
              <a:rPr lang="en-US" sz="3000" spc="-23"/>
              <a:t> </a:t>
            </a:r>
            <a:r>
              <a:rPr lang="en-US" sz="3000" spc="-8"/>
              <a:t>lavoro,</a:t>
            </a:r>
            <a:r>
              <a:rPr lang="en-US" sz="3000" spc="-38"/>
              <a:t> </a:t>
            </a:r>
            <a:r>
              <a:rPr lang="en-US" sz="3000"/>
              <a:t>famiglia</a:t>
            </a:r>
            <a:r>
              <a:rPr lang="en-US" sz="3000" spc="-38"/>
              <a:t> </a:t>
            </a:r>
            <a:r>
              <a:rPr lang="en-US" sz="3000"/>
              <a:t>e</a:t>
            </a:r>
            <a:r>
              <a:rPr lang="en-US" sz="3000" spc="-23"/>
              <a:t> </a:t>
            </a:r>
            <a:r>
              <a:rPr lang="en-US" sz="3000"/>
              <a:t>coesione</a:t>
            </a:r>
            <a:r>
              <a:rPr lang="en-US" sz="3000" spc="-41"/>
              <a:t> </a:t>
            </a:r>
            <a:r>
              <a:rPr lang="en-US" sz="3000" spc="-8"/>
              <a:t>territoriale</a:t>
            </a:r>
          </a:p>
        </p:txBody>
      </p:sp>
      <p:sp>
        <p:nvSpPr>
          <p:cNvPr id="2" name="object 2"/>
          <p:cNvSpPr txBox="1"/>
          <p:nvPr/>
        </p:nvSpPr>
        <p:spPr>
          <a:xfrm>
            <a:off x="628650" y="2226469"/>
            <a:ext cx="5035550" cy="3226078"/>
          </a:xfrm>
          <a:prstGeom prst="rect">
            <a:avLst/>
          </a:prstGeom>
        </p:spPr>
        <p:txBody>
          <a:bodyPr vert="horz" lIns="68580" tIns="34290" rIns="68580" bIns="34290" rtlCol="0">
            <a:normAutofit lnSpcReduction="10000"/>
          </a:bodyPr>
          <a:lstStyle/>
          <a:p>
            <a:pPr marL="9525" marR="3810" indent="-171450">
              <a:lnSpc>
                <a:spcPct val="90000"/>
              </a:lnSpc>
              <a:spcBef>
                <a:spcPts val="75"/>
              </a:spcBef>
              <a:buFont typeface="Arial" panose="020B0604020202020204" pitchFamily="34" charset="0"/>
              <a:buChar char="•"/>
            </a:pPr>
            <a:r>
              <a:rPr lang="en-US" sz="1275" b="1"/>
              <a:t>La</a:t>
            </a:r>
            <a:r>
              <a:rPr lang="en-US" sz="1275" b="1" spc="146"/>
              <a:t> </a:t>
            </a:r>
            <a:r>
              <a:rPr lang="en-US" sz="1275" b="1"/>
              <a:t>Missione</a:t>
            </a:r>
            <a:r>
              <a:rPr lang="en-US" sz="1275" b="1" spc="150"/>
              <a:t> </a:t>
            </a:r>
            <a:r>
              <a:rPr lang="en-US" sz="1275" b="1"/>
              <a:t>5</a:t>
            </a:r>
            <a:r>
              <a:rPr lang="en-US" sz="1275" b="1" spc="146"/>
              <a:t> </a:t>
            </a:r>
            <a:r>
              <a:rPr lang="en-US" sz="1275" b="1"/>
              <a:t>“Inclusione</a:t>
            </a:r>
            <a:r>
              <a:rPr lang="en-US" sz="1275" b="1" spc="153"/>
              <a:t> </a:t>
            </a:r>
            <a:r>
              <a:rPr lang="en-US" sz="1275" b="1"/>
              <a:t>e</a:t>
            </a:r>
            <a:r>
              <a:rPr lang="en-US" sz="1275" b="1" spc="150"/>
              <a:t> </a:t>
            </a:r>
            <a:r>
              <a:rPr lang="en-US" sz="1275" b="1"/>
              <a:t>coesione"</a:t>
            </a:r>
            <a:r>
              <a:rPr lang="en-US" sz="1275" b="1" spc="150"/>
              <a:t> </a:t>
            </a:r>
            <a:r>
              <a:rPr lang="en-US" sz="1275" b="1"/>
              <a:t>si</a:t>
            </a:r>
            <a:r>
              <a:rPr lang="en-US" sz="1275" b="1" spc="146"/>
              <a:t> </a:t>
            </a:r>
            <a:r>
              <a:rPr lang="en-US" sz="1275" b="1"/>
              <a:t>focalizza</a:t>
            </a:r>
            <a:r>
              <a:rPr lang="en-US" sz="1275" b="1" spc="143"/>
              <a:t> </a:t>
            </a:r>
            <a:r>
              <a:rPr lang="en-US" sz="1275" b="1"/>
              <a:t>sulla</a:t>
            </a:r>
            <a:r>
              <a:rPr lang="en-US" sz="1275" b="1" spc="153"/>
              <a:t> </a:t>
            </a:r>
            <a:r>
              <a:rPr lang="en-US" sz="1275" b="1" spc="-8"/>
              <a:t>dimensione </a:t>
            </a:r>
            <a:r>
              <a:rPr lang="en-US" sz="1275" b="1"/>
              <a:t>sociale</a:t>
            </a:r>
            <a:r>
              <a:rPr lang="en-US" sz="1275" b="1" spc="90"/>
              <a:t>  </a:t>
            </a:r>
            <a:r>
              <a:rPr lang="en-US" sz="1275"/>
              <a:t>e</a:t>
            </a:r>
            <a:r>
              <a:rPr lang="en-US" sz="1275" spc="94"/>
              <a:t>  </a:t>
            </a:r>
            <a:r>
              <a:rPr lang="en-US" sz="1275"/>
              <a:t>spazia</a:t>
            </a:r>
            <a:r>
              <a:rPr lang="en-US" sz="1275" spc="94"/>
              <a:t>  </a:t>
            </a:r>
            <a:r>
              <a:rPr lang="en-US" sz="1275"/>
              <a:t>dalle</a:t>
            </a:r>
            <a:r>
              <a:rPr lang="en-US" sz="1275" spc="98"/>
              <a:t>  </a:t>
            </a:r>
            <a:r>
              <a:rPr lang="en-US" sz="1275"/>
              <a:t>politiche</a:t>
            </a:r>
            <a:r>
              <a:rPr lang="en-US" sz="1275" spc="94"/>
              <a:t>  </a:t>
            </a:r>
            <a:r>
              <a:rPr lang="en-US" sz="1275"/>
              <a:t>attive</a:t>
            </a:r>
            <a:r>
              <a:rPr lang="en-US" sz="1275" spc="94"/>
              <a:t>  </a:t>
            </a:r>
            <a:r>
              <a:rPr lang="en-US" sz="1275"/>
              <a:t>del</a:t>
            </a:r>
            <a:r>
              <a:rPr lang="en-US" sz="1275" spc="90"/>
              <a:t>  </a:t>
            </a:r>
            <a:r>
              <a:rPr lang="en-US" sz="1275"/>
              <a:t>lavoro,</a:t>
            </a:r>
            <a:r>
              <a:rPr lang="en-US" sz="1275" spc="86"/>
              <a:t>  </a:t>
            </a:r>
            <a:r>
              <a:rPr lang="en-US" sz="1275"/>
              <a:t>con</a:t>
            </a:r>
            <a:r>
              <a:rPr lang="en-US" sz="1275" spc="98"/>
              <a:t>  </a:t>
            </a:r>
            <a:r>
              <a:rPr lang="en-US" sz="1275"/>
              <a:t>focus</a:t>
            </a:r>
            <a:r>
              <a:rPr lang="en-US" sz="1275" spc="94"/>
              <a:t>  </a:t>
            </a:r>
            <a:r>
              <a:rPr lang="en-US" sz="1275" spc="-19"/>
              <a:t>sul </a:t>
            </a:r>
            <a:r>
              <a:rPr lang="en-US" sz="1275"/>
              <a:t>potenziamento</a:t>
            </a:r>
            <a:r>
              <a:rPr lang="en-US" sz="1275" spc="-8"/>
              <a:t> </a:t>
            </a:r>
            <a:r>
              <a:rPr lang="en-US" sz="1275"/>
              <a:t>dei</a:t>
            </a:r>
            <a:r>
              <a:rPr lang="en-US" sz="1275" spc="-4"/>
              <a:t> </a:t>
            </a:r>
            <a:r>
              <a:rPr lang="en-US" sz="1275"/>
              <a:t>Centri per</a:t>
            </a:r>
            <a:r>
              <a:rPr lang="en-US" sz="1275" spc="8"/>
              <a:t> </a:t>
            </a:r>
            <a:r>
              <a:rPr lang="en-US" sz="1275"/>
              <a:t>l'impiego</a:t>
            </a:r>
            <a:r>
              <a:rPr lang="en-US" sz="1275" spc="4"/>
              <a:t> </a:t>
            </a:r>
            <a:r>
              <a:rPr lang="en-US" sz="1275"/>
              <a:t>e</a:t>
            </a:r>
            <a:r>
              <a:rPr lang="en-US" sz="1275" spc="4"/>
              <a:t> </a:t>
            </a:r>
            <a:r>
              <a:rPr lang="en-US" sz="1275"/>
              <a:t>del</a:t>
            </a:r>
            <a:r>
              <a:rPr lang="en-US" sz="1275" spc="4"/>
              <a:t> </a:t>
            </a:r>
            <a:r>
              <a:rPr lang="en-US" sz="1275"/>
              <a:t>Servizio</a:t>
            </a:r>
            <a:r>
              <a:rPr lang="en-US" sz="1275" spc="11"/>
              <a:t> </a:t>
            </a:r>
            <a:r>
              <a:rPr lang="en-US" sz="1275"/>
              <a:t>civile</a:t>
            </a:r>
            <a:r>
              <a:rPr lang="en-US" sz="1275" spc="19"/>
              <a:t> </a:t>
            </a:r>
            <a:r>
              <a:rPr lang="en-US" sz="1275" spc="-8"/>
              <a:t>universale, </a:t>
            </a:r>
            <a:r>
              <a:rPr lang="en-US" sz="1275"/>
              <a:t>all'aggiornamento</a:t>
            </a:r>
            <a:r>
              <a:rPr lang="en-US" sz="1275" spc="225"/>
              <a:t>    </a:t>
            </a:r>
            <a:r>
              <a:rPr lang="en-US" sz="1275"/>
              <a:t>delle</a:t>
            </a:r>
            <a:r>
              <a:rPr lang="en-US" sz="1275" spc="229"/>
              <a:t>    </a:t>
            </a:r>
            <a:r>
              <a:rPr lang="en-US" sz="1275"/>
              <a:t>competenze,</a:t>
            </a:r>
            <a:r>
              <a:rPr lang="en-US" sz="1275" spc="229"/>
              <a:t>    </a:t>
            </a:r>
            <a:r>
              <a:rPr lang="en-US" sz="1275"/>
              <a:t>fino</a:t>
            </a:r>
            <a:r>
              <a:rPr lang="en-US" sz="1275" spc="225"/>
              <a:t>    </a:t>
            </a:r>
            <a:r>
              <a:rPr lang="en-US" sz="1275"/>
              <a:t>al</a:t>
            </a:r>
            <a:r>
              <a:rPr lang="en-US" sz="1275" spc="225"/>
              <a:t>    </a:t>
            </a:r>
            <a:r>
              <a:rPr lang="en-US" sz="1275" spc="-8"/>
              <a:t>sostegno </a:t>
            </a:r>
            <a:r>
              <a:rPr lang="en-US" sz="1275"/>
              <a:t>all'imprenditoria</a:t>
            </a:r>
            <a:r>
              <a:rPr lang="en-US" sz="1275" spc="270"/>
              <a:t> </a:t>
            </a:r>
            <a:r>
              <a:rPr lang="en-US" sz="1275"/>
              <a:t>femminile.</a:t>
            </a:r>
            <a:r>
              <a:rPr lang="en-US" sz="1275" spc="274"/>
              <a:t> </a:t>
            </a:r>
            <a:r>
              <a:rPr lang="en-US" sz="1275"/>
              <a:t>Sono</a:t>
            </a:r>
            <a:r>
              <a:rPr lang="en-US" sz="1275" spc="274"/>
              <a:t> </a:t>
            </a:r>
            <a:r>
              <a:rPr lang="en-US" sz="1275"/>
              <a:t>previste</a:t>
            </a:r>
            <a:r>
              <a:rPr lang="en-US" sz="1275" spc="285"/>
              <a:t> </a:t>
            </a:r>
            <a:r>
              <a:rPr lang="en-US" sz="1275"/>
              <a:t>misure</a:t>
            </a:r>
            <a:r>
              <a:rPr lang="en-US" sz="1275" spc="278"/>
              <a:t> </a:t>
            </a:r>
            <a:r>
              <a:rPr lang="en-US" sz="1275"/>
              <a:t>per</a:t>
            </a:r>
            <a:r>
              <a:rPr lang="en-US" sz="1275" spc="278"/>
              <a:t> </a:t>
            </a:r>
            <a:r>
              <a:rPr lang="en-US" sz="1275"/>
              <a:t>rafforzare</a:t>
            </a:r>
            <a:r>
              <a:rPr lang="en-US" sz="1275" spc="278"/>
              <a:t> </a:t>
            </a:r>
            <a:r>
              <a:rPr lang="en-US" sz="1275" spc="-19"/>
              <a:t>le </a:t>
            </a:r>
            <a:r>
              <a:rPr lang="en-US" sz="1275"/>
              <a:t>infrastrutture</a:t>
            </a:r>
            <a:r>
              <a:rPr lang="en-US" sz="1275" spc="233"/>
              <a:t> </a:t>
            </a:r>
            <a:r>
              <a:rPr lang="en-US" sz="1275"/>
              <a:t>sociali</a:t>
            </a:r>
            <a:r>
              <a:rPr lang="en-US" sz="1275" spc="229"/>
              <a:t> </a:t>
            </a:r>
            <a:r>
              <a:rPr lang="en-US" sz="1275"/>
              <a:t>per</a:t>
            </a:r>
            <a:r>
              <a:rPr lang="en-US" sz="1275" spc="244"/>
              <a:t> </a:t>
            </a:r>
            <a:r>
              <a:rPr lang="en-US" sz="1275"/>
              <a:t>le</a:t>
            </a:r>
            <a:r>
              <a:rPr lang="en-US" sz="1275" spc="236"/>
              <a:t> </a:t>
            </a:r>
            <a:r>
              <a:rPr lang="en-US" sz="1275"/>
              <a:t>famiglie,</a:t>
            </a:r>
            <a:r>
              <a:rPr lang="en-US" sz="1275" spc="240"/>
              <a:t> </a:t>
            </a:r>
            <a:r>
              <a:rPr lang="en-US" sz="1275"/>
              <a:t>le</a:t>
            </a:r>
            <a:r>
              <a:rPr lang="en-US" sz="1275" spc="236"/>
              <a:t> </a:t>
            </a:r>
            <a:r>
              <a:rPr lang="en-US" sz="1275"/>
              <a:t>comunità</a:t>
            </a:r>
            <a:r>
              <a:rPr lang="en-US" sz="1275" spc="240"/>
              <a:t> </a:t>
            </a:r>
            <a:r>
              <a:rPr lang="en-US" sz="1275"/>
              <a:t>e</a:t>
            </a:r>
            <a:r>
              <a:rPr lang="en-US" sz="1275" spc="236"/>
              <a:t> </a:t>
            </a:r>
            <a:r>
              <a:rPr lang="en-US" sz="1275"/>
              <a:t>il</a:t>
            </a:r>
            <a:r>
              <a:rPr lang="en-US" sz="1275" spc="236"/>
              <a:t> </a:t>
            </a:r>
            <a:r>
              <a:rPr lang="en-US" sz="1275"/>
              <a:t>terzo</a:t>
            </a:r>
            <a:r>
              <a:rPr lang="en-US" sz="1275" spc="248"/>
              <a:t> </a:t>
            </a:r>
            <a:r>
              <a:rPr lang="en-US" sz="1275" spc="-8"/>
              <a:t>settore, </a:t>
            </a:r>
            <a:r>
              <a:rPr lang="en-US" sz="1275"/>
              <a:t>inclusi</a:t>
            </a:r>
            <a:r>
              <a:rPr lang="en-US" sz="1275" spc="-11"/>
              <a:t> </a:t>
            </a:r>
            <a:r>
              <a:rPr lang="en-US" sz="1275"/>
              <a:t>gli</a:t>
            </a:r>
            <a:r>
              <a:rPr lang="en-US" sz="1275" spc="-8"/>
              <a:t> </a:t>
            </a:r>
            <a:r>
              <a:rPr lang="en-US" sz="1275"/>
              <a:t>interventi</a:t>
            </a:r>
            <a:r>
              <a:rPr lang="en-US" sz="1275" spc="-19"/>
              <a:t> </a:t>
            </a:r>
            <a:r>
              <a:rPr lang="en-US" sz="1275"/>
              <a:t>per</a:t>
            </a:r>
            <a:r>
              <a:rPr lang="en-US" sz="1275" spc="-8"/>
              <a:t> </a:t>
            </a:r>
            <a:r>
              <a:rPr lang="en-US" sz="1275"/>
              <a:t>la disabilità</a:t>
            </a:r>
            <a:r>
              <a:rPr lang="en-US" sz="1275" spc="300"/>
              <a:t> </a:t>
            </a:r>
            <a:r>
              <a:rPr lang="en-US" sz="1275"/>
              <a:t>e</a:t>
            </a:r>
            <a:r>
              <a:rPr lang="en-US" sz="1275" spc="-11"/>
              <a:t> </a:t>
            </a:r>
            <a:r>
              <a:rPr lang="en-US" sz="1275"/>
              <a:t>per</a:t>
            </a:r>
            <a:r>
              <a:rPr lang="en-US" sz="1275" spc="-8"/>
              <a:t> </a:t>
            </a:r>
            <a:r>
              <a:rPr lang="en-US" sz="1275"/>
              <a:t>l'housing</a:t>
            </a:r>
            <a:r>
              <a:rPr lang="en-US" sz="1275" spc="4"/>
              <a:t> </a:t>
            </a:r>
            <a:r>
              <a:rPr lang="en-US" sz="1275" spc="-8"/>
              <a:t>sociale.</a:t>
            </a:r>
            <a:endParaRPr lang="en-US" sz="1275"/>
          </a:p>
          <a:p>
            <a:pPr marL="9525" marR="5239" indent="-171450">
              <a:lnSpc>
                <a:spcPct val="90000"/>
              </a:lnSpc>
              <a:spcBef>
                <a:spcPts val="915"/>
              </a:spcBef>
              <a:buFont typeface="Arial" panose="020B0604020202020204" pitchFamily="34" charset="0"/>
              <a:buChar char="•"/>
            </a:pPr>
            <a:r>
              <a:rPr lang="en-US" sz="1275"/>
              <a:t>Sono</a:t>
            </a:r>
            <a:r>
              <a:rPr lang="en-US" sz="1275" spc="75"/>
              <a:t>  </a:t>
            </a:r>
            <a:r>
              <a:rPr lang="en-US" sz="1275"/>
              <a:t>inoltre</a:t>
            </a:r>
            <a:r>
              <a:rPr lang="en-US" sz="1275" spc="75"/>
              <a:t>  </a:t>
            </a:r>
            <a:r>
              <a:rPr lang="en-US" sz="1275"/>
              <a:t>previsti</a:t>
            </a:r>
            <a:r>
              <a:rPr lang="en-US" sz="1275" spc="79"/>
              <a:t>  </a:t>
            </a:r>
            <a:r>
              <a:rPr lang="en-US" sz="1275"/>
              <a:t>interventi</a:t>
            </a:r>
            <a:r>
              <a:rPr lang="en-US" sz="1275" spc="79"/>
              <a:t>  </a:t>
            </a:r>
            <a:r>
              <a:rPr lang="en-US" sz="1275"/>
              <a:t>speciali</a:t>
            </a:r>
            <a:r>
              <a:rPr lang="en-US" sz="1275" spc="79"/>
              <a:t>  </a:t>
            </a:r>
            <a:r>
              <a:rPr lang="en-US" sz="1275"/>
              <a:t>per</a:t>
            </a:r>
            <a:r>
              <a:rPr lang="en-US" sz="1275" spc="71"/>
              <a:t>  </a:t>
            </a:r>
            <a:r>
              <a:rPr lang="en-US" sz="1275"/>
              <a:t>la</a:t>
            </a:r>
            <a:r>
              <a:rPr lang="en-US" sz="1275" spc="79"/>
              <a:t>  </a:t>
            </a:r>
            <a:r>
              <a:rPr lang="en-US" sz="1275"/>
              <a:t>coesione</a:t>
            </a:r>
            <a:r>
              <a:rPr lang="en-US" sz="1275" spc="79"/>
              <a:t>  </a:t>
            </a:r>
            <a:r>
              <a:rPr lang="en-US" sz="1275"/>
              <a:t>territoriale,</a:t>
            </a:r>
            <a:r>
              <a:rPr lang="en-US" sz="1275" spc="83"/>
              <a:t>  </a:t>
            </a:r>
            <a:r>
              <a:rPr lang="en-US" sz="1275" spc="-19"/>
              <a:t>che </a:t>
            </a:r>
            <a:r>
              <a:rPr lang="en-US" sz="1275"/>
              <a:t>comprendono</a:t>
            </a:r>
            <a:r>
              <a:rPr lang="en-US" sz="1275" spc="60"/>
              <a:t> </a:t>
            </a:r>
            <a:r>
              <a:rPr lang="en-US" sz="1275"/>
              <a:t>gli</a:t>
            </a:r>
            <a:r>
              <a:rPr lang="en-US" sz="1275" spc="60"/>
              <a:t> </a:t>
            </a:r>
            <a:r>
              <a:rPr lang="en-US" sz="1275"/>
              <a:t>investimenti</a:t>
            </a:r>
            <a:r>
              <a:rPr lang="en-US" sz="1275" spc="64"/>
              <a:t> </a:t>
            </a:r>
            <a:r>
              <a:rPr lang="en-US" sz="1275"/>
              <a:t>per</a:t>
            </a:r>
            <a:r>
              <a:rPr lang="en-US" sz="1275" spc="53"/>
              <a:t> </a:t>
            </a:r>
            <a:r>
              <a:rPr lang="en-US" sz="1275"/>
              <a:t>la</a:t>
            </a:r>
            <a:r>
              <a:rPr lang="en-US" sz="1275" spc="64"/>
              <a:t> </a:t>
            </a:r>
            <a:r>
              <a:rPr lang="en-US" sz="1275"/>
              <a:t>Strategia</a:t>
            </a:r>
            <a:r>
              <a:rPr lang="en-US" sz="1275" spc="60"/>
              <a:t> </a:t>
            </a:r>
            <a:r>
              <a:rPr lang="en-US" sz="1275"/>
              <a:t>nazionale</a:t>
            </a:r>
            <a:r>
              <a:rPr lang="en-US" sz="1275" spc="53"/>
              <a:t> </a:t>
            </a:r>
            <a:r>
              <a:rPr lang="en-US" sz="1275"/>
              <a:t>per</a:t>
            </a:r>
            <a:r>
              <a:rPr lang="en-US" sz="1275" spc="64"/>
              <a:t> </a:t>
            </a:r>
            <a:r>
              <a:rPr lang="en-US" sz="1275"/>
              <a:t>le</a:t>
            </a:r>
            <a:r>
              <a:rPr lang="en-US" sz="1275" spc="60"/>
              <a:t> </a:t>
            </a:r>
            <a:r>
              <a:rPr lang="en-US" sz="1275"/>
              <a:t>aree</a:t>
            </a:r>
            <a:r>
              <a:rPr lang="en-US" sz="1275" spc="60"/>
              <a:t> </a:t>
            </a:r>
            <a:r>
              <a:rPr lang="en-US" sz="1275"/>
              <a:t>interne</a:t>
            </a:r>
            <a:r>
              <a:rPr lang="en-US" sz="1275" spc="60"/>
              <a:t> </a:t>
            </a:r>
            <a:r>
              <a:rPr lang="en-US" sz="1275" spc="-38"/>
              <a:t>e </a:t>
            </a:r>
            <a:r>
              <a:rPr lang="en-US" sz="1275"/>
              <a:t>quelli</a:t>
            </a:r>
            <a:r>
              <a:rPr lang="en-US" sz="1275" spc="38"/>
              <a:t> </a:t>
            </a:r>
            <a:r>
              <a:rPr lang="en-US" sz="1275"/>
              <a:t>per</a:t>
            </a:r>
            <a:r>
              <a:rPr lang="en-US" sz="1275" spc="38"/>
              <a:t> </a:t>
            </a:r>
            <a:r>
              <a:rPr lang="en-US" sz="1275"/>
              <a:t>le</a:t>
            </a:r>
            <a:r>
              <a:rPr lang="en-US" sz="1275" spc="41"/>
              <a:t> </a:t>
            </a:r>
            <a:r>
              <a:rPr lang="en-US" sz="1275"/>
              <a:t>Zone</a:t>
            </a:r>
            <a:r>
              <a:rPr lang="en-US" sz="1275" spc="49"/>
              <a:t> </a:t>
            </a:r>
            <a:r>
              <a:rPr lang="en-US" sz="1275"/>
              <a:t>economiche</a:t>
            </a:r>
            <a:r>
              <a:rPr lang="en-US" sz="1275" spc="26"/>
              <a:t> </a:t>
            </a:r>
            <a:r>
              <a:rPr lang="en-US" sz="1275"/>
              <a:t>speciali</a:t>
            </a:r>
            <a:r>
              <a:rPr lang="en-US" sz="1275" spc="45"/>
              <a:t> </a:t>
            </a:r>
            <a:r>
              <a:rPr lang="en-US" sz="1275"/>
              <a:t>(ZES)</a:t>
            </a:r>
            <a:r>
              <a:rPr lang="en-US" sz="1275" spc="41"/>
              <a:t> </a:t>
            </a:r>
            <a:r>
              <a:rPr lang="en-US" sz="1275"/>
              <a:t>e</a:t>
            </a:r>
            <a:r>
              <a:rPr lang="en-US" sz="1275" spc="41"/>
              <a:t> </a:t>
            </a:r>
            <a:r>
              <a:rPr lang="en-US" sz="1275"/>
              <a:t>sui</a:t>
            </a:r>
            <a:r>
              <a:rPr lang="en-US" sz="1275" spc="38"/>
              <a:t> </a:t>
            </a:r>
            <a:r>
              <a:rPr lang="en-US" sz="1275"/>
              <a:t>beni</a:t>
            </a:r>
            <a:r>
              <a:rPr lang="en-US" sz="1275" spc="34"/>
              <a:t> </a:t>
            </a:r>
            <a:r>
              <a:rPr lang="en-US" sz="1275"/>
              <a:t>sequestrati</a:t>
            </a:r>
            <a:r>
              <a:rPr lang="en-US" sz="1275" spc="45"/>
              <a:t> </a:t>
            </a:r>
            <a:r>
              <a:rPr lang="en-US" sz="1275"/>
              <a:t>e</a:t>
            </a:r>
            <a:r>
              <a:rPr lang="en-US" sz="1275" spc="41"/>
              <a:t> </a:t>
            </a:r>
            <a:r>
              <a:rPr lang="en-US" sz="1275" spc="-8"/>
              <a:t>confiscati </a:t>
            </a:r>
            <a:r>
              <a:rPr lang="en-US" sz="1275"/>
              <a:t>alla</a:t>
            </a:r>
            <a:r>
              <a:rPr lang="en-US" sz="1275" spc="-30"/>
              <a:t> </a:t>
            </a:r>
            <a:r>
              <a:rPr lang="en-US" sz="1275" spc="-8"/>
              <a:t>criminalità.</a:t>
            </a:r>
            <a:endParaRPr lang="en-US" sz="1275"/>
          </a:p>
          <a:p>
            <a:pPr marL="9525" marR="7144" indent="-171450">
              <a:lnSpc>
                <a:spcPct val="90000"/>
              </a:lnSpc>
              <a:spcBef>
                <a:spcPts val="889"/>
              </a:spcBef>
              <a:buFont typeface="Arial" panose="020B0604020202020204" pitchFamily="34" charset="0"/>
              <a:buChar char="•"/>
            </a:pPr>
            <a:r>
              <a:rPr lang="en-US" sz="1275"/>
              <a:t>La</a:t>
            </a:r>
            <a:r>
              <a:rPr lang="en-US" sz="1275" spc="116"/>
              <a:t> </a:t>
            </a:r>
            <a:r>
              <a:rPr lang="en-US" sz="1275"/>
              <a:t>Missione</a:t>
            </a:r>
            <a:r>
              <a:rPr lang="en-US" sz="1275" spc="127"/>
              <a:t> </a:t>
            </a:r>
            <a:r>
              <a:rPr lang="en-US" sz="1275"/>
              <a:t>5,</a:t>
            </a:r>
            <a:r>
              <a:rPr lang="en-US" sz="1275" spc="127"/>
              <a:t> </a:t>
            </a:r>
            <a:r>
              <a:rPr lang="en-US" sz="1275" b="1"/>
              <a:t>con</a:t>
            </a:r>
            <a:r>
              <a:rPr lang="en-US" sz="1275" b="1" spc="124"/>
              <a:t> </a:t>
            </a:r>
            <a:r>
              <a:rPr lang="en-US" sz="1275" b="1"/>
              <a:t>una</a:t>
            </a:r>
            <a:r>
              <a:rPr lang="en-US" sz="1275" b="1" spc="124"/>
              <a:t> </a:t>
            </a:r>
            <a:r>
              <a:rPr lang="en-US" sz="1275" b="1"/>
              <a:t>dotazione</a:t>
            </a:r>
            <a:r>
              <a:rPr lang="en-US" sz="1275" b="1" spc="131"/>
              <a:t> </a:t>
            </a:r>
            <a:r>
              <a:rPr lang="en-US" sz="1275" b="1"/>
              <a:t>di</a:t>
            </a:r>
            <a:r>
              <a:rPr lang="en-US" sz="1275" b="1" spc="124"/>
              <a:t> </a:t>
            </a:r>
            <a:r>
              <a:rPr lang="en-US" sz="1275" b="1"/>
              <a:t>19,81</a:t>
            </a:r>
            <a:r>
              <a:rPr lang="en-US" sz="1275" b="1" spc="124"/>
              <a:t> </a:t>
            </a:r>
            <a:r>
              <a:rPr lang="en-US" sz="1275" b="1"/>
              <a:t>miliardi</a:t>
            </a:r>
            <a:r>
              <a:rPr lang="en-US" sz="1275"/>
              <a:t>,</a:t>
            </a:r>
            <a:r>
              <a:rPr lang="en-US" sz="1275" spc="120"/>
              <a:t> </a:t>
            </a:r>
            <a:r>
              <a:rPr lang="en-US" sz="1275"/>
              <a:t>si</a:t>
            </a:r>
            <a:r>
              <a:rPr lang="en-US" sz="1275" spc="116"/>
              <a:t> </a:t>
            </a:r>
            <a:r>
              <a:rPr lang="en-US" sz="1275"/>
              <a:t>articola</a:t>
            </a:r>
            <a:r>
              <a:rPr lang="en-US" sz="1275" spc="135"/>
              <a:t> </a:t>
            </a:r>
            <a:r>
              <a:rPr lang="en-US" sz="1275"/>
              <a:t>in</a:t>
            </a:r>
            <a:r>
              <a:rPr lang="en-US" sz="1275" spc="131"/>
              <a:t> </a:t>
            </a:r>
            <a:r>
              <a:rPr lang="en-US" sz="1275" spc="-19"/>
              <a:t>tre </a:t>
            </a:r>
            <a:r>
              <a:rPr lang="en-US" sz="1275" spc="-8"/>
              <a:t>Componenti:</a:t>
            </a:r>
            <a:endParaRPr lang="en-US" sz="1275"/>
          </a:p>
          <a:p>
            <a:pPr marL="266224" indent="-171450">
              <a:lnSpc>
                <a:spcPct val="90000"/>
              </a:lnSpc>
              <a:spcBef>
                <a:spcPts val="900"/>
              </a:spcBef>
              <a:buFont typeface="Arial" panose="020B0604020202020204" pitchFamily="34" charset="0"/>
              <a:buChar char="•"/>
              <a:tabLst>
                <a:tab pos="266224" algn="l"/>
              </a:tabLst>
            </a:pPr>
            <a:r>
              <a:rPr lang="en-US" sz="1275" b="1"/>
              <a:t>Politiche</a:t>
            </a:r>
            <a:r>
              <a:rPr lang="en-US" sz="1275" b="1" spc="-19"/>
              <a:t> </a:t>
            </a:r>
            <a:r>
              <a:rPr lang="en-US" sz="1275" b="1"/>
              <a:t>per</a:t>
            </a:r>
            <a:r>
              <a:rPr lang="en-US" sz="1275" b="1" spc="-53"/>
              <a:t> </a:t>
            </a:r>
            <a:r>
              <a:rPr lang="en-US" sz="1275" b="1"/>
              <a:t>il</a:t>
            </a:r>
            <a:r>
              <a:rPr lang="en-US" sz="1275" b="1" spc="-15"/>
              <a:t> </a:t>
            </a:r>
            <a:r>
              <a:rPr lang="en-US" sz="1275" b="1" spc="-8"/>
              <a:t>lavoro</a:t>
            </a:r>
            <a:endParaRPr lang="en-US" sz="1275"/>
          </a:p>
          <a:p>
            <a:pPr marL="266224" indent="-171450">
              <a:lnSpc>
                <a:spcPct val="90000"/>
              </a:lnSpc>
              <a:buFont typeface="Arial" panose="020B0604020202020204" pitchFamily="34" charset="0"/>
              <a:buChar char="•"/>
              <a:tabLst>
                <a:tab pos="266224" algn="l"/>
              </a:tabLst>
            </a:pPr>
            <a:r>
              <a:rPr lang="en-US" sz="1275" b="1" spc="-8"/>
              <a:t>Infrastrutture</a:t>
            </a:r>
            <a:r>
              <a:rPr lang="en-US" sz="1275" b="1" spc="-41"/>
              <a:t> </a:t>
            </a:r>
            <a:r>
              <a:rPr lang="en-US" sz="1275" b="1"/>
              <a:t>sociali,</a:t>
            </a:r>
            <a:r>
              <a:rPr lang="en-US" sz="1275" b="1" spc="-23"/>
              <a:t> </a:t>
            </a:r>
            <a:r>
              <a:rPr lang="en-US" sz="1275" b="1"/>
              <a:t>famiglie,</a:t>
            </a:r>
            <a:r>
              <a:rPr lang="en-US" sz="1275" b="1" spc="-45"/>
              <a:t> </a:t>
            </a:r>
            <a:r>
              <a:rPr lang="en-US" sz="1275" b="1"/>
              <a:t>comunità</a:t>
            </a:r>
            <a:r>
              <a:rPr lang="en-US" sz="1275" b="1" spc="-34"/>
              <a:t> </a:t>
            </a:r>
            <a:r>
              <a:rPr lang="en-US" sz="1275" b="1"/>
              <a:t>e</a:t>
            </a:r>
            <a:r>
              <a:rPr lang="en-US" sz="1275" b="1" spc="-26"/>
              <a:t> </a:t>
            </a:r>
            <a:r>
              <a:rPr lang="en-US" sz="1275" b="1"/>
              <a:t>terzo</a:t>
            </a:r>
            <a:r>
              <a:rPr lang="en-US" sz="1275" b="1" spc="-23"/>
              <a:t> </a:t>
            </a:r>
            <a:r>
              <a:rPr lang="en-US" sz="1275" b="1" spc="-8"/>
              <a:t>settore</a:t>
            </a:r>
            <a:endParaRPr lang="en-US" sz="1275"/>
          </a:p>
          <a:p>
            <a:pPr marL="266224" indent="-171450">
              <a:lnSpc>
                <a:spcPct val="90000"/>
              </a:lnSpc>
              <a:buFont typeface="Arial" panose="020B0604020202020204" pitchFamily="34" charset="0"/>
              <a:buChar char="•"/>
              <a:tabLst>
                <a:tab pos="266224" algn="l"/>
              </a:tabLst>
            </a:pPr>
            <a:r>
              <a:rPr lang="en-US" sz="1275" b="1" spc="-8"/>
              <a:t>Interventi</a:t>
            </a:r>
            <a:r>
              <a:rPr lang="en-US" sz="1275" b="1" spc="-38"/>
              <a:t> </a:t>
            </a:r>
            <a:r>
              <a:rPr lang="en-US" sz="1275" b="1"/>
              <a:t>speciali</a:t>
            </a:r>
            <a:r>
              <a:rPr lang="en-US" sz="1275" b="1" spc="-26"/>
              <a:t> </a:t>
            </a:r>
            <a:r>
              <a:rPr lang="en-US" sz="1275" b="1"/>
              <a:t>per</a:t>
            </a:r>
            <a:r>
              <a:rPr lang="en-US" sz="1275" b="1" spc="-15"/>
              <a:t> </a:t>
            </a:r>
            <a:r>
              <a:rPr lang="en-US" sz="1275" b="1"/>
              <a:t>la coesione</a:t>
            </a:r>
            <a:r>
              <a:rPr lang="en-US" sz="1275" b="1" spc="-30"/>
              <a:t> </a:t>
            </a:r>
            <a:r>
              <a:rPr lang="en-US" sz="1275" b="1" spc="-8"/>
              <a:t>territoriale</a:t>
            </a:r>
            <a:endParaRPr lang="en-US" sz="1275"/>
          </a:p>
        </p:txBody>
      </p:sp>
      <p:pic>
        <p:nvPicPr>
          <p:cNvPr id="4" name="object 4" descr="Immagine che contiene testo, simbolo, logo, bianco&#10;&#10;Descrizione generata automaticamente"/>
          <p:cNvPicPr/>
          <p:nvPr/>
        </p:nvPicPr>
        <p:blipFill rotWithShape="1">
          <a:blip r:embed="rId2" cstate="print"/>
          <a:srcRect l="6696" r="5854"/>
          <a:stretch/>
        </p:blipFill>
        <p:spPr>
          <a:xfrm>
            <a:off x="5991972" y="2239714"/>
            <a:ext cx="2523377" cy="2796458"/>
          </a:xfrm>
          <a:prstGeom prst="rect">
            <a:avLst/>
          </a:prstGeom>
        </p:spPr>
      </p:pic>
      <p:sp>
        <p:nvSpPr>
          <p:cNvPr id="5" name="object 5"/>
          <p:cNvSpPr txBox="1">
            <a:spLocks noGrp="1"/>
          </p:cNvSpPr>
          <p:nvPr>
            <p:ph type="sldNum" sz="quarter" idx="7"/>
          </p:nvPr>
        </p:nvSpPr>
        <p:spPr>
          <a:xfrm>
            <a:off x="6457950" y="5624513"/>
            <a:ext cx="2057400" cy="273844"/>
          </a:xfrm>
          <a:prstGeom prst="rect">
            <a:avLst/>
          </a:prstGeom>
        </p:spPr>
        <p:txBody>
          <a:bodyPr vert="horz" lIns="68580" tIns="34290" rIns="68580" bIns="34290" rtlCol="0" anchor="ctr">
            <a:normAutofit/>
          </a:bodyPr>
          <a:lstStyle/>
          <a:p>
            <a:pPr>
              <a:spcAft>
                <a:spcPts val="450"/>
              </a:spcAft>
              <a:defRPr/>
            </a:pPr>
            <a:fld id="{81D60167-4931-47E6-BA6A-407CBD079E47}" type="slidenum">
              <a:rPr lang="en-US" sz="900" b="0">
                <a:solidFill>
                  <a:prstClr val="black">
                    <a:tint val="75000"/>
                  </a:prstClr>
                </a:solidFill>
                <a:latin typeface="Calibri" panose="020F0502020204030204"/>
                <a:cs typeface="+mn-cs"/>
              </a:rPr>
              <a:pPr>
                <a:spcAft>
                  <a:spcPts val="450"/>
                </a:spcAft>
                <a:defRPr/>
              </a:pPr>
              <a:t>19</a:t>
            </a:fld>
            <a:endParaRPr lang="en-US" sz="900" b="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187627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rmAutofit fontScale="90000"/>
          </a:bodyPr>
          <a:lstStyle/>
          <a:p>
            <a:pPr algn="ctr"/>
            <a:r>
              <a:rPr lang="it-IT" dirty="0"/>
              <a:t>Agenda/Sommario/Indice degli argomenti </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2"/>
          </p:nvPr>
        </p:nvSpPr>
        <p:spPr>
          <a:xfrm>
            <a:off x="457200" y="2348880"/>
            <a:ext cx="3931920" cy="3951288"/>
          </a:xfrm>
        </p:spPr>
        <p:txBody>
          <a:bodyPr wrap="square" anchor="t">
            <a:normAutofit/>
          </a:bodyPr>
          <a:lstStyle/>
          <a:p>
            <a:r>
              <a:rPr lang="it-IT" sz="2800" dirty="0"/>
              <a:t>PNRR una panoramica</a:t>
            </a:r>
          </a:p>
          <a:p>
            <a:r>
              <a:rPr lang="it-IT" sz="2800" dirty="0"/>
              <a:t>I fondi di coesione programmazione 2021-2027</a:t>
            </a:r>
          </a:p>
          <a:p>
            <a:r>
              <a:rPr lang="it-IT" sz="2800" dirty="0"/>
              <a:t>Quali connessioni tra fondi di coesione e PNRR?</a:t>
            </a:r>
          </a:p>
          <a:p>
            <a:endParaRPr lang="it-IT" sz="2800" dirty="0"/>
          </a:p>
          <a:p>
            <a:pPr marL="0" indent="0">
              <a:lnSpc>
                <a:spcPct val="90000"/>
              </a:lnSpc>
              <a:buNone/>
            </a:pPr>
            <a:endParaRPr lang="it-IT" sz="2800" dirty="0"/>
          </a:p>
          <a:p>
            <a:pPr marL="0" indent="0">
              <a:lnSpc>
                <a:spcPct val="90000"/>
              </a:lnSpc>
              <a:buNone/>
            </a:pPr>
            <a:endParaRPr lang="it-IT" sz="1500" dirty="0"/>
          </a:p>
        </p:txBody>
      </p:sp>
      <p:pic>
        <p:nvPicPr>
          <p:cNvPr id="4" name="Immagine 3">
            <a:extLst>
              <a:ext uri="{FF2B5EF4-FFF2-40B4-BE49-F238E27FC236}">
                <a16:creationId xmlns:a16="http://schemas.microsoft.com/office/drawing/2014/main" id="{18FC59C1-7446-4BC1-9E41-63E19BFBC71E}"/>
              </a:ext>
            </a:extLst>
          </p:cNvPr>
          <p:cNvPicPr>
            <a:picLocks noChangeAspect="1"/>
          </p:cNvPicPr>
          <p:nvPr/>
        </p:nvPicPr>
        <p:blipFill>
          <a:blip r:embed="rId2"/>
          <a:stretch>
            <a:fillRect/>
          </a:stretch>
        </p:blipFill>
        <p:spPr>
          <a:xfrm>
            <a:off x="4932040" y="1648544"/>
            <a:ext cx="3562350" cy="4876800"/>
          </a:xfrm>
          <a:prstGeom prst="rect">
            <a:avLst/>
          </a:prstGeom>
        </p:spPr>
      </p:pic>
    </p:spTree>
    <p:extLst>
      <p:ext uri="{BB962C8B-B14F-4D97-AF65-F5344CB8AC3E}">
        <p14:creationId xmlns:p14="http://schemas.microsoft.com/office/powerpoint/2010/main" val="382765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9FECA-458E-1A13-198C-A1ED5F7E4520}"/>
              </a:ext>
            </a:extLst>
          </p:cNvPr>
          <p:cNvSpPr>
            <a:spLocks noGrp="1"/>
          </p:cNvSpPr>
          <p:nvPr>
            <p:ph type="title"/>
          </p:nvPr>
        </p:nvSpPr>
        <p:spPr/>
        <p:txBody>
          <a:bodyPr/>
          <a:lstStyle/>
          <a:p>
            <a:r>
              <a:rPr lang="it-IT" dirty="0"/>
              <a:t>M5</a:t>
            </a:r>
          </a:p>
        </p:txBody>
      </p:sp>
      <p:pic>
        <p:nvPicPr>
          <p:cNvPr id="2050" name="Picture 2">
            <a:extLst>
              <a:ext uri="{FF2B5EF4-FFF2-40B4-BE49-F238E27FC236}">
                <a16:creationId xmlns:a16="http://schemas.microsoft.com/office/drawing/2014/main" id="{4CDBBBB3-CAC1-1748-C8E1-7333E41037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78562"/>
            <a:ext cx="8229600" cy="412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410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5F1F60-D199-925A-3A53-81376933A2C7}"/>
              </a:ext>
            </a:extLst>
          </p:cNvPr>
          <p:cNvSpPr>
            <a:spLocks noGrp="1"/>
          </p:cNvSpPr>
          <p:nvPr>
            <p:ph type="title"/>
          </p:nvPr>
        </p:nvSpPr>
        <p:spPr>
          <a:xfrm>
            <a:off x="457200" y="533400"/>
            <a:ext cx="8363272" cy="807368"/>
          </a:xfrm>
        </p:spPr>
        <p:txBody>
          <a:bodyPr/>
          <a:lstStyle/>
          <a:p>
            <a:r>
              <a:rPr lang="it-IT" dirty="0"/>
              <a:t>Missione 5 Inclusione e coesione</a:t>
            </a:r>
          </a:p>
        </p:txBody>
      </p:sp>
      <p:sp>
        <p:nvSpPr>
          <p:cNvPr id="3" name="Segnaposto contenuto 2">
            <a:extLst>
              <a:ext uri="{FF2B5EF4-FFF2-40B4-BE49-F238E27FC236}">
                <a16:creationId xmlns:a16="http://schemas.microsoft.com/office/drawing/2014/main" id="{4DB8E69C-4105-1BA1-9367-54301E8D8934}"/>
              </a:ext>
            </a:extLst>
          </p:cNvPr>
          <p:cNvSpPr>
            <a:spLocks noGrp="1"/>
          </p:cNvSpPr>
          <p:nvPr>
            <p:ph idx="1"/>
          </p:nvPr>
        </p:nvSpPr>
        <p:spPr>
          <a:xfrm>
            <a:off x="457200" y="1340768"/>
            <a:ext cx="8363272" cy="5069160"/>
          </a:xfrm>
        </p:spPr>
        <p:txBody>
          <a:bodyPr/>
          <a:lstStyle/>
          <a:p>
            <a:pPr algn="l"/>
            <a:r>
              <a:rPr lang="it-IT" sz="1800" b="0" i="0" u="none" strike="noStrike" baseline="0" dirty="0">
                <a:solidFill>
                  <a:srgbClr val="161922"/>
                </a:solidFill>
                <a:latin typeface="Arial" panose="020B0604020202020204" pitchFamily="34" charset="0"/>
              </a:rPr>
              <a:t>La specificità r</a:t>
            </a:r>
            <a:r>
              <a:rPr lang="it-IT" sz="1800" b="0" i="0" u="none" strike="noStrike" baseline="0" dirty="0">
                <a:solidFill>
                  <a:srgbClr val="2E323B"/>
                </a:solidFill>
                <a:latin typeface="Arial" panose="020B0604020202020204" pitchFamily="34" charset="0"/>
              </a:rPr>
              <a:t>i</a:t>
            </a:r>
            <a:r>
              <a:rPr lang="it-IT" sz="1800" b="0" i="0" u="none" strike="noStrike" baseline="0" dirty="0">
                <a:solidFill>
                  <a:srgbClr val="161922"/>
                </a:solidFill>
                <a:latin typeface="Arial" panose="020B0604020202020204" pitchFamily="34" charset="0"/>
              </a:rPr>
              <a:t>levante concerne il sostegno all'empowerment femminile e al contrasto alle discrim</a:t>
            </a:r>
            <a:r>
              <a:rPr lang="it-IT" sz="1800" b="0" i="0" u="none" strike="noStrike" baseline="0" dirty="0">
                <a:solidFill>
                  <a:srgbClr val="2E323B"/>
                </a:solidFill>
                <a:latin typeface="Arial" panose="020B0604020202020204" pitchFamily="34" charset="0"/>
              </a:rPr>
              <a:t>i</a:t>
            </a:r>
            <a:r>
              <a:rPr lang="it-IT" sz="1800" b="0" i="0" u="none" strike="noStrike" baseline="0" dirty="0">
                <a:solidFill>
                  <a:srgbClr val="161922"/>
                </a:solidFill>
                <a:latin typeface="Arial" panose="020B0604020202020204" pitchFamily="34" charset="0"/>
              </a:rPr>
              <a:t>nazioni di genere</a:t>
            </a:r>
            <a:r>
              <a:rPr lang="it-IT" sz="1800" b="0" i="0" u="none" strike="noStrike" baseline="0" dirty="0">
                <a:solidFill>
                  <a:srgbClr val="2E323B"/>
                </a:solidFill>
                <a:latin typeface="Arial" panose="020B0604020202020204" pitchFamily="34" charset="0"/>
              </a:rPr>
              <a:t>, </a:t>
            </a:r>
            <a:r>
              <a:rPr lang="it-IT" sz="1800" b="0" i="0" u="none" strike="noStrike" baseline="0" dirty="0">
                <a:solidFill>
                  <a:srgbClr val="161922"/>
                </a:solidFill>
                <a:latin typeface="Arial" panose="020B0604020202020204" pitchFamily="34" charset="0"/>
              </a:rPr>
              <a:t>di incremento delle prospett</a:t>
            </a:r>
            <a:r>
              <a:rPr lang="it-IT" sz="1800" b="0" i="0" u="none" strike="noStrike" baseline="0" dirty="0">
                <a:solidFill>
                  <a:srgbClr val="2E323B"/>
                </a:solidFill>
                <a:latin typeface="Arial" panose="020B0604020202020204" pitchFamily="34" charset="0"/>
              </a:rPr>
              <a:t>i</a:t>
            </a:r>
            <a:r>
              <a:rPr lang="it-IT" sz="1800" b="0" i="0" u="none" strike="noStrike" baseline="0" dirty="0">
                <a:solidFill>
                  <a:srgbClr val="161922"/>
                </a:solidFill>
                <a:latin typeface="Arial" panose="020B0604020202020204" pitchFamily="34" charset="0"/>
              </a:rPr>
              <a:t>ve occupazionali dei giovani</a:t>
            </a:r>
            <a:r>
              <a:rPr lang="it-IT" sz="1800" b="0" i="0" u="none" strike="noStrike" baseline="0" dirty="0">
                <a:solidFill>
                  <a:srgbClr val="2E323B"/>
                </a:solidFill>
                <a:latin typeface="Arial" panose="020B0604020202020204" pitchFamily="34" charset="0"/>
              </a:rPr>
              <a:t>, </a:t>
            </a:r>
            <a:r>
              <a:rPr lang="it-IT" sz="1800" b="0" i="0" u="none" strike="noStrike" baseline="0" dirty="0">
                <a:solidFill>
                  <a:srgbClr val="161922"/>
                </a:solidFill>
                <a:latin typeface="Arial" panose="020B0604020202020204" pitchFamily="34" charset="0"/>
              </a:rPr>
              <a:t>di riequilibrio territoriale e sviluppo del Mezzogiorno e delle aree interne. Particolare attenzione alla terza componente sugli </a:t>
            </a:r>
            <a:r>
              <a:rPr lang="it-IT" sz="1800" b="1" i="0" u="none" strike="noStrike" baseline="0" dirty="0">
                <a:solidFill>
                  <a:srgbClr val="2E323B"/>
                </a:solidFill>
                <a:latin typeface="Arial" panose="020B0604020202020204" pitchFamily="34" charset="0"/>
              </a:rPr>
              <a:t>"</a:t>
            </a:r>
            <a:r>
              <a:rPr lang="it-IT" sz="1800" b="1" i="0" u="none" strike="noStrike" baseline="0" dirty="0">
                <a:solidFill>
                  <a:srgbClr val="161922"/>
                </a:solidFill>
                <a:latin typeface="Arial" panose="020B0604020202020204" pitchFamily="34" charset="0"/>
              </a:rPr>
              <a:t>Interventi speciali di coesione territoriale</a:t>
            </a:r>
            <a:r>
              <a:rPr lang="it-IT" sz="1800" b="1" i="0" u="none" strike="noStrike" baseline="0" dirty="0">
                <a:solidFill>
                  <a:srgbClr val="2E323B"/>
                </a:solidFill>
                <a:latin typeface="Arial" panose="020B0604020202020204" pitchFamily="34" charset="0"/>
              </a:rPr>
              <a:t>"</a:t>
            </a:r>
            <a:r>
              <a:rPr lang="it-IT" sz="1800" b="1" i="0" u="none" strike="noStrike" baseline="0" dirty="0">
                <a:solidFill>
                  <a:srgbClr val="161922"/>
                </a:solidFill>
                <a:latin typeface="Arial" panose="020B0604020202020204" pitchFamily="34" charset="0"/>
              </a:rPr>
              <a:t>, </a:t>
            </a:r>
            <a:r>
              <a:rPr lang="it-IT" sz="1800" b="0" i="0" u="none" strike="noStrike" baseline="0" dirty="0">
                <a:solidFill>
                  <a:srgbClr val="161922"/>
                </a:solidFill>
                <a:latin typeface="Arial" panose="020B0604020202020204" pitchFamily="34" charset="0"/>
              </a:rPr>
              <a:t>con l</a:t>
            </a:r>
            <a:r>
              <a:rPr lang="it-IT" sz="1800" b="0" i="0" u="none" strike="noStrike" baseline="0" dirty="0">
                <a:solidFill>
                  <a:srgbClr val="2E323B"/>
                </a:solidFill>
                <a:latin typeface="Arial" panose="020B0604020202020204" pitchFamily="34" charset="0"/>
              </a:rPr>
              <a:t>'</a:t>
            </a:r>
            <a:r>
              <a:rPr lang="it-IT" sz="1800" b="0" i="0" u="none" strike="noStrike" baseline="0" dirty="0">
                <a:solidFill>
                  <a:srgbClr val="161922"/>
                </a:solidFill>
                <a:latin typeface="Arial" panose="020B0604020202020204" pitchFamily="34" charset="0"/>
              </a:rPr>
              <a:t>obiettivo di ridurre i divar</a:t>
            </a:r>
            <a:r>
              <a:rPr lang="it-IT" sz="1800" b="0" i="0" u="none" strike="noStrike" baseline="0" dirty="0">
                <a:solidFill>
                  <a:srgbClr val="2E323B"/>
                </a:solidFill>
                <a:latin typeface="Arial" panose="020B0604020202020204" pitchFamily="34" charset="0"/>
              </a:rPr>
              <a:t>i </a:t>
            </a:r>
            <a:r>
              <a:rPr lang="it-IT" sz="1800" b="0" i="0" u="none" strike="noStrike" baseline="0" dirty="0">
                <a:solidFill>
                  <a:srgbClr val="161922"/>
                </a:solidFill>
                <a:latin typeface="Arial" panose="020B0604020202020204" pitchFamily="34" charset="0"/>
              </a:rPr>
              <a:t>tra le diverse aree del paese:</a:t>
            </a:r>
          </a:p>
          <a:p>
            <a:pPr algn="l"/>
            <a:r>
              <a:rPr lang="it-IT" sz="1800" b="0" i="0" u="none" strike="noStrike" baseline="0" dirty="0">
                <a:solidFill>
                  <a:srgbClr val="161922"/>
                </a:solidFill>
                <a:latin typeface="Arial" panose="020B0604020202020204" pitchFamily="34" charset="0"/>
              </a:rPr>
              <a:t>- Divario demografico e d</a:t>
            </a:r>
            <a:r>
              <a:rPr lang="it-IT" sz="1800" b="0" i="0" u="none" strike="noStrike" baseline="0" dirty="0">
                <a:solidFill>
                  <a:srgbClr val="2E323B"/>
                </a:solidFill>
                <a:latin typeface="Arial" panose="020B0604020202020204" pitchFamily="34" charset="0"/>
              </a:rPr>
              <a:t>i </a:t>
            </a:r>
            <a:r>
              <a:rPr lang="it-IT" sz="1800" b="0" i="0" u="none" strike="noStrike" baseline="0" dirty="0">
                <a:solidFill>
                  <a:srgbClr val="161922"/>
                </a:solidFill>
                <a:latin typeface="Arial" panose="020B0604020202020204" pitchFamily="34" charset="0"/>
              </a:rPr>
              <a:t>servizi</a:t>
            </a:r>
            <a:r>
              <a:rPr lang="it-IT" sz="1800" b="0" i="0" u="none" strike="noStrike" baseline="0" dirty="0">
                <a:solidFill>
                  <a:srgbClr val="2E323B"/>
                </a:solidFill>
                <a:latin typeface="Arial" panose="020B0604020202020204" pitchFamily="34" charset="0"/>
              </a:rPr>
              <a:t>;</a:t>
            </a:r>
          </a:p>
          <a:p>
            <a:pPr algn="l"/>
            <a:r>
              <a:rPr lang="it-IT" sz="1800" b="0" i="0" u="none" strike="noStrike" baseline="0" dirty="0">
                <a:solidFill>
                  <a:srgbClr val="161922"/>
                </a:solidFill>
                <a:latin typeface="Arial" panose="020B0604020202020204" pitchFamily="34" charset="0"/>
              </a:rPr>
              <a:t>- Divario tra zone </a:t>
            </a:r>
            <a:r>
              <a:rPr lang="it-IT" sz="1800" b="0" i="0" u="none" strike="noStrike" baseline="0" dirty="0">
                <a:solidFill>
                  <a:srgbClr val="2E323B"/>
                </a:solidFill>
                <a:latin typeface="Arial" panose="020B0604020202020204" pitchFamily="34" charset="0"/>
              </a:rPr>
              <a:t>i</a:t>
            </a:r>
            <a:r>
              <a:rPr lang="it-IT" sz="1800" b="0" i="0" u="none" strike="noStrike" baseline="0" dirty="0">
                <a:solidFill>
                  <a:srgbClr val="161922"/>
                </a:solidFill>
                <a:latin typeface="Arial" panose="020B0604020202020204" pitchFamily="34" charset="0"/>
              </a:rPr>
              <a:t>nterne/rurali, montane</a:t>
            </a:r>
            <a:r>
              <a:rPr lang="it-IT" sz="1800" b="0" i="0" u="none" strike="noStrike" baseline="0" dirty="0">
                <a:solidFill>
                  <a:srgbClr val="2E323B"/>
                </a:solidFill>
                <a:latin typeface="Arial" panose="020B0604020202020204" pitchFamily="34" charset="0"/>
              </a:rPr>
              <a:t>, </a:t>
            </a:r>
            <a:r>
              <a:rPr lang="it-IT" sz="1800" b="0" i="0" u="none" strike="noStrike" baseline="0" dirty="0">
                <a:solidFill>
                  <a:srgbClr val="161922"/>
                </a:solidFill>
                <a:latin typeface="Arial" panose="020B0604020202020204" pitchFamily="34" charset="0"/>
              </a:rPr>
              <a:t>periferiche e urbane</a:t>
            </a:r>
            <a:r>
              <a:rPr lang="it-IT" sz="1800" b="0" i="0" u="none" strike="noStrike" baseline="0" dirty="0">
                <a:solidFill>
                  <a:srgbClr val="2E323B"/>
                </a:solidFill>
                <a:latin typeface="Arial" panose="020B0604020202020204" pitchFamily="34" charset="0"/>
              </a:rPr>
              <a:t>;</a:t>
            </a:r>
          </a:p>
          <a:p>
            <a:pPr algn="l"/>
            <a:r>
              <a:rPr lang="it-IT" sz="1800" b="0" i="0" u="none" strike="noStrike" baseline="0" dirty="0">
                <a:solidFill>
                  <a:srgbClr val="161922"/>
                </a:solidFill>
                <a:latin typeface="Arial" panose="020B0604020202020204" pitchFamily="34" charset="0"/>
              </a:rPr>
              <a:t>- Divario nello sviluppo delle competenze</a:t>
            </a:r>
            <a:r>
              <a:rPr lang="it-IT" sz="1800" b="0" i="0" u="none" strike="noStrike" baseline="0" dirty="0">
                <a:solidFill>
                  <a:srgbClr val="2E323B"/>
                </a:solidFill>
                <a:latin typeface="Arial" panose="020B0604020202020204" pitchFamily="34" charset="0"/>
              </a:rPr>
              <a:t>, </a:t>
            </a:r>
            <a:r>
              <a:rPr lang="it-IT" sz="1800" b="0" i="0" u="none" strike="noStrike" baseline="0" dirty="0">
                <a:solidFill>
                  <a:srgbClr val="161922"/>
                </a:solidFill>
                <a:latin typeface="Arial" panose="020B0604020202020204" pitchFamily="34" charset="0"/>
              </a:rPr>
              <a:t>in una prospettiva di innovazione per le imprese, i centri</a:t>
            </a:r>
          </a:p>
          <a:p>
            <a:pPr algn="l"/>
            <a:r>
              <a:rPr lang="it-IT" sz="1800" b="0" i="0" u="none" strike="noStrike" baseline="0" dirty="0">
                <a:solidFill>
                  <a:srgbClr val="161922"/>
                </a:solidFill>
                <a:latin typeface="Arial" panose="020B0604020202020204" pitchFamily="34" charset="0"/>
              </a:rPr>
              <a:t>di ricerca e le autorità pubbliche;</a:t>
            </a:r>
          </a:p>
          <a:p>
            <a:pPr algn="l"/>
            <a:r>
              <a:rPr lang="it-IT" sz="1800" b="0" i="0" u="none" strike="noStrike" baseline="0" dirty="0">
                <a:solidFill>
                  <a:srgbClr val="161922"/>
                </a:solidFill>
                <a:latin typeface="Arial" panose="020B0604020202020204" pitchFamily="34" charset="0"/>
              </a:rPr>
              <a:t>- Divario degli investimenti;</a:t>
            </a:r>
          </a:p>
          <a:p>
            <a:pPr algn="l"/>
            <a:r>
              <a:rPr lang="it-IT" sz="1800" b="0" i="0" u="none" strike="noStrike" baseline="0" dirty="0">
                <a:solidFill>
                  <a:srgbClr val="161922"/>
                </a:solidFill>
                <a:latin typeface="Arial" panose="020B0604020202020204" pitchFamily="34" charset="0"/>
              </a:rPr>
              <a:t>- Divario sociale ed economico nelle regioni Meridionali.</a:t>
            </a:r>
          </a:p>
          <a:p>
            <a:pPr marL="0" indent="0" algn="l">
              <a:buNone/>
            </a:pPr>
            <a:endParaRPr lang="it-IT" dirty="0"/>
          </a:p>
        </p:txBody>
      </p:sp>
    </p:spTree>
    <p:extLst>
      <p:ext uri="{BB962C8B-B14F-4D97-AF65-F5344CB8AC3E}">
        <p14:creationId xmlns:p14="http://schemas.microsoft.com/office/powerpoint/2010/main" val="37782806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E9D554-21D9-AB73-082F-B1029875D44B}"/>
              </a:ext>
            </a:extLst>
          </p:cNvPr>
          <p:cNvSpPr>
            <a:spLocks noGrp="1"/>
          </p:cNvSpPr>
          <p:nvPr>
            <p:ph type="title"/>
          </p:nvPr>
        </p:nvSpPr>
        <p:spPr>
          <a:xfrm>
            <a:off x="457200" y="533400"/>
            <a:ext cx="8229600" cy="990600"/>
          </a:xfrm>
        </p:spPr>
        <p:txBody>
          <a:bodyPr/>
          <a:lstStyle/>
          <a:p>
            <a:r>
              <a:rPr lang="en-US" dirty="0"/>
              <a:t>M5- SUD</a:t>
            </a:r>
          </a:p>
        </p:txBody>
      </p:sp>
      <p:pic>
        <p:nvPicPr>
          <p:cNvPr id="6" name="Segnaposto contenuto 5">
            <a:extLst>
              <a:ext uri="{FF2B5EF4-FFF2-40B4-BE49-F238E27FC236}">
                <a16:creationId xmlns:a16="http://schemas.microsoft.com/office/drawing/2014/main" id="{E6010C73-33AB-5138-A352-04D05929FDDF}"/>
              </a:ext>
            </a:extLst>
          </p:cNvPr>
          <p:cNvPicPr>
            <a:picLocks noGrp="1" noChangeAspect="1"/>
          </p:cNvPicPr>
          <p:nvPr>
            <p:ph idx="1"/>
          </p:nvPr>
        </p:nvPicPr>
        <p:blipFill>
          <a:blip r:embed="rId2"/>
          <a:stretch>
            <a:fillRect/>
          </a:stretch>
        </p:blipFill>
        <p:spPr>
          <a:xfrm>
            <a:off x="457200" y="2343075"/>
            <a:ext cx="8229600" cy="3391050"/>
          </a:xfrm>
          <a:noFill/>
        </p:spPr>
      </p:pic>
    </p:spTree>
    <p:extLst>
      <p:ext uri="{BB962C8B-B14F-4D97-AF65-F5344CB8AC3E}">
        <p14:creationId xmlns:p14="http://schemas.microsoft.com/office/powerpoint/2010/main" val="9881628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1600" y="1988608"/>
            <a:ext cx="6460110" cy="748282"/>
          </a:xfrm>
          <a:prstGeom prst="rect">
            <a:avLst/>
          </a:prstGeom>
        </p:spPr>
        <p:txBody>
          <a:bodyPr vert="horz" wrap="square" lIns="0" tIns="9525" rIns="0" bIns="0" rtlCol="0">
            <a:spAutoFit/>
          </a:bodyPr>
          <a:lstStyle/>
          <a:p>
            <a:pPr marL="9525" marR="3810">
              <a:spcBef>
                <a:spcPts val="75"/>
              </a:spcBef>
            </a:pPr>
            <a:r>
              <a:rPr sz="1350" dirty="0">
                <a:latin typeface="Calibri"/>
                <a:cs typeface="Calibri"/>
              </a:rPr>
              <a:t>Nel</a:t>
            </a:r>
            <a:r>
              <a:rPr sz="1350" spc="90" dirty="0">
                <a:latin typeface="Calibri"/>
                <a:cs typeface="Calibri"/>
              </a:rPr>
              <a:t> </a:t>
            </a:r>
            <a:r>
              <a:rPr sz="1350" dirty="0">
                <a:latin typeface="Calibri"/>
                <a:cs typeface="Calibri"/>
              </a:rPr>
              <a:t>complesso</a:t>
            </a:r>
            <a:r>
              <a:rPr sz="1350" spc="101" dirty="0">
                <a:latin typeface="Calibri"/>
                <a:cs typeface="Calibri"/>
              </a:rPr>
              <a:t> </a:t>
            </a:r>
            <a:r>
              <a:rPr sz="1350" dirty="0">
                <a:latin typeface="Calibri"/>
                <a:cs typeface="Calibri"/>
              </a:rPr>
              <a:t>il</a:t>
            </a:r>
            <a:r>
              <a:rPr sz="1350" spc="94" dirty="0">
                <a:latin typeface="Calibri"/>
                <a:cs typeface="Calibri"/>
              </a:rPr>
              <a:t> </a:t>
            </a:r>
            <a:r>
              <a:rPr sz="1350" dirty="0">
                <a:latin typeface="Calibri"/>
                <a:cs typeface="Calibri"/>
              </a:rPr>
              <a:t>Servizio</a:t>
            </a:r>
            <a:r>
              <a:rPr sz="1350" spc="98" dirty="0">
                <a:latin typeface="Calibri"/>
                <a:cs typeface="Calibri"/>
              </a:rPr>
              <a:t> </a:t>
            </a:r>
            <a:r>
              <a:rPr sz="1350" dirty="0">
                <a:latin typeface="Calibri"/>
                <a:cs typeface="Calibri"/>
              </a:rPr>
              <a:t>sanitario</a:t>
            </a:r>
            <a:r>
              <a:rPr sz="1350" spc="98" dirty="0">
                <a:latin typeface="Calibri"/>
                <a:cs typeface="Calibri"/>
              </a:rPr>
              <a:t> </a:t>
            </a:r>
            <a:r>
              <a:rPr sz="1350" dirty="0">
                <a:latin typeface="Calibri"/>
                <a:cs typeface="Calibri"/>
              </a:rPr>
              <a:t>nazionale</a:t>
            </a:r>
            <a:r>
              <a:rPr sz="1350" spc="98" dirty="0">
                <a:latin typeface="Calibri"/>
                <a:cs typeface="Calibri"/>
              </a:rPr>
              <a:t> </a:t>
            </a:r>
            <a:r>
              <a:rPr sz="1350" dirty="0">
                <a:latin typeface="Calibri"/>
                <a:cs typeface="Calibri"/>
              </a:rPr>
              <a:t>garantisce</a:t>
            </a:r>
            <a:r>
              <a:rPr sz="1350" spc="94" dirty="0">
                <a:latin typeface="Calibri"/>
                <a:cs typeface="Calibri"/>
              </a:rPr>
              <a:t> </a:t>
            </a:r>
            <a:r>
              <a:rPr sz="1350" dirty="0">
                <a:latin typeface="Calibri"/>
                <a:cs typeface="Calibri"/>
              </a:rPr>
              <a:t>ai</a:t>
            </a:r>
            <a:r>
              <a:rPr sz="1350" spc="94" dirty="0">
                <a:latin typeface="Calibri"/>
                <a:cs typeface="Calibri"/>
              </a:rPr>
              <a:t> </a:t>
            </a:r>
            <a:r>
              <a:rPr sz="1350" dirty="0">
                <a:latin typeface="Calibri"/>
                <a:cs typeface="Calibri"/>
              </a:rPr>
              <a:t>cittadini</a:t>
            </a:r>
            <a:r>
              <a:rPr sz="1350" spc="94" dirty="0">
                <a:latin typeface="Calibri"/>
                <a:cs typeface="Calibri"/>
              </a:rPr>
              <a:t> </a:t>
            </a:r>
            <a:r>
              <a:rPr sz="1350" dirty="0">
                <a:latin typeface="Calibri"/>
                <a:cs typeface="Calibri"/>
              </a:rPr>
              <a:t>prestazioni</a:t>
            </a:r>
            <a:r>
              <a:rPr sz="1350" spc="101" dirty="0">
                <a:latin typeface="Calibri"/>
                <a:cs typeface="Calibri"/>
              </a:rPr>
              <a:t> </a:t>
            </a:r>
            <a:r>
              <a:rPr sz="1350" spc="-19" dirty="0">
                <a:latin typeface="Calibri"/>
                <a:cs typeface="Calibri"/>
              </a:rPr>
              <a:t>di </a:t>
            </a:r>
            <a:r>
              <a:rPr sz="1350" dirty="0">
                <a:latin typeface="Calibri"/>
                <a:cs typeface="Calibri"/>
              </a:rPr>
              <a:t>qualità</a:t>
            </a:r>
            <a:r>
              <a:rPr sz="1350" spc="-19" dirty="0">
                <a:latin typeface="Calibri"/>
                <a:cs typeface="Calibri"/>
              </a:rPr>
              <a:t> </a:t>
            </a:r>
            <a:r>
              <a:rPr sz="1350" dirty="0">
                <a:latin typeface="Calibri"/>
                <a:cs typeface="Calibri"/>
              </a:rPr>
              <a:t>e</a:t>
            </a:r>
            <a:r>
              <a:rPr sz="1350" spc="-4" dirty="0">
                <a:latin typeface="Calibri"/>
                <a:cs typeface="Calibri"/>
              </a:rPr>
              <a:t> </a:t>
            </a:r>
            <a:r>
              <a:rPr sz="1350" spc="-15" dirty="0">
                <a:latin typeface="Calibri"/>
                <a:cs typeface="Calibri"/>
              </a:rPr>
              <a:t>un’elevata</a:t>
            </a:r>
            <a:r>
              <a:rPr sz="1350" spc="-11" dirty="0">
                <a:latin typeface="Calibri"/>
                <a:cs typeface="Calibri"/>
              </a:rPr>
              <a:t> </a:t>
            </a:r>
            <a:r>
              <a:rPr sz="1350" dirty="0">
                <a:latin typeface="Calibri"/>
                <a:cs typeface="Calibri"/>
              </a:rPr>
              <a:t>speranza</a:t>
            </a:r>
            <a:r>
              <a:rPr sz="1350" spc="-15" dirty="0">
                <a:latin typeface="Calibri"/>
                <a:cs typeface="Calibri"/>
              </a:rPr>
              <a:t> </a:t>
            </a:r>
            <a:r>
              <a:rPr sz="1350" dirty="0">
                <a:latin typeface="Calibri"/>
                <a:cs typeface="Calibri"/>
              </a:rPr>
              <a:t>di</a:t>
            </a:r>
            <a:r>
              <a:rPr sz="1350" spc="-15" dirty="0">
                <a:latin typeface="Calibri"/>
                <a:cs typeface="Calibri"/>
              </a:rPr>
              <a:t> </a:t>
            </a:r>
            <a:r>
              <a:rPr sz="1350" dirty="0">
                <a:latin typeface="Calibri"/>
                <a:cs typeface="Calibri"/>
              </a:rPr>
              <a:t>vita</a:t>
            </a:r>
            <a:r>
              <a:rPr sz="1350" spc="-19" dirty="0">
                <a:latin typeface="Calibri"/>
                <a:cs typeface="Calibri"/>
              </a:rPr>
              <a:t> </a:t>
            </a:r>
            <a:r>
              <a:rPr sz="1350" dirty="0">
                <a:latin typeface="Calibri"/>
                <a:cs typeface="Calibri"/>
              </a:rPr>
              <a:t>alla</a:t>
            </a:r>
            <a:r>
              <a:rPr sz="1350" spc="-11" dirty="0">
                <a:latin typeface="Calibri"/>
                <a:cs typeface="Calibri"/>
              </a:rPr>
              <a:t> </a:t>
            </a:r>
            <a:r>
              <a:rPr sz="1350" spc="-8" dirty="0">
                <a:latin typeface="Calibri"/>
                <a:cs typeface="Calibri"/>
              </a:rPr>
              <a:t>nascita.</a:t>
            </a:r>
            <a:endParaRPr sz="1350" dirty="0">
              <a:latin typeface="Calibri"/>
              <a:cs typeface="Calibri"/>
            </a:endParaRPr>
          </a:p>
          <a:p>
            <a:pPr marL="9525">
              <a:spcBef>
                <a:spcPts val="900"/>
              </a:spcBef>
            </a:pPr>
            <a:r>
              <a:rPr sz="1350" dirty="0">
                <a:latin typeface="Calibri"/>
                <a:cs typeface="Calibri"/>
              </a:rPr>
              <a:t>La</a:t>
            </a:r>
            <a:r>
              <a:rPr sz="1350" spc="-19" dirty="0">
                <a:latin typeface="Calibri"/>
                <a:cs typeface="Calibri"/>
              </a:rPr>
              <a:t> </a:t>
            </a:r>
            <a:r>
              <a:rPr sz="1350" dirty="0">
                <a:latin typeface="Calibri"/>
                <a:cs typeface="Calibri"/>
              </a:rPr>
              <a:t>pandemia</a:t>
            </a:r>
            <a:r>
              <a:rPr sz="1350" spc="-4" dirty="0">
                <a:latin typeface="Calibri"/>
                <a:cs typeface="Calibri"/>
              </a:rPr>
              <a:t> </a:t>
            </a:r>
            <a:r>
              <a:rPr sz="1350" dirty="0">
                <a:latin typeface="Calibri"/>
                <a:cs typeface="Calibri"/>
              </a:rPr>
              <a:t>ha</a:t>
            </a:r>
            <a:r>
              <a:rPr sz="1350" spc="-15" dirty="0">
                <a:latin typeface="Calibri"/>
                <a:cs typeface="Calibri"/>
              </a:rPr>
              <a:t> </a:t>
            </a:r>
            <a:r>
              <a:rPr sz="1350" dirty="0">
                <a:latin typeface="Calibri"/>
                <a:cs typeface="Calibri"/>
              </a:rPr>
              <a:t>però</a:t>
            </a:r>
            <a:r>
              <a:rPr sz="1350" spc="-11" dirty="0">
                <a:latin typeface="Calibri"/>
                <a:cs typeface="Calibri"/>
              </a:rPr>
              <a:t> </a:t>
            </a:r>
            <a:r>
              <a:rPr sz="1350" dirty="0">
                <a:latin typeface="Calibri"/>
                <a:cs typeface="Calibri"/>
              </a:rPr>
              <a:t>reso</a:t>
            </a:r>
            <a:r>
              <a:rPr sz="1350" spc="-15" dirty="0">
                <a:latin typeface="Calibri"/>
                <a:cs typeface="Calibri"/>
              </a:rPr>
              <a:t> </a:t>
            </a:r>
            <a:r>
              <a:rPr sz="1350" dirty="0">
                <a:latin typeface="Calibri"/>
                <a:cs typeface="Calibri"/>
              </a:rPr>
              <a:t>più</a:t>
            </a:r>
            <a:r>
              <a:rPr sz="1350" spc="-4" dirty="0">
                <a:latin typeface="Calibri"/>
                <a:cs typeface="Calibri"/>
              </a:rPr>
              <a:t> </a:t>
            </a:r>
            <a:r>
              <a:rPr sz="1350" dirty="0">
                <a:latin typeface="Calibri"/>
                <a:cs typeface="Calibri"/>
              </a:rPr>
              <a:t>evidenti</a:t>
            </a:r>
            <a:r>
              <a:rPr sz="1350" spc="-4" dirty="0">
                <a:latin typeface="Calibri"/>
                <a:cs typeface="Calibri"/>
              </a:rPr>
              <a:t> </a:t>
            </a:r>
            <a:r>
              <a:rPr sz="1350" b="1" dirty="0">
                <a:latin typeface="Calibri"/>
                <a:cs typeface="Calibri"/>
              </a:rPr>
              <a:t>alcuni</a:t>
            </a:r>
            <a:r>
              <a:rPr sz="1350" b="1" spc="-19" dirty="0">
                <a:latin typeface="Calibri"/>
                <a:cs typeface="Calibri"/>
              </a:rPr>
              <a:t> </a:t>
            </a:r>
            <a:r>
              <a:rPr sz="1350" b="1" dirty="0">
                <a:latin typeface="Calibri"/>
                <a:cs typeface="Calibri"/>
              </a:rPr>
              <a:t>aspetti</a:t>
            </a:r>
            <a:r>
              <a:rPr sz="1350" b="1" spc="-41" dirty="0">
                <a:latin typeface="Calibri"/>
                <a:cs typeface="Calibri"/>
              </a:rPr>
              <a:t> </a:t>
            </a:r>
            <a:r>
              <a:rPr sz="1350" b="1" dirty="0">
                <a:latin typeface="Calibri"/>
                <a:cs typeface="Calibri"/>
              </a:rPr>
              <a:t>critici</a:t>
            </a:r>
            <a:r>
              <a:rPr sz="1350" b="1" spc="-26" dirty="0">
                <a:latin typeface="Calibri"/>
                <a:cs typeface="Calibri"/>
              </a:rPr>
              <a:t> </a:t>
            </a:r>
            <a:r>
              <a:rPr sz="1350" b="1" dirty="0">
                <a:latin typeface="Calibri"/>
                <a:cs typeface="Calibri"/>
              </a:rPr>
              <a:t>di</a:t>
            </a:r>
            <a:r>
              <a:rPr sz="1350" b="1" spc="-23" dirty="0">
                <a:latin typeface="Calibri"/>
                <a:cs typeface="Calibri"/>
              </a:rPr>
              <a:t> </a:t>
            </a:r>
            <a:r>
              <a:rPr sz="1350" b="1" dirty="0">
                <a:latin typeface="Calibri"/>
                <a:cs typeface="Calibri"/>
              </a:rPr>
              <a:t>natura</a:t>
            </a:r>
            <a:r>
              <a:rPr sz="1350" b="1" spc="-19" dirty="0">
                <a:latin typeface="Calibri"/>
                <a:cs typeface="Calibri"/>
              </a:rPr>
              <a:t> </a:t>
            </a:r>
            <a:r>
              <a:rPr sz="1350" b="1" spc="-8" dirty="0">
                <a:latin typeface="Calibri"/>
                <a:cs typeface="Calibri"/>
              </a:rPr>
              <a:t>strutturale.</a:t>
            </a:r>
            <a:endParaRPr sz="1350" dirty="0">
              <a:latin typeface="Calibri"/>
              <a:cs typeface="Calibri"/>
            </a:endParaRPr>
          </a:p>
        </p:txBody>
      </p:sp>
      <p:sp>
        <p:nvSpPr>
          <p:cNvPr id="3" name="object 3"/>
          <p:cNvSpPr txBox="1"/>
          <p:nvPr/>
        </p:nvSpPr>
        <p:spPr>
          <a:xfrm>
            <a:off x="1714804" y="4110991"/>
            <a:ext cx="5715953" cy="1256113"/>
          </a:xfrm>
          <a:prstGeom prst="rect">
            <a:avLst/>
          </a:prstGeom>
        </p:spPr>
        <p:txBody>
          <a:bodyPr vert="horz" wrap="square" lIns="0" tIns="9525" rIns="0" bIns="0" rtlCol="0">
            <a:spAutoFit/>
          </a:bodyPr>
          <a:lstStyle/>
          <a:p>
            <a:pPr marL="9525" marR="3810" algn="just">
              <a:spcBef>
                <a:spcPts val="75"/>
              </a:spcBef>
            </a:pPr>
            <a:r>
              <a:rPr sz="1350" dirty="0">
                <a:latin typeface="Calibri"/>
                <a:cs typeface="Calibri"/>
              </a:rPr>
              <a:t>La</a:t>
            </a:r>
            <a:r>
              <a:rPr sz="1350" spc="113" dirty="0">
                <a:latin typeface="Calibri"/>
                <a:cs typeface="Calibri"/>
              </a:rPr>
              <a:t> </a:t>
            </a:r>
            <a:r>
              <a:rPr sz="1350" dirty="0">
                <a:latin typeface="Calibri"/>
                <a:cs typeface="Calibri"/>
              </a:rPr>
              <a:t>strategia</a:t>
            </a:r>
            <a:r>
              <a:rPr sz="1350" spc="127" dirty="0">
                <a:latin typeface="Calibri"/>
                <a:cs typeface="Calibri"/>
              </a:rPr>
              <a:t> </a:t>
            </a:r>
            <a:r>
              <a:rPr sz="1350" dirty="0">
                <a:latin typeface="Calibri"/>
                <a:cs typeface="Calibri"/>
              </a:rPr>
              <a:t>della</a:t>
            </a:r>
            <a:r>
              <a:rPr sz="1350" spc="127" dirty="0">
                <a:latin typeface="Calibri"/>
                <a:cs typeface="Calibri"/>
              </a:rPr>
              <a:t> </a:t>
            </a:r>
            <a:r>
              <a:rPr sz="1350" dirty="0">
                <a:latin typeface="Calibri"/>
                <a:cs typeface="Calibri"/>
              </a:rPr>
              <a:t>Missione</a:t>
            </a:r>
            <a:r>
              <a:rPr sz="1350" spc="127" dirty="0">
                <a:latin typeface="Calibri"/>
                <a:cs typeface="Calibri"/>
              </a:rPr>
              <a:t> </a:t>
            </a:r>
            <a:r>
              <a:rPr sz="1350" dirty="0">
                <a:latin typeface="Calibri"/>
                <a:cs typeface="Calibri"/>
              </a:rPr>
              <a:t>6</a:t>
            </a:r>
            <a:r>
              <a:rPr sz="1350" spc="124" dirty="0">
                <a:latin typeface="Calibri"/>
                <a:cs typeface="Calibri"/>
              </a:rPr>
              <a:t> </a:t>
            </a:r>
            <a:r>
              <a:rPr sz="1350" dirty="0">
                <a:latin typeface="Calibri"/>
                <a:cs typeface="Calibri"/>
              </a:rPr>
              <a:t>mira</a:t>
            </a:r>
            <a:r>
              <a:rPr sz="1350" spc="127" dirty="0">
                <a:latin typeface="Calibri"/>
                <a:cs typeface="Calibri"/>
              </a:rPr>
              <a:t> </a:t>
            </a:r>
            <a:r>
              <a:rPr sz="1350" dirty="0">
                <a:latin typeface="Calibri"/>
                <a:cs typeface="Calibri"/>
              </a:rPr>
              <a:t>ad</a:t>
            </a:r>
            <a:r>
              <a:rPr sz="1350" spc="127" dirty="0">
                <a:latin typeface="Calibri"/>
                <a:cs typeface="Calibri"/>
              </a:rPr>
              <a:t> </a:t>
            </a:r>
            <a:r>
              <a:rPr sz="1350" dirty="0">
                <a:latin typeface="Calibri"/>
                <a:cs typeface="Calibri"/>
              </a:rPr>
              <a:t>affrontare</a:t>
            </a:r>
            <a:r>
              <a:rPr sz="1350" spc="127" dirty="0">
                <a:latin typeface="Calibri"/>
                <a:cs typeface="Calibri"/>
              </a:rPr>
              <a:t> </a:t>
            </a:r>
            <a:r>
              <a:rPr sz="1350" dirty="0">
                <a:latin typeface="Calibri"/>
                <a:cs typeface="Calibri"/>
              </a:rPr>
              <a:t>queste</a:t>
            </a:r>
            <a:r>
              <a:rPr sz="1350" spc="135" dirty="0">
                <a:latin typeface="Calibri"/>
                <a:cs typeface="Calibri"/>
              </a:rPr>
              <a:t> </a:t>
            </a:r>
            <a:r>
              <a:rPr sz="1350" dirty="0">
                <a:latin typeface="Calibri"/>
                <a:cs typeface="Calibri"/>
              </a:rPr>
              <a:t>criticità.</a:t>
            </a:r>
            <a:r>
              <a:rPr sz="1350" spc="124" dirty="0">
                <a:latin typeface="Calibri"/>
                <a:cs typeface="Calibri"/>
              </a:rPr>
              <a:t> </a:t>
            </a:r>
            <a:r>
              <a:rPr sz="1350" dirty="0">
                <a:latin typeface="Calibri"/>
                <a:cs typeface="Calibri"/>
              </a:rPr>
              <a:t>Un</a:t>
            </a:r>
            <a:r>
              <a:rPr sz="1350" spc="127" dirty="0">
                <a:latin typeface="Calibri"/>
                <a:cs typeface="Calibri"/>
              </a:rPr>
              <a:t> </a:t>
            </a:r>
            <a:r>
              <a:rPr sz="1350" spc="-8" dirty="0">
                <a:latin typeface="Calibri"/>
                <a:cs typeface="Calibri"/>
              </a:rPr>
              <a:t>significativo </a:t>
            </a:r>
            <a:r>
              <a:rPr sz="1350" dirty="0">
                <a:latin typeface="Calibri"/>
                <a:cs typeface="Calibri"/>
              </a:rPr>
              <a:t>sforzo</a:t>
            </a:r>
            <a:r>
              <a:rPr sz="1350" spc="176" dirty="0">
                <a:latin typeface="Calibri"/>
                <a:cs typeface="Calibri"/>
              </a:rPr>
              <a:t> </a:t>
            </a:r>
            <a:r>
              <a:rPr sz="1350" dirty="0">
                <a:latin typeface="Calibri"/>
                <a:cs typeface="Calibri"/>
              </a:rPr>
              <a:t>in</a:t>
            </a:r>
            <a:r>
              <a:rPr sz="1350" spc="184" dirty="0">
                <a:latin typeface="Calibri"/>
                <a:cs typeface="Calibri"/>
              </a:rPr>
              <a:t> </a:t>
            </a:r>
            <a:r>
              <a:rPr sz="1350" dirty="0">
                <a:latin typeface="Calibri"/>
                <a:cs typeface="Calibri"/>
              </a:rPr>
              <a:t>termini</a:t>
            </a:r>
            <a:r>
              <a:rPr sz="1350" spc="184" dirty="0">
                <a:latin typeface="Calibri"/>
                <a:cs typeface="Calibri"/>
              </a:rPr>
              <a:t> </a:t>
            </a:r>
            <a:r>
              <a:rPr sz="1350" dirty="0">
                <a:latin typeface="Calibri"/>
                <a:cs typeface="Calibri"/>
              </a:rPr>
              <a:t>di</a:t>
            </a:r>
            <a:r>
              <a:rPr sz="1350" spc="184" dirty="0">
                <a:latin typeface="Calibri"/>
                <a:cs typeface="Calibri"/>
              </a:rPr>
              <a:t> </a:t>
            </a:r>
            <a:r>
              <a:rPr sz="1350" dirty="0">
                <a:latin typeface="Calibri"/>
                <a:cs typeface="Calibri"/>
              </a:rPr>
              <a:t>riforme</a:t>
            </a:r>
            <a:r>
              <a:rPr sz="1350" spc="180" dirty="0">
                <a:latin typeface="Calibri"/>
                <a:cs typeface="Calibri"/>
              </a:rPr>
              <a:t> </a:t>
            </a:r>
            <a:r>
              <a:rPr sz="1350" dirty="0">
                <a:latin typeface="Calibri"/>
                <a:cs typeface="Calibri"/>
              </a:rPr>
              <a:t>e</a:t>
            </a:r>
            <a:r>
              <a:rPr sz="1350" spc="191" dirty="0">
                <a:latin typeface="Calibri"/>
                <a:cs typeface="Calibri"/>
              </a:rPr>
              <a:t> </a:t>
            </a:r>
            <a:r>
              <a:rPr sz="1350" dirty="0">
                <a:latin typeface="Calibri"/>
                <a:cs typeface="Calibri"/>
              </a:rPr>
              <a:t>investimenti</a:t>
            </a:r>
            <a:r>
              <a:rPr sz="1350" spc="176" dirty="0">
                <a:latin typeface="Calibri"/>
                <a:cs typeface="Calibri"/>
              </a:rPr>
              <a:t> </a:t>
            </a:r>
            <a:r>
              <a:rPr sz="1350" dirty="0">
                <a:latin typeface="Calibri"/>
                <a:cs typeface="Calibri"/>
              </a:rPr>
              <a:t>è</a:t>
            </a:r>
            <a:r>
              <a:rPr sz="1350" spc="180" dirty="0">
                <a:latin typeface="Calibri"/>
                <a:cs typeface="Calibri"/>
              </a:rPr>
              <a:t> </a:t>
            </a:r>
            <a:r>
              <a:rPr sz="1350" dirty="0">
                <a:latin typeface="Calibri"/>
                <a:cs typeface="Calibri"/>
              </a:rPr>
              <a:t>finalizzato</a:t>
            </a:r>
            <a:r>
              <a:rPr sz="1350" spc="180" dirty="0">
                <a:latin typeface="Calibri"/>
                <a:cs typeface="Calibri"/>
              </a:rPr>
              <a:t> </a:t>
            </a:r>
            <a:r>
              <a:rPr sz="1350" dirty="0">
                <a:latin typeface="Calibri"/>
                <a:cs typeface="Calibri"/>
              </a:rPr>
              <a:t>ad</a:t>
            </a:r>
            <a:r>
              <a:rPr sz="1350" spc="184" dirty="0">
                <a:latin typeface="Calibri"/>
                <a:cs typeface="Calibri"/>
              </a:rPr>
              <a:t> </a:t>
            </a:r>
            <a:r>
              <a:rPr sz="1350" b="1" dirty="0">
                <a:latin typeface="Calibri"/>
                <a:cs typeface="Calibri"/>
              </a:rPr>
              <a:t>allineare</a:t>
            </a:r>
            <a:r>
              <a:rPr sz="1350" b="1" spc="191" dirty="0">
                <a:latin typeface="Calibri"/>
                <a:cs typeface="Calibri"/>
              </a:rPr>
              <a:t> </a:t>
            </a:r>
            <a:r>
              <a:rPr sz="1350" b="1" dirty="0">
                <a:latin typeface="Calibri"/>
                <a:cs typeface="Calibri"/>
              </a:rPr>
              <a:t>i</a:t>
            </a:r>
            <a:r>
              <a:rPr sz="1350" b="1" spc="180" dirty="0">
                <a:latin typeface="Calibri"/>
                <a:cs typeface="Calibri"/>
              </a:rPr>
              <a:t> </a:t>
            </a:r>
            <a:r>
              <a:rPr sz="1350" b="1" dirty="0">
                <a:latin typeface="Calibri"/>
                <a:cs typeface="Calibri"/>
              </a:rPr>
              <a:t>servizi</a:t>
            </a:r>
            <a:r>
              <a:rPr sz="1350" b="1" spc="188" dirty="0">
                <a:latin typeface="Calibri"/>
                <a:cs typeface="Calibri"/>
              </a:rPr>
              <a:t> </a:t>
            </a:r>
            <a:r>
              <a:rPr sz="1350" b="1" spc="-19" dirty="0">
                <a:latin typeface="Calibri"/>
                <a:cs typeface="Calibri"/>
              </a:rPr>
              <a:t>ai </a:t>
            </a:r>
            <a:r>
              <a:rPr sz="1350" b="1" dirty="0">
                <a:latin typeface="Calibri"/>
                <a:cs typeface="Calibri"/>
              </a:rPr>
              <a:t>bisogni di</a:t>
            </a:r>
            <a:r>
              <a:rPr sz="1350" b="1" spc="11" dirty="0">
                <a:latin typeface="Calibri"/>
                <a:cs typeface="Calibri"/>
              </a:rPr>
              <a:t> </a:t>
            </a:r>
            <a:r>
              <a:rPr sz="1350" b="1" dirty="0">
                <a:latin typeface="Calibri"/>
                <a:cs typeface="Calibri"/>
              </a:rPr>
              <a:t>cura</a:t>
            </a:r>
            <a:r>
              <a:rPr sz="1350" b="1" spc="4" dirty="0">
                <a:latin typeface="Calibri"/>
                <a:cs typeface="Calibri"/>
              </a:rPr>
              <a:t> </a:t>
            </a:r>
            <a:r>
              <a:rPr sz="1350" b="1" dirty="0">
                <a:latin typeface="Calibri"/>
                <a:cs typeface="Calibri"/>
              </a:rPr>
              <a:t>dei</a:t>
            </a:r>
            <a:r>
              <a:rPr sz="1350" b="1" spc="15" dirty="0">
                <a:latin typeface="Calibri"/>
                <a:cs typeface="Calibri"/>
              </a:rPr>
              <a:t> </a:t>
            </a:r>
            <a:r>
              <a:rPr sz="1350" b="1" dirty="0">
                <a:latin typeface="Calibri"/>
                <a:cs typeface="Calibri"/>
              </a:rPr>
              <a:t>pazienti</a:t>
            </a:r>
            <a:r>
              <a:rPr sz="1350" b="1" spc="4" dirty="0">
                <a:latin typeface="Calibri"/>
                <a:cs typeface="Calibri"/>
              </a:rPr>
              <a:t> </a:t>
            </a:r>
            <a:r>
              <a:rPr sz="1350" b="1" dirty="0">
                <a:latin typeface="Calibri"/>
                <a:cs typeface="Calibri"/>
              </a:rPr>
              <a:t>in</a:t>
            </a:r>
            <a:r>
              <a:rPr sz="1350" b="1" spc="11" dirty="0">
                <a:latin typeface="Calibri"/>
                <a:cs typeface="Calibri"/>
              </a:rPr>
              <a:t> </a:t>
            </a:r>
            <a:r>
              <a:rPr sz="1350" b="1" dirty="0">
                <a:latin typeface="Calibri"/>
                <a:cs typeface="Calibri"/>
              </a:rPr>
              <a:t>ogni</a:t>
            </a:r>
            <a:r>
              <a:rPr sz="1350" b="1" spc="15" dirty="0">
                <a:latin typeface="Calibri"/>
                <a:cs typeface="Calibri"/>
              </a:rPr>
              <a:t> </a:t>
            </a:r>
            <a:r>
              <a:rPr sz="1350" b="1" dirty="0">
                <a:latin typeface="Calibri"/>
                <a:cs typeface="Calibri"/>
              </a:rPr>
              <a:t>area</a:t>
            </a:r>
            <a:r>
              <a:rPr sz="1350" b="1" spc="4" dirty="0">
                <a:latin typeface="Calibri"/>
                <a:cs typeface="Calibri"/>
              </a:rPr>
              <a:t> </a:t>
            </a:r>
            <a:r>
              <a:rPr sz="1350" b="1" dirty="0">
                <a:latin typeface="Calibri"/>
                <a:cs typeface="Calibri"/>
              </a:rPr>
              <a:t>del</a:t>
            </a:r>
            <a:r>
              <a:rPr sz="1350" b="1" spc="15" dirty="0">
                <a:latin typeface="Calibri"/>
                <a:cs typeface="Calibri"/>
              </a:rPr>
              <a:t> </a:t>
            </a:r>
            <a:r>
              <a:rPr sz="1350" b="1" dirty="0">
                <a:latin typeface="Calibri"/>
                <a:cs typeface="Calibri"/>
              </a:rPr>
              <a:t>Paese.</a:t>
            </a:r>
            <a:r>
              <a:rPr sz="1350" b="1" spc="4" dirty="0">
                <a:latin typeface="Calibri"/>
                <a:cs typeface="Calibri"/>
              </a:rPr>
              <a:t> </a:t>
            </a:r>
            <a:r>
              <a:rPr sz="1350" dirty="0">
                <a:latin typeface="Calibri"/>
                <a:cs typeface="Calibri"/>
              </a:rPr>
              <a:t>Una</a:t>
            </a:r>
            <a:r>
              <a:rPr sz="1350" spc="15" dirty="0">
                <a:latin typeface="Calibri"/>
                <a:cs typeface="Calibri"/>
              </a:rPr>
              <a:t> </a:t>
            </a:r>
            <a:r>
              <a:rPr sz="1350" dirty="0">
                <a:latin typeface="Calibri"/>
                <a:cs typeface="Calibri"/>
              </a:rPr>
              <a:t>larga</a:t>
            </a:r>
            <a:r>
              <a:rPr sz="1350" spc="15" dirty="0">
                <a:latin typeface="Calibri"/>
                <a:cs typeface="Calibri"/>
              </a:rPr>
              <a:t> </a:t>
            </a:r>
            <a:r>
              <a:rPr sz="1350" dirty="0">
                <a:latin typeface="Calibri"/>
                <a:cs typeface="Calibri"/>
              </a:rPr>
              <a:t>parte</a:t>
            </a:r>
            <a:r>
              <a:rPr sz="1350" spc="15" dirty="0">
                <a:latin typeface="Calibri"/>
                <a:cs typeface="Calibri"/>
              </a:rPr>
              <a:t> </a:t>
            </a:r>
            <a:r>
              <a:rPr sz="1350" dirty="0">
                <a:latin typeface="Calibri"/>
                <a:cs typeface="Calibri"/>
              </a:rPr>
              <a:t>delle</a:t>
            </a:r>
            <a:r>
              <a:rPr sz="1350" spc="19" dirty="0">
                <a:latin typeface="Calibri"/>
                <a:cs typeface="Calibri"/>
              </a:rPr>
              <a:t> </a:t>
            </a:r>
            <a:r>
              <a:rPr sz="1350" dirty="0">
                <a:latin typeface="Calibri"/>
                <a:cs typeface="Calibri"/>
              </a:rPr>
              <a:t>risorse</a:t>
            </a:r>
            <a:r>
              <a:rPr sz="1350" spc="19" dirty="0">
                <a:latin typeface="Calibri"/>
                <a:cs typeface="Calibri"/>
              </a:rPr>
              <a:t> </a:t>
            </a:r>
            <a:r>
              <a:rPr sz="1350" spc="-38" dirty="0">
                <a:latin typeface="Calibri"/>
                <a:cs typeface="Calibri"/>
              </a:rPr>
              <a:t>è </a:t>
            </a:r>
            <a:r>
              <a:rPr sz="1350" dirty="0">
                <a:latin typeface="Calibri"/>
                <a:cs typeface="Calibri"/>
              </a:rPr>
              <a:t>destinata</a:t>
            </a:r>
            <a:r>
              <a:rPr sz="1350" spc="-30" dirty="0">
                <a:latin typeface="Calibri"/>
                <a:cs typeface="Calibri"/>
              </a:rPr>
              <a:t> </a:t>
            </a:r>
            <a:r>
              <a:rPr sz="1350" dirty="0">
                <a:latin typeface="Calibri"/>
                <a:cs typeface="Calibri"/>
              </a:rPr>
              <a:t>a</a:t>
            </a:r>
            <a:r>
              <a:rPr sz="1350" spc="-23" dirty="0">
                <a:latin typeface="Calibri"/>
                <a:cs typeface="Calibri"/>
              </a:rPr>
              <a:t> </a:t>
            </a:r>
            <a:r>
              <a:rPr sz="1350" dirty="0">
                <a:latin typeface="Calibri"/>
                <a:cs typeface="Calibri"/>
              </a:rPr>
              <a:t>migliorare</a:t>
            </a:r>
            <a:r>
              <a:rPr sz="1350" spc="-19" dirty="0">
                <a:latin typeface="Calibri"/>
                <a:cs typeface="Calibri"/>
              </a:rPr>
              <a:t> </a:t>
            </a:r>
            <a:r>
              <a:rPr sz="1350" dirty="0">
                <a:latin typeface="Calibri"/>
                <a:cs typeface="Calibri"/>
              </a:rPr>
              <a:t>le</a:t>
            </a:r>
            <a:r>
              <a:rPr sz="1350" spc="-15" dirty="0">
                <a:latin typeface="Calibri"/>
                <a:cs typeface="Calibri"/>
              </a:rPr>
              <a:t> </a:t>
            </a:r>
            <a:r>
              <a:rPr sz="1350" dirty="0">
                <a:latin typeface="Calibri"/>
                <a:cs typeface="Calibri"/>
              </a:rPr>
              <a:t>dotazioni</a:t>
            </a:r>
            <a:r>
              <a:rPr sz="1350" spc="-19" dirty="0">
                <a:latin typeface="Calibri"/>
                <a:cs typeface="Calibri"/>
              </a:rPr>
              <a:t> </a:t>
            </a:r>
            <a:r>
              <a:rPr sz="1350" spc="-8" dirty="0">
                <a:latin typeface="Calibri"/>
                <a:cs typeface="Calibri"/>
              </a:rPr>
              <a:t>infrastrutturali</a:t>
            </a:r>
            <a:r>
              <a:rPr sz="1350" spc="-26" dirty="0">
                <a:latin typeface="Calibri"/>
                <a:cs typeface="Calibri"/>
              </a:rPr>
              <a:t> </a:t>
            </a:r>
            <a:r>
              <a:rPr sz="1350" dirty="0">
                <a:latin typeface="Calibri"/>
                <a:cs typeface="Calibri"/>
              </a:rPr>
              <a:t>e</a:t>
            </a:r>
            <a:r>
              <a:rPr sz="1350" spc="-11" dirty="0">
                <a:latin typeface="Calibri"/>
                <a:cs typeface="Calibri"/>
              </a:rPr>
              <a:t> </a:t>
            </a:r>
            <a:r>
              <a:rPr sz="1350" dirty="0">
                <a:latin typeface="Calibri"/>
                <a:cs typeface="Calibri"/>
              </a:rPr>
              <a:t>tecnologiche,</a:t>
            </a:r>
            <a:r>
              <a:rPr sz="1350" spc="-19" dirty="0">
                <a:latin typeface="Calibri"/>
                <a:cs typeface="Calibri"/>
              </a:rPr>
              <a:t> </a:t>
            </a:r>
            <a:r>
              <a:rPr sz="1350" dirty="0">
                <a:latin typeface="Calibri"/>
                <a:cs typeface="Calibri"/>
              </a:rPr>
              <a:t>a</a:t>
            </a:r>
            <a:r>
              <a:rPr sz="1350" spc="-19" dirty="0">
                <a:latin typeface="Calibri"/>
                <a:cs typeface="Calibri"/>
              </a:rPr>
              <a:t> </a:t>
            </a:r>
            <a:r>
              <a:rPr sz="1350" dirty="0">
                <a:latin typeface="Calibri"/>
                <a:cs typeface="Calibri"/>
              </a:rPr>
              <a:t>promuovere</a:t>
            </a:r>
            <a:r>
              <a:rPr sz="1350" spc="-19" dirty="0">
                <a:latin typeface="Calibri"/>
                <a:cs typeface="Calibri"/>
              </a:rPr>
              <a:t> la </a:t>
            </a:r>
            <a:r>
              <a:rPr sz="1350" dirty="0">
                <a:latin typeface="Calibri"/>
                <a:cs typeface="Calibri"/>
              </a:rPr>
              <a:t>ricerca</a:t>
            </a:r>
            <a:r>
              <a:rPr sz="1350" spc="-19" dirty="0">
                <a:latin typeface="Calibri"/>
                <a:cs typeface="Calibri"/>
              </a:rPr>
              <a:t> </a:t>
            </a:r>
            <a:r>
              <a:rPr sz="1350" dirty="0">
                <a:latin typeface="Calibri"/>
                <a:cs typeface="Calibri"/>
              </a:rPr>
              <a:t>e</a:t>
            </a:r>
            <a:r>
              <a:rPr sz="1350" spc="-4" dirty="0">
                <a:latin typeface="Calibri"/>
                <a:cs typeface="Calibri"/>
              </a:rPr>
              <a:t> </a:t>
            </a:r>
            <a:r>
              <a:rPr sz="1350" dirty="0">
                <a:latin typeface="Calibri"/>
                <a:cs typeface="Calibri"/>
              </a:rPr>
              <a:t>l'innovazione</a:t>
            </a:r>
            <a:r>
              <a:rPr sz="1350" spc="-11" dirty="0">
                <a:latin typeface="Calibri"/>
                <a:cs typeface="Calibri"/>
              </a:rPr>
              <a:t> </a:t>
            </a:r>
            <a:r>
              <a:rPr sz="1350" dirty="0">
                <a:latin typeface="Calibri"/>
                <a:cs typeface="Calibri"/>
              </a:rPr>
              <a:t>e</a:t>
            </a:r>
            <a:r>
              <a:rPr sz="1350" spc="-15" dirty="0">
                <a:latin typeface="Calibri"/>
                <a:cs typeface="Calibri"/>
              </a:rPr>
              <a:t> </a:t>
            </a:r>
            <a:r>
              <a:rPr sz="1350" dirty="0">
                <a:latin typeface="Calibri"/>
                <a:cs typeface="Calibri"/>
              </a:rPr>
              <a:t>allo</a:t>
            </a:r>
            <a:r>
              <a:rPr sz="1350" spc="-8" dirty="0">
                <a:latin typeface="Calibri"/>
                <a:cs typeface="Calibri"/>
              </a:rPr>
              <a:t> </a:t>
            </a:r>
            <a:r>
              <a:rPr sz="1350" dirty="0">
                <a:latin typeface="Calibri"/>
                <a:cs typeface="Calibri"/>
              </a:rPr>
              <a:t>sviluppo</a:t>
            </a:r>
            <a:r>
              <a:rPr sz="1350" spc="-15" dirty="0">
                <a:latin typeface="Calibri"/>
                <a:cs typeface="Calibri"/>
              </a:rPr>
              <a:t> </a:t>
            </a:r>
            <a:r>
              <a:rPr sz="1350" dirty="0">
                <a:latin typeface="Calibri"/>
                <a:cs typeface="Calibri"/>
              </a:rPr>
              <a:t>di</a:t>
            </a:r>
            <a:r>
              <a:rPr sz="1350" spc="-15" dirty="0">
                <a:latin typeface="Calibri"/>
                <a:cs typeface="Calibri"/>
              </a:rPr>
              <a:t> </a:t>
            </a:r>
            <a:r>
              <a:rPr sz="1350" dirty="0">
                <a:latin typeface="Calibri"/>
                <a:cs typeface="Calibri"/>
              </a:rPr>
              <a:t>competenze</a:t>
            </a:r>
            <a:r>
              <a:rPr sz="1350" spc="-19" dirty="0">
                <a:latin typeface="Calibri"/>
                <a:cs typeface="Calibri"/>
              </a:rPr>
              <a:t> </a:t>
            </a:r>
            <a:r>
              <a:rPr sz="1350" spc="-8" dirty="0">
                <a:latin typeface="Calibri"/>
                <a:cs typeface="Calibri"/>
              </a:rPr>
              <a:t>tecnico-</a:t>
            </a:r>
            <a:r>
              <a:rPr sz="1350" dirty="0">
                <a:latin typeface="Calibri"/>
                <a:cs typeface="Calibri"/>
              </a:rPr>
              <a:t>professionali,</a:t>
            </a:r>
            <a:r>
              <a:rPr sz="1350" spc="-19" dirty="0">
                <a:latin typeface="Calibri"/>
                <a:cs typeface="Calibri"/>
              </a:rPr>
              <a:t> </a:t>
            </a:r>
            <a:r>
              <a:rPr sz="1350" spc="-8" dirty="0">
                <a:latin typeface="Calibri"/>
                <a:cs typeface="Calibri"/>
              </a:rPr>
              <a:t>digitali </a:t>
            </a:r>
            <a:r>
              <a:rPr sz="1350" dirty="0">
                <a:latin typeface="Calibri"/>
                <a:cs typeface="Calibri"/>
              </a:rPr>
              <a:t>e</a:t>
            </a:r>
            <a:r>
              <a:rPr sz="1350" spc="-4" dirty="0">
                <a:latin typeface="Calibri"/>
                <a:cs typeface="Calibri"/>
              </a:rPr>
              <a:t> </a:t>
            </a:r>
            <a:r>
              <a:rPr sz="1350" dirty="0">
                <a:latin typeface="Calibri"/>
                <a:cs typeface="Calibri"/>
              </a:rPr>
              <a:t>manageriali</a:t>
            </a:r>
            <a:r>
              <a:rPr sz="1350" spc="-4" dirty="0">
                <a:latin typeface="Calibri"/>
                <a:cs typeface="Calibri"/>
              </a:rPr>
              <a:t> </a:t>
            </a:r>
            <a:r>
              <a:rPr sz="1350" dirty="0">
                <a:latin typeface="Calibri"/>
                <a:cs typeface="Calibri"/>
              </a:rPr>
              <a:t>del </a:t>
            </a:r>
            <a:r>
              <a:rPr sz="1350" spc="-8" dirty="0">
                <a:latin typeface="Calibri"/>
                <a:cs typeface="Calibri"/>
              </a:rPr>
              <a:t>personale.</a:t>
            </a:r>
            <a:endParaRPr sz="1350" dirty="0">
              <a:latin typeface="Calibri"/>
              <a:cs typeface="Calibri"/>
            </a:endParaRPr>
          </a:p>
        </p:txBody>
      </p:sp>
      <p:sp>
        <p:nvSpPr>
          <p:cNvPr id="4" name="object 4"/>
          <p:cNvSpPr txBox="1">
            <a:spLocks noGrp="1"/>
          </p:cNvSpPr>
          <p:nvPr>
            <p:ph type="title" idx="4294967295"/>
          </p:nvPr>
        </p:nvSpPr>
        <p:spPr>
          <a:xfrm>
            <a:off x="611560" y="476672"/>
            <a:ext cx="6933010" cy="1240724"/>
          </a:xfrm>
          <a:prstGeom prst="rect">
            <a:avLst/>
          </a:prstGeom>
        </p:spPr>
        <p:txBody>
          <a:bodyPr vert="horz" wrap="square" lIns="0" tIns="9525" rIns="0" bIns="0" rtlCol="0" anchor="ctr">
            <a:spAutoFit/>
          </a:bodyPr>
          <a:lstStyle/>
          <a:p>
            <a:pPr marL="66675" algn="just">
              <a:spcBef>
                <a:spcPts val="75"/>
              </a:spcBef>
            </a:pPr>
            <a:r>
              <a:rPr dirty="0"/>
              <a:t>Missione</a:t>
            </a:r>
            <a:r>
              <a:rPr spc="-19" dirty="0"/>
              <a:t> </a:t>
            </a:r>
            <a:r>
              <a:rPr dirty="0"/>
              <a:t>6</a:t>
            </a:r>
            <a:r>
              <a:rPr spc="-23" dirty="0"/>
              <a:t> </a:t>
            </a:r>
            <a:r>
              <a:rPr dirty="0"/>
              <a:t>sulla</a:t>
            </a:r>
            <a:r>
              <a:rPr spc="-23" dirty="0"/>
              <a:t> </a:t>
            </a:r>
            <a:r>
              <a:rPr dirty="0"/>
              <a:t>Salute:</a:t>
            </a:r>
            <a:r>
              <a:rPr spc="-15" dirty="0"/>
              <a:t> </a:t>
            </a:r>
            <a:r>
              <a:rPr spc="-8" dirty="0"/>
              <a:t>premessa</a:t>
            </a:r>
          </a:p>
        </p:txBody>
      </p:sp>
      <p:pic>
        <p:nvPicPr>
          <p:cNvPr id="5" name="object 5"/>
          <p:cNvPicPr/>
          <p:nvPr/>
        </p:nvPicPr>
        <p:blipFill>
          <a:blip r:embed="rId2" cstate="print"/>
          <a:stretch>
            <a:fillRect/>
          </a:stretch>
        </p:blipFill>
        <p:spPr>
          <a:xfrm>
            <a:off x="2843783" y="3068960"/>
            <a:ext cx="3078099" cy="920110"/>
          </a:xfrm>
          <a:prstGeom prst="rect">
            <a:avLst/>
          </a:prstGeom>
        </p:spPr>
      </p:pic>
    </p:spTree>
    <p:extLst>
      <p:ext uri="{BB962C8B-B14F-4D97-AF65-F5344CB8AC3E}">
        <p14:creationId xmlns:p14="http://schemas.microsoft.com/office/powerpoint/2010/main" val="40394408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628650" y="1131094"/>
            <a:ext cx="4045021" cy="994172"/>
          </a:xfrm>
          <a:prstGeom prst="rect">
            <a:avLst/>
          </a:prstGeom>
        </p:spPr>
        <p:txBody>
          <a:bodyPr vert="horz" lIns="68580" tIns="34290" rIns="68580" bIns="34290" rtlCol="0" anchor="ctr">
            <a:normAutofit fontScale="90000"/>
          </a:bodyPr>
          <a:lstStyle/>
          <a:p>
            <a:pPr marL="66675"/>
            <a:r>
              <a:rPr lang="en-US" sz="3075">
                <a:solidFill>
                  <a:schemeClr val="tx1"/>
                </a:solidFill>
              </a:rPr>
              <a:t>Missione</a:t>
            </a:r>
            <a:r>
              <a:rPr lang="en-US" sz="3075" spc="-34">
                <a:solidFill>
                  <a:schemeClr val="tx1"/>
                </a:solidFill>
              </a:rPr>
              <a:t> </a:t>
            </a:r>
            <a:r>
              <a:rPr lang="en-US" sz="3075">
                <a:solidFill>
                  <a:schemeClr val="tx1"/>
                </a:solidFill>
              </a:rPr>
              <a:t>6:</a:t>
            </a:r>
            <a:r>
              <a:rPr lang="en-US" sz="3075" spc="-19">
                <a:solidFill>
                  <a:schemeClr val="tx1"/>
                </a:solidFill>
              </a:rPr>
              <a:t> </a:t>
            </a:r>
            <a:r>
              <a:rPr lang="en-US" sz="3075">
                <a:solidFill>
                  <a:schemeClr val="tx1"/>
                </a:solidFill>
              </a:rPr>
              <a:t>salute</a:t>
            </a:r>
            <a:r>
              <a:rPr lang="en-US" sz="3075" spc="-26">
                <a:solidFill>
                  <a:schemeClr val="tx1"/>
                </a:solidFill>
              </a:rPr>
              <a:t> </a:t>
            </a:r>
            <a:r>
              <a:rPr lang="en-US" sz="3075">
                <a:solidFill>
                  <a:schemeClr val="tx1"/>
                </a:solidFill>
              </a:rPr>
              <a:t>bene</a:t>
            </a:r>
            <a:r>
              <a:rPr lang="en-US" sz="3075" spc="-15">
                <a:solidFill>
                  <a:schemeClr val="tx1"/>
                </a:solidFill>
              </a:rPr>
              <a:t> </a:t>
            </a:r>
            <a:r>
              <a:rPr lang="en-US" sz="3075">
                <a:solidFill>
                  <a:schemeClr val="tx1"/>
                </a:solidFill>
              </a:rPr>
              <a:t>pubblico</a:t>
            </a:r>
            <a:r>
              <a:rPr lang="en-US" sz="3075" spc="-30">
                <a:solidFill>
                  <a:schemeClr val="tx1"/>
                </a:solidFill>
              </a:rPr>
              <a:t> </a:t>
            </a:r>
            <a:r>
              <a:rPr lang="en-US" sz="3075">
                <a:solidFill>
                  <a:schemeClr val="tx1"/>
                </a:solidFill>
              </a:rPr>
              <a:t>e</a:t>
            </a:r>
            <a:r>
              <a:rPr lang="en-US" sz="3075" spc="-23">
                <a:solidFill>
                  <a:schemeClr val="tx1"/>
                </a:solidFill>
              </a:rPr>
              <a:t> </a:t>
            </a:r>
            <a:r>
              <a:rPr lang="en-US" sz="3075" spc="-8">
                <a:solidFill>
                  <a:schemeClr val="tx1"/>
                </a:solidFill>
              </a:rPr>
              <a:t>universale</a:t>
            </a:r>
          </a:p>
        </p:txBody>
      </p:sp>
      <p:sp>
        <p:nvSpPr>
          <p:cNvPr id="2" name="object 2"/>
          <p:cNvSpPr txBox="1"/>
          <p:nvPr/>
        </p:nvSpPr>
        <p:spPr>
          <a:xfrm>
            <a:off x="628650" y="2226468"/>
            <a:ext cx="4879454" cy="3866827"/>
          </a:xfrm>
          <a:prstGeom prst="rect">
            <a:avLst/>
          </a:prstGeom>
        </p:spPr>
        <p:txBody>
          <a:bodyPr vert="horz" lIns="68580" tIns="34290" rIns="68580" bIns="34290" rtlCol="0">
            <a:normAutofit/>
          </a:bodyPr>
          <a:lstStyle/>
          <a:p>
            <a:pPr marL="9525" marR="3810" indent="-171450">
              <a:lnSpc>
                <a:spcPct val="90000"/>
              </a:lnSpc>
              <a:spcBef>
                <a:spcPts val="75"/>
              </a:spcBef>
              <a:buFont typeface="Arial" panose="020B0604020202020204" pitchFamily="34" charset="0"/>
              <a:buChar char="•"/>
            </a:pPr>
            <a:r>
              <a:rPr lang="en-US" sz="1125" b="1" dirty="0"/>
              <a:t>La</a:t>
            </a:r>
            <a:r>
              <a:rPr lang="en-US" sz="1125" b="1" spc="30" dirty="0"/>
              <a:t> </a:t>
            </a:r>
            <a:r>
              <a:rPr lang="en-US" sz="1125" b="1" dirty="0" err="1"/>
              <a:t>Missione</a:t>
            </a:r>
            <a:r>
              <a:rPr lang="en-US" sz="1125" b="1" spc="49" dirty="0"/>
              <a:t> </a:t>
            </a:r>
            <a:r>
              <a:rPr lang="en-US" sz="1125" b="1" dirty="0"/>
              <a:t>6</a:t>
            </a:r>
            <a:r>
              <a:rPr lang="en-US" sz="1125" b="1" spc="38" dirty="0"/>
              <a:t> </a:t>
            </a:r>
            <a:r>
              <a:rPr lang="en-US" sz="1125" b="1" dirty="0"/>
              <a:t>«Salute»</a:t>
            </a:r>
            <a:r>
              <a:rPr lang="en-US" sz="1125" b="1" spc="45" dirty="0"/>
              <a:t> </a:t>
            </a:r>
            <a:r>
              <a:rPr lang="en-US" sz="1125" dirty="0" err="1"/>
              <a:t>parte</a:t>
            </a:r>
            <a:r>
              <a:rPr lang="en-US" sz="1125" spc="49" dirty="0"/>
              <a:t> </a:t>
            </a:r>
            <a:r>
              <a:rPr lang="en-US" sz="1125" dirty="0" err="1"/>
              <a:t>dall’assunto</a:t>
            </a:r>
            <a:r>
              <a:rPr lang="en-US" sz="1125" spc="45" dirty="0"/>
              <a:t> </a:t>
            </a:r>
            <a:r>
              <a:rPr lang="en-US" sz="1125" dirty="0" err="1"/>
              <a:t>che</a:t>
            </a:r>
            <a:r>
              <a:rPr lang="en-US" sz="1125" spc="45" dirty="0"/>
              <a:t> </a:t>
            </a:r>
            <a:r>
              <a:rPr lang="en-US" sz="1125" dirty="0"/>
              <a:t>la</a:t>
            </a:r>
            <a:r>
              <a:rPr lang="en-US" sz="1125" spc="41" dirty="0"/>
              <a:t> </a:t>
            </a:r>
            <a:r>
              <a:rPr lang="en-US" sz="1125" dirty="0" err="1"/>
              <a:t>pandemia</a:t>
            </a:r>
            <a:r>
              <a:rPr lang="en-US" sz="1125" spc="45" dirty="0"/>
              <a:t> </a:t>
            </a:r>
            <a:r>
              <a:rPr lang="en-US" sz="1125" dirty="0"/>
              <a:t>da</a:t>
            </a:r>
            <a:r>
              <a:rPr lang="en-US" sz="1125" spc="60" dirty="0"/>
              <a:t> </a:t>
            </a:r>
            <a:r>
              <a:rPr lang="en-US" sz="1125" spc="-8" dirty="0"/>
              <a:t>Covid- </a:t>
            </a:r>
            <a:r>
              <a:rPr lang="en-US" sz="1125" dirty="0"/>
              <a:t>19</a:t>
            </a:r>
            <a:r>
              <a:rPr lang="en-US" sz="1125" spc="184" dirty="0"/>
              <a:t> </a:t>
            </a:r>
            <a:r>
              <a:rPr lang="en-US" sz="1125" dirty="0"/>
              <a:t>ha</a:t>
            </a:r>
            <a:r>
              <a:rPr lang="en-US" sz="1125" spc="203" dirty="0"/>
              <a:t> </a:t>
            </a:r>
            <a:r>
              <a:rPr lang="en-US" sz="1125" dirty="0" err="1"/>
              <a:t>confermato</a:t>
            </a:r>
            <a:r>
              <a:rPr lang="en-US" sz="1125" spc="195" dirty="0"/>
              <a:t> </a:t>
            </a:r>
            <a:r>
              <a:rPr lang="en-US" sz="1125" dirty="0"/>
              <a:t>il</a:t>
            </a:r>
            <a:r>
              <a:rPr lang="en-US" sz="1125" spc="195" dirty="0"/>
              <a:t> </a:t>
            </a:r>
            <a:r>
              <a:rPr lang="en-US" sz="1125" dirty="0" err="1"/>
              <a:t>valore</a:t>
            </a:r>
            <a:r>
              <a:rPr lang="en-US" sz="1125" spc="203" dirty="0"/>
              <a:t> </a:t>
            </a:r>
            <a:r>
              <a:rPr lang="en-US" sz="1125" dirty="0" err="1"/>
              <a:t>universale</a:t>
            </a:r>
            <a:r>
              <a:rPr lang="en-US" sz="1125" spc="199" dirty="0"/>
              <a:t> </a:t>
            </a:r>
            <a:r>
              <a:rPr lang="en-US" sz="1125" dirty="0" err="1"/>
              <a:t>della</a:t>
            </a:r>
            <a:r>
              <a:rPr lang="en-US" sz="1125" spc="203" dirty="0"/>
              <a:t> </a:t>
            </a:r>
            <a:r>
              <a:rPr lang="en-US" sz="1125" dirty="0"/>
              <a:t>salute,</a:t>
            </a:r>
            <a:r>
              <a:rPr lang="en-US" sz="1125" spc="203" dirty="0"/>
              <a:t> </a:t>
            </a:r>
            <a:r>
              <a:rPr lang="en-US" sz="1125" dirty="0"/>
              <a:t>la</a:t>
            </a:r>
            <a:r>
              <a:rPr lang="en-US" sz="1125" spc="206" dirty="0"/>
              <a:t> </a:t>
            </a:r>
            <a:r>
              <a:rPr lang="en-US" sz="1125" dirty="0" err="1"/>
              <a:t>sua</a:t>
            </a:r>
            <a:r>
              <a:rPr lang="en-US" sz="1125" spc="195" dirty="0"/>
              <a:t> </a:t>
            </a:r>
            <a:r>
              <a:rPr lang="en-US" sz="1125" dirty="0"/>
              <a:t>natura</a:t>
            </a:r>
            <a:r>
              <a:rPr lang="en-US" sz="1125" spc="195" dirty="0"/>
              <a:t> </a:t>
            </a:r>
            <a:r>
              <a:rPr lang="en-US" sz="1125" spc="-19" dirty="0"/>
              <a:t>di </a:t>
            </a:r>
            <a:r>
              <a:rPr lang="en-US" sz="1125" dirty="0"/>
              <a:t>bene</a:t>
            </a:r>
            <a:r>
              <a:rPr lang="en-US" sz="1125" spc="68" dirty="0"/>
              <a:t>  </a:t>
            </a:r>
            <a:r>
              <a:rPr lang="en-US" sz="1125" dirty="0" err="1"/>
              <a:t>pubblico</a:t>
            </a:r>
            <a:r>
              <a:rPr lang="en-US" sz="1125" spc="79" dirty="0"/>
              <a:t>  </a:t>
            </a:r>
            <a:r>
              <a:rPr lang="en-US" sz="1125" dirty="0" err="1"/>
              <a:t>fondamentale</a:t>
            </a:r>
            <a:r>
              <a:rPr lang="en-US" sz="1125" spc="68" dirty="0"/>
              <a:t>  </a:t>
            </a:r>
            <a:r>
              <a:rPr lang="en-US" sz="1125" dirty="0"/>
              <a:t>e</a:t>
            </a:r>
            <a:r>
              <a:rPr lang="en-US" sz="1125" spc="75" dirty="0"/>
              <a:t>  </a:t>
            </a:r>
            <a:r>
              <a:rPr lang="en-US" sz="1125" dirty="0"/>
              <a:t>la</a:t>
            </a:r>
            <a:r>
              <a:rPr lang="en-US" sz="1125" spc="75" dirty="0"/>
              <a:t>  </a:t>
            </a:r>
            <a:r>
              <a:rPr lang="en-US" sz="1125" dirty="0" err="1"/>
              <a:t>rilevanza</a:t>
            </a:r>
            <a:r>
              <a:rPr lang="en-US" sz="1125" spc="75" dirty="0"/>
              <a:t>  </a:t>
            </a:r>
            <a:r>
              <a:rPr lang="en-US" sz="1125" dirty="0" err="1"/>
              <a:t>macroeconomica</a:t>
            </a:r>
            <a:r>
              <a:rPr lang="en-US" sz="1125" spc="68" dirty="0"/>
              <a:t>  </a:t>
            </a:r>
            <a:r>
              <a:rPr lang="en-US" sz="1125" spc="-19" dirty="0" err="1"/>
              <a:t>dei</a:t>
            </a:r>
            <a:r>
              <a:rPr lang="en-US" sz="1125" spc="-19" dirty="0"/>
              <a:t> </a:t>
            </a:r>
            <a:r>
              <a:rPr lang="en-US" sz="1125" dirty="0" err="1"/>
              <a:t>servizi</a:t>
            </a:r>
            <a:r>
              <a:rPr lang="en-US" sz="1125" spc="-15" dirty="0"/>
              <a:t> </a:t>
            </a:r>
            <a:r>
              <a:rPr lang="en-US" sz="1125" dirty="0" err="1"/>
              <a:t>sanitari</a:t>
            </a:r>
            <a:r>
              <a:rPr lang="en-US" sz="1125" spc="-15" dirty="0"/>
              <a:t> </a:t>
            </a:r>
            <a:r>
              <a:rPr lang="en-US" sz="1125" spc="-8" dirty="0" err="1"/>
              <a:t>nazionali</a:t>
            </a:r>
            <a:r>
              <a:rPr lang="en-US" sz="1125" spc="-8" dirty="0"/>
              <a:t>.</a:t>
            </a:r>
            <a:endParaRPr lang="en-US" sz="1125" dirty="0"/>
          </a:p>
          <a:p>
            <a:pPr marL="9525" marR="5239" indent="-171450">
              <a:lnSpc>
                <a:spcPct val="90000"/>
              </a:lnSpc>
              <a:spcBef>
                <a:spcPts val="915"/>
              </a:spcBef>
              <a:buFont typeface="Arial" panose="020B0604020202020204" pitchFamily="34" charset="0"/>
              <a:buChar char="•"/>
            </a:pPr>
            <a:r>
              <a:rPr lang="en-US" sz="1125" dirty="0"/>
              <a:t>Si</a:t>
            </a:r>
            <a:r>
              <a:rPr lang="en-US" sz="1125" spc="124" dirty="0"/>
              <a:t> </a:t>
            </a:r>
            <a:r>
              <a:rPr lang="en-US" sz="1125" dirty="0" err="1"/>
              <a:t>focalizza</a:t>
            </a:r>
            <a:r>
              <a:rPr lang="en-US" sz="1125" spc="124" dirty="0"/>
              <a:t> </a:t>
            </a:r>
            <a:r>
              <a:rPr lang="en-US" sz="1125" dirty="0" err="1"/>
              <a:t>sugli</a:t>
            </a:r>
            <a:r>
              <a:rPr lang="en-US" sz="1125" spc="127" dirty="0"/>
              <a:t> </a:t>
            </a:r>
            <a:r>
              <a:rPr lang="en-US" sz="1125" dirty="0" err="1"/>
              <a:t>obiettivi</a:t>
            </a:r>
            <a:r>
              <a:rPr lang="en-US" sz="1125" spc="124" dirty="0"/>
              <a:t> </a:t>
            </a:r>
            <a:r>
              <a:rPr lang="en-US" sz="1125" dirty="0"/>
              <a:t>di</a:t>
            </a:r>
            <a:r>
              <a:rPr lang="en-US" sz="1125" spc="124" dirty="0"/>
              <a:t> </a:t>
            </a:r>
            <a:r>
              <a:rPr lang="en-US" sz="1125" dirty="0" err="1"/>
              <a:t>rafforzare</a:t>
            </a:r>
            <a:r>
              <a:rPr lang="en-US" sz="1125" spc="105" dirty="0"/>
              <a:t> </a:t>
            </a:r>
            <a:r>
              <a:rPr lang="en-US" sz="1125" dirty="0"/>
              <a:t>la</a:t>
            </a:r>
            <a:r>
              <a:rPr lang="en-US" sz="1125" spc="124" dirty="0"/>
              <a:t> </a:t>
            </a:r>
            <a:r>
              <a:rPr lang="en-US" sz="1125" dirty="0"/>
              <a:t>rete</a:t>
            </a:r>
            <a:r>
              <a:rPr lang="en-US" sz="1125" spc="120" dirty="0"/>
              <a:t> </a:t>
            </a:r>
            <a:r>
              <a:rPr lang="en-US" sz="1125" dirty="0" err="1"/>
              <a:t>territoriale</a:t>
            </a:r>
            <a:r>
              <a:rPr lang="en-US" sz="1125" spc="124" dirty="0"/>
              <a:t> </a:t>
            </a:r>
            <a:r>
              <a:rPr lang="en-US" sz="1125" dirty="0"/>
              <a:t>e</a:t>
            </a:r>
            <a:r>
              <a:rPr lang="en-US" sz="1125" spc="116" dirty="0"/>
              <a:t> </a:t>
            </a:r>
            <a:r>
              <a:rPr lang="en-US" sz="1125" dirty="0" err="1"/>
              <a:t>ammodernare</a:t>
            </a:r>
            <a:r>
              <a:rPr lang="en-US" sz="1125" spc="116" dirty="0"/>
              <a:t> </a:t>
            </a:r>
            <a:r>
              <a:rPr lang="en-US" sz="1125" spc="-19" dirty="0"/>
              <a:t>le </a:t>
            </a:r>
            <a:r>
              <a:rPr lang="en-US" sz="1125" dirty="0" err="1"/>
              <a:t>dotazioni</a:t>
            </a:r>
            <a:r>
              <a:rPr lang="en-US" sz="1125" spc="-19" dirty="0"/>
              <a:t> </a:t>
            </a:r>
            <a:r>
              <a:rPr lang="en-US" sz="1125" dirty="0" err="1"/>
              <a:t>tecnologiche</a:t>
            </a:r>
            <a:r>
              <a:rPr lang="en-US" sz="1125" spc="-26" dirty="0"/>
              <a:t> </a:t>
            </a:r>
            <a:r>
              <a:rPr lang="en-US" sz="1125" dirty="0"/>
              <a:t>del</a:t>
            </a:r>
            <a:r>
              <a:rPr lang="en-US" sz="1125" spc="-19" dirty="0"/>
              <a:t> </a:t>
            </a:r>
            <a:r>
              <a:rPr lang="en-US" sz="1125" dirty="0" err="1"/>
              <a:t>Servizio</a:t>
            </a:r>
            <a:r>
              <a:rPr lang="en-US" sz="1125" spc="-19" dirty="0"/>
              <a:t> </a:t>
            </a:r>
            <a:r>
              <a:rPr lang="en-US" sz="1125" dirty="0" err="1"/>
              <a:t>sanitario</a:t>
            </a:r>
            <a:r>
              <a:rPr lang="en-US" sz="1125" spc="-19" dirty="0"/>
              <a:t> </a:t>
            </a:r>
            <a:r>
              <a:rPr lang="en-US" sz="1125" dirty="0" err="1"/>
              <a:t>nazionale</a:t>
            </a:r>
            <a:r>
              <a:rPr lang="en-US" sz="1125" spc="-23" dirty="0"/>
              <a:t> </a:t>
            </a:r>
            <a:r>
              <a:rPr lang="en-US" sz="1125" dirty="0"/>
              <a:t>con</a:t>
            </a:r>
            <a:r>
              <a:rPr lang="en-US" sz="1125" spc="-23" dirty="0"/>
              <a:t> </a:t>
            </a:r>
            <a:r>
              <a:rPr lang="en-US" sz="1125" dirty="0"/>
              <a:t>il</a:t>
            </a:r>
            <a:r>
              <a:rPr lang="en-US" sz="1125" spc="-19" dirty="0"/>
              <a:t> </a:t>
            </a:r>
            <a:r>
              <a:rPr lang="en-US" sz="1125" spc="-15" dirty="0" err="1"/>
              <a:t>rafforzamento</a:t>
            </a:r>
            <a:r>
              <a:rPr lang="en-US" sz="1125" spc="-23" dirty="0"/>
              <a:t> </a:t>
            </a:r>
            <a:r>
              <a:rPr lang="en-US" sz="1125" spc="-19" dirty="0"/>
              <a:t>del </a:t>
            </a:r>
            <a:r>
              <a:rPr lang="en-US" sz="1125" dirty="0" err="1"/>
              <a:t>Fascicolo</a:t>
            </a:r>
            <a:r>
              <a:rPr lang="en-US" sz="1125" spc="281" dirty="0"/>
              <a:t> </a:t>
            </a:r>
            <a:r>
              <a:rPr lang="en-US" sz="1125" dirty="0" err="1"/>
              <a:t>sanitario</a:t>
            </a:r>
            <a:r>
              <a:rPr lang="en-US" sz="1125" spc="296" dirty="0"/>
              <a:t> </a:t>
            </a:r>
            <a:r>
              <a:rPr lang="en-US" sz="1125" dirty="0" err="1"/>
              <a:t>elettronico</a:t>
            </a:r>
            <a:r>
              <a:rPr lang="en-US" sz="1125" spc="289" dirty="0"/>
              <a:t> </a:t>
            </a:r>
            <a:r>
              <a:rPr lang="en-US" sz="1125" dirty="0"/>
              <a:t>e</a:t>
            </a:r>
            <a:r>
              <a:rPr lang="en-US" sz="1125" spc="289" dirty="0"/>
              <a:t> </a:t>
            </a:r>
            <a:r>
              <a:rPr lang="en-US" sz="1125" dirty="0"/>
              <a:t>lo</a:t>
            </a:r>
            <a:r>
              <a:rPr lang="en-US" sz="1125" spc="278" dirty="0"/>
              <a:t> </a:t>
            </a:r>
            <a:r>
              <a:rPr lang="en-US" sz="1125" dirty="0" err="1"/>
              <a:t>sviluppo</a:t>
            </a:r>
            <a:r>
              <a:rPr lang="en-US" sz="1125" spc="285" dirty="0"/>
              <a:t> </a:t>
            </a:r>
            <a:r>
              <a:rPr lang="en-US" sz="1125" dirty="0" err="1"/>
              <a:t>della</a:t>
            </a:r>
            <a:r>
              <a:rPr lang="en-US" sz="1125" spc="278" dirty="0"/>
              <a:t> </a:t>
            </a:r>
            <a:r>
              <a:rPr lang="en-US" sz="1125" dirty="0" err="1"/>
              <a:t>telemedicina</a:t>
            </a:r>
            <a:r>
              <a:rPr lang="en-US" sz="1125" dirty="0"/>
              <a:t>.</a:t>
            </a:r>
            <a:r>
              <a:rPr lang="en-US" sz="1125" spc="281" dirty="0"/>
              <a:t> </a:t>
            </a:r>
            <a:r>
              <a:rPr lang="en-US" sz="1125" dirty="0" err="1"/>
              <a:t>Inoltre</a:t>
            </a:r>
            <a:r>
              <a:rPr lang="en-US" sz="1125" dirty="0"/>
              <a:t>,</a:t>
            </a:r>
            <a:r>
              <a:rPr lang="en-US" sz="1125" spc="278" dirty="0"/>
              <a:t> </a:t>
            </a:r>
            <a:r>
              <a:rPr lang="en-US" sz="1125" spc="-26" dirty="0" err="1"/>
              <a:t>si</a:t>
            </a:r>
            <a:r>
              <a:rPr lang="en-US" sz="1125" spc="-26" dirty="0"/>
              <a:t> </a:t>
            </a:r>
            <a:r>
              <a:rPr lang="en-US" sz="1125" dirty="0" err="1"/>
              <a:t>sostengono</a:t>
            </a:r>
            <a:r>
              <a:rPr lang="en-US" sz="1125" spc="120" dirty="0"/>
              <a:t> </a:t>
            </a:r>
            <a:r>
              <a:rPr lang="en-US" sz="1125" dirty="0"/>
              <a:t>le</a:t>
            </a:r>
            <a:r>
              <a:rPr lang="en-US" sz="1125" spc="120" dirty="0"/>
              <a:t> </a:t>
            </a:r>
            <a:r>
              <a:rPr lang="en-US" sz="1125" dirty="0" err="1"/>
              <a:t>competenze</a:t>
            </a:r>
            <a:r>
              <a:rPr lang="en-US" sz="1125" spc="113" dirty="0"/>
              <a:t> </a:t>
            </a:r>
            <a:r>
              <a:rPr lang="en-US" sz="1125" dirty="0" err="1"/>
              <a:t>tecniche</a:t>
            </a:r>
            <a:r>
              <a:rPr lang="en-US" sz="1125" dirty="0"/>
              <a:t>,</a:t>
            </a:r>
            <a:r>
              <a:rPr lang="en-US" sz="1125" spc="116" dirty="0"/>
              <a:t> </a:t>
            </a:r>
            <a:r>
              <a:rPr lang="en-US" sz="1125" dirty="0" err="1"/>
              <a:t>digitali</a:t>
            </a:r>
            <a:r>
              <a:rPr lang="en-US" sz="1125" spc="120" dirty="0"/>
              <a:t> </a:t>
            </a:r>
            <a:r>
              <a:rPr lang="en-US" sz="1125" dirty="0"/>
              <a:t>e</a:t>
            </a:r>
            <a:r>
              <a:rPr lang="en-US" sz="1125" spc="120" dirty="0"/>
              <a:t> </a:t>
            </a:r>
            <a:r>
              <a:rPr lang="en-US" sz="1125" dirty="0" err="1"/>
              <a:t>manageriali</a:t>
            </a:r>
            <a:r>
              <a:rPr lang="en-US" sz="1125" spc="120" dirty="0"/>
              <a:t> </a:t>
            </a:r>
            <a:r>
              <a:rPr lang="en-US" sz="1125" dirty="0"/>
              <a:t>del</a:t>
            </a:r>
            <a:r>
              <a:rPr lang="en-US" sz="1125" spc="116" dirty="0"/>
              <a:t> </a:t>
            </a:r>
            <a:r>
              <a:rPr lang="en-US" sz="1125" dirty="0" err="1"/>
              <a:t>personale</a:t>
            </a:r>
            <a:r>
              <a:rPr lang="en-US" sz="1125" spc="116" dirty="0"/>
              <a:t> </a:t>
            </a:r>
            <a:r>
              <a:rPr lang="en-US" sz="1125" spc="-19" dirty="0"/>
              <a:t>del </a:t>
            </a:r>
            <a:r>
              <a:rPr lang="en-US" sz="1125" dirty="0" err="1"/>
              <a:t>sistema</a:t>
            </a:r>
            <a:r>
              <a:rPr lang="en-US" sz="1125" spc="131" dirty="0"/>
              <a:t>  </a:t>
            </a:r>
            <a:r>
              <a:rPr lang="en-US" sz="1125" dirty="0" err="1"/>
              <a:t>sanitario</a:t>
            </a:r>
            <a:r>
              <a:rPr lang="en-US" sz="1125" dirty="0"/>
              <a:t>,</a:t>
            </a:r>
            <a:r>
              <a:rPr lang="en-US" sz="1125" spc="131" dirty="0"/>
              <a:t>  </a:t>
            </a:r>
            <a:r>
              <a:rPr lang="en-US" sz="1125" dirty="0" err="1"/>
              <a:t>oltre</a:t>
            </a:r>
            <a:r>
              <a:rPr lang="en-US" sz="1125" spc="135" dirty="0"/>
              <a:t>  </a:t>
            </a:r>
            <a:r>
              <a:rPr lang="en-US" sz="1125" dirty="0"/>
              <a:t>a</a:t>
            </a:r>
            <a:r>
              <a:rPr lang="en-US" sz="1125" spc="131" dirty="0"/>
              <a:t>  </a:t>
            </a:r>
            <a:r>
              <a:rPr lang="en-US" sz="1125" dirty="0" err="1"/>
              <a:t>promuovere</a:t>
            </a:r>
            <a:r>
              <a:rPr lang="en-US" sz="1125" spc="131" dirty="0"/>
              <a:t>  </a:t>
            </a:r>
            <a:r>
              <a:rPr lang="en-US" sz="1125" dirty="0"/>
              <a:t>la</a:t>
            </a:r>
            <a:r>
              <a:rPr lang="en-US" sz="1125" spc="139" dirty="0"/>
              <a:t>  </a:t>
            </a:r>
            <a:r>
              <a:rPr lang="en-US" sz="1125" dirty="0" err="1"/>
              <a:t>ricerca</a:t>
            </a:r>
            <a:r>
              <a:rPr lang="en-US" sz="1125" spc="131" dirty="0"/>
              <a:t>  </a:t>
            </a:r>
            <a:r>
              <a:rPr lang="en-US" sz="1125" dirty="0" err="1"/>
              <a:t>scientifica</a:t>
            </a:r>
            <a:r>
              <a:rPr lang="en-US" sz="1125" spc="135" dirty="0"/>
              <a:t>  </a:t>
            </a:r>
            <a:r>
              <a:rPr lang="en-US" sz="1125" dirty="0"/>
              <a:t>in</a:t>
            </a:r>
            <a:r>
              <a:rPr lang="en-US" sz="1125" spc="131" dirty="0"/>
              <a:t>  </a:t>
            </a:r>
            <a:r>
              <a:rPr lang="en-US" sz="1125" spc="-8" dirty="0" err="1"/>
              <a:t>ambito</a:t>
            </a:r>
            <a:r>
              <a:rPr lang="en-US" sz="1125" spc="-8" dirty="0"/>
              <a:t> </a:t>
            </a:r>
            <a:r>
              <a:rPr lang="en-US" sz="1125" dirty="0" err="1"/>
              <a:t>biomedico</a:t>
            </a:r>
            <a:r>
              <a:rPr lang="en-US" sz="1125" spc="-30" dirty="0"/>
              <a:t> </a:t>
            </a:r>
            <a:r>
              <a:rPr lang="en-US" sz="1125" dirty="0"/>
              <a:t>e</a:t>
            </a:r>
            <a:r>
              <a:rPr lang="en-US" sz="1125" spc="-30" dirty="0"/>
              <a:t> </a:t>
            </a:r>
            <a:r>
              <a:rPr lang="en-US" sz="1125" spc="-8" dirty="0" err="1"/>
              <a:t>sanitario</a:t>
            </a:r>
            <a:r>
              <a:rPr lang="en-US" sz="1125" spc="-8" dirty="0"/>
              <a:t>.</a:t>
            </a:r>
            <a:endParaRPr lang="en-US" sz="1125" dirty="0"/>
          </a:p>
          <a:p>
            <a:pPr marL="9525" marR="4763" indent="-171450">
              <a:lnSpc>
                <a:spcPct val="90000"/>
              </a:lnSpc>
              <a:spcBef>
                <a:spcPts val="885"/>
              </a:spcBef>
              <a:buFont typeface="Arial" panose="020B0604020202020204" pitchFamily="34" charset="0"/>
              <a:buChar char="•"/>
            </a:pPr>
            <a:r>
              <a:rPr lang="en-US" sz="1125" dirty="0"/>
              <a:t>La</a:t>
            </a:r>
            <a:r>
              <a:rPr lang="en-US" sz="1125" spc="165" dirty="0"/>
              <a:t> </a:t>
            </a:r>
            <a:r>
              <a:rPr lang="en-US" sz="1125" dirty="0" err="1"/>
              <a:t>Missione</a:t>
            </a:r>
            <a:r>
              <a:rPr lang="en-US" sz="1125" dirty="0"/>
              <a:t>,</a:t>
            </a:r>
            <a:r>
              <a:rPr lang="en-US" sz="1125" spc="161" dirty="0"/>
              <a:t> </a:t>
            </a:r>
            <a:r>
              <a:rPr lang="en-US" sz="1125" b="1" dirty="0"/>
              <a:t>con</a:t>
            </a:r>
            <a:r>
              <a:rPr lang="en-US" sz="1125" b="1" spc="161" dirty="0"/>
              <a:t> </a:t>
            </a:r>
            <a:r>
              <a:rPr lang="en-US" sz="1125" b="1" dirty="0" err="1"/>
              <a:t>una</a:t>
            </a:r>
            <a:r>
              <a:rPr lang="en-US" sz="1125" b="1" spc="158" dirty="0"/>
              <a:t> </a:t>
            </a:r>
            <a:r>
              <a:rPr lang="en-US" sz="1125" b="1" dirty="0" err="1"/>
              <a:t>dotazione</a:t>
            </a:r>
            <a:r>
              <a:rPr lang="en-US" sz="1125" b="1" spc="161" dirty="0"/>
              <a:t> </a:t>
            </a:r>
            <a:r>
              <a:rPr lang="en-US" sz="1125" b="1" dirty="0"/>
              <a:t>di</a:t>
            </a:r>
            <a:r>
              <a:rPr lang="en-US" sz="1125" b="1" spc="165" dirty="0"/>
              <a:t> </a:t>
            </a:r>
            <a:r>
              <a:rPr lang="en-US" sz="1125" b="1" dirty="0"/>
              <a:t>15,63</a:t>
            </a:r>
            <a:r>
              <a:rPr lang="en-US" sz="1125" b="1" spc="165" dirty="0"/>
              <a:t> </a:t>
            </a:r>
            <a:r>
              <a:rPr lang="en-US" sz="1125" b="1" dirty="0" err="1"/>
              <a:t>miliardi</a:t>
            </a:r>
            <a:r>
              <a:rPr lang="en-US" sz="1125" dirty="0"/>
              <a:t>,</a:t>
            </a:r>
            <a:r>
              <a:rPr lang="en-US" sz="1125" spc="161" dirty="0"/>
              <a:t> </a:t>
            </a:r>
            <a:r>
              <a:rPr lang="en-US" sz="1125" dirty="0" err="1"/>
              <a:t>si</a:t>
            </a:r>
            <a:r>
              <a:rPr lang="en-US" sz="1125" spc="158" dirty="0"/>
              <a:t> </a:t>
            </a:r>
            <a:r>
              <a:rPr lang="en-US" sz="1125" dirty="0" err="1"/>
              <a:t>articola</a:t>
            </a:r>
            <a:r>
              <a:rPr lang="en-US" sz="1125" spc="169" dirty="0"/>
              <a:t> </a:t>
            </a:r>
            <a:r>
              <a:rPr lang="en-US" sz="1125" dirty="0"/>
              <a:t>in</a:t>
            </a:r>
            <a:r>
              <a:rPr lang="en-US" sz="1125" spc="169" dirty="0"/>
              <a:t> </a:t>
            </a:r>
            <a:r>
              <a:rPr lang="en-US" sz="1125" spc="-19" dirty="0"/>
              <a:t>due </a:t>
            </a:r>
            <a:r>
              <a:rPr lang="en-US" sz="1125" spc="-8" dirty="0" err="1"/>
              <a:t>Componenti</a:t>
            </a:r>
            <a:r>
              <a:rPr lang="en-US" sz="1125" spc="-8" dirty="0"/>
              <a:t>:</a:t>
            </a:r>
            <a:endParaRPr lang="en-US" sz="1125" dirty="0"/>
          </a:p>
          <a:p>
            <a:pPr marL="266224" indent="-171450">
              <a:lnSpc>
                <a:spcPct val="90000"/>
              </a:lnSpc>
              <a:spcBef>
                <a:spcPts val="900"/>
              </a:spcBef>
              <a:buFont typeface="Arial" panose="020B0604020202020204" pitchFamily="34" charset="0"/>
              <a:buChar char="•"/>
              <a:tabLst>
                <a:tab pos="266224" algn="l"/>
                <a:tab pos="652939" algn="l"/>
                <a:tab pos="892016" algn="l"/>
                <a:tab pos="1784509" algn="l"/>
                <a:tab pos="2522220" algn="l"/>
                <a:tab pos="2714149" algn="l"/>
                <a:tab pos="3738563" algn="l"/>
                <a:tab pos="4083844" algn="l"/>
              </a:tabLst>
            </a:pPr>
            <a:r>
              <a:rPr lang="en-US" sz="1125" b="1" spc="-15" dirty="0" err="1"/>
              <a:t>Reti</a:t>
            </a:r>
            <a:r>
              <a:rPr lang="en-US" sz="1125" b="1" dirty="0"/>
              <a:t>	</a:t>
            </a:r>
            <a:r>
              <a:rPr lang="en-US" sz="1125" b="1" spc="-19" dirty="0"/>
              <a:t>di</a:t>
            </a:r>
            <a:r>
              <a:rPr lang="en-US" sz="1125" b="1" dirty="0"/>
              <a:t>	</a:t>
            </a:r>
            <a:r>
              <a:rPr lang="en-US" sz="1125" b="1" spc="-8" dirty="0" err="1"/>
              <a:t>prossimità</a:t>
            </a:r>
            <a:r>
              <a:rPr lang="en-US" sz="1125" b="1" spc="-8" dirty="0"/>
              <a:t>,</a:t>
            </a:r>
            <a:r>
              <a:rPr lang="en-US" sz="1125" b="1" dirty="0"/>
              <a:t>	</a:t>
            </a:r>
            <a:r>
              <a:rPr lang="en-US" sz="1125" b="1" spc="-8" dirty="0" err="1"/>
              <a:t>strutture</a:t>
            </a:r>
            <a:r>
              <a:rPr lang="en-US" sz="1125" b="1" dirty="0"/>
              <a:t>	</a:t>
            </a:r>
            <a:r>
              <a:rPr lang="en-US" sz="1125" b="1" spc="-38" dirty="0"/>
              <a:t>e</a:t>
            </a:r>
            <a:r>
              <a:rPr lang="en-US" sz="1125" b="1" dirty="0"/>
              <a:t>	</a:t>
            </a:r>
            <a:r>
              <a:rPr lang="en-US" sz="1125" b="1" spc="-8" dirty="0" err="1"/>
              <a:t>telemedicina</a:t>
            </a:r>
            <a:r>
              <a:rPr lang="en-US" sz="1125" b="1" dirty="0"/>
              <a:t>	</a:t>
            </a:r>
            <a:r>
              <a:rPr lang="en-US" sz="1125" b="1" spc="-19" dirty="0"/>
              <a:t>per</a:t>
            </a:r>
            <a:r>
              <a:rPr lang="en-US" sz="1125" b="1" dirty="0"/>
              <a:t>	</a:t>
            </a:r>
            <a:r>
              <a:rPr lang="en-US" sz="1125" b="1" spc="-15" dirty="0" err="1"/>
              <a:t>l’Assistenza</a:t>
            </a:r>
            <a:r>
              <a:rPr lang="en-US" sz="1125" b="1" spc="-15" dirty="0"/>
              <a:t>  </a:t>
            </a:r>
            <a:r>
              <a:rPr lang="en-US" sz="1125" b="1" dirty="0"/>
              <a:t>sanitaria</a:t>
            </a:r>
            <a:r>
              <a:rPr lang="en-US" sz="1125" b="1" spc="-41" dirty="0"/>
              <a:t> </a:t>
            </a:r>
            <a:r>
              <a:rPr lang="en-US" sz="1125" b="1" spc="-8" dirty="0"/>
              <a:t>territorial</a:t>
            </a:r>
          </a:p>
          <a:p>
            <a:pPr marL="266224" indent="-171450">
              <a:lnSpc>
                <a:spcPct val="90000"/>
              </a:lnSpc>
              <a:spcBef>
                <a:spcPts val="900"/>
              </a:spcBef>
              <a:buFont typeface="Arial" panose="020B0604020202020204" pitchFamily="34" charset="0"/>
              <a:buChar char="•"/>
              <a:tabLst>
                <a:tab pos="266224" algn="l"/>
                <a:tab pos="652939" algn="l"/>
                <a:tab pos="892016" algn="l"/>
                <a:tab pos="1784509" algn="l"/>
                <a:tab pos="2522220" algn="l"/>
                <a:tab pos="2714149" algn="l"/>
                <a:tab pos="3738563" algn="l"/>
                <a:tab pos="4083844" algn="l"/>
              </a:tabLst>
            </a:pPr>
            <a:r>
              <a:rPr lang="en-US" sz="1125" b="1" spc="-8" dirty="0" err="1"/>
              <a:t>Innovazione</a:t>
            </a:r>
            <a:r>
              <a:rPr lang="en-US" sz="1125" b="1" spc="-8" dirty="0"/>
              <a:t>,</a:t>
            </a:r>
            <a:r>
              <a:rPr lang="en-US" sz="1125" b="1" dirty="0"/>
              <a:t>	</a:t>
            </a:r>
            <a:r>
              <a:rPr lang="en-US" sz="1125" b="1" spc="-8" dirty="0" err="1"/>
              <a:t>ricerca</a:t>
            </a:r>
            <a:r>
              <a:rPr lang="en-US" sz="1125" b="1" dirty="0"/>
              <a:t>	</a:t>
            </a:r>
            <a:r>
              <a:rPr lang="en-US" sz="1125" b="1" spc="-38" dirty="0"/>
              <a:t>e</a:t>
            </a:r>
            <a:r>
              <a:rPr lang="en-US" sz="1125" b="1" dirty="0"/>
              <a:t>	</a:t>
            </a:r>
            <a:r>
              <a:rPr lang="en-US" sz="1125" b="1" spc="-8" dirty="0" err="1"/>
              <a:t>digitalizzazione</a:t>
            </a:r>
            <a:r>
              <a:rPr lang="en-US" sz="1125" b="1" dirty="0"/>
              <a:t>	</a:t>
            </a:r>
            <a:r>
              <a:rPr lang="en-US" sz="1125" b="1" spc="-19" dirty="0"/>
              <a:t>del</a:t>
            </a:r>
            <a:r>
              <a:rPr lang="en-US" sz="1125" b="1" dirty="0"/>
              <a:t>	</a:t>
            </a:r>
            <a:r>
              <a:rPr lang="en-US" sz="1125" b="1" spc="-8" dirty="0" err="1"/>
              <a:t>Servizio</a:t>
            </a:r>
            <a:r>
              <a:rPr lang="en-US" sz="1125" b="1" dirty="0"/>
              <a:t>	</a:t>
            </a:r>
            <a:r>
              <a:rPr lang="en-US" sz="1125" b="1" spc="-8" dirty="0" err="1"/>
              <a:t>sanitario</a:t>
            </a:r>
            <a:r>
              <a:rPr lang="en-US" sz="1125" b="1" spc="-8" dirty="0"/>
              <a:t> </a:t>
            </a:r>
            <a:r>
              <a:rPr lang="en-US" sz="1125" b="1" spc="-8" dirty="0" err="1"/>
              <a:t>nazionale</a:t>
            </a:r>
            <a:endParaRPr lang="en-US" sz="1125" dirty="0"/>
          </a:p>
        </p:txBody>
      </p:sp>
      <p:pic>
        <p:nvPicPr>
          <p:cNvPr id="4" name="object 4"/>
          <p:cNvPicPr/>
          <p:nvPr/>
        </p:nvPicPr>
        <p:blipFill>
          <a:blip r:embed="rId2" cstate="print"/>
          <a:stretch>
            <a:fillRect/>
          </a:stretch>
        </p:blipFill>
        <p:spPr>
          <a:xfrm>
            <a:off x="5915389" y="1803987"/>
            <a:ext cx="2835788" cy="276704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 name="object 5"/>
          <p:cNvSpPr txBox="1">
            <a:spLocks noGrp="1"/>
          </p:cNvSpPr>
          <p:nvPr>
            <p:ph type="sldNum" sz="quarter" idx="7"/>
          </p:nvPr>
        </p:nvSpPr>
        <p:spPr>
          <a:xfrm>
            <a:off x="7522684" y="5624513"/>
            <a:ext cx="992666" cy="273844"/>
          </a:xfrm>
          <a:prstGeom prst="rect">
            <a:avLst/>
          </a:prstGeom>
        </p:spPr>
        <p:txBody>
          <a:bodyPr vert="horz" lIns="68580" tIns="34290" rIns="68580" bIns="34290" rtlCol="0" anchor="ctr">
            <a:normAutofit/>
          </a:bodyPr>
          <a:lstStyle/>
          <a:p>
            <a:pPr>
              <a:spcAft>
                <a:spcPts val="450"/>
              </a:spcAft>
            </a:pPr>
            <a:fld id="{81D60167-4931-47E6-BA6A-407CBD079E47}" type="slidenum">
              <a:rPr lang="en-US" sz="900" spc="-19">
                <a:solidFill>
                  <a:schemeClr val="tx1">
                    <a:tint val="75000"/>
                  </a:schemeClr>
                </a:solidFill>
                <a:latin typeface="+mn-lt"/>
                <a:cs typeface="+mn-cs"/>
              </a:rPr>
              <a:pPr>
                <a:spcAft>
                  <a:spcPts val="450"/>
                </a:spcAft>
              </a:pPr>
              <a:t>24</a:t>
            </a:fld>
            <a:endParaRPr lang="en-US" sz="900" spc="-19">
              <a:solidFill>
                <a:schemeClr val="tx1">
                  <a:tint val="75000"/>
                </a:schemeClr>
              </a:solidFill>
              <a:latin typeface="+mn-lt"/>
              <a:cs typeface="+mn-cs"/>
            </a:endParaRPr>
          </a:p>
        </p:txBody>
      </p:sp>
    </p:spTree>
    <p:extLst>
      <p:ext uri="{BB962C8B-B14F-4D97-AF65-F5344CB8AC3E}">
        <p14:creationId xmlns:p14="http://schemas.microsoft.com/office/powerpoint/2010/main" val="32713425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4B7FF-98B1-CB17-BDE3-6A819A54DA59}"/>
              </a:ext>
            </a:extLst>
          </p:cNvPr>
          <p:cNvSpPr>
            <a:spLocks noGrp="1"/>
          </p:cNvSpPr>
          <p:nvPr>
            <p:ph type="title"/>
          </p:nvPr>
        </p:nvSpPr>
        <p:spPr/>
        <p:txBody>
          <a:bodyPr/>
          <a:lstStyle/>
          <a:p>
            <a:r>
              <a:rPr lang="it-IT" dirty="0"/>
              <a:t>M6</a:t>
            </a:r>
          </a:p>
        </p:txBody>
      </p:sp>
      <p:pic>
        <p:nvPicPr>
          <p:cNvPr id="3074" name="Picture 2">
            <a:extLst>
              <a:ext uri="{FF2B5EF4-FFF2-40B4-BE49-F238E27FC236}">
                <a16:creationId xmlns:a16="http://schemas.microsoft.com/office/drawing/2014/main" id="{ED1A39AD-191C-7561-C119-D851E85650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78562"/>
            <a:ext cx="8229600" cy="412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821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82676" y="5783429"/>
            <a:ext cx="147161" cy="148117"/>
          </a:xfrm>
          <a:prstGeom prst="rect">
            <a:avLst/>
          </a:prstGeom>
        </p:spPr>
        <p:txBody>
          <a:bodyPr vert="horz" wrap="square" lIns="0" tIns="9525" rIns="0" bIns="0" rtlCol="0">
            <a:spAutoFit/>
          </a:bodyPr>
          <a:lstStyle/>
          <a:p>
            <a:pPr marL="9525">
              <a:spcBef>
                <a:spcPts val="75"/>
              </a:spcBef>
            </a:pPr>
            <a:r>
              <a:rPr sz="900" b="1" spc="-19" dirty="0">
                <a:solidFill>
                  <a:srgbClr val="16474D"/>
                </a:solidFill>
                <a:latin typeface="Arial"/>
                <a:cs typeface="Arial"/>
              </a:rPr>
              <a:t>20</a:t>
            </a:r>
            <a:endParaRPr sz="900">
              <a:latin typeface="Arial"/>
              <a:cs typeface="Arial"/>
            </a:endParaRPr>
          </a:p>
        </p:txBody>
      </p:sp>
      <p:grpSp>
        <p:nvGrpSpPr>
          <p:cNvPr id="3" name="object 3"/>
          <p:cNvGrpSpPr/>
          <p:nvPr/>
        </p:nvGrpSpPr>
        <p:grpSpPr>
          <a:xfrm>
            <a:off x="1647062" y="3527299"/>
            <a:ext cx="5959793" cy="938689"/>
            <a:chOff x="672083" y="3560064"/>
            <a:chExt cx="7946390" cy="1251585"/>
          </a:xfrm>
        </p:grpSpPr>
        <p:pic>
          <p:nvPicPr>
            <p:cNvPr id="4" name="object 4"/>
            <p:cNvPicPr/>
            <p:nvPr/>
          </p:nvPicPr>
          <p:blipFill>
            <a:blip r:embed="rId2" cstate="print"/>
            <a:stretch>
              <a:fillRect/>
            </a:stretch>
          </p:blipFill>
          <p:spPr>
            <a:xfrm>
              <a:off x="685037" y="3573018"/>
              <a:ext cx="7920227" cy="1225296"/>
            </a:xfrm>
            <a:prstGeom prst="rect">
              <a:avLst/>
            </a:prstGeom>
          </p:spPr>
        </p:pic>
        <p:sp>
          <p:nvSpPr>
            <p:cNvPr id="5" name="object 5"/>
            <p:cNvSpPr/>
            <p:nvPr/>
          </p:nvSpPr>
          <p:spPr>
            <a:xfrm>
              <a:off x="685037" y="3573018"/>
              <a:ext cx="7920355" cy="1225550"/>
            </a:xfrm>
            <a:custGeom>
              <a:avLst/>
              <a:gdLst/>
              <a:ahLst/>
              <a:cxnLst/>
              <a:rect l="l" t="t" r="r" b="b"/>
              <a:pathLst>
                <a:path w="7920355" h="1225550">
                  <a:moveTo>
                    <a:pt x="0" y="1225296"/>
                  </a:moveTo>
                  <a:lnTo>
                    <a:pt x="7920227" y="1225296"/>
                  </a:lnTo>
                  <a:lnTo>
                    <a:pt x="7920227" y="0"/>
                  </a:lnTo>
                  <a:lnTo>
                    <a:pt x="0" y="0"/>
                  </a:lnTo>
                  <a:lnTo>
                    <a:pt x="0" y="1225296"/>
                  </a:lnTo>
                  <a:close/>
                </a:path>
              </a:pathLst>
            </a:custGeom>
            <a:ln w="25908">
              <a:solidFill>
                <a:srgbClr val="57B0B8"/>
              </a:solidFill>
              <a:prstDash val="sysDash"/>
            </a:ln>
          </p:spPr>
          <p:txBody>
            <a:bodyPr wrap="square" lIns="0" tIns="0" rIns="0" bIns="0" rtlCol="0"/>
            <a:lstStyle/>
            <a:p>
              <a:endParaRPr/>
            </a:p>
          </p:txBody>
        </p:sp>
      </p:grpSp>
      <p:sp>
        <p:nvSpPr>
          <p:cNvPr id="6" name="object 6"/>
          <p:cNvSpPr txBox="1"/>
          <p:nvPr/>
        </p:nvSpPr>
        <p:spPr>
          <a:xfrm>
            <a:off x="1768754" y="2092452"/>
            <a:ext cx="5715953" cy="3587521"/>
          </a:xfrm>
          <a:prstGeom prst="rect">
            <a:avLst/>
          </a:prstGeom>
        </p:spPr>
        <p:txBody>
          <a:bodyPr vert="horz" wrap="square" lIns="0" tIns="9525" rIns="0" bIns="0" rtlCol="0">
            <a:spAutoFit/>
          </a:bodyPr>
          <a:lstStyle/>
          <a:p>
            <a:pPr marL="9525" marR="3810" algn="just">
              <a:spcBef>
                <a:spcPts val="75"/>
              </a:spcBef>
            </a:pPr>
            <a:r>
              <a:rPr sz="1400" dirty="0">
                <a:latin typeface="Calibri"/>
                <a:cs typeface="Calibri"/>
              </a:rPr>
              <a:t>Il</a:t>
            </a:r>
            <a:r>
              <a:rPr sz="1400" spc="109" dirty="0">
                <a:latin typeface="Calibri"/>
                <a:cs typeface="Calibri"/>
              </a:rPr>
              <a:t> </a:t>
            </a:r>
            <a:r>
              <a:rPr sz="1400" dirty="0">
                <a:latin typeface="Calibri"/>
                <a:cs typeface="Calibri"/>
              </a:rPr>
              <a:t>Next</a:t>
            </a:r>
            <a:r>
              <a:rPr sz="1400" spc="120" dirty="0">
                <a:latin typeface="Calibri"/>
                <a:cs typeface="Calibri"/>
              </a:rPr>
              <a:t> </a:t>
            </a:r>
            <a:r>
              <a:rPr sz="1400" dirty="0">
                <a:latin typeface="Calibri"/>
                <a:cs typeface="Calibri"/>
              </a:rPr>
              <a:t>Generation</a:t>
            </a:r>
            <a:r>
              <a:rPr sz="1400" spc="124" dirty="0">
                <a:latin typeface="Calibri"/>
                <a:cs typeface="Calibri"/>
              </a:rPr>
              <a:t> </a:t>
            </a:r>
            <a:r>
              <a:rPr sz="1400" dirty="0">
                <a:latin typeface="Calibri"/>
                <a:cs typeface="Calibri"/>
              </a:rPr>
              <a:t>EU</a:t>
            </a:r>
            <a:r>
              <a:rPr sz="1400" spc="116" dirty="0">
                <a:latin typeface="Calibri"/>
                <a:cs typeface="Calibri"/>
              </a:rPr>
              <a:t> </a:t>
            </a:r>
            <a:r>
              <a:rPr sz="1400" dirty="0">
                <a:latin typeface="Calibri"/>
                <a:cs typeface="Calibri"/>
              </a:rPr>
              <a:t>richiede</a:t>
            </a:r>
            <a:r>
              <a:rPr sz="1400" spc="135" dirty="0">
                <a:latin typeface="Calibri"/>
                <a:cs typeface="Calibri"/>
              </a:rPr>
              <a:t> </a:t>
            </a:r>
            <a:r>
              <a:rPr sz="1400" dirty="0">
                <a:latin typeface="Calibri"/>
                <a:cs typeface="Calibri"/>
              </a:rPr>
              <a:t>agli</a:t>
            </a:r>
            <a:r>
              <a:rPr sz="1400" spc="120" dirty="0">
                <a:latin typeface="Calibri"/>
                <a:cs typeface="Calibri"/>
              </a:rPr>
              <a:t> </a:t>
            </a:r>
            <a:r>
              <a:rPr sz="1400" dirty="0">
                <a:latin typeface="Calibri"/>
                <a:cs typeface="Calibri"/>
              </a:rPr>
              <a:t>Stati</a:t>
            </a:r>
            <a:r>
              <a:rPr sz="1400" spc="113" dirty="0">
                <a:latin typeface="Calibri"/>
                <a:cs typeface="Calibri"/>
              </a:rPr>
              <a:t> </a:t>
            </a:r>
            <a:r>
              <a:rPr sz="1400" dirty="0">
                <a:latin typeface="Calibri"/>
                <a:cs typeface="Calibri"/>
              </a:rPr>
              <a:t>membri</a:t>
            </a:r>
            <a:r>
              <a:rPr sz="1400" spc="116" dirty="0">
                <a:latin typeface="Calibri"/>
                <a:cs typeface="Calibri"/>
              </a:rPr>
              <a:t> </a:t>
            </a:r>
            <a:r>
              <a:rPr sz="1400" dirty="0">
                <a:latin typeface="Calibri"/>
                <a:cs typeface="Calibri"/>
              </a:rPr>
              <a:t>di</a:t>
            </a:r>
            <a:r>
              <a:rPr sz="1400" spc="127" dirty="0">
                <a:latin typeface="Calibri"/>
                <a:cs typeface="Calibri"/>
              </a:rPr>
              <a:t> </a:t>
            </a:r>
            <a:r>
              <a:rPr sz="1400" dirty="0">
                <a:latin typeface="Calibri"/>
                <a:cs typeface="Calibri"/>
              </a:rPr>
              <a:t>attivare</a:t>
            </a:r>
            <a:r>
              <a:rPr sz="1400" spc="127" dirty="0">
                <a:latin typeface="Calibri"/>
                <a:cs typeface="Calibri"/>
              </a:rPr>
              <a:t> </a:t>
            </a:r>
            <a:r>
              <a:rPr sz="1400" dirty="0">
                <a:latin typeface="Calibri"/>
                <a:cs typeface="Calibri"/>
              </a:rPr>
              <a:t>una</a:t>
            </a:r>
            <a:r>
              <a:rPr sz="1400" spc="124" dirty="0">
                <a:latin typeface="Calibri"/>
                <a:cs typeface="Calibri"/>
              </a:rPr>
              <a:t> </a:t>
            </a:r>
            <a:r>
              <a:rPr sz="1400" dirty="0">
                <a:latin typeface="Calibri"/>
                <a:cs typeface="Calibri"/>
              </a:rPr>
              <a:t>serie</a:t>
            </a:r>
            <a:r>
              <a:rPr sz="1400" spc="127" dirty="0">
                <a:latin typeface="Calibri"/>
                <a:cs typeface="Calibri"/>
              </a:rPr>
              <a:t> </a:t>
            </a:r>
            <a:r>
              <a:rPr sz="1400" dirty="0">
                <a:latin typeface="Calibri"/>
                <a:cs typeface="Calibri"/>
              </a:rPr>
              <a:t>di</a:t>
            </a:r>
            <a:r>
              <a:rPr sz="1400" spc="127" dirty="0">
                <a:latin typeface="Calibri"/>
                <a:cs typeface="Calibri"/>
              </a:rPr>
              <a:t> </a:t>
            </a:r>
            <a:r>
              <a:rPr sz="1400" spc="-8" dirty="0">
                <a:latin typeface="Calibri"/>
                <a:cs typeface="Calibri"/>
              </a:rPr>
              <a:t>riforme </a:t>
            </a:r>
            <a:r>
              <a:rPr sz="1400" dirty="0">
                <a:latin typeface="Calibri"/>
                <a:cs typeface="Calibri"/>
              </a:rPr>
              <a:t>connesse</a:t>
            </a:r>
            <a:r>
              <a:rPr sz="1400" spc="150" dirty="0">
                <a:latin typeface="Calibri"/>
                <a:cs typeface="Calibri"/>
              </a:rPr>
              <a:t> </a:t>
            </a:r>
            <a:r>
              <a:rPr sz="1400" dirty="0">
                <a:latin typeface="Calibri"/>
                <a:cs typeface="Calibri"/>
              </a:rPr>
              <a:t>agli</a:t>
            </a:r>
            <a:r>
              <a:rPr sz="1400" spc="146" dirty="0">
                <a:latin typeface="Calibri"/>
                <a:cs typeface="Calibri"/>
              </a:rPr>
              <a:t> </a:t>
            </a:r>
            <a:r>
              <a:rPr sz="1400" dirty="0">
                <a:latin typeface="Calibri"/>
                <a:cs typeface="Calibri"/>
              </a:rPr>
              <a:t>interventi</a:t>
            </a:r>
            <a:r>
              <a:rPr sz="1400" spc="150" dirty="0">
                <a:latin typeface="Calibri"/>
                <a:cs typeface="Calibri"/>
              </a:rPr>
              <a:t> </a:t>
            </a:r>
            <a:r>
              <a:rPr sz="1400" dirty="0">
                <a:latin typeface="Calibri"/>
                <a:cs typeface="Calibri"/>
              </a:rPr>
              <a:t>del</a:t>
            </a:r>
            <a:r>
              <a:rPr sz="1400" spc="150" dirty="0">
                <a:latin typeface="Calibri"/>
                <a:cs typeface="Calibri"/>
              </a:rPr>
              <a:t> </a:t>
            </a:r>
            <a:r>
              <a:rPr sz="1400" dirty="0">
                <a:latin typeface="Calibri"/>
                <a:cs typeface="Calibri"/>
              </a:rPr>
              <a:t>Piano.</a:t>
            </a:r>
            <a:r>
              <a:rPr sz="1400" spc="158" dirty="0">
                <a:latin typeface="Calibri"/>
                <a:cs typeface="Calibri"/>
              </a:rPr>
              <a:t> </a:t>
            </a:r>
            <a:r>
              <a:rPr sz="1400" b="1" dirty="0">
                <a:latin typeface="Calibri"/>
                <a:cs typeface="Calibri"/>
              </a:rPr>
              <a:t>Il</a:t>
            </a:r>
            <a:r>
              <a:rPr sz="1400" b="1" spc="158" dirty="0">
                <a:latin typeface="Calibri"/>
                <a:cs typeface="Calibri"/>
              </a:rPr>
              <a:t> </a:t>
            </a:r>
            <a:r>
              <a:rPr sz="1400" b="1" dirty="0">
                <a:latin typeface="Calibri"/>
                <a:cs typeface="Calibri"/>
              </a:rPr>
              <a:t>PNRR</a:t>
            </a:r>
            <a:r>
              <a:rPr sz="1400" b="1" spc="150" dirty="0">
                <a:latin typeface="Calibri"/>
                <a:cs typeface="Calibri"/>
              </a:rPr>
              <a:t> </a:t>
            </a:r>
            <a:r>
              <a:rPr sz="1400" b="1" dirty="0">
                <a:latin typeface="Calibri"/>
                <a:cs typeface="Calibri"/>
              </a:rPr>
              <a:t>italiano</a:t>
            </a:r>
            <a:r>
              <a:rPr sz="1400" b="1" spc="158" dirty="0">
                <a:latin typeface="Calibri"/>
                <a:cs typeface="Calibri"/>
              </a:rPr>
              <a:t> </a:t>
            </a:r>
            <a:r>
              <a:rPr sz="1400" b="1" dirty="0">
                <a:latin typeface="Calibri"/>
                <a:cs typeface="Calibri"/>
              </a:rPr>
              <a:t>prevede</a:t>
            </a:r>
            <a:r>
              <a:rPr sz="1400" b="1" spc="161" dirty="0">
                <a:latin typeface="Calibri"/>
                <a:cs typeface="Calibri"/>
              </a:rPr>
              <a:t> </a:t>
            </a:r>
            <a:r>
              <a:rPr sz="1400" b="1" dirty="0">
                <a:latin typeface="Calibri"/>
                <a:cs typeface="Calibri"/>
              </a:rPr>
              <a:t>riforme</a:t>
            </a:r>
            <a:r>
              <a:rPr sz="1400" b="1" spc="161" dirty="0">
                <a:latin typeface="Calibri"/>
                <a:cs typeface="Calibri"/>
              </a:rPr>
              <a:t> </a:t>
            </a:r>
            <a:r>
              <a:rPr sz="1400" b="1" dirty="0">
                <a:latin typeface="Calibri"/>
                <a:cs typeface="Calibri"/>
              </a:rPr>
              <a:t>di</a:t>
            </a:r>
            <a:r>
              <a:rPr sz="1400" b="1" spc="158" dirty="0">
                <a:latin typeface="Calibri"/>
                <a:cs typeface="Calibri"/>
              </a:rPr>
              <a:t> </a:t>
            </a:r>
            <a:r>
              <a:rPr sz="1400" b="1" spc="-8" dirty="0">
                <a:latin typeface="Calibri"/>
                <a:cs typeface="Calibri"/>
              </a:rPr>
              <a:t>quattro </a:t>
            </a:r>
            <a:r>
              <a:rPr sz="1400" b="1" dirty="0">
                <a:latin typeface="Calibri"/>
                <a:cs typeface="Calibri"/>
              </a:rPr>
              <a:t>generi:</a:t>
            </a:r>
            <a:r>
              <a:rPr sz="1400" b="1" spc="-41" dirty="0">
                <a:latin typeface="Calibri"/>
                <a:cs typeface="Calibri"/>
              </a:rPr>
              <a:t> </a:t>
            </a:r>
            <a:r>
              <a:rPr sz="1400" b="1" spc="-8" dirty="0">
                <a:latin typeface="Calibri"/>
                <a:cs typeface="Calibri"/>
              </a:rPr>
              <a:t>orizzontali,</a:t>
            </a:r>
            <a:r>
              <a:rPr sz="1400" b="1" spc="-41" dirty="0">
                <a:latin typeface="Calibri"/>
                <a:cs typeface="Calibri"/>
              </a:rPr>
              <a:t> </a:t>
            </a:r>
            <a:r>
              <a:rPr sz="1400" b="1" dirty="0">
                <a:latin typeface="Calibri"/>
                <a:cs typeface="Calibri"/>
              </a:rPr>
              <a:t>abilitanti,</a:t>
            </a:r>
            <a:r>
              <a:rPr sz="1400" b="1" spc="-34" dirty="0">
                <a:latin typeface="Calibri"/>
                <a:cs typeface="Calibri"/>
              </a:rPr>
              <a:t> </a:t>
            </a:r>
            <a:r>
              <a:rPr sz="1400" b="1" dirty="0">
                <a:latin typeface="Calibri"/>
                <a:cs typeface="Calibri"/>
              </a:rPr>
              <a:t>settoriali</a:t>
            </a:r>
            <a:r>
              <a:rPr sz="1400" b="1" spc="-41" dirty="0">
                <a:latin typeface="Calibri"/>
                <a:cs typeface="Calibri"/>
              </a:rPr>
              <a:t> </a:t>
            </a:r>
            <a:r>
              <a:rPr sz="1400" b="1" dirty="0">
                <a:latin typeface="Calibri"/>
                <a:cs typeface="Calibri"/>
              </a:rPr>
              <a:t>e</a:t>
            </a:r>
            <a:r>
              <a:rPr sz="1400" b="1" spc="-8" dirty="0">
                <a:latin typeface="Calibri"/>
                <a:cs typeface="Calibri"/>
              </a:rPr>
              <a:t> </a:t>
            </a:r>
            <a:r>
              <a:rPr sz="1400" b="1" dirty="0">
                <a:latin typeface="Calibri"/>
                <a:cs typeface="Calibri"/>
              </a:rPr>
              <a:t>di</a:t>
            </a:r>
            <a:r>
              <a:rPr sz="1400" b="1" spc="-19" dirty="0">
                <a:latin typeface="Calibri"/>
                <a:cs typeface="Calibri"/>
              </a:rPr>
              <a:t> </a:t>
            </a:r>
            <a:r>
              <a:rPr sz="1400" b="1" spc="-8" dirty="0">
                <a:latin typeface="Calibri"/>
                <a:cs typeface="Calibri"/>
              </a:rPr>
              <a:t>accompagnamento.</a:t>
            </a:r>
            <a:endParaRPr sz="1400" dirty="0">
              <a:latin typeface="Calibri"/>
              <a:cs typeface="Calibri"/>
            </a:endParaRPr>
          </a:p>
          <a:p>
            <a:pPr marL="9525" marR="3810" algn="just">
              <a:spcBef>
                <a:spcPts val="900"/>
              </a:spcBef>
            </a:pPr>
            <a:r>
              <a:rPr sz="1400" b="1" dirty="0">
                <a:latin typeface="Calibri"/>
                <a:cs typeface="Calibri"/>
              </a:rPr>
              <a:t>Le</a:t>
            </a:r>
            <a:r>
              <a:rPr sz="1400" b="1" spc="274" dirty="0">
                <a:latin typeface="Calibri"/>
                <a:cs typeface="Calibri"/>
              </a:rPr>
              <a:t> </a:t>
            </a:r>
            <a:r>
              <a:rPr sz="1400" b="1" dirty="0">
                <a:latin typeface="Calibri"/>
                <a:cs typeface="Calibri"/>
              </a:rPr>
              <a:t>riforme</a:t>
            </a:r>
            <a:r>
              <a:rPr sz="1400" b="1" spc="274" dirty="0">
                <a:latin typeface="Calibri"/>
                <a:cs typeface="Calibri"/>
              </a:rPr>
              <a:t> </a:t>
            </a:r>
            <a:r>
              <a:rPr sz="1400" b="1" dirty="0">
                <a:latin typeface="Calibri"/>
                <a:cs typeface="Calibri"/>
              </a:rPr>
              <a:t>orizzontali</a:t>
            </a:r>
            <a:r>
              <a:rPr sz="1400" b="1" spc="281" dirty="0">
                <a:latin typeface="Calibri"/>
                <a:cs typeface="Calibri"/>
              </a:rPr>
              <a:t> </a:t>
            </a:r>
            <a:r>
              <a:rPr sz="1400" b="1" dirty="0">
                <a:latin typeface="Calibri"/>
                <a:cs typeface="Calibri"/>
              </a:rPr>
              <a:t>riguardano</a:t>
            </a:r>
            <a:r>
              <a:rPr sz="1400" b="1" spc="278" dirty="0">
                <a:latin typeface="Calibri"/>
                <a:cs typeface="Calibri"/>
              </a:rPr>
              <a:t> </a:t>
            </a:r>
            <a:r>
              <a:rPr sz="1400" b="1" dirty="0">
                <a:latin typeface="Calibri"/>
                <a:cs typeface="Calibri"/>
              </a:rPr>
              <a:t>la</a:t>
            </a:r>
            <a:r>
              <a:rPr sz="1400" b="1" spc="274" dirty="0">
                <a:latin typeface="Calibri"/>
                <a:cs typeface="Calibri"/>
              </a:rPr>
              <a:t> </a:t>
            </a:r>
            <a:r>
              <a:rPr sz="1400" b="1" dirty="0">
                <a:latin typeface="Calibri"/>
                <a:cs typeface="Calibri"/>
              </a:rPr>
              <a:t>Pubblica</a:t>
            </a:r>
            <a:r>
              <a:rPr sz="1400" b="1" spc="281" dirty="0">
                <a:latin typeface="Calibri"/>
                <a:cs typeface="Calibri"/>
              </a:rPr>
              <a:t> </a:t>
            </a:r>
            <a:r>
              <a:rPr sz="1400" b="1" dirty="0">
                <a:latin typeface="Calibri"/>
                <a:cs typeface="Calibri"/>
              </a:rPr>
              <a:t>amministrazione</a:t>
            </a:r>
            <a:r>
              <a:rPr sz="1400" b="1" spc="281" dirty="0">
                <a:latin typeface="Calibri"/>
                <a:cs typeface="Calibri"/>
              </a:rPr>
              <a:t> </a:t>
            </a:r>
            <a:r>
              <a:rPr sz="1400" b="1" dirty="0">
                <a:latin typeface="Calibri"/>
                <a:cs typeface="Calibri"/>
              </a:rPr>
              <a:t>e</a:t>
            </a:r>
            <a:r>
              <a:rPr sz="1400" b="1" spc="281" dirty="0">
                <a:latin typeface="Calibri"/>
                <a:cs typeface="Calibri"/>
              </a:rPr>
              <a:t> </a:t>
            </a:r>
            <a:r>
              <a:rPr sz="1400" b="1" dirty="0">
                <a:latin typeface="Calibri"/>
                <a:cs typeface="Calibri"/>
              </a:rPr>
              <a:t>la</a:t>
            </a:r>
            <a:r>
              <a:rPr sz="1400" b="1" spc="278" dirty="0">
                <a:latin typeface="Calibri"/>
                <a:cs typeface="Calibri"/>
              </a:rPr>
              <a:t> </a:t>
            </a:r>
            <a:r>
              <a:rPr sz="1400" b="1" spc="-8" dirty="0">
                <a:latin typeface="Calibri"/>
                <a:cs typeface="Calibri"/>
              </a:rPr>
              <a:t>Giustizia. </a:t>
            </a:r>
            <a:r>
              <a:rPr sz="1400" dirty="0">
                <a:latin typeface="Calibri"/>
                <a:cs typeface="Calibri"/>
              </a:rPr>
              <a:t>Entrambe</a:t>
            </a:r>
            <a:r>
              <a:rPr sz="1400" spc="-4" dirty="0">
                <a:latin typeface="Calibri"/>
                <a:cs typeface="Calibri"/>
              </a:rPr>
              <a:t> </a:t>
            </a:r>
            <a:r>
              <a:rPr sz="1400" dirty="0">
                <a:latin typeface="Calibri"/>
                <a:cs typeface="Calibri"/>
              </a:rPr>
              <a:t>si</a:t>
            </a:r>
            <a:r>
              <a:rPr sz="1400" spc="-4" dirty="0">
                <a:latin typeface="Calibri"/>
                <a:cs typeface="Calibri"/>
              </a:rPr>
              <a:t> </a:t>
            </a:r>
            <a:r>
              <a:rPr sz="1400" dirty="0">
                <a:latin typeface="Calibri"/>
                <a:cs typeface="Calibri"/>
              </a:rPr>
              <a:t>prefiggono</a:t>
            </a:r>
            <a:r>
              <a:rPr sz="1400" spc="11" dirty="0">
                <a:latin typeface="Calibri"/>
                <a:cs typeface="Calibri"/>
              </a:rPr>
              <a:t> </a:t>
            </a:r>
            <a:r>
              <a:rPr sz="1400" dirty="0">
                <a:latin typeface="Calibri"/>
                <a:cs typeface="Calibri"/>
              </a:rPr>
              <a:t>di</a:t>
            </a:r>
            <a:r>
              <a:rPr sz="1400" spc="4" dirty="0">
                <a:latin typeface="Calibri"/>
                <a:cs typeface="Calibri"/>
              </a:rPr>
              <a:t> </a:t>
            </a:r>
            <a:r>
              <a:rPr sz="1400" dirty="0">
                <a:latin typeface="Calibri"/>
                <a:cs typeface="Calibri"/>
              </a:rPr>
              <a:t>rimuovere</a:t>
            </a:r>
            <a:r>
              <a:rPr sz="1400" spc="8" dirty="0">
                <a:latin typeface="Calibri"/>
                <a:cs typeface="Calibri"/>
              </a:rPr>
              <a:t> </a:t>
            </a:r>
            <a:r>
              <a:rPr sz="1400" dirty="0">
                <a:latin typeface="Calibri"/>
                <a:cs typeface="Calibri"/>
              </a:rPr>
              <a:t>gli</a:t>
            </a:r>
            <a:r>
              <a:rPr sz="1400" spc="8" dirty="0">
                <a:latin typeface="Calibri"/>
                <a:cs typeface="Calibri"/>
              </a:rPr>
              <a:t> </a:t>
            </a:r>
            <a:r>
              <a:rPr sz="1400" dirty="0">
                <a:latin typeface="Calibri"/>
                <a:cs typeface="Calibri"/>
              </a:rPr>
              <a:t>ostacoli</a:t>
            </a:r>
            <a:r>
              <a:rPr sz="1400" spc="11" dirty="0">
                <a:latin typeface="Calibri"/>
                <a:cs typeface="Calibri"/>
              </a:rPr>
              <a:t> </a:t>
            </a:r>
            <a:r>
              <a:rPr sz="1400" dirty="0">
                <a:latin typeface="Calibri"/>
                <a:cs typeface="Calibri"/>
              </a:rPr>
              <a:t>agli</a:t>
            </a:r>
            <a:r>
              <a:rPr sz="1400" spc="8" dirty="0">
                <a:latin typeface="Calibri"/>
                <a:cs typeface="Calibri"/>
              </a:rPr>
              <a:t> </a:t>
            </a:r>
            <a:r>
              <a:rPr sz="1400" dirty="0">
                <a:latin typeface="Calibri"/>
                <a:cs typeface="Calibri"/>
              </a:rPr>
              <a:t>investimenti</a:t>
            </a:r>
            <a:r>
              <a:rPr sz="1400" spc="-4" dirty="0">
                <a:latin typeface="Calibri"/>
                <a:cs typeface="Calibri"/>
              </a:rPr>
              <a:t> </a:t>
            </a:r>
            <a:r>
              <a:rPr sz="1400" dirty="0">
                <a:latin typeface="Calibri"/>
                <a:cs typeface="Calibri"/>
              </a:rPr>
              <a:t>per</a:t>
            </a:r>
            <a:r>
              <a:rPr sz="1400" spc="4" dirty="0">
                <a:latin typeface="Calibri"/>
                <a:cs typeface="Calibri"/>
              </a:rPr>
              <a:t> </a:t>
            </a:r>
            <a:r>
              <a:rPr sz="1400" spc="-8" dirty="0">
                <a:latin typeface="Calibri"/>
                <a:cs typeface="Calibri"/>
              </a:rPr>
              <a:t>rafforzare</a:t>
            </a:r>
            <a:r>
              <a:rPr sz="1400" spc="8" dirty="0">
                <a:latin typeface="Calibri"/>
                <a:cs typeface="Calibri"/>
              </a:rPr>
              <a:t> </a:t>
            </a:r>
            <a:r>
              <a:rPr sz="1400" spc="-19" dirty="0">
                <a:latin typeface="Calibri"/>
                <a:cs typeface="Calibri"/>
              </a:rPr>
              <a:t>la </a:t>
            </a:r>
            <a:r>
              <a:rPr sz="1400" dirty="0">
                <a:latin typeface="Calibri"/>
                <a:cs typeface="Calibri"/>
              </a:rPr>
              <a:t>competitività</a:t>
            </a:r>
            <a:r>
              <a:rPr sz="1400" spc="-11" dirty="0">
                <a:latin typeface="Calibri"/>
                <a:cs typeface="Calibri"/>
              </a:rPr>
              <a:t> </a:t>
            </a:r>
            <a:r>
              <a:rPr sz="1400" dirty="0">
                <a:latin typeface="Calibri"/>
                <a:cs typeface="Calibri"/>
              </a:rPr>
              <a:t>del</a:t>
            </a:r>
            <a:r>
              <a:rPr sz="1400" spc="-19" dirty="0">
                <a:latin typeface="Calibri"/>
                <a:cs typeface="Calibri"/>
              </a:rPr>
              <a:t> </a:t>
            </a:r>
            <a:r>
              <a:rPr sz="1400" dirty="0">
                <a:latin typeface="Calibri"/>
                <a:cs typeface="Calibri"/>
              </a:rPr>
              <a:t>Paese</a:t>
            </a:r>
            <a:r>
              <a:rPr sz="1400" spc="-30" dirty="0">
                <a:latin typeface="Calibri"/>
                <a:cs typeface="Calibri"/>
              </a:rPr>
              <a:t> </a:t>
            </a:r>
            <a:r>
              <a:rPr sz="1400" dirty="0">
                <a:latin typeface="Calibri"/>
                <a:cs typeface="Calibri"/>
              </a:rPr>
              <a:t>e</a:t>
            </a:r>
            <a:r>
              <a:rPr sz="1400" spc="-11" dirty="0">
                <a:latin typeface="Calibri"/>
                <a:cs typeface="Calibri"/>
              </a:rPr>
              <a:t> </a:t>
            </a:r>
            <a:r>
              <a:rPr sz="1400" dirty="0">
                <a:latin typeface="Calibri"/>
                <a:cs typeface="Calibri"/>
              </a:rPr>
              <a:t>la</a:t>
            </a:r>
            <a:r>
              <a:rPr sz="1400" spc="-23" dirty="0">
                <a:latin typeface="Calibri"/>
                <a:cs typeface="Calibri"/>
              </a:rPr>
              <a:t> </a:t>
            </a:r>
            <a:r>
              <a:rPr sz="1400" dirty="0">
                <a:latin typeface="Calibri"/>
                <a:cs typeface="Calibri"/>
              </a:rPr>
              <a:t>propensione</a:t>
            </a:r>
            <a:r>
              <a:rPr sz="1400" spc="-15" dirty="0">
                <a:latin typeface="Calibri"/>
                <a:cs typeface="Calibri"/>
              </a:rPr>
              <a:t> </a:t>
            </a:r>
            <a:r>
              <a:rPr sz="1400" dirty="0">
                <a:latin typeface="Calibri"/>
                <a:cs typeface="Calibri"/>
              </a:rPr>
              <a:t>a</a:t>
            </a:r>
            <a:r>
              <a:rPr sz="1400" spc="-23" dirty="0">
                <a:latin typeface="Calibri"/>
                <a:cs typeface="Calibri"/>
              </a:rPr>
              <a:t> </a:t>
            </a:r>
            <a:r>
              <a:rPr sz="1400" dirty="0">
                <a:latin typeface="Calibri"/>
                <a:cs typeface="Calibri"/>
              </a:rPr>
              <a:t>investire</a:t>
            </a:r>
            <a:r>
              <a:rPr sz="1400" spc="-26" dirty="0">
                <a:latin typeface="Calibri"/>
                <a:cs typeface="Calibri"/>
              </a:rPr>
              <a:t> </a:t>
            </a:r>
            <a:r>
              <a:rPr sz="1400" dirty="0">
                <a:latin typeface="Calibri"/>
                <a:cs typeface="Calibri"/>
              </a:rPr>
              <a:t>in</a:t>
            </a:r>
            <a:r>
              <a:rPr sz="1400" spc="-11" dirty="0">
                <a:latin typeface="Calibri"/>
                <a:cs typeface="Calibri"/>
              </a:rPr>
              <a:t> </a:t>
            </a:r>
            <a:r>
              <a:rPr sz="1400" spc="-8" dirty="0">
                <a:latin typeface="Calibri"/>
                <a:cs typeface="Calibri"/>
              </a:rPr>
              <a:t>Italia.</a:t>
            </a:r>
            <a:endParaRPr sz="1400" dirty="0">
              <a:latin typeface="Calibri"/>
              <a:cs typeface="Calibri"/>
            </a:endParaRPr>
          </a:p>
          <a:p>
            <a:pPr marL="9525" marR="5239" algn="just">
              <a:spcBef>
                <a:spcPts val="904"/>
              </a:spcBef>
            </a:pPr>
            <a:r>
              <a:rPr sz="1400" dirty="0">
                <a:latin typeface="Calibri"/>
                <a:cs typeface="Calibri"/>
              </a:rPr>
              <a:t>Dalla</a:t>
            </a:r>
            <a:r>
              <a:rPr sz="1400" spc="45" dirty="0">
                <a:latin typeface="Calibri"/>
                <a:cs typeface="Calibri"/>
              </a:rPr>
              <a:t>  </a:t>
            </a:r>
            <a:r>
              <a:rPr sz="1400" dirty="0">
                <a:latin typeface="Calibri"/>
                <a:cs typeface="Calibri"/>
              </a:rPr>
              <a:t>qualità</a:t>
            </a:r>
            <a:r>
              <a:rPr sz="1400" spc="49" dirty="0">
                <a:latin typeface="Calibri"/>
                <a:cs typeface="Calibri"/>
              </a:rPr>
              <a:t>  </a:t>
            </a:r>
            <a:r>
              <a:rPr sz="1400" dirty="0">
                <a:latin typeface="Calibri"/>
                <a:cs typeface="Calibri"/>
              </a:rPr>
              <a:t>delle</a:t>
            </a:r>
            <a:r>
              <a:rPr sz="1400" spc="45" dirty="0">
                <a:latin typeface="Calibri"/>
                <a:cs typeface="Calibri"/>
              </a:rPr>
              <a:t>  </a:t>
            </a:r>
            <a:r>
              <a:rPr sz="1400" dirty="0">
                <a:latin typeface="Calibri"/>
                <a:cs typeface="Calibri"/>
              </a:rPr>
              <a:t>amministrazioni</a:t>
            </a:r>
            <a:r>
              <a:rPr sz="1400" spc="45" dirty="0">
                <a:latin typeface="Calibri"/>
                <a:cs typeface="Calibri"/>
              </a:rPr>
              <a:t>  </a:t>
            </a:r>
            <a:r>
              <a:rPr sz="1400" dirty="0">
                <a:latin typeface="Calibri"/>
                <a:cs typeface="Calibri"/>
              </a:rPr>
              <a:t>pubbliche</a:t>
            </a:r>
            <a:r>
              <a:rPr sz="1400" spc="53" dirty="0">
                <a:latin typeface="Calibri"/>
                <a:cs typeface="Calibri"/>
              </a:rPr>
              <a:t>  </a:t>
            </a:r>
            <a:r>
              <a:rPr sz="1400" dirty="0">
                <a:latin typeface="Calibri"/>
                <a:cs typeface="Calibri"/>
              </a:rPr>
              <a:t>dipendono</a:t>
            </a:r>
            <a:r>
              <a:rPr sz="1400" spc="49" dirty="0">
                <a:latin typeface="Calibri"/>
                <a:cs typeface="Calibri"/>
              </a:rPr>
              <a:t>  </a:t>
            </a:r>
            <a:r>
              <a:rPr sz="1400" dirty="0">
                <a:latin typeface="Calibri"/>
                <a:cs typeface="Calibri"/>
              </a:rPr>
              <a:t>le</a:t>
            </a:r>
            <a:r>
              <a:rPr sz="1400" spc="53" dirty="0">
                <a:latin typeface="Calibri"/>
                <a:cs typeface="Calibri"/>
              </a:rPr>
              <a:t>  </a:t>
            </a:r>
            <a:r>
              <a:rPr sz="1400" dirty="0">
                <a:latin typeface="Calibri"/>
                <a:cs typeface="Calibri"/>
              </a:rPr>
              <a:t>prestazioni</a:t>
            </a:r>
            <a:r>
              <a:rPr sz="1400" spc="38" dirty="0">
                <a:latin typeface="Calibri"/>
                <a:cs typeface="Calibri"/>
              </a:rPr>
              <a:t>  </a:t>
            </a:r>
            <a:r>
              <a:rPr sz="1400" spc="-8" dirty="0">
                <a:latin typeface="Calibri"/>
                <a:cs typeface="Calibri"/>
              </a:rPr>
              <a:t>delle </a:t>
            </a:r>
            <a:r>
              <a:rPr sz="1400" dirty="0">
                <a:latin typeface="Calibri"/>
                <a:cs typeface="Calibri"/>
              </a:rPr>
              <a:t>imprese</a:t>
            </a:r>
            <a:r>
              <a:rPr sz="1400" spc="86" dirty="0">
                <a:latin typeface="Calibri"/>
                <a:cs typeface="Calibri"/>
              </a:rPr>
              <a:t> </a:t>
            </a:r>
            <a:r>
              <a:rPr sz="1400" dirty="0">
                <a:latin typeface="Calibri"/>
                <a:cs typeface="Calibri"/>
              </a:rPr>
              <a:t>e</a:t>
            </a:r>
            <a:r>
              <a:rPr sz="1400" spc="90" dirty="0">
                <a:latin typeface="Calibri"/>
                <a:cs typeface="Calibri"/>
              </a:rPr>
              <a:t> </a:t>
            </a:r>
            <a:r>
              <a:rPr sz="1400" dirty="0">
                <a:latin typeface="Calibri"/>
                <a:cs typeface="Calibri"/>
              </a:rPr>
              <a:t>la</a:t>
            </a:r>
            <a:r>
              <a:rPr sz="1400" spc="90" dirty="0">
                <a:latin typeface="Calibri"/>
                <a:cs typeface="Calibri"/>
              </a:rPr>
              <a:t> </a:t>
            </a:r>
            <a:r>
              <a:rPr sz="1400" dirty="0">
                <a:latin typeface="Calibri"/>
                <a:cs typeface="Calibri"/>
              </a:rPr>
              <a:t>stessa</a:t>
            </a:r>
            <a:r>
              <a:rPr sz="1400" spc="94" dirty="0">
                <a:latin typeface="Calibri"/>
                <a:cs typeface="Calibri"/>
              </a:rPr>
              <a:t> </a:t>
            </a:r>
            <a:r>
              <a:rPr sz="1400" dirty="0">
                <a:latin typeface="Calibri"/>
                <a:cs typeface="Calibri"/>
              </a:rPr>
              <a:t>crescita</a:t>
            </a:r>
            <a:r>
              <a:rPr sz="1400" spc="90" dirty="0">
                <a:latin typeface="Calibri"/>
                <a:cs typeface="Calibri"/>
              </a:rPr>
              <a:t> </a:t>
            </a:r>
            <a:r>
              <a:rPr sz="1400" dirty="0">
                <a:latin typeface="Calibri"/>
                <a:cs typeface="Calibri"/>
              </a:rPr>
              <a:t>economica.</a:t>
            </a:r>
            <a:r>
              <a:rPr sz="1400" spc="90" dirty="0">
                <a:latin typeface="Calibri"/>
                <a:cs typeface="Calibri"/>
              </a:rPr>
              <a:t> </a:t>
            </a:r>
            <a:r>
              <a:rPr sz="1400" dirty="0">
                <a:latin typeface="Calibri"/>
                <a:cs typeface="Calibri"/>
              </a:rPr>
              <a:t>Una</a:t>
            </a:r>
            <a:r>
              <a:rPr sz="1400" spc="90" dirty="0">
                <a:latin typeface="Calibri"/>
                <a:cs typeface="Calibri"/>
              </a:rPr>
              <a:t> </a:t>
            </a:r>
            <a:r>
              <a:rPr sz="1400" dirty="0">
                <a:latin typeface="Calibri"/>
                <a:cs typeface="Calibri"/>
              </a:rPr>
              <a:t>Pubblica</a:t>
            </a:r>
            <a:r>
              <a:rPr sz="1400" spc="90" dirty="0">
                <a:latin typeface="Calibri"/>
                <a:cs typeface="Calibri"/>
              </a:rPr>
              <a:t> </a:t>
            </a:r>
            <a:r>
              <a:rPr sz="1400" dirty="0">
                <a:latin typeface="Calibri"/>
                <a:cs typeface="Calibri"/>
              </a:rPr>
              <a:t>amministrazione</a:t>
            </a:r>
            <a:r>
              <a:rPr sz="1400" spc="98" dirty="0">
                <a:latin typeface="Calibri"/>
                <a:cs typeface="Calibri"/>
              </a:rPr>
              <a:t> </a:t>
            </a:r>
            <a:r>
              <a:rPr sz="1400" spc="-8" dirty="0">
                <a:latin typeface="Calibri"/>
                <a:cs typeface="Calibri"/>
              </a:rPr>
              <a:t>efficiente </a:t>
            </a:r>
            <a:r>
              <a:rPr sz="1400" dirty="0">
                <a:latin typeface="Calibri"/>
                <a:cs typeface="Calibri"/>
              </a:rPr>
              <a:t>permette</a:t>
            </a:r>
            <a:r>
              <a:rPr sz="1400" spc="105" dirty="0">
                <a:latin typeface="Calibri"/>
                <a:cs typeface="Calibri"/>
              </a:rPr>
              <a:t> </a:t>
            </a:r>
            <a:r>
              <a:rPr sz="1400" dirty="0">
                <a:latin typeface="Calibri"/>
                <a:cs typeface="Calibri"/>
              </a:rPr>
              <a:t>di</a:t>
            </a:r>
            <a:r>
              <a:rPr sz="1400" spc="105" dirty="0">
                <a:latin typeface="Calibri"/>
                <a:cs typeface="Calibri"/>
              </a:rPr>
              <a:t> </a:t>
            </a:r>
            <a:r>
              <a:rPr sz="1400" dirty="0">
                <a:latin typeface="Calibri"/>
                <a:cs typeface="Calibri"/>
              </a:rPr>
              <a:t>fornire</a:t>
            </a:r>
            <a:r>
              <a:rPr sz="1400" spc="113" dirty="0">
                <a:latin typeface="Calibri"/>
                <a:cs typeface="Calibri"/>
              </a:rPr>
              <a:t> </a:t>
            </a:r>
            <a:r>
              <a:rPr sz="1400" dirty="0">
                <a:latin typeface="Calibri"/>
                <a:cs typeface="Calibri"/>
              </a:rPr>
              <a:t>strutturalmente</a:t>
            </a:r>
            <a:r>
              <a:rPr sz="1400" spc="116" dirty="0">
                <a:latin typeface="Calibri"/>
                <a:cs typeface="Calibri"/>
              </a:rPr>
              <a:t> </a:t>
            </a:r>
            <a:r>
              <a:rPr sz="1400" dirty="0">
                <a:latin typeface="Calibri"/>
                <a:cs typeface="Calibri"/>
              </a:rPr>
              <a:t>beni</a:t>
            </a:r>
            <a:r>
              <a:rPr sz="1400" spc="105" dirty="0">
                <a:latin typeface="Calibri"/>
                <a:cs typeface="Calibri"/>
              </a:rPr>
              <a:t> </a:t>
            </a:r>
            <a:r>
              <a:rPr sz="1400" dirty="0">
                <a:latin typeface="Calibri"/>
                <a:cs typeface="Calibri"/>
              </a:rPr>
              <a:t>e</a:t>
            </a:r>
            <a:r>
              <a:rPr sz="1400" spc="116" dirty="0">
                <a:latin typeface="Calibri"/>
                <a:cs typeface="Calibri"/>
              </a:rPr>
              <a:t> </a:t>
            </a:r>
            <a:r>
              <a:rPr sz="1400" dirty="0">
                <a:latin typeface="Calibri"/>
                <a:cs typeface="Calibri"/>
              </a:rPr>
              <a:t>servizi</a:t>
            </a:r>
            <a:r>
              <a:rPr sz="1400" spc="113" dirty="0">
                <a:latin typeface="Calibri"/>
                <a:cs typeface="Calibri"/>
              </a:rPr>
              <a:t> </a:t>
            </a:r>
            <a:r>
              <a:rPr sz="1400" dirty="0">
                <a:latin typeface="Calibri"/>
                <a:cs typeface="Calibri"/>
              </a:rPr>
              <a:t>pubblici</a:t>
            </a:r>
            <a:r>
              <a:rPr sz="1400" spc="113" dirty="0">
                <a:latin typeface="Calibri"/>
                <a:cs typeface="Calibri"/>
              </a:rPr>
              <a:t> </a:t>
            </a:r>
            <a:r>
              <a:rPr sz="1400" dirty="0">
                <a:latin typeface="Calibri"/>
                <a:cs typeface="Calibri"/>
              </a:rPr>
              <a:t>adeguati</a:t>
            </a:r>
            <a:r>
              <a:rPr sz="1400" spc="105" dirty="0">
                <a:latin typeface="Calibri"/>
                <a:cs typeface="Calibri"/>
              </a:rPr>
              <a:t> </a:t>
            </a:r>
            <a:r>
              <a:rPr sz="1400" dirty="0">
                <a:latin typeface="Calibri"/>
                <a:cs typeface="Calibri"/>
              </a:rPr>
              <a:t>a</a:t>
            </a:r>
            <a:r>
              <a:rPr sz="1400" spc="113" dirty="0">
                <a:latin typeface="Calibri"/>
                <a:cs typeface="Calibri"/>
              </a:rPr>
              <a:t> </a:t>
            </a:r>
            <a:r>
              <a:rPr sz="1400" dirty="0">
                <a:latin typeface="Calibri"/>
                <a:cs typeface="Calibri"/>
              </a:rPr>
              <a:t>cittadini</a:t>
            </a:r>
            <a:r>
              <a:rPr sz="1400" spc="109" dirty="0">
                <a:latin typeface="Calibri"/>
                <a:cs typeface="Calibri"/>
              </a:rPr>
              <a:t> </a:t>
            </a:r>
            <a:r>
              <a:rPr sz="1400" spc="-38" dirty="0">
                <a:latin typeface="Calibri"/>
                <a:cs typeface="Calibri"/>
              </a:rPr>
              <a:t>e </a:t>
            </a:r>
            <a:r>
              <a:rPr sz="1400" dirty="0">
                <a:latin typeface="Calibri"/>
                <a:cs typeface="Calibri"/>
              </a:rPr>
              <a:t>tessuto</a:t>
            </a:r>
            <a:r>
              <a:rPr sz="1400" spc="-34" dirty="0">
                <a:latin typeface="Calibri"/>
                <a:cs typeface="Calibri"/>
              </a:rPr>
              <a:t> </a:t>
            </a:r>
            <a:r>
              <a:rPr sz="1400" dirty="0">
                <a:latin typeface="Calibri"/>
                <a:cs typeface="Calibri"/>
              </a:rPr>
              <a:t>produttivo,</a:t>
            </a:r>
            <a:r>
              <a:rPr sz="1400" spc="-15" dirty="0">
                <a:latin typeface="Calibri"/>
                <a:cs typeface="Calibri"/>
              </a:rPr>
              <a:t> </a:t>
            </a:r>
            <a:r>
              <a:rPr sz="1400" dirty="0">
                <a:latin typeface="Calibri"/>
                <a:cs typeface="Calibri"/>
              </a:rPr>
              <a:t>a</a:t>
            </a:r>
            <a:r>
              <a:rPr sz="1400" spc="-19" dirty="0">
                <a:latin typeface="Calibri"/>
                <a:cs typeface="Calibri"/>
              </a:rPr>
              <a:t> </a:t>
            </a:r>
            <a:r>
              <a:rPr sz="1400" dirty="0">
                <a:latin typeface="Calibri"/>
                <a:cs typeface="Calibri"/>
              </a:rPr>
              <a:t>livello</a:t>
            </a:r>
            <a:r>
              <a:rPr sz="1400" spc="-15" dirty="0">
                <a:latin typeface="Calibri"/>
                <a:cs typeface="Calibri"/>
              </a:rPr>
              <a:t> </a:t>
            </a:r>
            <a:r>
              <a:rPr sz="1400" dirty="0">
                <a:latin typeface="Calibri"/>
                <a:cs typeface="Calibri"/>
              </a:rPr>
              <a:t>nazionale</a:t>
            </a:r>
            <a:r>
              <a:rPr sz="1400" spc="-8" dirty="0">
                <a:latin typeface="Calibri"/>
                <a:cs typeface="Calibri"/>
              </a:rPr>
              <a:t> </a:t>
            </a:r>
            <a:r>
              <a:rPr sz="1400" dirty="0">
                <a:latin typeface="Calibri"/>
                <a:cs typeface="Calibri"/>
              </a:rPr>
              <a:t>e</a:t>
            </a:r>
            <a:r>
              <a:rPr sz="1400" spc="-15" dirty="0">
                <a:latin typeface="Calibri"/>
                <a:cs typeface="Calibri"/>
              </a:rPr>
              <a:t> </a:t>
            </a:r>
            <a:r>
              <a:rPr sz="1400" dirty="0">
                <a:latin typeface="Calibri"/>
                <a:cs typeface="Calibri"/>
              </a:rPr>
              <a:t>a</a:t>
            </a:r>
            <a:r>
              <a:rPr sz="1400" spc="-23" dirty="0">
                <a:latin typeface="Calibri"/>
                <a:cs typeface="Calibri"/>
              </a:rPr>
              <a:t> </a:t>
            </a:r>
            <a:r>
              <a:rPr sz="1400" dirty="0">
                <a:latin typeface="Calibri"/>
                <a:cs typeface="Calibri"/>
              </a:rPr>
              <a:t>livello </a:t>
            </a:r>
            <a:r>
              <a:rPr sz="1400" spc="-8" dirty="0">
                <a:latin typeface="Calibri"/>
                <a:cs typeface="Calibri"/>
              </a:rPr>
              <a:t>locale.</a:t>
            </a:r>
            <a:endParaRPr sz="1400" dirty="0">
              <a:latin typeface="Calibri"/>
              <a:cs typeface="Calibri"/>
            </a:endParaRPr>
          </a:p>
          <a:p>
            <a:pPr marL="9525" marR="5239" algn="just">
              <a:spcBef>
                <a:spcPts val="900"/>
              </a:spcBef>
            </a:pPr>
            <a:r>
              <a:rPr sz="1400" dirty="0">
                <a:latin typeface="Calibri"/>
                <a:cs typeface="Calibri"/>
              </a:rPr>
              <a:t>La</a:t>
            </a:r>
            <a:r>
              <a:rPr sz="1400" spc="68" dirty="0">
                <a:latin typeface="Calibri"/>
                <a:cs typeface="Calibri"/>
              </a:rPr>
              <a:t>  </a:t>
            </a:r>
            <a:r>
              <a:rPr sz="1400" dirty="0">
                <a:latin typeface="Calibri"/>
                <a:cs typeface="Calibri"/>
              </a:rPr>
              <a:t>riforma</a:t>
            </a:r>
            <a:r>
              <a:rPr sz="1400" spc="64" dirty="0">
                <a:latin typeface="Calibri"/>
                <a:cs typeface="Calibri"/>
              </a:rPr>
              <a:t>  </a:t>
            </a:r>
            <a:r>
              <a:rPr sz="1400" dirty="0">
                <a:latin typeface="Calibri"/>
                <a:cs typeface="Calibri"/>
              </a:rPr>
              <a:t>della</a:t>
            </a:r>
            <a:r>
              <a:rPr sz="1400" spc="71" dirty="0">
                <a:latin typeface="Calibri"/>
                <a:cs typeface="Calibri"/>
              </a:rPr>
              <a:t>  </a:t>
            </a:r>
            <a:r>
              <a:rPr sz="1400" dirty="0">
                <a:latin typeface="Calibri"/>
                <a:cs typeface="Calibri"/>
              </a:rPr>
              <a:t>Pubblica</a:t>
            </a:r>
            <a:r>
              <a:rPr sz="1400" spc="68" dirty="0">
                <a:latin typeface="Calibri"/>
                <a:cs typeface="Calibri"/>
              </a:rPr>
              <a:t>  </a:t>
            </a:r>
            <a:r>
              <a:rPr sz="1400" dirty="0">
                <a:latin typeface="Calibri"/>
                <a:cs typeface="Calibri"/>
              </a:rPr>
              <a:t>amministrazione</a:t>
            </a:r>
            <a:r>
              <a:rPr sz="1400" spc="71" dirty="0">
                <a:latin typeface="Calibri"/>
                <a:cs typeface="Calibri"/>
              </a:rPr>
              <a:t>  </a:t>
            </a:r>
            <a:r>
              <a:rPr sz="1400" dirty="0">
                <a:latin typeface="Calibri"/>
                <a:cs typeface="Calibri"/>
              </a:rPr>
              <a:t>è</a:t>
            </a:r>
            <a:r>
              <a:rPr sz="1400" spc="71" dirty="0">
                <a:latin typeface="Calibri"/>
                <a:cs typeface="Calibri"/>
              </a:rPr>
              <a:t>  </a:t>
            </a:r>
            <a:r>
              <a:rPr sz="1400" dirty="0">
                <a:latin typeface="Calibri"/>
                <a:cs typeface="Calibri"/>
              </a:rPr>
              <a:t>da</a:t>
            </a:r>
            <a:r>
              <a:rPr sz="1400" spc="71" dirty="0">
                <a:latin typeface="Calibri"/>
                <a:cs typeface="Calibri"/>
              </a:rPr>
              <a:t>  </a:t>
            </a:r>
            <a:r>
              <a:rPr sz="1400" dirty="0">
                <a:latin typeface="Calibri"/>
                <a:cs typeface="Calibri"/>
              </a:rPr>
              <a:t>tempo</a:t>
            </a:r>
            <a:r>
              <a:rPr sz="1400" spc="68" dirty="0">
                <a:latin typeface="Calibri"/>
                <a:cs typeface="Calibri"/>
              </a:rPr>
              <a:t>  </a:t>
            </a:r>
            <a:r>
              <a:rPr sz="1400" dirty="0">
                <a:latin typeface="Calibri"/>
                <a:cs typeface="Calibri"/>
              </a:rPr>
              <a:t>una</a:t>
            </a:r>
            <a:r>
              <a:rPr sz="1400" spc="68" dirty="0">
                <a:latin typeface="Calibri"/>
                <a:cs typeface="Calibri"/>
              </a:rPr>
              <a:t>  </a:t>
            </a:r>
            <a:r>
              <a:rPr sz="1400" dirty="0">
                <a:latin typeface="Calibri"/>
                <a:cs typeface="Calibri"/>
              </a:rPr>
              <a:t>delle</a:t>
            </a:r>
            <a:r>
              <a:rPr sz="1400" spc="68" dirty="0">
                <a:latin typeface="Calibri"/>
                <a:cs typeface="Calibri"/>
              </a:rPr>
              <a:t>  </a:t>
            </a:r>
            <a:r>
              <a:rPr sz="1400" spc="-8" dirty="0">
                <a:latin typeface="Calibri"/>
                <a:cs typeface="Calibri"/>
              </a:rPr>
              <a:t>principali </a:t>
            </a:r>
            <a:r>
              <a:rPr sz="1400" dirty="0">
                <a:latin typeface="Calibri"/>
                <a:cs typeface="Calibri"/>
              </a:rPr>
              <a:t>richieste</a:t>
            </a:r>
            <a:r>
              <a:rPr sz="1400" spc="41" dirty="0">
                <a:latin typeface="Calibri"/>
                <a:cs typeface="Calibri"/>
              </a:rPr>
              <a:t> </a:t>
            </a:r>
            <a:r>
              <a:rPr sz="1400" dirty="0">
                <a:latin typeface="Calibri"/>
                <a:cs typeface="Calibri"/>
              </a:rPr>
              <a:t>della</a:t>
            </a:r>
            <a:r>
              <a:rPr sz="1400" spc="34" dirty="0">
                <a:latin typeface="Calibri"/>
                <a:cs typeface="Calibri"/>
              </a:rPr>
              <a:t> </a:t>
            </a:r>
            <a:r>
              <a:rPr sz="1400" dirty="0">
                <a:latin typeface="Calibri"/>
                <a:cs typeface="Calibri"/>
              </a:rPr>
              <a:t>Commissione</a:t>
            </a:r>
            <a:r>
              <a:rPr sz="1400" spc="41" dirty="0">
                <a:latin typeface="Calibri"/>
                <a:cs typeface="Calibri"/>
              </a:rPr>
              <a:t> </a:t>
            </a:r>
            <a:r>
              <a:rPr sz="1400" dirty="0">
                <a:latin typeface="Calibri"/>
                <a:cs typeface="Calibri"/>
              </a:rPr>
              <a:t>europea.</a:t>
            </a:r>
            <a:r>
              <a:rPr sz="1400" spc="34" dirty="0">
                <a:latin typeface="Calibri"/>
                <a:cs typeface="Calibri"/>
              </a:rPr>
              <a:t> </a:t>
            </a:r>
            <a:r>
              <a:rPr sz="1400" dirty="0">
                <a:latin typeface="Calibri"/>
                <a:cs typeface="Calibri"/>
              </a:rPr>
              <a:t>Risolvere</a:t>
            </a:r>
            <a:r>
              <a:rPr sz="1400" spc="41" dirty="0">
                <a:latin typeface="Calibri"/>
                <a:cs typeface="Calibri"/>
              </a:rPr>
              <a:t> </a:t>
            </a:r>
            <a:r>
              <a:rPr sz="1400" dirty="0">
                <a:latin typeface="Calibri"/>
                <a:cs typeface="Calibri"/>
              </a:rPr>
              <a:t>le</a:t>
            </a:r>
            <a:r>
              <a:rPr sz="1400" spc="34" dirty="0">
                <a:latin typeface="Calibri"/>
                <a:cs typeface="Calibri"/>
              </a:rPr>
              <a:t> </a:t>
            </a:r>
            <a:r>
              <a:rPr sz="1400" dirty="0">
                <a:latin typeface="Calibri"/>
                <a:cs typeface="Calibri"/>
              </a:rPr>
              <a:t>debolezze</a:t>
            </a:r>
            <a:r>
              <a:rPr sz="1400" spc="34" dirty="0">
                <a:latin typeface="Calibri"/>
                <a:cs typeface="Calibri"/>
              </a:rPr>
              <a:t> </a:t>
            </a:r>
            <a:r>
              <a:rPr sz="1400" dirty="0">
                <a:latin typeface="Calibri"/>
                <a:cs typeface="Calibri"/>
              </a:rPr>
              <a:t>strutturali</a:t>
            </a:r>
            <a:r>
              <a:rPr sz="1400" spc="30" dirty="0">
                <a:latin typeface="Calibri"/>
                <a:cs typeface="Calibri"/>
              </a:rPr>
              <a:t> </a:t>
            </a:r>
            <a:r>
              <a:rPr sz="1400" dirty="0">
                <a:latin typeface="Calibri"/>
                <a:cs typeface="Calibri"/>
              </a:rPr>
              <a:t>della</a:t>
            </a:r>
            <a:r>
              <a:rPr sz="1400" spc="34" dirty="0">
                <a:latin typeface="Calibri"/>
                <a:cs typeface="Calibri"/>
              </a:rPr>
              <a:t> </a:t>
            </a:r>
            <a:r>
              <a:rPr sz="1400" dirty="0">
                <a:latin typeface="Calibri"/>
                <a:cs typeface="Calibri"/>
              </a:rPr>
              <a:t>Pa</a:t>
            </a:r>
            <a:r>
              <a:rPr sz="1400" spc="38" dirty="0">
                <a:latin typeface="Calibri"/>
                <a:cs typeface="Calibri"/>
              </a:rPr>
              <a:t> </a:t>
            </a:r>
            <a:r>
              <a:rPr sz="1400" spc="-38" dirty="0">
                <a:latin typeface="Calibri"/>
                <a:cs typeface="Calibri"/>
              </a:rPr>
              <a:t>e </a:t>
            </a:r>
            <a:r>
              <a:rPr sz="1400" dirty="0">
                <a:latin typeface="Calibri"/>
                <a:cs typeface="Calibri"/>
              </a:rPr>
              <a:t>semplificare</a:t>
            </a:r>
            <a:r>
              <a:rPr sz="1400" spc="176" dirty="0">
                <a:latin typeface="Calibri"/>
                <a:cs typeface="Calibri"/>
              </a:rPr>
              <a:t>  </a:t>
            </a:r>
            <a:r>
              <a:rPr sz="1400" dirty="0">
                <a:latin typeface="Calibri"/>
                <a:cs typeface="Calibri"/>
              </a:rPr>
              <a:t>le</a:t>
            </a:r>
            <a:r>
              <a:rPr sz="1400" spc="180" dirty="0">
                <a:latin typeface="Calibri"/>
                <a:cs typeface="Calibri"/>
              </a:rPr>
              <a:t>  </a:t>
            </a:r>
            <a:r>
              <a:rPr sz="1400" dirty="0">
                <a:latin typeface="Calibri"/>
                <a:cs typeface="Calibri"/>
              </a:rPr>
              <a:t>procedure,</a:t>
            </a:r>
            <a:r>
              <a:rPr sz="1400" spc="176" dirty="0">
                <a:latin typeface="Calibri"/>
                <a:cs typeface="Calibri"/>
              </a:rPr>
              <a:t>  </a:t>
            </a:r>
            <a:r>
              <a:rPr sz="1400" dirty="0">
                <a:latin typeface="Calibri"/>
                <a:cs typeface="Calibri"/>
              </a:rPr>
              <a:t>a</a:t>
            </a:r>
            <a:r>
              <a:rPr sz="1400" spc="180" dirty="0">
                <a:latin typeface="Calibri"/>
                <a:cs typeface="Calibri"/>
              </a:rPr>
              <a:t>  </a:t>
            </a:r>
            <a:r>
              <a:rPr sz="1400" dirty="0">
                <a:latin typeface="Calibri"/>
                <a:cs typeface="Calibri"/>
              </a:rPr>
              <a:t>livello</a:t>
            </a:r>
            <a:r>
              <a:rPr sz="1400" spc="172" dirty="0">
                <a:latin typeface="Calibri"/>
                <a:cs typeface="Calibri"/>
              </a:rPr>
              <a:t>  </a:t>
            </a:r>
            <a:r>
              <a:rPr sz="1400" dirty="0">
                <a:latin typeface="Calibri"/>
                <a:cs typeface="Calibri"/>
              </a:rPr>
              <a:t>normativo</a:t>
            </a:r>
            <a:r>
              <a:rPr sz="1400" spc="176" dirty="0">
                <a:latin typeface="Calibri"/>
                <a:cs typeface="Calibri"/>
              </a:rPr>
              <a:t>  </a:t>
            </a:r>
            <a:r>
              <a:rPr sz="1400" dirty="0">
                <a:latin typeface="Calibri"/>
                <a:cs typeface="Calibri"/>
              </a:rPr>
              <a:t>e</a:t>
            </a:r>
            <a:r>
              <a:rPr sz="1400" spc="176" dirty="0">
                <a:latin typeface="Calibri"/>
                <a:cs typeface="Calibri"/>
              </a:rPr>
              <a:t>  </a:t>
            </a:r>
            <a:r>
              <a:rPr sz="1400" dirty="0">
                <a:latin typeface="Calibri"/>
                <a:cs typeface="Calibri"/>
              </a:rPr>
              <a:t>amministrativo,</a:t>
            </a:r>
            <a:r>
              <a:rPr sz="1400" spc="172" dirty="0">
                <a:latin typeface="Calibri"/>
                <a:cs typeface="Calibri"/>
              </a:rPr>
              <a:t>  </a:t>
            </a:r>
            <a:r>
              <a:rPr sz="1400" spc="-8" dirty="0">
                <a:latin typeface="Calibri"/>
                <a:cs typeface="Calibri"/>
              </a:rPr>
              <a:t>significa </a:t>
            </a:r>
            <a:r>
              <a:rPr sz="1400" dirty="0">
                <a:latin typeface="Calibri"/>
                <a:cs typeface="Calibri"/>
              </a:rPr>
              <a:t>alleggerire</a:t>
            </a:r>
            <a:r>
              <a:rPr sz="1400" spc="-4" dirty="0">
                <a:latin typeface="Calibri"/>
                <a:cs typeface="Calibri"/>
              </a:rPr>
              <a:t> </a:t>
            </a:r>
            <a:r>
              <a:rPr sz="1400" dirty="0">
                <a:latin typeface="Calibri"/>
                <a:cs typeface="Calibri"/>
              </a:rPr>
              <a:t>gli</a:t>
            </a:r>
            <a:r>
              <a:rPr sz="1400" spc="-8" dirty="0">
                <a:latin typeface="Calibri"/>
                <a:cs typeface="Calibri"/>
              </a:rPr>
              <a:t> </a:t>
            </a:r>
            <a:r>
              <a:rPr sz="1400" dirty="0">
                <a:latin typeface="Calibri"/>
                <a:cs typeface="Calibri"/>
              </a:rPr>
              <a:t>utenti</a:t>
            </a:r>
            <a:r>
              <a:rPr sz="1400" spc="-11" dirty="0">
                <a:latin typeface="Calibri"/>
                <a:cs typeface="Calibri"/>
              </a:rPr>
              <a:t> </a:t>
            </a:r>
            <a:r>
              <a:rPr sz="1400" dirty="0">
                <a:latin typeface="Calibri"/>
                <a:cs typeface="Calibri"/>
              </a:rPr>
              <a:t>dei</a:t>
            </a:r>
            <a:r>
              <a:rPr sz="1400" spc="-8" dirty="0">
                <a:latin typeface="Calibri"/>
                <a:cs typeface="Calibri"/>
              </a:rPr>
              <a:t> </a:t>
            </a:r>
            <a:r>
              <a:rPr sz="1400" dirty="0">
                <a:latin typeface="Calibri"/>
                <a:cs typeface="Calibri"/>
              </a:rPr>
              <a:t>servizi</a:t>
            </a:r>
            <a:r>
              <a:rPr sz="1400" spc="-4" dirty="0">
                <a:latin typeface="Calibri"/>
                <a:cs typeface="Calibri"/>
              </a:rPr>
              <a:t> </a:t>
            </a:r>
            <a:r>
              <a:rPr sz="1400" dirty="0">
                <a:latin typeface="Calibri"/>
                <a:cs typeface="Calibri"/>
              </a:rPr>
              <a:t>da</a:t>
            </a:r>
            <a:r>
              <a:rPr sz="1400" spc="-4" dirty="0">
                <a:latin typeface="Calibri"/>
                <a:cs typeface="Calibri"/>
              </a:rPr>
              <a:t> </a:t>
            </a:r>
            <a:r>
              <a:rPr sz="1400" dirty="0">
                <a:latin typeface="Calibri"/>
                <a:cs typeface="Calibri"/>
              </a:rPr>
              <a:t>oneri</a:t>
            </a:r>
            <a:r>
              <a:rPr sz="1400" spc="-11" dirty="0">
                <a:latin typeface="Calibri"/>
                <a:cs typeface="Calibri"/>
              </a:rPr>
              <a:t> </a:t>
            </a:r>
            <a:r>
              <a:rPr sz="1400" dirty="0">
                <a:latin typeface="Calibri"/>
                <a:cs typeface="Calibri"/>
              </a:rPr>
              <a:t>che</a:t>
            </a:r>
            <a:r>
              <a:rPr sz="1400" spc="4" dirty="0">
                <a:latin typeface="Calibri"/>
                <a:cs typeface="Calibri"/>
              </a:rPr>
              <a:t> </a:t>
            </a:r>
            <a:r>
              <a:rPr sz="1400" dirty="0">
                <a:latin typeface="Calibri"/>
                <a:cs typeface="Calibri"/>
              </a:rPr>
              <a:t>frenano la</a:t>
            </a:r>
            <a:r>
              <a:rPr sz="1400" spc="-8" dirty="0">
                <a:latin typeface="Calibri"/>
                <a:cs typeface="Calibri"/>
              </a:rPr>
              <a:t> crescita.</a:t>
            </a:r>
            <a:endParaRPr sz="1400" dirty="0">
              <a:latin typeface="Calibri"/>
              <a:cs typeface="Calibri"/>
            </a:endParaRPr>
          </a:p>
        </p:txBody>
      </p:sp>
      <p:sp>
        <p:nvSpPr>
          <p:cNvPr id="7" name="object 7"/>
          <p:cNvSpPr txBox="1"/>
          <p:nvPr/>
        </p:nvSpPr>
        <p:spPr>
          <a:xfrm>
            <a:off x="1768755" y="5750967"/>
            <a:ext cx="62389" cy="217367"/>
          </a:xfrm>
          <a:prstGeom prst="rect">
            <a:avLst/>
          </a:prstGeom>
        </p:spPr>
        <p:txBody>
          <a:bodyPr vert="horz" wrap="square" lIns="0" tIns="9525" rIns="0" bIns="0" rtlCol="0">
            <a:spAutoFit/>
          </a:bodyPr>
          <a:lstStyle/>
          <a:p>
            <a:pPr marL="9525">
              <a:spcBef>
                <a:spcPts val="75"/>
              </a:spcBef>
            </a:pPr>
            <a:r>
              <a:rPr sz="1350" dirty="0">
                <a:latin typeface="Calibri"/>
                <a:cs typeface="Calibri"/>
              </a:rPr>
              <a:t>.</a:t>
            </a:r>
            <a:endParaRPr sz="1350">
              <a:latin typeface="Calibri"/>
              <a:cs typeface="Calibri"/>
            </a:endParaRPr>
          </a:p>
        </p:txBody>
      </p:sp>
      <p:sp>
        <p:nvSpPr>
          <p:cNvPr id="8" name="object 8"/>
          <p:cNvSpPr txBox="1">
            <a:spLocks noGrp="1"/>
          </p:cNvSpPr>
          <p:nvPr>
            <p:ph type="title" idx="4294967295"/>
          </p:nvPr>
        </p:nvSpPr>
        <p:spPr>
          <a:xfrm>
            <a:off x="971600" y="474644"/>
            <a:ext cx="7416824" cy="1240724"/>
          </a:xfrm>
          <a:prstGeom prst="rect">
            <a:avLst/>
          </a:prstGeom>
        </p:spPr>
        <p:txBody>
          <a:bodyPr vert="horz" wrap="square" lIns="0" tIns="9525" rIns="0" bIns="0" rtlCol="0" anchor="ctr">
            <a:spAutoFit/>
          </a:bodyPr>
          <a:lstStyle/>
          <a:p>
            <a:pPr marL="66675" algn="just">
              <a:spcBef>
                <a:spcPts val="75"/>
              </a:spcBef>
            </a:pPr>
            <a:r>
              <a:rPr dirty="0"/>
              <a:t>Le</a:t>
            </a:r>
            <a:r>
              <a:rPr spc="-49" dirty="0"/>
              <a:t> </a:t>
            </a:r>
            <a:r>
              <a:rPr dirty="0"/>
              <a:t>Riforme:</a:t>
            </a:r>
            <a:r>
              <a:rPr spc="-45" dirty="0"/>
              <a:t> </a:t>
            </a:r>
            <a:r>
              <a:rPr dirty="0"/>
              <a:t>la</a:t>
            </a:r>
            <a:r>
              <a:rPr spc="-30" dirty="0"/>
              <a:t> </a:t>
            </a:r>
            <a:r>
              <a:rPr dirty="0"/>
              <a:t>nuova</a:t>
            </a:r>
            <a:r>
              <a:rPr spc="-34" dirty="0"/>
              <a:t> </a:t>
            </a:r>
            <a:r>
              <a:rPr dirty="0"/>
              <a:t>Pa</a:t>
            </a:r>
            <a:r>
              <a:rPr spc="-23" dirty="0"/>
              <a:t> </a:t>
            </a:r>
            <a:r>
              <a:rPr dirty="0"/>
              <a:t>centrale</a:t>
            </a:r>
            <a:r>
              <a:rPr spc="-41" dirty="0"/>
              <a:t> </a:t>
            </a:r>
            <a:r>
              <a:rPr dirty="0"/>
              <a:t>per</a:t>
            </a:r>
            <a:r>
              <a:rPr spc="-34" dirty="0"/>
              <a:t> </a:t>
            </a:r>
            <a:r>
              <a:rPr dirty="0"/>
              <a:t>lo</a:t>
            </a:r>
            <a:r>
              <a:rPr spc="-38" dirty="0"/>
              <a:t> </a:t>
            </a:r>
            <a:r>
              <a:rPr spc="-8" dirty="0"/>
              <a:t>sviluppo</a:t>
            </a:r>
          </a:p>
        </p:txBody>
      </p:sp>
      <p:pic>
        <p:nvPicPr>
          <p:cNvPr id="9" name="object 9"/>
          <p:cNvPicPr/>
          <p:nvPr/>
        </p:nvPicPr>
        <p:blipFill>
          <a:blip r:embed="rId3" cstate="print"/>
          <a:stretch>
            <a:fillRect/>
          </a:stretch>
        </p:blipFill>
        <p:spPr>
          <a:xfrm>
            <a:off x="7343775" y="4046221"/>
            <a:ext cx="544068" cy="489203"/>
          </a:xfrm>
          <a:prstGeom prst="rect">
            <a:avLst/>
          </a:prstGeom>
        </p:spPr>
      </p:pic>
    </p:spTree>
    <p:extLst>
      <p:ext uri="{BB962C8B-B14F-4D97-AF65-F5344CB8AC3E}">
        <p14:creationId xmlns:p14="http://schemas.microsoft.com/office/powerpoint/2010/main" val="4019759824"/>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35747" y="3465005"/>
            <a:ext cx="5104924" cy="1105376"/>
          </a:xfrm>
          <a:custGeom>
            <a:avLst/>
            <a:gdLst/>
            <a:ahLst/>
            <a:cxnLst/>
            <a:rect l="l" t="t" r="r" b="b"/>
            <a:pathLst>
              <a:path w="6806565" h="1473835">
                <a:moveTo>
                  <a:pt x="0" y="1473708"/>
                </a:moveTo>
                <a:lnTo>
                  <a:pt x="6806183" y="1473708"/>
                </a:lnTo>
                <a:lnTo>
                  <a:pt x="6806183" y="0"/>
                </a:lnTo>
                <a:lnTo>
                  <a:pt x="0" y="0"/>
                </a:lnTo>
                <a:lnTo>
                  <a:pt x="0" y="1473708"/>
                </a:lnTo>
                <a:close/>
              </a:path>
            </a:pathLst>
          </a:custGeom>
          <a:ln w="25908">
            <a:solidFill>
              <a:srgbClr val="57B0B8"/>
            </a:solidFill>
            <a:prstDash val="sysDash"/>
          </a:ln>
        </p:spPr>
        <p:txBody>
          <a:bodyPr wrap="square" lIns="0" tIns="0" rIns="0" bIns="0" rtlCol="0"/>
          <a:lstStyle/>
          <a:p>
            <a:endParaRPr/>
          </a:p>
        </p:txBody>
      </p:sp>
      <p:sp>
        <p:nvSpPr>
          <p:cNvPr id="3" name="object 3"/>
          <p:cNvSpPr txBox="1"/>
          <p:nvPr/>
        </p:nvSpPr>
        <p:spPr>
          <a:xfrm>
            <a:off x="2608135" y="3475482"/>
            <a:ext cx="4894898" cy="632866"/>
          </a:xfrm>
          <a:prstGeom prst="rect">
            <a:avLst/>
          </a:prstGeom>
        </p:spPr>
        <p:txBody>
          <a:bodyPr vert="horz" wrap="square" lIns="0" tIns="9525" rIns="0" bIns="0" rtlCol="0">
            <a:spAutoFit/>
          </a:bodyPr>
          <a:lstStyle/>
          <a:p>
            <a:pPr marR="3810" algn="just">
              <a:spcBef>
                <a:spcPts val="75"/>
              </a:spcBef>
            </a:pPr>
            <a:r>
              <a:rPr sz="1350" dirty="0">
                <a:latin typeface="Calibri"/>
                <a:cs typeface="Calibri"/>
              </a:rPr>
              <a:t>La</a:t>
            </a:r>
            <a:r>
              <a:rPr sz="1350" spc="139" dirty="0">
                <a:latin typeface="Calibri"/>
                <a:cs typeface="Calibri"/>
              </a:rPr>
              <a:t> </a:t>
            </a:r>
            <a:r>
              <a:rPr sz="1350" dirty="0">
                <a:latin typeface="Calibri"/>
                <a:cs typeface="Calibri"/>
              </a:rPr>
              <a:t>strategia</a:t>
            </a:r>
            <a:r>
              <a:rPr sz="1350" spc="158" dirty="0">
                <a:latin typeface="Calibri"/>
                <a:cs typeface="Calibri"/>
              </a:rPr>
              <a:t> </a:t>
            </a:r>
            <a:r>
              <a:rPr sz="1350" dirty="0">
                <a:latin typeface="Calibri"/>
                <a:cs typeface="Calibri"/>
              </a:rPr>
              <a:t>complessiva</a:t>
            </a:r>
            <a:r>
              <a:rPr sz="1350" spc="150" dirty="0">
                <a:latin typeface="Calibri"/>
                <a:cs typeface="Calibri"/>
              </a:rPr>
              <a:t> </a:t>
            </a:r>
            <a:r>
              <a:rPr sz="1350" dirty="0">
                <a:latin typeface="Calibri"/>
                <a:cs typeface="Calibri"/>
              </a:rPr>
              <a:t>è</a:t>
            </a:r>
            <a:r>
              <a:rPr sz="1350" spc="146" dirty="0">
                <a:latin typeface="Calibri"/>
                <a:cs typeface="Calibri"/>
              </a:rPr>
              <a:t> </a:t>
            </a:r>
            <a:r>
              <a:rPr sz="1350" dirty="0">
                <a:latin typeface="Calibri"/>
                <a:cs typeface="Calibri"/>
              </a:rPr>
              <a:t>incentrata</a:t>
            </a:r>
            <a:r>
              <a:rPr sz="1350" spc="150" dirty="0">
                <a:latin typeface="Calibri"/>
                <a:cs typeface="Calibri"/>
              </a:rPr>
              <a:t> </a:t>
            </a:r>
            <a:r>
              <a:rPr sz="1350" dirty="0">
                <a:latin typeface="Calibri"/>
                <a:cs typeface="Calibri"/>
              </a:rPr>
              <a:t>su</a:t>
            </a:r>
            <a:r>
              <a:rPr sz="1350" spc="146" dirty="0">
                <a:latin typeface="Calibri"/>
                <a:cs typeface="Calibri"/>
              </a:rPr>
              <a:t> </a:t>
            </a:r>
            <a:r>
              <a:rPr sz="1350" dirty="0">
                <a:latin typeface="Calibri"/>
                <a:cs typeface="Calibri"/>
              </a:rPr>
              <a:t>un</a:t>
            </a:r>
            <a:r>
              <a:rPr sz="1350" spc="146" dirty="0">
                <a:latin typeface="Calibri"/>
                <a:cs typeface="Calibri"/>
              </a:rPr>
              <a:t> </a:t>
            </a:r>
            <a:r>
              <a:rPr sz="1350" dirty="0">
                <a:latin typeface="Calibri"/>
                <a:cs typeface="Calibri"/>
              </a:rPr>
              <a:t>grande</a:t>
            </a:r>
            <a:r>
              <a:rPr sz="1350" spc="150" dirty="0">
                <a:latin typeface="Calibri"/>
                <a:cs typeface="Calibri"/>
              </a:rPr>
              <a:t> </a:t>
            </a:r>
            <a:r>
              <a:rPr sz="1350" dirty="0">
                <a:latin typeface="Calibri"/>
                <a:cs typeface="Calibri"/>
              </a:rPr>
              <a:t>investimento</a:t>
            </a:r>
            <a:r>
              <a:rPr sz="1350" spc="150" dirty="0">
                <a:latin typeface="Calibri"/>
                <a:cs typeface="Calibri"/>
              </a:rPr>
              <a:t> </a:t>
            </a:r>
            <a:r>
              <a:rPr sz="1350" spc="-19" dirty="0">
                <a:latin typeface="Calibri"/>
                <a:cs typeface="Calibri"/>
              </a:rPr>
              <a:t>sul </a:t>
            </a:r>
            <a:r>
              <a:rPr sz="1350" dirty="0">
                <a:latin typeface="Calibri"/>
                <a:cs typeface="Calibri"/>
              </a:rPr>
              <a:t>capitale</a:t>
            </a:r>
            <a:r>
              <a:rPr sz="1350" spc="45" dirty="0">
                <a:latin typeface="Calibri"/>
                <a:cs typeface="Calibri"/>
              </a:rPr>
              <a:t>  </a:t>
            </a:r>
            <a:r>
              <a:rPr sz="1350" dirty="0">
                <a:latin typeface="Calibri"/>
                <a:cs typeface="Calibri"/>
              </a:rPr>
              <a:t>umano</a:t>
            </a:r>
            <a:r>
              <a:rPr sz="1350" spc="53" dirty="0">
                <a:latin typeface="Calibri"/>
                <a:cs typeface="Calibri"/>
              </a:rPr>
              <a:t>  </a:t>
            </a:r>
            <a:r>
              <a:rPr sz="1350" dirty="0">
                <a:latin typeface="Calibri"/>
                <a:cs typeface="Calibri"/>
              </a:rPr>
              <a:t>pubblico</a:t>
            </a:r>
            <a:r>
              <a:rPr sz="1350" spc="49" dirty="0">
                <a:latin typeface="Calibri"/>
                <a:cs typeface="Calibri"/>
              </a:rPr>
              <a:t>  </a:t>
            </a:r>
            <a:r>
              <a:rPr sz="1350" dirty="0">
                <a:latin typeface="Calibri"/>
                <a:cs typeface="Calibri"/>
              </a:rPr>
              <a:t>attraverso</a:t>
            </a:r>
            <a:r>
              <a:rPr sz="1350" spc="49" dirty="0">
                <a:latin typeface="Calibri"/>
                <a:cs typeface="Calibri"/>
              </a:rPr>
              <a:t>  </a:t>
            </a:r>
            <a:r>
              <a:rPr sz="1350" dirty="0">
                <a:latin typeface="Calibri"/>
                <a:cs typeface="Calibri"/>
              </a:rPr>
              <a:t>il</a:t>
            </a:r>
            <a:r>
              <a:rPr sz="1350" spc="45" dirty="0">
                <a:latin typeface="Calibri"/>
                <a:cs typeface="Calibri"/>
              </a:rPr>
              <a:t>  </a:t>
            </a:r>
            <a:r>
              <a:rPr sz="1350" dirty="0">
                <a:latin typeface="Calibri"/>
                <a:cs typeface="Calibri"/>
              </a:rPr>
              <a:t>ricambio</a:t>
            </a:r>
            <a:r>
              <a:rPr sz="1350" spc="49" dirty="0">
                <a:latin typeface="Calibri"/>
                <a:cs typeface="Calibri"/>
              </a:rPr>
              <a:t>  </a:t>
            </a:r>
            <a:r>
              <a:rPr sz="1350" dirty="0">
                <a:latin typeface="Calibri"/>
                <a:cs typeface="Calibri"/>
              </a:rPr>
              <a:t>generazionale</a:t>
            </a:r>
            <a:r>
              <a:rPr sz="1350" spc="53" dirty="0">
                <a:latin typeface="Calibri"/>
                <a:cs typeface="Calibri"/>
              </a:rPr>
              <a:t>  </a:t>
            </a:r>
            <a:r>
              <a:rPr sz="1350" spc="-19" dirty="0">
                <a:latin typeface="Calibri"/>
                <a:cs typeface="Calibri"/>
              </a:rPr>
              <a:t>dei </a:t>
            </a:r>
            <a:r>
              <a:rPr sz="1350" dirty="0">
                <a:latin typeface="Calibri"/>
                <a:cs typeface="Calibri"/>
              </a:rPr>
              <a:t>dipendenti,</a:t>
            </a:r>
            <a:r>
              <a:rPr sz="1350" spc="203" dirty="0">
                <a:latin typeface="Calibri"/>
                <a:cs typeface="Calibri"/>
              </a:rPr>
              <a:t>    </a:t>
            </a:r>
            <a:r>
              <a:rPr sz="1350" dirty="0">
                <a:latin typeface="Calibri"/>
                <a:cs typeface="Calibri"/>
              </a:rPr>
              <a:t>l’immissione</a:t>
            </a:r>
            <a:r>
              <a:rPr sz="1350" spc="210" dirty="0">
                <a:latin typeface="Calibri"/>
                <a:cs typeface="Calibri"/>
              </a:rPr>
              <a:t>    </a:t>
            </a:r>
            <a:r>
              <a:rPr sz="1350" dirty="0">
                <a:latin typeface="Calibri"/>
                <a:cs typeface="Calibri"/>
              </a:rPr>
              <a:t>di</a:t>
            </a:r>
            <a:r>
              <a:rPr sz="1350" spc="206" dirty="0">
                <a:latin typeface="Calibri"/>
                <a:cs typeface="Calibri"/>
              </a:rPr>
              <a:t>    </a:t>
            </a:r>
            <a:r>
              <a:rPr sz="1350" dirty="0">
                <a:latin typeface="Calibri"/>
                <a:cs typeface="Calibri"/>
              </a:rPr>
              <a:t>nuove</a:t>
            </a:r>
            <a:r>
              <a:rPr sz="1350" spc="206" dirty="0">
                <a:latin typeface="Calibri"/>
                <a:cs typeface="Calibri"/>
              </a:rPr>
              <a:t>    </a:t>
            </a:r>
            <a:r>
              <a:rPr sz="1350" dirty="0">
                <a:latin typeface="Calibri"/>
                <a:cs typeface="Calibri"/>
              </a:rPr>
              <a:t>competenze</a:t>
            </a:r>
            <a:r>
              <a:rPr sz="1350" spc="210" dirty="0">
                <a:latin typeface="Calibri"/>
                <a:cs typeface="Calibri"/>
              </a:rPr>
              <a:t>    </a:t>
            </a:r>
            <a:r>
              <a:rPr sz="1350" spc="-38" dirty="0">
                <a:latin typeface="Calibri"/>
                <a:cs typeface="Calibri"/>
              </a:rPr>
              <a:t>e</a:t>
            </a:r>
            <a:endParaRPr sz="1350">
              <a:latin typeface="Calibri"/>
              <a:cs typeface="Calibri"/>
            </a:endParaRPr>
          </a:p>
        </p:txBody>
      </p:sp>
      <p:sp>
        <p:nvSpPr>
          <p:cNvPr id="4" name="object 4"/>
          <p:cNvSpPr txBox="1"/>
          <p:nvPr/>
        </p:nvSpPr>
        <p:spPr>
          <a:xfrm>
            <a:off x="4526280" y="3886734"/>
            <a:ext cx="2976563" cy="425116"/>
          </a:xfrm>
          <a:prstGeom prst="rect">
            <a:avLst/>
          </a:prstGeom>
        </p:spPr>
        <p:txBody>
          <a:bodyPr vert="horz" wrap="square" lIns="0" tIns="9525" rIns="0" bIns="0" rtlCol="0">
            <a:spAutoFit/>
          </a:bodyPr>
          <a:lstStyle/>
          <a:p>
            <a:pPr marR="4763" algn="r">
              <a:spcBef>
                <a:spcPts val="75"/>
              </a:spcBef>
            </a:pPr>
            <a:r>
              <a:rPr sz="1350" spc="-19" dirty="0">
                <a:latin typeface="Calibri"/>
                <a:cs typeface="Calibri"/>
              </a:rPr>
              <a:t>la</a:t>
            </a:r>
            <a:endParaRPr sz="1350">
              <a:latin typeface="Calibri"/>
              <a:cs typeface="Calibri"/>
            </a:endParaRPr>
          </a:p>
          <a:p>
            <a:pPr marR="3810" algn="r">
              <a:spcBef>
                <a:spcPts val="4"/>
              </a:spcBef>
              <a:tabLst>
                <a:tab pos="730091" algn="l"/>
                <a:tab pos="1753076" algn="l"/>
                <a:tab pos="2148840" algn="l"/>
                <a:tab pos="2846070" algn="l"/>
              </a:tabLst>
            </a:pPr>
            <a:r>
              <a:rPr sz="1350" spc="-8" dirty="0">
                <a:latin typeface="Calibri"/>
                <a:cs typeface="Calibri"/>
              </a:rPr>
              <a:t>processi</a:t>
            </a:r>
            <a:r>
              <a:rPr sz="1350" dirty="0">
                <a:latin typeface="Calibri"/>
                <a:cs typeface="Calibri"/>
              </a:rPr>
              <a:t>	</a:t>
            </a:r>
            <a:r>
              <a:rPr sz="1350" spc="-8" dirty="0">
                <a:latin typeface="Calibri"/>
                <a:cs typeface="Calibri"/>
              </a:rPr>
              <a:t>organizzativi</a:t>
            </a:r>
            <a:r>
              <a:rPr sz="1350" dirty="0">
                <a:latin typeface="Calibri"/>
                <a:cs typeface="Calibri"/>
              </a:rPr>
              <a:t>	</a:t>
            </a:r>
            <a:r>
              <a:rPr sz="1350" spc="-19" dirty="0">
                <a:latin typeface="Calibri"/>
                <a:cs typeface="Calibri"/>
              </a:rPr>
              <a:t>per</a:t>
            </a:r>
            <a:r>
              <a:rPr sz="1350" dirty="0">
                <a:latin typeface="Calibri"/>
                <a:cs typeface="Calibri"/>
              </a:rPr>
              <a:t>	</a:t>
            </a:r>
            <a:r>
              <a:rPr sz="1350" spc="-8" dirty="0">
                <a:latin typeface="Calibri"/>
                <a:cs typeface="Calibri"/>
              </a:rPr>
              <a:t>favorire</a:t>
            </a:r>
            <a:r>
              <a:rPr sz="1350" dirty="0">
                <a:latin typeface="Calibri"/>
                <a:cs typeface="Calibri"/>
              </a:rPr>
              <a:t>	</a:t>
            </a:r>
            <a:r>
              <a:rPr sz="1350" spc="-19" dirty="0">
                <a:latin typeface="Calibri"/>
                <a:cs typeface="Calibri"/>
              </a:rPr>
              <a:t>la</a:t>
            </a:r>
            <a:endParaRPr sz="1350">
              <a:latin typeface="Calibri"/>
              <a:cs typeface="Calibri"/>
            </a:endParaRPr>
          </a:p>
        </p:txBody>
      </p:sp>
      <p:sp>
        <p:nvSpPr>
          <p:cNvPr id="5" name="object 5"/>
          <p:cNvSpPr txBox="1"/>
          <p:nvPr/>
        </p:nvSpPr>
        <p:spPr>
          <a:xfrm>
            <a:off x="2608135" y="4092892"/>
            <a:ext cx="1768793" cy="425116"/>
          </a:xfrm>
          <a:prstGeom prst="rect">
            <a:avLst/>
          </a:prstGeom>
        </p:spPr>
        <p:txBody>
          <a:bodyPr vert="horz" wrap="square" lIns="0" tIns="9525" rIns="0" bIns="0" rtlCol="0">
            <a:spAutoFit/>
          </a:bodyPr>
          <a:lstStyle/>
          <a:p>
            <a:pPr marR="3810">
              <a:spcBef>
                <a:spcPts val="75"/>
              </a:spcBef>
              <a:tabLst>
                <a:tab pos="1543050" algn="l"/>
              </a:tabLst>
            </a:pPr>
            <a:r>
              <a:rPr sz="1350" spc="-8" dirty="0">
                <a:latin typeface="Calibri"/>
                <a:cs typeface="Calibri"/>
              </a:rPr>
              <a:t>reingegnerizzazione</a:t>
            </a:r>
            <a:r>
              <a:rPr sz="1350" dirty="0">
                <a:latin typeface="Calibri"/>
                <a:cs typeface="Calibri"/>
              </a:rPr>
              <a:t>	</a:t>
            </a:r>
            <a:r>
              <a:rPr sz="1350" spc="-19" dirty="0">
                <a:latin typeface="Calibri"/>
                <a:cs typeface="Calibri"/>
              </a:rPr>
              <a:t>dei </a:t>
            </a:r>
            <a:r>
              <a:rPr sz="1350" dirty="0">
                <a:latin typeface="Calibri"/>
                <a:cs typeface="Calibri"/>
              </a:rPr>
              <a:t>transizione</a:t>
            </a:r>
            <a:r>
              <a:rPr sz="1350" spc="-38" dirty="0">
                <a:latin typeface="Calibri"/>
                <a:cs typeface="Calibri"/>
              </a:rPr>
              <a:t> </a:t>
            </a:r>
            <a:r>
              <a:rPr sz="1350" spc="-8" dirty="0">
                <a:latin typeface="Calibri"/>
                <a:cs typeface="Calibri"/>
              </a:rPr>
              <a:t>digitale.</a:t>
            </a:r>
            <a:endParaRPr sz="1350">
              <a:latin typeface="Calibri"/>
              <a:cs typeface="Calibri"/>
            </a:endParaRPr>
          </a:p>
        </p:txBody>
      </p:sp>
      <p:sp>
        <p:nvSpPr>
          <p:cNvPr id="6" name="object 6"/>
          <p:cNvSpPr txBox="1">
            <a:spLocks noGrp="1"/>
          </p:cNvSpPr>
          <p:nvPr>
            <p:ph type="title" idx="4294967295"/>
          </p:nvPr>
        </p:nvSpPr>
        <p:spPr>
          <a:xfrm>
            <a:off x="610150" y="162696"/>
            <a:ext cx="7634258" cy="1240724"/>
          </a:xfrm>
          <a:prstGeom prst="rect">
            <a:avLst/>
          </a:prstGeom>
        </p:spPr>
        <p:txBody>
          <a:bodyPr vert="horz" wrap="square" lIns="0" tIns="9525" rIns="0" bIns="0" rtlCol="0" anchor="ctr">
            <a:spAutoFit/>
          </a:bodyPr>
          <a:lstStyle/>
          <a:p>
            <a:pPr marL="90488">
              <a:spcBef>
                <a:spcPts val="75"/>
              </a:spcBef>
            </a:pPr>
            <a:r>
              <a:rPr dirty="0"/>
              <a:t>Le</a:t>
            </a:r>
            <a:r>
              <a:rPr spc="-38" dirty="0"/>
              <a:t> </a:t>
            </a:r>
            <a:r>
              <a:rPr dirty="0"/>
              <a:t>Riforme:</a:t>
            </a:r>
            <a:r>
              <a:rPr spc="-30" dirty="0"/>
              <a:t> </a:t>
            </a:r>
            <a:r>
              <a:rPr dirty="0"/>
              <a:t>la</a:t>
            </a:r>
            <a:r>
              <a:rPr spc="-15" dirty="0"/>
              <a:t> </a:t>
            </a:r>
            <a:r>
              <a:rPr dirty="0"/>
              <a:t>Pa</a:t>
            </a:r>
            <a:r>
              <a:rPr spc="-26" dirty="0"/>
              <a:t> </a:t>
            </a:r>
            <a:r>
              <a:rPr dirty="0"/>
              <a:t>digitale</a:t>
            </a:r>
            <a:r>
              <a:rPr spc="-23" dirty="0"/>
              <a:t> </a:t>
            </a:r>
            <a:r>
              <a:rPr dirty="0"/>
              <a:t>è</a:t>
            </a:r>
            <a:r>
              <a:rPr spc="-23" dirty="0"/>
              <a:t> </a:t>
            </a:r>
            <a:r>
              <a:rPr dirty="0"/>
              <a:t>prima</a:t>
            </a:r>
            <a:r>
              <a:rPr spc="-26" dirty="0"/>
              <a:t> </a:t>
            </a:r>
            <a:r>
              <a:rPr dirty="0"/>
              <a:t>di</a:t>
            </a:r>
            <a:r>
              <a:rPr spc="-30" dirty="0"/>
              <a:t> </a:t>
            </a:r>
            <a:r>
              <a:rPr dirty="0" err="1"/>
              <a:t>tutto</a:t>
            </a:r>
            <a:r>
              <a:rPr spc="-4" dirty="0"/>
              <a:t> </a:t>
            </a:r>
            <a:r>
              <a:rPr spc="-8" dirty="0"/>
              <a:t>semplice</a:t>
            </a:r>
            <a:r>
              <a:rPr lang="it-IT" spc="-8" dirty="0"/>
              <a:t>		</a:t>
            </a:r>
            <a:endParaRPr spc="-8" dirty="0"/>
          </a:p>
        </p:txBody>
      </p:sp>
      <p:grpSp>
        <p:nvGrpSpPr>
          <p:cNvPr id="7" name="object 7"/>
          <p:cNvGrpSpPr/>
          <p:nvPr/>
        </p:nvGrpSpPr>
        <p:grpSpPr>
          <a:xfrm>
            <a:off x="1547621" y="2473451"/>
            <a:ext cx="913448" cy="1908810"/>
            <a:chOff x="539495" y="2154935"/>
            <a:chExt cx="1217930" cy="2545080"/>
          </a:xfrm>
        </p:grpSpPr>
        <p:pic>
          <p:nvPicPr>
            <p:cNvPr id="8" name="object 8"/>
            <p:cNvPicPr/>
            <p:nvPr/>
          </p:nvPicPr>
          <p:blipFill>
            <a:blip r:embed="rId2" cstate="print"/>
            <a:stretch>
              <a:fillRect/>
            </a:stretch>
          </p:blipFill>
          <p:spPr>
            <a:xfrm>
              <a:off x="658367" y="2154935"/>
              <a:ext cx="979932" cy="1214627"/>
            </a:xfrm>
            <a:prstGeom prst="rect">
              <a:avLst/>
            </a:prstGeom>
          </p:spPr>
        </p:pic>
        <p:pic>
          <p:nvPicPr>
            <p:cNvPr id="9" name="object 9"/>
            <p:cNvPicPr/>
            <p:nvPr/>
          </p:nvPicPr>
          <p:blipFill>
            <a:blip r:embed="rId3" cstate="print"/>
            <a:stretch>
              <a:fillRect/>
            </a:stretch>
          </p:blipFill>
          <p:spPr>
            <a:xfrm>
              <a:off x="539495" y="3610355"/>
              <a:ext cx="1217676" cy="1089659"/>
            </a:xfrm>
            <a:prstGeom prst="rect">
              <a:avLst/>
            </a:prstGeom>
          </p:spPr>
        </p:pic>
      </p:grpSp>
      <p:sp>
        <p:nvSpPr>
          <p:cNvPr id="10" name="object 10"/>
          <p:cNvSpPr txBox="1"/>
          <p:nvPr/>
        </p:nvSpPr>
        <p:spPr>
          <a:xfrm>
            <a:off x="1678686" y="1958912"/>
            <a:ext cx="5853588" cy="1358705"/>
          </a:xfrm>
          <a:prstGeom prst="rect">
            <a:avLst/>
          </a:prstGeom>
        </p:spPr>
        <p:txBody>
          <a:bodyPr vert="horz" wrap="square" lIns="0" tIns="9525" rIns="0" bIns="0" rtlCol="0">
            <a:spAutoFit/>
          </a:bodyPr>
          <a:lstStyle/>
          <a:p>
            <a:pPr marL="9525" marR="310515">
              <a:spcBef>
                <a:spcPts val="75"/>
              </a:spcBef>
            </a:pPr>
            <a:r>
              <a:rPr sz="1350" b="1" dirty="0">
                <a:latin typeface="Calibri"/>
                <a:cs typeface="Calibri"/>
              </a:rPr>
              <a:t>La</a:t>
            </a:r>
            <a:r>
              <a:rPr sz="1350" b="1" spc="-15" dirty="0">
                <a:latin typeface="Calibri"/>
                <a:cs typeface="Calibri"/>
              </a:rPr>
              <a:t> </a:t>
            </a:r>
            <a:r>
              <a:rPr sz="1350" b="1" dirty="0">
                <a:latin typeface="Calibri"/>
                <a:cs typeface="Calibri"/>
              </a:rPr>
              <a:t>Riforma</a:t>
            </a:r>
            <a:r>
              <a:rPr sz="1350" b="1" spc="-15" dirty="0">
                <a:latin typeface="Calibri"/>
                <a:cs typeface="Calibri"/>
              </a:rPr>
              <a:t> </a:t>
            </a:r>
            <a:r>
              <a:rPr sz="1350" b="1" dirty="0">
                <a:latin typeface="Calibri"/>
                <a:cs typeface="Calibri"/>
              </a:rPr>
              <a:t>della</a:t>
            </a:r>
            <a:r>
              <a:rPr sz="1350" b="1" spc="-38" dirty="0">
                <a:latin typeface="Calibri"/>
                <a:cs typeface="Calibri"/>
              </a:rPr>
              <a:t> </a:t>
            </a:r>
            <a:r>
              <a:rPr sz="1350" b="1" dirty="0">
                <a:latin typeface="Calibri"/>
                <a:cs typeface="Calibri"/>
              </a:rPr>
              <a:t>Pubblica</a:t>
            </a:r>
            <a:r>
              <a:rPr sz="1350" b="1" spc="-45" dirty="0">
                <a:latin typeface="Calibri"/>
                <a:cs typeface="Calibri"/>
              </a:rPr>
              <a:t> </a:t>
            </a:r>
            <a:r>
              <a:rPr sz="1350" b="1" spc="-8" dirty="0">
                <a:latin typeface="Calibri"/>
                <a:cs typeface="Calibri"/>
              </a:rPr>
              <a:t>amministrazione</a:t>
            </a:r>
            <a:r>
              <a:rPr sz="1350" b="1" spc="-34" dirty="0">
                <a:latin typeface="Calibri"/>
                <a:cs typeface="Calibri"/>
              </a:rPr>
              <a:t> </a:t>
            </a:r>
            <a:r>
              <a:rPr sz="1350" dirty="0">
                <a:latin typeface="Calibri"/>
                <a:cs typeface="Calibri"/>
              </a:rPr>
              <a:t>prevista</a:t>
            </a:r>
            <a:r>
              <a:rPr sz="1350" spc="-8" dirty="0">
                <a:latin typeface="Calibri"/>
                <a:cs typeface="Calibri"/>
              </a:rPr>
              <a:t> </a:t>
            </a:r>
            <a:r>
              <a:rPr sz="1350" dirty="0">
                <a:latin typeface="Calibri"/>
                <a:cs typeface="Calibri"/>
              </a:rPr>
              <a:t>nel</a:t>
            </a:r>
            <a:r>
              <a:rPr sz="1350" spc="-8" dirty="0">
                <a:latin typeface="Calibri"/>
                <a:cs typeface="Calibri"/>
              </a:rPr>
              <a:t> </a:t>
            </a:r>
            <a:r>
              <a:rPr sz="1350" dirty="0">
                <a:latin typeface="Calibri"/>
                <a:cs typeface="Calibri"/>
              </a:rPr>
              <a:t>Piano</a:t>
            </a:r>
            <a:r>
              <a:rPr sz="1350" spc="-4" dirty="0">
                <a:latin typeface="Calibri"/>
                <a:cs typeface="Calibri"/>
              </a:rPr>
              <a:t> </a:t>
            </a:r>
            <a:r>
              <a:rPr sz="1350" dirty="0">
                <a:latin typeface="Calibri"/>
                <a:cs typeface="Calibri"/>
              </a:rPr>
              <a:t>insiste</a:t>
            </a:r>
            <a:r>
              <a:rPr sz="1350" spc="-15" dirty="0">
                <a:latin typeface="Calibri"/>
                <a:cs typeface="Calibri"/>
              </a:rPr>
              <a:t> </a:t>
            </a:r>
            <a:r>
              <a:rPr sz="1350" dirty="0">
                <a:latin typeface="Calibri"/>
                <a:cs typeface="Calibri"/>
              </a:rPr>
              <a:t>su</a:t>
            </a:r>
            <a:r>
              <a:rPr sz="1350" spc="-15" dirty="0">
                <a:latin typeface="Calibri"/>
                <a:cs typeface="Calibri"/>
              </a:rPr>
              <a:t> </a:t>
            </a:r>
            <a:r>
              <a:rPr sz="1350" spc="-8" dirty="0">
                <a:latin typeface="Calibri"/>
                <a:cs typeface="Calibri"/>
              </a:rPr>
              <a:t>quattro </a:t>
            </a:r>
            <a:r>
              <a:rPr sz="1350" dirty="0">
                <a:latin typeface="Calibri"/>
                <a:cs typeface="Calibri"/>
              </a:rPr>
              <a:t>linee</a:t>
            </a:r>
            <a:r>
              <a:rPr sz="1350" spc="8" dirty="0">
                <a:latin typeface="Calibri"/>
                <a:cs typeface="Calibri"/>
              </a:rPr>
              <a:t> </a:t>
            </a:r>
            <a:r>
              <a:rPr sz="1350" dirty="0">
                <a:latin typeface="Calibri"/>
                <a:cs typeface="Calibri"/>
              </a:rPr>
              <a:t>di</a:t>
            </a:r>
            <a:r>
              <a:rPr sz="1350" spc="4" dirty="0">
                <a:latin typeface="Calibri"/>
                <a:cs typeface="Calibri"/>
              </a:rPr>
              <a:t> </a:t>
            </a:r>
            <a:r>
              <a:rPr sz="1350" spc="-8" dirty="0">
                <a:latin typeface="Calibri"/>
                <a:cs typeface="Calibri"/>
              </a:rPr>
              <a:t>intervento:</a:t>
            </a:r>
            <a:endParaRPr sz="1350">
              <a:latin typeface="Calibri"/>
              <a:cs typeface="Calibri"/>
            </a:endParaRPr>
          </a:p>
          <a:p>
            <a:pPr marL="1117283" indent="-179070">
              <a:spcBef>
                <a:spcPts val="791"/>
              </a:spcBef>
              <a:buAutoNum type="arabicParenR"/>
              <a:tabLst>
                <a:tab pos="1117283" algn="l"/>
              </a:tabLst>
            </a:pPr>
            <a:r>
              <a:rPr sz="1350" b="1" u="dbl" dirty="0">
                <a:uFill>
                  <a:solidFill>
                    <a:srgbClr val="57B0B8"/>
                  </a:solidFill>
                </a:uFill>
                <a:latin typeface="Calibri"/>
                <a:cs typeface="Calibri"/>
              </a:rPr>
              <a:t>A</a:t>
            </a:r>
            <a:r>
              <a:rPr sz="1350" b="1" spc="-23" dirty="0">
                <a:latin typeface="Calibri"/>
                <a:cs typeface="Calibri"/>
              </a:rPr>
              <a:t> </a:t>
            </a:r>
            <a:r>
              <a:rPr sz="1350" dirty="0">
                <a:latin typeface="Calibri"/>
                <a:cs typeface="Calibri"/>
              </a:rPr>
              <a:t>come </a:t>
            </a:r>
            <a:r>
              <a:rPr sz="1350" b="1" u="dbl" dirty="0">
                <a:uFill>
                  <a:solidFill>
                    <a:srgbClr val="57B0B8"/>
                  </a:solidFill>
                </a:uFill>
                <a:latin typeface="Calibri"/>
                <a:cs typeface="Calibri"/>
              </a:rPr>
              <a:t>Accesso</a:t>
            </a:r>
            <a:r>
              <a:rPr sz="1350" b="1" dirty="0">
                <a:latin typeface="Calibri"/>
                <a:cs typeface="Calibri"/>
              </a:rPr>
              <a:t>:</a:t>
            </a:r>
            <a:r>
              <a:rPr sz="1350" b="1" spc="-34" dirty="0">
                <a:latin typeface="Calibri"/>
                <a:cs typeface="Calibri"/>
              </a:rPr>
              <a:t> </a:t>
            </a:r>
            <a:r>
              <a:rPr sz="1350" b="1" dirty="0">
                <a:latin typeface="Calibri"/>
                <a:cs typeface="Calibri"/>
              </a:rPr>
              <a:t>più</a:t>
            </a:r>
            <a:r>
              <a:rPr sz="1350" b="1" spc="-23" dirty="0">
                <a:latin typeface="Calibri"/>
                <a:cs typeface="Calibri"/>
              </a:rPr>
              <a:t> </a:t>
            </a:r>
            <a:r>
              <a:rPr sz="1350" b="1" dirty="0">
                <a:latin typeface="Calibri"/>
                <a:cs typeface="Calibri"/>
              </a:rPr>
              <a:t>efficaci</a:t>
            </a:r>
            <a:r>
              <a:rPr sz="1350" b="1" spc="-23" dirty="0">
                <a:latin typeface="Calibri"/>
                <a:cs typeface="Calibri"/>
              </a:rPr>
              <a:t> </a:t>
            </a:r>
            <a:r>
              <a:rPr sz="1350" b="1" dirty="0">
                <a:latin typeface="Calibri"/>
                <a:cs typeface="Calibri"/>
              </a:rPr>
              <a:t>meccanismi</a:t>
            </a:r>
            <a:r>
              <a:rPr sz="1350" b="1" spc="-19" dirty="0">
                <a:latin typeface="Calibri"/>
                <a:cs typeface="Calibri"/>
              </a:rPr>
              <a:t> </a:t>
            </a:r>
            <a:r>
              <a:rPr sz="1350" b="1" dirty="0">
                <a:latin typeface="Calibri"/>
                <a:cs typeface="Calibri"/>
              </a:rPr>
              <a:t>di</a:t>
            </a:r>
            <a:r>
              <a:rPr sz="1350" b="1" spc="-23" dirty="0">
                <a:latin typeface="Calibri"/>
                <a:cs typeface="Calibri"/>
              </a:rPr>
              <a:t> </a:t>
            </a:r>
            <a:r>
              <a:rPr sz="1350" b="1" dirty="0">
                <a:latin typeface="Calibri"/>
                <a:cs typeface="Calibri"/>
              </a:rPr>
              <a:t>selezione</a:t>
            </a:r>
            <a:r>
              <a:rPr sz="1350" b="1" spc="-15" dirty="0">
                <a:latin typeface="Calibri"/>
                <a:cs typeface="Calibri"/>
              </a:rPr>
              <a:t> </a:t>
            </a:r>
            <a:r>
              <a:rPr sz="1350" b="1" dirty="0">
                <a:latin typeface="Calibri"/>
                <a:cs typeface="Calibri"/>
              </a:rPr>
              <a:t>del</a:t>
            </a:r>
            <a:r>
              <a:rPr sz="1350" b="1" spc="-19" dirty="0">
                <a:latin typeface="Calibri"/>
                <a:cs typeface="Calibri"/>
              </a:rPr>
              <a:t> </a:t>
            </a:r>
            <a:r>
              <a:rPr sz="1350" b="1" spc="-8" dirty="0">
                <a:latin typeface="Calibri"/>
                <a:cs typeface="Calibri"/>
              </a:rPr>
              <a:t>personale</a:t>
            </a:r>
            <a:endParaRPr sz="1350">
              <a:latin typeface="Calibri"/>
              <a:cs typeface="Calibri"/>
            </a:endParaRPr>
          </a:p>
          <a:p>
            <a:pPr marL="1116806" indent="-178594">
              <a:buAutoNum type="arabicParenR"/>
              <a:tabLst>
                <a:tab pos="1116806" algn="l"/>
              </a:tabLst>
            </a:pPr>
            <a:r>
              <a:rPr sz="1350" b="1" u="dbl" dirty="0">
                <a:uFill>
                  <a:solidFill>
                    <a:srgbClr val="57B0B8"/>
                  </a:solidFill>
                </a:uFill>
                <a:latin typeface="Calibri"/>
                <a:cs typeface="Calibri"/>
              </a:rPr>
              <a:t>B</a:t>
            </a:r>
            <a:r>
              <a:rPr sz="1350" b="1" spc="-4" dirty="0">
                <a:latin typeface="Calibri"/>
                <a:cs typeface="Calibri"/>
              </a:rPr>
              <a:t> </a:t>
            </a:r>
            <a:r>
              <a:rPr sz="1350" dirty="0">
                <a:latin typeface="Calibri"/>
                <a:cs typeface="Calibri"/>
              </a:rPr>
              <a:t>come</a:t>
            </a:r>
            <a:r>
              <a:rPr sz="1350" spc="11" dirty="0">
                <a:latin typeface="Calibri"/>
                <a:cs typeface="Calibri"/>
              </a:rPr>
              <a:t> </a:t>
            </a:r>
            <a:r>
              <a:rPr sz="1350" b="1" u="dbl" dirty="0">
                <a:uFill>
                  <a:solidFill>
                    <a:srgbClr val="57B0B8"/>
                  </a:solidFill>
                </a:uFill>
                <a:latin typeface="Calibri"/>
                <a:cs typeface="Calibri"/>
              </a:rPr>
              <a:t>Buona</a:t>
            </a:r>
            <a:r>
              <a:rPr sz="1350" b="1" u="dbl" spc="-23" dirty="0">
                <a:uFill>
                  <a:solidFill>
                    <a:srgbClr val="57B0B8"/>
                  </a:solidFill>
                </a:uFill>
                <a:latin typeface="Calibri"/>
                <a:cs typeface="Calibri"/>
              </a:rPr>
              <a:t> </a:t>
            </a:r>
            <a:r>
              <a:rPr sz="1350" b="1" u="dbl" spc="-8" dirty="0">
                <a:uFill>
                  <a:solidFill>
                    <a:srgbClr val="57B0B8"/>
                  </a:solidFill>
                </a:uFill>
                <a:latin typeface="Calibri"/>
                <a:cs typeface="Calibri"/>
              </a:rPr>
              <a:t>amministrazione</a:t>
            </a:r>
            <a:r>
              <a:rPr sz="1350" b="1" spc="-8" dirty="0">
                <a:latin typeface="Calibri"/>
                <a:cs typeface="Calibri"/>
              </a:rPr>
              <a:t>:</a:t>
            </a:r>
            <a:r>
              <a:rPr sz="1350" b="1" spc="-23" dirty="0">
                <a:latin typeface="Calibri"/>
                <a:cs typeface="Calibri"/>
              </a:rPr>
              <a:t> </a:t>
            </a:r>
            <a:r>
              <a:rPr sz="1350" b="1" dirty="0">
                <a:latin typeface="Calibri"/>
                <a:cs typeface="Calibri"/>
              </a:rPr>
              <a:t>semplificazione</a:t>
            </a:r>
            <a:r>
              <a:rPr sz="1350" b="1" spc="-8" dirty="0">
                <a:latin typeface="Calibri"/>
                <a:cs typeface="Calibri"/>
              </a:rPr>
              <a:t> </a:t>
            </a:r>
            <a:r>
              <a:rPr sz="1350" b="1" dirty="0">
                <a:latin typeface="Calibri"/>
                <a:cs typeface="Calibri"/>
              </a:rPr>
              <a:t>e</a:t>
            </a:r>
            <a:r>
              <a:rPr sz="1350" b="1" spc="-26" dirty="0">
                <a:latin typeface="Calibri"/>
                <a:cs typeface="Calibri"/>
              </a:rPr>
              <a:t> </a:t>
            </a:r>
            <a:r>
              <a:rPr sz="1350" b="1" dirty="0">
                <a:latin typeface="Calibri"/>
                <a:cs typeface="Calibri"/>
              </a:rPr>
              <a:t>buone</a:t>
            </a:r>
            <a:r>
              <a:rPr sz="1350" b="1" spc="-34" dirty="0">
                <a:latin typeface="Calibri"/>
                <a:cs typeface="Calibri"/>
              </a:rPr>
              <a:t> </a:t>
            </a:r>
            <a:r>
              <a:rPr sz="1350" b="1" spc="-8" dirty="0">
                <a:latin typeface="Calibri"/>
                <a:cs typeface="Calibri"/>
              </a:rPr>
              <a:t>pratiche</a:t>
            </a:r>
            <a:endParaRPr sz="1350">
              <a:latin typeface="Calibri"/>
              <a:cs typeface="Calibri"/>
            </a:endParaRPr>
          </a:p>
          <a:p>
            <a:pPr marL="1117283" indent="-179070">
              <a:buAutoNum type="arabicParenR"/>
              <a:tabLst>
                <a:tab pos="1117283" algn="l"/>
              </a:tabLst>
            </a:pPr>
            <a:r>
              <a:rPr sz="1350" b="1" u="dbl" dirty="0">
                <a:uFill>
                  <a:solidFill>
                    <a:srgbClr val="57B0B8"/>
                  </a:solidFill>
                </a:uFill>
                <a:latin typeface="Calibri"/>
                <a:cs typeface="Calibri"/>
              </a:rPr>
              <a:t>C</a:t>
            </a:r>
            <a:r>
              <a:rPr sz="1350" b="1" spc="-15" dirty="0">
                <a:latin typeface="Calibri"/>
                <a:cs typeface="Calibri"/>
              </a:rPr>
              <a:t> </a:t>
            </a:r>
            <a:r>
              <a:rPr sz="1350" dirty="0">
                <a:latin typeface="Calibri"/>
                <a:cs typeface="Calibri"/>
              </a:rPr>
              <a:t>come</a:t>
            </a:r>
            <a:r>
              <a:rPr sz="1350" spc="8" dirty="0">
                <a:latin typeface="Calibri"/>
                <a:cs typeface="Calibri"/>
              </a:rPr>
              <a:t> </a:t>
            </a:r>
            <a:r>
              <a:rPr sz="1350" b="1" u="dbl" dirty="0">
                <a:uFill>
                  <a:solidFill>
                    <a:srgbClr val="57B0B8"/>
                  </a:solidFill>
                </a:uFill>
                <a:latin typeface="Calibri"/>
                <a:cs typeface="Calibri"/>
              </a:rPr>
              <a:t>Capitale</a:t>
            </a:r>
            <a:r>
              <a:rPr sz="1350" b="1" u="dbl" spc="-15" dirty="0">
                <a:uFill>
                  <a:solidFill>
                    <a:srgbClr val="57B0B8"/>
                  </a:solidFill>
                </a:uFill>
                <a:latin typeface="Calibri"/>
                <a:cs typeface="Calibri"/>
              </a:rPr>
              <a:t> </a:t>
            </a:r>
            <a:r>
              <a:rPr sz="1350" b="1" u="dbl" dirty="0">
                <a:uFill>
                  <a:solidFill>
                    <a:srgbClr val="57B0B8"/>
                  </a:solidFill>
                </a:uFill>
                <a:latin typeface="Calibri"/>
                <a:cs typeface="Calibri"/>
              </a:rPr>
              <a:t>umano</a:t>
            </a:r>
            <a:r>
              <a:rPr sz="1350" b="1" u="dbl" spc="-15" dirty="0">
                <a:uFill>
                  <a:solidFill>
                    <a:srgbClr val="57B0B8"/>
                  </a:solidFill>
                </a:uFill>
                <a:latin typeface="Calibri"/>
                <a:cs typeface="Calibri"/>
              </a:rPr>
              <a:t> </a:t>
            </a:r>
            <a:r>
              <a:rPr sz="1350" b="1" u="dbl" dirty="0">
                <a:uFill>
                  <a:solidFill>
                    <a:srgbClr val="57B0B8"/>
                  </a:solidFill>
                </a:uFill>
                <a:latin typeface="Calibri"/>
                <a:cs typeface="Calibri"/>
              </a:rPr>
              <a:t>e</a:t>
            </a:r>
            <a:r>
              <a:rPr sz="1350" b="1" u="dbl" spc="-30" dirty="0">
                <a:uFill>
                  <a:solidFill>
                    <a:srgbClr val="57B0B8"/>
                  </a:solidFill>
                </a:uFill>
                <a:latin typeface="Calibri"/>
                <a:cs typeface="Calibri"/>
              </a:rPr>
              <a:t> </a:t>
            </a:r>
            <a:r>
              <a:rPr sz="1350" b="1" u="dbl" spc="-8" dirty="0">
                <a:uFill>
                  <a:solidFill>
                    <a:srgbClr val="57B0B8"/>
                  </a:solidFill>
                </a:uFill>
                <a:latin typeface="Calibri"/>
                <a:cs typeface="Calibri"/>
              </a:rPr>
              <a:t>competenze</a:t>
            </a:r>
            <a:endParaRPr sz="1350">
              <a:latin typeface="Calibri"/>
              <a:cs typeface="Calibri"/>
            </a:endParaRPr>
          </a:p>
          <a:p>
            <a:pPr marL="1117283" indent="-179070">
              <a:buAutoNum type="arabicParenR"/>
              <a:tabLst>
                <a:tab pos="1117283" algn="l"/>
              </a:tabLst>
            </a:pPr>
            <a:r>
              <a:rPr sz="1350" b="1" u="dbl" dirty="0">
                <a:uFill>
                  <a:solidFill>
                    <a:srgbClr val="57B0B8"/>
                  </a:solidFill>
                </a:uFill>
                <a:latin typeface="Calibri"/>
                <a:cs typeface="Calibri"/>
              </a:rPr>
              <a:t>D</a:t>
            </a:r>
            <a:r>
              <a:rPr sz="1350" b="1" dirty="0">
                <a:latin typeface="Calibri"/>
                <a:cs typeface="Calibri"/>
              </a:rPr>
              <a:t> </a:t>
            </a:r>
            <a:r>
              <a:rPr sz="1350" dirty="0">
                <a:latin typeface="Calibri"/>
                <a:cs typeface="Calibri"/>
              </a:rPr>
              <a:t>come </a:t>
            </a:r>
            <a:r>
              <a:rPr sz="1350" b="1" u="dbl" spc="-8" dirty="0">
                <a:uFill>
                  <a:solidFill>
                    <a:srgbClr val="57B0B8"/>
                  </a:solidFill>
                </a:uFill>
                <a:latin typeface="Calibri"/>
                <a:cs typeface="Calibri"/>
              </a:rPr>
              <a:t>Digitalizzazione</a:t>
            </a:r>
            <a:endParaRPr sz="1350">
              <a:latin typeface="Calibri"/>
              <a:cs typeface="Calibri"/>
            </a:endParaRPr>
          </a:p>
        </p:txBody>
      </p:sp>
      <p:pic>
        <p:nvPicPr>
          <p:cNvPr id="11" name="object 11"/>
          <p:cNvPicPr/>
          <p:nvPr/>
        </p:nvPicPr>
        <p:blipFill>
          <a:blip r:embed="rId4" cstate="print"/>
          <a:stretch>
            <a:fillRect/>
          </a:stretch>
        </p:blipFill>
        <p:spPr>
          <a:xfrm>
            <a:off x="6392798" y="4724018"/>
            <a:ext cx="1241298" cy="729234"/>
          </a:xfrm>
          <a:prstGeom prst="rect">
            <a:avLst/>
          </a:prstGeom>
        </p:spPr>
      </p:pic>
      <p:sp>
        <p:nvSpPr>
          <p:cNvPr id="12" name="object 12"/>
          <p:cNvSpPr txBox="1"/>
          <p:nvPr/>
        </p:nvSpPr>
        <p:spPr>
          <a:xfrm>
            <a:off x="1552727" y="4643210"/>
            <a:ext cx="4792028" cy="840615"/>
          </a:xfrm>
          <a:prstGeom prst="rect">
            <a:avLst/>
          </a:prstGeom>
        </p:spPr>
        <p:txBody>
          <a:bodyPr vert="horz" wrap="square" lIns="0" tIns="9525" rIns="0" bIns="0" rtlCol="0">
            <a:spAutoFit/>
          </a:bodyPr>
          <a:lstStyle/>
          <a:p>
            <a:pPr marL="9525">
              <a:spcBef>
                <a:spcPts val="75"/>
              </a:spcBef>
            </a:pPr>
            <a:r>
              <a:rPr sz="1350" b="1" spc="-15" dirty="0">
                <a:latin typeface="Calibri"/>
                <a:cs typeface="Calibri"/>
              </a:rPr>
              <a:t>Tre</a:t>
            </a:r>
            <a:r>
              <a:rPr sz="1350" b="1" spc="-34" dirty="0">
                <a:latin typeface="Calibri"/>
                <a:cs typeface="Calibri"/>
              </a:rPr>
              <a:t> </a:t>
            </a:r>
            <a:r>
              <a:rPr sz="1350" b="1" dirty="0">
                <a:latin typeface="Calibri"/>
                <a:cs typeface="Calibri"/>
              </a:rPr>
              <a:t>gli</a:t>
            </a:r>
            <a:r>
              <a:rPr sz="1350" b="1" spc="-41" dirty="0">
                <a:latin typeface="Calibri"/>
                <a:cs typeface="Calibri"/>
              </a:rPr>
              <a:t> </a:t>
            </a:r>
            <a:r>
              <a:rPr sz="1350" b="1" dirty="0">
                <a:latin typeface="Calibri"/>
                <a:cs typeface="Calibri"/>
              </a:rPr>
              <a:t>effetti</a:t>
            </a:r>
            <a:r>
              <a:rPr sz="1350" b="1" spc="-26" dirty="0">
                <a:latin typeface="Calibri"/>
                <a:cs typeface="Calibri"/>
              </a:rPr>
              <a:t> </a:t>
            </a:r>
            <a:r>
              <a:rPr sz="1350" b="1" dirty="0">
                <a:latin typeface="Calibri"/>
                <a:cs typeface="Calibri"/>
              </a:rPr>
              <a:t>benefici</a:t>
            </a:r>
            <a:r>
              <a:rPr sz="1350" b="1" spc="-38" dirty="0">
                <a:latin typeface="Calibri"/>
                <a:cs typeface="Calibri"/>
              </a:rPr>
              <a:t> </a:t>
            </a:r>
            <a:r>
              <a:rPr sz="1350" b="1" dirty="0">
                <a:latin typeface="Calibri"/>
                <a:cs typeface="Calibri"/>
              </a:rPr>
              <a:t>della</a:t>
            </a:r>
            <a:r>
              <a:rPr sz="1350" b="1" spc="-56" dirty="0">
                <a:latin typeface="Calibri"/>
                <a:cs typeface="Calibri"/>
              </a:rPr>
              <a:t> </a:t>
            </a:r>
            <a:r>
              <a:rPr sz="1350" b="1" spc="-8" dirty="0">
                <a:latin typeface="Calibri"/>
                <a:cs typeface="Calibri"/>
              </a:rPr>
              <a:t>svolta:</a:t>
            </a:r>
            <a:endParaRPr sz="1350">
              <a:latin typeface="Calibri"/>
              <a:cs typeface="Calibri"/>
            </a:endParaRPr>
          </a:p>
          <a:p>
            <a:pPr marL="223838" indent="-214313">
              <a:spcBef>
                <a:spcPts val="4"/>
              </a:spcBef>
              <a:buFont typeface="Wingdings"/>
              <a:buChar char=""/>
              <a:tabLst>
                <a:tab pos="223838" algn="l"/>
              </a:tabLst>
            </a:pPr>
            <a:r>
              <a:rPr sz="1350" dirty="0">
                <a:latin typeface="Calibri"/>
                <a:cs typeface="Calibri"/>
              </a:rPr>
              <a:t>un </a:t>
            </a:r>
            <a:r>
              <a:rPr sz="1350" b="1" dirty="0">
                <a:latin typeface="Calibri"/>
                <a:cs typeface="Calibri"/>
              </a:rPr>
              <a:t>aumento</a:t>
            </a:r>
            <a:r>
              <a:rPr sz="1350" b="1" spc="-11" dirty="0">
                <a:latin typeface="Calibri"/>
                <a:cs typeface="Calibri"/>
              </a:rPr>
              <a:t> </a:t>
            </a:r>
            <a:r>
              <a:rPr sz="1350" dirty="0">
                <a:latin typeface="Calibri"/>
                <a:cs typeface="Calibri"/>
              </a:rPr>
              <a:t>della</a:t>
            </a:r>
            <a:r>
              <a:rPr sz="1350" spc="-19" dirty="0">
                <a:latin typeface="Calibri"/>
                <a:cs typeface="Calibri"/>
              </a:rPr>
              <a:t> </a:t>
            </a:r>
            <a:r>
              <a:rPr sz="1350" b="1" dirty="0">
                <a:latin typeface="Calibri"/>
                <a:cs typeface="Calibri"/>
              </a:rPr>
              <a:t>qualità</a:t>
            </a:r>
            <a:r>
              <a:rPr sz="1350" b="1" spc="-34" dirty="0">
                <a:latin typeface="Calibri"/>
                <a:cs typeface="Calibri"/>
              </a:rPr>
              <a:t> </a:t>
            </a:r>
            <a:r>
              <a:rPr sz="1350" dirty="0">
                <a:latin typeface="Calibri"/>
                <a:cs typeface="Calibri"/>
              </a:rPr>
              <a:t>e</a:t>
            </a:r>
            <a:r>
              <a:rPr sz="1350" spc="4" dirty="0">
                <a:latin typeface="Calibri"/>
                <a:cs typeface="Calibri"/>
              </a:rPr>
              <a:t> </a:t>
            </a:r>
            <a:r>
              <a:rPr sz="1350" dirty="0">
                <a:latin typeface="Calibri"/>
                <a:cs typeface="Calibri"/>
              </a:rPr>
              <a:t>della </a:t>
            </a:r>
            <a:r>
              <a:rPr sz="1350" b="1" spc="-8" dirty="0">
                <a:latin typeface="Calibri"/>
                <a:cs typeface="Calibri"/>
              </a:rPr>
              <a:t>produttività</a:t>
            </a:r>
            <a:r>
              <a:rPr sz="1350" b="1" spc="-30" dirty="0">
                <a:latin typeface="Calibri"/>
                <a:cs typeface="Calibri"/>
              </a:rPr>
              <a:t> </a:t>
            </a:r>
            <a:r>
              <a:rPr sz="1350" b="1" dirty="0">
                <a:latin typeface="Calibri"/>
                <a:cs typeface="Calibri"/>
              </a:rPr>
              <a:t>del</a:t>
            </a:r>
            <a:r>
              <a:rPr sz="1350" b="1" spc="-23" dirty="0">
                <a:latin typeface="Calibri"/>
                <a:cs typeface="Calibri"/>
              </a:rPr>
              <a:t> </a:t>
            </a:r>
            <a:r>
              <a:rPr sz="1350" b="1" dirty="0">
                <a:latin typeface="Calibri"/>
                <a:cs typeface="Calibri"/>
              </a:rPr>
              <a:t>lavoro</a:t>
            </a:r>
            <a:r>
              <a:rPr sz="1350" b="1" spc="-23" dirty="0">
                <a:latin typeface="Calibri"/>
                <a:cs typeface="Calibri"/>
              </a:rPr>
              <a:t> </a:t>
            </a:r>
            <a:r>
              <a:rPr sz="1350" b="1" spc="-8" dirty="0">
                <a:latin typeface="Calibri"/>
                <a:cs typeface="Calibri"/>
              </a:rPr>
              <a:t>pubblico</a:t>
            </a:r>
            <a:endParaRPr sz="1350">
              <a:latin typeface="Calibri"/>
              <a:cs typeface="Calibri"/>
            </a:endParaRPr>
          </a:p>
          <a:p>
            <a:pPr marL="223838" indent="-214313">
              <a:buFont typeface="Wingdings"/>
              <a:buChar char=""/>
              <a:tabLst>
                <a:tab pos="223838" algn="l"/>
              </a:tabLst>
            </a:pPr>
            <a:r>
              <a:rPr sz="1350" dirty="0">
                <a:latin typeface="Calibri"/>
                <a:cs typeface="Calibri"/>
              </a:rPr>
              <a:t>un</a:t>
            </a:r>
            <a:r>
              <a:rPr sz="1350" spc="8" dirty="0">
                <a:latin typeface="Calibri"/>
                <a:cs typeface="Calibri"/>
              </a:rPr>
              <a:t> </a:t>
            </a:r>
            <a:r>
              <a:rPr sz="1350" b="1" spc="-8" dirty="0">
                <a:latin typeface="Calibri"/>
                <a:cs typeface="Calibri"/>
              </a:rPr>
              <a:t>miglioramento</a:t>
            </a:r>
            <a:r>
              <a:rPr sz="1350" b="1" spc="-11" dirty="0">
                <a:latin typeface="Calibri"/>
                <a:cs typeface="Calibri"/>
              </a:rPr>
              <a:t> </a:t>
            </a:r>
            <a:r>
              <a:rPr sz="1350" b="1" dirty="0">
                <a:latin typeface="Calibri"/>
                <a:cs typeface="Calibri"/>
              </a:rPr>
              <a:t>della</a:t>
            </a:r>
            <a:r>
              <a:rPr sz="1350" b="1" spc="-30" dirty="0">
                <a:latin typeface="Calibri"/>
                <a:cs typeface="Calibri"/>
              </a:rPr>
              <a:t> </a:t>
            </a:r>
            <a:r>
              <a:rPr sz="1350" b="1" dirty="0">
                <a:latin typeface="Calibri"/>
                <a:cs typeface="Calibri"/>
              </a:rPr>
              <a:t>qualità</a:t>
            </a:r>
            <a:r>
              <a:rPr sz="1350" b="1" spc="-26" dirty="0">
                <a:latin typeface="Calibri"/>
                <a:cs typeface="Calibri"/>
              </a:rPr>
              <a:t> </a:t>
            </a:r>
            <a:r>
              <a:rPr sz="1350" b="1" dirty="0">
                <a:latin typeface="Calibri"/>
                <a:cs typeface="Calibri"/>
              </a:rPr>
              <a:t>dei</a:t>
            </a:r>
            <a:r>
              <a:rPr sz="1350" b="1" spc="-19" dirty="0">
                <a:latin typeface="Calibri"/>
                <a:cs typeface="Calibri"/>
              </a:rPr>
              <a:t> </a:t>
            </a:r>
            <a:r>
              <a:rPr sz="1350" b="1" dirty="0">
                <a:latin typeface="Calibri"/>
                <a:cs typeface="Calibri"/>
              </a:rPr>
              <a:t>servizi</a:t>
            </a:r>
            <a:r>
              <a:rPr sz="1350" b="1" spc="-11" dirty="0">
                <a:latin typeface="Calibri"/>
                <a:cs typeface="Calibri"/>
              </a:rPr>
              <a:t> </a:t>
            </a:r>
            <a:r>
              <a:rPr sz="1350" b="1" spc="-8" dirty="0">
                <a:latin typeface="Calibri"/>
                <a:cs typeface="Calibri"/>
              </a:rPr>
              <a:t>pubblici</a:t>
            </a:r>
            <a:endParaRPr sz="1350">
              <a:latin typeface="Calibri"/>
              <a:cs typeface="Calibri"/>
            </a:endParaRPr>
          </a:p>
          <a:p>
            <a:pPr marL="223838" indent="-214313">
              <a:buFont typeface="Wingdings"/>
              <a:buChar char=""/>
              <a:tabLst>
                <a:tab pos="223838" algn="l"/>
              </a:tabLst>
            </a:pPr>
            <a:r>
              <a:rPr sz="1350" dirty="0">
                <a:latin typeface="Calibri"/>
                <a:cs typeface="Calibri"/>
              </a:rPr>
              <a:t>una</a:t>
            </a:r>
            <a:r>
              <a:rPr sz="1350" spc="-8" dirty="0">
                <a:latin typeface="Calibri"/>
                <a:cs typeface="Calibri"/>
              </a:rPr>
              <a:t> </a:t>
            </a:r>
            <a:r>
              <a:rPr sz="1350" b="1" dirty="0">
                <a:latin typeface="Calibri"/>
                <a:cs typeface="Calibri"/>
              </a:rPr>
              <a:t>riduzione</a:t>
            </a:r>
            <a:r>
              <a:rPr sz="1350" b="1" spc="-41" dirty="0">
                <a:latin typeface="Calibri"/>
                <a:cs typeface="Calibri"/>
              </a:rPr>
              <a:t> </a:t>
            </a:r>
            <a:r>
              <a:rPr sz="1350" dirty="0">
                <a:latin typeface="Calibri"/>
                <a:cs typeface="Calibri"/>
              </a:rPr>
              <a:t>dei</a:t>
            </a:r>
            <a:r>
              <a:rPr sz="1350" spc="-8" dirty="0">
                <a:latin typeface="Calibri"/>
                <a:cs typeface="Calibri"/>
              </a:rPr>
              <a:t> </a:t>
            </a:r>
            <a:r>
              <a:rPr sz="1350" dirty="0">
                <a:latin typeface="Calibri"/>
                <a:cs typeface="Calibri"/>
              </a:rPr>
              <a:t>costi</a:t>
            </a:r>
            <a:r>
              <a:rPr sz="1350" spc="-4" dirty="0">
                <a:latin typeface="Calibri"/>
                <a:cs typeface="Calibri"/>
              </a:rPr>
              <a:t> </a:t>
            </a:r>
            <a:r>
              <a:rPr sz="1350" dirty="0">
                <a:latin typeface="Calibri"/>
                <a:cs typeface="Calibri"/>
              </a:rPr>
              <a:t>legati</a:t>
            </a:r>
            <a:r>
              <a:rPr sz="1350" spc="-8" dirty="0">
                <a:latin typeface="Calibri"/>
                <a:cs typeface="Calibri"/>
              </a:rPr>
              <a:t> </a:t>
            </a:r>
            <a:r>
              <a:rPr sz="1350" dirty="0">
                <a:latin typeface="Calibri"/>
                <a:cs typeface="Calibri"/>
              </a:rPr>
              <a:t>alla </a:t>
            </a:r>
            <a:r>
              <a:rPr sz="1350" b="1" spc="-8" dirty="0">
                <a:latin typeface="Calibri"/>
                <a:cs typeface="Calibri"/>
              </a:rPr>
              <a:t>burocrazia</a:t>
            </a:r>
            <a:r>
              <a:rPr sz="1350" b="1" spc="-30" dirty="0">
                <a:latin typeface="Calibri"/>
                <a:cs typeface="Calibri"/>
              </a:rPr>
              <a:t> </a:t>
            </a:r>
            <a:r>
              <a:rPr sz="1350" b="1" dirty="0">
                <a:latin typeface="Calibri"/>
                <a:cs typeface="Calibri"/>
              </a:rPr>
              <a:t>per</a:t>
            </a:r>
            <a:r>
              <a:rPr sz="1350" b="1" spc="-19" dirty="0">
                <a:latin typeface="Calibri"/>
                <a:cs typeface="Calibri"/>
              </a:rPr>
              <a:t> </a:t>
            </a:r>
            <a:r>
              <a:rPr sz="1350" b="1" dirty="0">
                <a:latin typeface="Calibri"/>
                <a:cs typeface="Calibri"/>
              </a:rPr>
              <a:t>le</a:t>
            </a:r>
            <a:r>
              <a:rPr sz="1350" b="1" spc="-23" dirty="0">
                <a:latin typeface="Calibri"/>
                <a:cs typeface="Calibri"/>
              </a:rPr>
              <a:t> </a:t>
            </a:r>
            <a:r>
              <a:rPr sz="1350" b="1" spc="-8" dirty="0">
                <a:latin typeface="Calibri"/>
                <a:cs typeface="Calibri"/>
              </a:rPr>
              <a:t>imprese</a:t>
            </a:r>
            <a:endParaRPr sz="1350">
              <a:latin typeface="Calibri"/>
              <a:cs typeface="Calibri"/>
            </a:endParaRPr>
          </a:p>
        </p:txBody>
      </p:sp>
    </p:spTree>
    <p:extLst>
      <p:ext uri="{BB962C8B-B14F-4D97-AF65-F5344CB8AC3E}">
        <p14:creationId xmlns:p14="http://schemas.microsoft.com/office/powerpoint/2010/main" val="921291350"/>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00" y="964407"/>
            <a:ext cx="6858000" cy="5036344"/>
            <a:chOff x="0" y="142874"/>
            <a:chExt cx="9144000" cy="6715125"/>
          </a:xfrm>
        </p:grpSpPr>
        <p:pic>
          <p:nvPicPr>
            <p:cNvPr id="3" name="object 3"/>
            <p:cNvPicPr/>
            <p:nvPr/>
          </p:nvPicPr>
          <p:blipFill>
            <a:blip r:embed="rId2" cstate="print"/>
            <a:stretch>
              <a:fillRect/>
            </a:stretch>
          </p:blipFill>
          <p:spPr>
            <a:xfrm>
              <a:off x="582930" y="3070098"/>
              <a:ext cx="8065008" cy="2880360"/>
            </a:xfrm>
            <a:prstGeom prst="rect">
              <a:avLst/>
            </a:prstGeom>
          </p:spPr>
        </p:pic>
        <p:sp>
          <p:nvSpPr>
            <p:cNvPr id="4" name="object 4"/>
            <p:cNvSpPr/>
            <p:nvPr/>
          </p:nvSpPr>
          <p:spPr>
            <a:xfrm>
              <a:off x="582930" y="3070098"/>
              <a:ext cx="8065134" cy="2880360"/>
            </a:xfrm>
            <a:custGeom>
              <a:avLst/>
              <a:gdLst/>
              <a:ahLst/>
              <a:cxnLst/>
              <a:rect l="l" t="t" r="r" b="b"/>
              <a:pathLst>
                <a:path w="8065134" h="2880360">
                  <a:moveTo>
                    <a:pt x="0" y="2880360"/>
                  </a:moveTo>
                  <a:lnTo>
                    <a:pt x="8065008" y="2880360"/>
                  </a:lnTo>
                  <a:lnTo>
                    <a:pt x="8065008" y="0"/>
                  </a:lnTo>
                  <a:lnTo>
                    <a:pt x="0" y="0"/>
                  </a:lnTo>
                  <a:lnTo>
                    <a:pt x="0" y="2880360"/>
                  </a:lnTo>
                  <a:close/>
                </a:path>
              </a:pathLst>
            </a:custGeom>
            <a:ln w="25908">
              <a:solidFill>
                <a:srgbClr val="57B0B8"/>
              </a:solidFill>
              <a:prstDash val="sysDash"/>
            </a:ln>
          </p:spPr>
          <p:txBody>
            <a:bodyPr wrap="square" lIns="0" tIns="0" rIns="0" bIns="0" rtlCol="0"/>
            <a:lstStyle/>
            <a:p>
              <a:endParaRPr/>
            </a:p>
          </p:txBody>
        </p:sp>
      </p:grpSp>
      <p:sp>
        <p:nvSpPr>
          <p:cNvPr id="5" name="object 5"/>
          <p:cNvSpPr txBox="1"/>
          <p:nvPr/>
        </p:nvSpPr>
        <p:spPr>
          <a:xfrm>
            <a:off x="1638909" y="2146650"/>
            <a:ext cx="5877878" cy="3123291"/>
          </a:xfrm>
          <a:prstGeom prst="rect">
            <a:avLst/>
          </a:prstGeom>
        </p:spPr>
        <p:txBody>
          <a:bodyPr vert="horz" wrap="square" lIns="0" tIns="9525" rIns="0" bIns="0" rtlCol="0">
            <a:spAutoFit/>
          </a:bodyPr>
          <a:lstStyle/>
          <a:p>
            <a:pPr marL="9525" marR="3810" algn="just">
              <a:spcBef>
                <a:spcPts val="75"/>
              </a:spcBef>
            </a:pPr>
            <a:r>
              <a:rPr sz="1350" dirty="0">
                <a:latin typeface="Calibri"/>
                <a:cs typeface="Calibri"/>
              </a:rPr>
              <a:t>Le</a:t>
            </a:r>
            <a:r>
              <a:rPr sz="1350" spc="278" dirty="0">
                <a:latin typeface="Calibri"/>
                <a:cs typeface="Calibri"/>
              </a:rPr>
              <a:t> </a:t>
            </a:r>
            <a:r>
              <a:rPr sz="1350" dirty="0">
                <a:latin typeface="Calibri"/>
                <a:cs typeface="Calibri"/>
              </a:rPr>
              <a:t>misure</a:t>
            </a:r>
            <a:r>
              <a:rPr sz="1350" spc="289" dirty="0">
                <a:latin typeface="Calibri"/>
                <a:cs typeface="Calibri"/>
              </a:rPr>
              <a:t> </a:t>
            </a:r>
            <a:r>
              <a:rPr sz="1350" dirty="0">
                <a:latin typeface="Calibri"/>
                <a:cs typeface="Calibri"/>
              </a:rPr>
              <a:t>che</a:t>
            </a:r>
            <a:r>
              <a:rPr sz="1350" spc="289" dirty="0">
                <a:latin typeface="Calibri"/>
                <a:cs typeface="Calibri"/>
              </a:rPr>
              <a:t> </a:t>
            </a:r>
            <a:r>
              <a:rPr sz="1350" dirty="0">
                <a:latin typeface="Calibri"/>
                <a:cs typeface="Calibri"/>
              </a:rPr>
              <a:t>il</a:t>
            </a:r>
            <a:r>
              <a:rPr sz="1350" spc="278" dirty="0">
                <a:latin typeface="Calibri"/>
                <a:cs typeface="Calibri"/>
              </a:rPr>
              <a:t> </a:t>
            </a:r>
            <a:r>
              <a:rPr sz="1350" dirty="0">
                <a:latin typeface="Calibri"/>
                <a:cs typeface="Calibri"/>
              </a:rPr>
              <a:t>Piano</a:t>
            </a:r>
            <a:r>
              <a:rPr sz="1350" spc="289" dirty="0">
                <a:latin typeface="Calibri"/>
                <a:cs typeface="Calibri"/>
              </a:rPr>
              <a:t> </a:t>
            </a:r>
            <a:r>
              <a:rPr sz="1350" dirty="0">
                <a:latin typeface="Calibri"/>
                <a:cs typeface="Calibri"/>
              </a:rPr>
              <a:t>introduce</a:t>
            </a:r>
            <a:r>
              <a:rPr sz="1350" spc="270" dirty="0">
                <a:latin typeface="Calibri"/>
                <a:cs typeface="Calibri"/>
              </a:rPr>
              <a:t> </a:t>
            </a:r>
            <a:r>
              <a:rPr sz="1350" dirty="0">
                <a:latin typeface="Calibri"/>
                <a:cs typeface="Calibri"/>
              </a:rPr>
              <a:t>per</a:t>
            </a:r>
            <a:r>
              <a:rPr sz="1350" spc="285" dirty="0">
                <a:latin typeface="Calibri"/>
                <a:cs typeface="Calibri"/>
              </a:rPr>
              <a:t> </a:t>
            </a:r>
            <a:r>
              <a:rPr sz="1350" dirty="0">
                <a:latin typeface="Calibri"/>
                <a:cs typeface="Calibri"/>
              </a:rPr>
              <a:t>la</a:t>
            </a:r>
            <a:r>
              <a:rPr sz="1350" spc="289" dirty="0">
                <a:latin typeface="Calibri"/>
                <a:cs typeface="Calibri"/>
              </a:rPr>
              <a:t> </a:t>
            </a:r>
            <a:r>
              <a:rPr sz="1350" b="1" dirty="0">
                <a:latin typeface="Calibri"/>
                <a:cs typeface="Calibri"/>
              </a:rPr>
              <a:t>Riforma</a:t>
            </a:r>
            <a:r>
              <a:rPr sz="1350" b="1" spc="278" dirty="0">
                <a:latin typeface="Calibri"/>
                <a:cs typeface="Calibri"/>
              </a:rPr>
              <a:t> </a:t>
            </a:r>
            <a:r>
              <a:rPr sz="1350" b="1" dirty="0">
                <a:latin typeface="Calibri"/>
                <a:cs typeface="Calibri"/>
              </a:rPr>
              <a:t>della</a:t>
            </a:r>
            <a:r>
              <a:rPr sz="1350" b="1" spc="281" dirty="0">
                <a:latin typeface="Calibri"/>
                <a:cs typeface="Calibri"/>
              </a:rPr>
              <a:t> </a:t>
            </a:r>
            <a:r>
              <a:rPr sz="1350" b="1" dirty="0">
                <a:latin typeface="Calibri"/>
                <a:cs typeface="Calibri"/>
              </a:rPr>
              <a:t>Giustizia</a:t>
            </a:r>
            <a:r>
              <a:rPr sz="1350" b="1" spc="278" dirty="0">
                <a:latin typeface="Calibri"/>
                <a:cs typeface="Calibri"/>
              </a:rPr>
              <a:t> </a:t>
            </a:r>
            <a:r>
              <a:rPr sz="1350" dirty="0">
                <a:latin typeface="Calibri"/>
                <a:cs typeface="Calibri"/>
              </a:rPr>
              <a:t>sono</a:t>
            </a:r>
            <a:r>
              <a:rPr sz="1350" spc="281" dirty="0">
                <a:latin typeface="Calibri"/>
                <a:cs typeface="Calibri"/>
              </a:rPr>
              <a:t> </a:t>
            </a:r>
            <a:r>
              <a:rPr sz="1350" dirty="0">
                <a:latin typeface="Calibri"/>
                <a:cs typeface="Calibri"/>
              </a:rPr>
              <a:t>rivolte</a:t>
            </a:r>
            <a:r>
              <a:rPr sz="1350" spc="278" dirty="0">
                <a:latin typeface="Calibri"/>
                <a:cs typeface="Calibri"/>
              </a:rPr>
              <a:t> </a:t>
            </a:r>
            <a:r>
              <a:rPr sz="1350" spc="-19" dirty="0">
                <a:latin typeface="Calibri"/>
                <a:cs typeface="Calibri"/>
              </a:rPr>
              <a:t>ad </a:t>
            </a:r>
            <a:r>
              <a:rPr sz="1350" b="1" dirty="0">
                <a:latin typeface="Calibri"/>
                <a:cs typeface="Calibri"/>
              </a:rPr>
              <a:t>accrescere</a:t>
            </a:r>
            <a:r>
              <a:rPr sz="1350" b="1" spc="8" dirty="0">
                <a:latin typeface="Calibri"/>
                <a:cs typeface="Calibri"/>
              </a:rPr>
              <a:t> </a:t>
            </a:r>
            <a:r>
              <a:rPr sz="1350" b="1" spc="-8" dirty="0">
                <a:latin typeface="Calibri"/>
                <a:cs typeface="Calibri"/>
              </a:rPr>
              <a:t>l’efficienza</a:t>
            </a:r>
            <a:r>
              <a:rPr sz="1350" b="1" spc="4" dirty="0">
                <a:latin typeface="Calibri"/>
                <a:cs typeface="Calibri"/>
              </a:rPr>
              <a:t> </a:t>
            </a:r>
            <a:r>
              <a:rPr sz="1350" b="1" dirty="0">
                <a:latin typeface="Calibri"/>
                <a:cs typeface="Calibri"/>
              </a:rPr>
              <a:t>del</a:t>
            </a:r>
            <a:r>
              <a:rPr sz="1350" b="1" spc="8" dirty="0">
                <a:latin typeface="Calibri"/>
                <a:cs typeface="Calibri"/>
              </a:rPr>
              <a:t> </a:t>
            </a:r>
            <a:r>
              <a:rPr sz="1350" b="1" dirty="0">
                <a:latin typeface="Calibri"/>
                <a:cs typeface="Calibri"/>
              </a:rPr>
              <a:t>sistema</a:t>
            </a:r>
            <a:r>
              <a:rPr sz="1350" b="1" spc="4" dirty="0">
                <a:latin typeface="Calibri"/>
                <a:cs typeface="Calibri"/>
              </a:rPr>
              <a:t> </a:t>
            </a:r>
            <a:r>
              <a:rPr sz="1350" b="1" dirty="0">
                <a:latin typeface="Calibri"/>
                <a:cs typeface="Calibri"/>
              </a:rPr>
              <a:t>giudiziario</a:t>
            </a:r>
            <a:r>
              <a:rPr sz="1350" b="1" spc="11" dirty="0">
                <a:latin typeface="Calibri"/>
                <a:cs typeface="Calibri"/>
              </a:rPr>
              <a:t> </a:t>
            </a:r>
            <a:r>
              <a:rPr sz="1350" b="1" dirty="0">
                <a:latin typeface="Calibri"/>
                <a:cs typeface="Calibri"/>
              </a:rPr>
              <a:t>nel suo complesso</a:t>
            </a:r>
            <a:r>
              <a:rPr sz="1350" b="1" spc="11" dirty="0">
                <a:latin typeface="Calibri"/>
                <a:cs typeface="Calibri"/>
              </a:rPr>
              <a:t> </a:t>
            </a:r>
            <a:r>
              <a:rPr sz="1350" b="1" dirty="0">
                <a:latin typeface="Calibri"/>
                <a:cs typeface="Calibri"/>
              </a:rPr>
              <a:t>e</a:t>
            </a:r>
            <a:r>
              <a:rPr sz="1350" b="1" spc="11" dirty="0">
                <a:latin typeface="Calibri"/>
                <a:cs typeface="Calibri"/>
              </a:rPr>
              <a:t> </a:t>
            </a:r>
            <a:r>
              <a:rPr sz="1350" b="1" dirty="0">
                <a:latin typeface="Calibri"/>
                <a:cs typeface="Calibri"/>
              </a:rPr>
              <a:t>a</a:t>
            </a:r>
            <a:r>
              <a:rPr sz="1350" b="1" spc="4" dirty="0">
                <a:latin typeface="Calibri"/>
                <a:cs typeface="Calibri"/>
              </a:rPr>
              <a:t> </a:t>
            </a:r>
            <a:r>
              <a:rPr sz="1350" b="1" dirty="0">
                <a:latin typeface="Calibri"/>
                <a:cs typeface="Calibri"/>
              </a:rPr>
              <a:t>ridurre</a:t>
            </a:r>
            <a:r>
              <a:rPr sz="1350" b="1" spc="11" dirty="0">
                <a:latin typeface="Calibri"/>
                <a:cs typeface="Calibri"/>
              </a:rPr>
              <a:t> </a:t>
            </a:r>
            <a:r>
              <a:rPr sz="1350" b="1" dirty="0">
                <a:latin typeface="Calibri"/>
                <a:cs typeface="Calibri"/>
              </a:rPr>
              <a:t>i</a:t>
            </a:r>
            <a:r>
              <a:rPr sz="1350" b="1" spc="8" dirty="0">
                <a:latin typeface="Calibri"/>
                <a:cs typeface="Calibri"/>
              </a:rPr>
              <a:t> </a:t>
            </a:r>
            <a:r>
              <a:rPr sz="1350" b="1" spc="-8" dirty="0">
                <a:latin typeface="Calibri"/>
                <a:cs typeface="Calibri"/>
              </a:rPr>
              <a:t>tempi </a:t>
            </a:r>
            <a:r>
              <a:rPr sz="1350" b="1" dirty="0">
                <a:latin typeface="Calibri"/>
                <a:cs typeface="Calibri"/>
              </a:rPr>
              <a:t>dei</a:t>
            </a:r>
            <a:r>
              <a:rPr sz="1350" b="1" spc="-15" dirty="0">
                <a:latin typeface="Calibri"/>
                <a:cs typeface="Calibri"/>
              </a:rPr>
              <a:t> </a:t>
            </a:r>
            <a:r>
              <a:rPr sz="1350" b="1" spc="-8" dirty="0">
                <a:latin typeface="Calibri"/>
                <a:cs typeface="Calibri"/>
              </a:rPr>
              <a:t>processi.</a:t>
            </a:r>
            <a:endParaRPr sz="1350">
              <a:latin typeface="Calibri"/>
              <a:cs typeface="Calibri"/>
            </a:endParaRPr>
          </a:p>
          <a:p>
            <a:pPr marL="9525" algn="just">
              <a:spcBef>
                <a:spcPts val="810"/>
              </a:spcBef>
            </a:pPr>
            <a:r>
              <a:rPr sz="1350" dirty="0">
                <a:latin typeface="Calibri"/>
                <a:cs typeface="Calibri"/>
              </a:rPr>
              <a:t>A</a:t>
            </a:r>
            <a:r>
              <a:rPr sz="1350" spc="-30" dirty="0">
                <a:latin typeface="Calibri"/>
                <a:cs typeface="Calibri"/>
              </a:rPr>
              <a:t> </a:t>
            </a:r>
            <a:r>
              <a:rPr sz="1350" dirty="0">
                <a:latin typeface="Calibri"/>
                <a:cs typeface="Calibri"/>
              </a:rPr>
              <a:t>questo</a:t>
            </a:r>
            <a:r>
              <a:rPr sz="1350" spc="-15" dirty="0">
                <a:latin typeface="Calibri"/>
                <a:cs typeface="Calibri"/>
              </a:rPr>
              <a:t> </a:t>
            </a:r>
            <a:r>
              <a:rPr sz="1350" dirty="0">
                <a:latin typeface="Calibri"/>
                <a:cs typeface="Calibri"/>
              </a:rPr>
              <a:t>scopo</a:t>
            </a:r>
            <a:r>
              <a:rPr sz="1350" spc="-19" dirty="0">
                <a:latin typeface="Calibri"/>
                <a:cs typeface="Calibri"/>
              </a:rPr>
              <a:t> </a:t>
            </a:r>
            <a:r>
              <a:rPr sz="1350" dirty="0">
                <a:latin typeface="Calibri"/>
                <a:cs typeface="Calibri"/>
              </a:rPr>
              <a:t>le</a:t>
            </a:r>
            <a:r>
              <a:rPr sz="1350" spc="-8" dirty="0">
                <a:latin typeface="Calibri"/>
                <a:cs typeface="Calibri"/>
              </a:rPr>
              <a:t> </a:t>
            </a:r>
            <a:r>
              <a:rPr sz="1350" dirty="0">
                <a:latin typeface="Calibri"/>
                <a:cs typeface="Calibri"/>
              </a:rPr>
              <a:t>principali</a:t>
            </a:r>
            <a:r>
              <a:rPr sz="1350" spc="-4" dirty="0">
                <a:latin typeface="Calibri"/>
                <a:cs typeface="Calibri"/>
              </a:rPr>
              <a:t> </a:t>
            </a:r>
            <a:r>
              <a:rPr sz="1350" dirty="0">
                <a:latin typeface="Calibri"/>
                <a:cs typeface="Calibri"/>
              </a:rPr>
              <a:t>linee</a:t>
            </a:r>
            <a:r>
              <a:rPr sz="1350" spc="-8" dirty="0">
                <a:latin typeface="Calibri"/>
                <a:cs typeface="Calibri"/>
              </a:rPr>
              <a:t> </a:t>
            </a:r>
            <a:r>
              <a:rPr sz="1350" dirty="0">
                <a:latin typeface="Calibri"/>
                <a:cs typeface="Calibri"/>
              </a:rPr>
              <a:t>di</a:t>
            </a:r>
            <a:r>
              <a:rPr sz="1350" spc="-15" dirty="0">
                <a:latin typeface="Calibri"/>
                <a:cs typeface="Calibri"/>
              </a:rPr>
              <a:t> </a:t>
            </a:r>
            <a:r>
              <a:rPr sz="1350" dirty="0">
                <a:latin typeface="Calibri"/>
                <a:cs typeface="Calibri"/>
              </a:rPr>
              <a:t>intervento</a:t>
            </a:r>
            <a:r>
              <a:rPr sz="1350" spc="-19" dirty="0">
                <a:latin typeface="Calibri"/>
                <a:cs typeface="Calibri"/>
              </a:rPr>
              <a:t> </a:t>
            </a:r>
            <a:r>
              <a:rPr sz="1350" dirty="0">
                <a:latin typeface="Calibri"/>
                <a:cs typeface="Calibri"/>
              </a:rPr>
              <a:t>della riforma</a:t>
            </a:r>
            <a:r>
              <a:rPr sz="1350" spc="-19" dirty="0">
                <a:latin typeface="Calibri"/>
                <a:cs typeface="Calibri"/>
              </a:rPr>
              <a:t> </a:t>
            </a:r>
            <a:r>
              <a:rPr sz="1350" dirty="0">
                <a:latin typeface="Calibri"/>
                <a:cs typeface="Calibri"/>
              </a:rPr>
              <a:t>mirano</a:t>
            </a:r>
            <a:r>
              <a:rPr sz="1350" spc="-8" dirty="0">
                <a:latin typeface="Calibri"/>
                <a:cs typeface="Calibri"/>
              </a:rPr>
              <a:t> </a:t>
            </a:r>
            <a:r>
              <a:rPr sz="1350" spc="-19" dirty="0">
                <a:latin typeface="Calibri"/>
                <a:cs typeface="Calibri"/>
              </a:rPr>
              <a:t>a:</a:t>
            </a:r>
            <a:endParaRPr sz="1350">
              <a:latin typeface="Calibri"/>
              <a:cs typeface="Calibri"/>
            </a:endParaRPr>
          </a:p>
          <a:p>
            <a:pPr marL="266224" indent="-256699" algn="just">
              <a:spcBef>
                <a:spcPts val="810"/>
              </a:spcBef>
              <a:buAutoNum type="arabicPeriod"/>
              <a:tabLst>
                <a:tab pos="266224" algn="l"/>
              </a:tabLst>
            </a:pPr>
            <a:r>
              <a:rPr sz="1350" b="1" dirty="0">
                <a:latin typeface="Calibri"/>
                <a:cs typeface="Calibri"/>
              </a:rPr>
              <a:t>Semplificare</a:t>
            </a:r>
            <a:r>
              <a:rPr sz="1350" b="1" spc="221" dirty="0">
                <a:latin typeface="Calibri"/>
                <a:cs typeface="Calibri"/>
              </a:rPr>
              <a:t>  </a:t>
            </a:r>
            <a:r>
              <a:rPr sz="1350" b="1" dirty="0">
                <a:latin typeface="Calibri"/>
                <a:cs typeface="Calibri"/>
              </a:rPr>
              <a:t>il</a:t>
            </a:r>
            <a:r>
              <a:rPr sz="1350" b="1" spc="217" dirty="0">
                <a:latin typeface="Calibri"/>
                <a:cs typeface="Calibri"/>
              </a:rPr>
              <a:t>  </a:t>
            </a:r>
            <a:r>
              <a:rPr sz="1350" b="1" dirty="0">
                <a:latin typeface="Calibri"/>
                <a:cs typeface="Calibri"/>
              </a:rPr>
              <a:t>rito</a:t>
            </a:r>
            <a:r>
              <a:rPr sz="1350" b="1" spc="221" dirty="0">
                <a:latin typeface="Calibri"/>
                <a:cs typeface="Calibri"/>
              </a:rPr>
              <a:t>  </a:t>
            </a:r>
            <a:r>
              <a:rPr sz="1350" b="1" dirty="0">
                <a:latin typeface="Calibri"/>
                <a:cs typeface="Calibri"/>
              </a:rPr>
              <a:t>processuale</a:t>
            </a:r>
            <a:r>
              <a:rPr sz="1350" b="1" spc="225" dirty="0">
                <a:latin typeface="Calibri"/>
                <a:cs typeface="Calibri"/>
              </a:rPr>
              <a:t>  </a:t>
            </a:r>
            <a:r>
              <a:rPr sz="1350" b="1" dirty="0">
                <a:latin typeface="Calibri"/>
                <a:cs typeface="Calibri"/>
              </a:rPr>
              <a:t>civile,</a:t>
            </a:r>
            <a:r>
              <a:rPr sz="1350" b="1" spc="229" dirty="0">
                <a:latin typeface="Calibri"/>
                <a:cs typeface="Calibri"/>
              </a:rPr>
              <a:t>  </a:t>
            </a:r>
            <a:r>
              <a:rPr sz="1350" b="1" dirty="0">
                <a:latin typeface="Calibri"/>
                <a:cs typeface="Calibri"/>
              </a:rPr>
              <a:t>in</a:t>
            </a:r>
            <a:r>
              <a:rPr sz="1350" b="1" spc="221" dirty="0">
                <a:latin typeface="Calibri"/>
                <a:cs typeface="Calibri"/>
              </a:rPr>
              <a:t>  </a:t>
            </a:r>
            <a:r>
              <a:rPr sz="1350" b="1" dirty="0">
                <a:latin typeface="Calibri"/>
                <a:cs typeface="Calibri"/>
              </a:rPr>
              <a:t>primo</a:t>
            </a:r>
            <a:r>
              <a:rPr sz="1350" b="1" spc="225" dirty="0">
                <a:latin typeface="Calibri"/>
                <a:cs typeface="Calibri"/>
              </a:rPr>
              <a:t>  </a:t>
            </a:r>
            <a:r>
              <a:rPr sz="1350" b="1" dirty="0">
                <a:latin typeface="Calibri"/>
                <a:cs typeface="Calibri"/>
              </a:rPr>
              <a:t>grado</a:t>
            </a:r>
            <a:r>
              <a:rPr sz="1350" b="1" spc="225" dirty="0">
                <a:latin typeface="Calibri"/>
                <a:cs typeface="Calibri"/>
              </a:rPr>
              <a:t>  </a:t>
            </a:r>
            <a:r>
              <a:rPr sz="1350" b="1" dirty="0">
                <a:latin typeface="Calibri"/>
                <a:cs typeface="Calibri"/>
              </a:rPr>
              <a:t>e</a:t>
            </a:r>
            <a:r>
              <a:rPr sz="1350" b="1" spc="221" dirty="0">
                <a:latin typeface="Calibri"/>
                <a:cs typeface="Calibri"/>
              </a:rPr>
              <a:t>  </a:t>
            </a:r>
            <a:r>
              <a:rPr sz="1350" b="1" dirty="0">
                <a:latin typeface="Calibri"/>
                <a:cs typeface="Calibri"/>
              </a:rPr>
              <a:t>in</a:t>
            </a:r>
            <a:r>
              <a:rPr sz="1350" b="1" spc="225" dirty="0">
                <a:latin typeface="Calibri"/>
                <a:cs typeface="Calibri"/>
              </a:rPr>
              <a:t>  </a:t>
            </a:r>
            <a:r>
              <a:rPr sz="1350" b="1" spc="-8" dirty="0">
                <a:latin typeface="Calibri"/>
                <a:cs typeface="Calibri"/>
              </a:rPr>
              <a:t>appello,</a:t>
            </a:r>
            <a:endParaRPr sz="1350">
              <a:latin typeface="Calibri"/>
              <a:cs typeface="Calibri"/>
            </a:endParaRPr>
          </a:p>
          <a:p>
            <a:pPr marL="266224" algn="just"/>
            <a:r>
              <a:rPr sz="1350" b="1" dirty="0">
                <a:latin typeface="Calibri"/>
                <a:cs typeface="Calibri"/>
              </a:rPr>
              <a:t>implementando</a:t>
            </a:r>
            <a:r>
              <a:rPr sz="1350" b="1" spc="-71" dirty="0">
                <a:latin typeface="Calibri"/>
                <a:cs typeface="Calibri"/>
              </a:rPr>
              <a:t> </a:t>
            </a:r>
            <a:r>
              <a:rPr sz="1350" b="1" spc="-8" dirty="0">
                <a:latin typeface="Calibri"/>
                <a:cs typeface="Calibri"/>
              </a:rPr>
              <a:t>definitivamente</a:t>
            </a:r>
            <a:r>
              <a:rPr sz="1350" b="1" spc="-26" dirty="0">
                <a:latin typeface="Calibri"/>
                <a:cs typeface="Calibri"/>
              </a:rPr>
              <a:t> </a:t>
            </a:r>
            <a:r>
              <a:rPr sz="1350" b="1" dirty="0">
                <a:latin typeface="Calibri"/>
                <a:cs typeface="Calibri"/>
              </a:rPr>
              <a:t>il</a:t>
            </a:r>
            <a:r>
              <a:rPr sz="1350" b="1" spc="-23" dirty="0">
                <a:latin typeface="Calibri"/>
                <a:cs typeface="Calibri"/>
              </a:rPr>
              <a:t> </a:t>
            </a:r>
            <a:r>
              <a:rPr sz="1350" b="1" dirty="0">
                <a:latin typeface="Calibri"/>
                <a:cs typeface="Calibri"/>
              </a:rPr>
              <a:t>processo</a:t>
            </a:r>
            <a:r>
              <a:rPr sz="1350" b="1" spc="-11" dirty="0">
                <a:latin typeface="Calibri"/>
                <a:cs typeface="Calibri"/>
              </a:rPr>
              <a:t> </a:t>
            </a:r>
            <a:r>
              <a:rPr sz="1350" b="1" spc="-8" dirty="0">
                <a:latin typeface="Calibri"/>
                <a:cs typeface="Calibri"/>
              </a:rPr>
              <a:t>telematico</a:t>
            </a:r>
            <a:endParaRPr sz="1350">
              <a:latin typeface="Calibri"/>
              <a:cs typeface="Calibri"/>
            </a:endParaRPr>
          </a:p>
          <a:p>
            <a:pPr marL="265748" indent="-256223" algn="just">
              <a:buAutoNum type="arabicPeriod" startAt="2"/>
              <a:tabLst>
                <a:tab pos="265748" algn="l"/>
              </a:tabLst>
            </a:pPr>
            <a:r>
              <a:rPr sz="1350" b="1" dirty="0">
                <a:latin typeface="Calibri"/>
                <a:cs typeface="Calibri"/>
              </a:rPr>
              <a:t>Ridurre</a:t>
            </a:r>
            <a:r>
              <a:rPr sz="1350" b="1" spc="-45" dirty="0">
                <a:latin typeface="Calibri"/>
                <a:cs typeface="Calibri"/>
              </a:rPr>
              <a:t> </a:t>
            </a:r>
            <a:r>
              <a:rPr sz="1350" b="1" dirty="0">
                <a:latin typeface="Calibri"/>
                <a:cs typeface="Calibri"/>
              </a:rPr>
              <a:t>il</a:t>
            </a:r>
            <a:r>
              <a:rPr sz="1350" b="1" spc="-34" dirty="0">
                <a:latin typeface="Calibri"/>
                <a:cs typeface="Calibri"/>
              </a:rPr>
              <a:t> </a:t>
            </a:r>
            <a:r>
              <a:rPr sz="1350" b="1" dirty="0">
                <a:latin typeface="Calibri"/>
                <a:cs typeface="Calibri"/>
              </a:rPr>
              <a:t>contenzioso</a:t>
            </a:r>
            <a:r>
              <a:rPr sz="1350" b="1" spc="-30" dirty="0">
                <a:latin typeface="Calibri"/>
                <a:cs typeface="Calibri"/>
              </a:rPr>
              <a:t> </a:t>
            </a:r>
            <a:r>
              <a:rPr sz="1350" b="1" spc="-8" dirty="0">
                <a:latin typeface="Calibri"/>
                <a:cs typeface="Calibri"/>
              </a:rPr>
              <a:t>tributario</a:t>
            </a:r>
            <a:endParaRPr sz="1350">
              <a:latin typeface="Calibri"/>
              <a:cs typeface="Calibri"/>
            </a:endParaRPr>
          </a:p>
          <a:p>
            <a:pPr marL="265271" marR="4286" indent="-256223" algn="just">
              <a:buAutoNum type="arabicPeriod" startAt="2"/>
              <a:tabLst>
                <a:tab pos="266224" algn="l"/>
              </a:tabLst>
            </a:pPr>
            <a:r>
              <a:rPr sz="1350" b="1" dirty="0">
                <a:latin typeface="Calibri"/>
                <a:cs typeface="Calibri"/>
              </a:rPr>
              <a:t>Riformare,</a:t>
            </a:r>
            <a:r>
              <a:rPr sz="1350" b="1" spc="38" dirty="0">
                <a:latin typeface="Calibri"/>
                <a:cs typeface="Calibri"/>
              </a:rPr>
              <a:t> </a:t>
            </a:r>
            <a:r>
              <a:rPr sz="1350" b="1" dirty="0">
                <a:latin typeface="Calibri"/>
                <a:cs typeface="Calibri"/>
              </a:rPr>
              <a:t>in</a:t>
            </a:r>
            <a:r>
              <a:rPr sz="1350" b="1" spc="53" dirty="0">
                <a:latin typeface="Calibri"/>
                <a:cs typeface="Calibri"/>
              </a:rPr>
              <a:t> </a:t>
            </a:r>
            <a:r>
              <a:rPr sz="1350" b="1" dirty="0">
                <a:latin typeface="Calibri"/>
                <a:cs typeface="Calibri"/>
              </a:rPr>
              <a:t>materia</a:t>
            </a:r>
            <a:r>
              <a:rPr sz="1350" b="1" spc="49" dirty="0">
                <a:latin typeface="Calibri"/>
                <a:cs typeface="Calibri"/>
              </a:rPr>
              <a:t> </a:t>
            </a:r>
            <a:r>
              <a:rPr sz="1350" b="1" dirty="0">
                <a:latin typeface="Calibri"/>
                <a:cs typeface="Calibri"/>
              </a:rPr>
              <a:t>penale,</a:t>
            </a:r>
            <a:r>
              <a:rPr sz="1350" b="1" spc="56" dirty="0">
                <a:latin typeface="Calibri"/>
                <a:cs typeface="Calibri"/>
              </a:rPr>
              <a:t> </a:t>
            </a:r>
            <a:r>
              <a:rPr sz="1350" b="1" dirty="0">
                <a:latin typeface="Calibri"/>
                <a:cs typeface="Calibri"/>
              </a:rPr>
              <a:t>la</a:t>
            </a:r>
            <a:r>
              <a:rPr sz="1350" b="1" spc="45" dirty="0">
                <a:latin typeface="Calibri"/>
                <a:cs typeface="Calibri"/>
              </a:rPr>
              <a:t> </a:t>
            </a:r>
            <a:r>
              <a:rPr sz="1350" b="1" dirty="0">
                <a:latin typeface="Calibri"/>
                <a:cs typeface="Calibri"/>
              </a:rPr>
              <a:t>fase</a:t>
            </a:r>
            <a:r>
              <a:rPr sz="1350" b="1" spc="53" dirty="0">
                <a:latin typeface="Calibri"/>
                <a:cs typeface="Calibri"/>
              </a:rPr>
              <a:t> </a:t>
            </a:r>
            <a:r>
              <a:rPr sz="1350" b="1" dirty="0">
                <a:latin typeface="Calibri"/>
                <a:cs typeface="Calibri"/>
              </a:rPr>
              <a:t>delle</a:t>
            </a:r>
            <a:r>
              <a:rPr sz="1350" b="1" spc="56" dirty="0">
                <a:latin typeface="Calibri"/>
                <a:cs typeface="Calibri"/>
              </a:rPr>
              <a:t> </a:t>
            </a:r>
            <a:r>
              <a:rPr sz="1350" b="1" dirty="0">
                <a:latin typeface="Calibri"/>
                <a:cs typeface="Calibri"/>
              </a:rPr>
              <a:t>indagini</a:t>
            </a:r>
            <a:r>
              <a:rPr sz="1350" b="1" spc="49" dirty="0">
                <a:latin typeface="Calibri"/>
                <a:cs typeface="Calibri"/>
              </a:rPr>
              <a:t> </a:t>
            </a:r>
            <a:r>
              <a:rPr sz="1350" b="1" dirty="0">
                <a:latin typeface="Calibri"/>
                <a:cs typeface="Calibri"/>
              </a:rPr>
              <a:t>e</a:t>
            </a:r>
            <a:r>
              <a:rPr sz="1350" b="1" spc="49" dirty="0">
                <a:latin typeface="Calibri"/>
                <a:cs typeface="Calibri"/>
              </a:rPr>
              <a:t> </a:t>
            </a:r>
            <a:r>
              <a:rPr sz="1350" b="1" dirty="0">
                <a:latin typeface="Calibri"/>
                <a:cs typeface="Calibri"/>
              </a:rPr>
              <a:t>dell’udienza</a:t>
            </a:r>
            <a:r>
              <a:rPr sz="1350" b="1" spc="53" dirty="0">
                <a:latin typeface="Calibri"/>
                <a:cs typeface="Calibri"/>
              </a:rPr>
              <a:t> </a:t>
            </a:r>
            <a:r>
              <a:rPr sz="1350" b="1" spc="-8" dirty="0">
                <a:latin typeface="Calibri"/>
                <a:cs typeface="Calibri"/>
              </a:rPr>
              <a:t>preliminare, 	</a:t>
            </a:r>
            <a:r>
              <a:rPr sz="1350" b="1" dirty="0">
                <a:latin typeface="Calibri"/>
                <a:cs typeface="Calibri"/>
              </a:rPr>
              <a:t>ampliare</a:t>
            </a:r>
            <a:r>
              <a:rPr sz="1350" b="1" spc="-45" dirty="0">
                <a:latin typeface="Calibri"/>
                <a:cs typeface="Calibri"/>
              </a:rPr>
              <a:t> </a:t>
            </a:r>
            <a:r>
              <a:rPr sz="1350" b="1" dirty="0">
                <a:latin typeface="Calibri"/>
                <a:cs typeface="Calibri"/>
              </a:rPr>
              <a:t>il</a:t>
            </a:r>
            <a:r>
              <a:rPr sz="1350" b="1" spc="-23" dirty="0">
                <a:latin typeface="Calibri"/>
                <a:cs typeface="Calibri"/>
              </a:rPr>
              <a:t> </a:t>
            </a:r>
            <a:r>
              <a:rPr sz="1350" b="1" dirty="0">
                <a:latin typeface="Calibri"/>
                <a:cs typeface="Calibri"/>
              </a:rPr>
              <a:t>ricorso</a:t>
            </a:r>
            <a:r>
              <a:rPr sz="1350" b="1" spc="-26" dirty="0">
                <a:latin typeface="Calibri"/>
                <a:cs typeface="Calibri"/>
              </a:rPr>
              <a:t> </a:t>
            </a:r>
            <a:r>
              <a:rPr sz="1350" b="1" dirty="0">
                <a:latin typeface="Calibri"/>
                <a:cs typeface="Calibri"/>
              </a:rPr>
              <a:t>ai</a:t>
            </a:r>
            <a:r>
              <a:rPr sz="1350" b="1" spc="-19" dirty="0">
                <a:latin typeface="Calibri"/>
                <a:cs typeface="Calibri"/>
              </a:rPr>
              <a:t> </a:t>
            </a:r>
            <a:r>
              <a:rPr sz="1350" b="1" dirty="0">
                <a:latin typeface="Calibri"/>
                <a:cs typeface="Calibri"/>
              </a:rPr>
              <a:t>riti</a:t>
            </a:r>
            <a:r>
              <a:rPr sz="1350" b="1" spc="-26" dirty="0">
                <a:latin typeface="Calibri"/>
                <a:cs typeface="Calibri"/>
              </a:rPr>
              <a:t> </a:t>
            </a:r>
            <a:r>
              <a:rPr sz="1350" b="1" dirty="0">
                <a:latin typeface="Calibri"/>
                <a:cs typeface="Calibri"/>
              </a:rPr>
              <a:t>alternativi</a:t>
            </a:r>
            <a:r>
              <a:rPr sz="1350" b="1" spc="-41" dirty="0">
                <a:latin typeface="Calibri"/>
                <a:cs typeface="Calibri"/>
              </a:rPr>
              <a:t> </a:t>
            </a:r>
            <a:r>
              <a:rPr sz="1350" b="1" dirty="0">
                <a:latin typeface="Calibri"/>
                <a:cs typeface="Calibri"/>
              </a:rPr>
              <a:t>e</a:t>
            </a:r>
            <a:r>
              <a:rPr sz="1350" b="1" spc="-26" dirty="0">
                <a:latin typeface="Calibri"/>
                <a:cs typeface="Calibri"/>
              </a:rPr>
              <a:t> </a:t>
            </a:r>
            <a:r>
              <a:rPr sz="1350" b="1" dirty="0">
                <a:latin typeface="Calibri"/>
                <a:cs typeface="Calibri"/>
              </a:rPr>
              <a:t>definire</a:t>
            </a:r>
            <a:r>
              <a:rPr sz="1350" b="1" spc="-34" dirty="0">
                <a:latin typeface="Calibri"/>
                <a:cs typeface="Calibri"/>
              </a:rPr>
              <a:t> </a:t>
            </a:r>
            <a:r>
              <a:rPr sz="1350" b="1" dirty="0">
                <a:latin typeface="Calibri"/>
                <a:cs typeface="Calibri"/>
              </a:rPr>
              <a:t>i</a:t>
            </a:r>
            <a:r>
              <a:rPr sz="1350" b="1" spc="-15" dirty="0">
                <a:latin typeface="Calibri"/>
                <a:cs typeface="Calibri"/>
              </a:rPr>
              <a:t> </a:t>
            </a:r>
            <a:r>
              <a:rPr sz="1350" b="1" dirty="0">
                <a:latin typeface="Calibri"/>
                <a:cs typeface="Calibri"/>
              </a:rPr>
              <a:t>termini</a:t>
            </a:r>
            <a:r>
              <a:rPr sz="1350" b="1" spc="-34" dirty="0">
                <a:latin typeface="Calibri"/>
                <a:cs typeface="Calibri"/>
              </a:rPr>
              <a:t> </a:t>
            </a:r>
            <a:r>
              <a:rPr sz="1350" b="1" dirty="0">
                <a:latin typeface="Calibri"/>
                <a:cs typeface="Calibri"/>
              </a:rPr>
              <a:t>di</a:t>
            </a:r>
            <a:r>
              <a:rPr sz="1350" b="1" spc="-23" dirty="0">
                <a:latin typeface="Calibri"/>
                <a:cs typeface="Calibri"/>
              </a:rPr>
              <a:t> </a:t>
            </a:r>
            <a:r>
              <a:rPr sz="1350" b="1" dirty="0">
                <a:latin typeface="Calibri"/>
                <a:cs typeface="Calibri"/>
              </a:rPr>
              <a:t>durata</a:t>
            </a:r>
            <a:r>
              <a:rPr sz="1350" b="1" spc="-30" dirty="0">
                <a:latin typeface="Calibri"/>
                <a:cs typeface="Calibri"/>
              </a:rPr>
              <a:t> </a:t>
            </a:r>
            <a:r>
              <a:rPr sz="1350" b="1" dirty="0">
                <a:latin typeface="Calibri"/>
                <a:cs typeface="Calibri"/>
              </a:rPr>
              <a:t>dei</a:t>
            </a:r>
            <a:r>
              <a:rPr sz="1350" b="1" spc="-30" dirty="0">
                <a:latin typeface="Calibri"/>
                <a:cs typeface="Calibri"/>
              </a:rPr>
              <a:t> </a:t>
            </a:r>
            <a:r>
              <a:rPr sz="1350" b="1" spc="-8" dirty="0">
                <a:latin typeface="Calibri"/>
                <a:cs typeface="Calibri"/>
              </a:rPr>
              <a:t>processi</a:t>
            </a:r>
            <a:endParaRPr sz="1350">
              <a:latin typeface="Calibri"/>
              <a:cs typeface="Calibri"/>
            </a:endParaRPr>
          </a:p>
          <a:p>
            <a:pPr marL="266224" marR="3810" indent="-257175" algn="just">
              <a:buAutoNum type="arabicPeriod" startAt="2"/>
              <a:tabLst>
                <a:tab pos="266224" algn="l"/>
              </a:tabLst>
            </a:pPr>
            <a:r>
              <a:rPr sz="1350" b="1" spc="-8" dirty="0">
                <a:latin typeface="Calibri"/>
                <a:cs typeface="Calibri"/>
              </a:rPr>
              <a:t>Rafforzare</a:t>
            </a:r>
            <a:r>
              <a:rPr sz="1350" b="1" spc="-41" dirty="0">
                <a:latin typeface="Calibri"/>
                <a:cs typeface="Calibri"/>
              </a:rPr>
              <a:t> </a:t>
            </a:r>
            <a:r>
              <a:rPr sz="1350" b="1" dirty="0">
                <a:latin typeface="Calibri"/>
                <a:cs typeface="Calibri"/>
              </a:rPr>
              <a:t>l’Ufficio</a:t>
            </a:r>
            <a:r>
              <a:rPr sz="1350" b="1" spc="-23" dirty="0">
                <a:latin typeface="Calibri"/>
                <a:cs typeface="Calibri"/>
              </a:rPr>
              <a:t> </a:t>
            </a:r>
            <a:r>
              <a:rPr sz="1350" b="1" dirty="0">
                <a:latin typeface="Calibri"/>
                <a:cs typeface="Calibri"/>
              </a:rPr>
              <a:t>del</a:t>
            </a:r>
            <a:r>
              <a:rPr sz="1350" b="1" spc="-19" dirty="0">
                <a:latin typeface="Calibri"/>
                <a:cs typeface="Calibri"/>
              </a:rPr>
              <a:t> </a:t>
            </a:r>
            <a:r>
              <a:rPr sz="1350" b="1" dirty="0">
                <a:latin typeface="Calibri"/>
                <a:cs typeface="Calibri"/>
              </a:rPr>
              <a:t>processo,</a:t>
            </a:r>
            <a:r>
              <a:rPr sz="1350" b="1" spc="-19" dirty="0">
                <a:latin typeface="Calibri"/>
                <a:cs typeface="Calibri"/>
              </a:rPr>
              <a:t> </a:t>
            </a:r>
            <a:r>
              <a:rPr sz="1350" b="1" spc="-8" dirty="0">
                <a:latin typeface="Calibri"/>
                <a:cs typeface="Calibri"/>
              </a:rPr>
              <a:t>attraverso</a:t>
            </a:r>
            <a:r>
              <a:rPr sz="1350" b="1" spc="-19" dirty="0">
                <a:latin typeface="Calibri"/>
                <a:cs typeface="Calibri"/>
              </a:rPr>
              <a:t> </a:t>
            </a:r>
            <a:r>
              <a:rPr sz="1350" b="1" spc="-8" dirty="0">
                <a:latin typeface="Calibri"/>
                <a:cs typeface="Calibri"/>
              </a:rPr>
              <a:t>struttura</a:t>
            </a:r>
            <a:r>
              <a:rPr sz="1350" b="1" spc="-23" dirty="0">
                <a:latin typeface="Calibri"/>
                <a:cs typeface="Calibri"/>
              </a:rPr>
              <a:t> </a:t>
            </a:r>
            <a:r>
              <a:rPr sz="1350" b="1" dirty="0">
                <a:latin typeface="Calibri"/>
                <a:cs typeface="Calibri"/>
              </a:rPr>
              <a:t>a</a:t>
            </a:r>
            <a:r>
              <a:rPr sz="1350" b="1" spc="-23" dirty="0">
                <a:latin typeface="Calibri"/>
                <a:cs typeface="Calibri"/>
              </a:rPr>
              <a:t> </a:t>
            </a:r>
            <a:r>
              <a:rPr sz="1350" b="1" dirty="0">
                <a:latin typeface="Calibri"/>
                <a:cs typeface="Calibri"/>
              </a:rPr>
              <a:t>supporto</a:t>
            </a:r>
            <a:r>
              <a:rPr sz="1350" b="1" spc="-34" dirty="0">
                <a:latin typeface="Calibri"/>
                <a:cs typeface="Calibri"/>
              </a:rPr>
              <a:t> </a:t>
            </a:r>
            <a:r>
              <a:rPr sz="1350" b="1" dirty="0">
                <a:latin typeface="Calibri"/>
                <a:cs typeface="Calibri"/>
              </a:rPr>
              <a:t>del</a:t>
            </a:r>
            <a:r>
              <a:rPr sz="1350" b="1" spc="-23" dirty="0">
                <a:latin typeface="Calibri"/>
                <a:cs typeface="Calibri"/>
              </a:rPr>
              <a:t> </a:t>
            </a:r>
            <a:r>
              <a:rPr sz="1350" b="1" spc="-8" dirty="0">
                <a:latin typeface="Calibri"/>
                <a:cs typeface="Calibri"/>
              </a:rPr>
              <a:t>magistrato </a:t>
            </a:r>
            <a:r>
              <a:rPr sz="1350" b="1" dirty="0">
                <a:latin typeface="Calibri"/>
                <a:cs typeface="Calibri"/>
              </a:rPr>
              <a:t>per</a:t>
            </a:r>
            <a:r>
              <a:rPr sz="1350" b="1" spc="120" dirty="0">
                <a:latin typeface="Calibri"/>
                <a:cs typeface="Calibri"/>
              </a:rPr>
              <a:t> </a:t>
            </a:r>
            <a:r>
              <a:rPr sz="1350" b="1" dirty="0">
                <a:latin typeface="Calibri"/>
                <a:cs typeface="Calibri"/>
              </a:rPr>
              <a:t>evadere</a:t>
            </a:r>
            <a:r>
              <a:rPr sz="1350" b="1" spc="131" dirty="0">
                <a:latin typeface="Calibri"/>
                <a:cs typeface="Calibri"/>
              </a:rPr>
              <a:t> </a:t>
            </a:r>
            <a:r>
              <a:rPr sz="1350" b="1" dirty="0">
                <a:latin typeface="Calibri"/>
                <a:cs typeface="Calibri"/>
              </a:rPr>
              <a:t>le</a:t>
            </a:r>
            <a:r>
              <a:rPr sz="1350" b="1" spc="127" dirty="0">
                <a:latin typeface="Calibri"/>
                <a:cs typeface="Calibri"/>
              </a:rPr>
              <a:t> </a:t>
            </a:r>
            <a:r>
              <a:rPr sz="1350" b="1" dirty="0">
                <a:latin typeface="Calibri"/>
                <a:cs typeface="Calibri"/>
              </a:rPr>
              <a:t>pratiche</a:t>
            </a:r>
            <a:r>
              <a:rPr sz="1350" b="1" spc="135" dirty="0">
                <a:latin typeface="Calibri"/>
                <a:cs typeface="Calibri"/>
              </a:rPr>
              <a:t> </a:t>
            </a:r>
            <a:r>
              <a:rPr sz="1350" b="1" dirty="0">
                <a:latin typeface="Calibri"/>
                <a:cs typeface="Calibri"/>
              </a:rPr>
              <a:t>pendenti</a:t>
            </a:r>
            <a:r>
              <a:rPr sz="1350" b="1" spc="127" dirty="0">
                <a:latin typeface="Calibri"/>
                <a:cs typeface="Calibri"/>
              </a:rPr>
              <a:t> </a:t>
            </a:r>
            <a:r>
              <a:rPr sz="1350" b="1" dirty="0">
                <a:latin typeface="Calibri"/>
                <a:cs typeface="Calibri"/>
              </a:rPr>
              <a:t>e</a:t>
            </a:r>
            <a:r>
              <a:rPr sz="1350" b="1" spc="127" dirty="0">
                <a:latin typeface="Calibri"/>
                <a:cs typeface="Calibri"/>
              </a:rPr>
              <a:t> </a:t>
            </a:r>
            <a:r>
              <a:rPr sz="1350" b="1" dirty="0">
                <a:latin typeface="Calibri"/>
                <a:cs typeface="Calibri"/>
              </a:rPr>
              <a:t>garantire</a:t>
            </a:r>
            <a:r>
              <a:rPr sz="1350" b="1" spc="135" dirty="0">
                <a:latin typeface="Calibri"/>
                <a:cs typeface="Calibri"/>
              </a:rPr>
              <a:t> </a:t>
            </a:r>
            <a:r>
              <a:rPr sz="1350" b="1" dirty="0">
                <a:latin typeface="Calibri"/>
                <a:cs typeface="Calibri"/>
              </a:rPr>
              <a:t>la</a:t>
            </a:r>
            <a:r>
              <a:rPr sz="1350" b="1" spc="120" dirty="0">
                <a:latin typeface="Calibri"/>
                <a:cs typeface="Calibri"/>
              </a:rPr>
              <a:t> </a:t>
            </a:r>
            <a:r>
              <a:rPr sz="1350" b="1" dirty="0">
                <a:latin typeface="Calibri"/>
                <a:cs typeface="Calibri"/>
              </a:rPr>
              <a:t>trasformazione</a:t>
            </a:r>
            <a:r>
              <a:rPr sz="1350" b="1" spc="135" dirty="0">
                <a:latin typeface="Calibri"/>
                <a:cs typeface="Calibri"/>
              </a:rPr>
              <a:t> </a:t>
            </a:r>
            <a:r>
              <a:rPr sz="1350" b="1" dirty="0">
                <a:latin typeface="Calibri"/>
                <a:cs typeface="Calibri"/>
              </a:rPr>
              <a:t>tecnologica</a:t>
            </a:r>
            <a:r>
              <a:rPr sz="1350" b="1" spc="124" dirty="0">
                <a:latin typeface="Calibri"/>
                <a:cs typeface="Calibri"/>
              </a:rPr>
              <a:t> </a:t>
            </a:r>
            <a:r>
              <a:rPr sz="1350" b="1" spc="-38" dirty="0">
                <a:latin typeface="Calibri"/>
                <a:cs typeface="Calibri"/>
              </a:rPr>
              <a:t>e </a:t>
            </a:r>
            <a:r>
              <a:rPr sz="1350" b="1" spc="-8" dirty="0">
                <a:latin typeface="Calibri"/>
                <a:cs typeface="Calibri"/>
              </a:rPr>
              <a:t>digitale</a:t>
            </a:r>
            <a:endParaRPr sz="1350">
              <a:latin typeface="Calibri"/>
              <a:cs typeface="Calibri"/>
            </a:endParaRPr>
          </a:p>
          <a:p>
            <a:pPr marL="265271" marR="3810" indent="-256223" algn="just">
              <a:spcBef>
                <a:spcPts val="4"/>
              </a:spcBef>
              <a:buAutoNum type="arabicPeriod" startAt="2"/>
              <a:tabLst>
                <a:tab pos="266224" algn="l"/>
              </a:tabLst>
            </a:pPr>
            <a:r>
              <a:rPr sz="1350" b="1" dirty="0">
                <a:latin typeface="Calibri"/>
                <a:cs typeface="Calibri"/>
              </a:rPr>
              <a:t>Digitalizzare</a:t>
            </a:r>
            <a:r>
              <a:rPr sz="1350" b="1" spc="191" dirty="0">
                <a:latin typeface="Calibri"/>
                <a:cs typeface="Calibri"/>
              </a:rPr>
              <a:t> </a:t>
            </a:r>
            <a:r>
              <a:rPr sz="1350" b="1" dirty="0">
                <a:latin typeface="Calibri"/>
                <a:cs typeface="Calibri"/>
              </a:rPr>
              <a:t>i</a:t>
            </a:r>
            <a:r>
              <a:rPr sz="1350" b="1" spc="203" dirty="0">
                <a:latin typeface="Calibri"/>
                <a:cs typeface="Calibri"/>
              </a:rPr>
              <a:t> </a:t>
            </a:r>
            <a:r>
              <a:rPr sz="1350" b="1" dirty="0">
                <a:latin typeface="Calibri"/>
                <a:cs typeface="Calibri"/>
              </a:rPr>
              <a:t>fascicoli</a:t>
            </a:r>
            <a:r>
              <a:rPr sz="1350" b="1" spc="206" dirty="0">
                <a:latin typeface="Calibri"/>
                <a:cs typeface="Calibri"/>
              </a:rPr>
              <a:t> </a:t>
            </a:r>
            <a:r>
              <a:rPr sz="1350" b="1" dirty="0">
                <a:latin typeface="Calibri"/>
                <a:cs typeface="Calibri"/>
              </a:rPr>
              <a:t>giudiziari</a:t>
            </a:r>
            <a:r>
              <a:rPr sz="1350" b="1" spc="195" dirty="0">
                <a:latin typeface="Calibri"/>
                <a:cs typeface="Calibri"/>
              </a:rPr>
              <a:t> </a:t>
            </a:r>
            <a:r>
              <a:rPr sz="1350" b="1" dirty="0">
                <a:latin typeface="Calibri"/>
                <a:cs typeface="Calibri"/>
              </a:rPr>
              <a:t>e</a:t>
            </a:r>
            <a:r>
              <a:rPr sz="1350" b="1" spc="203" dirty="0">
                <a:latin typeface="Calibri"/>
                <a:cs typeface="Calibri"/>
              </a:rPr>
              <a:t> </a:t>
            </a:r>
            <a:r>
              <a:rPr sz="1350" b="1" dirty="0">
                <a:latin typeface="Calibri"/>
                <a:cs typeface="Calibri"/>
              </a:rPr>
              <a:t>adottare</a:t>
            </a:r>
            <a:r>
              <a:rPr sz="1350" b="1" spc="206" dirty="0">
                <a:latin typeface="Calibri"/>
                <a:cs typeface="Calibri"/>
              </a:rPr>
              <a:t> </a:t>
            </a:r>
            <a:r>
              <a:rPr sz="1350" b="1" dirty="0">
                <a:latin typeface="Calibri"/>
                <a:cs typeface="Calibri"/>
              </a:rPr>
              <a:t>strumenti</a:t>
            </a:r>
            <a:r>
              <a:rPr sz="1350" b="1" spc="199" dirty="0">
                <a:latin typeface="Calibri"/>
                <a:cs typeface="Calibri"/>
              </a:rPr>
              <a:t> </a:t>
            </a:r>
            <a:r>
              <a:rPr sz="1350" b="1" dirty="0">
                <a:latin typeface="Calibri"/>
                <a:cs typeface="Calibri"/>
              </a:rPr>
              <a:t>avanzati</a:t>
            </a:r>
            <a:r>
              <a:rPr sz="1350" b="1" spc="203" dirty="0">
                <a:latin typeface="Calibri"/>
                <a:cs typeface="Calibri"/>
              </a:rPr>
              <a:t> </a:t>
            </a:r>
            <a:r>
              <a:rPr sz="1350" b="1" dirty="0">
                <a:latin typeface="Calibri"/>
                <a:cs typeface="Calibri"/>
              </a:rPr>
              <a:t>di</a:t>
            </a:r>
            <a:r>
              <a:rPr sz="1350" b="1" spc="203" dirty="0">
                <a:latin typeface="Calibri"/>
                <a:cs typeface="Calibri"/>
              </a:rPr>
              <a:t> </a:t>
            </a:r>
            <a:r>
              <a:rPr sz="1350" b="1" dirty="0">
                <a:latin typeface="Calibri"/>
                <a:cs typeface="Calibri"/>
              </a:rPr>
              <a:t>analisi</a:t>
            </a:r>
            <a:r>
              <a:rPr sz="1350" b="1" spc="203" dirty="0">
                <a:latin typeface="Calibri"/>
                <a:cs typeface="Calibri"/>
              </a:rPr>
              <a:t> </a:t>
            </a:r>
            <a:r>
              <a:rPr sz="1350" b="1" spc="-19" dirty="0">
                <a:latin typeface="Calibri"/>
                <a:cs typeface="Calibri"/>
              </a:rPr>
              <a:t>dei 	</a:t>
            </a:r>
            <a:r>
              <a:rPr sz="1350" b="1" spc="-15" dirty="0">
                <a:latin typeface="Calibri"/>
                <a:cs typeface="Calibri"/>
              </a:rPr>
              <a:t>dati</a:t>
            </a:r>
            <a:endParaRPr sz="1350">
              <a:latin typeface="Calibri"/>
              <a:cs typeface="Calibri"/>
            </a:endParaRPr>
          </a:p>
        </p:txBody>
      </p:sp>
      <p:sp>
        <p:nvSpPr>
          <p:cNvPr id="8" name="object 8"/>
          <p:cNvSpPr txBox="1">
            <a:spLocks noGrp="1"/>
          </p:cNvSpPr>
          <p:nvPr>
            <p:ph type="sldNum" sz="quarter" idx="7"/>
          </p:nvPr>
        </p:nvSpPr>
        <p:spPr>
          <a:xfrm>
            <a:off x="5715000" y="930904"/>
            <a:ext cx="800100" cy="127727"/>
          </a:xfrm>
          <a:prstGeom prst="rect">
            <a:avLst/>
          </a:prstGeom>
        </p:spPr>
        <p:txBody>
          <a:bodyPr vert="horz" wrap="square" lIns="0" tIns="0" rIns="0" bIns="0" rtlCol="0" anchor="ctr">
            <a:spAutoFit/>
          </a:bodyPr>
          <a:lstStyle/>
          <a:p>
            <a:pPr marL="28575">
              <a:lnSpc>
                <a:spcPts val="1069"/>
              </a:lnSpc>
            </a:pPr>
            <a:fld id="{81D60167-4931-47E6-BA6A-407CBD079E47}" type="slidenum">
              <a:rPr spc="-19" dirty="0"/>
              <a:pPr marL="28575">
                <a:lnSpc>
                  <a:spcPts val="1069"/>
                </a:lnSpc>
              </a:pPr>
              <a:t>28</a:t>
            </a:fld>
            <a:endParaRPr spc="-19" dirty="0"/>
          </a:p>
        </p:txBody>
      </p:sp>
      <p:sp>
        <p:nvSpPr>
          <p:cNvPr id="6" name="object 6"/>
          <p:cNvSpPr txBox="1">
            <a:spLocks noGrp="1"/>
          </p:cNvSpPr>
          <p:nvPr>
            <p:ph type="title" idx="4294967295"/>
          </p:nvPr>
        </p:nvSpPr>
        <p:spPr>
          <a:xfrm>
            <a:off x="611560" y="525132"/>
            <a:ext cx="7278568" cy="1240724"/>
          </a:xfrm>
          <a:prstGeom prst="rect">
            <a:avLst/>
          </a:prstGeom>
        </p:spPr>
        <p:txBody>
          <a:bodyPr vert="horz" wrap="square" lIns="0" tIns="9525" rIns="0" bIns="0" rtlCol="0" anchor="ctr">
            <a:spAutoFit/>
          </a:bodyPr>
          <a:lstStyle/>
          <a:p>
            <a:pPr marL="63341" algn="just">
              <a:spcBef>
                <a:spcPts val="75"/>
              </a:spcBef>
            </a:pPr>
            <a:r>
              <a:rPr dirty="0"/>
              <a:t>Le</a:t>
            </a:r>
            <a:r>
              <a:rPr spc="-38" dirty="0"/>
              <a:t> </a:t>
            </a:r>
            <a:r>
              <a:rPr dirty="0"/>
              <a:t>Riforme:</a:t>
            </a:r>
            <a:r>
              <a:rPr spc="-41" dirty="0"/>
              <a:t> </a:t>
            </a:r>
            <a:r>
              <a:rPr dirty="0"/>
              <a:t>una</a:t>
            </a:r>
            <a:r>
              <a:rPr spc="-26" dirty="0"/>
              <a:t> </a:t>
            </a:r>
            <a:r>
              <a:rPr dirty="0"/>
              <a:t>Giustizia</a:t>
            </a:r>
            <a:r>
              <a:rPr spc="-30" dirty="0"/>
              <a:t> </a:t>
            </a:r>
            <a:r>
              <a:rPr dirty="0"/>
              <a:t>veloce</a:t>
            </a:r>
            <a:r>
              <a:rPr spc="-41" dirty="0"/>
              <a:t> </a:t>
            </a:r>
            <a:r>
              <a:rPr dirty="0"/>
              <a:t>aiuta</a:t>
            </a:r>
            <a:r>
              <a:rPr spc="-23" dirty="0"/>
              <a:t> </a:t>
            </a:r>
            <a:r>
              <a:rPr spc="-8" dirty="0"/>
              <a:t>l’economia</a:t>
            </a:r>
          </a:p>
        </p:txBody>
      </p:sp>
      <p:pic>
        <p:nvPicPr>
          <p:cNvPr id="7" name="object 7"/>
          <p:cNvPicPr/>
          <p:nvPr/>
        </p:nvPicPr>
        <p:blipFill>
          <a:blip r:embed="rId3" cstate="print"/>
          <a:stretch>
            <a:fillRect/>
          </a:stretch>
        </p:blipFill>
        <p:spPr>
          <a:xfrm>
            <a:off x="7259192" y="4956048"/>
            <a:ext cx="630936" cy="566928"/>
          </a:xfrm>
          <a:prstGeom prst="rect">
            <a:avLst/>
          </a:prstGeom>
        </p:spPr>
      </p:pic>
    </p:spTree>
    <p:extLst>
      <p:ext uri="{BB962C8B-B14F-4D97-AF65-F5344CB8AC3E}">
        <p14:creationId xmlns:p14="http://schemas.microsoft.com/office/powerpoint/2010/main" val="294717618"/>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00" y="964407"/>
            <a:ext cx="6858000" cy="5036344"/>
            <a:chOff x="0" y="142874"/>
            <a:chExt cx="9144000" cy="6715125"/>
          </a:xfrm>
        </p:grpSpPr>
        <p:pic>
          <p:nvPicPr>
            <p:cNvPr id="3" name="object 3"/>
            <p:cNvPicPr/>
            <p:nvPr/>
          </p:nvPicPr>
          <p:blipFill>
            <a:blip r:embed="rId2" cstate="print"/>
            <a:stretch>
              <a:fillRect/>
            </a:stretch>
          </p:blipFill>
          <p:spPr>
            <a:xfrm>
              <a:off x="611886" y="2277617"/>
              <a:ext cx="7921752" cy="647700"/>
            </a:xfrm>
            <a:prstGeom prst="rect">
              <a:avLst/>
            </a:prstGeom>
          </p:spPr>
        </p:pic>
        <p:sp>
          <p:nvSpPr>
            <p:cNvPr id="4" name="object 4"/>
            <p:cNvSpPr/>
            <p:nvPr/>
          </p:nvSpPr>
          <p:spPr>
            <a:xfrm>
              <a:off x="611886" y="2277617"/>
              <a:ext cx="7922259" cy="647700"/>
            </a:xfrm>
            <a:custGeom>
              <a:avLst/>
              <a:gdLst/>
              <a:ahLst/>
              <a:cxnLst/>
              <a:rect l="l" t="t" r="r" b="b"/>
              <a:pathLst>
                <a:path w="7922259" h="647700">
                  <a:moveTo>
                    <a:pt x="0" y="647700"/>
                  </a:moveTo>
                  <a:lnTo>
                    <a:pt x="7921752" y="647700"/>
                  </a:lnTo>
                  <a:lnTo>
                    <a:pt x="7921752" y="0"/>
                  </a:lnTo>
                  <a:lnTo>
                    <a:pt x="0" y="0"/>
                  </a:lnTo>
                  <a:lnTo>
                    <a:pt x="0" y="647700"/>
                  </a:lnTo>
                  <a:close/>
                </a:path>
              </a:pathLst>
            </a:custGeom>
            <a:ln w="25908">
              <a:solidFill>
                <a:srgbClr val="57B0B8"/>
              </a:solidFill>
              <a:prstDash val="sysDash"/>
            </a:ln>
          </p:spPr>
          <p:txBody>
            <a:bodyPr wrap="square" lIns="0" tIns="0" rIns="0" bIns="0" rtlCol="0"/>
            <a:lstStyle/>
            <a:p>
              <a:endParaRPr/>
            </a:p>
          </p:txBody>
        </p:sp>
        <p:pic>
          <p:nvPicPr>
            <p:cNvPr id="5" name="object 5"/>
            <p:cNvPicPr/>
            <p:nvPr/>
          </p:nvPicPr>
          <p:blipFill>
            <a:blip r:embed="rId3" cstate="print"/>
            <a:stretch>
              <a:fillRect/>
            </a:stretch>
          </p:blipFill>
          <p:spPr>
            <a:xfrm>
              <a:off x="611886" y="4941570"/>
              <a:ext cx="7921752" cy="935736"/>
            </a:xfrm>
            <a:prstGeom prst="rect">
              <a:avLst/>
            </a:prstGeom>
          </p:spPr>
        </p:pic>
        <p:sp>
          <p:nvSpPr>
            <p:cNvPr id="6" name="object 6"/>
            <p:cNvSpPr/>
            <p:nvPr/>
          </p:nvSpPr>
          <p:spPr>
            <a:xfrm>
              <a:off x="611886" y="4941570"/>
              <a:ext cx="7922259" cy="935990"/>
            </a:xfrm>
            <a:custGeom>
              <a:avLst/>
              <a:gdLst/>
              <a:ahLst/>
              <a:cxnLst/>
              <a:rect l="l" t="t" r="r" b="b"/>
              <a:pathLst>
                <a:path w="7922259" h="935989">
                  <a:moveTo>
                    <a:pt x="0" y="935735"/>
                  </a:moveTo>
                  <a:lnTo>
                    <a:pt x="7921752" y="935735"/>
                  </a:lnTo>
                  <a:lnTo>
                    <a:pt x="7921752" y="0"/>
                  </a:lnTo>
                  <a:lnTo>
                    <a:pt x="0" y="0"/>
                  </a:lnTo>
                  <a:lnTo>
                    <a:pt x="0" y="935735"/>
                  </a:lnTo>
                  <a:close/>
                </a:path>
              </a:pathLst>
            </a:custGeom>
            <a:ln w="25908">
              <a:solidFill>
                <a:srgbClr val="57B0B8"/>
              </a:solidFill>
              <a:prstDash val="sysDash"/>
            </a:ln>
          </p:spPr>
          <p:txBody>
            <a:bodyPr wrap="square" lIns="0" tIns="0" rIns="0" bIns="0" rtlCol="0"/>
            <a:lstStyle/>
            <a:p>
              <a:endParaRPr/>
            </a:p>
          </p:txBody>
        </p:sp>
      </p:grpSp>
      <p:sp>
        <p:nvSpPr>
          <p:cNvPr id="7" name="object 7"/>
          <p:cNvSpPr txBox="1"/>
          <p:nvPr/>
        </p:nvSpPr>
        <p:spPr>
          <a:xfrm>
            <a:off x="1660855" y="2048789"/>
            <a:ext cx="5825490" cy="3172022"/>
          </a:xfrm>
          <a:prstGeom prst="rect">
            <a:avLst/>
          </a:prstGeom>
        </p:spPr>
        <p:txBody>
          <a:bodyPr vert="horz" wrap="square" lIns="0" tIns="9525" rIns="0" bIns="0" rtlCol="0">
            <a:spAutoFit/>
          </a:bodyPr>
          <a:lstStyle/>
          <a:p>
            <a:pPr marL="9525" algn="just">
              <a:spcBef>
                <a:spcPts val="75"/>
              </a:spcBef>
            </a:pPr>
            <a:r>
              <a:rPr sz="1350" dirty="0">
                <a:latin typeface="Calibri"/>
                <a:cs typeface="Calibri"/>
              </a:rPr>
              <a:t>Il</a:t>
            </a:r>
            <a:r>
              <a:rPr sz="1350" spc="34" dirty="0">
                <a:latin typeface="Calibri"/>
                <a:cs typeface="Calibri"/>
              </a:rPr>
              <a:t> </a:t>
            </a:r>
            <a:r>
              <a:rPr sz="1350" dirty="0">
                <a:latin typeface="Calibri"/>
                <a:cs typeface="Calibri"/>
              </a:rPr>
              <a:t>PNRR</a:t>
            </a:r>
            <a:r>
              <a:rPr sz="1350" spc="34" dirty="0">
                <a:latin typeface="Calibri"/>
                <a:cs typeface="Calibri"/>
              </a:rPr>
              <a:t> </a:t>
            </a:r>
            <a:r>
              <a:rPr sz="1350" dirty="0">
                <a:latin typeface="Calibri"/>
                <a:cs typeface="Calibri"/>
              </a:rPr>
              <a:t>prevede</a:t>
            </a:r>
            <a:r>
              <a:rPr sz="1350" spc="41" dirty="0">
                <a:latin typeface="Calibri"/>
                <a:cs typeface="Calibri"/>
              </a:rPr>
              <a:t> </a:t>
            </a:r>
            <a:r>
              <a:rPr sz="1350" dirty="0">
                <a:latin typeface="Calibri"/>
                <a:cs typeface="Calibri"/>
              </a:rPr>
              <a:t>anche</a:t>
            </a:r>
            <a:r>
              <a:rPr sz="1350" spc="38" dirty="0">
                <a:latin typeface="Calibri"/>
                <a:cs typeface="Calibri"/>
              </a:rPr>
              <a:t> </a:t>
            </a:r>
            <a:r>
              <a:rPr sz="1350" b="1" dirty="0">
                <a:latin typeface="Calibri"/>
                <a:cs typeface="Calibri"/>
              </a:rPr>
              <a:t>due</a:t>
            </a:r>
            <a:r>
              <a:rPr sz="1350" b="1" spc="41" dirty="0">
                <a:latin typeface="Calibri"/>
                <a:cs typeface="Calibri"/>
              </a:rPr>
              <a:t> </a:t>
            </a:r>
            <a:r>
              <a:rPr sz="1350" b="1" dirty="0">
                <a:latin typeface="Calibri"/>
                <a:cs typeface="Calibri"/>
              </a:rPr>
              <a:t>riforme</a:t>
            </a:r>
            <a:r>
              <a:rPr sz="1350" b="1" spc="45" dirty="0">
                <a:latin typeface="Calibri"/>
                <a:cs typeface="Calibri"/>
              </a:rPr>
              <a:t> </a:t>
            </a:r>
            <a:r>
              <a:rPr sz="1350" b="1" dirty="0">
                <a:latin typeface="Calibri"/>
                <a:cs typeface="Calibri"/>
              </a:rPr>
              <a:t>abilitanti,</a:t>
            </a:r>
            <a:r>
              <a:rPr sz="1350" b="1" spc="30" dirty="0">
                <a:latin typeface="Calibri"/>
                <a:cs typeface="Calibri"/>
              </a:rPr>
              <a:t> </a:t>
            </a:r>
            <a:r>
              <a:rPr sz="1350" b="1" dirty="0">
                <a:latin typeface="Calibri"/>
                <a:cs typeface="Calibri"/>
              </a:rPr>
              <a:t>che</a:t>
            </a:r>
            <a:r>
              <a:rPr sz="1350" b="1" spc="38" dirty="0">
                <a:latin typeface="Calibri"/>
                <a:cs typeface="Calibri"/>
              </a:rPr>
              <a:t> </a:t>
            </a:r>
            <a:r>
              <a:rPr sz="1350" b="1" dirty="0">
                <a:latin typeface="Calibri"/>
                <a:cs typeface="Calibri"/>
              </a:rPr>
              <a:t>riguardano</a:t>
            </a:r>
            <a:r>
              <a:rPr sz="1350" b="1" spc="45" dirty="0">
                <a:latin typeface="Calibri"/>
                <a:cs typeface="Calibri"/>
              </a:rPr>
              <a:t> </a:t>
            </a:r>
            <a:r>
              <a:rPr sz="1350" b="1" dirty="0">
                <a:latin typeface="Calibri"/>
                <a:cs typeface="Calibri"/>
              </a:rPr>
              <a:t>la</a:t>
            </a:r>
            <a:r>
              <a:rPr sz="1350" b="1" spc="26" dirty="0">
                <a:latin typeface="Calibri"/>
                <a:cs typeface="Calibri"/>
              </a:rPr>
              <a:t> </a:t>
            </a:r>
            <a:r>
              <a:rPr sz="1350" b="1" dirty="0">
                <a:latin typeface="Calibri"/>
                <a:cs typeface="Calibri"/>
              </a:rPr>
              <a:t>semplificazione</a:t>
            </a:r>
            <a:r>
              <a:rPr sz="1350" b="1" spc="30" dirty="0">
                <a:latin typeface="Calibri"/>
                <a:cs typeface="Calibri"/>
              </a:rPr>
              <a:t> </a:t>
            </a:r>
            <a:r>
              <a:rPr sz="1350" b="1" spc="-38" dirty="0">
                <a:latin typeface="Calibri"/>
                <a:cs typeface="Calibri"/>
              </a:rPr>
              <a:t>e</a:t>
            </a:r>
            <a:endParaRPr sz="1350">
              <a:latin typeface="Calibri"/>
              <a:cs typeface="Calibri"/>
            </a:endParaRPr>
          </a:p>
          <a:p>
            <a:pPr marL="9525" algn="just">
              <a:spcBef>
                <a:spcPts val="4"/>
              </a:spcBef>
            </a:pPr>
            <a:r>
              <a:rPr sz="1350" b="1" dirty="0">
                <a:latin typeface="Calibri"/>
                <a:cs typeface="Calibri"/>
              </a:rPr>
              <a:t>la</a:t>
            </a:r>
            <a:r>
              <a:rPr sz="1350" b="1" spc="-19" dirty="0">
                <a:latin typeface="Calibri"/>
                <a:cs typeface="Calibri"/>
              </a:rPr>
              <a:t> </a:t>
            </a:r>
            <a:r>
              <a:rPr sz="1350" b="1" spc="-8" dirty="0">
                <a:latin typeface="Calibri"/>
                <a:cs typeface="Calibri"/>
              </a:rPr>
              <a:t>concorrenza,</a:t>
            </a:r>
            <a:r>
              <a:rPr sz="1350" b="1" spc="-30" dirty="0">
                <a:latin typeface="Calibri"/>
                <a:cs typeface="Calibri"/>
              </a:rPr>
              <a:t> </a:t>
            </a:r>
            <a:r>
              <a:rPr sz="1350" dirty="0">
                <a:latin typeface="Calibri"/>
                <a:cs typeface="Calibri"/>
              </a:rPr>
              <a:t>al</a:t>
            </a:r>
            <a:r>
              <a:rPr sz="1350" spc="-4" dirty="0">
                <a:latin typeface="Calibri"/>
                <a:cs typeface="Calibri"/>
              </a:rPr>
              <a:t> </a:t>
            </a:r>
            <a:r>
              <a:rPr sz="1350" dirty="0">
                <a:latin typeface="Calibri"/>
                <a:cs typeface="Calibri"/>
              </a:rPr>
              <a:t>fine</a:t>
            </a:r>
            <a:r>
              <a:rPr sz="1350" spc="-11" dirty="0">
                <a:latin typeface="Calibri"/>
                <a:cs typeface="Calibri"/>
              </a:rPr>
              <a:t> </a:t>
            </a:r>
            <a:r>
              <a:rPr sz="1350" dirty="0">
                <a:latin typeface="Calibri"/>
                <a:cs typeface="Calibri"/>
              </a:rPr>
              <a:t>di</a:t>
            </a:r>
            <a:r>
              <a:rPr sz="1350" spc="-4" dirty="0">
                <a:latin typeface="Calibri"/>
                <a:cs typeface="Calibri"/>
              </a:rPr>
              <a:t> </a:t>
            </a:r>
            <a:r>
              <a:rPr sz="1350" dirty="0">
                <a:latin typeface="Calibri"/>
                <a:cs typeface="Calibri"/>
              </a:rPr>
              <a:t>rendere</a:t>
            </a:r>
            <a:r>
              <a:rPr sz="1350" spc="4" dirty="0">
                <a:latin typeface="Calibri"/>
                <a:cs typeface="Calibri"/>
              </a:rPr>
              <a:t> </a:t>
            </a:r>
            <a:r>
              <a:rPr sz="1350" dirty="0">
                <a:latin typeface="Calibri"/>
                <a:cs typeface="Calibri"/>
              </a:rPr>
              <a:t>possibile</a:t>
            </a:r>
            <a:r>
              <a:rPr sz="1350" spc="-4" dirty="0">
                <a:latin typeface="Calibri"/>
                <a:cs typeface="Calibri"/>
              </a:rPr>
              <a:t> </a:t>
            </a:r>
            <a:r>
              <a:rPr sz="1350" dirty="0">
                <a:latin typeface="Calibri"/>
                <a:cs typeface="Calibri"/>
              </a:rPr>
              <a:t>un migliore impatto</a:t>
            </a:r>
            <a:r>
              <a:rPr sz="1350" spc="-19" dirty="0">
                <a:latin typeface="Calibri"/>
                <a:cs typeface="Calibri"/>
              </a:rPr>
              <a:t> </a:t>
            </a:r>
            <a:r>
              <a:rPr sz="1350" dirty="0">
                <a:latin typeface="Calibri"/>
                <a:cs typeface="Calibri"/>
              </a:rPr>
              <a:t>degli</a:t>
            </a:r>
            <a:r>
              <a:rPr sz="1350" spc="-4" dirty="0">
                <a:latin typeface="Calibri"/>
                <a:cs typeface="Calibri"/>
              </a:rPr>
              <a:t> </a:t>
            </a:r>
            <a:r>
              <a:rPr sz="1350" spc="-8" dirty="0">
                <a:latin typeface="Calibri"/>
                <a:cs typeface="Calibri"/>
              </a:rPr>
              <a:t>investimenti.</a:t>
            </a:r>
            <a:endParaRPr sz="1350">
              <a:latin typeface="Calibri"/>
              <a:cs typeface="Calibri"/>
            </a:endParaRPr>
          </a:p>
          <a:p>
            <a:pPr marL="9525" marR="5715" algn="just">
              <a:spcBef>
                <a:spcPts val="900"/>
              </a:spcBef>
            </a:pPr>
            <a:r>
              <a:rPr sz="1350" b="1" dirty="0">
                <a:latin typeface="Calibri"/>
                <a:cs typeface="Calibri"/>
              </a:rPr>
              <a:t>La</a:t>
            </a:r>
            <a:r>
              <a:rPr sz="1350" b="1" spc="105" dirty="0">
                <a:latin typeface="Calibri"/>
                <a:cs typeface="Calibri"/>
              </a:rPr>
              <a:t> </a:t>
            </a:r>
            <a:r>
              <a:rPr sz="1350" b="1" dirty="0">
                <a:latin typeface="Calibri"/>
                <a:cs typeface="Calibri"/>
              </a:rPr>
              <a:t>semplificazione</a:t>
            </a:r>
            <a:r>
              <a:rPr sz="1350" b="1" spc="109" dirty="0">
                <a:latin typeface="Calibri"/>
                <a:cs typeface="Calibri"/>
              </a:rPr>
              <a:t> </a:t>
            </a:r>
            <a:r>
              <a:rPr sz="1350" b="1" dirty="0">
                <a:latin typeface="Calibri"/>
                <a:cs typeface="Calibri"/>
              </a:rPr>
              <a:t>punta</a:t>
            </a:r>
            <a:r>
              <a:rPr sz="1350" b="1" spc="105" dirty="0">
                <a:latin typeface="Calibri"/>
                <a:cs typeface="Calibri"/>
              </a:rPr>
              <a:t> </a:t>
            </a:r>
            <a:r>
              <a:rPr sz="1350" b="1" dirty="0">
                <a:latin typeface="Calibri"/>
                <a:cs typeface="Calibri"/>
              </a:rPr>
              <a:t>a</a:t>
            </a:r>
            <a:r>
              <a:rPr sz="1350" b="1" spc="98" dirty="0">
                <a:latin typeface="Calibri"/>
                <a:cs typeface="Calibri"/>
              </a:rPr>
              <a:t> </a:t>
            </a:r>
            <a:r>
              <a:rPr sz="1350" b="1" dirty="0">
                <a:latin typeface="Calibri"/>
                <a:cs typeface="Calibri"/>
              </a:rPr>
              <a:t>eliminare</a:t>
            </a:r>
            <a:r>
              <a:rPr sz="1350" b="1" spc="105" dirty="0">
                <a:latin typeface="Calibri"/>
                <a:cs typeface="Calibri"/>
              </a:rPr>
              <a:t> </a:t>
            </a:r>
            <a:r>
              <a:rPr sz="1350" b="1" dirty="0">
                <a:latin typeface="Calibri"/>
                <a:cs typeface="Calibri"/>
              </a:rPr>
              <a:t>i</a:t>
            </a:r>
            <a:r>
              <a:rPr sz="1350" b="1" spc="109" dirty="0">
                <a:latin typeface="Calibri"/>
                <a:cs typeface="Calibri"/>
              </a:rPr>
              <a:t> </a:t>
            </a:r>
            <a:r>
              <a:rPr sz="1350" b="1" dirty="0">
                <a:latin typeface="Calibri"/>
                <a:cs typeface="Calibri"/>
              </a:rPr>
              <a:t>colli</a:t>
            </a:r>
            <a:r>
              <a:rPr sz="1350" b="1" spc="98" dirty="0">
                <a:latin typeface="Calibri"/>
                <a:cs typeface="Calibri"/>
              </a:rPr>
              <a:t> </a:t>
            </a:r>
            <a:r>
              <a:rPr sz="1350" b="1" dirty="0">
                <a:latin typeface="Calibri"/>
                <a:cs typeface="Calibri"/>
              </a:rPr>
              <a:t>di</a:t>
            </a:r>
            <a:r>
              <a:rPr sz="1350" b="1" spc="109" dirty="0">
                <a:latin typeface="Calibri"/>
                <a:cs typeface="Calibri"/>
              </a:rPr>
              <a:t> </a:t>
            </a:r>
            <a:r>
              <a:rPr sz="1350" b="1" dirty="0">
                <a:latin typeface="Calibri"/>
                <a:cs typeface="Calibri"/>
              </a:rPr>
              <a:t>bottiglia</a:t>
            </a:r>
            <a:r>
              <a:rPr sz="1350" b="1" spc="109" dirty="0">
                <a:latin typeface="Calibri"/>
                <a:cs typeface="Calibri"/>
              </a:rPr>
              <a:t> </a:t>
            </a:r>
            <a:r>
              <a:rPr sz="1350" dirty="0">
                <a:latin typeface="Calibri"/>
                <a:cs typeface="Calibri"/>
              </a:rPr>
              <a:t>che</a:t>
            </a:r>
            <a:r>
              <a:rPr sz="1350" spc="113" dirty="0">
                <a:latin typeface="Calibri"/>
                <a:cs typeface="Calibri"/>
              </a:rPr>
              <a:t> </a:t>
            </a:r>
            <a:r>
              <a:rPr sz="1350" dirty="0">
                <a:latin typeface="Calibri"/>
                <a:cs typeface="Calibri"/>
              </a:rPr>
              <a:t>ostacolano</a:t>
            </a:r>
            <a:r>
              <a:rPr sz="1350" spc="105" dirty="0">
                <a:latin typeface="Calibri"/>
                <a:cs typeface="Calibri"/>
              </a:rPr>
              <a:t> </a:t>
            </a:r>
            <a:r>
              <a:rPr sz="1350" dirty="0">
                <a:latin typeface="Calibri"/>
                <a:cs typeface="Calibri"/>
              </a:rPr>
              <a:t>la</a:t>
            </a:r>
            <a:r>
              <a:rPr sz="1350" spc="109" dirty="0">
                <a:latin typeface="Calibri"/>
                <a:cs typeface="Calibri"/>
              </a:rPr>
              <a:t> </a:t>
            </a:r>
            <a:r>
              <a:rPr sz="1350" dirty="0">
                <a:latin typeface="Calibri"/>
                <a:cs typeface="Calibri"/>
              </a:rPr>
              <a:t>vita</a:t>
            </a:r>
            <a:r>
              <a:rPr sz="1350" spc="109" dirty="0">
                <a:latin typeface="Calibri"/>
                <a:cs typeface="Calibri"/>
              </a:rPr>
              <a:t> </a:t>
            </a:r>
            <a:r>
              <a:rPr sz="1350" spc="-19" dirty="0">
                <a:latin typeface="Calibri"/>
                <a:cs typeface="Calibri"/>
              </a:rPr>
              <a:t>dei </a:t>
            </a:r>
            <a:r>
              <a:rPr sz="1350" dirty="0">
                <a:latin typeface="Calibri"/>
                <a:cs typeface="Calibri"/>
              </a:rPr>
              <a:t>cittadini</a:t>
            </a:r>
            <a:r>
              <a:rPr sz="1350" spc="-15" dirty="0">
                <a:latin typeface="Calibri"/>
                <a:cs typeface="Calibri"/>
              </a:rPr>
              <a:t> </a:t>
            </a:r>
            <a:r>
              <a:rPr sz="1350" dirty="0">
                <a:latin typeface="Calibri"/>
                <a:cs typeface="Calibri"/>
              </a:rPr>
              <a:t>e</a:t>
            </a:r>
            <a:r>
              <a:rPr sz="1350" spc="-15" dirty="0">
                <a:latin typeface="Calibri"/>
                <a:cs typeface="Calibri"/>
              </a:rPr>
              <a:t> </a:t>
            </a:r>
            <a:r>
              <a:rPr sz="1350" dirty="0">
                <a:latin typeface="Calibri"/>
                <a:cs typeface="Calibri"/>
              </a:rPr>
              <a:t>le</a:t>
            </a:r>
            <a:r>
              <a:rPr sz="1350" spc="-23" dirty="0">
                <a:latin typeface="Calibri"/>
                <a:cs typeface="Calibri"/>
              </a:rPr>
              <a:t> </a:t>
            </a:r>
            <a:r>
              <a:rPr sz="1350" dirty="0">
                <a:latin typeface="Calibri"/>
                <a:cs typeface="Calibri"/>
              </a:rPr>
              <a:t>iniziative</a:t>
            </a:r>
            <a:r>
              <a:rPr sz="1350" spc="-11" dirty="0">
                <a:latin typeface="Calibri"/>
                <a:cs typeface="Calibri"/>
              </a:rPr>
              <a:t> </a:t>
            </a:r>
            <a:r>
              <a:rPr sz="1350" spc="-8" dirty="0">
                <a:latin typeface="Calibri"/>
                <a:cs typeface="Calibri"/>
              </a:rPr>
              <a:t>economiche.</a:t>
            </a:r>
            <a:endParaRPr sz="1350">
              <a:latin typeface="Calibri"/>
              <a:cs typeface="Calibri"/>
            </a:endParaRPr>
          </a:p>
          <a:p>
            <a:pPr marL="191928" indent="-182403" algn="just">
              <a:spcBef>
                <a:spcPts val="900"/>
              </a:spcBef>
              <a:buAutoNum type="alphaLcParenR"/>
              <a:tabLst>
                <a:tab pos="191928" algn="l"/>
              </a:tabLst>
            </a:pPr>
            <a:r>
              <a:rPr sz="1350" dirty="0">
                <a:latin typeface="Calibri"/>
                <a:cs typeface="Calibri"/>
              </a:rPr>
              <a:t>Entro</a:t>
            </a:r>
            <a:r>
              <a:rPr sz="1350" spc="49" dirty="0">
                <a:latin typeface="Calibri"/>
                <a:cs typeface="Calibri"/>
              </a:rPr>
              <a:t> </a:t>
            </a:r>
            <a:r>
              <a:rPr sz="1350" dirty="0">
                <a:latin typeface="Calibri"/>
                <a:cs typeface="Calibri"/>
              </a:rPr>
              <a:t>maggio</a:t>
            </a:r>
            <a:r>
              <a:rPr sz="1350" spc="68" dirty="0">
                <a:latin typeface="Calibri"/>
                <a:cs typeface="Calibri"/>
              </a:rPr>
              <a:t> </a:t>
            </a:r>
            <a:r>
              <a:rPr sz="1350" dirty="0">
                <a:latin typeface="Calibri"/>
                <a:cs typeface="Calibri"/>
              </a:rPr>
              <a:t>2021</a:t>
            </a:r>
            <a:r>
              <a:rPr sz="1350" spc="56" dirty="0">
                <a:latin typeface="Calibri"/>
                <a:cs typeface="Calibri"/>
              </a:rPr>
              <a:t> </a:t>
            </a:r>
            <a:r>
              <a:rPr sz="1350" dirty="0">
                <a:latin typeface="Calibri"/>
                <a:cs typeface="Calibri"/>
              </a:rPr>
              <a:t>è</a:t>
            </a:r>
            <a:r>
              <a:rPr sz="1350" spc="60" dirty="0">
                <a:latin typeface="Calibri"/>
                <a:cs typeface="Calibri"/>
              </a:rPr>
              <a:t> </a:t>
            </a:r>
            <a:r>
              <a:rPr sz="1350" dirty="0">
                <a:latin typeface="Calibri"/>
                <a:cs typeface="Calibri"/>
              </a:rPr>
              <a:t>stato</a:t>
            </a:r>
            <a:r>
              <a:rPr sz="1350" spc="56" dirty="0">
                <a:latin typeface="Calibri"/>
                <a:cs typeface="Calibri"/>
              </a:rPr>
              <a:t> </a:t>
            </a:r>
            <a:r>
              <a:rPr sz="1350" dirty="0">
                <a:latin typeface="Calibri"/>
                <a:cs typeface="Calibri"/>
              </a:rPr>
              <a:t>adottato</a:t>
            </a:r>
            <a:r>
              <a:rPr sz="1350" spc="56" dirty="0">
                <a:latin typeface="Calibri"/>
                <a:cs typeface="Calibri"/>
              </a:rPr>
              <a:t> </a:t>
            </a:r>
            <a:r>
              <a:rPr sz="1350" dirty="0">
                <a:latin typeface="Calibri"/>
                <a:cs typeface="Calibri"/>
              </a:rPr>
              <a:t>un</a:t>
            </a:r>
            <a:r>
              <a:rPr sz="1350" spc="60" dirty="0">
                <a:latin typeface="Calibri"/>
                <a:cs typeface="Calibri"/>
              </a:rPr>
              <a:t> </a:t>
            </a:r>
            <a:r>
              <a:rPr sz="1350" dirty="0">
                <a:latin typeface="Calibri"/>
                <a:cs typeface="Calibri"/>
              </a:rPr>
              <a:t>primo</a:t>
            </a:r>
            <a:r>
              <a:rPr sz="1350" spc="64" dirty="0">
                <a:latin typeface="Calibri"/>
                <a:cs typeface="Calibri"/>
              </a:rPr>
              <a:t> </a:t>
            </a:r>
            <a:r>
              <a:rPr sz="1350" dirty="0">
                <a:latin typeface="Calibri"/>
                <a:cs typeface="Calibri"/>
              </a:rPr>
              <a:t>decreto</a:t>
            </a:r>
            <a:r>
              <a:rPr sz="1350" spc="56" dirty="0">
                <a:latin typeface="Calibri"/>
                <a:cs typeface="Calibri"/>
              </a:rPr>
              <a:t> </a:t>
            </a:r>
            <a:r>
              <a:rPr sz="1350" dirty="0">
                <a:latin typeface="Calibri"/>
                <a:cs typeface="Calibri"/>
              </a:rPr>
              <a:t>legge</a:t>
            </a:r>
            <a:r>
              <a:rPr sz="1350" spc="64" dirty="0">
                <a:latin typeface="Calibri"/>
                <a:cs typeface="Calibri"/>
              </a:rPr>
              <a:t> </a:t>
            </a:r>
            <a:r>
              <a:rPr sz="1350" dirty="0">
                <a:latin typeface="Calibri"/>
                <a:cs typeface="Calibri"/>
              </a:rPr>
              <a:t>per</a:t>
            </a:r>
            <a:r>
              <a:rPr sz="1350" spc="56" dirty="0">
                <a:latin typeface="Calibri"/>
                <a:cs typeface="Calibri"/>
              </a:rPr>
              <a:t> </a:t>
            </a:r>
            <a:r>
              <a:rPr sz="1350" dirty="0">
                <a:latin typeface="Calibri"/>
                <a:cs typeface="Calibri"/>
              </a:rPr>
              <a:t>gli</a:t>
            </a:r>
            <a:r>
              <a:rPr sz="1350" spc="53" dirty="0">
                <a:latin typeface="Calibri"/>
                <a:cs typeface="Calibri"/>
              </a:rPr>
              <a:t> </a:t>
            </a:r>
            <a:r>
              <a:rPr sz="1350" dirty="0">
                <a:latin typeface="Calibri"/>
                <a:cs typeface="Calibri"/>
              </a:rPr>
              <a:t>interventi</a:t>
            </a:r>
            <a:r>
              <a:rPr sz="1350" spc="64" dirty="0">
                <a:latin typeface="Calibri"/>
                <a:cs typeface="Calibri"/>
              </a:rPr>
              <a:t> </a:t>
            </a:r>
            <a:r>
              <a:rPr sz="1350" spc="-19" dirty="0">
                <a:latin typeface="Calibri"/>
                <a:cs typeface="Calibri"/>
              </a:rPr>
              <a:t>di</a:t>
            </a:r>
            <a:endParaRPr sz="1350">
              <a:latin typeface="Calibri"/>
              <a:cs typeface="Calibri"/>
            </a:endParaRPr>
          </a:p>
          <a:p>
            <a:pPr marL="9525" algn="just"/>
            <a:r>
              <a:rPr sz="1350" dirty="0">
                <a:latin typeface="Calibri"/>
                <a:cs typeface="Calibri"/>
              </a:rPr>
              <a:t>semplificazione</a:t>
            </a:r>
            <a:r>
              <a:rPr sz="1350" spc="-8" dirty="0">
                <a:latin typeface="Calibri"/>
                <a:cs typeface="Calibri"/>
              </a:rPr>
              <a:t> </a:t>
            </a:r>
            <a:r>
              <a:rPr sz="1350" dirty="0">
                <a:latin typeface="Calibri"/>
                <a:cs typeface="Calibri"/>
              </a:rPr>
              <a:t>urgenti,</a:t>
            </a:r>
            <a:r>
              <a:rPr sz="1350" spc="-19" dirty="0">
                <a:latin typeface="Calibri"/>
                <a:cs typeface="Calibri"/>
              </a:rPr>
              <a:t> </a:t>
            </a:r>
            <a:r>
              <a:rPr sz="1350" dirty="0">
                <a:latin typeface="Calibri"/>
                <a:cs typeface="Calibri"/>
              </a:rPr>
              <a:t>necessari</a:t>
            </a:r>
            <a:r>
              <a:rPr sz="1350" spc="-26" dirty="0">
                <a:latin typeface="Calibri"/>
                <a:cs typeface="Calibri"/>
              </a:rPr>
              <a:t> </a:t>
            </a:r>
            <a:r>
              <a:rPr sz="1350" dirty="0">
                <a:latin typeface="Calibri"/>
                <a:cs typeface="Calibri"/>
              </a:rPr>
              <a:t>per</a:t>
            </a:r>
            <a:r>
              <a:rPr sz="1350" spc="-26" dirty="0">
                <a:latin typeface="Calibri"/>
                <a:cs typeface="Calibri"/>
              </a:rPr>
              <a:t> </a:t>
            </a:r>
            <a:r>
              <a:rPr sz="1350" spc="-8" dirty="0">
                <a:latin typeface="Calibri"/>
                <a:cs typeface="Calibri"/>
              </a:rPr>
              <a:t>l’attuazione</a:t>
            </a:r>
            <a:r>
              <a:rPr sz="1350" spc="-4" dirty="0">
                <a:latin typeface="Calibri"/>
                <a:cs typeface="Calibri"/>
              </a:rPr>
              <a:t> </a:t>
            </a:r>
            <a:r>
              <a:rPr sz="1350" dirty="0">
                <a:latin typeface="Calibri"/>
                <a:cs typeface="Calibri"/>
              </a:rPr>
              <a:t>dei</a:t>
            </a:r>
            <a:r>
              <a:rPr sz="1350" spc="-19" dirty="0">
                <a:latin typeface="Calibri"/>
                <a:cs typeface="Calibri"/>
              </a:rPr>
              <a:t> </a:t>
            </a:r>
            <a:r>
              <a:rPr sz="1350" dirty="0">
                <a:latin typeface="Calibri"/>
                <a:cs typeface="Calibri"/>
              </a:rPr>
              <a:t>progetti</a:t>
            </a:r>
            <a:r>
              <a:rPr sz="1350" spc="-23" dirty="0">
                <a:latin typeface="Calibri"/>
                <a:cs typeface="Calibri"/>
              </a:rPr>
              <a:t> </a:t>
            </a:r>
            <a:r>
              <a:rPr sz="1350" dirty="0">
                <a:latin typeface="Calibri"/>
                <a:cs typeface="Calibri"/>
              </a:rPr>
              <a:t>del</a:t>
            </a:r>
            <a:r>
              <a:rPr sz="1350" spc="-19" dirty="0">
                <a:latin typeface="Calibri"/>
                <a:cs typeface="Calibri"/>
              </a:rPr>
              <a:t> </a:t>
            </a:r>
            <a:r>
              <a:rPr sz="1350" spc="-8" dirty="0">
                <a:latin typeface="Calibri"/>
                <a:cs typeface="Calibri"/>
              </a:rPr>
              <a:t>Pnrr.</a:t>
            </a:r>
            <a:endParaRPr sz="1350">
              <a:latin typeface="Calibri"/>
              <a:cs typeface="Calibri"/>
            </a:endParaRPr>
          </a:p>
          <a:p>
            <a:pPr marL="9525" marR="6191" indent="199073" algn="just">
              <a:spcBef>
                <a:spcPts val="900"/>
              </a:spcBef>
              <a:buAutoNum type="alphaLcParenR" startAt="2"/>
              <a:tabLst>
                <a:tab pos="208598" algn="l"/>
              </a:tabLst>
            </a:pPr>
            <a:r>
              <a:rPr sz="1350" dirty="0">
                <a:latin typeface="Calibri"/>
                <a:cs typeface="Calibri"/>
              </a:rPr>
              <a:t>Con</a:t>
            </a:r>
            <a:r>
              <a:rPr sz="1350" spc="131" dirty="0">
                <a:latin typeface="Calibri"/>
                <a:cs typeface="Calibri"/>
              </a:rPr>
              <a:t> </a:t>
            </a:r>
            <a:r>
              <a:rPr sz="1350" dirty="0">
                <a:latin typeface="Calibri"/>
                <a:cs typeface="Calibri"/>
              </a:rPr>
              <a:t>leggi</a:t>
            </a:r>
            <a:r>
              <a:rPr sz="1350" spc="135" dirty="0">
                <a:latin typeface="Calibri"/>
                <a:cs typeface="Calibri"/>
              </a:rPr>
              <a:t> </a:t>
            </a:r>
            <a:r>
              <a:rPr sz="1350" dirty="0">
                <a:latin typeface="Calibri"/>
                <a:cs typeface="Calibri"/>
              </a:rPr>
              <a:t>ordinarie</a:t>
            </a:r>
            <a:r>
              <a:rPr sz="1350" spc="120" dirty="0">
                <a:latin typeface="Calibri"/>
                <a:cs typeface="Calibri"/>
              </a:rPr>
              <a:t> </a:t>
            </a:r>
            <a:r>
              <a:rPr sz="1350" dirty="0">
                <a:latin typeface="Calibri"/>
                <a:cs typeface="Calibri"/>
              </a:rPr>
              <a:t>successive</a:t>
            </a:r>
            <a:r>
              <a:rPr sz="1350" spc="139" dirty="0">
                <a:latin typeface="Calibri"/>
                <a:cs typeface="Calibri"/>
              </a:rPr>
              <a:t> </a:t>
            </a:r>
            <a:r>
              <a:rPr sz="1350" dirty="0">
                <a:latin typeface="Calibri"/>
                <a:cs typeface="Calibri"/>
              </a:rPr>
              <a:t>e</a:t>
            </a:r>
            <a:r>
              <a:rPr sz="1350" spc="135" dirty="0">
                <a:latin typeface="Calibri"/>
                <a:cs typeface="Calibri"/>
              </a:rPr>
              <a:t> </a:t>
            </a:r>
            <a:r>
              <a:rPr sz="1350" dirty="0">
                <a:latin typeface="Calibri"/>
                <a:cs typeface="Calibri"/>
              </a:rPr>
              <a:t>con</a:t>
            </a:r>
            <a:r>
              <a:rPr sz="1350" spc="135" dirty="0">
                <a:latin typeface="Calibri"/>
                <a:cs typeface="Calibri"/>
              </a:rPr>
              <a:t> </a:t>
            </a:r>
            <a:r>
              <a:rPr sz="1350" dirty="0">
                <a:latin typeface="Calibri"/>
                <a:cs typeface="Calibri"/>
              </a:rPr>
              <a:t>interventi</a:t>
            </a:r>
            <a:r>
              <a:rPr sz="1350" spc="124" dirty="0">
                <a:latin typeface="Calibri"/>
                <a:cs typeface="Calibri"/>
              </a:rPr>
              <a:t> </a:t>
            </a:r>
            <a:r>
              <a:rPr sz="1350" dirty="0">
                <a:latin typeface="Calibri"/>
                <a:cs typeface="Calibri"/>
              </a:rPr>
              <a:t>non</a:t>
            </a:r>
            <a:r>
              <a:rPr sz="1350" spc="143" dirty="0">
                <a:latin typeface="Calibri"/>
                <a:cs typeface="Calibri"/>
              </a:rPr>
              <a:t> </a:t>
            </a:r>
            <a:r>
              <a:rPr sz="1350" dirty="0">
                <a:latin typeface="Calibri"/>
                <a:cs typeface="Calibri"/>
              </a:rPr>
              <a:t>normativi</a:t>
            </a:r>
            <a:r>
              <a:rPr sz="1350" spc="124" dirty="0">
                <a:latin typeface="Calibri"/>
                <a:cs typeface="Calibri"/>
              </a:rPr>
              <a:t> </a:t>
            </a:r>
            <a:r>
              <a:rPr sz="1350" dirty="0">
                <a:latin typeface="Calibri"/>
                <a:cs typeface="Calibri"/>
              </a:rPr>
              <a:t>si</a:t>
            </a:r>
            <a:r>
              <a:rPr sz="1350" spc="124" dirty="0">
                <a:latin typeface="Calibri"/>
                <a:cs typeface="Calibri"/>
              </a:rPr>
              <a:t> </a:t>
            </a:r>
            <a:r>
              <a:rPr sz="1350" dirty="0">
                <a:latin typeface="Calibri"/>
                <a:cs typeface="Calibri"/>
              </a:rPr>
              <a:t>procederà</a:t>
            </a:r>
            <a:r>
              <a:rPr sz="1350" spc="139" dirty="0">
                <a:latin typeface="Calibri"/>
                <a:cs typeface="Calibri"/>
              </a:rPr>
              <a:t> </a:t>
            </a:r>
            <a:r>
              <a:rPr sz="1350" spc="-19" dirty="0">
                <a:latin typeface="Calibri"/>
                <a:cs typeface="Calibri"/>
              </a:rPr>
              <a:t>per </a:t>
            </a:r>
            <a:r>
              <a:rPr sz="1350" dirty="0">
                <a:latin typeface="Calibri"/>
                <a:cs typeface="Calibri"/>
              </a:rPr>
              <a:t>migliorare</a:t>
            </a:r>
            <a:r>
              <a:rPr sz="1350" spc="131" dirty="0">
                <a:latin typeface="Calibri"/>
                <a:cs typeface="Calibri"/>
              </a:rPr>
              <a:t>  </a:t>
            </a:r>
            <a:r>
              <a:rPr sz="1350" dirty="0">
                <a:latin typeface="Calibri"/>
                <a:cs typeface="Calibri"/>
              </a:rPr>
              <a:t>la</a:t>
            </a:r>
            <a:r>
              <a:rPr sz="1350" spc="135" dirty="0">
                <a:latin typeface="Calibri"/>
                <a:cs typeface="Calibri"/>
              </a:rPr>
              <a:t>  </a:t>
            </a:r>
            <a:r>
              <a:rPr sz="1350" dirty="0">
                <a:latin typeface="Calibri"/>
                <a:cs typeface="Calibri"/>
              </a:rPr>
              <a:t>qualità</a:t>
            </a:r>
            <a:r>
              <a:rPr sz="1350" spc="131" dirty="0">
                <a:latin typeface="Calibri"/>
                <a:cs typeface="Calibri"/>
              </a:rPr>
              <a:t>  </a:t>
            </a:r>
            <a:r>
              <a:rPr sz="1350" dirty="0">
                <a:latin typeface="Calibri"/>
                <a:cs typeface="Calibri"/>
              </a:rPr>
              <a:t>della</a:t>
            </a:r>
            <a:r>
              <a:rPr sz="1350" spc="135" dirty="0">
                <a:latin typeface="Calibri"/>
                <a:cs typeface="Calibri"/>
              </a:rPr>
              <a:t>  </a:t>
            </a:r>
            <a:r>
              <a:rPr sz="1350" dirty="0">
                <a:latin typeface="Calibri"/>
                <a:cs typeface="Calibri"/>
              </a:rPr>
              <a:t>regolazione,</a:t>
            </a:r>
            <a:r>
              <a:rPr sz="1350" spc="127" dirty="0">
                <a:latin typeface="Calibri"/>
                <a:cs typeface="Calibri"/>
              </a:rPr>
              <a:t>  </a:t>
            </a:r>
            <a:r>
              <a:rPr sz="1350" dirty="0">
                <a:latin typeface="Calibri"/>
                <a:cs typeface="Calibri"/>
              </a:rPr>
              <a:t>semplificare</a:t>
            </a:r>
            <a:r>
              <a:rPr sz="1350" spc="135" dirty="0">
                <a:latin typeface="Calibri"/>
                <a:cs typeface="Calibri"/>
              </a:rPr>
              <a:t>  </a:t>
            </a:r>
            <a:r>
              <a:rPr sz="1350" dirty="0">
                <a:latin typeface="Calibri"/>
                <a:cs typeface="Calibri"/>
              </a:rPr>
              <a:t>i</a:t>
            </a:r>
            <a:r>
              <a:rPr sz="1350" spc="135" dirty="0">
                <a:latin typeface="Calibri"/>
                <a:cs typeface="Calibri"/>
              </a:rPr>
              <a:t>  </a:t>
            </a:r>
            <a:r>
              <a:rPr sz="1350" dirty="0">
                <a:latin typeface="Calibri"/>
                <a:cs typeface="Calibri"/>
              </a:rPr>
              <a:t>contratti</a:t>
            </a:r>
            <a:r>
              <a:rPr sz="1350" spc="127" dirty="0">
                <a:latin typeface="Calibri"/>
                <a:cs typeface="Calibri"/>
              </a:rPr>
              <a:t>  </a:t>
            </a:r>
            <a:r>
              <a:rPr sz="1350" dirty="0">
                <a:latin typeface="Calibri"/>
                <a:cs typeface="Calibri"/>
              </a:rPr>
              <a:t>pubblici</a:t>
            </a:r>
            <a:r>
              <a:rPr sz="1350" spc="131" dirty="0">
                <a:latin typeface="Calibri"/>
                <a:cs typeface="Calibri"/>
              </a:rPr>
              <a:t>  </a:t>
            </a:r>
            <a:r>
              <a:rPr sz="1350" dirty="0">
                <a:latin typeface="Calibri"/>
                <a:cs typeface="Calibri"/>
              </a:rPr>
              <a:t>e</a:t>
            </a:r>
            <a:r>
              <a:rPr sz="1350" spc="135" dirty="0">
                <a:latin typeface="Calibri"/>
                <a:cs typeface="Calibri"/>
              </a:rPr>
              <a:t>  </a:t>
            </a:r>
            <a:r>
              <a:rPr sz="1350" spc="-38" dirty="0">
                <a:latin typeface="Calibri"/>
                <a:cs typeface="Calibri"/>
              </a:rPr>
              <a:t>i </a:t>
            </a:r>
            <a:r>
              <a:rPr sz="1350" dirty="0">
                <a:latin typeface="Calibri"/>
                <a:cs typeface="Calibri"/>
              </a:rPr>
              <a:t>procedimenti</a:t>
            </a:r>
            <a:r>
              <a:rPr sz="1350" spc="113" dirty="0">
                <a:latin typeface="Calibri"/>
                <a:cs typeface="Calibri"/>
              </a:rPr>
              <a:t> </a:t>
            </a:r>
            <a:r>
              <a:rPr sz="1350" dirty="0">
                <a:latin typeface="Calibri"/>
                <a:cs typeface="Calibri"/>
              </a:rPr>
              <a:t>in</a:t>
            </a:r>
            <a:r>
              <a:rPr sz="1350" spc="124" dirty="0">
                <a:latin typeface="Calibri"/>
                <a:cs typeface="Calibri"/>
              </a:rPr>
              <a:t> </a:t>
            </a:r>
            <a:r>
              <a:rPr sz="1350" dirty="0">
                <a:latin typeface="Calibri"/>
                <a:cs typeface="Calibri"/>
              </a:rPr>
              <a:t>materia</a:t>
            </a:r>
            <a:r>
              <a:rPr sz="1350" spc="116" dirty="0">
                <a:latin typeface="Calibri"/>
                <a:cs typeface="Calibri"/>
              </a:rPr>
              <a:t> </a:t>
            </a:r>
            <a:r>
              <a:rPr sz="1350" dirty="0">
                <a:latin typeface="Calibri"/>
                <a:cs typeface="Calibri"/>
              </a:rPr>
              <a:t>ambientale,</a:t>
            </a:r>
            <a:r>
              <a:rPr sz="1350" spc="109" dirty="0">
                <a:latin typeface="Calibri"/>
                <a:cs typeface="Calibri"/>
              </a:rPr>
              <a:t> </a:t>
            </a:r>
            <a:r>
              <a:rPr sz="1350" dirty="0">
                <a:latin typeface="Calibri"/>
                <a:cs typeface="Calibri"/>
              </a:rPr>
              <a:t>edilizia</a:t>
            </a:r>
            <a:r>
              <a:rPr sz="1350" spc="120" dirty="0">
                <a:latin typeface="Calibri"/>
                <a:cs typeface="Calibri"/>
              </a:rPr>
              <a:t> </a:t>
            </a:r>
            <a:r>
              <a:rPr sz="1350" dirty="0">
                <a:latin typeface="Calibri"/>
                <a:cs typeface="Calibri"/>
              </a:rPr>
              <a:t>e</a:t>
            </a:r>
            <a:r>
              <a:rPr sz="1350" spc="124" dirty="0">
                <a:latin typeface="Calibri"/>
                <a:cs typeface="Calibri"/>
              </a:rPr>
              <a:t> </a:t>
            </a:r>
            <a:r>
              <a:rPr sz="1350" dirty="0">
                <a:latin typeface="Calibri"/>
                <a:cs typeface="Calibri"/>
              </a:rPr>
              <a:t>urbanistica,</a:t>
            </a:r>
            <a:r>
              <a:rPr sz="1350" spc="109" dirty="0">
                <a:latin typeface="Calibri"/>
                <a:cs typeface="Calibri"/>
              </a:rPr>
              <a:t> </a:t>
            </a:r>
            <a:r>
              <a:rPr sz="1350" dirty="0">
                <a:latin typeface="Calibri"/>
                <a:cs typeface="Calibri"/>
              </a:rPr>
              <a:t>abrogare</a:t>
            </a:r>
            <a:r>
              <a:rPr sz="1350" spc="113" dirty="0">
                <a:latin typeface="Calibri"/>
                <a:cs typeface="Calibri"/>
              </a:rPr>
              <a:t> </a:t>
            </a:r>
            <a:r>
              <a:rPr sz="1350" dirty="0">
                <a:latin typeface="Calibri"/>
                <a:cs typeface="Calibri"/>
              </a:rPr>
              <a:t>o</a:t>
            </a:r>
            <a:r>
              <a:rPr sz="1350" spc="116" dirty="0">
                <a:latin typeface="Calibri"/>
                <a:cs typeface="Calibri"/>
              </a:rPr>
              <a:t> </a:t>
            </a:r>
            <a:r>
              <a:rPr sz="1350" dirty="0">
                <a:latin typeface="Calibri"/>
                <a:cs typeface="Calibri"/>
              </a:rPr>
              <a:t>rivedere</a:t>
            </a:r>
            <a:r>
              <a:rPr sz="1350" spc="120" dirty="0">
                <a:latin typeface="Calibri"/>
                <a:cs typeface="Calibri"/>
              </a:rPr>
              <a:t> </a:t>
            </a:r>
            <a:r>
              <a:rPr sz="1350" spc="-19" dirty="0">
                <a:latin typeface="Calibri"/>
                <a:cs typeface="Calibri"/>
              </a:rPr>
              <a:t>le </a:t>
            </a:r>
            <a:r>
              <a:rPr sz="1350" dirty="0">
                <a:latin typeface="Calibri"/>
                <a:cs typeface="Calibri"/>
              </a:rPr>
              <a:t>leggi</a:t>
            </a:r>
            <a:r>
              <a:rPr sz="1350" spc="-8" dirty="0">
                <a:latin typeface="Calibri"/>
                <a:cs typeface="Calibri"/>
              </a:rPr>
              <a:t> </a:t>
            </a:r>
            <a:r>
              <a:rPr sz="1350" dirty="0">
                <a:latin typeface="Calibri"/>
                <a:cs typeface="Calibri"/>
              </a:rPr>
              <a:t>che alimentano la </a:t>
            </a:r>
            <a:r>
              <a:rPr sz="1350" spc="-8" dirty="0">
                <a:latin typeface="Calibri"/>
                <a:cs typeface="Calibri"/>
              </a:rPr>
              <a:t>corruzione.</a:t>
            </a:r>
            <a:endParaRPr sz="1350">
              <a:latin typeface="Calibri"/>
              <a:cs typeface="Calibri"/>
            </a:endParaRPr>
          </a:p>
          <a:p>
            <a:pPr marL="9525" marR="5239" algn="just">
              <a:spcBef>
                <a:spcPts val="904"/>
              </a:spcBef>
            </a:pPr>
            <a:r>
              <a:rPr sz="1350" b="1" dirty="0">
                <a:latin typeface="Calibri"/>
                <a:cs typeface="Calibri"/>
              </a:rPr>
              <a:t>La</a:t>
            </a:r>
            <a:r>
              <a:rPr sz="1350" b="1" spc="184" dirty="0">
                <a:latin typeface="Calibri"/>
                <a:cs typeface="Calibri"/>
              </a:rPr>
              <a:t>  </a:t>
            </a:r>
            <a:r>
              <a:rPr sz="1350" b="1" dirty="0">
                <a:latin typeface="Calibri"/>
                <a:cs typeface="Calibri"/>
              </a:rPr>
              <a:t>semplificazione</a:t>
            </a:r>
            <a:r>
              <a:rPr sz="1350" b="1" spc="191" dirty="0">
                <a:latin typeface="Calibri"/>
                <a:cs typeface="Calibri"/>
              </a:rPr>
              <a:t>  </a:t>
            </a:r>
            <a:r>
              <a:rPr sz="1350" b="1" dirty="0">
                <a:latin typeface="Calibri"/>
                <a:cs typeface="Calibri"/>
              </a:rPr>
              <a:t>amministrativa</a:t>
            </a:r>
            <a:r>
              <a:rPr sz="1350" b="1" spc="188" dirty="0">
                <a:latin typeface="Calibri"/>
                <a:cs typeface="Calibri"/>
              </a:rPr>
              <a:t>  </a:t>
            </a:r>
            <a:r>
              <a:rPr sz="1350" b="1" dirty="0">
                <a:latin typeface="Calibri"/>
                <a:cs typeface="Calibri"/>
              </a:rPr>
              <a:t>e</a:t>
            </a:r>
            <a:r>
              <a:rPr sz="1350" b="1" spc="191" dirty="0">
                <a:latin typeface="Calibri"/>
                <a:cs typeface="Calibri"/>
              </a:rPr>
              <a:t>  </a:t>
            </a:r>
            <a:r>
              <a:rPr sz="1350" b="1" dirty="0">
                <a:latin typeface="Calibri"/>
                <a:cs typeface="Calibri"/>
              </a:rPr>
              <a:t>normativa</a:t>
            </a:r>
            <a:r>
              <a:rPr sz="1350" b="1" spc="188" dirty="0">
                <a:latin typeface="Calibri"/>
                <a:cs typeface="Calibri"/>
              </a:rPr>
              <a:t>  </a:t>
            </a:r>
            <a:r>
              <a:rPr sz="1350" b="1" dirty="0">
                <a:latin typeface="Calibri"/>
                <a:cs typeface="Calibri"/>
              </a:rPr>
              <a:t>è</a:t>
            </a:r>
            <a:r>
              <a:rPr sz="1350" b="1" spc="191" dirty="0">
                <a:latin typeface="Calibri"/>
                <a:cs typeface="Calibri"/>
              </a:rPr>
              <a:t>  </a:t>
            </a:r>
            <a:r>
              <a:rPr sz="1350" b="1" dirty="0">
                <a:latin typeface="Calibri"/>
                <a:cs typeface="Calibri"/>
              </a:rPr>
              <a:t>l’intervento</a:t>
            </a:r>
            <a:r>
              <a:rPr sz="1350" b="1" spc="188" dirty="0">
                <a:latin typeface="Calibri"/>
                <a:cs typeface="Calibri"/>
              </a:rPr>
              <a:t>  </a:t>
            </a:r>
            <a:r>
              <a:rPr sz="1350" b="1" spc="-8" dirty="0">
                <a:latin typeface="Calibri"/>
                <a:cs typeface="Calibri"/>
              </a:rPr>
              <a:t>riformatore </a:t>
            </a:r>
            <a:r>
              <a:rPr sz="1350" b="1" dirty="0">
                <a:latin typeface="Calibri"/>
                <a:cs typeface="Calibri"/>
              </a:rPr>
              <a:t>essenziale</a:t>
            </a:r>
            <a:r>
              <a:rPr sz="1350" b="1" spc="371" dirty="0">
                <a:latin typeface="Calibri"/>
                <a:cs typeface="Calibri"/>
              </a:rPr>
              <a:t> </a:t>
            </a:r>
            <a:r>
              <a:rPr sz="1350" b="1" dirty="0">
                <a:latin typeface="Calibri"/>
                <a:cs typeface="Calibri"/>
              </a:rPr>
              <a:t>per</a:t>
            </a:r>
            <a:r>
              <a:rPr sz="1350" b="1" spc="360" dirty="0">
                <a:latin typeface="Calibri"/>
                <a:cs typeface="Calibri"/>
              </a:rPr>
              <a:t> </a:t>
            </a:r>
            <a:r>
              <a:rPr sz="1350" b="1" dirty="0">
                <a:latin typeface="Calibri"/>
                <a:cs typeface="Calibri"/>
              </a:rPr>
              <a:t>la</a:t>
            </a:r>
            <a:r>
              <a:rPr sz="1350" b="1" spc="371" dirty="0">
                <a:latin typeface="Calibri"/>
                <a:cs typeface="Calibri"/>
              </a:rPr>
              <a:t> </a:t>
            </a:r>
            <a:r>
              <a:rPr sz="1350" b="1" dirty="0">
                <a:latin typeface="Calibri"/>
                <a:cs typeface="Calibri"/>
              </a:rPr>
              <a:t>crescita</a:t>
            </a:r>
            <a:r>
              <a:rPr sz="1350" b="1" spc="371" dirty="0">
                <a:latin typeface="Calibri"/>
                <a:cs typeface="Calibri"/>
              </a:rPr>
              <a:t> </a:t>
            </a:r>
            <a:r>
              <a:rPr sz="1350" b="1" dirty="0">
                <a:latin typeface="Calibri"/>
                <a:cs typeface="Calibri"/>
              </a:rPr>
              <a:t>del</a:t>
            </a:r>
            <a:r>
              <a:rPr sz="1350" b="1" spc="363" dirty="0">
                <a:latin typeface="Calibri"/>
                <a:cs typeface="Calibri"/>
              </a:rPr>
              <a:t> </a:t>
            </a:r>
            <a:r>
              <a:rPr sz="1350" b="1" dirty="0">
                <a:latin typeface="Calibri"/>
                <a:cs typeface="Calibri"/>
              </a:rPr>
              <a:t>Paese</a:t>
            </a:r>
            <a:r>
              <a:rPr sz="1350" b="1" spc="371" dirty="0">
                <a:latin typeface="Calibri"/>
                <a:cs typeface="Calibri"/>
              </a:rPr>
              <a:t> </a:t>
            </a:r>
            <a:r>
              <a:rPr sz="1350" b="1" dirty="0">
                <a:latin typeface="Calibri"/>
                <a:cs typeface="Calibri"/>
              </a:rPr>
              <a:t>e</a:t>
            </a:r>
            <a:r>
              <a:rPr sz="1350" b="1" spc="368" dirty="0">
                <a:latin typeface="Calibri"/>
                <a:cs typeface="Calibri"/>
              </a:rPr>
              <a:t> </a:t>
            </a:r>
            <a:r>
              <a:rPr sz="1350" b="1" dirty="0">
                <a:latin typeface="Calibri"/>
                <a:cs typeface="Calibri"/>
              </a:rPr>
              <a:t>supporta</a:t>
            </a:r>
            <a:r>
              <a:rPr sz="1350" b="1" spc="371" dirty="0">
                <a:latin typeface="Calibri"/>
                <a:cs typeface="Calibri"/>
              </a:rPr>
              <a:t> </a:t>
            </a:r>
            <a:r>
              <a:rPr sz="1350" b="1" dirty="0">
                <a:latin typeface="Calibri"/>
                <a:cs typeface="Calibri"/>
              </a:rPr>
              <a:t>trasversalmente</a:t>
            </a:r>
            <a:r>
              <a:rPr sz="1350" b="1" spc="34" dirty="0">
                <a:latin typeface="Calibri"/>
                <a:cs typeface="Calibri"/>
              </a:rPr>
              <a:t>  </a:t>
            </a:r>
            <a:r>
              <a:rPr sz="1350" b="1" dirty="0">
                <a:latin typeface="Calibri"/>
                <a:cs typeface="Calibri"/>
              </a:rPr>
              <a:t>tutte</a:t>
            </a:r>
            <a:r>
              <a:rPr sz="1350" b="1" spc="38" dirty="0">
                <a:latin typeface="Calibri"/>
                <a:cs typeface="Calibri"/>
              </a:rPr>
              <a:t>  </a:t>
            </a:r>
            <a:r>
              <a:rPr sz="1350" b="1" dirty="0">
                <a:latin typeface="Calibri"/>
                <a:cs typeface="Calibri"/>
              </a:rPr>
              <a:t>le</a:t>
            </a:r>
            <a:r>
              <a:rPr sz="1350" b="1" spc="371" dirty="0">
                <a:latin typeface="Calibri"/>
                <a:cs typeface="Calibri"/>
              </a:rPr>
              <a:t> </a:t>
            </a:r>
            <a:r>
              <a:rPr sz="1350" b="1" spc="-19" dirty="0">
                <a:latin typeface="Calibri"/>
                <a:cs typeface="Calibri"/>
              </a:rPr>
              <a:t>sei </a:t>
            </a:r>
            <a:r>
              <a:rPr sz="1350" b="1" dirty="0">
                <a:latin typeface="Calibri"/>
                <a:cs typeface="Calibri"/>
              </a:rPr>
              <a:t>Missioni</a:t>
            </a:r>
            <a:r>
              <a:rPr sz="1350" b="1" spc="-30" dirty="0">
                <a:latin typeface="Calibri"/>
                <a:cs typeface="Calibri"/>
              </a:rPr>
              <a:t> </a:t>
            </a:r>
            <a:r>
              <a:rPr sz="1350" b="1" dirty="0">
                <a:latin typeface="Calibri"/>
                <a:cs typeface="Calibri"/>
              </a:rPr>
              <a:t>del</a:t>
            </a:r>
            <a:r>
              <a:rPr sz="1350" b="1" spc="-15" dirty="0">
                <a:latin typeface="Calibri"/>
                <a:cs typeface="Calibri"/>
              </a:rPr>
              <a:t> PNRR.</a:t>
            </a:r>
            <a:endParaRPr sz="1350">
              <a:latin typeface="Calibri"/>
              <a:cs typeface="Calibri"/>
            </a:endParaRPr>
          </a:p>
        </p:txBody>
      </p:sp>
      <p:sp>
        <p:nvSpPr>
          <p:cNvPr id="8" name="object 8"/>
          <p:cNvSpPr txBox="1">
            <a:spLocks noGrp="1"/>
          </p:cNvSpPr>
          <p:nvPr>
            <p:ph type="title" idx="4294967295"/>
          </p:nvPr>
        </p:nvSpPr>
        <p:spPr>
          <a:xfrm>
            <a:off x="534516" y="304083"/>
            <a:ext cx="8141940" cy="1240724"/>
          </a:xfrm>
          <a:prstGeom prst="rect">
            <a:avLst/>
          </a:prstGeom>
        </p:spPr>
        <p:txBody>
          <a:bodyPr vert="horz" wrap="square" lIns="0" tIns="9525" rIns="0" bIns="0" rtlCol="0" anchor="ctr">
            <a:spAutoFit/>
          </a:bodyPr>
          <a:lstStyle/>
          <a:p>
            <a:pPr marL="63341" algn="just">
              <a:spcBef>
                <a:spcPts val="75"/>
              </a:spcBef>
            </a:pPr>
            <a:r>
              <a:rPr dirty="0"/>
              <a:t>Le</a:t>
            </a:r>
            <a:r>
              <a:rPr spc="-30" dirty="0"/>
              <a:t> </a:t>
            </a:r>
            <a:r>
              <a:rPr dirty="0"/>
              <a:t>Riforme:</a:t>
            </a:r>
            <a:r>
              <a:rPr spc="-34" dirty="0"/>
              <a:t> </a:t>
            </a:r>
            <a:r>
              <a:rPr dirty="0"/>
              <a:t>la</a:t>
            </a:r>
            <a:r>
              <a:rPr spc="-19" dirty="0"/>
              <a:t> </a:t>
            </a:r>
            <a:r>
              <a:rPr dirty="0"/>
              <a:t>semplificazione</a:t>
            </a:r>
            <a:r>
              <a:rPr spc="-41" dirty="0"/>
              <a:t> </a:t>
            </a:r>
            <a:r>
              <a:rPr dirty="0"/>
              <a:t>per</a:t>
            </a:r>
            <a:r>
              <a:rPr spc="-23" dirty="0"/>
              <a:t> </a:t>
            </a:r>
            <a:r>
              <a:rPr dirty="0"/>
              <a:t>il</a:t>
            </a:r>
            <a:r>
              <a:rPr spc="-30" dirty="0"/>
              <a:t> </a:t>
            </a:r>
            <a:r>
              <a:rPr spc="-8" dirty="0"/>
              <a:t>rilancio</a:t>
            </a:r>
          </a:p>
        </p:txBody>
      </p:sp>
      <p:pic>
        <p:nvPicPr>
          <p:cNvPr id="9" name="object 9"/>
          <p:cNvPicPr/>
          <p:nvPr/>
        </p:nvPicPr>
        <p:blipFill>
          <a:blip r:embed="rId4" cstate="print"/>
          <a:stretch>
            <a:fillRect/>
          </a:stretch>
        </p:blipFill>
        <p:spPr>
          <a:xfrm>
            <a:off x="7326630" y="2665475"/>
            <a:ext cx="515493" cy="484632"/>
          </a:xfrm>
          <a:prstGeom prst="rect">
            <a:avLst/>
          </a:prstGeom>
        </p:spPr>
      </p:pic>
      <p:pic>
        <p:nvPicPr>
          <p:cNvPr id="10" name="object 10"/>
          <p:cNvPicPr/>
          <p:nvPr/>
        </p:nvPicPr>
        <p:blipFill>
          <a:blip r:embed="rId4" cstate="print"/>
          <a:stretch>
            <a:fillRect/>
          </a:stretch>
        </p:blipFill>
        <p:spPr>
          <a:xfrm>
            <a:off x="7302628" y="4861178"/>
            <a:ext cx="539495" cy="484632"/>
          </a:xfrm>
          <a:prstGeom prst="rect">
            <a:avLst/>
          </a:prstGeom>
        </p:spPr>
      </p:pic>
    </p:spTree>
    <p:extLst>
      <p:ext uri="{BB962C8B-B14F-4D97-AF65-F5344CB8AC3E}">
        <p14:creationId xmlns:p14="http://schemas.microsoft.com/office/powerpoint/2010/main" val="1619084276"/>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2939796" y="2080260"/>
            <a:ext cx="3115628" cy="3108484"/>
            <a:chOff x="3919728" y="1630679"/>
            <a:chExt cx="4154170" cy="4144645"/>
          </a:xfrm>
        </p:grpSpPr>
        <p:pic>
          <p:nvPicPr>
            <p:cNvPr id="5" name="object 5"/>
            <p:cNvPicPr/>
            <p:nvPr/>
          </p:nvPicPr>
          <p:blipFill>
            <a:blip r:embed="rId2" cstate="print"/>
            <a:stretch>
              <a:fillRect/>
            </a:stretch>
          </p:blipFill>
          <p:spPr>
            <a:xfrm>
              <a:off x="5187696" y="1630679"/>
              <a:ext cx="2455163" cy="1243584"/>
            </a:xfrm>
            <a:prstGeom prst="rect">
              <a:avLst/>
            </a:prstGeom>
          </p:spPr>
        </p:pic>
        <p:pic>
          <p:nvPicPr>
            <p:cNvPr id="6" name="object 6"/>
            <p:cNvPicPr/>
            <p:nvPr/>
          </p:nvPicPr>
          <p:blipFill>
            <a:blip r:embed="rId3" cstate="print"/>
            <a:stretch>
              <a:fillRect/>
            </a:stretch>
          </p:blipFill>
          <p:spPr>
            <a:xfrm>
              <a:off x="6359652" y="2446019"/>
              <a:ext cx="1705355" cy="3246119"/>
            </a:xfrm>
            <a:prstGeom prst="rect">
              <a:avLst/>
            </a:prstGeom>
          </p:spPr>
        </p:pic>
        <p:sp>
          <p:nvSpPr>
            <p:cNvPr id="7" name="object 7"/>
            <p:cNvSpPr/>
            <p:nvPr/>
          </p:nvSpPr>
          <p:spPr>
            <a:xfrm>
              <a:off x="6360668" y="2447289"/>
              <a:ext cx="1703070" cy="3242945"/>
            </a:xfrm>
            <a:custGeom>
              <a:avLst/>
              <a:gdLst/>
              <a:ahLst/>
              <a:cxnLst/>
              <a:rect l="l" t="t" r="r" b="b"/>
              <a:pathLst>
                <a:path w="1703070" h="3242945">
                  <a:moveTo>
                    <a:pt x="1280540" y="0"/>
                  </a:moveTo>
                  <a:lnTo>
                    <a:pt x="1309222" y="38607"/>
                  </a:lnTo>
                  <a:lnTo>
                    <a:pt x="1336874" y="77660"/>
                  </a:lnTo>
                  <a:lnTo>
                    <a:pt x="1363499" y="117141"/>
                  </a:lnTo>
                  <a:lnTo>
                    <a:pt x="1389098" y="157035"/>
                  </a:lnTo>
                  <a:lnTo>
                    <a:pt x="1413673" y="197324"/>
                  </a:lnTo>
                  <a:lnTo>
                    <a:pt x="1437229" y="237992"/>
                  </a:lnTo>
                  <a:lnTo>
                    <a:pt x="1459765" y="279022"/>
                  </a:lnTo>
                  <a:lnTo>
                    <a:pt x="1481285" y="320398"/>
                  </a:lnTo>
                  <a:lnTo>
                    <a:pt x="1501792" y="362102"/>
                  </a:lnTo>
                  <a:lnTo>
                    <a:pt x="1521286" y="404119"/>
                  </a:lnTo>
                  <a:lnTo>
                    <a:pt x="1539771" y="446431"/>
                  </a:lnTo>
                  <a:lnTo>
                    <a:pt x="1557249" y="489022"/>
                  </a:lnTo>
                  <a:lnTo>
                    <a:pt x="1573722" y="531875"/>
                  </a:lnTo>
                  <a:lnTo>
                    <a:pt x="1589192" y="574974"/>
                  </a:lnTo>
                  <a:lnTo>
                    <a:pt x="1603662" y="618301"/>
                  </a:lnTo>
                  <a:lnTo>
                    <a:pt x="1617133" y="661841"/>
                  </a:lnTo>
                  <a:lnTo>
                    <a:pt x="1629609" y="705577"/>
                  </a:lnTo>
                  <a:lnTo>
                    <a:pt x="1641091" y="749491"/>
                  </a:lnTo>
                  <a:lnTo>
                    <a:pt x="1651581" y="793568"/>
                  </a:lnTo>
                  <a:lnTo>
                    <a:pt x="1661083" y="837790"/>
                  </a:lnTo>
                  <a:lnTo>
                    <a:pt x="1669597" y="882141"/>
                  </a:lnTo>
                  <a:lnTo>
                    <a:pt x="1677127" y="926605"/>
                  </a:lnTo>
                  <a:lnTo>
                    <a:pt x="1683675" y="971164"/>
                  </a:lnTo>
                  <a:lnTo>
                    <a:pt x="1689243" y="1015802"/>
                  </a:lnTo>
                  <a:lnTo>
                    <a:pt x="1693832" y="1060502"/>
                  </a:lnTo>
                  <a:lnTo>
                    <a:pt x="1697447" y="1105248"/>
                  </a:lnTo>
                  <a:lnTo>
                    <a:pt x="1700088" y="1150023"/>
                  </a:lnTo>
                  <a:lnTo>
                    <a:pt x="1701757" y="1194811"/>
                  </a:lnTo>
                  <a:lnTo>
                    <a:pt x="1702459" y="1239594"/>
                  </a:lnTo>
                  <a:lnTo>
                    <a:pt x="1702193" y="1284356"/>
                  </a:lnTo>
                  <a:lnTo>
                    <a:pt x="1700964" y="1329081"/>
                  </a:lnTo>
                  <a:lnTo>
                    <a:pt x="1698772" y="1373751"/>
                  </a:lnTo>
                  <a:lnTo>
                    <a:pt x="1695621" y="1418350"/>
                  </a:lnTo>
                  <a:lnTo>
                    <a:pt x="1691512" y="1462862"/>
                  </a:lnTo>
                  <a:lnTo>
                    <a:pt x="1686449" y="1507269"/>
                  </a:lnTo>
                  <a:lnTo>
                    <a:pt x="1680432" y="1551556"/>
                  </a:lnTo>
                  <a:lnTo>
                    <a:pt x="1673464" y="1595705"/>
                  </a:lnTo>
                  <a:lnTo>
                    <a:pt x="1665549" y="1639700"/>
                  </a:lnTo>
                  <a:lnTo>
                    <a:pt x="1656687" y="1683523"/>
                  </a:lnTo>
                  <a:lnTo>
                    <a:pt x="1646881" y="1727160"/>
                  </a:lnTo>
                  <a:lnTo>
                    <a:pt x="1636134" y="1770592"/>
                  </a:lnTo>
                  <a:lnTo>
                    <a:pt x="1624447" y="1813803"/>
                  </a:lnTo>
                  <a:lnTo>
                    <a:pt x="1611823" y="1856777"/>
                  </a:lnTo>
                  <a:lnTo>
                    <a:pt x="1598264" y="1899496"/>
                  </a:lnTo>
                  <a:lnTo>
                    <a:pt x="1583773" y="1941945"/>
                  </a:lnTo>
                  <a:lnTo>
                    <a:pt x="1568352" y="1984106"/>
                  </a:lnTo>
                  <a:lnTo>
                    <a:pt x="1552002" y="2025963"/>
                  </a:lnTo>
                  <a:lnTo>
                    <a:pt x="1534727" y="2067500"/>
                  </a:lnTo>
                  <a:lnTo>
                    <a:pt x="1516529" y="2108698"/>
                  </a:lnTo>
                  <a:lnTo>
                    <a:pt x="1497409" y="2149543"/>
                  </a:lnTo>
                  <a:lnTo>
                    <a:pt x="1477370" y="2190017"/>
                  </a:lnTo>
                  <a:lnTo>
                    <a:pt x="1456414" y="2230104"/>
                  </a:lnTo>
                  <a:lnTo>
                    <a:pt x="1434544" y="2269786"/>
                  </a:lnTo>
                  <a:lnTo>
                    <a:pt x="1411762" y="2309048"/>
                  </a:lnTo>
                  <a:lnTo>
                    <a:pt x="1388070" y="2347872"/>
                  </a:lnTo>
                  <a:lnTo>
                    <a:pt x="1363470" y="2386242"/>
                  </a:lnTo>
                  <a:lnTo>
                    <a:pt x="1337965" y="2424142"/>
                  </a:lnTo>
                  <a:lnTo>
                    <a:pt x="1311557" y="2461554"/>
                  </a:lnTo>
                  <a:lnTo>
                    <a:pt x="1284248" y="2498462"/>
                  </a:lnTo>
                  <a:lnTo>
                    <a:pt x="1256040" y="2534849"/>
                  </a:lnTo>
                  <a:lnTo>
                    <a:pt x="1226936" y="2570699"/>
                  </a:lnTo>
                  <a:lnTo>
                    <a:pt x="1196938" y="2605995"/>
                  </a:lnTo>
                  <a:lnTo>
                    <a:pt x="1166048" y="2640721"/>
                  </a:lnTo>
                  <a:lnTo>
                    <a:pt x="1134268" y="2674859"/>
                  </a:lnTo>
                  <a:lnTo>
                    <a:pt x="1101601" y="2708393"/>
                  </a:lnTo>
                  <a:lnTo>
                    <a:pt x="1068050" y="2741306"/>
                  </a:lnTo>
                  <a:lnTo>
                    <a:pt x="1033615" y="2773582"/>
                  </a:lnTo>
                  <a:lnTo>
                    <a:pt x="998300" y="2805204"/>
                  </a:lnTo>
                  <a:lnTo>
                    <a:pt x="962107" y="2836156"/>
                  </a:lnTo>
                  <a:lnTo>
                    <a:pt x="925037" y="2866420"/>
                  </a:lnTo>
                  <a:lnTo>
                    <a:pt x="887095" y="2895981"/>
                  </a:lnTo>
                  <a:lnTo>
                    <a:pt x="847570" y="2925308"/>
                  </a:lnTo>
                  <a:lnTo>
                    <a:pt x="807401" y="2953657"/>
                  </a:lnTo>
                  <a:lnTo>
                    <a:pt x="766605" y="2981018"/>
                  </a:lnTo>
                  <a:lnTo>
                    <a:pt x="725201" y="3007384"/>
                  </a:lnTo>
                  <a:lnTo>
                    <a:pt x="683208" y="3032744"/>
                  </a:lnTo>
                  <a:lnTo>
                    <a:pt x="640644" y="3057089"/>
                  </a:lnTo>
                  <a:lnTo>
                    <a:pt x="597528" y="3080412"/>
                  </a:lnTo>
                  <a:lnTo>
                    <a:pt x="553878" y="3102702"/>
                  </a:lnTo>
                  <a:lnTo>
                    <a:pt x="509714" y="3123950"/>
                  </a:lnTo>
                  <a:lnTo>
                    <a:pt x="465053" y="3144148"/>
                  </a:lnTo>
                  <a:lnTo>
                    <a:pt x="419914" y="3163286"/>
                  </a:lnTo>
                  <a:lnTo>
                    <a:pt x="374316" y="3181355"/>
                  </a:lnTo>
                  <a:lnTo>
                    <a:pt x="328278" y="3198347"/>
                  </a:lnTo>
                  <a:lnTo>
                    <a:pt x="281817" y="3214253"/>
                  </a:lnTo>
                  <a:lnTo>
                    <a:pt x="234954" y="3229062"/>
                  </a:lnTo>
                  <a:lnTo>
                    <a:pt x="187706" y="3242767"/>
                  </a:lnTo>
                  <a:lnTo>
                    <a:pt x="0" y="2565654"/>
                  </a:lnTo>
                  <a:lnTo>
                    <a:pt x="45924" y="2552071"/>
                  </a:lnTo>
                  <a:lnTo>
                    <a:pt x="91014" y="2537027"/>
                  </a:lnTo>
                  <a:lnTo>
                    <a:pt x="135250" y="2520554"/>
                  </a:lnTo>
                  <a:lnTo>
                    <a:pt x="178614" y="2502686"/>
                  </a:lnTo>
                  <a:lnTo>
                    <a:pt x="221085" y="2483457"/>
                  </a:lnTo>
                  <a:lnTo>
                    <a:pt x="262647" y="2462899"/>
                  </a:lnTo>
                  <a:lnTo>
                    <a:pt x="303279" y="2441045"/>
                  </a:lnTo>
                  <a:lnTo>
                    <a:pt x="342963" y="2417930"/>
                  </a:lnTo>
                  <a:lnTo>
                    <a:pt x="381680" y="2393585"/>
                  </a:lnTo>
                  <a:lnTo>
                    <a:pt x="419411" y="2368046"/>
                  </a:lnTo>
                  <a:lnTo>
                    <a:pt x="456138" y="2341344"/>
                  </a:lnTo>
                  <a:lnTo>
                    <a:pt x="491841" y="2313514"/>
                  </a:lnTo>
                  <a:lnTo>
                    <a:pt x="526502" y="2284588"/>
                  </a:lnTo>
                  <a:lnTo>
                    <a:pt x="560102" y="2254599"/>
                  </a:lnTo>
                  <a:lnTo>
                    <a:pt x="592621" y="2223582"/>
                  </a:lnTo>
                  <a:lnTo>
                    <a:pt x="624042" y="2191569"/>
                  </a:lnTo>
                  <a:lnTo>
                    <a:pt x="654345" y="2158594"/>
                  </a:lnTo>
                  <a:lnTo>
                    <a:pt x="683512" y="2124690"/>
                  </a:lnTo>
                  <a:lnTo>
                    <a:pt x="711523" y="2089890"/>
                  </a:lnTo>
                  <a:lnTo>
                    <a:pt x="738360" y="2054227"/>
                  </a:lnTo>
                  <a:lnTo>
                    <a:pt x="764003" y="2017736"/>
                  </a:lnTo>
                  <a:lnTo>
                    <a:pt x="788435" y="1980448"/>
                  </a:lnTo>
                  <a:lnTo>
                    <a:pt x="811636" y="1942398"/>
                  </a:lnTo>
                  <a:lnTo>
                    <a:pt x="833587" y="1903618"/>
                  </a:lnTo>
                  <a:lnTo>
                    <a:pt x="854270" y="1864143"/>
                  </a:lnTo>
                  <a:lnTo>
                    <a:pt x="873666" y="1824004"/>
                  </a:lnTo>
                  <a:lnTo>
                    <a:pt x="891755" y="1783237"/>
                  </a:lnTo>
                  <a:lnTo>
                    <a:pt x="908519" y="1741873"/>
                  </a:lnTo>
                  <a:lnTo>
                    <a:pt x="923939" y="1699946"/>
                  </a:lnTo>
                  <a:lnTo>
                    <a:pt x="937997" y="1657490"/>
                  </a:lnTo>
                  <a:lnTo>
                    <a:pt x="950673" y="1614537"/>
                  </a:lnTo>
                  <a:lnTo>
                    <a:pt x="961948" y="1571121"/>
                  </a:lnTo>
                  <a:lnTo>
                    <a:pt x="971805" y="1527276"/>
                  </a:lnTo>
                  <a:lnTo>
                    <a:pt x="980223" y="1483034"/>
                  </a:lnTo>
                  <a:lnTo>
                    <a:pt x="987184" y="1438430"/>
                  </a:lnTo>
                  <a:lnTo>
                    <a:pt x="992669" y="1393495"/>
                  </a:lnTo>
                  <a:lnTo>
                    <a:pt x="996660" y="1348264"/>
                  </a:lnTo>
                  <a:lnTo>
                    <a:pt x="999137" y="1302769"/>
                  </a:lnTo>
                  <a:lnTo>
                    <a:pt x="1000082" y="1257045"/>
                  </a:lnTo>
                  <a:lnTo>
                    <a:pt x="999476" y="1211124"/>
                  </a:lnTo>
                  <a:lnTo>
                    <a:pt x="997299" y="1165040"/>
                  </a:lnTo>
                  <a:lnTo>
                    <a:pt x="993534" y="1118825"/>
                  </a:lnTo>
                  <a:lnTo>
                    <a:pt x="988161" y="1072514"/>
                  </a:lnTo>
                  <a:lnTo>
                    <a:pt x="981161" y="1026140"/>
                  </a:lnTo>
                  <a:lnTo>
                    <a:pt x="972516" y="979735"/>
                  </a:lnTo>
                  <a:lnTo>
                    <a:pt x="962206" y="933333"/>
                  </a:lnTo>
                  <a:lnTo>
                    <a:pt x="950213" y="886968"/>
                  </a:lnTo>
                  <a:lnTo>
                    <a:pt x="935374" y="837183"/>
                  </a:lnTo>
                  <a:lnTo>
                    <a:pt x="918683" y="788067"/>
                  </a:lnTo>
                  <a:lnTo>
                    <a:pt x="900165" y="739670"/>
                  </a:lnTo>
                  <a:lnTo>
                    <a:pt x="879843" y="692044"/>
                  </a:lnTo>
                  <a:lnTo>
                    <a:pt x="857742" y="645239"/>
                  </a:lnTo>
                  <a:lnTo>
                    <a:pt x="833884" y="599306"/>
                  </a:lnTo>
                  <a:lnTo>
                    <a:pt x="808293" y="554297"/>
                  </a:lnTo>
                  <a:lnTo>
                    <a:pt x="780993" y="510263"/>
                  </a:lnTo>
                  <a:lnTo>
                    <a:pt x="752007" y="467254"/>
                  </a:lnTo>
                  <a:lnTo>
                    <a:pt x="721360" y="425323"/>
                  </a:lnTo>
                  <a:lnTo>
                    <a:pt x="1280540" y="0"/>
                  </a:lnTo>
                  <a:close/>
                </a:path>
              </a:pathLst>
            </a:custGeom>
            <a:ln w="19812">
              <a:solidFill>
                <a:srgbClr val="FFFFFF"/>
              </a:solidFill>
            </a:ln>
          </p:spPr>
          <p:txBody>
            <a:bodyPr wrap="square" lIns="0" tIns="0" rIns="0" bIns="0" rtlCol="0"/>
            <a:lstStyle/>
            <a:p>
              <a:endParaRPr dirty="0"/>
            </a:p>
          </p:txBody>
        </p:sp>
        <p:pic>
          <p:nvPicPr>
            <p:cNvPr id="8" name="object 8"/>
            <p:cNvPicPr/>
            <p:nvPr/>
          </p:nvPicPr>
          <p:blipFill>
            <a:blip r:embed="rId4" cstate="print"/>
            <a:stretch>
              <a:fillRect/>
            </a:stretch>
          </p:blipFill>
          <p:spPr>
            <a:xfrm>
              <a:off x="4892040" y="4850891"/>
              <a:ext cx="1658112" cy="915924"/>
            </a:xfrm>
            <a:prstGeom prst="rect">
              <a:avLst/>
            </a:prstGeom>
          </p:spPr>
        </p:pic>
        <p:sp>
          <p:nvSpPr>
            <p:cNvPr id="9" name="object 9"/>
            <p:cNvSpPr/>
            <p:nvPr/>
          </p:nvSpPr>
          <p:spPr>
            <a:xfrm>
              <a:off x="4893437" y="4851907"/>
              <a:ext cx="1655445" cy="913765"/>
            </a:xfrm>
            <a:custGeom>
              <a:avLst/>
              <a:gdLst/>
              <a:ahLst/>
              <a:cxnLst/>
              <a:rect l="l" t="t" r="r" b="b"/>
              <a:pathLst>
                <a:path w="1655445" h="913764">
                  <a:moveTo>
                    <a:pt x="1654937" y="838149"/>
                  </a:moveTo>
                  <a:lnTo>
                    <a:pt x="1606728" y="850886"/>
                  </a:lnTo>
                  <a:lnTo>
                    <a:pt x="1558346" y="862431"/>
                  </a:lnTo>
                  <a:lnTo>
                    <a:pt x="1509812" y="872787"/>
                  </a:lnTo>
                  <a:lnTo>
                    <a:pt x="1461145" y="881955"/>
                  </a:lnTo>
                  <a:lnTo>
                    <a:pt x="1412368" y="889940"/>
                  </a:lnTo>
                  <a:lnTo>
                    <a:pt x="1363499" y="896745"/>
                  </a:lnTo>
                  <a:lnTo>
                    <a:pt x="1314561" y="902372"/>
                  </a:lnTo>
                  <a:lnTo>
                    <a:pt x="1265574" y="906825"/>
                  </a:lnTo>
                  <a:lnTo>
                    <a:pt x="1216558" y="910106"/>
                  </a:lnTo>
                  <a:lnTo>
                    <a:pt x="1167535" y="912219"/>
                  </a:lnTo>
                  <a:lnTo>
                    <a:pt x="1118525" y="913166"/>
                  </a:lnTo>
                  <a:lnTo>
                    <a:pt x="1069548" y="912952"/>
                  </a:lnTo>
                  <a:lnTo>
                    <a:pt x="1020625" y="911578"/>
                  </a:lnTo>
                  <a:lnTo>
                    <a:pt x="971778" y="909048"/>
                  </a:lnTo>
                  <a:lnTo>
                    <a:pt x="923027" y="905364"/>
                  </a:lnTo>
                  <a:lnTo>
                    <a:pt x="874392" y="900531"/>
                  </a:lnTo>
                  <a:lnTo>
                    <a:pt x="825894" y="894551"/>
                  </a:lnTo>
                  <a:lnTo>
                    <a:pt x="777554" y="887427"/>
                  </a:lnTo>
                  <a:lnTo>
                    <a:pt x="729393" y="879161"/>
                  </a:lnTo>
                  <a:lnTo>
                    <a:pt x="681431" y="869758"/>
                  </a:lnTo>
                  <a:lnTo>
                    <a:pt x="633689" y="859220"/>
                  </a:lnTo>
                  <a:lnTo>
                    <a:pt x="586188" y="847550"/>
                  </a:lnTo>
                  <a:lnTo>
                    <a:pt x="538948" y="834752"/>
                  </a:lnTo>
                  <a:lnTo>
                    <a:pt x="491990" y="820827"/>
                  </a:lnTo>
                  <a:lnTo>
                    <a:pt x="445336" y="805780"/>
                  </a:lnTo>
                  <a:lnTo>
                    <a:pt x="399004" y="789614"/>
                  </a:lnTo>
                  <a:lnTo>
                    <a:pt x="353017" y="772330"/>
                  </a:lnTo>
                  <a:lnTo>
                    <a:pt x="307395" y="753934"/>
                  </a:lnTo>
                  <a:lnTo>
                    <a:pt x="262159" y="734426"/>
                  </a:lnTo>
                  <a:lnTo>
                    <a:pt x="217329" y="713812"/>
                  </a:lnTo>
                  <a:lnTo>
                    <a:pt x="172926" y="692092"/>
                  </a:lnTo>
                  <a:lnTo>
                    <a:pt x="128971" y="669272"/>
                  </a:lnTo>
                  <a:lnTo>
                    <a:pt x="85484" y="645353"/>
                  </a:lnTo>
                  <a:lnTo>
                    <a:pt x="42487" y="620339"/>
                  </a:lnTo>
                  <a:lnTo>
                    <a:pt x="0" y="594233"/>
                  </a:lnTo>
                  <a:lnTo>
                    <a:pt x="375030" y="0"/>
                  </a:lnTo>
                  <a:lnTo>
                    <a:pt x="417835" y="25935"/>
                  </a:lnTo>
                  <a:lnTo>
                    <a:pt x="461402" y="50199"/>
                  </a:lnTo>
                  <a:lnTo>
                    <a:pt x="505684" y="72783"/>
                  </a:lnTo>
                  <a:lnTo>
                    <a:pt x="550632" y="93681"/>
                  </a:lnTo>
                  <a:lnTo>
                    <a:pt x="596199" y="112886"/>
                  </a:lnTo>
                  <a:lnTo>
                    <a:pt x="642336" y="130390"/>
                  </a:lnTo>
                  <a:lnTo>
                    <a:pt x="688995" y="146188"/>
                  </a:lnTo>
                  <a:lnTo>
                    <a:pt x="736128" y="160271"/>
                  </a:lnTo>
                  <a:lnTo>
                    <a:pt x="783686" y="172633"/>
                  </a:lnTo>
                  <a:lnTo>
                    <a:pt x="831622" y="183266"/>
                  </a:lnTo>
                  <a:lnTo>
                    <a:pt x="879887" y="192164"/>
                  </a:lnTo>
                  <a:lnTo>
                    <a:pt x="928434" y="199320"/>
                  </a:lnTo>
                  <a:lnTo>
                    <a:pt x="977213" y="204727"/>
                  </a:lnTo>
                  <a:lnTo>
                    <a:pt x="1026178" y="208377"/>
                  </a:lnTo>
                  <a:lnTo>
                    <a:pt x="1075279" y="210264"/>
                  </a:lnTo>
                  <a:lnTo>
                    <a:pt x="1124469" y="210380"/>
                  </a:lnTo>
                  <a:lnTo>
                    <a:pt x="1173699" y="208719"/>
                  </a:lnTo>
                  <a:lnTo>
                    <a:pt x="1222921" y="205274"/>
                  </a:lnTo>
                  <a:lnTo>
                    <a:pt x="1272087" y="200037"/>
                  </a:lnTo>
                  <a:lnTo>
                    <a:pt x="1321150" y="193002"/>
                  </a:lnTo>
                  <a:lnTo>
                    <a:pt x="1370060" y="184161"/>
                  </a:lnTo>
                  <a:lnTo>
                    <a:pt x="1418769" y="173508"/>
                  </a:lnTo>
                  <a:lnTo>
                    <a:pt x="1467230" y="161036"/>
                  </a:lnTo>
                  <a:lnTo>
                    <a:pt x="1654937" y="838149"/>
                  </a:lnTo>
                  <a:close/>
                </a:path>
              </a:pathLst>
            </a:custGeom>
            <a:ln w="19812">
              <a:solidFill>
                <a:srgbClr val="FFFFFF"/>
              </a:solidFill>
            </a:ln>
          </p:spPr>
          <p:txBody>
            <a:bodyPr wrap="square" lIns="0" tIns="0" rIns="0" bIns="0" rtlCol="0"/>
            <a:lstStyle/>
            <a:p>
              <a:endParaRPr dirty="0"/>
            </a:p>
          </p:txBody>
        </p:sp>
        <p:pic>
          <p:nvPicPr>
            <p:cNvPr id="10" name="object 10"/>
            <p:cNvPicPr/>
            <p:nvPr/>
          </p:nvPicPr>
          <p:blipFill>
            <a:blip r:embed="rId5" cstate="print"/>
            <a:stretch>
              <a:fillRect/>
            </a:stretch>
          </p:blipFill>
          <p:spPr>
            <a:xfrm>
              <a:off x="3928872" y="3686555"/>
              <a:ext cx="1341120" cy="1761744"/>
            </a:xfrm>
            <a:prstGeom prst="rect">
              <a:avLst/>
            </a:prstGeom>
          </p:spPr>
        </p:pic>
        <p:sp>
          <p:nvSpPr>
            <p:cNvPr id="11" name="object 11"/>
            <p:cNvSpPr/>
            <p:nvPr/>
          </p:nvSpPr>
          <p:spPr>
            <a:xfrm>
              <a:off x="3929888" y="3687572"/>
              <a:ext cx="1338580" cy="1758950"/>
            </a:xfrm>
            <a:custGeom>
              <a:avLst/>
              <a:gdLst/>
              <a:ahLst/>
              <a:cxnLst/>
              <a:rect l="l" t="t" r="r" b="b"/>
              <a:pathLst>
                <a:path w="1338579" h="1758950">
                  <a:moveTo>
                    <a:pt x="963549" y="1758568"/>
                  </a:moveTo>
                  <a:lnTo>
                    <a:pt x="921859" y="1731556"/>
                  </a:lnTo>
                  <a:lnTo>
                    <a:pt x="880955" y="1703639"/>
                  </a:lnTo>
                  <a:lnTo>
                    <a:pt x="840846" y="1674836"/>
                  </a:lnTo>
                  <a:lnTo>
                    <a:pt x="801541" y="1645164"/>
                  </a:lnTo>
                  <a:lnTo>
                    <a:pt x="763050" y="1614641"/>
                  </a:lnTo>
                  <a:lnTo>
                    <a:pt x="725383" y="1583285"/>
                  </a:lnTo>
                  <a:lnTo>
                    <a:pt x="688549" y="1551115"/>
                  </a:lnTo>
                  <a:lnTo>
                    <a:pt x="652559" y="1518146"/>
                  </a:lnTo>
                  <a:lnTo>
                    <a:pt x="617423" y="1484398"/>
                  </a:lnTo>
                  <a:lnTo>
                    <a:pt x="583149" y="1449888"/>
                  </a:lnTo>
                  <a:lnTo>
                    <a:pt x="549748" y="1414634"/>
                  </a:lnTo>
                  <a:lnTo>
                    <a:pt x="517229" y="1378654"/>
                  </a:lnTo>
                  <a:lnTo>
                    <a:pt x="485602" y="1341965"/>
                  </a:lnTo>
                  <a:lnTo>
                    <a:pt x="454878" y="1304586"/>
                  </a:lnTo>
                  <a:lnTo>
                    <a:pt x="425065" y="1266533"/>
                  </a:lnTo>
                  <a:lnTo>
                    <a:pt x="396173" y="1227825"/>
                  </a:lnTo>
                  <a:lnTo>
                    <a:pt x="368212" y="1188480"/>
                  </a:lnTo>
                  <a:lnTo>
                    <a:pt x="341193" y="1148515"/>
                  </a:lnTo>
                  <a:lnTo>
                    <a:pt x="315124" y="1107948"/>
                  </a:lnTo>
                  <a:lnTo>
                    <a:pt x="290015" y="1066797"/>
                  </a:lnTo>
                  <a:lnTo>
                    <a:pt x="265877" y="1025079"/>
                  </a:lnTo>
                  <a:lnTo>
                    <a:pt x="242718" y="982813"/>
                  </a:lnTo>
                  <a:lnTo>
                    <a:pt x="220549" y="940017"/>
                  </a:lnTo>
                  <a:lnTo>
                    <a:pt x="199379" y="896707"/>
                  </a:lnTo>
                  <a:lnTo>
                    <a:pt x="179219" y="852902"/>
                  </a:lnTo>
                  <a:lnTo>
                    <a:pt x="160077" y="808620"/>
                  </a:lnTo>
                  <a:lnTo>
                    <a:pt x="141964" y="763878"/>
                  </a:lnTo>
                  <a:lnTo>
                    <a:pt x="124889" y="718694"/>
                  </a:lnTo>
                  <a:lnTo>
                    <a:pt x="108863" y="673086"/>
                  </a:lnTo>
                  <a:lnTo>
                    <a:pt x="93894" y="627072"/>
                  </a:lnTo>
                  <a:lnTo>
                    <a:pt x="79993" y="580669"/>
                  </a:lnTo>
                  <a:lnTo>
                    <a:pt x="67169" y="533895"/>
                  </a:lnTo>
                  <a:lnTo>
                    <a:pt x="55432" y="486769"/>
                  </a:lnTo>
                  <a:lnTo>
                    <a:pt x="44792" y="439307"/>
                  </a:lnTo>
                  <a:lnTo>
                    <a:pt x="35259" y="391528"/>
                  </a:lnTo>
                  <a:lnTo>
                    <a:pt x="26842" y="343449"/>
                  </a:lnTo>
                  <a:lnTo>
                    <a:pt x="19551" y="295088"/>
                  </a:lnTo>
                  <a:lnTo>
                    <a:pt x="13396" y="246463"/>
                  </a:lnTo>
                  <a:lnTo>
                    <a:pt x="8387" y="197592"/>
                  </a:lnTo>
                  <a:lnTo>
                    <a:pt x="4533" y="148492"/>
                  </a:lnTo>
                  <a:lnTo>
                    <a:pt x="1843" y="99182"/>
                  </a:lnTo>
                  <a:lnTo>
                    <a:pt x="329" y="49678"/>
                  </a:lnTo>
                  <a:lnTo>
                    <a:pt x="0" y="0"/>
                  </a:lnTo>
                  <a:lnTo>
                    <a:pt x="702563" y="3682"/>
                  </a:lnTo>
                  <a:lnTo>
                    <a:pt x="703230" y="53994"/>
                  </a:lnTo>
                  <a:lnTo>
                    <a:pt x="705732" y="104017"/>
                  </a:lnTo>
                  <a:lnTo>
                    <a:pt x="710046" y="153710"/>
                  </a:lnTo>
                  <a:lnTo>
                    <a:pt x="716148" y="203030"/>
                  </a:lnTo>
                  <a:lnTo>
                    <a:pt x="724015" y="251933"/>
                  </a:lnTo>
                  <a:lnTo>
                    <a:pt x="733624" y="300379"/>
                  </a:lnTo>
                  <a:lnTo>
                    <a:pt x="744952" y="348325"/>
                  </a:lnTo>
                  <a:lnTo>
                    <a:pt x="757975" y="395727"/>
                  </a:lnTo>
                  <a:lnTo>
                    <a:pt x="772670" y="442545"/>
                  </a:lnTo>
                  <a:lnTo>
                    <a:pt x="789014" y="488735"/>
                  </a:lnTo>
                  <a:lnTo>
                    <a:pt x="806983" y="534254"/>
                  </a:lnTo>
                  <a:lnTo>
                    <a:pt x="826554" y="579061"/>
                  </a:lnTo>
                  <a:lnTo>
                    <a:pt x="847704" y="623114"/>
                  </a:lnTo>
                  <a:lnTo>
                    <a:pt x="870410" y="666368"/>
                  </a:lnTo>
                  <a:lnTo>
                    <a:pt x="894648" y="708784"/>
                  </a:lnTo>
                  <a:lnTo>
                    <a:pt x="920395" y="750317"/>
                  </a:lnTo>
                  <a:lnTo>
                    <a:pt x="947627" y="790925"/>
                  </a:lnTo>
                  <a:lnTo>
                    <a:pt x="976322" y="830566"/>
                  </a:lnTo>
                  <a:lnTo>
                    <a:pt x="1006457" y="869198"/>
                  </a:lnTo>
                  <a:lnTo>
                    <a:pt x="1038006" y="906778"/>
                  </a:lnTo>
                  <a:lnTo>
                    <a:pt x="1070949" y="943264"/>
                  </a:lnTo>
                  <a:lnTo>
                    <a:pt x="1105260" y="978613"/>
                  </a:lnTo>
                  <a:lnTo>
                    <a:pt x="1140918" y="1012783"/>
                  </a:lnTo>
                  <a:lnTo>
                    <a:pt x="1177898" y="1045732"/>
                  </a:lnTo>
                  <a:lnTo>
                    <a:pt x="1216178" y="1077417"/>
                  </a:lnTo>
                  <a:lnTo>
                    <a:pt x="1255733" y="1107795"/>
                  </a:lnTo>
                  <a:lnTo>
                    <a:pt x="1296542" y="1136824"/>
                  </a:lnTo>
                  <a:lnTo>
                    <a:pt x="1338579" y="1164463"/>
                  </a:lnTo>
                  <a:lnTo>
                    <a:pt x="963549" y="1758568"/>
                  </a:lnTo>
                  <a:close/>
                </a:path>
              </a:pathLst>
            </a:custGeom>
            <a:ln w="19812">
              <a:solidFill>
                <a:srgbClr val="FFFFFF"/>
              </a:solidFill>
            </a:ln>
          </p:spPr>
          <p:txBody>
            <a:bodyPr wrap="square" lIns="0" tIns="0" rIns="0" bIns="0" rtlCol="0"/>
            <a:lstStyle/>
            <a:p>
              <a:endParaRPr dirty="0"/>
            </a:p>
          </p:txBody>
        </p:sp>
        <p:pic>
          <p:nvPicPr>
            <p:cNvPr id="12" name="object 12"/>
            <p:cNvPicPr/>
            <p:nvPr/>
          </p:nvPicPr>
          <p:blipFill>
            <a:blip r:embed="rId6" cstate="print"/>
            <a:stretch>
              <a:fillRect/>
            </a:stretch>
          </p:blipFill>
          <p:spPr>
            <a:xfrm>
              <a:off x="3928872" y="2435351"/>
              <a:ext cx="989076" cy="1257300"/>
            </a:xfrm>
            <a:prstGeom prst="rect">
              <a:avLst/>
            </a:prstGeom>
          </p:spPr>
        </p:pic>
        <p:sp>
          <p:nvSpPr>
            <p:cNvPr id="13" name="object 13"/>
            <p:cNvSpPr/>
            <p:nvPr/>
          </p:nvSpPr>
          <p:spPr>
            <a:xfrm>
              <a:off x="3929888" y="2437002"/>
              <a:ext cx="986155" cy="1254760"/>
            </a:xfrm>
            <a:custGeom>
              <a:avLst/>
              <a:gdLst/>
              <a:ahLst/>
              <a:cxnLst/>
              <a:rect l="l" t="t" r="r" b="b"/>
              <a:pathLst>
                <a:path w="986154" h="1254760">
                  <a:moveTo>
                    <a:pt x="0" y="1250569"/>
                  </a:moveTo>
                  <a:lnTo>
                    <a:pt x="877" y="1200334"/>
                  </a:lnTo>
                  <a:lnTo>
                    <a:pt x="2970" y="1150229"/>
                  </a:lnTo>
                  <a:lnTo>
                    <a:pt x="6271" y="1100275"/>
                  </a:lnTo>
                  <a:lnTo>
                    <a:pt x="10773" y="1050490"/>
                  </a:lnTo>
                  <a:lnTo>
                    <a:pt x="16468" y="1000897"/>
                  </a:lnTo>
                  <a:lnTo>
                    <a:pt x="23350" y="951516"/>
                  </a:lnTo>
                  <a:lnTo>
                    <a:pt x="31413" y="902367"/>
                  </a:lnTo>
                  <a:lnTo>
                    <a:pt x="40648" y="853472"/>
                  </a:lnTo>
                  <a:lnTo>
                    <a:pt x="51049" y="804850"/>
                  </a:lnTo>
                  <a:lnTo>
                    <a:pt x="62609" y="756523"/>
                  </a:lnTo>
                  <a:lnTo>
                    <a:pt x="75320" y="708511"/>
                  </a:lnTo>
                  <a:lnTo>
                    <a:pt x="89177" y="660834"/>
                  </a:lnTo>
                  <a:lnTo>
                    <a:pt x="104171" y="613514"/>
                  </a:lnTo>
                  <a:lnTo>
                    <a:pt x="120296" y="566571"/>
                  </a:lnTo>
                  <a:lnTo>
                    <a:pt x="137545" y="520025"/>
                  </a:lnTo>
                  <a:lnTo>
                    <a:pt x="155911" y="473897"/>
                  </a:lnTo>
                  <a:lnTo>
                    <a:pt x="175387" y="428209"/>
                  </a:lnTo>
                  <a:lnTo>
                    <a:pt x="195965" y="382980"/>
                  </a:lnTo>
                  <a:lnTo>
                    <a:pt x="217639" y="338231"/>
                  </a:lnTo>
                  <a:lnTo>
                    <a:pt x="240402" y="293983"/>
                  </a:lnTo>
                  <a:lnTo>
                    <a:pt x="264247" y="250256"/>
                  </a:lnTo>
                  <a:lnTo>
                    <a:pt x="289167" y="207071"/>
                  </a:lnTo>
                  <a:lnTo>
                    <a:pt x="315154" y="164449"/>
                  </a:lnTo>
                  <a:lnTo>
                    <a:pt x="342202" y="122410"/>
                  </a:lnTo>
                  <a:lnTo>
                    <a:pt x="370304" y="80975"/>
                  </a:lnTo>
                  <a:lnTo>
                    <a:pt x="399452" y="40165"/>
                  </a:lnTo>
                  <a:lnTo>
                    <a:pt x="429640" y="0"/>
                  </a:lnTo>
                  <a:lnTo>
                    <a:pt x="986154" y="429006"/>
                  </a:lnTo>
                  <a:lnTo>
                    <a:pt x="956528" y="468925"/>
                  </a:lnTo>
                  <a:lnTo>
                    <a:pt x="928451" y="509787"/>
                  </a:lnTo>
                  <a:lnTo>
                    <a:pt x="901939" y="551545"/>
                  </a:lnTo>
                  <a:lnTo>
                    <a:pt x="877006" y="594153"/>
                  </a:lnTo>
                  <a:lnTo>
                    <a:pt x="853669" y="637565"/>
                  </a:lnTo>
                  <a:lnTo>
                    <a:pt x="831944" y="681736"/>
                  </a:lnTo>
                  <a:lnTo>
                    <a:pt x="811844" y="726619"/>
                  </a:lnTo>
                  <a:lnTo>
                    <a:pt x="793388" y="772169"/>
                  </a:lnTo>
                  <a:lnTo>
                    <a:pt x="776589" y="818340"/>
                  </a:lnTo>
                  <a:lnTo>
                    <a:pt x="761463" y="865086"/>
                  </a:lnTo>
                  <a:lnTo>
                    <a:pt x="748026" y="912361"/>
                  </a:lnTo>
                  <a:lnTo>
                    <a:pt x="736294" y="960120"/>
                  </a:lnTo>
                  <a:lnTo>
                    <a:pt x="726281" y="1008315"/>
                  </a:lnTo>
                  <a:lnTo>
                    <a:pt x="718005" y="1056903"/>
                  </a:lnTo>
                  <a:lnTo>
                    <a:pt x="711479" y="1105836"/>
                  </a:lnTo>
                  <a:lnTo>
                    <a:pt x="706720" y="1155069"/>
                  </a:lnTo>
                  <a:lnTo>
                    <a:pt x="703743" y="1204556"/>
                  </a:lnTo>
                  <a:lnTo>
                    <a:pt x="702563" y="1254252"/>
                  </a:lnTo>
                  <a:lnTo>
                    <a:pt x="0" y="1250569"/>
                  </a:lnTo>
                  <a:close/>
                </a:path>
              </a:pathLst>
            </a:custGeom>
            <a:ln w="19812">
              <a:solidFill>
                <a:srgbClr val="FFFFFF"/>
              </a:solidFill>
            </a:ln>
          </p:spPr>
          <p:txBody>
            <a:bodyPr wrap="square" lIns="0" tIns="0" rIns="0" bIns="0" rtlCol="0"/>
            <a:lstStyle/>
            <a:p>
              <a:endParaRPr dirty="0"/>
            </a:p>
          </p:txBody>
        </p:sp>
        <p:pic>
          <p:nvPicPr>
            <p:cNvPr id="14" name="object 14"/>
            <p:cNvPicPr/>
            <p:nvPr/>
          </p:nvPicPr>
          <p:blipFill>
            <a:blip r:embed="rId7" cstate="print"/>
            <a:stretch>
              <a:fillRect/>
            </a:stretch>
          </p:blipFill>
          <p:spPr>
            <a:xfrm>
              <a:off x="4358640" y="1795271"/>
              <a:ext cx="1106424" cy="1072896"/>
            </a:xfrm>
            <a:prstGeom prst="rect">
              <a:avLst/>
            </a:prstGeom>
          </p:spPr>
        </p:pic>
        <p:sp>
          <p:nvSpPr>
            <p:cNvPr id="15" name="object 15"/>
            <p:cNvSpPr/>
            <p:nvPr/>
          </p:nvSpPr>
          <p:spPr>
            <a:xfrm>
              <a:off x="4359529" y="1796160"/>
              <a:ext cx="1104265" cy="1069975"/>
            </a:xfrm>
            <a:custGeom>
              <a:avLst/>
              <a:gdLst/>
              <a:ahLst/>
              <a:cxnLst/>
              <a:rect l="l" t="t" r="r" b="b"/>
              <a:pathLst>
                <a:path w="1104264" h="1069975">
                  <a:moveTo>
                    <a:pt x="0" y="640841"/>
                  </a:moveTo>
                  <a:lnTo>
                    <a:pt x="31435" y="601069"/>
                  </a:lnTo>
                  <a:lnTo>
                    <a:pt x="63789" y="562135"/>
                  </a:lnTo>
                  <a:lnTo>
                    <a:pt x="97043" y="524053"/>
                  </a:lnTo>
                  <a:lnTo>
                    <a:pt x="131181" y="486837"/>
                  </a:lnTo>
                  <a:lnTo>
                    <a:pt x="166185" y="450500"/>
                  </a:lnTo>
                  <a:lnTo>
                    <a:pt x="202036" y="415056"/>
                  </a:lnTo>
                  <a:lnTo>
                    <a:pt x="238717" y="380520"/>
                  </a:lnTo>
                  <a:lnTo>
                    <a:pt x="276210" y="346904"/>
                  </a:lnTo>
                  <a:lnTo>
                    <a:pt x="314498" y="314223"/>
                  </a:lnTo>
                  <a:lnTo>
                    <a:pt x="353562" y="282491"/>
                  </a:lnTo>
                  <a:lnTo>
                    <a:pt x="393385" y="251722"/>
                  </a:lnTo>
                  <a:lnTo>
                    <a:pt x="433949" y="221928"/>
                  </a:lnTo>
                  <a:lnTo>
                    <a:pt x="475236" y="193125"/>
                  </a:lnTo>
                  <a:lnTo>
                    <a:pt x="517228" y="165325"/>
                  </a:lnTo>
                  <a:lnTo>
                    <a:pt x="559908" y="138544"/>
                  </a:lnTo>
                  <a:lnTo>
                    <a:pt x="603259" y="112793"/>
                  </a:lnTo>
                  <a:lnTo>
                    <a:pt x="647261" y="88089"/>
                  </a:lnTo>
                  <a:lnTo>
                    <a:pt x="691898" y="64443"/>
                  </a:lnTo>
                  <a:lnTo>
                    <a:pt x="737151" y="41870"/>
                  </a:lnTo>
                  <a:lnTo>
                    <a:pt x="783003" y="20385"/>
                  </a:lnTo>
                  <a:lnTo>
                    <a:pt x="829437" y="0"/>
                  </a:lnTo>
                  <a:lnTo>
                    <a:pt x="1104011" y="646811"/>
                  </a:lnTo>
                  <a:lnTo>
                    <a:pt x="1058196" y="667255"/>
                  </a:lnTo>
                  <a:lnTo>
                    <a:pt x="1013254" y="689325"/>
                  </a:lnTo>
                  <a:lnTo>
                    <a:pt x="969223" y="712990"/>
                  </a:lnTo>
                  <a:lnTo>
                    <a:pt x="926145" y="738220"/>
                  </a:lnTo>
                  <a:lnTo>
                    <a:pt x="884058" y="764984"/>
                  </a:lnTo>
                  <a:lnTo>
                    <a:pt x="843003" y="793251"/>
                  </a:lnTo>
                  <a:lnTo>
                    <a:pt x="803020" y="822991"/>
                  </a:lnTo>
                  <a:lnTo>
                    <a:pt x="764150" y="854174"/>
                  </a:lnTo>
                  <a:lnTo>
                    <a:pt x="726431" y="886768"/>
                  </a:lnTo>
                  <a:lnTo>
                    <a:pt x="689903" y="920744"/>
                  </a:lnTo>
                  <a:lnTo>
                    <a:pt x="654608" y="956070"/>
                  </a:lnTo>
                  <a:lnTo>
                    <a:pt x="620585" y="992716"/>
                  </a:lnTo>
                  <a:lnTo>
                    <a:pt x="587873" y="1030652"/>
                  </a:lnTo>
                  <a:lnTo>
                    <a:pt x="556513" y="1069848"/>
                  </a:lnTo>
                  <a:lnTo>
                    <a:pt x="0" y="640841"/>
                  </a:lnTo>
                  <a:close/>
                </a:path>
              </a:pathLst>
            </a:custGeom>
            <a:ln w="19812">
              <a:solidFill>
                <a:srgbClr val="FFFFFF"/>
              </a:solidFill>
            </a:ln>
          </p:spPr>
          <p:txBody>
            <a:bodyPr wrap="square" lIns="0" tIns="0" rIns="0" bIns="0" rtlCol="0"/>
            <a:lstStyle/>
            <a:p>
              <a:endParaRPr dirty="0"/>
            </a:p>
          </p:txBody>
        </p:sp>
      </p:grpSp>
      <p:sp>
        <p:nvSpPr>
          <p:cNvPr id="16" name="object 16"/>
          <p:cNvSpPr txBox="1"/>
          <p:nvPr/>
        </p:nvSpPr>
        <p:spPr>
          <a:xfrm>
            <a:off x="5965127" y="4575048"/>
            <a:ext cx="1213961" cy="306366"/>
          </a:xfrm>
          <a:prstGeom prst="rect">
            <a:avLst/>
          </a:prstGeom>
        </p:spPr>
        <p:txBody>
          <a:bodyPr vert="horz" wrap="square" lIns="0" tIns="9525" rIns="0" bIns="0" rtlCol="0">
            <a:spAutoFit/>
          </a:bodyPr>
          <a:lstStyle/>
          <a:p>
            <a:pPr marL="9525">
              <a:lnSpc>
                <a:spcPts val="1076"/>
              </a:lnSpc>
              <a:spcBef>
                <a:spcPts val="75"/>
              </a:spcBef>
            </a:pPr>
            <a:r>
              <a:rPr sz="900" dirty="0">
                <a:latin typeface="Microsoft Sans Serif"/>
                <a:cs typeface="Microsoft Sans Serif"/>
              </a:rPr>
              <a:t>TRANSIZIONE</a:t>
            </a:r>
            <a:r>
              <a:rPr sz="900" spc="-38" dirty="0">
                <a:latin typeface="Microsoft Sans Serif"/>
                <a:cs typeface="Microsoft Sans Serif"/>
              </a:rPr>
              <a:t> </a:t>
            </a:r>
            <a:r>
              <a:rPr sz="900" spc="-4" dirty="0">
                <a:latin typeface="Microsoft Sans Serif"/>
                <a:cs typeface="Microsoft Sans Serif"/>
              </a:rPr>
              <a:t>VERDE</a:t>
            </a:r>
            <a:endParaRPr sz="900" dirty="0">
              <a:latin typeface="Microsoft Sans Serif"/>
              <a:cs typeface="Microsoft Sans Serif"/>
            </a:endParaRPr>
          </a:p>
          <a:p>
            <a:pPr marL="9525">
              <a:lnSpc>
                <a:spcPts val="1256"/>
              </a:lnSpc>
            </a:pPr>
            <a:r>
              <a:rPr sz="1050" b="1" dirty="0">
                <a:solidFill>
                  <a:srgbClr val="466CB6"/>
                </a:solidFill>
                <a:latin typeface="Arial"/>
                <a:cs typeface="Arial"/>
              </a:rPr>
              <a:t>59,46</a:t>
            </a:r>
            <a:r>
              <a:rPr sz="1050" b="1" spc="-38" dirty="0">
                <a:solidFill>
                  <a:srgbClr val="466CB6"/>
                </a:solidFill>
                <a:latin typeface="Arial"/>
                <a:cs typeface="Arial"/>
              </a:rPr>
              <a:t> </a:t>
            </a:r>
            <a:r>
              <a:rPr sz="1050" b="1" dirty="0">
                <a:solidFill>
                  <a:srgbClr val="466CB6"/>
                </a:solidFill>
                <a:latin typeface="Arial"/>
                <a:cs typeface="Arial"/>
              </a:rPr>
              <a:t>mld</a:t>
            </a:r>
            <a:r>
              <a:rPr sz="1050" b="1" spc="-34" dirty="0">
                <a:solidFill>
                  <a:srgbClr val="466CB6"/>
                </a:solidFill>
                <a:latin typeface="Arial"/>
                <a:cs typeface="Arial"/>
              </a:rPr>
              <a:t> </a:t>
            </a:r>
            <a:r>
              <a:rPr sz="1050" b="1" spc="-4" dirty="0">
                <a:solidFill>
                  <a:srgbClr val="466CB6"/>
                </a:solidFill>
                <a:latin typeface="Arial"/>
                <a:cs typeface="Arial"/>
              </a:rPr>
              <a:t>di</a:t>
            </a:r>
            <a:r>
              <a:rPr sz="1050" b="1" spc="-11" dirty="0">
                <a:solidFill>
                  <a:srgbClr val="466CB6"/>
                </a:solidFill>
                <a:latin typeface="Arial"/>
                <a:cs typeface="Arial"/>
              </a:rPr>
              <a:t> </a:t>
            </a:r>
            <a:r>
              <a:rPr sz="1050" b="1" dirty="0">
                <a:solidFill>
                  <a:srgbClr val="466CB6"/>
                </a:solidFill>
                <a:latin typeface="Arial"/>
                <a:cs typeface="Arial"/>
              </a:rPr>
              <a:t>€</a:t>
            </a:r>
            <a:endParaRPr sz="1050" dirty="0">
              <a:latin typeface="Arial"/>
              <a:cs typeface="Arial"/>
            </a:endParaRPr>
          </a:p>
        </p:txBody>
      </p:sp>
      <p:sp>
        <p:nvSpPr>
          <p:cNvPr id="17" name="object 17"/>
          <p:cNvSpPr/>
          <p:nvPr/>
        </p:nvSpPr>
        <p:spPr>
          <a:xfrm>
            <a:off x="5971032" y="4354831"/>
            <a:ext cx="731520" cy="208121"/>
          </a:xfrm>
          <a:custGeom>
            <a:avLst/>
            <a:gdLst/>
            <a:ahLst/>
            <a:cxnLst/>
            <a:rect l="l" t="t" r="r" b="b"/>
            <a:pathLst>
              <a:path w="975359" h="277495">
                <a:moveTo>
                  <a:pt x="975359" y="0"/>
                </a:moveTo>
                <a:lnTo>
                  <a:pt x="0" y="0"/>
                </a:lnTo>
                <a:lnTo>
                  <a:pt x="0" y="277368"/>
                </a:lnTo>
                <a:lnTo>
                  <a:pt x="975359" y="277368"/>
                </a:lnTo>
                <a:lnTo>
                  <a:pt x="975359" y="0"/>
                </a:lnTo>
                <a:close/>
              </a:path>
            </a:pathLst>
          </a:custGeom>
          <a:solidFill>
            <a:srgbClr val="FFFFFF">
              <a:alpha val="65097"/>
            </a:srgbClr>
          </a:solidFill>
        </p:spPr>
        <p:txBody>
          <a:bodyPr wrap="square" lIns="0" tIns="0" rIns="0" bIns="0" rtlCol="0"/>
          <a:lstStyle/>
          <a:p>
            <a:endParaRPr dirty="0"/>
          </a:p>
        </p:txBody>
      </p:sp>
      <p:sp>
        <p:nvSpPr>
          <p:cNvPr id="18" name="object 18"/>
          <p:cNvSpPr txBox="1"/>
          <p:nvPr/>
        </p:nvSpPr>
        <p:spPr>
          <a:xfrm>
            <a:off x="5966745" y="4342600"/>
            <a:ext cx="599599" cy="217367"/>
          </a:xfrm>
          <a:prstGeom prst="rect">
            <a:avLst/>
          </a:prstGeom>
        </p:spPr>
        <p:txBody>
          <a:bodyPr vert="horz" wrap="square" lIns="0" tIns="9525" rIns="0" bIns="0" rtlCol="0">
            <a:spAutoFit/>
          </a:bodyPr>
          <a:lstStyle/>
          <a:p>
            <a:pPr marL="9525">
              <a:spcBef>
                <a:spcPts val="75"/>
              </a:spcBef>
            </a:pPr>
            <a:r>
              <a:rPr sz="1350" b="1" spc="-8" dirty="0">
                <a:solidFill>
                  <a:srgbClr val="092543"/>
                </a:solidFill>
                <a:latin typeface="Arial"/>
                <a:cs typeface="Arial"/>
              </a:rPr>
              <a:t>32</a:t>
            </a:r>
            <a:r>
              <a:rPr sz="1350" b="1" dirty="0">
                <a:solidFill>
                  <a:srgbClr val="092543"/>
                </a:solidFill>
                <a:latin typeface="Arial"/>
                <a:cs typeface="Arial"/>
              </a:rPr>
              <a:t>,0</a:t>
            </a:r>
            <a:r>
              <a:rPr sz="1350" b="1" spc="-8" dirty="0">
                <a:solidFill>
                  <a:srgbClr val="092543"/>
                </a:solidFill>
                <a:latin typeface="Arial"/>
                <a:cs typeface="Arial"/>
              </a:rPr>
              <a:t>5</a:t>
            </a:r>
            <a:r>
              <a:rPr sz="1350" b="1" dirty="0">
                <a:solidFill>
                  <a:srgbClr val="092543"/>
                </a:solidFill>
                <a:latin typeface="Arial"/>
                <a:cs typeface="Arial"/>
              </a:rPr>
              <a:t>%</a:t>
            </a:r>
            <a:endParaRPr sz="1350" dirty="0">
              <a:latin typeface="Arial"/>
              <a:cs typeface="Arial"/>
            </a:endParaRPr>
          </a:p>
        </p:txBody>
      </p:sp>
      <p:sp>
        <p:nvSpPr>
          <p:cNvPr id="19" name="object 19"/>
          <p:cNvSpPr txBox="1"/>
          <p:nvPr/>
        </p:nvSpPr>
        <p:spPr>
          <a:xfrm>
            <a:off x="5948743" y="2064687"/>
            <a:ext cx="1343025" cy="546175"/>
          </a:xfrm>
          <a:prstGeom prst="rect">
            <a:avLst/>
          </a:prstGeom>
        </p:spPr>
        <p:txBody>
          <a:bodyPr vert="horz" wrap="square" lIns="0" tIns="28575" rIns="0" bIns="0" rtlCol="0">
            <a:spAutoFit/>
          </a:bodyPr>
          <a:lstStyle/>
          <a:p>
            <a:pPr marL="23336">
              <a:spcBef>
                <a:spcPts val="225"/>
              </a:spcBef>
            </a:pPr>
            <a:r>
              <a:rPr sz="1350" b="1" spc="-4" dirty="0">
                <a:solidFill>
                  <a:srgbClr val="092543"/>
                </a:solidFill>
                <a:latin typeface="Arial"/>
                <a:cs typeface="Arial"/>
              </a:rPr>
              <a:t>21,04%</a:t>
            </a:r>
            <a:endParaRPr sz="1350" dirty="0">
              <a:latin typeface="Arial"/>
              <a:cs typeface="Arial"/>
            </a:endParaRPr>
          </a:p>
          <a:p>
            <a:pPr marL="9525">
              <a:lnSpc>
                <a:spcPts val="1076"/>
              </a:lnSpc>
              <a:spcBef>
                <a:spcPts val="101"/>
              </a:spcBef>
            </a:pPr>
            <a:r>
              <a:rPr sz="900" dirty="0">
                <a:latin typeface="Microsoft Sans Serif"/>
                <a:cs typeface="Microsoft Sans Serif"/>
              </a:rPr>
              <a:t>TRANSIZIONE</a:t>
            </a:r>
            <a:r>
              <a:rPr sz="900" spc="-45" dirty="0">
                <a:latin typeface="Microsoft Sans Serif"/>
                <a:cs typeface="Microsoft Sans Serif"/>
              </a:rPr>
              <a:t> </a:t>
            </a:r>
            <a:r>
              <a:rPr sz="900" dirty="0">
                <a:latin typeface="Microsoft Sans Serif"/>
                <a:cs typeface="Microsoft Sans Serif"/>
              </a:rPr>
              <a:t>DIGITALE</a:t>
            </a:r>
          </a:p>
          <a:p>
            <a:pPr marL="9525">
              <a:lnSpc>
                <a:spcPts val="1256"/>
              </a:lnSpc>
            </a:pPr>
            <a:r>
              <a:rPr sz="1050" b="1" dirty="0">
                <a:solidFill>
                  <a:srgbClr val="466CB6"/>
                </a:solidFill>
                <a:latin typeface="Arial"/>
                <a:cs typeface="Arial"/>
              </a:rPr>
              <a:t>40,29</a:t>
            </a:r>
            <a:r>
              <a:rPr sz="1050" b="1" spc="-38" dirty="0">
                <a:solidFill>
                  <a:srgbClr val="466CB6"/>
                </a:solidFill>
                <a:latin typeface="Arial"/>
                <a:cs typeface="Arial"/>
              </a:rPr>
              <a:t> </a:t>
            </a:r>
            <a:r>
              <a:rPr sz="1050" b="1" dirty="0">
                <a:solidFill>
                  <a:srgbClr val="466CB6"/>
                </a:solidFill>
                <a:latin typeface="Arial"/>
                <a:cs typeface="Arial"/>
              </a:rPr>
              <a:t>mld</a:t>
            </a:r>
            <a:r>
              <a:rPr sz="1050" b="1" spc="-30" dirty="0">
                <a:solidFill>
                  <a:srgbClr val="466CB6"/>
                </a:solidFill>
                <a:latin typeface="Arial"/>
                <a:cs typeface="Arial"/>
              </a:rPr>
              <a:t> </a:t>
            </a:r>
            <a:r>
              <a:rPr sz="1050" b="1" spc="-4" dirty="0">
                <a:solidFill>
                  <a:srgbClr val="466CB6"/>
                </a:solidFill>
                <a:latin typeface="Arial"/>
                <a:cs typeface="Arial"/>
              </a:rPr>
              <a:t>di</a:t>
            </a:r>
            <a:r>
              <a:rPr sz="1050" b="1" spc="-19" dirty="0">
                <a:solidFill>
                  <a:srgbClr val="466CB6"/>
                </a:solidFill>
                <a:latin typeface="Arial"/>
                <a:cs typeface="Arial"/>
              </a:rPr>
              <a:t> </a:t>
            </a:r>
            <a:r>
              <a:rPr sz="1050" b="1" dirty="0">
                <a:solidFill>
                  <a:srgbClr val="466CB6"/>
                </a:solidFill>
                <a:latin typeface="Arial"/>
                <a:cs typeface="Arial"/>
              </a:rPr>
              <a:t>€</a:t>
            </a:r>
            <a:endParaRPr sz="1050" dirty="0">
              <a:latin typeface="Arial"/>
              <a:cs typeface="Arial"/>
            </a:endParaRPr>
          </a:p>
        </p:txBody>
      </p:sp>
      <p:sp>
        <p:nvSpPr>
          <p:cNvPr id="20" name="object 20"/>
          <p:cNvSpPr txBox="1"/>
          <p:nvPr/>
        </p:nvSpPr>
        <p:spPr>
          <a:xfrm>
            <a:off x="3934301" y="5271363"/>
            <a:ext cx="1618774" cy="652615"/>
          </a:xfrm>
          <a:prstGeom prst="rect">
            <a:avLst/>
          </a:prstGeom>
        </p:spPr>
        <p:txBody>
          <a:bodyPr vert="horz" wrap="square" lIns="0" tIns="9525" rIns="0" bIns="0" rtlCol="0">
            <a:spAutoFit/>
          </a:bodyPr>
          <a:lstStyle/>
          <a:p>
            <a:pPr marL="9525">
              <a:lnSpc>
                <a:spcPts val="1601"/>
              </a:lnSpc>
              <a:spcBef>
                <a:spcPts val="75"/>
              </a:spcBef>
            </a:pPr>
            <a:r>
              <a:rPr sz="1350" b="1" spc="-4" dirty="0">
                <a:solidFill>
                  <a:srgbClr val="092543"/>
                </a:solidFill>
                <a:latin typeface="Arial"/>
                <a:cs typeface="Arial"/>
              </a:rPr>
              <a:t>13,26%</a:t>
            </a:r>
            <a:endParaRPr sz="1350" dirty="0">
              <a:latin typeface="Arial"/>
              <a:cs typeface="Arial"/>
            </a:endParaRPr>
          </a:p>
          <a:p>
            <a:pPr marL="35243">
              <a:lnSpc>
                <a:spcPts val="1061"/>
              </a:lnSpc>
            </a:pPr>
            <a:r>
              <a:rPr sz="900" dirty="0">
                <a:latin typeface="Microsoft Sans Serif"/>
                <a:cs typeface="Microsoft Sans Serif"/>
              </a:rPr>
              <a:t>INFRASTRUTTURE</a:t>
            </a:r>
            <a:r>
              <a:rPr sz="900" spc="-38" dirty="0">
                <a:latin typeface="Microsoft Sans Serif"/>
                <a:cs typeface="Microsoft Sans Serif"/>
              </a:rPr>
              <a:t> </a:t>
            </a:r>
            <a:r>
              <a:rPr sz="900" spc="-4" dirty="0">
                <a:latin typeface="Microsoft Sans Serif"/>
                <a:cs typeface="Microsoft Sans Serif"/>
              </a:rPr>
              <a:t>PER</a:t>
            </a:r>
            <a:r>
              <a:rPr sz="900" spc="-19" dirty="0">
                <a:latin typeface="Microsoft Sans Serif"/>
                <a:cs typeface="Microsoft Sans Serif"/>
              </a:rPr>
              <a:t> </a:t>
            </a:r>
            <a:r>
              <a:rPr sz="900" spc="-4" dirty="0">
                <a:latin typeface="Microsoft Sans Serif"/>
                <a:cs typeface="Microsoft Sans Serif"/>
              </a:rPr>
              <a:t>UNA</a:t>
            </a:r>
            <a:endParaRPr sz="900" dirty="0">
              <a:latin typeface="Microsoft Sans Serif"/>
              <a:cs typeface="Microsoft Sans Serif"/>
            </a:endParaRPr>
          </a:p>
          <a:p>
            <a:pPr marL="35243">
              <a:lnSpc>
                <a:spcPts val="1076"/>
              </a:lnSpc>
            </a:pPr>
            <a:r>
              <a:rPr sz="900" dirty="0">
                <a:latin typeface="Microsoft Sans Serif"/>
                <a:cs typeface="Microsoft Sans Serif"/>
              </a:rPr>
              <a:t>MOBILITÀ</a:t>
            </a:r>
            <a:r>
              <a:rPr sz="900" spc="-19" dirty="0">
                <a:latin typeface="Microsoft Sans Serif"/>
                <a:cs typeface="Microsoft Sans Serif"/>
              </a:rPr>
              <a:t> </a:t>
            </a:r>
            <a:r>
              <a:rPr sz="900" dirty="0">
                <a:latin typeface="Microsoft Sans Serif"/>
                <a:cs typeface="Microsoft Sans Serif"/>
              </a:rPr>
              <a:t>SOSTENIBILE</a:t>
            </a:r>
          </a:p>
          <a:p>
            <a:pPr marL="35243">
              <a:lnSpc>
                <a:spcPts val="1256"/>
              </a:lnSpc>
            </a:pPr>
            <a:r>
              <a:rPr sz="1050" b="1" dirty="0">
                <a:solidFill>
                  <a:srgbClr val="466CB6"/>
                </a:solidFill>
                <a:latin typeface="Arial"/>
                <a:cs typeface="Arial"/>
              </a:rPr>
              <a:t>25,40</a:t>
            </a:r>
            <a:r>
              <a:rPr sz="1050" b="1" spc="-38" dirty="0">
                <a:solidFill>
                  <a:srgbClr val="466CB6"/>
                </a:solidFill>
                <a:latin typeface="Arial"/>
                <a:cs typeface="Arial"/>
              </a:rPr>
              <a:t> </a:t>
            </a:r>
            <a:r>
              <a:rPr sz="1050" b="1" dirty="0">
                <a:solidFill>
                  <a:srgbClr val="466CB6"/>
                </a:solidFill>
                <a:latin typeface="Arial"/>
                <a:cs typeface="Arial"/>
              </a:rPr>
              <a:t>mld</a:t>
            </a:r>
            <a:r>
              <a:rPr sz="1050" b="1" spc="-34" dirty="0">
                <a:solidFill>
                  <a:srgbClr val="466CB6"/>
                </a:solidFill>
                <a:latin typeface="Arial"/>
                <a:cs typeface="Arial"/>
              </a:rPr>
              <a:t> </a:t>
            </a:r>
            <a:r>
              <a:rPr sz="1050" b="1" spc="-4" dirty="0">
                <a:solidFill>
                  <a:srgbClr val="466CB6"/>
                </a:solidFill>
                <a:latin typeface="Arial"/>
                <a:cs typeface="Arial"/>
              </a:rPr>
              <a:t>di</a:t>
            </a:r>
            <a:r>
              <a:rPr sz="1050" b="1" spc="-11" dirty="0">
                <a:solidFill>
                  <a:srgbClr val="466CB6"/>
                </a:solidFill>
                <a:latin typeface="Arial"/>
                <a:cs typeface="Arial"/>
              </a:rPr>
              <a:t> </a:t>
            </a:r>
            <a:r>
              <a:rPr sz="1050" b="1" dirty="0">
                <a:solidFill>
                  <a:srgbClr val="466CB6"/>
                </a:solidFill>
                <a:latin typeface="Arial"/>
                <a:cs typeface="Arial"/>
              </a:rPr>
              <a:t>€</a:t>
            </a:r>
            <a:endParaRPr sz="1050" dirty="0">
              <a:latin typeface="Arial"/>
              <a:cs typeface="Arial"/>
            </a:endParaRPr>
          </a:p>
        </p:txBody>
      </p:sp>
      <p:sp>
        <p:nvSpPr>
          <p:cNvPr id="21" name="object 21"/>
          <p:cNvSpPr txBox="1"/>
          <p:nvPr/>
        </p:nvSpPr>
        <p:spPr>
          <a:xfrm>
            <a:off x="1576959" y="4671059"/>
            <a:ext cx="1367314" cy="306366"/>
          </a:xfrm>
          <a:prstGeom prst="rect">
            <a:avLst/>
          </a:prstGeom>
        </p:spPr>
        <p:txBody>
          <a:bodyPr vert="horz" wrap="square" lIns="0" tIns="9525" rIns="0" bIns="0" rtlCol="0">
            <a:spAutoFit/>
          </a:bodyPr>
          <a:lstStyle/>
          <a:p>
            <a:pPr marL="9525">
              <a:lnSpc>
                <a:spcPts val="1076"/>
              </a:lnSpc>
              <a:spcBef>
                <a:spcPts val="75"/>
              </a:spcBef>
            </a:pPr>
            <a:r>
              <a:rPr sz="900" dirty="0">
                <a:latin typeface="Microsoft Sans Serif"/>
                <a:cs typeface="Microsoft Sans Serif"/>
              </a:rPr>
              <a:t>ISTRUZIONE</a:t>
            </a:r>
            <a:r>
              <a:rPr sz="900" spc="-23" dirty="0">
                <a:latin typeface="Microsoft Sans Serif"/>
                <a:cs typeface="Microsoft Sans Serif"/>
              </a:rPr>
              <a:t> </a:t>
            </a:r>
            <a:r>
              <a:rPr sz="900" dirty="0">
                <a:latin typeface="Microsoft Sans Serif"/>
                <a:cs typeface="Microsoft Sans Serif"/>
              </a:rPr>
              <a:t>E</a:t>
            </a:r>
            <a:r>
              <a:rPr sz="900" spc="-15" dirty="0">
                <a:latin typeface="Microsoft Sans Serif"/>
                <a:cs typeface="Microsoft Sans Serif"/>
              </a:rPr>
              <a:t> </a:t>
            </a:r>
            <a:r>
              <a:rPr sz="900" spc="-4" dirty="0">
                <a:latin typeface="Microsoft Sans Serif"/>
                <a:cs typeface="Microsoft Sans Serif"/>
              </a:rPr>
              <a:t>RICERCA</a:t>
            </a:r>
            <a:endParaRPr sz="900" dirty="0">
              <a:latin typeface="Microsoft Sans Serif"/>
              <a:cs typeface="Microsoft Sans Serif"/>
            </a:endParaRPr>
          </a:p>
          <a:p>
            <a:pPr marL="484823">
              <a:lnSpc>
                <a:spcPts val="1256"/>
              </a:lnSpc>
            </a:pPr>
            <a:r>
              <a:rPr sz="1050" b="1" dirty="0">
                <a:solidFill>
                  <a:srgbClr val="466CB6"/>
                </a:solidFill>
                <a:latin typeface="Arial"/>
                <a:cs typeface="Arial"/>
              </a:rPr>
              <a:t>30,88</a:t>
            </a:r>
            <a:r>
              <a:rPr sz="1050" b="1" spc="-45" dirty="0">
                <a:solidFill>
                  <a:srgbClr val="466CB6"/>
                </a:solidFill>
                <a:latin typeface="Arial"/>
                <a:cs typeface="Arial"/>
              </a:rPr>
              <a:t> </a:t>
            </a:r>
            <a:r>
              <a:rPr sz="1050" b="1" dirty="0">
                <a:solidFill>
                  <a:srgbClr val="466CB6"/>
                </a:solidFill>
                <a:latin typeface="Arial"/>
                <a:cs typeface="Arial"/>
              </a:rPr>
              <a:t>mld</a:t>
            </a:r>
            <a:r>
              <a:rPr sz="1050" b="1" spc="-38" dirty="0">
                <a:solidFill>
                  <a:srgbClr val="466CB6"/>
                </a:solidFill>
                <a:latin typeface="Arial"/>
                <a:cs typeface="Arial"/>
              </a:rPr>
              <a:t> </a:t>
            </a:r>
            <a:r>
              <a:rPr sz="1050" b="1" spc="-4" dirty="0">
                <a:solidFill>
                  <a:srgbClr val="466CB6"/>
                </a:solidFill>
                <a:latin typeface="Arial"/>
                <a:cs typeface="Arial"/>
              </a:rPr>
              <a:t>di</a:t>
            </a:r>
            <a:r>
              <a:rPr sz="1050" b="1" spc="-19" dirty="0">
                <a:solidFill>
                  <a:srgbClr val="466CB6"/>
                </a:solidFill>
                <a:latin typeface="Arial"/>
                <a:cs typeface="Arial"/>
              </a:rPr>
              <a:t> </a:t>
            </a:r>
            <a:r>
              <a:rPr sz="1050" b="1" dirty="0">
                <a:solidFill>
                  <a:srgbClr val="466CB6"/>
                </a:solidFill>
                <a:latin typeface="Arial"/>
                <a:cs typeface="Arial"/>
              </a:rPr>
              <a:t>€</a:t>
            </a:r>
            <a:endParaRPr sz="1050" dirty="0">
              <a:latin typeface="Arial"/>
              <a:cs typeface="Arial"/>
            </a:endParaRPr>
          </a:p>
        </p:txBody>
      </p:sp>
      <p:sp>
        <p:nvSpPr>
          <p:cNvPr id="22" name="object 22"/>
          <p:cNvSpPr/>
          <p:nvPr/>
        </p:nvSpPr>
        <p:spPr>
          <a:xfrm>
            <a:off x="2416301" y="4451985"/>
            <a:ext cx="586740" cy="208121"/>
          </a:xfrm>
          <a:custGeom>
            <a:avLst/>
            <a:gdLst/>
            <a:ahLst/>
            <a:cxnLst/>
            <a:rect l="l" t="t" r="r" b="b"/>
            <a:pathLst>
              <a:path w="782320" h="277495">
                <a:moveTo>
                  <a:pt x="781812" y="0"/>
                </a:moveTo>
                <a:lnTo>
                  <a:pt x="0" y="0"/>
                </a:lnTo>
                <a:lnTo>
                  <a:pt x="0" y="277368"/>
                </a:lnTo>
                <a:lnTo>
                  <a:pt x="781812" y="277368"/>
                </a:lnTo>
                <a:lnTo>
                  <a:pt x="781812" y="0"/>
                </a:lnTo>
                <a:close/>
              </a:path>
            </a:pathLst>
          </a:custGeom>
          <a:solidFill>
            <a:srgbClr val="FFFFFF">
              <a:alpha val="65097"/>
            </a:srgbClr>
          </a:solidFill>
        </p:spPr>
        <p:txBody>
          <a:bodyPr wrap="square" lIns="0" tIns="0" rIns="0" bIns="0" rtlCol="0"/>
          <a:lstStyle/>
          <a:p>
            <a:endParaRPr dirty="0"/>
          </a:p>
        </p:txBody>
      </p:sp>
      <p:sp>
        <p:nvSpPr>
          <p:cNvPr id="23" name="object 23"/>
          <p:cNvSpPr txBox="1"/>
          <p:nvPr/>
        </p:nvSpPr>
        <p:spPr>
          <a:xfrm>
            <a:off x="2414778" y="4439984"/>
            <a:ext cx="599123" cy="217367"/>
          </a:xfrm>
          <a:prstGeom prst="rect">
            <a:avLst/>
          </a:prstGeom>
        </p:spPr>
        <p:txBody>
          <a:bodyPr vert="horz" wrap="square" lIns="0" tIns="9525" rIns="0" bIns="0" rtlCol="0">
            <a:spAutoFit/>
          </a:bodyPr>
          <a:lstStyle/>
          <a:p>
            <a:pPr marL="9525">
              <a:spcBef>
                <a:spcPts val="75"/>
              </a:spcBef>
            </a:pPr>
            <a:r>
              <a:rPr sz="1350" b="1" spc="-4" dirty="0">
                <a:solidFill>
                  <a:srgbClr val="092543"/>
                </a:solidFill>
                <a:latin typeface="Arial"/>
                <a:cs typeface="Arial"/>
              </a:rPr>
              <a:t>1</a:t>
            </a:r>
            <a:r>
              <a:rPr sz="1350" b="1" spc="-11" dirty="0">
                <a:solidFill>
                  <a:srgbClr val="092543"/>
                </a:solidFill>
                <a:latin typeface="Arial"/>
                <a:cs typeface="Arial"/>
              </a:rPr>
              <a:t>6</a:t>
            </a:r>
            <a:r>
              <a:rPr sz="1350" b="1" spc="-4" dirty="0">
                <a:solidFill>
                  <a:srgbClr val="092543"/>
                </a:solidFill>
                <a:latin typeface="Arial"/>
                <a:cs typeface="Arial"/>
              </a:rPr>
              <a:t>,1</a:t>
            </a:r>
            <a:r>
              <a:rPr sz="1350" b="1" spc="-11" dirty="0">
                <a:solidFill>
                  <a:srgbClr val="092543"/>
                </a:solidFill>
                <a:latin typeface="Arial"/>
                <a:cs typeface="Arial"/>
              </a:rPr>
              <a:t>3</a:t>
            </a:r>
            <a:r>
              <a:rPr sz="1350" b="1" spc="-4" dirty="0">
                <a:solidFill>
                  <a:srgbClr val="092543"/>
                </a:solidFill>
                <a:latin typeface="Arial"/>
                <a:cs typeface="Arial"/>
              </a:rPr>
              <a:t>%</a:t>
            </a:r>
            <a:endParaRPr sz="1350" dirty="0">
              <a:latin typeface="Arial"/>
              <a:cs typeface="Arial"/>
            </a:endParaRPr>
          </a:p>
        </p:txBody>
      </p:sp>
      <p:sp>
        <p:nvSpPr>
          <p:cNvPr id="24" name="object 24"/>
          <p:cNvSpPr txBox="1"/>
          <p:nvPr/>
        </p:nvSpPr>
        <p:spPr>
          <a:xfrm>
            <a:off x="1317499" y="3078195"/>
            <a:ext cx="1473041" cy="514115"/>
          </a:xfrm>
          <a:prstGeom prst="rect">
            <a:avLst/>
          </a:prstGeom>
        </p:spPr>
        <p:txBody>
          <a:bodyPr vert="horz" wrap="square" lIns="0" tIns="9525" rIns="0" bIns="0" rtlCol="0">
            <a:spAutoFit/>
          </a:bodyPr>
          <a:lstStyle/>
          <a:p>
            <a:pPr marL="882015">
              <a:spcBef>
                <a:spcPts val="75"/>
              </a:spcBef>
            </a:pPr>
            <a:r>
              <a:rPr sz="1350" b="1" spc="-4" dirty="0">
                <a:solidFill>
                  <a:srgbClr val="092543"/>
                </a:solidFill>
                <a:latin typeface="Arial"/>
                <a:cs typeface="Arial"/>
              </a:rPr>
              <a:t>10,3</a:t>
            </a:r>
            <a:r>
              <a:rPr sz="1350" b="1" spc="-11" dirty="0">
                <a:solidFill>
                  <a:srgbClr val="092543"/>
                </a:solidFill>
                <a:latin typeface="Arial"/>
                <a:cs typeface="Arial"/>
              </a:rPr>
              <a:t>7</a:t>
            </a:r>
            <a:r>
              <a:rPr sz="1350" b="1" spc="-4" dirty="0">
                <a:solidFill>
                  <a:srgbClr val="092543"/>
                </a:solidFill>
                <a:latin typeface="Arial"/>
                <a:cs typeface="Arial"/>
              </a:rPr>
              <a:t>%</a:t>
            </a:r>
            <a:endParaRPr sz="1350" dirty="0">
              <a:latin typeface="Arial"/>
              <a:cs typeface="Arial"/>
            </a:endParaRPr>
          </a:p>
          <a:p>
            <a:pPr marL="9525">
              <a:lnSpc>
                <a:spcPts val="1076"/>
              </a:lnSpc>
              <a:spcBef>
                <a:spcPts val="49"/>
              </a:spcBef>
            </a:pPr>
            <a:r>
              <a:rPr sz="900" dirty="0">
                <a:solidFill>
                  <a:srgbClr val="092543"/>
                </a:solidFill>
                <a:latin typeface="Microsoft Sans Serif"/>
                <a:cs typeface="Microsoft Sans Serif"/>
              </a:rPr>
              <a:t>INCLUSIONE</a:t>
            </a:r>
            <a:r>
              <a:rPr sz="900" spc="-30" dirty="0">
                <a:solidFill>
                  <a:srgbClr val="092543"/>
                </a:solidFill>
                <a:latin typeface="Microsoft Sans Serif"/>
                <a:cs typeface="Microsoft Sans Serif"/>
              </a:rPr>
              <a:t> </a:t>
            </a:r>
            <a:r>
              <a:rPr sz="900" dirty="0">
                <a:solidFill>
                  <a:srgbClr val="092543"/>
                </a:solidFill>
                <a:latin typeface="Microsoft Sans Serif"/>
                <a:cs typeface="Microsoft Sans Serif"/>
              </a:rPr>
              <a:t>E</a:t>
            </a:r>
            <a:r>
              <a:rPr sz="900" spc="-30" dirty="0">
                <a:solidFill>
                  <a:srgbClr val="092543"/>
                </a:solidFill>
                <a:latin typeface="Microsoft Sans Serif"/>
                <a:cs typeface="Microsoft Sans Serif"/>
              </a:rPr>
              <a:t> </a:t>
            </a:r>
            <a:r>
              <a:rPr sz="900" dirty="0">
                <a:solidFill>
                  <a:srgbClr val="092543"/>
                </a:solidFill>
                <a:latin typeface="Microsoft Sans Serif"/>
                <a:cs typeface="Microsoft Sans Serif"/>
              </a:rPr>
              <a:t>COESIONE</a:t>
            </a:r>
            <a:endParaRPr sz="900" dirty="0">
              <a:latin typeface="Microsoft Sans Serif"/>
              <a:cs typeface="Microsoft Sans Serif"/>
            </a:endParaRPr>
          </a:p>
          <a:p>
            <a:pPr marL="580073">
              <a:lnSpc>
                <a:spcPts val="1256"/>
              </a:lnSpc>
            </a:pPr>
            <a:r>
              <a:rPr sz="1050" b="1" dirty="0">
                <a:solidFill>
                  <a:srgbClr val="466CB6"/>
                </a:solidFill>
                <a:latin typeface="Arial"/>
                <a:cs typeface="Arial"/>
              </a:rPr>
              <a:t>19,85</a:t>
            </a:r>
            <a:r>
              <a:rPr sz="1050" b="1" spc="-45" dirty="0">
                <a:solidFill>
                  <a:srgbClr val="466CB6"/>
                </a:solidFill>
                <a:latin typeface="Arial"/>
                <a:cs typeface="Arial"/>
              </a:rPr>
              <a:t> </a:t>
            </a:r>
            <a:r>
              <a:rPr sz="1050" b="1" dirty="0">
                <a:solidFill>
                  <a:srgbClr val="466CB6"/>
                </a:solidFill>
                <a:latin typeface="Arial"/>
                <a:cs typeface="Arial"/>
              </a:rPr>
              <a:t>mld</a:t>
            </a:r>
            <a:r>
              <a:rPr sz="1050" b="1" spc="-38" dirty="0">
                <a:solidFill>
                  <a:srgbClr val="466CB6"/>
                </a:solidFill>
                <a:latin typeface="Arial"/>
                <a:cs typeface="Arial"/>
              </a:rPr>
              <a:t> </a:t>
            </a:r>
            <a:r>
              <a:rPr sz="1050" b="1" spc="-4" dirty="0">
                <a:solidFill>
                  <a:srgbClr val="466CB6"/>
                </a:solidFill>
                <a:latin typeface="Arial"/>
                <a:cs typeface="Arial"/>
              </a:rPr>
              <a:t>di</a:t>
            </a:r>
            <a:r>
              <a:rPr sz="1050" b="1" spc="-19" dirty="0">
                <a:solidFill>
                  <a:srgbClr val="466CB6"/>
                </a:solidFill>
                <a:latin typeface="Arial"/>
                <a:cs typeface="Arial"/>
              </a:rPr>
              <a:t> </a:t>
            </a:r>
            <a:r>
              <a:rPr sz="1050" b="1" dirty="0">
                <a:solidFill>
                  <a:srgbClr val="466CB6"/>
                </a:solidFill>
                <a:latin typeface="Arial"/>
                <a:cs typeface="Arial"/>
              </a:rPr>
              <a:t>€</a:t>
            </a:r>
            <a:endParaRPr sz="1050" dirty="0">
              <a:latin typeface="Arial"/>
              <a:cs typeface="Arial"/>
            </a:endParaRPr>
          </a:p>
        </p:txBody>
      </p:sp>
      <p:sp>
        <p:nvSpPr>
          <p:cNvPr id="25" name="object 25"/>
          <p:cNvSpPr txBox="1"/>
          <p:nvPr/>
        </p:nvSpPr>
        <p:spPr>
          <a:xfrm>
            <a:off x="1880045" y="2050970"/>
            <a:ext cx="1274445" cy="572945"/>
          </a:xfrm>
          <a:prstGeom prst="rect">
            <a:avLst/>
          </a:prstGeom>
        </p:spPr>
        <p:txBody>
          <a:bodyPr vert="horz" wrap="square" lIns="0" tIns="42386" rIns="0" bIns="0" rtlCol="0">
            <a:spAutoFit/>
          </a:bodyPr>
          <a:lstStyle/>
          <a:p>
            <a:pPr marL="778669">
              <a:spcBef>
                <a:spcPts val="334"/>
              </a:spcBef>
            </a:pPr>
            <a:r>
              <a:rPr sz="1350" b="1" spc="-4" dirty="0">
                <a:solidFill>
                  <a:srgbClr val="092543"/>
                </a:solidFill>
                <a:latin typeface="Arial"/>
                <a:cs typeface="Arial"/>
              </a:rPr>
              <a:t>8,</a:t>
            </a:r>
            <a:r>
              <a:rPr sz="1350" b="1" spc="-11" dirty="0">
                <a:solidFill>
                  <a:srgbClr val="092543"/>
                </a:solidFill>
                <a:latin typeface="Arial"/>
                <a:cs typeface="Arial"/>
              </a:rPr>
              <a:t>1</a:t>
            </a:r>
            <a:r>
              <a:rPr sz="1350" b="1" spc="-4" dirty="0">
                <a:solidFill>
                  <a:srgbClr val="092543"/>
                </a:solidFill>
                <a:latin typeface="Arial"/>
                <a:cs typeface="Arial"/>
              </a:rPr>
              <a:t>6%</a:t>
            </a:r>
            <a:endParaRPr sz="1350" dirty="0">
              <a:latin typeface="Arial"/>
              <a:cs typeface="Arial"/>
            </a:endParaRPr>
          </a:p>
          <a:p>
            <a:pPr marL="9525">
              <a:lnSpc>
                <a:spcPts val="1076"/>
              </a:lnSpc>
              <a:spcBef>
                <a:spcPts val="172"/>
              </a:spcBef>
            </a:pPr>
            <a:r>
              <a:rPr sz="900" dirty="0">
                <a:latin typeface="Microsoft Sans Serif"/>
                <a:cs typeface="Microsoft Sans Serif"/>
              </a:rPr>
              <a:t>SALUTE</a:t>
            </a:r>
            <a:r>
              <a:rPr sz="900" spc="-41" dirty="0">
                <a:latin typeface="Microsoft Sans Serif"/>
                <a:cs typeface="Microsoft Sans Serif"/>
              </a:rPr>
              <a:t> </a:t>
            </a:r>
            <a:r>
              <a:rPr sz="900" dirty="0">
                <a:latin typeface="Microsoft Sans Serif"/>
                <a:cs typeface="Microsoft Sans Serif"/>
              </a:rPr>
              <a:t>E</a:t>
            </a:r>
            <a:r>
              <a:rPr sz="900" spc="-30" dirty="0">
                <a:latin typeface="Microsoft Sans Serif"/>
                <a:cs typeface="Microsoft Sans Serif"/>
              </a:rPr>
              <a:t> </a:t>
            </a:r>
            <a:r>
              <a:rPr sz="900" dirty="0">
                <a:latin typeface="Microsoft Sans Serif"/>
                <a:cs typeface="Microsoft Sans Serif"/>
              </a:rPr>
              <a:t>RESILIENZA</a:t>
            </a:r>
          </a:p>
          <a:p>
            <a:pPr marL="390049">
              <a:lnSpc>
                <a:spcPts val="1256"/>
              </a:lnSpc>
            </a:pPr>
            <a:r>
              <a:rPr sz="1050" b="1" dirty="0">
                <a:solidFill>
                  <a:srgbClr val="466CB6"/>
                </a:solidFill>
                <a:latin typeface="Arial"/>
                <a:cs typeface="Arial"/>
              </a:rPr>
              <a:t>15,63</a:t>
            </a:r>
            <a:r>
              <a:rPr sz="1050" b="1" spc="-41" dirty="0">
                <a:solidFill>
                  <a:srgbClr val="466CB6"/>
                </a:solidFill>
                <a:latin typeface="Arial"/>
                <a:cs typeface="Arial"/>
              </a:rPr>
              <a:t> </a:t>
            </a:r>
            <a:r>
              <a:rPr sz="1050" b="1" dirty="0">
                <a:solidFill>
                  <a:srgbClr val="466CB6"/>
                </a:solidFill>
                <a:latin typeface="Arial"/>
                <a:cs typeface="Arial"/>
              </a:rPr>
              <a:t>mld</a:t>
            </a:r>
            <a:r>
              <a:rPr sz="1050" b="1" spc="-30" dirty="0">
                <a:solidFill>
                  <a:srgbClr val="466CB6"/>
                </a:solidFill>
                <a:latin typeface="Arial"/>
                <a:cs typeface="Arial"/>
              </a:rPr>
              <a:t> </a:t>
            </a:r>
            <a:r>
              <a:rPr sz="1050" b="1" dirty="0">
                <a:solidFill>
                  <a:srgbClr val="466CB6"/>
                </a:solidFill>
                <a:latin typeface="Arial"/>
                <a:cs typeface="Arial"/>
              </a:rPr>
              <a:t>di</a:t>
            </a:r>
            <a:r>
              <a:rPr sz="1050" b="1" spc="-30" dirty="0">
                <a:solidFill>
                  <a:srgbClr val="466CB6"/>
                </a:solidFill>
                <a:latin typeface="Arial"/>
                <a:cs typeface="Arial"/>
              </a:rPr>
              <a:t> </a:t>
            </a:r>
            <a:r>
              <a:rPr sz="1050" b="1" dirty="0">
                <a:solidFill>
                  <a:srgbClr val="466CB6"/>
                </a:solidFill>
                <a:latin typeface="Arial"/>
                <a:cs typeface="Arial"/>
              </a:rPr>
              <a:t>€</a:t>
            </a:r>
            <a:endParaRPr sz="1050" dirty="0">
              <a:latin typeface="Arial"/>
              <a:cs typeface="Arial"/>
            </a:endParaRPr>
          </a:p>
        </p:txBody>
      </p:sp>
      <p:sp>
        <p:nvSpPr>
          <p:cNvPr id="26" name="object 26"/>
          <p:cNvSpPr txBox="1"/>
          <p:nvPr/>
        </p:nvSpPr>
        <p:spPr>
          <a:xfrm>
            <a:off x="3739038" y="3135058"/>
            <a:ext cx="1517333" cy="853439"/>
          </a:xfrm>
          <a:prstGeom prst="rect">
            <a:avLst/>
          </a:prstGeom>
        </p:spPr>
        <p:txBody>
          <a:bodyPr vert="horz" wrap="square" lIns="0" tIns="9525" rIns="0" bIns="0" rtlCol="0">
            <a:spAutoFit/>
          </a:bodyPr>
          <a:lstStyle/>
          <a:p>
            <a:pPr marL="110014">
              <a:spcBef>
                <a:spcPts val="75"/>
              </a:spcBef>
            </a:pPr>
            <a:r>
              <a:rPr sz="3600" b="1" spc="-4" dirty="0">
                <a:solidFill>
                  <a:srgbClr val="092543"/>
                </a:solidFill>
                <a:latin typeface="Arial"/>
                <a:cs typeface="Arial"/>
              </a:rPr>
              <a:t>PNRR</a:t>
            </a:r>
            <a:endParaRPr sz="3600" dirty="0">
              <a:latin typeface="Arial"/>
              <a:cs typeface="Arial"/>
            </a:endParaRPr>
          </a:p>
          <a:p>
            <a:pPr marL="9525">
              <a:spcBef>
                <a:spcPts val="53"/>
              </a:spcBef>
            </a:pPr>
            <a:r>
              <a:rPr b="1" spc="-4" dirty="0">
                <a:solidFill>
                  <a:srgbClr val="092543"/>
                </a:solidFill>
                <a:latin typeface="Arial"/>
                <a:cs typeface="Arial"/>
              </a:rPr>
              <a:t>191,5</a:t>
            </a:r>
            <a:r>
              <a:rPr b="1" spc="-19" dirty="0">
                <a:solidFill>
                  <a:srgbClr val="092543"/>
                </a:solidFill>
                <a:latin typeface="Arial"/>
                <a:cs typeface="Arial"/>
              </a:rPr>
              <a:t> </a:t>
            </a:r>
            <a:r>
              <a:rPr b="1" dirty="0">
                <a:solidFill>
                  <a:srgbClr val="092543"/>
                </a:solidFill>
                <a:latin typeface="Arial"/>
                <a:cs typeface="Arial"/>
              </a:rPr>
              <a:t>mld</a:t>
            </a:r>
            <a:r>
              <a:rPr b="1" spc="-19" dirty="0">
                <a:solidFill>
                  <a:srgbClr val="092543"/>
                </a:solidFill>
                <a:latin typeface="Arial"/>
                <a:cs typeface="Arial"/>
              </a:rPr>
              <a:t> </a:t>
            </a:r>
            <a:r>
              <a:rPr b="1" spc="-4" dirty="0">
                <a:solidFill>
                  <a:srgbClr val="092543"/>
                </a:solidFill>
                <a:latin typeface="Arial"/>
                <a:cs typeface="Arial"/>
              </a:rPr>
              <a:t>di</a:t>
            </a:r>
            <a:r>
              <a:rPr b="1" spc="-30" dirty="0">
                <a:solidFill>
                  <a:srgbClr val="092543"/>
                </a:solidFill>
                <a:latin typeface="Arial"/>
                <a:cs typeface="Arial"/>
              </a:rPr>
              <a:t> </a:t>
            </a:r>
            <a:r>
              <a:rPr b="1" dirty="0">
                <a:solidFill>
                  <a:srgbClr val="092543"/>
                </a:solidFill>
                <a:latin typeface="Arial"/>
                <a:cs typeface="Arial"/>
              </a:rPr>
              <a:t>€</a:t>
            </a:r>
            <a:endParaRPr dirty="0">
              <a:latin typeface="Arial"/>
              <a:cs typeface="Arial"/>
            </a:endParaRPr>
          </a:p>
        </p:txBody>
      </p:sp>
      <p:sp>
        <p:nvSpPr>
          <p:cNvPr id="27" name="object 27"/>
          <p:cNvSpPr txBox="1"/>
          <p:nvPr/>
        </p:nvSpPr>
        <p:spPr>
          <a:xfrm>
            <a:off x="316001" y="1117131"/>
            <a:ext cx="8045768" cy="851676"/>
          </a:xfrm>
          <a:prstGeom prst="rect">
            <a:avLst/>
          </a:prstGeom>
        </p:spPr>
        <p:txBody>
          <a:bodyPr vert="horz" wrap="square" lIns="0" tIns="127159" rIns="0" bIns="0" rtlCol="0">
            <a:spAutoFit/>
          </a:bodyPr>
          <a:lstStyle/>
          <a:p>
            <a:pPr marL="9525">
              <a:spcBef>
                <a:spcPts val="1001"/>
              </a:spcBef>
            </a:pPr>
            <a:r>
              <a:rPr b="1" spc="-4" dirty="0">
                <a:solidFill>
                  <a:srgbClr val="092543"/>
                </a:solidFill>
                <a:latin typeface="Arial"/>
                <a:cs typeface="Arial"/>
              </a:rPr>
              <a:t>PNRR</a:t>
            </a:r>
            <a:r>
              <a:rPr lang="it-IT" b="1" spc="-4" dirty="0">
                <a:solidFill>
                  <a:srgbClr val="092543"/>
                </a:solidFill>
                <a:latin typeface="Arial"/>
                <a:cs typeface="Arial"/>
              </a:rPr>
              <a:t> ITALIA</a:t>
            </a:r>
            <a:r>
              <a:rPr b="1" spc="-4" dirty="0">
                <a:solidFill>
                  <a:srgbClr val="092543"/>
                </a:solidFill>
                <a:latin typeface="Arial"/>
                <a:cs typeface="Arial"/>
              </a:rPr>
              <a:t>:</a:t>
            </a:r>
            <a:r>
              <a:rPr b="1" spc="11" dirty="0">
                <a:solidFill>
                  <a:srgbClr val="092543"/>
                </a:solidFill>
                <a:latin typeface="Arial"/>
                <a:cs typeface="Arial"/>
              </a:rPr>
              <a:t> </a:t>
            </a:r>
            <a:r>
              <a:rPr b="1" dirty="0">
                <a:solidFill>
                  <a:srgbClr val="092543"/>
                </a:solidFill>
                <a:latin typeface="Arial"/>
                <a:cs typeface="Arial"/>
              </a:rPr>
              <a:t>IL</a:t>
            </a:r>
            <a:r>
              <a:rPr b="1" spc="-56" dirty="0">
                <a:solidFill>
                  <a:srgbClr val="092543"/>
                </a:solidFill>
                <a:latin typeface="Arial"/>
                <a:cs typeface="Arial"/>
              </a:rPr>
              <a:t> </a:t>
            </a:r>
            <a:r>
              <a:rPr b="1" spc="-4" dirty="0">
                <a:solidFill>
                  <a:srgbClr val="092543"/>
                </a:solidFill>
                <a:latin typeface="Arial"/>
                <a:cs typeface="Arial"/>
              </a:rPr>
              <a:t>QUADRO</a:t>
            </a:r>
            <a:r>
              <a:rPr b="1" dirty="0">
                <a:solidFill>
                  <a:srgbClr val="092543"/>
                </a:solidFill>
                <a:latin typeface="Arial"/>
                <a:cs typeface="Arial"/>
              </a:rPr>
              <a:t> </a:t>
            </a:r>
            <a:r>
              <a:rPr b="1" spc="-4" dirty="0">
                <a:solidFill>
                  <a:srgbClr val="092543"/>
                </a:solidFill>
                <a:latin typeface="Arial"/>
                <a:cs typeface="Arial"/>
              </a:rPr>
              <a:t>FINANZIARIO</a:t>
            </a:r>
            <a:endParaRPr dirty="0">
              <a:latin typeface="Arial"/>
              <a:cs typeface="Arial"/>
            </a:endParaRPr>
          </a:p>
          <a:p>
            <a:pPr marL="18098">
              <a:spcBef>
                <a:spcPts val="611"/>
              </a:spcBef>
            </a:pPr>
            <a:r>
              <a:rPr sz="1200" spc="-8" dirty="0">
                <a:solidFill>
                  <a:srgbClr val="092543"/>
                </a:solidFill>
                <a:latin typeface="Microsoft Sans Serif"/>
                <a:cs typeface="Microsoft Sans Serif"/>
              </a:rPr>
              <a:t>Il</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PNRR</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contiene</a:t>
            </a:r>
            <a:r>
              <a:rPr sz="1200" spc="11" dirty="0">
                <a:solidFill>
                  <a:srgbClr val="092543"/>
                </a:solidFill>
                <a:latin typeface="Microsoft Sans Serif"/>
                <a:cs typeface="Microsoft Sans Serif"/>
              </a:rPr>
              <a:t> </a:t>
            </a:r>
            <a:r>
              <a:rPr sz="1200" spc="-4" dirty="0">
                <a:solidFill>
                  <a:srgbClr val="092543"/>
                </a:solidFill>
                <a:latin typeface="Microsoft Sans Serif"/>
                <a:cs typeface="Microsoft Sans Serif"/>
              </a:rPr>
              <a:t>un</a:t>
            </a:r>
            <a:r>
              <a:rPr sz="1200" spc="23" dirty="0">
                <a:solidFill>
                  <a:srgbClr val="092543"/>
                </a:solidFill>
                <a:latin typeface="Microsoft Sans Serif"/>
                <a:cs typeface="Microsoft Sans Serif"/>
              </a:rPr>
              <a:t> </a:t>
            </a:r>
            <a:r>
              <a:rPr sz="1200" spc="-4" dirty="0">
                <a:solidFill>
                  <a:srgbClr val="092543"/>
                </a:solidFill>
                <a:latin typeface="Microsoft Sans Serif"/>
                <a:cs typeface="Microsoft Sans Serif"/>
              </a:rPr>
              <a:t>pacchetto</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coerente</a:t>
            </a:r>
            <a:r>
              <a:rPr sz="1200" spc="38" dirty="0">
                <a:solidFill>
                  <a:srgbClr val="092543"/>
                </a:solidFill>
                <a:latin typeface="Microsoft Sans Serif"/>
                <a:cs typeface="Microsoft Sans Serif"/>
              </a:rPr>
              <a:t> </a:t>
            </a:r>
            <a:r>
              <a:rPr sz="1200" spc="-8" dirty="0">
                <a:solidFill>
                  <a:srgbClr val="092543"/>
                </a:solidFill>
                <a:latin typeface="Microsoft Sans Serif"/>
                <a:cs typeface="Microsoft Sans Serif"/>
              </a:rPr>
              <a:t>di</a:t>
            </a:r>
            <a:r>
              <a:rPr sz="1200" spc="26" dirty="0">
                <a:solidFill>
                  <a:srgbClr val="092543"/>
                </a:solidFill>
                <a:latin typeface="Microsoft Sans Serif"/>
                <a:cs typeface="Microsoft Sans Serif"/>
              </a:rPr>
              <a:t> </a:t>
            </a:r>
            <a:r>
              <a:rPr sz="1200" b="1" spc="-4" dirty="0">
                <a:solidFill>
                  <a:srgbClr val="466CB6"/>
                </a:solidFill>
                <a:latin typeface="Arial"/>
                <a:cs typeface="Arial"/>
              </a:rPr>
              <a:t>riforme</a:t>
            </a:r>
            <a:r>
              <a:rPr sz="1200" b="1" spc="34" dirty="0">
                <a:solidFill>
                  <a:srgbClr val="466CB6"/>
                </a:solidFill>
                <a:latin typeface="Arial"/>
                <a:cs typeface="Arial"/>
              </a:rPr>
              <a:t> </a:t>
            </a:r>
            <a:r>
              <a:rPr sz="1200" b="1" spc="-4" dirty="0">
                <a:solidFill>
                  <a:srgbClr val="466CB6"/>
                </a:solidFill>
                <a:latin typeface="Arial"/>
                <a:cs typeface="Arial"/>
              </a:rPr>
              <a:t>strutturali</a:t>
            </a:r>
            <a:r>
              <a:rPr sz="1200" b="1" spc="53" dirty="0">
                <a:solidFill>
                  <a:srgbClr val="466CB6"/>
                </a:solidFill>
                <a:latin typeface="Arial"/>
                <a:cs typeface="Arial"/>
              </a:rPr>
              <a:t> </a:t>
            </a:r>
            <a:r>
              <a:rPr sz="1200" b="1" spc="-4" dirty="0">
                <a:solidFill>
                  <a:srgbClr val="466CB6"/>
                </a:solidFill>
                <a:latin typeface="Arial"/>
                <a:cs typeface="Arial"/>
              </a:rPr>
              <a:t>e</a:t>
            </a:r>
            <a:r>
              <a:rPr sz="1200" b="1" dirty="0">
                <a:solidFill>
                  <a:srgbClr val="466CB6"/>
                </a:solidFill>
                <a:latin typeface="Arial"/>
                <a:cs typeface="Arial"/>
              </a:rPr>
              <a:t> </a:t>
            </a:r>
            <a:r>
              <a:rPr sz="1200" b="1" spc="-4" dirty="0">
                <a:solidFill>
                  <a:srgbClr val="466CB6"/>
                </a:solidFill>
                <a:latin typeface="Arial"/>
                <a:cs typeface="Arial"/>
              </a:rPr>
              <a:t>investimenti</a:t>
            </a:r>
            <a:r>
              <a:rPr sz="1200" b="1" spc="38" dirty="0">
                <a:solidFill>
                  <a:srgbClr val="466CB6"/>
                </a:solidFill>
                <a:latin typeface="Arial"/>
                <a:cs typeface="Arial"/>
              </a:rPr>
              <a:t> </a:t>
            </a:r>
            <a:r>
              <a:rPr sz="1200" spc="-4" dirty="0">
                <a:solidFill>
                  <a:srgbClr val="092543"/>
                </a:solidFill>
                <a:latin typeface="Microsoft Sans Serif"/>
                <a:cs typeface="Microsoft Sans Serif"/>
              </a:rPr>
              <a:t>per</a:t>
            </a:r>
            <a:r>
              <a:rPr sz="1200" spc="26" dirty="0">
                <a:solidFill>
                  <a:srgbClr val="092543"/>
                </a:solidFill>
                <a:latin typeface="Microsoft Sans Serif"/>
                <a:cs typeface="Microsoft Sans Serif"/>
              </a:rPr>
              <a:t> </a:t>
            </a:r>
            <a:r>
              <a:rPr sz="1200" spc="-11" dirty="0">
                <a:solidFill>
                  <a:srgbClr val="092543"/>
                </a:solidFill>
                <a:latin typeface="Microsoft Sans Serif"/>
                <a:cs typeface="Microsoft Sans Serif"/>
              </a:rPr>
              <a:t>il</a:t>
            </a:r>
            <a:r>
              <a:rPr sz="1200" spc="15" dirty="0">
                <a:solidFill>
                  <a:srgbClr val="092543"/>
                </a:solidFill>
                <a:latin typeface="Microsoft Sans Serif"/>
                <a:cs typeface="Microsoft Sans Serif"/>
              </a:rPr>
              <a:t> </a:t>
            </a:r>
            <a:r>
              <a:rPr sz="1200" spc="-4" dirty="0">
                <a:solidFill>
                  <a:srgbClr val="092543"/>
                </a:solidFill>
                <a:latin typeface="Microsoft Sans Serif"/>
                <a:cs typeface="Microsoft Sans Serif"/>
              </a:rPr>
              <a:t>periodo</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2021-2026</a:t>
            </a:r>
            <a:r>
              <a:rPr sz="1200" spc="30" dirty="0">
                <a:solidFill>
                  <a:srgbClr val="092543"/>
                </a:solidFill>
                <a:latin typeface="Microsoft Sans Serif"/>
                <a:cs typeface="Microsoft Sans Serif"/>
              </a:rPr>
              <a:t> </a:t>
            </a:r>
            <a:r>
              <a:rPr sz="1200" spc="-4" dirty="0">
                <a:solidFill>
                  <a:srgbClr val="092543"/>
                </a:solidFill>
                <a:latin typeface="Microsoft Sans Serif"/>
                <a:cs typeface="Microsoft Sans Serif"/>
              </a:rPr>
              <a:t>articolato</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in</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sei</a:t>
            </a:r>
            <a:endParaRPr sz="1200" dirty="0">
              <a:latin typeface="Microsoft Sans Serif"/>
              <a:cs typeface="Microsoft Sans Serif"/>
            </a:endParaRPr>
          </a:p>
          <a:p>
            <a:pPr marL="18098"/>
            <a:r>
              <a:rPr sz="1200" b="1" spc="-4" dirty="0">
                <a:solidFill>
                  <a:srgbClr val="466CB6"/>
                </a:solidFill>
                <a:latin typeface="Arial"/>
                <a:cs typeface="Arial"/>
              </a:rPr>
              <a:t>settori</a:t>
            </a:r>
            <a:r>
              <a:rPr sz="1200" b="1" spc="26" dirty="0">
                <a:solidFill>
                  <a:srgbClr val="466CB6"/>
                </a:solidFill>
                <a:latin typeface="Arial"/>
                <a:cs typeface="Arial"/>
              </a:rPr>
              <a:t> </a:t>
            </a:r>
            <a:r>
              <a:rPr sz="1200" b="1" spc="-8" dirty="0">
                <a:solidFill>
                  <a:srgbClr val="466CB6"/>
                </a:solidFill>
                <a:latin typeface="Arial"/>
                <a:cs typeface="Arial"/>
              </a:rPr>
              <a:t>d'intervento</a:t>
            </a:r>
            <a:r>
              <a:rPr sz="1200" b="1" spc="49" dirty="0">
                <a:solidFill>
                  <a:srgbClr val="466CB6"/>
                </a:solidFill>
                <a:latin typeface="Arial"/>
                <a:cs typeface="Arial"/>
              </a:rPr>
              <a:t> </a:t>
            </a:r>
            <a:r>
              <a:rPr sz="1200" b="1" spc="-4" dirty="0">
                <a:solidFill>
                  <a:srgbClr val="466CB6"/>
                </a:solidFill>
                <a:latin typeface="Arial"/>
                <a:cs typeface="Arial"/>
              </a:rPr>
              <a:t>prioritari</a:t>
            </a:r>
            <a:r>
              <a:rPr sz="1200" b="1" spc="34" dirty="0">
                <a:solidFill>
                  <a:srgbClr val="466CB6"/>
                </a:solidFill>
                <a:latin typeface="Arial"/>
                <a:cs typeface="Arial"/>
              </a:rPr>
              <a:t> </a:t>
            </a:r>
            <a:r>
              <a:rPr sz="1200" spc="-4" dirty="0">
                <a:solidFill>
                  <a:srgbClr val="092543"/>
                </a:solidFill>
                <a:latin typeface="Microsoft Sans Serif"/>
                <a:cs typeface="Microsoft Sans Serif"/>
              </a:rPr>
              <a:t>e</a:t>
            </a:r>
            <a:r>
              <a:rPr sz="1200" spc="23" dirty="0">
                <a:solidFill>
                  <a:srgbClr val="092543"/>
                </a:solidFill>
                <a:latin typeface="Microsoft Sans Serif"/>
                <a:cs typeface="Microsoft Sans Serif"/>
              </a:rPr>
              <a:t> </a:t>
            </a:r>
            <a:r>
              <a:rPr sz="1200" spc="-4" dirty="0">
                <a:solidFill>
                  <a:srgbClr val="092543"/>
                </a:solidFill>
                <a:latin typeface="Microsoft Sans Serif"/>
                <a:cs typeface="Microsoft Sans Serif"/>
              </a:rPr>
              <a:t>obiettivi:</a:t>
            </a:r>
            <a:endParaRPr sz="1200" dirty="0">
              <a:latin typeface="Microsoft Sans Serif"/>
              <a:cs typeface="Microsoft Sans Serif"/>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778" y="3549587"/>
            <a:ext cx="5886450" cy="1674495"/>
          </a:xfrm>
          <a:prstGeom prst="rect">
            <a:avLst/>
          </a:prstGeom>
        </p:spPr>
      </p:pic>
      <p:sp>
        <p:nvSpPr>
          <p:cNvPr id="3" name="object 3"/>
          <p:cNvSpPr txBox="1"/>
          <p:nvPr/>
        </p:nvSpPr>
        <p:spPr>
          <a:xfrm>
            <a:off x="1714805" y="2146649"/>
            <a:ext cx="5768340" cy="1163780"/>
          </a:xfrm>
          <a:prstGeom prst="rect">
            <a:avLst/>
          </a:prstGeom>
        </p:spPr>
        <p:txBody>
          <a:bodyPr vert="horz" wrap="square" lIns="0" tIns="9525" rIns="0" bIns="0" rtlCol="0">
            <a:spAutoFit/>
          </a:bodyPr>
          <a:lstStyle/>
          <a:p>
            <a:pPr marL="9525" marR="3810" algn="just">
              <a:spcBef>
                <a:spcPts val="75"/>
              </a:spcBef>
            </a:pPr>
            <a:r>
              <a:rPr sz="1350" spc="-19" dirty="0">
                <a:latin typeface="Calibri"/>
                <a:cs typeface="Calibri"/>
              </a:rPr>
              <a:t>L’obiettivo</a:t>
            </a:r>
            <a:r>
              <a:rPr sz="1350" spc="-26" dirty="0">
                <a:latin typeface="Calibri"/>
                <a:cs typeface="Calibri"/>
              </a:rPr>
              <a:t> </a:t>
            </a:r>
            <a:r>
              <a:rPr sz="1350" dirty="0">
                <a:latin typeface="Calibri"/>
                <a:cs typeface="Calibri"/>
              </a:rPr>
              <a:t>della</a:t>
            </a:r>
            <a:r>
              <a:rPr sz="1350" spc="8" dirty="0">
                <a:latin typeface="Calibri"/>
                <a:cs typeface="Calibri"/>
              </a:rPr>
              <a:t> </a:t>
            </a:r>
            <a:r>
              <a:rPr sz="1350" dirty="0">
                <a:latin typeface="Calibri"/>
                <a:cs typeface="Calibri"/>
              </a:rPr>
              <a:t>Riforma</a:t>
            </a:r>
            <a:r>
              <a:rPr sz="1350" spc="-15" dirty="0">
                <a:latin typeface="Calibri"/>
                <a:cs typeface="Calibri"/>
              </a:rPr>
              <a:t> </a:t>
            </a:r>
            <a:r>
              <a:rPr sz="1350" dirty="0">
                <a:latin typeface="Calibri"/>
                <a:cs typeface="Calibri"/>
              </a:rPr>
              <a:t>è</a:t>
            </a:r>
            <a:r>
              <a:rPr sz="1350" spc="-8" dirty="0">
                <a:latin typeface="Calibri"/>
                <a:cs typeface="Calibri"/>
              </a:rPr>
              <a:t> </a:t>
            </a:r>
            <a:r>
              <a:rPr sz="1350" dirty="0">
                <a:latin typeface="Calibri"/>
                <a:cs typeface="Calibri"/>
              </a:rPr>
              <a:t>accrescere</a:t>
            </a:r>
            <a:r>
              <a:rPr sz="1350" spc="4" dirty="0">
                <a:latin typeface="Calibri"/>
                <a:cs typeface="Calibri"/>
              </a:rPr>
              <a:t> </a:t>
            </a:r>
            <a:r>
              <a:rPr sz="1350" dirty="0">
                <a:latin typeface="Calibri"/>
                <a:cs typeface="Calibri"/>
              </a:rPr>
              <a:t>il</a:t>
            </a:r>
            <a:r>
              <a:rPr sz="1350" spc="-8" dirty="0">
                <a:latin typeface="Calibri"/>
                <a:cs typeface="Calibri"/>
              </a:rPr>
              <a:t> </a:t>
            </a:r>
            <a:r>
              <a:rPr sz="1350" dirty="0">
                <a:latin typeface="Calibri"/>
                <a:cs typeface="Calibri"/>
              </a:rPr>
              <a:t>grado</a:t>
            </a:r>
            <a:r>
              <a:rPr sz="1350" spc="-8" dirty="0">
                <a:latin typeface="Calibri"/>
                <a:cs typeface="Calibri"/>
              </a:rPr>
              <a:t> </a:t>
            </a:r>
            <a:r>
              <a:rPr sz="1350" dirty="0">
                <a:latin typeface="Calibri"/>
                <a:cs typeface="Calibri"/>
              </a:rPr>
              <a:t>di</a:t>
            </a:r>
            <a:r>
              <a:rPr sz="1350" spc="-19" dirty="0">
                <a:latin typeface="Calibri"/>
                <a:cs typeface="Calibri"/>
              </a:rPr>
              <a:t> </a:t>
            </a:r>
            <a:r>
              <a:rPr sz="1350" b="1" dirty="0">
                <a:latin typeface="Calibri"/>
                <a:cs typeface="Calibri"/>
              </a:rPr>
              <a:t>concorrenza</a:t>
            </a:r>
            <a:r>
              <a:rPr sz="1350" b="1" spc="-8" dirty="0">
                <a:latin typeface="Calibri"/>
                <a:cs typeface="Calibri"/>
              </a:rPr>
              <a:t> </a:t>
            </a:r>
            <a:r>
              <a:rPr sz="1350" b="1" dirty="0">
                <a:latin typeface="Calibri"/>
                <a:cs typeface="Calibri"/>
              </a:rPr>
              <a:t>nei</a:t>
            </a:r>
            <a:r>
              <a:rPr sz="1350" b="1" spc="-11" dirty="0">
                <a:latin typeface="Calibri"/>
                <a:cs typeface="Calibri"/>
              </a:rPr>
              <a:t> </a:t>
            </a:r>
            <a:r>
              <a:rPr sz="1350" b="1" dirty="0">
                <a:latin typeface="Calibri"/>
                <a:cs typeface="Calibri"/>
              </a:rPr>
              <a:t>mercati</a:t>
            </a:r>
            <a:r>
              <a:rPr sz="1350" dirty="0">
                <a:latin typeface="Calibri"/>
                <a:cs typeface="Calibri"/>
              </a:rPr>
              <a:t>,</a:t>
            </a:r>
            <a:r>
              <a:rPr sz="1350" spc="-19" dirty="0">
                <a:latin typeface="Calibri"/>
                <a:cs typeface="Calibri"/>
              </a:rPr>
              <a:t> </a:t>
            </a:r>
            <a:r>
              <a:rPr sz="1350" dirty="0">
                <a:latin typeface="Calibri"/>
                <a:cs typeface="Calibri"/>
              </a:rPr>
              <a:t>al</a:t>
            </a:r>
            <a:r>
              <a:rPr sz="1350" spc="-19" dirty="0">
                <a:latin typeface="Calibri"/>
                <a:cs typeface="Calibri"/>
              </a:rPr>
              <a:t> </a:t>
            </a:r>
            <a:r>
              <a:rPr sz="1350" dirty="0">
                <a:latin typeface="Calibri"/>
                <a:cs typeface="Calibri"/>
              </a:rPr>
              <a:t>fine</a:t>
            </a:r>
            <a:r>
              <a:rPr sz="1350" spc="4" dirty="0">
                <a:latin typeface="Calibri"/>
                <a:cs typeface="Calibri"/>
              </a:rPr>
              <a:t> </a:t>
            </a:r>
            <a:r>
              <a:rPr sz="1350" spc="-19" dirty="0">
                <a:latin typeface="Calibri"/>
                <a:cs typeface="Calibri"/>
              </a:rPr>
              <a:t>di </a:t>
            </a:r>
            <a:r>
              <a:rPr sz="1350" dirty="0">
                <a:latin typeface="Calibri"/>
                <a:cs typeface="Calibri"/>
              </a:rPr>
              <a:t>favorire</a:t>
            </a:r>
            <a:r>
              <a:rPr sz="1350" spc="45" dirty="0">
                <a:latin typeface="Calibri"/>
                <a:cs typeface="Calibri"/>
              </a:rPr>
              <a:t> </a:t>
            </a:r>
            <a:r>
              <a:rPr sz="1350" dirty="0">
                <a:latin typeface="Calibri"/>
                <a:cs typeface="Calibri"/>
              </a:rPr>
              <a:t>l’aumento</a:t>
            </a:r>
            <a:r>
              <a:rPr sz="1350" spc="49" dirty="0">
                <a:latin typeface="Calibri"/>
                <a:cs typeface="Calibri"/>
              </a:rPr>
              <a:t> </a:t>
            </a:r>
            <a:r>
              <a:rPr sz="1350" dirty="0">
                <a:latin typeface="Calibri"/>
                <a:cs typeface="Calibri"/>
              </a:rPr>
              <a:t>della</a:t>
            </a:r>
            <a:r>
              <a:rPr sz="1350" spc="60" dirty="0">
                <a:latin typeface="Calibri"/>
                <a:cs typeface="Calibri"/>
              </a:rPr>
              <a:t> </a:t>
            </a:r>
            <a:r>
              <a:rPr sz="1350" dirty="0">
                <a:latin typeface="Calibri"/>
                <a:cs typeface="Calibri"/>
              </a:rPr>
              <a:t>qualità</a:t>
            </a:r>
            <a:r>
              <a:rPr sz="1350" spc="60" dirty="0">
                <a:latin typeface="Calibri"/>
                <a:cs typeface="Calibri"/>
              </a:rPr>
              <a:t> </a:t>
            </a:r>
            <a:r>
              <a:rPr sz="1350" dirty="0">
                <a:latin typeface="Calibri"/>
                <a:cs typeface="Calibri"/>
              </a:rPr>
              <a:t>dei</a:t>
            </a:r>
            <a:r>
              <a:rPr sz="1350" spc="49" dirty="0">
                <a:latin typeface="Calibri"/>
                <a:cs typeface="Calibri"/>
              </a:rPr>
              <a:t> </a:t>
            </a:r>
            <a:r>
              <a:rPr sz="1350" dirty="0">
                <a:latin typeface="Calibri"/>
                <a:cs typeface="Calibri"/>
              </a:rPr>
              <a:t>beni</a:t>
            </a:r>
            <a:r>
              <a:rPr sz="1350" spc="49" dirty="0">
                <a:latin typeface="Calibri"/>
                <a:cs typeface="Calibri"/>
              </a:rPr>
              <a:t> </a:t>
            </a:r>
            <a:r>
              <a:rPr sz="1350" dirty="0">
                <a:latin typeface="Calibri"/>
                <a:cs typeface="Calibri"/>
              </a:rPr>
              <a:t>e</a:t>
            </a:r>
            <a:r>
              <a:rPr sz="1350" spc="64" dirty="0">
                <a:latin typeface="Calibri"/>
                <a:cs typeface="Calibri"/>
              </a:rPr>
              <a:t> </a:t>
            </a:r>
            <a:r>
              <a:rPr sz="1350" dirty="0">
                <a:latin typeface="Calibri"/>
                <a:cs typeface="Calibri"/>
              </a:rPr>
              <a:t>dei</a:t>
            </a:r>
            <a:r>
              <a:rPr sz="1350" spc="53" dirty="0">
                <a:latin typeface="Calibri"/>
                <a:cs typeface="Calibri"/>
              </a:rPr>
              <a:t> </a:t>
            </a:r>
            <a:r>
              <a:rPr sz="1350" dirty="0">
                <a:latin typeface="Calibri"/>
                <a:cs typeface="Calibri"/>
              </a:rPr>
              <a:t>servizi</a:t>
            </a:r>
            <a:r>
              <a:rPr sz="1350" spc="56" dirty="0">
                <a:latin typeface="Calibri"/>
                <a:cs typeface="Calibri"/>
              </a:rPr>
              <a:t> </a:t>
            </a:r>
            <a:r>
              <a:rPr sz="1350" dirty="0">
                <a:latin typeface="Calibri"/>
                <a:cs typeface="Calibri"/>
              </a:rPr>
              <a:t>e</a:t>
            </a:r>
            <a:r>
              <a:rPr sz="1350" spc="64" dirty="0">
                <a:latin typeface="Calibri"/>
                <a:cs typeface="Calibri"/>
              </a:rPr>
              <a:t> </a:t>
            </a:r>
            <a:r>
              <a:rPr sz="1350" dirty="0">
                <a:latin typeface="Calibri"/>
                <a:cs typeface="Calibri"/>
              </a:rPr>
              <a:t>l’abbassamento</a:t>
            </a:r>
            <a:r>
              <a:rPr sz="1350" spc="53" dirty="0">
                <a:latin typeface="Calibri"/>
                <a:cs typeface="Calibri"/>
              </a:rPr>
              <a:t> </a:t>
            </a:r>
            <a:r>
              <a:rPr sz="1350" dirty="0">
                <a:latin typeface="Calibri"/>
                <a:cs typeface="Calibri"/>
              </a:rPr>
              <a:t>dei</a:t>
            </a:r>
            <a:r>
              <a:rPr sz="1350" spc="49" dirty="0">
                <a:latin typeface="Calibri"/>
                <a:cs typeface="Calibri"/>
              </a:rPr>
              <a:t> </a:t>
            </a:r>
            <a:r>
              <a:rPr sz="1350" spc="-8" dirty="0">
                <a:latin typeface="Calibri"/>
                <a:cs typeface="Calibri"/>
              </a:rPr>
              <a:t>prezzi, </a:t>
            </a:r>
            <a:r>
              <a:rPr sz="1350" dirty="0">
                <a:latin typeface="Calibri"/>
                <a:cs typeface="Calibri"/>
              </a:rPr>
              <a:t>ma</a:t>
            </a:r>
            <a:r>
              <a:rPr sz="1350" spc="-23" dirty="0">
                <a:latin typeface="Calibri"/>
                <a:cs typeface="Calibri"/>
              </a:rPr>
              <a:t> </a:t>
            </a:r>
            <a:r>
              <a:rPr sz="1350" dirty="0">
                <a:latin typeface="Calibri"/>
                <a:cs typeface="Calibri"/>
              </a:rPr>
              <a:t>anche</a:t>
            </a:r>
            <a:r>
              <a:rPr sz="1350" spc="-4" dirty="0">
                <a:latin typeface="Calibri"/>
                <a:cs typeface="Calibri"/>
              </a:rPr>
              <a:t> </a:t>
            </a:r>
            <a:r>
              <a:rPr sz="1350" dirty="0">
                <a:latin typeface="Calibri"/>
                <a:cs typeface="Calibri"/>
              </a:rPr>
              <a:t>di</a:t>
            </a:r>
            <a:r>
              <a:rPr sz="1350" spc="-11" dirty="0">
                <a:latin typeface="Calibri"/>
                <a:cs typeface="Calibri"/>
              </a:rPr>
              <a:t> </a:t>
            </a:r>
            <a:r>
              <a:rPr sz="1350" dirty="0">
                <a:latin typeface="Calibri"/>
                <a:cs typeface="Calibri"/>
              </a:rPr>
              <a:t>contribuire</a:t>
            </a:r>
            <a:r>
              <a:rPr sz="1350" spc="4" dirty="0">
                <a:latin typeface="Calibri"/>
                <a:cs typeface="Calibri"/>
              </a:rPr>
              <a:t> </a:t>
            </a:r>
            <a:r>
              <a:rPr sz="1350" dirty="0">
                <a:latin typeface="Calibri"/>
                <a:cs typeface="Calibri"/>
              </a:rPr>
              <a:t>a</a:t>
            </a:r>
            <a:r>
              <a:rPr sz="1350" spc="-11" dirty="0">
                <a:latin typeface="Calibri"/>
                <a:cs typeface="Calibri"/>
              </a:rPr>
              <a:t> </a:t>
            </a:r>
            <a:r>
              <a:rPr sz="1350" dirty="0">
                <a:latin typeface="Calibri"/>
                <a:cs typeface="Calibri"/>
              </a:rPr>
              <a:t>una</a:t>
            </a:r>
            <a:r>
              <a:rPr sz="1350" spc="-4" dirty="0">
                <a:latin typeface="Calibri"/>
                <a:cs typeface="Calibri"/>
              </a:rPr>
              <a:t> </a:t>
            </a:r>
            <a:r>
              <a:rPr sz="1350" dirty="0">
                <a:latin typeface="Calibri"/>
                <a:cs typeface="Calibri"/>
              </a:rPr>
              <a:t>maggiore</a:t>
            </a:r>
            <a:r>
              <a:rPr sz="1350" spc="-8" dirty="0">
                <a:latin typeface="Calibri"/>
                <a:cs typeface="Calibri"/>
              </a:rPr>
              <a:t> </a:t>
            </a:r>
            <a:r>
              <a:rPr sz="1350" dirty="0">
                <a:latin typeface="Calibri"/>
                <a:cs typeface="Calibri"/>
              </a:rPr>
              <a:t>giustizia</a:t>
            </a:r>
            <a:r>
              <a:rPr sz="1350" spc="-4" dirty="0">
                <a:latin typeface="Calibri"/>
                <a:cs typeface="Calibri"/>
              </a:rPr>
              <a:t> </a:t>
            </a:r>
            <a:r>
              <a:rPr sz="1350" spc="-8" dirty="0">
                <a:latin typeface="Calibri"/>
                <a:cs typeface="Calibri"/>
              </a:rPr>
              <a:t>sociale.</a:t>
            </a:r>
            <a:endParaRPr sz="1350">
              <a:latin typeface="Calibri"/>
              <a:cs typeface="Calibri"/>
            </a:endParaRPr>
          </a:p>
          <a:p>
            <a:pPr marL="9525" algn="just">
              <a:spcBef>
                <a:spcPts val="900"/>
              </a:spcBef>
            </a:pPr>
            <a:r>
              <a:rPr sz="1350" dirty="0">
                <a:latin typeface="Calibri"/>
                <a:cs typeface="Calibri"/>
              </a:rPr>
              <a:t>Secondo</a:t>
            </a:r>
            <a:r>
              <a:rPr sz="1350" spc="98" dirty="0">
                <a:latin typeface="Calibri"/>
                <a:cs typeface="Calibri"/>
              </a:rPr>
              <a:t> </a:t>
            </a:r>
            <a:r>
              <a:rPr sz="1350" dirty="0">
                <a:latin typeface="Calibri"/>
                <a:cs typeface="Calibri"/>
              </a:rPr>
              <a:t>l’indice</a:t>
            </a:r>
            <a:r>
              <a:rPr sz="1350" spc="120" dirty="0">
                <a:latin typeface="Calibri"/>
                <a:cs typeface="Calibri"/>
              </a:rPr>
              <a:t> </a:t>
            </a:r>
            <a:r>
              <a:rPr sz="1350" dirty="0">
                <a:latin typeface="Calibri"/>
                <a:cs typeface="Calibri"/>
              </a:rPr>
              <a:t>di</a:t>
            </a:r>
            <a:r>
              <a:rPr sz="1350" spc="98" dirty="0">
                <a:latin typeface="Calibri"/>
                <a:cs typeface="Calibri"/>
              </a:rPr>
              <a:t> </a:t>
            </a:r>
            <a:r>
              <a:rPr sz="1350" dirty="0">
                <a:latin typeface="Calibri"/>
                <a:cs typeface="Calibri"/>
              </a:rPr>
              <a:t>Regolamentazione</a:t>
            </a:r>
            <a:r>
              <a:rPr sz="1350" spc="105" dirty="0">
                <a:latin typeface="Calibri"/>
                <a:cs typeface="Calibri"/>
              </a:rPr>
              <a:t> </a:t>
            </a:r>
            <a:r>
              <a:rPr sz="1350" dirty="0">
                <a:latin typeface="Calibri"/>
                <a:cs typeface="Calibri"/>
              </a:rPr>
              <a:t>del</a:t>
            </a:r>
            <a:r>
              <a:rPr sz="1350" spc="98" dirty="0">
                <a:latin typeface="Calibri"/>
                <a:cs typeface="Calibri"/>
              </a:rPr>
              <a:t> </a:t>
            </a:r>
            <a:r>
              <a:rPr sz="1350" dirty="0">
                <a:latin typeface="Calibri"/>
                <a:cs typeface="Calibri"/>
              </a:rPr>
              <a:t>Mercato</a:t>
            </a:r>
            <a:r>
              <a:rPr sz="1350" spc="101" dirty="0">
                <a:latin typeface="Calibri"/>
                <a:cs typeface="Calibri"/>
              </a:rPr>
              <a:t> </a:t>
            </a:r>
            <a:r>
              <a:rPr sz="1350" dirty="0">
                <a:latin typeface="Calibri"/>
                <a:cs typeface="Calibri"/>
              </a:rPr>
              <a:t>dei</a:t>
            </a:r>
            <a:r>
              <a:rPr sz="1350" spc="98" dirty="0">
                <a:latin typeface="Calibri"/>
                <a:cs typeface="Calibri"/>
              </a:rPr>
              <a:t> </a:t>
            </a:r>
            <a:r>
              <a:rPr sz="1350" dirty="0">
                <a:latin typeface="Calibri"/>
                <a:cs typeface="Calibri"/>
              </a:rPr>
              <a:t>Prodotti</a:t>
            </a:r>
            <a:r>
              <a:rPr sz="1350" spc="105" dirty="0">
                <a:latin typeface="Calibri"/>
                <a:cs typeface="Calibri"/>
              </a:rPr>
              <a:t> </a:t>
            </a:r>
            <a:r>
              <a:rPr sz="1350" dirty="0">
                <a:latin typeface="Calibri"/>
                <a:cs typeface="Calibri"/>
              </a:rPr>
              <a:t>(PMR)</a:t>
            </a:r>
            <a:r>
              <a:rPr sz="1350" spc="101" dirty="0">
                <a:latin typeface="Calibri"/>
                <a:cs typeface="Calibri"/>
              </a:rPr>
              <a:t> </a:t>
            </a:r>
            <a:r>
              <a:rPr sz="1350" spc="-8" dirty="0">
                <a:latin typeface="Calibri"/>
                <a:cs typeface="Calibri"/>
              </a:rPr>
              <a:t>sviluppato</a:t>
            </a:r>
            <a:endParaRPr sz="1350">
              <a:latin typeface="Calibri"/>
              <a:cs typeface="Calibri"/>
            </a:endParaRPr>
          </a:p>
          <a:p>
            <a:pPr marL="9525" algn="just"/>
            <a:r>
              <a:rPr sz="1350" dirty="0">
                <a:latin typeface="Calibri"/>
                <a:cs typeface="Calibri"/>
              </a:rPr>
              <a:t>dall’Ocse,</a:t>
            </a:r>
            <a:r>
              <a:rPr sz="1350" spc="-15" dirty="0">
                <a:latin typeface="Calibri"/>
                <a:cs typeface="Calibri"/>
              </a:rPr>
              <a:t> </a:t>
            </a:r>
            <a:r>
              <a:rPr sz="1350" dirty="0">
                <a:latin typeface="Calibri"/>
                <a:cs typeface="Calibri"/>
              </a:rPr>
              <a:t>l’Italia</a:t>
            </a:r>
            <a:r>
              <a:rPr sz="1350" spc="-8" dirty="0">
                <a:latin typeface="Calibri"/>
                <a:cs typeface="Calibri"/>
              </a:rPr>
              <a:t> </a:t>
            </a:r>
            <a:r>
              <a:rPr sz="1350" dirty="0">
                <a:latin typeface="Calibri"/>
                <a:cs typeface="Calibri"/>
              </a:rPr>
              <a:t>risulta</a:t>
            </a:r>
            <a:r>
              <a:rPr sz="1350" spc="-19" dirty="0">
                <a:latin typeface="Calibri"/>
                <a:cs typeface="Calibri"/>
              </a:rPr>
              <a:t> </a:t>
            </a:r>
            <a:r>
              <a:rPr sz="1350" dirty="0">
                <a:latin typeface="Calibri"/>
                <a:cs typeface="Calibri"/>
              </a:rPr>
              <a:t>meno</a:t>
            </a:r>
            <a:r>
              <a:rPr sz="1350" spc="-23" dirty="0">
                <a:latin typeface="Calibri"/>
                <a:cs typeface="Calibri"/>
              </a:rPr>
              <a:t> </a:t>
            </a:r>
            <a:r>
              <a:rPr sz="1350" dirty="0">
                <a:latin typeface="Calibri"/>
                <a:cs typeface="Calibri"/>
              </a:rPr>
              <a:t>competitiva</a:t>
            </a:r>
            <a:r>
              <a:rPr sz="1350" spc="-23" dirty="0">
                <a:latin typeface="Calibri"/>
                <a:cs typeface="Calibri"/>
              </a:rPr>
              <a:t> </a:t>
            </a:r>
            <a:r>
              <a:rPr sz="1350" dirty="0">
                <a:latin typeface="Calibri"/>
                <a:cs typeface="Calibri"/>
              </a:rPr>
              <a:t>di</a:t>
            </a:r>
            <a:r>
              <a:rPr sz="1350" spc="-23" dirty="0">
                <a:latin typeface="Calibri"/>
                <a:cs typeface="Calibri"/>
              </a:rPr>
              <a:t> </a:t>
            </a:r>
            <a:r>
              <a:rPr sz="1350" dirty="0">
                <a:latin typeface="Calibri"/>
                <a:cs typeface="Calibri"/>
              </a:rPr>
              <a:t>molti</a:t>
            </a:r>
            <a:r>
              <a:rPr sz="1350" spc="-26" dirty="0">
                <a:latin typeface="Calibri"/>
                <a:cs typeface="Calibri"/>
              </a:rPr>
              <a:t> </a:t>
            </a:r>
            <a:r>
              <a:rPr sz="1350" dirty="0">
                <a:latin typeface="Calibri"/>
                <a:cs typeface="Calibri"/>
              </a:rPr>
              <a:t>suoi</a:t>
            </a:r>
            <a:r>
              <a:rPr sz="1350" spc="-26" dirty="0">
                <a:latin typeface="Calibri"/>
                <a:cs typeface="Calibri"/>
              </a:rPr>
              <a:t> </a:t>
            </a:r>
            <a:r>
              <a:rPr sz="1350" dirty="0">
                <a:latin typeface="Calibri"/>
                <a:cs typeface="Calibri"/>
              </a:rPr>
              <a:t>partner</a:t>
            </a:r>
            <a:r>
              <a:rPr sz="1350" spc="-23" dirty="0">
                <a:latin typeface="Calibri"/>
                <a:cs typeface="Calibri"/>
              </a:rPr>
              <a:t> </a:t>
            </a:r>
            <a:r>
              <a:rPr sz="1350" spc="-19" dirty="0">
                <a:latin typeface="Calibri"/>
                <a:cs typeface="Calibri"/>
              </a:rPr>
              <a:t>Ue.</a:t>
            </a:r>
            <a:endParaRPr sz="1350">
              <a:latin typeface="Calibri"/>
              <a:cs typeface="Calibri"/>
            </a:endParaRPr>
          </a:p>
        </p:txBody>
      </p:sp>
      <p:sp>
        <p:nvSpPr>
          <p:cNvPr id="5" name="object 5"/>
          <p:cNvSpPr txBox="1">
            <a:spLocks noGrp="1"/>
          </p:cNvSpPr>
          <p:nvPr>
            <p:ph type="title" idx="4294967295"/>
          </p:nvPr>
        </p:nvSpPr>
        <p:spPr>
          <a:xfrm>
            <a:off x="971600" y="275671"/>
            <a:ext cx="6912768" cy="1240724"/>
          </a:xfrm>
          <a:prstGeom prst="rect">
            <a:avLst/>
          </a:prstGeom>
        </p:spPr>
        <p:txBody>
          <a:bodyPr vert="horz" wrap="square" lIns="0" tIns="9525" rIns="0" bIns="0" rtlCol="0" anchor="ctr">
            <a:spAutoFit/>
          </a:bodyPr>
          <a:lstStyle/>
          <a:p>
            <a:pPr marL="63818" algn="just">
              <a:spcBef>
                <a:spcPts val="75"/>
              </a:spcBef>
            </a:pPr>
            <a:r>
              <a:rPr dirty="0"/>
              <a:t>Le</a:t>
            </a:r>
            <a:r>
              <a:rPr spc="-45" dirty="0"/>
              <a:t> </a:t>
            </a:r>
            <a:r>
              <a:rPr dirty="0"/>
              <a:t>Riforme:</a:t>
            </a:r>
            <a:r>
              <a:rPr spc="-41" dirty="0"/>
              <a:t> </a:t>
            </a:r>
            <a:r>
              <a:rPr dirty="0"/>
              <a:t>concorrenza</a:t>
            </a:r>
            <a:r>
              <a:rPr spc="-53" dirty="0"/>
              <a:t> </a:t>
            </a:r>
            <a:r>
              <a:rPr dirty="0"/>
              <a:t>per</a:t>
            </a:r>
            <a:r>
              <a:rPr spc="-34" dirty="0"/>
              <a:t> </a:t>
            </a:r>
            <a:r>
              <a:rPr dirty="0"/>
              <a:t>imprese</a:t>
            </a:r>
            <a:r>
              <a:rPr spc="-34" dirty="0"/>
              <a:t> </a:t>
            </a:r>
            <a:r>
              <a:rPr spc="-8" dirty="0"/>
              <a:t>competitive</a:t>
            </a:r>
          </a:p>
        </p:txBody>
      </p:sp>
      <p:sp>
        <p:nvSpPr>
          <p:cNvPr id="4" name="object 4"/>
          <p:cNvSpPr txBox="1"/>
          <p:nvPr/>
        </p:nvSpPr>
        <p:spPr>
          <a:xfrm>
            <a:off x="1656778" y="3549587"/>
            <a:ext cx="5886450" cy="1535998"/>
          </a:xfrm>
          <a:prstGeom prst="rect">
            <a:avLst/>
          </a:prstGeom>
          <a:ln w="25907">
            <a:solidFill>
              <a:srgbClr val="57B0B8"/>
            </a:solidFill>
          </a:ln>
        </p:spPr>
        <p:txBody>
          <a:bodyPr vert="horz" wrap="square" lIns="0" tIns="80963" rIns="0" bIns="0" rtlCol="0">
            <a:spAutoFit/>
          </a:bodyPr>
          <a:lstStyle/>
          <a:p>
            <a:pPr marL="67151" marR="62865" algn="just">
              <a:spcBef>
                <a:spcPts val="638"/>
              </a:spcBef>
            </a:pPr>
            <a:r>
              <a:rPr sz="1350" dirty="0">
                <a:latin typeface="Calibri"/>
                <a:cs typeface="Calibri"/>
              </a:rPr>
              <a:t>Il</a:t>
            </a:r>
            <a:r>
              <a:rPr sz="1350" spc="300" dirty="0">
                <a:latin typeface="Calibri"/>
                <a:cs typeface="Calibri"/>
              </a:rPr>
              <a:t> </a:t>
            </a:r>
            <a:r>
              <a:rPr sz="1350" dirty="0">
                <a:latin typeface="Calibri"/>
                <a:cs typeface="Calibri"/>
              </a:rPr>
              <a:t>Pnrr</a:t>
            </a:r>
            <a:r>
              <a:rPr sz="1350" spc="307" dirty="0">
                <a:latin typeface="Calibri"/>
                <a:cs typeface="Calibri"/>
              </a:rPr>
              <a:t> </a:t>
            </a:r>
            <a:r>
              <a:rPr sz="1350" dirty="0">
                <a:latin typeface="Calibri"/>
                <a:cs typeface="Calibri"/>
              </a:rPr>
              <a:t>prevede</a:t>
            </a:r>
            <a:r>
              <a:rPr sz="1350" spc="311" dirty="0">
                <a:latin typeface="Calibri"/>
                <a:cs typeface="Calibri"/>
              </a:rPr>
              <a:t> </a:t>
            </a:r>
            <a:r>
              <a:rPr sz="1350" dirty="0">
                <a:latin typeface="Calibri"/>
                <a:cs typeface="Calibri"/>
              </a:rPr>
              <a:t>che</a:t>
            </a:r>
            <a:r>
              <a:rPr sz="1350" spc="319" dirty="0">
                <a:latin typeface="Calibri"/>
                <a:cs typeface="Calibri"/>
              </a:rPr>
              <a:t> </a:t>
            </a:r>
            <a:r>
              <a:rPr sz="1350" dirty="0">
                <a:latin typeface="Calibri"/>
                <a:cs typeface="Calibri"/>
              </a:rPr>
              <a:t>l’Italia</a:t>
            </a:r>
            <a:r>
              <a:rPr sz="1350" spc="319" dirty="0">
                <a:latin typeface="Calibri"/>
                <a:cs typeface="Calibri"/>
              </a:rPr>
              <a:t> </a:t>
            </a:r>
            <a:r>
              <a:rPr sz="1350" dirty="0">
                <a:latin typeface="Calibri"/>
                <a:cs typeface="Calibri"/>
              </a:rPr>
              <a:t>assicuri</a:t>
            </a:r>
            <a:r>
              <a:rPr sz="1350" spc="315" dirty="0">
                <a:latin typeface="Calibri"/>
                <a:cs typeface="Calibri"/>
              </a:rPr>
              <a:t> </a:t>
            </a:r>
            <a:r>
              <a:rPr sz="1350" dirty="0">
                <a:latin typeface="Calibri"/>
                <a:cs typeface="Calibri"/>
              </a:rPr>
              <a:t>ogni</a:t>
            </a:r>
            <a:r>
              <a:rPr sz="1350" spc="311" dirty="0">
                <a:latin typeface="Calibri"/>
                <a:cs typeface="Calibri"/>
              </a:rPr>
              <a:t> </a:t>
            </a:r>
            <a:r>
              <a:rPr sz="1350" dirty="0">
                <a:latin typeface="Calibri"/>
                <a:cs typeface="Calibri"/>
              </a:rPr>
              <a:t>anno</a:t>
            </a:r>
            <a:r>
              <a:rPr sz="1350" spc="323" dirty="0">
                <a:latin typeface="Calibri"/>
                <a:cs typeface="Calibri"/>
              </a:rPr>
              <a:t> </a:t>
            </a:r>
            <a:r>
              <a:rPr sz="1350" dirty="0">
                <a:latin typeface="Calibri"/>
                <a:cs typeface="Calibri"/>
              </a:rPr>
              <a:t>l’approvazione</a:t>
            </a:r>
            <a:r>
              <a:rPr sz="1350" spc="315" dirty="0">
                <a:latin typeface="Calibri"/>
                <a:cs typeface="Calibri"/>
              </a:rPr>
              <a:t> </a:t>
            </a:r>
            <a:r>
              <a:rPr sz="1350" dirty="0">
                <a:latin typeface="Calibri"/>
                <a:cs typeface="Calibri"/>
              </a:rPr>
              <a:t>della</a:t>
            </a:r>
            <a:r>
              <a:rPr sz="1350" spc="315" dirty="0">
                <a:latin typeface="Calibri"/>
                <a:cs typeface="Calibri"/>
              </a:rPr>
              <a:t> </a:t>
            </a:r>
            <a:r>
              <a:rPr sz="1350" b="1" dirty="0">
                <a:latin typeface="Calibri"/>
                <a:cs typeface="Calibri"/>
              </a:rPr>
              <a:t>legge</a:t>
            </a:r>
            <a:r>
              <a:rPr sz="1350" b="1" spc="315" dirty="0">
                <a:latin typeface="Calibri"/>
                <a:cs typeface="Calibri"/>
              </a:rPr>
              <a:t> </a:t>
            </a:r>
            <a:r>
              <a:rPr sz="1350" b="1" spc="-8" dirty="0">
                <a:latin typeface="Calibri"/>
                <a:cs typeface="Calibri"/>
              </a:rPr>
              <a:t>sulla </a:t>
            </a:r>
            <a:r>
              <a:rPr sz="1350" b="1" dirty="0">
                <a:latin typeface="Calibri"/>
                <a:cs typeface="Calibri"/>
              </a:rPr>
              <a:t>concorrenza</a:t>
            </a:r>
            <a:r>
              <a:rPr sz="1350" dirty="0">
                <a:latin typeface="Calibri"/>
                <a:cs typeface="Calibri"/>
              </a:rPr>
              <a:t>,</a:t>
            </a:r>
            <a:r>
              <a:rPr sz="1350" spc="210" dirty="0">
                <a:latin typeface="Calibri"/>
                <a:cs typeface="Calibri"/>
              </a:rPr>
              <a:t> </a:t>
            </a:r>
            <a:r>
              <a:rPr sz="1350" dirty="0">
                <a:latin typeface="Calibri"/>
                <a:cs typeface="Calibri"/>
              </a:rPr>
              <a:t>finora</a:t>
            </a:r>
            <a:r>
              <a:rPr sz="1350" spc="221" dirty="0">
                <a:latin typeface="Calibri"/>
                <a:cs typeface="Calibri"/>
              </a:rPr>
              <a:t> </a:t>
            </a:r>
            <a:r>
              <a:rPr sz="1350" dirty="0">
                <a:latin typeface="Calibri"/>
                <a:cs typeface="Calibri"/>
              </a:rPr>
              <a:t>adottata</a:t>
            </a:r>
            <a:r>
              <a:rPr sz="1350" spc="221" dirty="0">
                <a:latin typeface="Calibri"/>
                <a:cs typeface="Calibri"/>
              </a:rPr>
              <a:t> </a:t>
            </a:r>
            <a:r>
              <a:rPr sz="1350" dirty="0">
                <a:latin typeface="Calibri"/>
                <a:cs typeface="Calibri"/>
              </a:rPr>
              <a:t>soltanto</a:t>
            </a:r>
            <a:r>
              <a:rPr sz="1350" spc="217" dirty="0">
                <a:latin typeface="Calibri"/>
                <a:cs typeface="Calibri"/>
              </a:rPr>
              <a:t> </a:t>
            </a:r>
            <a:r>
              <a:rPr sz="1350" dirty="0">
                <a:latin typeface="Calibri"/>
                <a:cs typeface="Calibri"/>
              </a:rPr>
              <a:t>nel</a:t>
            </a:r>
            <a:r>
              <a:rPr sz="1350" spc="225" dirty="0">
                <a:latin typeface="Calibri"/>
                <a:cs typeface="Calibri"/>
              </a:rPr>
              <a:t> </a:t>
            </a:r>
            <a:r>
              <a:rPr sz="1350" dirty="0">
                <a:latin typeface="Calibri"/>
                <a:cs typeface="Calibri"/>
              </a:rPr>
              <a:t>2017.</a:t>
            </a:r>
            <a:r>
              <a:rPr sz="1350" spc="221" dirty="0">
                <a:latin typeface="Calibri"/>
                <a:cs typeface="Calibri"/>
              </a:rPr>
              <a:t> </a:t>
            </a:r>
            <a:r>
              <a:rPr sz="1350" dirty="0">
                <a:latin typeface="Calibri"/>
                <a:cs typeface="Calibri"/>
              </a:rPr>
              <a:t>La</a:t>
            </a:r>
            <a:r>
              <a:rPr sz="1350" spc="229" dirty="0">
                <a:latin typeface="Calibri"/>
                <a:cs typeface="Calibri"/>
              </a:rPr>
              <a:t> </a:t>
            </a:r>
            <a:r>
              <a:rPr sz="1350" dirty="0">
                <a:latin typeface="Calibri"/>
                <a:cs typeface="Calibri"/>
              </a:rPr>
              <a:t>legge</a:t>
            </a:r>
            <a:r>
              <a:rPr sz="1350" spc="225" dirty="0">
                <a:latin typeface="Calibri"/>
                <a:cs typeface="Calibri"/>
              </a:rPr>
              <a:t> </a:t>
            </a:r>
            <a:r>
              <a:rPr sz="1350" dirty="0">
                <a:latin typeface="Calibri"/>
                <a:cs typeface="Calibri"/>
              </a:rPr>
              <a:t>2021</a:t>
            </a:r>
            <a:r>
              <a:rPr sz="1350" spc="233" dirty="0">
                <a:latin typeface="Calibri"/>
                <a:cs typeface="Calibri"/>
              </a:rPr>
              <a:t> </a:t>
            </a:r>
            <a:r>
              <a:rPr sz="1350" dirty="0">
                <a:latin typeface="Calibri"/>
                <a:cs typeface="Calibri"/>
              </a:rPr>
              <a:t>dovrà</a:t>
            </a:r>
            <a:r>
              <a:rPr sz="1350" spc="225" dirty="0">
                <a:latin typeface="Calibri"/>
                <a:cs typeface="Calibri"/>
              </a:rPr>
              <a:t> </a:t>
            </a:r>
            <a:r>
              <a:rPr sz="1350" spc="-8" dirty="0">
                <a:latin typeface="Calibri"/>
                <a:cs typeface="Calibri"/>
              </a:rPr>
              <a:t>agevolare l’attività</a:t>
            </a:r>
            <a:r>
              <a:rPr sz="1350" spc="30" dirty="0">
                <a:latin typeface="Calibri"/>
                <a:cs typeface="Calibri"/>
              </a:rPr>
              <a:t> </a:t>
            </a:r>
            <a:r>
              <a:rPr sz="1350" dirty="0">
                <a:latin typeface="Calibri"/>
                <a:cs typeface="Calibri"/>
              </a:rPr>
              <a:t>d’impresa</a:t>
            </a:r>
            <a:r>
              <a:rPr sz="1350" spc="41" dirty="0">
                <a:latin typeface="Calibri"/>
                <a:cs typeface="Calibri"/>
              </a:rPr>
              <a:t> </a:t>
            </a:r>
            <a:r>
              <a:rPr sz="1350" dirty="0">
                <a:latin typeface="Calibri"/>
                <a:cs typeface="Calibri"/>
              </a:rPr>
              <a:t>in</a:t>
            </a:r>
            <a:r>
              <a:rPr sz="1350" spc="41" dirty="0">
                <a:latin typeface="Calibri"/>
                <a:cs typeface="Calibri"/>
              </a:rPr>
              <a:t> </a:t>
            </a:r>
            <a:r>
              <a:rPr sz="1350" dirty="0">
                <a:latin typeface="Calibri"/>
                <a:cs typeface="Calibri"/>
              </a:rPr>
              <a:t>settori</a:t>
            </a:r>
            <a:r>
              <a:rPr sz="1350" spc="34" dirty="0">
                <a:latin typeface="Calibri"/>
                <a:cs typeface="Calibri"/>
              </a:rPr>
              <a:t> </a:t>
            </a:r>
            <a:r>
              <a:rPr sz="1350" dirty="0">
                <a:latin typeface="Calibri"/>
                <a:cs typeface="Calibri"/>
              </a:rPr>
              <a:t>strategici,</a:t>
            </a:r>
            <a:r>
              <a:rPr sz="1350" spc="38" dirty="0">
                <a:latin typeface="Calibri"/>
                <a:cs typeface="Calibri"/>
              </a:rPr>
              <a:t> </a:t>
            </a:r>
            <a:r>
              <a:rPr sz="1350" dirty="0">
                <a:latin typeface="Calibri"/>
                <a:cs typeface="Calibri"/>
              </a:rPr>
              <a:t>come</a:t>
            </a:r>
            <a:r>
              <a:rPr sz="1350" spc="38" dirty="0">
                <a:latin typeface="Calibri"/>
                <a:cs typeface="Calibri"/>
              </a:rPr>
              <a:t> </a:t>
            </a:r>
            <a:r>
              <a:rPr sz="1350" dirty="0">
                <a:latin typeface="Calibri"/>
                <a:cs typeface="Calibri"/>
              </a:rPr>
              <a:t>le</a:t>
            </a:r>
            <a:r>
              <a:rPr sz="1350" spc="49" dirty="0">
                <a:latin typeface="Calibri"/>
                <a:cs typeface="Calibri"/>
              </a:rPr>
              <a:t> </a:t>
            </a:r>
            <a:r>
              <a:rPr sz="1350" b="1" dirty="0">
                <a:latin typeface="Calibri"/>
                <a:cs typeface="Calibri"/>
              </a:rPr>
              <a:t>reti</a:t>
            </a:r>
            <a:r>
              <a:rPr sz="1350" b="1" spc="41" dirty="0">
                <a:latin typeface="Calibri"/>
                <a:cs typeface="Calibri"/>
              </a:rPr>
              <a:t> </a:t>
            </a:r>
            <a:r>
              <a:rPr sz="1350" b="1" dirty="0">
                <a:latin typeface="Calibri"/>
                <a:cs typeface="Calibri"/>
              </a:rPr>
              <a:t>digitali</a:t>
            </a:r>
            <a:r>
              <a:rPr sz="1350" dirty="0">
                <a:latin typeface="Calibri"/>
                <a:cs typeface="Calibri"/>
              </a:rPr>
              <a:t>,</a:t>
            </a:r>
            <a:r>
              <a:rPr sz="1350" spc="34" dirty="0">
                <a:latin typeface="Calibri"/>
                <a:cs typeface="Calibri"/>
              </a:rPr>
              <a:t> </a:t>
            </a:r>
            <a:r>
              <a:rPr sz="1350" dirty="0">
                <a:latin typeface="Calibri"/>
                <a:cs typeface="Calibri"/>
              </a:rPr>
              <a:t>i</a:t>
            </a:r>
            <a:r>
              <a:rPr sz="1350" spc="34" dirty="0">
                <a:latin typeface="Calibri"/>
                <a:cs typeface="Calibri"/>
              </a:rPr>
              <a:t> </a:t>
            </a:r>
            <a:r>
              <a:rPr sz="1350" b="1" dirty="0">
                <a:latin typeface="Calibri"/>
                <a:cs typeface="Calibri"/>
              </a:rPr>
              <a:t>porti</a:t>
            </a:r>
            <a:r>
              <a:rPr sz="1350" b="1" spc="38" dirty="0">
                <a:latin typeface="Calibri"/>
                <a:cs typeface="Calibri"/>
              </a:rPr>
              <a:t> </a:t>
            </a:r>
            <a:r>
              <a:rPr sz="1350" dirty="0">
                <a:latin typeface="Calibri"/>
                <a:cs typeface="Calibri"/>
              </a:rPr>
              <a:t>e</a:t>
            </a:r>
            <a:r>
              <a:rPr sz="1350" spc="41" dirty="0">
                <a:latin typeface="Calibri"/>
                <a:cs typeface="Calibri"/>
              </a:rPr>
              <a:t> </a:t>
            </a:r>
            <a:r>
              <a:rPr sz="1350" dirty="0">
                <a:latin typeface="Calibri"/>
                <a:cs typeface="Calibri"/>
              </a:rPr>
              <a:t>l’</a:t>
            </a:r>
            <a:r>
              <a:rPr sz="1350" b="1" dirty="0">
                <a:latin typeface="Calibri"/>
                <a:cs typeface="Calibri"/>
              </a:rPr>
              <a:t>energia</a:t>
            </a:r>
            <a:r>
              <a:rPr sz="1350" dirty="0">
                <a:latin typeface="Calibri"/>
                <a:cs typeface="Calibri"/>
              </a:rPr>
              <a:t>,</a:t>
            </a:r>
            <a:r>
              <a:rPr sz="1350" spc="38" dirty="0">
                <a:latin typeface="Calibri"/>
                <a:cs typeface="Calibri"/>
              </a:rPr>
              <a:t> </a:t>
            </a:r>
            <a:r>
              <a:rPr sz="1350" spc="-19" dirty="0">
                <a:latin typeface="Calibri"/>
                <a:cs typeface="Calibri"/>
              </a:rPr>
              <a:t>ma </a:t>
            </a:r>
            <a:r>
              <a:rPr sz="1350" dirty="0">
                <a:latin typeface="Calibri"/>
                <a:cs typeface="Calibri"/>
              </a:rPr>
              <a:t>anche</a:t>
            </a:r>
            <a:r>
              <a:rPr sz="1350" spc="79" dirty="0">
                <a:latin typeface="Calibri"/>
                <a:cs typeface="Calibri"/>
              </a:rPr>
              <a:t> </a:t>
            </a:r>
            <a:r>
              <a:rPr sz="1350" dirty="0">
                <a:latin typeface="Calibri"/>
                <a:cs typeface="Calibri"/>
              </a:rPr>
              <a:t>rimuovere</a:t>
            </a:r>
            <a:r>
              <a:rPr sz="1350" spc="79" dirty="0">
                <a:latin typeface="Calibri"/>
                <a:cs typeface="Calibri"/>
              </a:rPr>
              <a:t> </a:t>
            </a:r>
            <a:r>
              <a:rPr sz="1350" dirty="0">
                <a:latin typeface="Calibri"/>
                <a:cs typeface="Calibri"/>
              </a:rPr>
              <a:t>molte</a:t>
            </a:r>
            <a:r>
              <a:rPr sz="1350" spc="86" dirty="0">
                <a:latin typeface="Calibri"/>
                <a:cs typeface="Calibri"/>
              </a:rPr>
              <a:t> </a:t>
            </a:r>
            <a:r>
              <a:rPr sz="1350" dirty="0">
                <a:latin typeface="Calibri"/>
                <a:cs typeface="Calibri"/>
              </a:rPr>
              <a:t>barriere</a:t>
            </a:r>
            <a:r>
              <a:rPr sz="1350" spc="86" dirty="0">
                <a:latin typeface="Calibri"/>
                <a:cs typeface="Calibri"/>
              </a:rPr>
              <a:t> </a:t>
            </a:r>
            <a:r>
              <a:rPr sz="1350" dirty="0">
                <a:latin typeface="Calibri"/>
                <a:cs typeface="Calibri"/>
              </a:rPr>
              <a:t>all’entrata</a:t>
            </a:r>
            <a:r>
              <a:rPr sz="1350" spc="86" dirty="0">
                <a:latin typeface="Calibri"/>
                <a:cs typeface="Calibri"/>
              </a:rPr>
              <a:t> </a:t>
            </a:r>
            <a:r>
              <a:rPr sz="1350" dirty="0">
                <a:latin typeface="Calibri"/>
                <a:cs typeface="Calibri"/>
              </a:rPr>
              <a:t>dei</a:t>
            </a:r>
            <a:r>
              <a:rPr sz="1350" spc="86" dirty="0">
                <a:latin typeface="Calibri"/>
                <a:cs typeface="Calibri"/>
              </a:rPr>
              <a:t> </a:t>
            </a:r>
            <a:r>
              <a:rPr sz="1350" dirty="0">
                <a:latin typeface="Calibri"/>
                <a:cs typeface="Calibri"/>
              </a:rPr>
              <a:t>mercati,</a:t>
            </a:r>
            <a:r>
              <a:rPr sz="1350" spc="71" dirty="0">
                <a:latin typeface="Calibri"/>
                <a:cs typeface="Calibri"/>
              </a:rPr>
              <a:t> </a:t>
            </a:r>
            <a:r>
              <a:rPr sz="1350" dirty="0">
                <a:latin typeface="Calibri"/>
                <a:cs typeface="Calibri"/>
              </a:rPr>
              <a:t>ad</a:t>
            </a:r>
            <a:r>
              <a:rPr sz="1350" spc="86" dirty="0">
                <a:latin typeface="Calibri"/>
                <a:cs typeface="Calibri"/>
              </a:rPr>
              <a:t> </a:t>
            </a:r>
            <a:r>
              <a:rPr sz="1350" dirty="0">
                <a:latin typeface="Calibri"/>
                <a:cs typeface="Calibri"/>
              </a:rPr>
              <a:t>esempio</a:t>
            </a:r>
            <a:r>
              <a:rPr sz="1350" spc="86" dirty="0">
                <a:latin typeface="Calibri"/>
                <a:cs typeface="Calibri"/>
              </a:rPr>
              <a:t> </a:t>
            </a:r>
            <a:r>
              <a:rPr sz="1350" dirty="0">
                <a:latin typeface="Calibri"/>
                <a:cs typeface="Calibri"/>
              </a:rPr>
              <a:t>in</a:t>
            </a:r>
            <a:r>
              <a:rPr sz="1350" spc="86" dirty="0">
                <a:latin typeface="Calibri"/>
                <a:cs typeface="Calibri"/>
              </a:rPr>
              <a:t> </a:t>
            </a:r>
            <a:r>
              <a:rPr sz="1350" dirty="0">
                <a:latin typeface="Calibri"/>
                <a:cs typeface="Calibri"/>
              </a:rPr>
              <a:t>materia</a:t>
            </a:r>
            <a:r>
              <a:rPr sz="1350" spc="86" dirty="0">
                <a:latin typeface="Calibri"/>
                <a:cs typeface="Calibri"/>
              </a:rPr>
              <a:t> </a:t>
            </a:r>
            <a:r>
              <a:rPr sz="1350" spc="-19" dirty="0">
                <a:latin typeface="Calibri"/>
                <a:cs typeface="Calibri"/>
              </a:rPr>
              <a:t>di </a:t>
            </a:r>
            <a:r>
              <a:rPr sz="1350" b="1" dirty="0">
                <a:latin typeface="Calibri"/>
                <a:cs typeface="Calibri"/>
              </a:rPr>
              <a:t>concessioni</a:t>
            </a:r>
            <a:r>
              <a:rPr sz="1350" b="1" spc="109" dirty="0">
                <a:latin typeface="Calibri"/>
                <a:cs typeface="Calibri"/>
              </a:rPr>
              <a:t> </a:t>
            </a:r>
            <a:r>
              <a:rPr sz="1350" b="1" dirty="0">
                <a:latin typeface="Calibri"/>
                <a:cs typeface="Calibri"/>
              </a:rPr>
              <a:t>autostradali</a:t>
            </a:r>
            <a:r>
              <a:rPr sz="1350" b="1" spc="116" dirty="0">
                <a:latin typeface="Calibri"/>
                <a:cs typeface="Calibri"/>
              </a:rPr>
              <a:t> </a:t>
            </a:r>
            <a:r>
              <a:rPr sz="1350" dirty="0">
                <a:latin typeface="Calibri"/>
                <a:cs typeface="Calibri"/>
              </a:rPr>
              <a:t>e</a:t>
            </a:r>
            <a:r>
              <a:rPr sz="1350" spc="113" dirty="0">
                <a:latin typeface="Calibri"/>
                <a:cs typeface="Calibri"/>
              </a:rPr>
              <a:t> </a:t>
            </a:r>
            <a:r>
              <a:rPr sz="1350" b="1" dirty="0">
                <a:latin typeface="Calibri"/>
                <a:cs typeface="Calibri"/>
              </a:rPr>
              <a:t>vendita</a:t>
            </a:r>
            <a:r>
              <a:rPr sz="1350" b="1" spc="105" dirty="0">
                <a:latin typeface="Calibri"/>
                <a:cs typeface="Calibri"/>
              </a:rPr>
              <a:t> </a:t>
            </a:r>
            <a:r>
              <a:rPr sz="1350" b="1" dirty="0">
                <a:latin typeface="Calibri"/>
                <a:cs typeface="Calibri"/>
              </a:rPr>
              <a:t>di</a:t>
            </a:r>
            <a:r>
              <a:rPr sz="1350" b="1" spc="113" dirty="0">
                <a:latin typeface="Calibri"/>
                <a:cs typeface="Calibri"/>
              </a:rPr>
              <a:t> </a:t>
            </a:r>
            <a:r>
              <a:rPr sz="1350" b="1" dirty="0">
                <a:latin typeface="Calibri"/>
                <a:cs typeface="Calibri"/>
              </a:rPr>
              <a:t>energia</a:t>
            </a:r>
            <a:r>
              <a:rPr sz="1350" b="1" spc="101" dirty="0">
                <a:latin typeface="Calibri"/>
                <a:cs typeface="Calibri"/>
              </a:rPr>
              <a:t> </a:t>
            </a:r>
            <a:r>
              <a:rPr sz="1350" b="1" dirty="0">
                <a:latin typeface="Calibri"/>
                <a:cs typeface="Calibri"/>
              </a:rPr>
              <a:t>elettrica</a:t>
            </a:r>
            <a:r>
              <a:rPr sz="1350" dirty="0">
                <a:latin typeface="Calibri"/>
                <a:cs typeface="Calibri"/>
              </a:rPr>
              <a:t>.</a:t>
            </a:r>
            <a:r>
              <a:rPr sz="1350" spc="113" dirty="0">
                <a:latin typeface="Calibri"/>
                <a:cs typeface="Calibri"/>
              </a:rPr>
              <a:t> </a:t>
            </a:r>
            <a:r>
              <a:rPr sz="1350" dirty="0">
                <a:latin typeface="Calibri"/>
                <a:cs typeface="Calibri"/>
              </a:rPr>
              <a:t>Sono</a:t>
            </a:r>
            <a:r>
              <a:rPr sz="1350" spc="113" dirty="0">
                <a:latin typeface="Calibri"/>
                <a:cs typeface="Calibri"/>
              </a:rPr>
              <a:t> </a:t>
            </a:r>
            <a:r>
              <a:rPr sz="1350" dirty="0">
                <a:latin typeface="Calibri"/>
                <a:cs typeface="Calibri"/>
              </a:rPr>
              <a:t>inoltre</a:t>
            </a:r>
            <a:r>
              <a:rPr sz="1350" spc="124" dirty="0">
                <a:latin typeface="Calibri"/>
                <a:cs typeface="Calibri"/>
              </a:rPr>
              <a:t> </a:t>
            </a:r>
            <a:r>
              <a:rPr sz="1350" dirty="0">
                <a:latin typeface="Calibri"/>
                <a:cs typeface="Calibri"/>
              </a:rPr>
              <a:t>previsti</a:t>
            </a:r>
            <a:r>
              <a:rPr sz="1350" spc="116" dirty="0">
                <a:latin typeface="Calibri"/>
                <a:cs typeface="Calibri"/>
              </a:rPr>
              <a:t> </a:t>
            </a:r>
            <a:r>
              <a:rPr sz="1350" spc="-19" dirty="0">
                <a:latin typeface="Calibri"/>
                <a:cs typeface="Calibri"/>
              </a:rPr>
              <a:t>una </a:t>
            </a:r>
            <a:r>
              <a:rPr sz="1350" dirty="0">
                <a:latin typeface="Calibri"/>
                <a:cs typeface="Calibri"/>
              </a:rPr>
              <a:t>razionalizzazione</a:t>
            </a:r>
            <a:r>
              <a:rPr sz="1350" spc="311" dirty="0">
                <a:latin typeface="Calibri"/>
                <a:cs typeface="Calibri"/>
              </a:rPr>
              <a:t> </a:t>
            </a:r>
            <a:r>
              <a:rPr sz="1350" dirty="0">
                <a:latin typeface="Calibri"/>
                <a:cs typeface="Calibri"/>
              </a:rPr>
              <a:t>in</a:t>
            </a:r>
            <a:r>
              <a:rPr sz="1350" spc="319" dirty="0">
                <a:latin typeface="Calibri"/>
                <a:cs typeface="Calibri"/>
              </a:rPr>
              <a:t> </a:t>
            </a:r>
            <a:r>
              <a:rPr sz="1350" dirty="0">
                <a:latin typeface="Calibri"/>
                <a:cs typeface="Calibri"/>
              </a:rPr>
              <a:t>materia</a:t>
            </a:r>
            <a:r>
              <a:rPr sz="1350" spc="330" dirty="0">
                <a:latin typeface="Calibri"/>
                <a:cs typeface="Calibri"/>
              </a:rPr>
              <a:t> </a:t>
            </a:r>
            <a:r>
              <a:rPr sz="1350" dirty="0">
                <a:latin typeface="Calibri"/>
                <a:cs typeface="Calibri"/>
              </a:rPr>
              <a:t>di</a:t>
            </a:r>
            <a:r>
              <a:rPr sz="1350" spc="323" dirty="0">
                <a:latin typeface="Calibri"/>
                <a:cs typeface="Calibri"/>
              </a:rPr>
              <a:t> </a:t>
            </a:r>
            <a:r>
              <a:rPr sz="1350" dirty="0">
                <a:latin typeface="Calibri"/>
                <a:cs typeface="Calibri"/>
              </a:rPr>
              <a:t>servizi</a:t>
            </a:r>
            <a:r>
              <a:rPr sz="1350" spc="319" dirty="0">
                <a:latin typeface="Calibri"/>
                <a:cs typeface="Calibri"/>
              </a:rPr>
              <a:t> </a:t>
            </a:r>
            <a:r>
              <a:rPr sz="1350" dirty="0">
                <a:latin typeface="Calibri"/>
                <a:cs typeface="Calibri"/>
              </a:rPr>
              <a:t>pubblici</a:t>
            </a:r>
            <a:r>
              <a:rPr sz="1350" spc="326" dirty="0">
                <a:latin typeface="Calibri"/>
                <a:cs typeface="Calibri"/>
              </a:rPr>
              <a:t> </a:t>
            </a:r>
            <a:r>
              <a:rPr sz="1350" dirty="0">
                <a:latin typeface="Calibri"/>
                <a:cs typeface="Calibri"/>
              </a:rPr>
              <a:t>locali</a:t>
            </a:r>
            <a:r>
              <a:rPr sz="1350" spc="307" dirty="0">
                <a:latin typeface="Calibri"/>
                <a:cs typeface="Calibri"/>
              </a:rPr>
              <a:t> </a:t>
            </a:r>
            <a:r>
              <a:rPr sz="1350" dirty="0">
                <a:latin typeface="Calibri"/>
                <a:cs typeface="Calibri"/>
              </a:rPr>
              <a:t>e</a:t>
            </a:r>
            <a:r>
              <a:rPr sz="1350" spc="330" dirty="0">
                <a:latin typeface="Calibri"/>
                <a:cs typeface="Calibri"/>
              </a:rPr>
              <a:t> </a:t>
            </a:r>
            <a:r>
              <a:rPr sz="1350" dirty="0">
                <a:latin typeface="Calibri"/>
                <a:cs typeface="Calibri"/>
              </a:rPr>
              <a:t>un</a:t>
            </a:r>
            <a:r>
              <a:rPr sz="1350" spc="319" dirty="0">
                <a:latin typeface="Calibri"/>
                <a:cs typeface="Calibri"/>
              </a:rPr>
              <a:t> </a:t>
            </a:r>
            <a:r>
              <a:rPr sz="1350" dirty="0">
                <a:latin typeface="Calibri"/>
                <a:cs typeface="Calibri"/>
              </a:rPr>
              <a:t>rafforzamento</a:t>
            </a:r>
            <a:r>
              <a:rPr sz="1350" spc="319" dirty="0">
                <a:latin typeface="Calibri"/>
                <a:cs typeface="Calibri"/>
              </a:rPr>
              <a:t> </a:t>
            </a:r>
            <a:r>
              <a:rPr sz="1350" spc="-8" dirty="0">
                <a:latin typeface="Calibri"/>
                <a:cs typeface="Calibri"/>
              </a:rPr>
              <a:t>della </a:t>
            </a:r>
            <a:r>
              <a:rPr sz="1350" dirty="0">
                <a:latin typeface="Calibri"/>
                <a:cs typeface="Calibri"/>
              </a:rPr>
              <a:t>concorrenza</a:t>
            </a:r>
            <a:r>
              <a:rPr sz="1350" spc="-15" dirty="0">
                <a:latin typeface="Calibri"/>
                <a:cs typeface="Calibri"/>
              </a:rPr>
              <a:t> </a:t>
            </a:r>
            <a:r>
              <a:rPr sz="1350" dirty="0">
                <a:latin typeface="Calibri"/>
                <a:cs typeface="Calibri"/>
              </a:rPr>
              <a:t>nel</a:t>
            </a:r>
            <a:r>
              <a:rPr sz="1350" spc="-34" dirty="0">
                <a:latin typeface="Calibri"/>
                <a:cs typeface="Calibri"/>
              </a:rPr>
              <a:t> </a:t>
            </a:r>
            <a:r>
              <a:rPr sz="1350" dirty="0">
                <a:latin typeface="Calibri"/>
                <a:cs typeface="Calibri"/>
              </a:rPr>
              <a:t>settore</a:t>
            </a:r>
            <a:r>
              <a:rPr sz="1350" spc="-30" dirty="0">
                <a:latin typeface="Calibri"/>
                <a:cs typeface="Calibri"/>
              </a:rPr>
              <a:t> </a:t>
            </a:r>
            <a:r>
              <a:rPr sz="1350" dirty="0">
                <a:latin typeface="Calibri"/>
                <a:cs typeface="Calibri"/>
              </a:rPr>
              <a:t>della</a:t>
            </a:r>
            <a:r>
              <a:rPr sz="1350" spc="-19" dirty="0">
                <a:latin typeface="Calibri"/>
                <a:cs typeface="Calibri"/>
              </a:rPr>
              <a:t> </a:t>
            </a:r>
            <a:r>
              <a:rPr sz="1350" dirty="0">
                <a:latin typeface="Calibri"/>
                <a:cs typeface="Calibri"/>
              </a:rPr>
              <a:t>gestione</a:t>
            </a:r>
            <a:r>
              <a:rPr sz="1350" spc="-19" dirty="0">
                <a:latin typeface="Calibri"/>
                <a:cs typeface="Calibri"/>
              </a:rPr>
              <a:t> </a:t>
            </a:r>
            <a:r>
              <a:rPr sz="1350" dirty="0">
                <a:latin typeface="Calibri"/>
                <a:cs typeface="Calibri"/>
              </a:rPr>
              <a:t>dei</a:t>
            </a:r>
            <a:r>
              <a:rPr sz="1350" spc="-23" dirty="0">
                <a:latin typeface="Calibri"/>
                <a:cs typeface="Calibri"/>
              </a:rPr>
              <a:t> </a:t>
            </a:r>
            <a:r>
              <a:rPr sz="1350" spc="-8" dirty="0">
                <a:latin typeface="Calibri"/>
                <a:cs typeface="Calibri"/>
              </a:rPr>
              <a:t>rifiuti.</a:t>
            </a:r>
            <a:endParaRPr sz="1350">
              <a:latin typeface="Calibri"/>
              <a:cs typeface="Calibri"/>
            </a:endParaRPr>
          </a:p>
        </p:txBody>
      </p:sp>
    </p:spTree>
    <p:extLst>
      <p:ext uri="{BB962C8B-B14F-4D97-AF65-F5344CB8AC3E}">
        <p14:creationId xmlns:p14="http://schemas.microsoft.com/office/powerpoint/2010/main" val="1979349323"/>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00" y="964407"/>
            <a:ext cx="6858000" cy="5036344"/>
            <a:chOff x="0" y="142874"/>
            <a:chExt cx="9144000" cy="6715125"/>
          </a:xfrm>
        </p:grpSpPr>
        <p:pic>
          <p:nvPicPr>
            <p:cNvPr id="3" name="object 3"/>
            <p:cNvPicPr/>
            <p:nvPr/>
          </p:nvPicPr>
          <p:blipFill>
            <a:blip r:embed="rId2" cstate="print"/>
            <a:stretch>
              <a:fillRect/>
            </a:stretch>
          </p:blipFill>
          <p:spPr>
            <a:xfrm>
              <a:off x="659130" y="5135117"/>
              <a:ext cx="7993380" cy="1024127"/>
            </a:xfrm>
            <a:prstGeom prst="rect">
              <a:avLst/>
            </a:prstGeom>
          </p:spPr>
        </p:pic>
        <p:sp>
          <p:nvSpPr>
            <p:cNvPr id="4" name="object 4"/>
            <p:cNvSpPr/>
            <p:nvPr/>
          </p:nvSpPr>
          <p:spPr>
            <a:xfrm>
              <a:off x="659130" y="5135117"/>
              <a:ext cx="7993380" cy="1024255"/>
            </a:xfrm>
            <a:custGeom>
              <a:avLst/>
              <a:gdLst/>
              <a:ahLst/>
              <a:cxnLst/>
              <a:rect l="l" t="t" r="r" b="b"/>
              <a:pathLst>
                <a:path w="7993380" h="1024254">
                  <a:moveTo>
                    <a:pt x="0" y="1024127"/>
                  </a:moveTo>
                  <a:lnTo>
                    <a:pt x="7993380" y="1024127"/>
                  </a:lnTo>
                  <a:lnTo>
                    <a:pt x="7993380" y="0"/>
                  </a:lnTo>
                  <a:lnTo>
                    <a:pt x="0" y="0"/>
                  </a:lnTo>
                  <a:lnTo>
                    <a:pt x="0" y="1024127"/>
                  </a:lnTo>
                  <a:close/>
                </a:path>
              </a:pathLst>
            </a:custGeom>
            <a:ln w="25908">
              <a:solidFill>
                <a:srgbClr val="57B0B8"/>
              </a:solidFill>
              <a:prstDash val="sysDash"/>
            </a:ln>
          </p:spPr>
          <p:txBody>
            <a:bodyPr wrap="square" lIns="0" tIns="0" rIns="0" bIns="0" rtlCol="0"/>
            <a:lstStyle/>
            <a:p>
              <a:endParaRPr/>
            </a:p>
          </p:txBody>
        </p:sp>
      </p:grpSp>
      <p:sp>
        <p:nvSpPr>
          <p:cNvPr id="5" name="object 5"/>
          <p:cNvSpPr txBox="1"/>
          <p:nvPr/>
        </p:nvSpPr>
        <p:spPr>
          <a:xfrm>
            <a:off x="1601916" y="2062544"/>
            <a:ext cx="6030754" cy="647293"/>
          </a:xfrm>
          <a:prstGeom prst="rect">
            <a:avLst/>
          </a:prstGeom>
          <a:ln w="25907">
            <a:solidFill>
              <a:srgbClr val="57B0B8"/>
            </a:solidFill>
          </a:ln>
        </p:spPr>
        <p:txBody>
          <a:bodyPr vert="horz" wrap="square" lIns="0" tIns="23813" rIns="0" bIns="0" rtlCol="0">
            <a:spAutoFit/>
          </a:bodyPr>
          <a:lstStyle/>
          <a:p>
            <a:pPr marL="68104" marR="98584" algn="just">
              <a:spcBef>
                <a:spcPts val="188"/>
              </a:spcBef>
            </a:pPr>
            <a:r>
              <a:rPr sz="1350" dirty="0">
                <a:latin typeface="Calibri"/>
                <a:cs typeface="Calibri"/>
              </a:rPr>
              <a:t>All’interno</a:t>
            </a:r>
            <a:r>
              <a:rPr sz="1350" spc="101" dirty="0">
                <a:latin typeface="Calibri"/>
                <a:cs typeface="Calibri"/>
              </a:rPr>
              <a:t> </a:t>
            </a:r>
            <a:r>
              <a:rPr sz="1350" dirty="0">
                <a:latin typeface="Calibri"/>
                <a:cs typeface="Calibri"/>
              </a:rPr>
              <a:t>delle</a:t>
            </a:r>
            <a:r>
              <a:rPr sz="1350" spc="109" dirty="0">
                <a:latin typeface="Calibri"/>
                <a:cs typeface="Calibri"/>
              </a:rPr>
              <a:t> </a:t>
            </a:r>
            <a:r>
              <a:rPr sz="1350" dirty="0">
                <a:latin typeface="Calibri"/>
                <a:cs typeface="Calibri"/>
              </a:rPr>
              <a:t>singole</a:t>
            </a:r>
            <a:r>
              <a:rPr sz="1350" spc="98" dirty="0">
                <a:latin typeface="Calibri"/>
                <a:cs typeface="Calibri"/>
              </a:rPr>
              <a:t> </a:t>
            </a:r>
            <a:r>
              <a:rPr sz="1350" dirty="0">
                <a:latin typeface="Calibri"/>
                <a:cs typeface="Calibri"/>
              </a:rPr>
              <a:t>Missioni</a:t>
            </a:r>
            <a:r>
              <a:rPr sz="1350" spc="98" dirty="0">
                <a:latin typeface="Calibri"/>
                <a:cs typeface="Calibri"/>
              </a:rPr>
              <a:t> </a:t>
            </a:r>
            <a:r>
              <a:rPr sz="1350" dirty="0">
                <a:latin typeface="Calibri"/>
                <a:cs typeface="Calibri"/>
              </a:rPr>
              <a:t>sono</a:t>
            </a:r>
            <a:r>
              <a:rPr sz="1350" spc="94" dirty="0">
                <a:latin typeface="Calibri"/>
                <a:cs typeface="Calibri"/>
              </a:rPr>
              <a:t> </a:t>
            </a:r>
            <a:r>
              <a:rPr sz="1350" dirty="0">
                <a:latin typeface="Calibri"/>
                <a:cs typeface="Calibri"/>
              </a:rPr>
              <a:t>contenute</a:t>
            </a:r>
            <a:r>
              <a:rPr sz="1350" spc="105" dirty="0">
                <a:latin typeface="Calibri"/>
                <a:cs typeface="Calibri"/>
              </a:rPr>
              <a:t> </a:t>
            </a:r>
            <a:r>
              <a:rPr sz="1350" dirty="0">
                <a:latin typeface="Calibri"/>
                <a:cs typeface="Calibri"/>
              </a:rPr>
              <a:t>le</a:t>
            </a:r>
            <a:r>
              <a:rPr sz="1350" spc="109" dirty="0">
                <a:latin typeface="Calibri"/>
                <a:cs typeface="Calibri"/>
              </a:rPr>
              <a:t> </a:t>
            </a:r>
            <a:r>
              <a:rPr sz="1350" b="1" dirty="0">
                <a:latin typeface="Calibri"/>
                <a:cs typeface="Calibri"/>
              </a:rPr>
              <a:t>Riforme</a:t>
            </a:r>
            <a:r>
              <a:rPr sz="1350" b="1" spc="105" dirty="0">
                <a:latin typeface="Calibri"/>
                <a:cs typeface="Calibri"/>
              </a:rPr>
              <a:t> </a:t>
            </a:r>
            <a:r>
              <a:rPr sz="1350" b="1" dirty="0">
                <a:latin typeface="Calibri"/>
                <a:cs typeface="Calibri"/>
              </a:rPr>
              <a:t>settoriali:</a:t>
            </a:r>
            <a:r>
              <a:rPr sz="1350" b="1" spc="94" dirty="0">
                <a:latin typeface="Calibri"/>
                <a:cs typeface="Calibri"/>
              </a:rPr>
              <a:t> </a:t>
            </a:r>
            <a:r>
              <a:rPr sz="1350" spc="-8" dirty="0">
                <a:latin typeface="Calibri"/>
                <a:cs typeface="Calibri"/>
              </a:rPr>
              <a:t>innovazioni </a:t>
            </a:r>
            <a:r>
              <a:rPr sz="1350" dirty="0">
                <a:latin typeface="Calibri"/>
                <a:cs typeface="Calibri"/>
              </a:rPr>
              <a:t>normative</a:t>
            </a:r>
            <a:r>
              <a:rPr sz="1350" spc="-4" dirty="0">
                <a:latin typeface="Calibri"/>
                <a:cs typeface="Calibri"/>
              </a:rPr>
              <a:t> </a:t>
            </a:r>
            <a:r>
              <a:rPr sz="1350" dirty="0">
                <a:latin typeface="Calibri"/>
                <a:cs typeface="Calibri"/>
              </a:rPr>
              <a:t>relative a</a:t>
            </a:r>
            <a:r>
              <a:rPr sz="1350" spc="-4" dirty="0">
                <a:latin typeface="Calibri"/>
                <a:cs typeface="Calibri"/>
              </a:rPr>
              <a:t> </a:t>
            </a:r>
            <a:r>
              <a:rPr sz="1350" dirty="0">
                <a:latin typeface="Calibri"/>
                <a:cs typeface="Calibri"/>
              </a:rPr>
              <a:t>specifici</a:t>
            </a:r>
            <a:r>
              <a:rPr sz="1350" spc="4" dirty="0">
                <a:latin typeface="Calibri"/>
                <a:cs typeface="Calibri"/>
              </a:rPr>
              <a:t> </a:t>
            </a:r>
            <a:r>
              <a:rPr sz="1350" dirty="0">
                <a:latin typeface="Calibri"/>
                <a:cs typeface="Calibri"/>
              </a:rPr>
              <a:t>ambiti</a:t>
            </a:r>
            <a:r>
              <a:rPr sz="1350" spc="4" dirty="0">
                <a:latin typeface="Calibri"/>
                <a:cs typeface="Calibri"/>
              </a:rPr>
              <a:t> </a:t>
            </a:r>
            <a:r>
              <a:rPr sz="1350" dirty="0">
                <a:latin typeface="Calibri"/>
                <a:cs typeface="Calibri"/>
              </a:rPr>
              <a:t>di intervento</a:t>
            </a:r>
            <a:r>
              <a:rPr sz="1350" spc="-4" dirty="0">
                <a:latin typeface="Calibri"/>
                <a:cs typeface="Calibri"/>
              </a:rPr>
              <a:t> </a:t>
            </a:r>
            <a:r>
              <a:rPr sz="1350" dirty="0">
                <a:latin typeface="Calibri"/>
                <a:cs typeface="Calibri"/>
              </a:rPr>
              <a:t>o</a:t>
            </a:r>
            <a:r>
              <a:rPr sz="1350" spc="-8" dirty="0">
                <a:latin typeface="Calibri"/>
                <a:cs typeface="Calibri"/>
              </a:rPr>
              <a:t> </a:t>
            </a:r>
            <a:r>
              <a:rPr sz="1350" dirty="0">
                <a:latin typeface="Calibri"/>
                <a:cs typeface="Calibri"/>
              </a:rPr>
              <a:t>attività</a:t>
            </a:r>
            <a:r>
              <a:rPr sz="1350" spc="8" dirty="0">
                <a:latin typeface="Calibri"/>
                <a:cs typeface="Calibri"/>
              </a:rPr>
              <a:t> </a:t>
            </a:r>
            <a:r>
              <a:rPr sz="1350" dirty="0">
                <a:latin typeface="Calibri"/>
                <a:cs typeface="Calibri"/>
              </a:rPr>
              <a:t>economiche,</a:t>
            </a:r>
            <a:r>
              <a:rPr sz="1350" spc="4" dirty="0">
                <a:latin typeface="Calibri"/>
                <a:cs typeface="Calibri"/>
              </a:rPr>
              <a:t> </a:t>
            </a:r>
            <a:r>
              <a:rPr sz="1350" dirty="0">
                <a:latin typeface="Calibri"/>
                <a:cs typeface="Calibri"/>
              </a:rPr>
              <a:t>destinate</a:t>
            </a:r>
            <a:r>
              <a:rPr sz="1350" spc="8" dirty="0">
                <a:latin typeface="Calibri"/>
                <a:cs typeface="Calibri"/>
              </a:rPr>
              <a:t> </a:t>
            </a:r>
            <a:r>
              <a:rPr sz="1350" spc="-38" dirty="0">
                <a:latin typeface="Calibri"/>
                <a:cs typeface="Calibri"/>
              </a:rPr>
              <a:t>a </a:t>
            </a:r>
            <a:r>
              <a:rPr sz="1350" dirty="0">
                <a:latin typeface="Calibri"/>
                <a:cs typeface="Calibri"/>
              </a:rPr>
              <a:t>introdurre</a:t>
            </a:r>
            <a:r>
              <a:rPr sz="1350" spc="-30" dirty="0">
                <a:latin typeface="Calibri"/>
                <a:cs typeface="Calibri"/>
              </a:rPr>
              <a:t> </a:t>
            </a:r>
            <a:r>
              <a:rPr sz="1350" dirty="0">
                <a:latin typeface="Calibri"/>
                <a:cs typeface="Calibri"/>
              </a:rPr>
              <a:t>regimi</a:t>
            </a:r>
            <a:r>
              <a:rPr sz="1350" spc="-23" dirty="0">
                <a:latin typeface="Calibri"/>
                <a:cs typeface="Calibri"/>
              </a:rPr>
              <a:t> </a:t>
            </a:r>
            <a:r>
              <a:rPr sz="1350" dirty="0">
                <a:latin typeface="Calibri"/>
                <a:cs typeface="Calibri"/>
              </a:rPr>
              <a:t>regolatori</a:t>
            </a:r>
            <a:r>
              <a:rPr sz="1350" spc="-38" dirty="0">
                <a:latin typeface="Calibri"/>
                <a:cs typeface="Calibri"/>
              </a:rPr>
              <a:t> </a:t>
            </a:r>
            <a:r>
              <a:rPr sz="1350" dirty="0">
                <a:latin typeface="Calibri"/>
                <a:cs typeface="Calibri"/>
              </a:rPr>
              <a:t>e</a:t>
            </a:r>
            <a:r>
              <a:rPr sz="1350" spc="-19" dirty="0">
                <a:latin typeface="Calibri"/>
                <a:cs typeface="Calibri"/>
              </a:rPr>
              <a:t> </a:t>
            </a:r>
            <a:r>
              <a:rPr sz="1350" dirty="0">
                <a:latin typeface="Calibri"/>
                <a:cs typeface="Calibri"/>
              </a:rPr>
              <a:t>procedurali</a:t>
            </a:r>
            <a:r>
              <a:rPr sz="1350" spc="-15" dirty="0">
                <a:latin typeface="Calibri"/>
                <a:cs typeface="Calibri"/>
              </a:rPr>
              <a:t> </a:t>
            </a:r>
            <a:r>
              <a:rPr sz="1350" dirty="0">
                <a:latin typeface="Calibri"/>
                <a:cs typeface="Calibri"/>
              </a:rPr>
              <a:t>più</a:t>
            </a:r>
            <a:r>
              <a:rPr sz="1350" spc="-23" dirty="0">
                <a:latin typeface="Calibri"/>
                <a:cs typeface="Calibri"/>
              </a:rPr>
              <a:t> </a:t>
            </a:r>
            <a:r>
              <a:rPr sz="1350" dirty="0">
                <a:latin typeface="Calibri"/>
                <a:cs typeface="Calibri"/>
              </a:rPr>
              <a:t>efficienti</a:t>
            </a:r>
            <a:r>
              <a:rPr sz="1350" spc="-34" dirty="0">
                <a:latin typeface="Calibri"/>
                <a:cs typeface="Calibri"/>
              </a:rPr>
              <a:t> </a:t>
            </a:r>
            <a:r>
              <a:rPr sz="1350" dirty="0">
                <a:latin typeface="Calibri"/>
                <a:cs typeface="Calibri"/>
              </a:rPr>
              <a:t>nei</a:t>
            </a:r>
            <a:r>
              <a:rPr sz="1350" spc="-26" dirty="0">
                <a:latin typeface="Calibri"/>
                <a:cs typeface="Calibri"/>
              </a:rPr>
              <a:t> </a:t>
            </a:r>
            <a:r>
              <a:rPr sz="1350" dirty="0">
                <a:latin typeface="Calibri"/>
                <a:cs typeface="Calibri"/>
              </a:rPr>
              <a:t>diversi</a:t>
            </a:r>
            <a:r>
              <a:rPr sz="1350" spc="-26" dirty="0">
                <a:latin typeface="Calibri"/>
                <a:cs typeface="Calibri"/>
              </a:rPr>
              <a:t> </a:t>
            </a:r>
            <a:r>
              <a:rPr sz="1350" dirty="0">
                <a:latin typeface="Calibri"/>
                <a:cs typeface="Calibri"/>
              </a:rPr>
              <a:t>ambiti</a:t>
            </a:r>
            <a:r>
              <a:rPr sz="1350" spc="-23" dirty="0">
                <a:latin typeface="Calibri"/>
                <a:cs typeface="Calibri"/>
              </a:rPr>
              <a:t> </a:t>
            </a:r>
            <a:r>
              <a:rPr sz="1350" spc="-8" dirty="0">
                <a:latin typeface="Calibri"/>
                <a:cs typeface="Calibri"/>
              </a:rPr>
              <a:t>settoriali.</a:t>
            </a:r>
            <a:endParaRPr sz="1350">
              <a:latin typeface="Calibri"/>
              <a:cs typeface="Calibri"/>
            </a:endParaRPr>
          </a:p>
        </p:txBody>
      </p:sp>
      <p:sp>
        <p:nvSpPr>
          <p:cNvPr id="6" name="object 6"/>
          <p:cNvSpPr txBox="1">
            <a:spLocks noGrp="1"/>
          </p:cNvSpPr>
          <p:nvPr>
            <p:ph type="title" idx="4294967295"/>
          </p:nvPr>
        </p:nvSpPr>
        <p:spPr>
          <a:xfrm>
            <a:off x="683567" y="489128"/>
            <a:ext cx="7236279" cy="1240724"/>
          </a:xfrm>
          <a:prstGeom prst="rect">
            <a:avLst/>
          </a:prstGeom>
        </p:spPr>
        <p:txBody>
          <a:bodyPr vert="horz" wrap="square" lIns="0" tIns="9525" rIns="0" bIns="0" rtlCol="0" anchor="ctr">
            <a:spAutoFit/>
          </a:bodyPr>
          <a:lstStyle/>
          <a:p>
            <a:pPr marL="79534" algn="just">
              <a:spcBef>
                <a:spcPts val="75"/>
              </a:spcBef>
            </a:pPr>
            <a:r>
              <a:rPr dirty="0"/>
              <a:t>Le</a:t>
            </a:r>
            <a:r>
              <a:rPr spc="-41" dirty="0"/>
              <a:t> </a:t>
            </a:r>
            <a:r>
              <a:rPr dirty="0"/>
              <a:t>Riforme</a:t>
            </a:r>
            <a:r>
              <a:rPr spc="-30" dirty="0"/>
              <a:t> </a:t>
            </a:r>
            <a:r>
              <a:rPr dirty="0"/>
              <a:t>settoriali</a:t>
            </a:r>
            <a:r>
              <a:rPr spc="-26" dirty="0"/>
              <a:t> </a:t>
            </a:r>
            <a:r>
              <a:rPr dirty="0"/>
              <a:t>e</a:t>
            </a:r>
            <a:r>
              <a:rPr spc="-34" dirty="0"/>
              <a:t> </a:t>
            </a:r>
            <a:r>
              <a:rPr dirty="0"/>
              <a:t>di</a:t>
            </a:r>
            <a:r>
              <a:rPr spc="-26" dirty="0"/>
              <a:t> </a:t>
            </a:r>
            <a:r>
              <a:rPr spc="-8" dirty="0"/>
              <a:t>accompagnamento</a:t>
            </a:r>
          </a:p>
        </p:txBody>
      </p:sp>
      <p:pic>
        <p:nvPicPr>
          <p:cNvPr id="7" name="object 7"/>
          <p:cNvPicPr/>
          <p:nvPr/>
        </p:nvPicPr>
        <p:blipFill>
          <a:blip r:embed="rId3" cstate="print"/>
          <a:stretch>
            <a:fillRect/>
          </a:stretch>
        </p:blipFill>
        <p:spPr>
          <a:xfrm>
            <a:off x="7380352" y="5104638"/>
            <a:ext cx="539495" cy="484632"/>
          </a:xfrm>
          <a:prstGeom prst="rect">
            <a:avLst/>
          </a:prstGeom>
        </p:spPr>
      </p:pic>
      <p:sp>
        <p:nvSpPr>
          <p:cNvPr id="8" name="object 8"/>
          <p:cNvSpPr txBox="1"/>
          <p:nvPr/>
        </p:nvSpPr>
        <p:spPr>
          <a:xfrm>
            <a:off x="1660856" y="2808922"/>
            <a:ext cx="5876449" cy="2594941"/>
          </a:xfrm>
          <a:prstGeom prst="rect">
            <a:avLst/>
          </a:prstGeom>
        </p:spPr>
        <p:txBody>
          <a:bodyPr vert="horz" wrap="square" lIns="0" tIns="9525" rIns="0" bIns="0" rtlCol="0">
            <a:spAutoFit/>
          </a:bodyPr>
          <a:lstStyle/>
          <a:p>
            <a:pPr marL="9525" marR="3810" algn="just">
              <a:spcBef>
                <a:spcPts val="75"/>
              </a:spcBef>
            </a:pPr>
            <a:r>
              <a:rPr sz="1350" dirty="0">
                <a:latin typeface="Calibri"/>
                <a:cs typeface="Calibri"/>
              </a:rPr>
              <a:t>Qualche</a:t>
            </a:r>
            <a:r>
              <a:rPr sz="1350" spc="15" dirty="0">
                <a:latin typeface="Calibri"/>
                <a:cs typeface="Calibri"/>
              </a:rPr>
              <a:t> </a:t>
            </a:r>
            <a:r>
              <a:rPr sz="1350" dirty="0">
                <a:latin typeface="Calibri"/>
                <a:cs typeface="Calibri"/>
              </a:rPr>
              <a:t>esempio:</a:t>
            </a:r>
            <a:r>
              <a:rPr sz="1350" spc="19" dirty="0">
                <a:latin typeface="Calibri"/>
                <a:cs typeface="Calibri"/>
              </a:rPr>
              <a:t> </a:t>
            </a:r>
            <a:r>
              <a:rPr sz="1350" dirty="0">
                <a:latin typeface="Calibri"/>
                <a:cs typeface="Calibri"/>
              </a:rPr>
              <a:t>le</a:t>
            </a:r>
            <a:r>
              <a:rPr sz="1350" spc="15" dirty="0">
                <a:latin typeface="Calibri"/>
                <a:cs typeface="Calibri"/>
              </a:rPr>
              <a:t> </a:t>
            </a:r>
            <a:r>
              <a:rPr sz="1350" dirty="0">
                <a:latin typeface="Calibri"/>
                <a:cs typeface="Calibri"/>
              </a:rPr>
              <a:t>procedure</a:t>
            </a:r>
            <a:r>
              <a:rPr sz="1350" spc="34" dirty="0">
                <a:latin typeface="Calibri"/>
                <a:cs typeface="Calibri"/>
              </a:rPr>
              <a:t> </a:t>
            </a:r>
            <a:r>
              <a:rPr sz="1350" dirty="0">
                <a:latin typeface="Calibri"/>
                <a:cs typeface="Calibri"/>
              </a:rPr>
              <a:t>per</a:t>
            </a:r>
            <a:r>
              <a:rPr sz="1350" spc="11" dirty="0">
                <a:latin typeface="Calibri"/>
                <a:cs typeface="Calibri"/>
              </a:rPr>
              <a:t> </a:t>
            </a:r>
            <a:r>
              <a:rPr sz="1350" spc="-8" dirty="0">
                <a:latin typeface="Calibri"/>
                <a:cs typeface="Calibri"/>
              </a:rPr>
              <a:t>l’approvazione</a:t>
            </a:r>
            <a:r>
              <a:rPr sz="1350" spc="23" dirty="0">
                <a:latin typeface="Calibri"/>
                <a:cs typeface="Calibri"/>
              </a:rPr>
              <a:t> </a:t>
            </a:r>
            <a:r>
              <a:rPr sz="1350" dirty="0">
                <a:latin typeface="Calibri"/>
                <a:cs typeface="Calibri"/>
              </a:rPr>
              <a:t>di</a:t>
            </a:r>
            <a:r>
              <a:rPr sz="1350" spc="15" dirty="0">
                <a:latin typeface="Calibri"/>
                <a:cs typeface="Calibri"/>
              </a:rPr>
              <a:t> </a:t>
            </a:r>
            <a:r>
              <a:rPr sz="1350" dirty="0">
                <a:latin typeface="Calibri"/>
                <a:cs typeface="Calibri"/>
              </a:rPr>
              <a:t>progetti</a:t>
            </a:r>
            <a:r>
              <a:rPr sz="1350" spc="8" dirty="0">
                <a:latin typeface="Calibri"/>
                <a:cs typeface="Calibri"/>
              </a:rPr>
              <a:t> </a:t>
            </a:r>
            <a:r>
              <a:rPr sz="1350" dirty="0">
                <a:latin typeface="Calibri"/>
                <a:cs typeface="Calibri"/>
              </a:rPr>
              <a:t>sulle</a:t>
            </a:r>
            <a:r>
              <a:rPr sz="1350" spc="15" dirty="0">
                <a:latin typeface="Calibri"/>
                <a:cs typeface="Calibri"/>
              </a:rPr>
              <a:t> </a:t>
            </a:r>
            <a:r>
              <a:rPr sz="1350" dirty="0">
                <a:latin typeface="Calibri"/>
                <a:cs typeface="Calibri"/>
              </a:rPr>
              <a:t>fonti</a:t>
            </a:r>
            <a:r>
              <a:rPr sz="1350" spc="19" dirty="0">
                <a:latin typeface="Calibri"/>
                <a:cs typeface="Calibri"/>
              </a:rPr>
              <a:t> </a:t>
            </a:r>
            <a:r>
              <a:rPr sz="1350" spc="-8" dirty="0">
                <a:latin typeface="Calibri"/>
                <a:cs typeface="Calibri"/>
              </a:rPr>
              <a:t>rinnovabili, </a:t>
            </a:r>
            <a:r>
              <a:rPr sz="1350" dirty="0">
                <a:latin typeface="Calibri"/>
                <a:cs typeface="Calibri"/>
              </a:rPr>
              <a:t>la</a:t>
            </a:r>
            <a:r>
              <a:rPr sz="1350" spc="34" dirty="0">
                <a:latin typeface="Calibri"/>
                <a:cs typeface="Calibri"/>
              </a:rPr>
              <a:t> </a:t>
            </a:r>
            <a:r>
              <a:rPr sz="1350" dirty="0">
                <a:latin typeface="Calibri"/>
                <a:cs typeface="Calibri"/>
              </a:rPr>
              <a:t>normativa</a:t>
            </a:r>
            <a:r>
              <a:rPr sz="1350" spc="41" dirty="0">
                <a:latin typeface="Calibri"/>
                <a:cs typeface="Calibri"/>
              </a:rPr>
              <a:t> </a:t>
            </a:r>
            <a:r>
              <a:rPr sz="1350" dirty="0">
                <a:latin typeface="Calibri"/>
                <a:cs typeface="Calibri"/>
              </a:rPr>
              <a:t>di</a:t>
            </a:r>
            <a:r>
              <a:rPr sz="1350" spc="45" dirty="0">
                <a:latin typeface="Calibri"/>
                <a:cs typeface="Calibri"/>
              </a:rPr>
              <a:t> </a:t>
            </a:r>
            <a:r>
              <a:rPr sz="1350" dirty="0">
                <a:latin typeface="Calibri"/>
                <a:cs typeface="Calibri"/>
              </a:rPr>
              <a:t>sicurezza</a:t>
            </a:r>
            <a:r>
              <a:rPr sz="1350" spc="41" dirty="0">
                <a:latin typeface="Calibri"/>
                <a:cs typeface="Calibri"/>
              </a:rPr>
              <a:t> </a:t>
            </a:r>
            <a:r>
              <a:rPr sz="1350" dirty="0">
                <a:latin typeface="Calibri"/>
                <a:cs typeface="Calibri"/>
              </a:rPr>
              <a:t>per</a:t>
            </a:r>
            <a:r>
              <a:rPr sz="1350" spc="49" dirty="0">
                <a:latin typeface="Calibri"/>
                <a:cs typeface="Calibri"/>
              </a:rPr>
              <a:t> </a:t>
            </a:r>
            <a:r>
              <a:rPr sz="1350" dirty="0">
                <a:latin typeface="Calibri"/>
                <a:cs typeface="Calibri"/>
              </a:rPr>
              <a:t>l’utilizzo</a:t>
            </a:r>
            <a:r>
              <a:rPr sz="1350" spc="53" dirty="0">
                <a:latin typeface="Calibri"/>
                <a:cs typeface="Calibri"/>
              </a:rPr>
              <a:t> </a:t>
            </a:r>
            <a:r>
              <a:rPr sz="1350" dirty="0">
                <a:latin typeface="Calibri"/>
                <a:cs typeface="Calibri"/>
              </a:rPr>
              <a:t>dell’idrogeno,</a:t>
            </a:r>
            <a:r>
              <a:rPr sz="1350" spc="45" dirty="0">
                <a:latin typeface="Calibri"/>
                <a:cs typeface="Calibri"/>
              </a:rPr>
              <a:t> </a:t>
            </a:r>
            <a:r>
              <a:rPr sz="1350" dirty="0">
                <a:latin typeface="Calibri"/>
                <a:cs typeface="Calibri"/>
              </a:rPr>
              <a:t>la</a:t>
            </a:r>
            <a:r>
              <a:rPr sz="1350" spc="49" dirty="0">
                <a:latin typeface="Calibri"/>
                <a:cs typeface="Calibri"/>
              </a:rPr>
              <a:t> </a:t>
            </a:r>
            <a:r>
              <a:rPr sz="1350" dirty="0">
                <a:latin typeface="Calibri"/>
                <a:cs typeface="Calibri"/>
              </a:rPr>
              <a:t>legge</a:t>
            </a:r>
            <a:r>
              <a:rPr sz="1350" spc="45" dirty="0">
                <a:latin typeface="Calibri"/>
                <a:cs typeface="Calibri"/>
              </a:rPr>
              <a:t> </a:t>
            </a:r>
            <a:r>
              <a:rPr sz="1350" dirty="0">
                <a:latin typeface="Calibri"/>
                <a:cs typeface="Calibri"/>
              </a:rPr>
              <a:t>quadro</a:t>
            </a:r>
            <a:r>
              <a:rPr sz="1350" spc="38" dirty="0">
                <a:latin typeface="Calibri"/>
                <a:cs typeface="Calibri"/>
              </a:rPr>
              <a:t> </a:t>
            </a:r>
            <a:r>
              <a:rPr sz="1350" dirty="0">
                <a:latin typeface="Calibri"/>
                <a:cs typeface="Calibri"/>
              </a:rPr>
              <a:t>sulla</a:t>
            </a:r>
            <a:r>
              <a:rPr sz="1350" spc="56" dirty="0">
                <a:latin typeface="Calibri"/>
                <a:cs typeface="Calibri"/>
              </a:rPr>
              <a:t> </a:t>
            </a:r>
            <a:r>
              <a:rPr sz="1350" spc="-8" dirty="0">
                <a:latin typeface="Calibri"/>
                <a:cs typeface="Calibri"/>
              </a:rPr>
              <a:t>disabilità, </a:t>
            </a:r>
            <a:r>
              <a:rPr sz="1350" dirty="0">
                <a:latin typeface="Calibri"/>
                <a:cs typeface="Calibri"/>
              </a:rPr>
              <a:t>la</a:t>
            </a:r>
            <a:r>
              <a:rPr sz="1350" spc="49" dirty="0">
                <a:latin typeface="Calibri"/>
                <a:cs typeface="Calibri"/>
              </a:rPr>
              <a:t>  </a:t>
            </a:r>
            <a:r>
              <a:rPr sz="1350" dirty="0">
                <a:latin typeface="Calibri"/>
                <a:cs typeface="Calibri"/>
              </a:rPr>
              <a:t>riforma</a:t>
            </a:r>
            <a:r>
              <a:rPr sz="1350" spc="49" dirty="0">
                <a:latin typeface="Calibri"/>
                <a:cs typeface="Calibri"/>
              </a:rPr>
              <a:t>  </a:t>
            </a:r>
            <a:r>
              <a:rPr sz="1350" dirty="0">
                <a:latin typeface="Calibri"/>
                <a:cs typeface="Calibri"/>
              </a:rPr>
              <a:t>della</a:t>
            </a:r>
            <a:r>
              <a:rPr sz="1350" spc="56" dirty="0">
                <a:latin typeface="Calibri"/>
                <a:cs typeface="Calibri"/>
              </a:rPr>
              <a:t>  </a:t>
            </a:r>
            <a:r>
              <a:rPr sz="1350" dirty="0">
                <a:latin typeface="Calibri"/>
                <a:cs typeface="Calibri"/>
              </a:rPr>
              <a:t>non</a:t>
            </a:r>
            <a:r>
              <a:rPr sz="1350" spc="53" dirty="0">
                <a:latin typeface="Calibri"/>
                <a:cs typeface="Calibri"/>
              </a:rPr>
              <a:t>  </a:t>
            </a:r>
            <a:r>
              <a:rPr sz="1350" dirty="0">
                <a:latin typeface="Calibri"/>
                <a:cs typeface="Calibri"/>
              </a:rPr>
              <a:t>autosufficienza,</a:t>
            </a:r>
            <a:r>
              <a:rPr sz="1350" spc="49" dirty="0">
                <a:latin typeface="Calibri"/>
                <a:cs typeface="Calibri"/>
              </a:rPr>
              <a:t>  </a:t>
            </a:r>
            <a:r>
              <a:rPr sz="1350" dirty="0">
                <a:latin typeface="Calibri"/>
                <a:cs typeface="Calibri"/>
              </a:rPr>
              <a:t>il</a:t>
            </a:r>
            <a:r>
              <a:rPr sz="1350" spc="49" dirty="0">
                <a:latin typeface="Calibri"/>
                <a:cs typeface="Calibri"/>
              </a:rPr>
              <a:t>  </a:t>
            </a:r>
            <a:r>
              <a:rPr sz="1350" dirty="0">
                <a:latin typeface="Calibri"/>
                <a:cs typeface="Calibri"/>
              </a:rPr>
              <a:t>piano</a:t>
            </a:r>
            <a:r>
              <a:rPr sz="1350" spc="53" dirty="0">
                <a:latin typeface="Calibri"/>
                <a:cs typeface="Calibri"/>
              </a:rPr>
              <a:t>  </a:t>
            </a:r>
            <a:r>
              <a:rPr sz="1350" dirty="0">
                <a:latin typeface="Calibri"/>
                <a:cs typeface="Calibri"/>
              </a:rPr>
              <a:t>strategico</a:t>
            </a:r>
            <a:r>
              <a:rPr sz="1350" spc="53" dirty="0">
                <a:latin typeface="Calibri"/>
                <a:cs typeface="Calibri"/>
              </a:rPr>
              <a:t>  </a:t>
            </a:r>
            <a:r>
              <a:rPr sz="1350" dirty="0">
                <a:latin typeface="Calibri"/>
                <a:cs typeface="Calibri"/>
              </a:rPr>
              <a:t>per</a:t>
            </a:r>
            <a:r>
              <a:rPr sz="1350" spc="49" dirty="0">
                <a:latin typeface="Calibri"/>
                <a:cs typeface="Calibri"/>
              </a:rPr>
              <a:t>  </a:t>
            </a:r>
            <a:r>
              <a:rPr sz="1350" dirty="0">
                <a:latin typeface="Calibri"/>
                <a:cs typeface="Calibri"/>
              </a:rPr>
              <a:t>la</a:t>
            </a:r>
            <a:r>
              <a:rPr sz="1350" spc="49" dirty="0">
                <a:latin typeface="Calibri"/>
                <a:cs typeface="Calibri"/>
              </a:rPr>
              <a:t>  </a:t>
            </a:r>
            <a:r>
              <a:rPr sz="1350" dirty="0">
                <a:latin typeface="Calibri"/>
                <a:cs typeface="Calibri"/>
              </a:rPr>
              <a:t>lotta</a:t>
            </a:r>
            <a:r>
              <a:rPr sz="1350" spc="53" dirty="0">
                <a:latin typeface="Calibri"/>
                <a:cs typeface="Calibri"/>
              </a:rPr>
              <a:t>  </a:t>
            </a:r>
            <a:r>
              <a:rPr sz="1350" dirty="0">
                <a:latin typeface="Calibri"/>
                <a:cs typeface="Calibri"/>
              </a:rPr>
              <a:t>al</a:t>
            </a:r>
            <a:r>
              <a:rPr sz="1350" spc="53" dirty="0">
                <a:latin typeface="Calibri"/>
                <a:cs typeface="Calibri"/>
              </a:rPr>
              <a:t>  </a:t>
            </a:r>
            <a:r>
              <a:rPr sz="1350" spc="-8" dirty="0">
                <a:latin typeface="Calibri"/>
                <a:cs typeface="Calibri"/>
              </a:rPr>
              <a:t>lavoro </a:t>
            </a:r>
            <a:r>
              <a:rPr sz="1350" dirty="0">
                <a:latin typeface="Calibri"/>
                <a:cs typeface="Calibri"/>
              </a:rPr>
              <a:t>sommerso,</a:t>
            </a:r>
            <a:r>
              <a:rPr sz="1350" spc="-26" dirty="0">
                <a:latin typeface="Calibri"/>
                <a:cs typeface="Calibri"/>
              </a:rPr>
              <a:t> </a:t>
            </a:r>
            <a:r>
              <a:rPr sz="1350" dirty="0">
                <a:latin typeface="Calibri"/>
                <a:cs typeface="Calibri"/>
              </a:rPr>
              <a:t>i</a:t>
            </a:r>
            <a:r>
              <a:rPr sz="1350" spc="-11" dirty="0">
                <a:latin typeface="Calibri"/>
                <a:cs typeface="Calibri"/>
              </a:rPr>
              <a:t> </a:t>
            </a:r>
            <a:r>
              <a:rPr sz="1350" dirty="0">
                <a:latin typeface="Calibri"/>
                <a:cs typeface="Calibri"/>
              </a:rPr>
              <a:t>servizi</a:t>
            </a:r>
            <a:r>
              <a:rPr sz="1350" spc="-19" dirty="0">
                <a:latin typeface="Calibri"/>
                <a:cs typeface="Calibri"/>
              </a:rPr>
              <a:t> </a:t>
            </a:r>
            <a:r>
              <a:rPr sz="1350" dirty="0">
                <a:latin typeface="Calibri"/>
                <a:cs typeface="Calibri"/>
              </a:rPr>
              <a:t>sanitari</a:t>
            </a:r>
            <a:r>
              <a:rPr sz="1350" spc="-11" dirty="0">
                <a:latin typeface="Calibri"/>
                <a:cs typeface="Calibri"/>
              </a:rPr>
              <a:t> </a:t>
            </a:r>
            <a:r>
              <a:rPr sz="1350" dirty="0">
                <a:latin typeface="Calibri"/>
                <a:cs typeface="Calibri"/>
              </a:rPr>
              <a:t>di</a:t>
            </a:r>
            <a:r>
              <a:rPr sz="1350" spc="-11" dirty="0">
                <a:latin typeface="Calibri"/>
                <a:cs typeface="Calibri"/>
              </a:rPr>
              <a:t> </a:t>
            </a:r>
            <a:r>
              <a:rPr sz="1350" spc="-8" dirty="0">
                <a:latin typeface="Calibri"/>
                <a:cs typeface="Calibri"/>
              </a:rPr>
              <a:t>prossimità.</a:t>
            </a:r>
            <a:endParaRPr sz="1350">
              <a:latin typeface="Calibri"/>
              <a:cs typeface="Calibri"/>
            </a:endParaRPr>
          </a:p>
          <a:p>
            <a:pPr marL="9525" marR="3810" algn="just">
              <a:spcBef>
                <a:spcPts val="900"/>
              </a:spcBef>
            </a:pPr>
            <a:r>
              <a:rPr sz="1350" dirty="0">
                <a:latin typeface="Calibri"/>
                <a:cs typeface="Calibri"/>
              </a:rPr>
              <a:t>Infine,</a:t>
            </a:r>
            <a:r>
              <a:rPr sz="1350" spc="363" dirty="0">
                <a:latin typeface="Calibri"/>
                <a:cs typeface="Calibri"/>
              </a:rPr>
              <a:t> </a:t>
            </a:r>
            <a:r>
              <a:rPr sz="1350" dirty="0">
                <a:latin typeface="Calibri"/>
                <a:cs typeface="Calibri"/>
              </a:rPr>
              <a:t>il</a:t>
            </a:r>
            <a:r>
              <a:rPr sz="1350" spc="368" dirty="0">
                <a:latin typeface="Calibri"/>
                <a:cs typeface="Calibri"/>
              </a:rPr>
              <a:t> </a:t>
            </a:r>
            <a:r>
              <a:rPr sz="1350" dirty="0">
                <a:latin typeface="Calibri"/>
                <a:cs typeface="Calibri"/>
              </a:rPr>
              <a:t>PNRR</a:t>
            </a:r>
            <a:r>
              <a:rPr sz="1350" spc="34" dirty="0">
                <a:latin typeface="Calibri"/>
                <a:cs typeface="Calibri"/>
              </a:rPr>
              <a:t>  </a:t>
            </a:r>
            <a:r>
              <a:rPr sz="1350" dirty="0">
                <a:latin typeface="Calibri"/>
                <a:cs typeface="Calibri"/>
              </a:rPr>
              <a:t>prevede</a:t>
            </a:r>
            <a:r>
              <a:rPr sz="1350" spc="34" dirty="0">
                <a:latin typeface="Calibri"/>
                <a:cs typeface="Calibri"/>
              </a:rPr>
              <a:t>  </a:t>
            </a:r>
            <a:r>
              <a:rPr sz="1350" dirty="0">
                <a:latin typeface="Calibri"/>
                <a:cs typeface="Calibri"/>
              </a:rPr>
              <a:t>anche</a:t>
            </a:r>
            <a:r>
              <a:rPr sz="1350" spc="38" dirty="0">
                <a:latin typeface="Calibri"/>
                <a:cs typeface="Calibri"/>
              </a:rPr>
              <a:t>  </a:t>
            </a:r>
            <a:r>
              <a:rPr sz="1350" dirty="0">
                <a:latin typeface="Calibri"/>
                <a:cs typeface="Calibri"/>
              </a:rPr>
              <a:t>le</a:t>
            </a:r>
            <a:r>
              <a:rPr sz="1350" spc="371" dirty="0">
                <a:latin typeface="Calibri"/>
                <a:cs typeface="Calibri"/>
              </a:rPr>
              <a:t> </a:t>
            </a:r>
            <a:r>
              <a:rPr sz="1350" b="1" dirty="0">
                <a:latin typeface="Calibri"/>
                <a:cs typeface="Calibri"/>
              </a:rPr>
              <a:t>Riforme</a:t>
            </a:r>
            <a:r>
              <a:rPr sz="1350" b="1" spc="38" dirty="0">
                <a:latin typeface="Calibri"/>
                <a:cs typeface="Calibri"/>
              </a:rPr>
              <a:t>  </a:t>
            </a:r>
            <a:r>
              <a:rPr sz="1350" b="1" dirty="0">
                <a:latin typeface="Calibri"/>
                <a:cs typeface="Calibri"/>
              </a:rPr>
              <a:t>di</a:t>
            </a:r>
            <a:r>
              <a:rPr sz="1350" b="1" spc="368" dirty="0">
                <a:latin typeface="Calibri"/>
                <a:cs typeface="Calibri"/>
              </a:rPr>
              <a:t> </a:t>
            </a:r>
            <a:r>
              <a:rPr sz="1350" b="1" dirty="0">
                <a:latin typeface="Calibri"/>
                <a:cs typeface="Calibri"/>
              </a:rPr>
              <a:t>accompagnamento</a:t>
            </a:r>
            <a:r>
              <a:rPr sz="1350" b="1" spc="38" dirty="0">
                <a:latin typeface="Calibri"/>
                <a:cs typeface="Calibri"/>
              </a:rPr>
              <a:t>  </a:t>
            </a:r>
            <a:r>
              <a:rPr sz="1350" spc="-8" dirty="0">
                <a:latin typeface="Calibri"/>
                <a:cs typeface="Calibri"/>
              </a:rPr>
              <a:t>all’attuazione, </a:t>
            </a:r>
            <a:r>
              <a:rPr sz="1350" dirty="0">
                <a:latin typeface="Calibri"/>
                <a:cs typeface="Calibri"/>
              </a:rPr>
              <a:t>con</a:t>
            </a:r>
            <a:r>
              <a:rPr sz="1350" spc="203" dirty="0">
                <a:latin typeface="Calibri"/>
                <a:cs typeface="Calibri"/>
              </a:rPr>
              <a:t>  </a:t>
            </a:r>
            <a:r>
              <a:rPr sz="1350" dirty="0">
                <a:latin typeface="Calibri"/>
                <a:cs typeface="Calibri"/>
              </a:rPr>
              <a:t>misure</a:t>
            </a:r>
            <a:r>
              <a:rPr sz="1350" spc="210" dirty="0">
                <a:latin typeface="Calibri"/>
                <a:cs typeface="Calibri"/>
              </a:rPr>
              <a:t>  </a:t>
            </a:r>
            <a:r>
              <a:rPr sz="1350" dirty="0">
                <a:latin typeface="Calibri"/>
                <a:cs typeface="Calibri"/>
              </a:rPr>
              <a:t>che</a:t>
            </a:r>
            <a:r>
              <a:rPr sz="1350" spc="206" dirty="0">
                <a:latin typeface="Calibri"/>
                <a:cs typeface="Calibri"/>
              </a:rPr>
              <a:t>  </a:t>
            </a:r>
            <a:r>
              <a:rPr sz="1350" dirty="0">
                <a:latin typeface="Calibri"/>
                <a:cs typeface="Calibri"/>
              </a:rPr>
              <a:t>concorrono</a:t>
            </a:r>
            <a:r>
              <a:rPr sz="1350" spc="214" dirty="0">
                <a:latin typeface="Calibri"/>
                <a:cs typeface="Calibri"/>
              </a:rPr>
              <a:t>  </a:t>
            </a:r>
            <a:r>
              <a:rPr sz="1350" dirty="0">
                <a:latin typeface="Calibri"/>
                <a:cs typeface="Calibri"/>
              </a:rPr>
              <a:t>a</a:t>
            </a:r>
            <a:r>
              <a:rPr sz="1350" spc="206" dirty="0">
                <a:latin typeface="Calibri"/>
                <a:cs typeface="Calibri"/>
              </a:rPr>
              <a:t>  </a:t>
            </a:r>
            <a:r>
              <a:rPr sz="1350" dirty="0">
                <a:latin typeface="Calibri"/>
                <a:cs typeface="Calibri"/>
              </a:rPr>
              <a:t>realizzare</a:t>
            </a:r>
            <a:r>
              <a:rPr sz="1350" spc="206" dirty="0">
                <a:latin typeface="Calibri"/>
                <a:cs typeface="Calibri"/>
              </a:rPr>
              <a:t>  </a:t>
            </a:r>
            <a:r>
              <a:rPr sz="1350" dirty="0">
                <a:latin typeface="Calibri"/>
                <a:cs typeface="Calibri"/>
              </a:rPr>
              <a:t>gli</a:t>
            </a:r>
            <a:r>
              <a:rPr sz="1350" spc="203" dirty="0">
                <a:latin typeface="Calibri"/>
                <a:cs typeface="Calibri"/>
              </a:rPr>
              <a:t>  </a:t>
            </a:r>
            <a:r>
              <a:rPr sz="1350" dirty="0">
                <a:latin typeface="Calibri"/>
                <a:cs typeface="Calibri"/>
              </a:rPr>
              <a:t>obiettivi</a:t>
            </a:r>
            <a:r>
              <a:rPr sz="1350" spc="210" dirty="0">
                <a:latin typeface="Calibri"/>
                <a:cs typeface="Calibri"/>
              </a:rPr>
              <a:t>  </a:t>
            </a:r>
            <a:r>
              <a:rPr sz="1350" dirty="0">
                <a:latin typeface="Calibri"/>
                <a:cs typeface="Calibri"/>
              </a:rPr>
              <a:t>di</a:t>
            </a:r>
            <a:r>
              <a:rPr sz="1350" spc="210" dirty="0">
                <a:latin typeface="Calibri"/>
                <a:cs typeface="Calibri"/>
              </a:rPr>
              <a:t>  </a:t>
            </a:r>
            <a:r>
              <a:rPr sz="1350" dirty="0">
                <a:latin typeface="Calibri"/>
                <a:cs typeface="Calibri"/>
              </a:rPr>
              <a:t>equità</a:t>
            </a:r>
            <a:r>
              <a:rPr sz="1350" spc="206" dirty="0">
                <a:latin typeface="Calibri"/>
                <a:cs typeface="Calibri"/>
              </a:rPr>
              <a:t>  </a:t>
            </a:r>
            <a:r>
              <a:rPr sz="1350" dirty="0">
                <a:latin typeface="Calibri"/>
                <a:cs typeface="Calibri"/>
              </a:rPr>
              <a:t>sociale</a:t>
            </a:r>
            <a:r>
              <a:rPr sz="1350" spc="206" dirty="0">
                <a:latin typeface="Calibri"/>
                <a:cs typeface="Calibri"/>
              </a:rPr>
              <a:t>  </a:t>
            </a:r>
            <a:r>
              <a:rPr sz="1350" spc="-38" dirty="0">
                <a:latin typeface="Calibri"/>
                <a:cs typeface="Calibri"/>
              </a:rPr>
              <a:t>e </a:t>
            </a:r>
            <a:r>
              <a:rPr sz="1350" dirty="0">
                <a:latin typeface="Calibri"/>
                <a:cs typeface="Calibri"/>
              </a:rPr>
              <a:t>miglioramento</a:t>
            </a:r>
            <a:r>
              <a:rPr sz="1350" spc="146" dirty="0">
                <a:latin typeface="Calibri"/>
                <a:cs typeface="Calibri"/>
              </a:rPr>
              <a:t>  </a:t>
            </a:r>
            <a:r>
              <a:rPr sz="1350" dirty="0">
                <a:latin typeface="Calibri"/>
                <a:cs typeface="Calibri"/>
              </a:rPr>
              <a:t>della</a:t>
            </a:r>
            <a:r>
              <a:rPr sz="1350" spc="146" dirty="0">
                <a:latin typeface="Calibri"/>
                <a:cs typeface="Calibri"/>
              </a:rPr>
              <a:t>  </a:t>
            </a:r>
            <a:r>
              <a:rPr sz="1350" dirty="0">
                <a:latin typeface="Calibri"/>
                <a:cs typeface="Calibri"/>
              </a:rPr>
              <a:t>competitività</a:t>
            </a:r>
            <a:r>
              <a:rPr sz="1350" spc="150" dirty="0">
                <a:latin typeface="Calibri"/>
                <a:cs typeface="Calibri"/>
              </a:rPr>
              <a:t>  </a:t>
            </a:r>
            <a:r>
              <a:rPr sz="1350" dirty="0">
                <a:latin typeface="Calibri"/>
                <a:cs typeface="Calibri"/>
              </a:rPr>
              <a:t>del</a:t>
            </a:r>
            <a:r>
              <a:rPr sz="1350" spc="143" dirty="0">
                <a:latin typeface="Calibri"/>
                <a:cs typeface="Calibri"/>
              </a:rPr>
              <a:t>  </a:t>
            </a:r>
            <a:r>
              <a:rPr sz="1350" dirty="0">
                <a:latin typeface="Calibri"/>
                <a:cs typeface="Calibri"/>
              </a:rPr>
              <a:t>sistema</a:t>
            </a:r>
            <a:r>
              <a:rPr sz="1350" spc="150" dirty="0">
                <a:latin typeface="Calibri"/>
                <a:cs typeface="Calibri"/>
              </a:rPr>
              <a:t>  </a:t>
            </a:r>
            <a:r>
              <a:rPr sz="1350" dirty="0">
                <a:latin typeface="Calibri"/>
                <a:cs typeface="Calibri"/>
              </a:rPr>
              <a:t>produttivo,</a:t>
            </a:r>
            <a:r>
              <a:rPr sz="1350" spc="146" dirty="0">
                <a:latin typeface="Calibri"/>
                <a:cs typeface="Calibri"/>
              </a:rPr>
              <a:t>  </a:t>
            </a:r>
            <a:r>
              <a:rPr sz="1350" dirty="0">
                <a:latin typeface="Calibri"/>
                <a:cs typeface="Calibri"/>
              </a:rPr>
              <a:t>già</a:t>
            </a:r>
            <a:r>
              <a:rPr sz="1350" spc="150" dirty="0">
                <a:latin typeface="Calibri"/>
                <a:cs typeface="Calibri"/>
              </a:rPr>
              <a:t>  </a:t>
            </a:r>
            <a:r>
              <a:rPr sz="1350" dirty="0">
                <a:latin typeface="Calibri"/>
                <a:cs typeface="Calibri"/>
              </a:rPr>
              <a:t>indicate</a:t>
            </a:r>
            <a:r>
              <a:rPr sz="1350" spc="150" dirty="0">
                <a:latin typeface="Calibri"/>
                <a:cs typeface="Calibri"/>
              </a:rPr>
              <a:t>  </a:t>
            </a:r>
            <a:r>
              <a:rPr sz="1350" spc="-8" dirty="0">
                <a:latin typeface="Calibri"/>
                <a:cs typeface="Calibri"/>
              </a:rPr>
              <a:t>nelle </a:t>
            </a:r>
            <a:r>
              <a:rPr sz="1350" dirty="0">
                <a:latin typeface="Calibri"/>
                <a:cs typeface="Calibri"/>
              </a:rPr>
              <a:t>Raccomandazioni</a:t>
            </a:r>
            <a:r>
              <a:rPr sz="1350" spc="-26" dirty="0">
                <a:latin typeface="Calibri"/>
                <a:cs typeface="Calibri"/>
              </a:rPr>
              <a:t> </a:t>
            </a:r>
            <a:r>
              <a:rPr sz="1350" dirty="0">
                <a:latin typeface="Calibri"/>
                <a:cs typeface="Calibri"/>
              </a:rPr>
              <a:t>specifiche</a:t>
            </a:r>
            <a:r>
              <a:rPr sz="1350" spc="-15" dirty="0">
                <a:latin typeface="Calibri"/>
                <a:cs typeface="Calibri"/>
              </a:rPr>
              <a:t> </a:t>
            </a:r>
            <a:r>
              <a:rPr sz="1350" dirty="0">
                <a:latin typeface="Calibri"/>
                <a:cs typeface="Calibri"/>
              </a:rPr>
              <a:t>rivolte</a:t>
            </a:r>
            <a:r>
              <a:rPr sz="1350" spc="-19" dirty="0">
                <a:latin typeface="Calibri"/>
                <a:cs typeface="Calibri"/>
              </a:rPr>
              <a:t> </a:t>
            </a:r>
            <a:r>
              <a:rPr sz="1350" dirty="0">
                <a:latin typeface="Calibri"/>
                <a:cs typeface="Calibri"/>
              </a:rPr>
              <a:t>al</a:t>
            </a:r>
            <a:r>
              <a:rPr sz="1350" spc="-38" dirty="0">
                <a:latin typeface="Calibri"/>
                <a:cs typeface="Calibri"/>
              </a:rPr>
              <a:t> </a:t>
            </a:r>
            <a:r>
              <a:rPr sz="1350" dirty="0">
                <a:latin typeface="Calibri"/>
                <a:cs typeface="Calibri"/>
              </a:rPr>
              <a:t>nostro</a:t>
            </a:r>
            <a:r>
              <a:rPr sz="1350" spc="-38" dirty="0">
                <a:latin typeface="Calibri"/>
                <a:cs typeface="Calibri"/>
              </a:rPr>
              <a:t> </a:t>
            </a:r>
            <a:r>
              <a:rPr sz="1350" dirty="0">
                <a:latin typeface="Calibri"/>
                <a:cs typeface="Calibri"/>
              </a:rPr>
              <a:t>Paese</a:t>
            </a:r>
            <a:r>
              <a:rPr sz="1350" spc="-26" dirty="0">
                <a:latin typeface="Calibri"/>
                <a:cs typeface="Calibri"/>
              </a:rPr>
              <a:t> </a:t>
            </a:r>
            <a:r>
              <a:rPr sz="1350" dirty="0">
                <a:latin typeface="Calibri"/>
                <a:cs typeface="Calibri"/>
              </a:rPr>
              <a:t>dall’Unione</a:t>
            </a:r>
            <a:r>
              <a:rPr sz="1350" spc="-15" dirty="0">
                <a:latin typeface="Calibri"/>
                <a:cs typeface="Calibri"/>
              </a:rPr>
              <a:t> </a:t>
            </a:r>
            <a:r>
              <a:rPr sz="1350" spc="-8" dirty="0">
                <a:latin typeface="Calibri"/>
                <a:cs typeface="Calibri"/>
              </a:rPr>
              <a:t>europea.</a:t>
            </a:r>
            <a:endParaRPr sz="1350">
              <a:latin typeface="Calibri"/>
              <a:cs typeface="Calibri"/>
            </a:endParaRPr>
          </a:p>
          <a:p>
            <a:pPr>
              <a:spcBef>
                <a:spcPts val="34"/>
              </a:spcBef>
            </a:pPr>
            <a:endParaRPr sz="1200">
              <a:latin typeface="Calibri"/>
              <a:cs typeface="Calibri"/>
            </a:endParaRPr>
          </a:p>
          <a:p>
            <a:pPr marL="75248" marR="9049" algn="just"/>
            <a:r>
              <a:rPr sz="1350" b="1" dirty="0">
                <a:latin typeface="Calibri"/>
                <a:cs typeface="Calibri"/>
              </a:rPr>
              <a:t>La</a:t>
            </a:r>
            <a:r>
              <a:rPr sz="1350" b="1" spc="86" dirty="0">
                <a:latin typeface="Calibri"/>
                <a:cs typeface="Calibri"/>
              </a:rPr>
              <a:t> </a:t>
            </a:r>
            <a:r>
              <a:rPr sz="1350" b="1" dirty="0">
                <a:latin typeface="Calibri"/>
                <a:cs typeface="Calibri"/>
              </a:rPr>
              <a:t>più</a:t>
            </a:r>
            <a:r>
              <a:rPr sz="1350" b="1" spc="94" dirty="0">
                <a:latin typeface="Calibri"/>
                <a:cs typeface="Calibri"/>
              </a:rPr>
              <a:t> </a:t>
            </a:r>
            <a:r>
              <a:rPr sz="1350" b="1" dirty="0">
                <a:latin typeface="Calibri"/>
                <a:cs typeface="Calibri"/>
              </a:rPr>
              <a:t>importante</a:t>
            </a:r>
            <a:r>
              <a:rPr sz="1350" b="1" spc="101" dirty="0">
                <a:latin typeface="Calibri"/>
                <a:cs typeface="Calibri"/>
              </a:rPr>
              <a:t> </a:t>
            </a:r>
            <a:r>
              <a:rPr sz="1350" b="1" dirty="0">
                <a:latin typeface="Calibri"/>
                <a:cs typeface="Calibri"/>
              </a:rPr>
              <a:t>è</a:t>
            </a:r>
            <a:r>
              <a:rPr sz="1350" b="1" spc="94" dirty="0">
                <a:latin typeface="Calibri"/>
                <a:cs typeface="Calibri"/>
              </a:rPr>
              <a:t> </a:t>
            </a:r>
            <a:r>
              <a:rPr sz="1350" b="1" dirty="0">
                <a:latin typeface="Calibri"/>
                <a:cs typeface="Calibri"/>
              </a:rPr>
              <a:t>la</a:t>
            </a:r>
            <a:r>
              <a:rPr sz="1350" b="1" spc="90" dirty="0">
                <a:latin typeface="Calibri"/>
                <a:cs typeface="Calibri"/>
              </a:rPr>
              <a:t> </a:t>
            </a:r>
            <a:r>
              <a:rPr sz="1350" b="1" dirty="0">
                <a:latin typeface="Calibri"/>
                <a:cs typeface="Calibri"/>
              </a:rPr>
              <a:t>Riforma</a:t>
            </a:r>
            <a:r>
              <a:rPr sz="1350" b="1" spc="98" dirty="0">
                <a:latin typeface="Calibri"/>
                <a:cs typeface="Calibri"/>
              </a:rPr>
              <a:t> </a:t>
            </a:r>
            <a:r>
              <a:rPr sz="1350" b="1" dirty="0">
                <a:latin typeface="Calibri"/>
                <a:cs typeface="Calibri"/>
              </a:rPr>
              <a:t>fiscale</a:t>
            </a:r>
            <a:r>
              <a:rPr sz="1350" dirty="0">
                <a:latin typeface="Calibri"/>
                <a:cs typeface="Calibri"/>
              </a:rPr>
              <a:t>,</a:t>
            </a:r>
            <a:r>
              <a:rPr sz="1350" spc="86" dirty="0">
                <a:latin typeface="Calibri"/>
                <a:cs typeface="Calibri"/>
              </a:rPr>
              <a:t> </a:t>
            </a:r>
            <a:r>
              <a:rPr sz="1350" dirty="0">
                <a:latin typeface="Calibri"/>
                <a:cs typeface="Calibri"/>
              </a:rPr>
              <a:t>inserita</a:t>
            </a:r>
            <a:r>
              <a:rPr sz="1350" spc="98" dirty="0">
                <a:latin typeface="Calibri"/>
                <a:cs typeface="Calibri"/>
              </a:rPr>
              <a:t> </a:t>
            </a:r>
            <a:r>
              <a:rPr sz="1350" dirty="0">
                <a:latin typeface="Calibri"/>
                <a:cs typeface="Calibri"/>
              </a:rPr>
              <a:t>nel</a:t>
            </a:r>
            <a:r>
              <a:rPr sz="1350" spc="86" dirty="0">
                <a:latin typeface="Calibri"/>
                <a:cs typeface="Calibri"/>
              </a:rPr>
              <a:t> </a:t>
            </a:r>
            <a:r>
              <a:rPr sz="1350" dirty="0">
                <a:latin typeface="Calibri"/>
                <a:cs typeface="Calibri"/>
              </a:rPr>
              <a:t>PNRR</a:t>
            </a:r>
            <a:r>
              <a:rPr sz="1350" spc="94" dirty="0">
                <a:latin typeface="Calibri"/>
                <a:cs typeface="Calibri"/>
              </a:rPr>
              <a:t> </a:t>
            </a:r>
            <a:r>
              <a:rPr sz="1350" dirty="0">
                <a:latin typeface="Calibri"/>
                <a:cs typeface="Calibri"/>
              </a:rPr>
              <a:t>come</a:t>
            </a:r>
            <a:r>
              <a:rPr sz="1350" spc="109" dirty="0">
                <a:latin typeface="Calibri"/>
                <a:cs typeface="Calibri"/>
              </a:rPr>
              <a:t> </a:t>
            </a:r>
            <a:r>
              <a:rPr sz="1350" dirty="0">
                <a:latin typeface="Calibri"/>
                <a:cs typeface="Calibri"/>
              </a:rPr>
              <a:t>una</a:t>
            </a:r>
            <a:r>
              <a:rPr sz="1350" spc="94" dirty="0">
                <a:latin typeface="Calibri"/>
                <a:cs typeface="Calibri"/>
              </a:rPr>
              <a:t> </a:t>
            </a:r>
            <a:r>
              <a:rPr sz="1350" dirty="0">
                <a:latin typeface="Calibri"/>
                <a:cs typeface="Calibri"/>
              </a:rPr>
              <a:t>«tra</a:t>
            </a:r>
            <a:r>
              <a:rPr sz="1350" spc="98" dirty="0">
                <a:latin typeface="Calibri"/>
                <a:cs typeface="Calibri"/>
              </a:rPr>
              <a:t> </a:t>
            </a:r>
            <a:r>
              <a:rPr sz="1350" dirty="0">
                <a:latin typeface="Calibri"/>
                <a:cs typeface="Calibri"/>
              </a:rPr>
              <a:t>le</a:t>
            </a:r>
            <a:r>
              <a:rPr sz="1350" spc="105" dirty="0">
                <a:latin typeface="Calibri"/>
                <a:cs typeface="Calibri"/>
              </a:rPr>
              <a:t> </a:t>
            </a:r>
            <a:r>
              <a:rPr sz="1350" spc="-8" dirty="0">
                <a:latin typeface="Calibri"/>
                <a:cs typeface="Calibri"/>
              </a:rPr>
              <a:t>azioni </a:t>
            </a:r>
            <a:r>
              <a:rPr sz="1350" dirty="0">
                <a:latin typeface="Calibri"/>
                <a:cs typeface="Calibri"/>
              </a:rPr>
              <a:t>chiave</a:t>
            </a:r>
            <a:r>
              <a:rPr sz="1350" spc="169" dirty="0">
                <a:latin typeface="Calibri"/>
                <a:cs typeface="Calibri"/>
              </a:rPr>
              <a:t> </a:t>
            </a:r>
            <a:r>
              <a:rPr sz="1350" dirty="0">
                <a:latin typeface="Calibri"/>
                <a:cs typeface="Calibri"/>
              </a:rPr>
              <a:t>per</a:t>
            </a:r>
            <a:r>
              <a:rPr sz="1350" spc="169" dirty="0">
                <a:latin typeface="Calibri"/>
                <a:cs typeface="Calibri"/>
              </a:rPr>
              <a:t> </a:t>
            </a:r>
            <a:r>
              <a:rPr sz="1350" dirty="0">
                <a:latin typeface="Calibri"/>
                <a:cs typeface="Calibri"/>
              </a:rPr>
              <a:t>dare</a:t>
            </a:r>
            <a:r>
              <a:rPr sz="1350" spc="188" dirty="0">
                <a:latin typeface="Calibri"/>
                <a:cs typeface="Calibri"/>
              </a:rPr>
              <a:t> </a:t>
            </a:r>
            <a:r>
              <a:rPr sz="1350" dirty="0">
                <a:latin typeface="Calibri"/>
                <a:cs typeface="Calibri"/>
              </a:rPr>
              <a:t>risposta</a:t>
            </a:r>
            <a:r>
              <a:rPr sz="1350" spc="176" dirty="0">
                <a:latin typeface="Calibri"/>
                <a:cs typeface="Calibri"/>
              </a:rPr>
              <a:t> </a:t>
            </a:r>
            <a:r>
              <a:rPr sz="1350" dirty="0">
                <a:latin typeface="Calibri"/>
                <a:cs typeface="Calibri"/>
              </a:rPr>
              <a:t>alle</a:t>
            </a:r>
            <a:r>
              <a:rPr sz="1350" spc="188" dirty="0">
                <a:latin typeface="Calibri"/>
                <a:cs typeface="Calibri"/>
              </a:rPr>
              <a:t> </a:t>
            </a:r>
            <a:r>
              <a:rPr sz="1350" dirty="0">
                <a:latin typeface="Calibri"/>
                <a:cs typeface="Calibri"/>
              </a:rPr>
              <a:t>debolezze</a:t>
            </a:r>
            <a:r>
              <a:rPr sz="1350" spc="176" dirty="0">
                <a:latin typeface="Calibri"/>
                <a:cs typeface="Calibri"/>
              </a:rPr>
              <a:t> </a:t>
            </a:r>
            <a:r>
              <a:rPr sz="1350" dirty="0">
                <a:latin typeface="Calibri"/>
                <a:cs typeface="Calibri"/>
              </a:rPr>
              <a:t>strutturali</a:t>
            </a:r>
            <a:r>
              <a:rPr sz="1350" spc="161" dirty="0">
                <a:latin typeface="Calibri"/>
                <a:cs typeface="Calibri"/>
              </a:rPr>
              <a:t> </a:t>
            </a:r>
            <a:r>
              <a:rPr sz="1350" dirty="0">
                <a:latin typeface="Calibri"/>
                <a:cs typeface="Calibri"/>
              </a:rPr>
              <a:t>del</a:t>
            </a:r>
            <a:r>
              <a:rPr sz="1350" spc="172" dirty="0">
                <a:latin typeface="Calibri"/>
                <a:cs typeface="Calibri"/>
              </a:rPr>
              <a:t> </a:t>
            </a:r>
            <a:r>
              <a:rPr sz="1350" dirty="0">
                <a:latin typeface="Calibri"/>
                <a:cs typeface="Calibri"/>
              </a:rPr>
              <a:t>Paese»,</a:t>
            </a:r>
            <a:r>
              <a:rPr sz="1350" spc="188" dirty="0">
                <a:latin typeface="Calibri"/>
                <a:cs typeface="Calibri"/>
              </a:rPr>
              <a:t> </a:t>
            </a:r>
            <a:r>
              <a:rPr sz="1350" dirty="0">
                <a:latin typeface="Calibri"/>
                <a:cs typeface="Calibri"/>
              </a:rPr>
              <a:t>in</a:t>
            </a:r>
            <a:r>
              <a:rPr sz="1350" spc="176" dirty="0">
                <a:latin typeface="Calibri"/>
                <a:cs typeface="Calibri"/>
              </a:rPr>
              <a:t> </a:t>
            </a:r>
            <a:r>
              <a:rPr sz="1350" dirty="0">
                <a:latin typeface="Calibri"/>
                <a:cs typeface="Calibri"/>
              </a:rPr>
              <a:t>tal</a:t>
            </a:r>
            <a:r>
              <a:rPr sz="1350" spc="180" dirty="0">
                <a:latin typeface="Calibri"/>
                <a:cs typeface="Calibri"/>
              </a:rPr>
              <a:t> </a:t>
            </a:r>
            <a:r>
              <a:rPr sz="1350" dirty="0">
                <a:latin typeface="Calibri"/>
                <a:cs typeface="Calibri"/>
              </a:rPr>
              <a:t>senso</a:t>
            </a:r>
            <a:r>
              <a:rPr sz="1350" spc="176" dirty="0">
                <a:latin typeface="Calibri"/>
                <a:cs typeface="Calibri"/>
              </a:rPr>
              <a:t> </a:t>
            </a:r>
            <a:r>
              <a:rPr sz="1350" spc="-8" dirty="0">
                <a:latin typeface="Calibri"/>
                <a:cs typeface="Calibri"/>
              </a:rPr>
              <a:t>parte integrante</a:t>
            </a:r>
            <a:r>
              <a:rPr sz="1350" spc="-11" dirty="0">
                <a:latin typeface="Calibri"/>
                <a:cs typeface="Calibri"/>
              </a:rPr>
              <a:t> </a:t>
            </a:r>
            <a:r>
              <a:rPr sz="1350" dirty="0">
                <a:latin typeface="Calibri"/>
                <a:cs typeface="Calibri"/>
              </a:rPr>
              <a:t>della</a:t>
            </a:r>
            <a:r>
              <a:rPr sz="1350" spc="-8" dirty="0">
                <a:latin typeface="Calibri"/>
                <a:cs typeface="Calibri"/>
              </a:rPr>
              <a:t> </a:t>
            </a:r>
            <a:r>
              <a:rPr sz="1350" dirty="0">
                <a:latin typeface="Calibri"/>
                <a:cs typeface="Calibri"/>
              </a:rPr>
              <a:t>ripresa</a:t>
            </a:r>
            <a:r>
              <a:rPr sz="1350" spc="-15" dirty="0">
                <a:latin typeface="Calibri"/>
                <a:cs typeface="Calibri"/>
              </a:rPr>
              <a:t> </a:t>
            </a:r>
            <a:r>
              <a:rPr sz="1350" dirty="0">
                <a:latin typeface="Calibri"/>
                <a:cs typeface="Calibri"/>
              </a:rPr>
              <a:t>che</a:t>
            </a:r>
            <a:r>
              <a:rPr sz="1350" spc="-11" dirty="0">
                <a:latin typeface="Calibri"/>
                <a:cs typeface="Calibri"/>
              </a:rPr>
              <a:t> </a:t>
            </a:r>
            <a:r>
              <a:rPr sz="1350" dirty="0">
                <a:latin typeface="Calibri"/>
                <a:cs typeface="Calibri"/>
              </a:rPr>
              <a:t>si</a:t>
            </a:r>
            <a:r>
              <a:rPr sz="1350" spc="-26" dirty="0">
                <a:latin typeface="Calibri"/>
                <a:cs typeface="Calibri"/>
              </a:rPr>
              <a:t> </a:t>
            </a:r>
            <a:r>
              <a:rPr sz="1350" dirty="0">
                <a:latin typeface="Calibri"/>
                <a:cs typeface="Calibri"/>
              </a:rPr>
              <a:t>intende</a:t>
            </a:r>
            <a:r>
              <a:rPr sz="1350" spc="8" dirty="0">
                <a:latin typeface="Calibri"/>
                <a:cs typeface="Calibri"/>
              </a:rPr>
              <a:t> </a:t>
            </a:r>
            <a:r>
              <a:rPr sz="1350" dirty="0">
                <a:latin typeface="Calibri"/>
                <a:cs typeface="Calibri"/>
              </a:rPr>
              <a:t>innescare</a:t>
            </a:r>
            <a:r>
              <a:rPr sz="1350" spc="-15" dirty="0">
                <a:latin typeface="Calibri"/>
                <a:cs typeface="Calibri"/>
              </a:rPr>
              <a:t> </a:t>
            </a:r>
            <a:r>
              <a:rPr sz="1350" dirty="0">
                <a:latin typeface="Calibri"/>
                <a:cs typeface="Calibri"/>
              </a:rPr>
              <a:t>con</a:t>
            </a:r>
            <a:r>
              <a:rPr sz="1350" spc="-8" dirty="0">
                <a:latin typeface="Calibri"/>
                <a:cs typeface="Calibri"/>
              </a:rPr>
              <a:t> </a:t>
            </a:r>
            <a:r>
              <a:rPr sz="1350" dirty="0">
                <a:latin typeface="Calibri"/>
                <a:cs typeface="Calibri"/>
              </a:rPr>
              <a:t>le</a:t>
            </a:r>
            <a:r>
              <a:rPr sz="1350" spc="-8" dirty="0">
                <a:latin typeface="Calibri"/>
                <a:cs typeface="Calibri"/>
              </a:rPr>
              <a:t> </a:t>
            </a:r>
            <a:r>
              <a:rPr sz="1350" dirty="0">
                <a:latin typeface="Calibri"/>
                <a:cs typeface="Calibri"/>
              </a:rPr>
              <a:t>risorse</a:t>
            </a:r>
            <a:r>
              <a:rPr sz="1350" spc="-15" dirty="0">
                <a:latin typeface="Calibri"/>
                <a:cs typeface="Calibri"/>
              </a:rPr>
              <a:t> </a:t>
            </a:r>
            <a:r>
              <a:rPr sz="1350" spc="-8" dirty="0">
                <a:latin typeface="Calibri"/>
                <a:cs typeface="Calibri"/>
              </a:rPr>
              <a:t>europee.</a:t>
            </a:r>
            <a:endParaRPr sz="1350">
              <a:latin typeface="Calibri"/>
              <a:cs typeface="Calibri"/>
            </a:endParaRPr>
          </a:p>
        </p:txBody>
      </p:sp>
    </p:spTree>
    <p:extLst>
      <p:ext uri="{BB962C8B-B14F-4D97-AF65-F5344CB8AC3E}">
        <p14:creationId xmlns:p14="http://schemas.microsoft.com/office/powerpoint/2010/main" val="4050428060"/>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022412" y="357199"/>
            <a:ext cx="6645931" cy="1240724"/>
          </a:xfrm>
          <a:prstGeom prst="rect">
            <a:avLst/>
          </a:prstGeom>
        </p:spPr>
        <p:txBody>
          <a:bodyPr vert="horz" wrap="square" lIns="0" tIns="9525" rIns="0" bIns="0" rtlCol="0" anchor="ctr">
            <a:spAutoFit/>
          </a:bodyPr>
          <a:lstStyle/>
          <a:p>
            <a:pPr marL="109538">
              <a:spcBef>
                <a:spcPts val="75"/>
              </a:spcBef>
            </a:pPr>
            <a:r>
              <a:rPr dirty="0"/>
              <a:t>La</a:t>
            </a:r>
            <a:r>
              <a:rPr spc="-30" dirty="0"/>
              <a:t> </a:t>
            </a:r>
            <a:r>
              <a:rPr dirty="0"/>
              <a:t>gestione</a:t>
            </a:r>
            <a:r>
              <a:rPr spc="-15" dirty="0"/>
              <a:t> </a:t>
            </a:r>
            <a:r>
              <a:rPr dirty="0"/>
              <a:t>del</a:t>
            </a:r>
            <a:r>
              <a:rPr spc="-19" dirty="0"/>
              <a:t> </a:t>
            </a:r>
            <a:r>
              <a:rPr dirty="0"/>
              <a:t>PNRR:</a:t>
            </a:r>
            <a:r>
              <a:rPr spc="-26" dirty="0"/>
              <a:t> </a:t>
            </a:r>
            <a:r>
              <a:rPr dirty="0"/>
              <a:t>coordinamento</a:t>
            </a:r>
            <a:r>
              <a:rPr spc="-45" dirty="0"/>
              <a:t> </a:t>
            </a:r>
            <a:r>
              <a:rPr dirty="0"/>
              <a:t>e</a:t>
            </a:r>
            <a:r>
              <a:rPr spc="-19" dirty="0"/>
              <a:t> </a:t>
            </a:r>
            <a:r>
              <a:rPr spc="-8" dirty="0"/>
              <a:t>regia</a:t>
            </a:r>
          </a:p>
        </p:txBody>
      </p:sp>
      <p:sp>
        <p:nvSpPr>
          <p:cNvPr id="4" name="object 4"/>
          <p:cNvSpPr txBox="1">
            <a:spLocks noGrp="1"/>
          </p:cNvSpPr>
          <p:nvPr>
            <p:ph type="body" idx="4294967295"/>
          </p:nvPr>
        </p:nvSpPr>
        <p:spPr>
          <a:xfrm>
            <a:off x="2875359" y="2977322"/>
            <a:ext cx="5679281" cy="2820067"/>
          </a:xfrm>
          <a:prstGeom prst="rect">
            <a:avLst/>
          </a:prstGeom>
        </p:spPr>
        <p:txBody>
          <a:bodyPr vert="horz" wrap="square" lIns="0" tIns="9525" rIns="0" bIns="0" numCol="1" rtlCol="0" anchor="t" anchorCtr="0" compatLnSpc="1">
            <a:prstTxWarp prst="textNoShape">
              <a:avLst/>
            </a:prstTxWarp>
            <a:spAutoFit/>
          </a:bodyPr>
          <a:lstStyle/>
          <a:p>
            <a:pPr marL="266700" indent="-257175" algn="just">
              <a:spcBef>
                <a:spcPts val="75"/>
              </a:spcBef>
              <a:buFont typeface="Wingdings"/>
              <a:buChar char=""/>
              <a:tabLst>
                <a:tab pos="266700" algn="l"/>
              </a:tabLst>
            </a:pPr>
            <a:r>
              <a:rPr sz="1500" dirty="0">
                <a:latin typeface="Calibri"/>
                <a:cs typeface="Calibri"/>
              </a:rPr>
              <a:t>La</a:t>
            </a:r>
            <a:r>
              <a:rPr sz="1500" spc="-15" dirty="0">
                <a:latin typeface="Calibri"/>
                <a:cs typeface="Calibri"/>
              </a:rPr>
              <a:t> </a:t>
            </a:r>
            <a:r>
              <a:rPr sz="1500" dirty="0"/>
              <a:t>Struttura</a:t>
            </a:r>
            <a:r>
              <a:rPr sz="1500" spc="-26" dirty="0"/>
              <a:t> </a:t>
            </a:r>
            <a:r>
              <a:rPr sz="1500" dirty="0"/>
              <a:t>di</a:t>
            </a:r>
            <a:r>
              <a:rPr sz="1500" spc="-19" dirty="0"/>
              <a:t> </a:t>
            </a:r>
            <a:r>
              <a:rPr sz="1500" spc="-8" dirty="0"/>
              <a:t>coordinamento</a:t>
            </a:r>
            <a:r>
              <a:rPr sz="1500" spc="-49" dirty="0"/>
              <a:t> </a:t>
            </a:r>
            <a:r>
              <a:rPr sz="1500" dirty="0"/>
              <a:t>centrale</a:t>
            </a:r>
            <a:r>
              <a:rPr sz="1500" spc="-34" dirty="0"/>
              <a:t> </a:t>
            </a:r>
            <a:r>
              <a:rPr sz="1500" dirty="0">
                <a:latin typeface="Calibri"/>
                <a:cs typeface="Calibri"/>
              </a:rPr>
              <a:t>è</a:t>
            </a:r>
            <a:r>
              <a:rPr sz="1500" spc="-4" dirty="0">
                <a:latin typeface="Calibri"/>
                <a:cs typeface="Calibri"/>
              </a:rPr>
              <a:t> </a:t>
            </a:r>
            <a:r>
              <a:rPr sz="1500" dirty="0" err="1">
                <a:latin typeface="Calibri"/>
                <a:cs typeface="Calibri"/>
              </a:rPr>
              <a:t>presso</a:t>
            </a:r>
            <a:r>
              <a:rPr sz="1500" spc="-19" dirty="0">
                <a:latin typeface="Calibri"/>
                <a:cs typeface="Calibri"/>
              </a:rPr>
              <a:t> il</a:t>
            </a:r>
            <a:r>
              <a:rPr lang="it-IT" sz="1500" spc="-19" dirty="0">
                <a:latin typeface="Calibri"/>
                <a:cs typeface="Calibri"/>
              </a:rPr>
              <a:t> </a:t>
            </a:r>
            <a:r>
              <a:rPr sz="1500" spc="-8" dirty="0" err="1"/>
              <a:t>Ministero</a:t>
            </a:r>
            <a:r>
              <a:rPr sz="1500" spc="-23" dirty="0"/>
              <a:t> </a:t>
            </a:r>
            <a:r>
              <a:rPr sz="1500" spc="-8" dirty="0"/>
              <a:t>dell’Economia</a:t>
            </a:r>
            <a:r>
              <a:rPr sz="1500" spc="-26" dirty="0"/>
              <a:t> </a:t>
            </a:r>
            <a:r>
              <a:rPr sz="1500" dirty="0"/>
              <a:t>e</a:t>
            </a:r>
            <a:r>
              <a:rPr sz="1500" spc="-4" dirty="0"/>
              <a:t> </a:t>
            </a:r>
            <a:r>
              <a:rPr sz="1500" dirty="0"/>
              <a:t>delle</a:t>
            </a:r>
            <a:r>
              <a:rPr sz="1500" spc="-23" dirty="0"/>
              <a:t> </a:t>
            </a:r>
            <a:r>
              <a:rPr sz="1500" dirty="0"/>
              <a:t>finanze</a:t>
            </a:r>
            <a:r>
              <a:rPr sz="1500" dirty="0">
                <a:latin typeface="Calibri"/>
                <a:cs typeface="Calibri"/>
              </a:rPr>
              <a:t>,</a:t>
            </a:r>
            <a:r>
              <a:rPr sz="1500" spc="-19" dirty="0">
                <a:latin typeface="Calibri"/>
                <a:cs typeface="Calibri"/>
              </a:rPr>
              <a:t> </a:t>
            </a:r>
            <a:r>
              <a:rPr sz="1500" dirty="0">
                <a:latin typeface="Calibri"/>
                <a:cs typeface="Calibri"/>
              </a:rPr>
              <a:t>e presiede</a:t>
            </a:r>
            <a:r>
              <a:rPr sz="1500" spc="15" dirty="0">
                <a:latin typeface="Calibri"/>
                <a:cs typeface="Calibri"/>
              </a:rPr>
              <a:t> </a:t>
            </a:r>
            <a:r>
              <a:rPr sz="1500" spc="-19" dirty="0">
                <a:latin typeface="Calibri"/>
                <a:cs typeface="Calibri"/>
              </a:rPr>
              <a:t>al </a:t>
            </a:r>
            <a:r>
              <a:rPr sz="1500" dirty="0">
                <a:latin typeface="Calibri"/>
                <a:cs typeface="Calibri"/>
              </a:rPr>
              <a:t>controllo</a:t>
            </a:r>
            <a:r>
              <a:rPr sz="1500" spc="-23" dirty="0">
                <a:latin typeface="Calibri"/>
                <a:cs typeface="Calibri"/>
              </a:rPr>
              <a:t> </a:t>
            </a:r>
            <a:r>
              <a:rPr sz="1500" spc="-8" dirty="0">
                <a:latin typeface="Calibri"/>
                <a:cs typeface="Calibri"/>
              </a:rPr>
              <a:t>sull’attuazione</a:t>
            </a:r>
            <a:r>
              <a:rPr sz="1500" spc="-11" dirty="0">
                <a:latin typeface="Calibri"/>
                <a:cs typeface="Calibri"/>
              </a:rPr>
              <a:t> </a:t>
            </a:r>
            <a:r>
              <a:rPr sz="1500" dirty="0">
                <a:latin typeface="Calibri"/>
                <a:cs typeface="Calibri"/>
              </a:rPr>
              <a:t>del</a:t>
            </a:r>
            <a:r>
              <a:rPr sz="1500" spc="-23" dirty="0">
                <a:latin typeface="Calibri"/>
                <a:cs typeface="Calibri"/>
              </a:rPr>
              <a:t> </a:t>
            </a:r>
            <a:r>
              <a:rPr sz="1500" dirty="0">
                <a:latin typeface="Calibri"/>
                <a:cs typeface="Calibri"/>
              </a:rPr>
              <a:t>Piano,</a:t>
            </a:r>
            <a:r>
              <a:rPr sz="1500" spc="-19" dirty="0">
                <a:latin typeface="Calibri"/>
                <a:cs typeface="Calibri"/>
              </a:rPr>
              <a:t> </a:t>
            </a:r>
            <a:r>
              <a:rPr sz="1500" dirty="0">
                <a:latin typeface="Calibri"/>
                <a:cs typeface="Calibri"/>
              </a:rPr>
              <a:t>al</a:t>
            </a:r>
            <a:r>
              <a:rPr sz="1500" spc="-26" dirty="0">
                <a:latin typeface="Calibri"/>
                <a:cs typeface="Calibri"/>
              </a:rPr>
              <a:t> </a:t>
            </a:r>
            <a:r>
              <a:rPr sz="1500" dirty="0">
                <a:latin typeface="Calibri"/>
                <a:cs typeface="Calibri"/>
              </a:rPr>
              <a:t>suo</a:t>
            </a:r>
            <a:r>
              <a:rPr sz="1500" spc="-23" dirty="0">
                <a:latin typeface="Calibri"/>
                <a:cs typeface="Calibri"/>
              </a:rPr>
              <a:t> </a:t>
            </a:r>
            <a:r>
              <a:rPr sz="1500" dirty="0">
                <a:latin typeface="Calibri"/>
                <a:cs typeface="Calibri"/>
              </a:rPr>
              <a:t>monitoraggio</a:t>
            </a:r>
            <a:r>
              <a:rPr sz="1500" spc="-23" dirty="0">
                <a:latin typeface="Calibri"/>
                <a:cs typeface="Calibri"/>
              </a:rPr>
              <a:t> </a:t>
            </a:r>
            <a:r>
              <a:rPr sz="1500" spc="-38" dirty="0">
                <a:latin typeface="Calibri"/>
                <a:cs typeface="Calibri"/>
              </a:rPr>
              <a:t>e </a:t>
            </a:r>
            <a:r>
              <a:rPr sz="1500" dirty="0">
                <a:latin typeface="Calibri"/>
                <a:cs typeface="Calibri"/>
              </a:rPr>
              <a:t>ai</a:t>
            </a:r>
            <a:r>
              <a:rPr sz="1500" spc="-15" dirty="0">
                <a:latin typeface="Calibri"/>
                <a:cs typeface="Calibri"/>
              </a:rPr>
              <a:t> </a:t>
            </a:r>
            <a:r>
              <a:rPr sz="1500" dirty="0">
                <a:latin typeface="Calibri"/>
                <a:cs typeface="Calibri"/>
              </a:rPr>
              <a:t>rapporti</a:t>
            </a:r>
            <a:r>
              <a:rPr sz="1500" spc="-15" dirty="0">
                <a:latin typeface="Calibri"/>
                <a:cs typeface="Calibri"/>
              </a:rPr>
              <a:t> </a:t>
            </a:r>
            <a:r>
              <a:rPr sz="1500" dirty="0">
                <a:latin typeface="Calibri"/>
                <a:cs typeface="Calibri"/>
              </a:rPr>
              <a:t>con</a:t>
            </a:r>
            <a:r>
              <a:rPr sz="1500" spc="-11" dirty="0">
                <a:latin typeface="Calibri"/>
                <a:cs typeface="Calibri"/>
              </a:rPr>
              <a:t> </a:t>
            </a:r>
            <a:r>
              <a:rPr sz="1500" dirty="0">
                <a:latin typeface="Calibri"/>
                <a:cs typeface="Calibri"/>
              </a:rPr>
              <a:t>la</a:t>
            </a:r>
            <a:r>
              <a:rPr sz="1500" spc="-15" dirty="0">
                <a:latin typeface="Calibri"/>
                <a:cs typeface="Calibri"/>
              </a:rPr>
              <a:t> </a:t>
            </a:r>
            <a:r>
              <a:rPr sz="1500" dirty="0">
                <a:latin typeface="Calibri"/>
                <a:cs typeface="Calibri"/>
              </a:rPr>
              <a:t>Commissione</a:t>
            </a:r>
            <a:r>
              <a:rPr sz="1500" spc="-8" dirty="0">
                <a:latin typeface="Calibri"/>
                <a:cs typeface="Calibri"/>
              </a:rPr>
              <a:t> europea.</a:t>
            </a:r>
          </a:p>
          <a:p>
            <a:pPr>
              <a:spcBef>
                <a:spcPts val="38"/>
              </a:spcBef>
            </a:pPr>
            <a:endParaRPr sz="1463" dirty="0">
              <a:latin typeface="Calibri"/>
              <a:cs typeface="Calibri"/>
            </a:endParaRPr>
          </a:p>
          <a:p>
            <a:pPr marL="224790" marR="3810" indent="-214313" algn="just">
              <a:buFont typeface="Wingdings"/>
              <a:buChar char=""/>
              <a:tabLst>
                <a:tab pos="225743" algn="l"/>
              </a:tabLst>
            </a:pPr>
            <a:r>
              <a:rPr sz="1500" dirty="0">
                <a:latin typeface="Calibri"/>
                <a:cs typeface="Calibri"/>
              </a:rPr>
              <a:t>Presso</a:t>
            </a:r>
            <a:r>
              <a:rPr sz="1500" spc="75" dirty="0">
                <a:latin typeface="Calibri"/>
                <a:cs typeface="Calibri"/>
              </a:rPr>
              <a:t> </a:t>
            </a:r>
            <a:r>
              <a:rPr sz="1500" dirty="0">
                <a:latin typeface="Calibri"/>
                <a:cs typeface="Calibri"/>
              </a:rPr>
              <a:t>la</a:t>
            </a:r>
            <a:r>
              <a:rPr sz="1500" spc="79" dirty="0">
                <a:latin typeface="Calibri"/>
                <a:cs typeface="Calibri"/>
              </a:rPr>
              <a:t> </a:t>
            </a:r>
            <a:r>
              <a:rPr sz="1500" dirty="0"/>
              <a:t>Presidenza</a:t>
            </a:r>
            <a:r>
              <a:rPr sz="1500" spc="71" dirty="0"/>
              <a:t> </a:t>
            </a:r>
            <a:r>
              <a:rPr sz="1500" dirty="0"/>
              <a:t>del</a:t>
            </a:r>
            <a:r>
              <a:rPr sz="1500" spc="86" dirty="0"/>
              <a:t> </a:t>
            </a:r>
            <a:r>
              <a:rPr sz="1500" dirty="0"/>
              <a:t>Consiglio</a:t>
            </a:r>
            <a:r>
              <a:rPr sz="1500" spc="71" dirty="0"/>
              <a:t> </a:t>
            </a:r>
            <a:r>
              <a:rPr sz="1500" dirty="0"/>
              <a:t>dei</a:t>
            </a:r>
            <a:r>
              <a:rPr sz="1500" spc="83" dirty="0"/>
              <a:t> </a:t>
            </a:r>
            <a:r>
              <a:rPr sz="1500" dirty="0"/>
              <a:t>ministri</a:t>
            </a:r>
            <a:r>
              <a:rPr sz="1500" spc="83" dirty="0"/>
              <a:t> </a:t>
            </a:r>
            <a:r>
              <a:rPr sz="1500" dirty="0">
                <a:latin typeface="Calibri"/>
                <a:cs typeface="Calibri"/>
              </a:rPr>
              <a:t>è</a:t>
            </a:r>
            <a:r>
              <a:rPr sz="1500" spc="83" dirty="0">
                <a:latin typeface="Calibri"/>
                <a:cs typeface="Calibri"/>
              </a:rPr>
              <a:t> </a:t>
            </a:r>
            <a:r>
              <a:rPr sz="1500" spc="-8" dirty="0">
                <a:latin typeface="Calibri"/>
                <a:cs typeface="Calibri"/>
              </a:rPr>
              <a:t>prevista 	</a:t>
            </a:r>
            <a:r>
              <a:rPr sz="1500" dirty="0">
                <a:latin typeface="Calibri"/>
                <a:cs typeface="Calibri"/>
              </a:rPr>
              <a:t>l’istituzione</a:t>
            </a:r>
            <a:r>
              <a:rPr sz="1500" spc="143" dirty="0">
                <a:latin typeface="Calibri"/>
                <a:cs typeface="Calibri"/>
              </a:rPr>
              <a:t>  </a:t>
            </a:r>
            <a:r>
              <a:rPr sz="1500" dirty="0">
                <a:latin typeface="Calibri"/>
                <a:cs typeface="Calibri"/>
              </a:rPr>
              <a:t>della</a:t>
            </a:r>
            <a:r>
              <a:rPr sz="1500" spc="135" dirty="0">
                <a:latin typeface="Calibri"/>
                <a:cs typeface="Calibri"/>
              </a:rPr>
              <a:t>  </a:t>
            </a:r>
            <a:r>
              <a:rPr sz="1500" dirty="0"/>
              <a:t>Cabina</a:t>
            </a:r>
            <a:r>
              <a:rPr sz="1500" spc="139" dirty="0"/>
              <a:t>  </a:t>
            </a:r>
            <a:r>
              <a:rPr sz="1500" dirty="0"/>
              <a:t>di</a:t>
            </a:r>
            <a:r>
              <a:rPr sz="1500" spc="139" dirty="0"/>
              <a:t>  </a:t>
            </a:r>
            <a:r>
              <a:rPr sz="1500" dirty="0"/>
              <a:t>regia</a:t>
            </a:r>
            <a:r>
              <a:rPr sz="1500" spc="139" dirty="0"/>
              <a:t>  </a:t>
            </a:r>
            <a:r>
              <a:rPr sz="1500" dirty="0"/>
              <a:t>del</a:t>
            </a:r>
            <a:r>
              <a:rPr sz="1500" spc="135" dirty="0"/>
              <a:t>  </a:t>
            </a:r>
            <a:r>
              <a:rPr sz="1500" dirty="0"/>
              <a:t>PNRR</a:t>
            </a:r>
            <a:r>
              <a:rPr sz="1500" dirty="0">
                <a:latin typeface="Calibri"/>
                <a:cs typeface="Calibri"/>
              </a:rPr>
              <a:t>,</a:t>
            </a:r>
            <a:r>
              <a:rPr sz="1500" spc="135" dirty="0">
                <a:latin typeface="Calibri"/>
                <a:cs typeface="Calibri"/>
              </a:rPr>
              <a:t>  </a:t>
            </a:r>
            <a:r>
              <a:rPr sz="1500" dirty="0">
                <a:latin typeface="Calibri"/>
                <a:cs typeface="Calibri"/>
              </a:rPr>
              <a:t>con</a:t>
            </a:r>
            <a:r>
              <a:rPr sz="1500" spc="143" dirty="0">
                <a:latin typeface="Calibri"/>
                <a:cs typeface="Calibri"/>
              </a:rPr>
              <a:t>  </a:t>
            </a:r>
            <a:r>
              <a:rPr sz="1500" spc="-19" dirty="0">
                <a:latin typeface="Calibri"/>
                <a:cs typeface="Calibri"/>
              </a:rPr>
              <a:t>il 	</a:t>
            </a:r>
            <a:r>
              <a:rPr sz="1500" dirty="0">
                <a:latin typeface="Calibri"/>
                <a:cs typeface="Calibri"/>
              </a:rPr>
              <a:t>compito</a:t>
            </a:r>
            <a:r>
              <a:rPr sz="1500" spc="-30" dirty="0">
                <a:latin typeface="Calibri"/>
                <a:cs typeface="Calibri"/>
              </a:rPr>
              <a:t> </a:t>
            </a:r>
            <a:r>
              <a:rPr sz="1500" dirty="0">
                <a:latin typeface="Calibri"/>
                <a:cs typeface="Calibri"/>
              </a:rPr>
              <a:t>di</a:t>
            </a:r>
            <a:r>
              <a:rPr sz="1500" spc="-26" dirty="0">
                <a:latin typeface="Calibri"/>
                <a:cs typeface="Calibri"/>
              </a:rPr>
              <a:t> </a:t>
            </a:r>
            <a:r>
              <a:rPr sz="1500" dirty="0">
                <a:latin typeface="Calibri"/>
                <a:cs typeface="Calibri"/>
              </a:rPr>
              <a:t>garantire</a:t>
            </a:r>
            <a:r>
              <a:rPr sz="1500" spc="-15" dirty="0">
                <a:latin typeface="Calibri"/>
                <a:cs typeface="Calibri"/>
              </a:rPr>
              <a:t> </a:t>
            </a:r>
            <a:r>
              <a:rPr sz="1500" dirty="0">
                <a:latin typeface="Calibri"/>
                <a:cs typeface="Calibri"/>
              </a:rPr>
              <a:t>il</a:t>
            </a:r>
            <a:r>
              <a:rPr sz="1500" spc="-23" dirty="0">
                <a:latin typeface="Calibri"/>
                <a:cs typeface="Calibri"/>
              </a:rPr>
              <a:t> </a:t>
            </a:r>
            <a:r>
              <a:rPr sz="1500" dirty="0">
                <a:latin typeface="Calibri"/>
                <a:cs typeface="Calibri"/>
              </a:rPr>
              <a:t>monitoraggio</a:t>
            </a:r>
            <a:r>
              <a:rPr sz="1500" spc="-19" dirty="0">
                <a:latin typeface="Calibri"/>
                <a:cs typeface="Calibri"/>
              </a:rPr>
              <a:t> </a:t>
            </a:r>
            <a:r>
              <a:rPr sz="1500" spc="-8" dirty="0">
                <a:latin typeface="Calibri"/>
                <a:cs typeface="Calibri"/>
              </a:rPr>
              <a:t>dell’avanzamento</a:t>
            </a:r>
            <a:r>
              <a:rPr sz="1500" spc="-26" dirty="0">
                <a:latin typeface="Calibri"/>
                <a:cs typeface="Calibri"/>
              </a:rPr>
              <a:t> </a:t>
            </a:r>
            <a:r>
              <a:rPr sz="1500" spc="-19" dirty="0">
                <a:latin typeface="Calibri"/>
                <a:cs typeface="Calibri"/>
              </a:rPr>
              <a:t>del 	</a:t>
            </a:r>
            <a:r>
              <a:rPr sz="1500" dirty="0">
                <a:latin typeface="Calibri"/>
                <a:cs typeface="Calibri"/>
              </a:rPr>
              <a:t>Piano</a:t>
            </a:r>
            <a:r>
              <a:rPr sz="1500" spc="165" dirty="0">
                <a:latin typeface="Calibri"/>
                <a:cs typeface="Calibri"/>
              </a:rPr>
              <a:t>  </a:t>
            </a:r>
            <a:r>
              <a:rPr sz="1500" dirty="0">
                <a:latin typeface="Calibri"/>
                <a:cs typeface="Calibri"/>
              </a:rPr>
              <a:t>e</a:t>
            </a:r>
            <a:r>
              <a:rPr sz="1500" spc="169" dirty="0">
                <a:latin typeface="Calibri"/>
                <a:cs typeface="Calibri"/>
              </a:rPr>
              <a:t>  </a:t>
            </a:r>
            <a:r>
              <a:rPr sz="1500" dirty="0">
                <a:latin typeface="Calibri"/>
                <a:cs typeface="Calibri"/>
              </a:rPr>
              <a:t>il</a:t>
            </a:r>
            <a:r>
              <a:rPr sz="1500" spc="169" dirty="0">
                <a:latin typeface="Calibri"/>
                <a:cs typeface="Calibri"/>
              </a:rPr>
              <a:t>  </a:t>
            </a:r>
            <a:r>
              <a:rPr sz="1500" dirty="0">
                <a:latin typeface="Calibri"/>
                <a:cs typeface="Calibri"/>
              </a:rPr>
              <a:t>rafforzamento</a:t>
            </a:r>
            <a:r>
              <a:rPr sz="1500" spc="165" dirty="0">
                <a:latin typeface="Calibri"/>
                <a:cs typeface="Calibri"/>
              </a:rPr>
              <a:t>  </a:t>
            </a:r>
            <a:r>
              <a:rPr sz="1500" dirty="0">
                <a:latin typeface="Calibri"/>
                <a:cs typeface="Calibri"/>
              </a:rPr>
              <a:t>della</a:t>
            </a:r>
            <a:r>
              <a:rPr sz="1500" spc="161" dirty="0">
                <a:latin typeface="Calibri"/>
                <a:cs typeface="Calibri"/>
              </a:rPr>
              <a:t>  </a:t>
            </a:r>
            <a:r>
              <a:rPr sz="1500" dirty="0">
                <a:latin typeface="Calibri"/>
                <a:cs typeface="Calibri"/>
              </a:rPr>
              <a:t>cooperazione</a:t>
            </a:r>
            <a:r>
              <a:rPr sz="1500" spc="172" dirty="0">
                <a:latin typeface="Calibri"/>
                <a:cs typeface="Calibri"/>
              </a:rPr>
              <a:t>  </a:t>
            </a:r>
            <a:r>
              <a:rPr sz="1500" dirty="0">
                <a:latin typeface="Calibri"/>
                <a:cs typeface="Calibri"/>
              </a:rPr>
              <a:t>con</a:t>
            </a:r>
            <a:r>
              <a:rPr sz="1500" spc="169" dirty="0">
                <a:latin typeface="Calibri"/>
                <a:cs typeface="Calibri"/>
              </a:rPr>
              <a:t>  </a:t>
            </a:r>
            <a:r>
              <a:rPr sz="1500" spc="-19" dirty="0">
                <a:latin typeface="Calibri"/>
                <a:cs typeface="Calibri"/>
              </a:rPr>
              <a:t>il 	</a:t>
            </a:r>
            <a:r>
              <a:rPr sz="1500" dirty="0">
                <a:latin typeface="Calibri"/>
                <a:cs typeface="Calibri"/>
              </a:rPr>
              <a:t>Partenariato</a:t>
            </a:r>
            <a:r>
              <a:rPr sz="1500" spc="184" dirty="0">
                <a:latin typeface="Calibri"/>
                <a:cs typeface="Calibri"/>
              </a:rPr>
              <a:t>  </a:t>
            </a:r>
            <a:r>
              <a:rPr sz="1500" dirty="0">
                <a:latin typeface="Calibri"/>
                <a:cs typeface="Calibri"/>
              </a:rPr>
              <a:t>economico,</a:t>
            </a:r>
            <a:r>
              <a:rPr sz="1500" spc="191" dirty="0">
                <a:latin typeface="Calibri"/>
                <a:cs typeface="Calibri"/>
              </a:rPr>
              <a:t>  </a:t>
            </a:r>
            <a:r>
              <a:rPr sz="1500" dirty="0">
                <a:latin typeface="Calibri"/>
                <a:cs typeface="Calibri"/>
              </a:rPr>
              <a:t>sociale</a:t>
            </a:r>
            <a:r>
              <a:rPr sz="1500" spc="184" dirty="0">
                <a:latin typeface="Calibri"/>
                <a:cs typeface="Calibri"/>
              </a:rPr>
              <a:t>  </a:t>
            </a:r>
            <a:r>
              <a:rPr sz="1500" dirty="0">
                <a:latin typeface="Calibri"/>
                <a:cs typeface="Calibri"/>
              </a:rPr>
              <a:t>e</a:t>
            </a:r>
            <a:r>
              <a:rPr sz="1500" spc="195" dirty="0">
                <a:latin typeface="Calibri"/>
                <a:cs typeface="Calibri"/>
              </a:rPr>
              <a:t>  </a:t>
            </a:r>
            <a:r>
              <a:rPr sz="1500" dirty="0">
                <a:latin typeface="Calibri"/>
                <a:cs typeface="Calibri"/>
              </a:rPr>
              <a:t>territoriale,</a:t>
            </a:r>
            <a:r>
              <a:rPr sz="1500" spc="184" dirty="0">
                <a:latin typeface="Calibri"/>
                <a:cs typeface="Calibri"/>
              </a:rPr>
              <a:t>  </a:t>
            </a:r>
            <a:r>
              <a:rPr sz="1500" dirty="0">
                <a:latin typeface="Calibri"/>
                <a:cs typeface="Calibri"/>
              </a:rPr>
              <a:t>e</a:t>
            </a:r>
            <a:r>
              <a:rPr sz="1500" spc="191" dirty="0">
                <a:latin typeface="Calibri"/>
                <a:cs typeface="Calibri"/>
              </a:rPr>
              <a:t>  </a:t>
            </a:r>
            <a:r>
              <a:rPr sz="1500" spc="-19" dirty="0">
                <a:latin typeface="Calibri"/>
                <a:cs typeface="Calibri"/>
              </a:rPr>
              <a:t>di 	</a:t>
            </a:r>
            <a:r>
              <a:rPr sz="1500" dirty="0">
                <a:latin typeface="Calibri"/>
                <a:cs typeface="Calibri"/>
              </a:rPr>
              <a:t>proporre</a:t>
            </a:r>
            <a:r>
              <a:rPr sz="1500" spc="124" dirty="0">
                <a:latin typeface="Calibri"/>
                <a:cs typeface="Calibri"/>
              </a:rPr>
              <a:t> </a:t>
            </a:r>
            <a:r>
              <a:rPr sz="1500" dirty="0">
                <a:latin typeface="Calibri"/>
                <a:cs typeface="Calibri"/>
              </a:rPr>
              <a:t>l’attivazione</a:t>
            </a:r>
            <a:r>
              <a:rPr sz="1500" spc="131" dirty="0">
                <a:latin typeface="Calibri"/>
                <a:cs typeface="Calibri"/>
              </a:rPr>
              <a:t> </a:t>
            </a:r>
            <a:r>
              <a:rPr sz="1500" dirty="0">
                <a:latin typeface="Calibri"/>
                <a:cs typeface="Calibri"/>
              </a:rPr>
              <a:t>di</a:t>
            </a:r>
            <a:r>
              <a:rPr sz="1500" spc="131" dirty="0">
                <a:latin typeface="Calibri"/>
                <a:cs typeface="Calibri"/>
              </a:rPr>
              <a:t> </a:t>
            </a:r>
            <a:r>
              <a:rPr sz="1500" dirty="0">
                <a:latin typeface="Calibri"/>
                <a:cs typeface="Calibri"/>
              </a:rPr>
              <a:t>poteri</a:t>
            </a:r>
            <a:r>
              <a:rPr sz="1500" spc="135" dirty="0">
                <a:latin typeface="Calibri"/>
                <a:cs typeface="Calibri"/>
              </a:rPr>
              <a:t> </a:t>
            </a:r>
            <a:r>
              <a:rPr sz="1500" dirty="0">
                <a:latin typeface="Calibri"/>
                <a:cs typeface="Calibri"/>
              </a:rPr>
              <a:t>sostitutivi</a:t>
            </a:r>
            <a:r>
              <a:rPr sz="1500" spc="124" dirty="0">
                <a:latin typeface="Calibri"/>
                <a:cs typeface="Calibri"/>
              </a:rPr>
              <a:t> </a:t>
            </a:r>
            <a:r>
              <a:rPr sz="1500" dirty="0">
                <a:latin typeface="Calibri"/>
                <a:cs typeface="Calibri"/>
              </a:rPr>
              <a:t>e</a:t>
            </a:r>
            <a:r>
              <a:rPr sz="1500" spc="135" dirty="0">
                <a:latin typeface="Calibri"/>
                <a:cs typeface="Calibri"/>
              </a:rPr>
              <a:t> </a:t>
            </a:r>
            <a:r>
              <a:rPr sz="1500" dirty="0">
                <a:latin typeface="Calibri"/>
                <a:cs typeface="Calibri"/>
              </a:rPr>
              <a:t>le</a:t>
            </a:r>
            <a:r>
              <a:rPr sz="1500" spc="146" dirty="0">
                <a:latin typeface="Calibri"/>
                <a:cs typeface="Calibri"/>
              </a:rPr>
              <a:t> </a:t>
            </a:r>
            <a:r>
              <a:rPr sz="1500" spc="-8" dirty="0">
                <a:latin typeface="Calibri"/>
                <a:cs typeface="Calibri"/>
              </a:rPr>
              <a:t>modifiche 	</a:t>
            </a:r>
            <a:r>
              <a:rPr sz="1500" dirty="0">
                <a:latin typeface="Calibri"/>
                <a:cs typeface="Calibri"/>
              </a:rPr>
              <a:t>normative</a:t>
            </a:r>
            <a:r>
              <a:rPr sz="1500" spc="-23" dirty="0">
                <a:latin typeface="Calibri"/>
                <a:cs typeface="Calibri"/>
              </a:rPr>
              <a:t> </a:t>
            </a:r>
            <a:r>
              <a:rPr sz="1500" dirty="0">
                <a:latin typeface="Calibri"/>
                <a:cs typeface="Calibri"/>
              </a:rPr>
              <a:t>necessarie</a:t>
            </a:r>
            <a:r>
              <a:rPr sz="1500" spc="-11" dirty="0">
                <a:latin typeface="Calibri"/>
                <a:cs typeface="Calibri"/>
              </a:rPr>
              <a:t> </a:t>
            </a:r>
            <a:r>
              <a:rPr sz="1500" dirty="0">
                <a:latin typeface="Calibri"/>
                <a:cs typeface="Calibri"/>
              </a:rPr>
              <a:t>per</a:t>
            </a:r>
            <a:r>
              <a:rPr sz="1500" spc="-19" dirty="0">
                <a:latin typeface="Calibri"/>
                <a:cs typeface="Calibri"/>
              </a:rPr>
              <a:t> </a:t>
            </a:r>
            <a:r>
              <a:rPr sz="1500" dirty="0">
                <a:latin typeface="Calibri"/>
                <a:cs typeface="Calibri"/>
              </a:rPr>
              <a:t>attuare</a:t>
            </a:r>
            <a:r>
              <a:rPr sz="1500" spc="-19" dirty="0">
                <a:latin typeface="Calibri"/>
                <a:cs typeface="Calibri"/>
              </a:rPr>
              <a:t> </a:t>
            </a:r>
            <a:r>
              <a:rPr sz="1500" dirty="0">
                <a:latin typeface="Calibri"/>
                <a:cs typeface="Calibri"/>
              </a:rPr>
              <a:t>le</a:t>
            </a:r>
            <a:r>
              <a:rPr sz="1500" spc="-4" dirty="0">
                <a:latin typeface="Calibri"/>
                <a:cs typeface="Calibri"/>
              </a:rPr>
              <a:t> </a:t>
            </a:r>
            <a:r>
              <a:rPr sz="1500" dirty="0">
                <a:latin typeface="Calibri"/>
                <a:cs typeface="Calibri"/>
              </a:rPr>
              <a:t>misure</a:t>
            </a:r>
            <a:r>
              <a:rPr sz="1500" spc="-19" dirty="0">
                <a:latin typeface="Calibri"/>
                <a:cs typeface="Calibri"/>
              </a:rPr>
              <a:t> </a:t>
            </a:r>
            <a:r>
              <a:rPr sz="1500" dirty="0">
                <a:latin typeface="Calibri"/>
                <a:cs typeface="Calibri"/>
              </a:rPr>
              <a:t>del</a:t>
            </a:r>
            <a:r>
              <a:rPr sz="1500" spc="-11" dirty="0">
                <a:latin typeface="Calibri"/>
                <a:cs typeface="Calibri"/>
              </a:rPr>
              <a:t> </a:t>
            </a:r>
            <a:r>
              <a:rPr sz="1500" spc="-8" dirty="0">
                <a:latin typeface="Calibri"/>
                <a:cs typeface="Calibri"/>
              </a:rPr>
              <a:t>Piano.</a:t>
            </a:r>
          </a:p>
        </p:txBody>
      </p:sp>
      <p:sp>
        <p:nvSpPr>
          <p:cNvPr id="3" name="object 3"/>
          <p:cNvSpPr txBox="1"/>
          <p:nvPr/>
        </p:nvSpPr>
        <p:spPr>
          <a:xfrm>
            <a:off x="1022412" y="1812806"/>
            <a:ext cx="7582036" cy="439062"/>
          </a:xfrm>
          <a:prstGeom prst="rect">
            <a:avLst/>
          </a:prstGeom>
          <a:ln w="25907">
            <a:solidFill>
              <a:srgbClr val="57B0B8"/>
            </a:solidFill>
          </a:ln>
        </p:spPr>
        <p:txBody>
          <a:bodyPr vert="horz" wrap="square" lIns="0" tIns="23336" rIns="0" bIns="0" rtlCol="0">
            <a:spAutoFit/>
          </a:bodyPr>
          <a:lstStyle/>
          <a:p>
            <a:pPr marL="113348" marR="116205" algn="just">
              <a:spcBef>
                <a:spcPts val="183"/>
              </a:spcBef>
            </a:pPr>
            <a:r>
              <a:rPr sz="1350" b="1" dirty="0">
                <a:latin typeface="Calibri"/>
                <a:cs typeface="Calibri"/>
              </a:rPr>
              <a:t>A</a:t>
            </a:r>
            <a:r>
              <a:rPr sz="1350" b="1" spc="233" dirty="0">
                <a:latin typeface="Calibri"/>
                <a:cs typeface="Calibri"/>
              </a:rPr>
              <a:t> </a:t>
            </a:r>
            <a:r>
              <a:rPr sz="1350" b="1" dirty="0">
                <a:latin typeface="Calibri"/>
                <a:cs typeface="Calibri"/>
              </a:rPr>
              <a:t>realizzare</a:t>
            </a:r>
            <a:r>
              <a:rPr sz="1350" b="1" spc="251" dirty="0">
                <a:latin typeface="Calibri"/>
                <a:cs typeface="Calibri"/>
              </a:rPr>
              <a:t> </a:t>
            </a:r>
            <a:r>
              <a:rPr sz="1350" b="1" dirty="0">
                <a:latin typeface="Calibri"/>
                <a:cs typeface="Calibri"/>
              </a:rPr>
              <a:t>i</a:t>
            </a:r>
            <a:r>
              <a:rPr sz="1350" b="1" spc="251" dirty="0">
                <a:latin typeface="Calibri"/>
                <a:cs typeface="Calibri"/>
              </a:rPr>
              <a:t> </a:t>
            </a:r>
            <a:r>
              <a:rPr sz="1350" b="1" dirty="0">
                <a:latin typeface="Calibri"/>
                <a:cs typeface="Calibri"/>
              </a:rPr>
              <a:t>singoli</a:t>
            </a:r>
            <a:r>
              <a:rPr sz="1350" b="1" spc="248" dirty="0">
                <a:latin typeface="Calibri"/>
                <a:cs typeface="Calibri"/>
              </a:rPr>
              <a:t> </a:t>
            </a:r>
            <a:r>
              <a:rPr sz="1350" b="1" dirty="0">
                <a:latin typeface="Calibri"/>
                <a:cs typeface="Calibri"/>
              </a:rPr>
              <a:t>interventi</a:t>
            </a:r>
            <a:r>
              <a:rPr sz="1350" b="1" spc="233" dirty="0">
                <a:latin typeface="Calibri"/>
                <a:cs typeface="Calibri"/>
              </a:rPr>
              <a:t> </a:t>
            </a:r>
            <a:r>
              <a:rPr sz="1350" b="1" dirty="0">
                <a:latin typeface="Calibri"/>
                <a:cs typeface="Calibri"/>
              </a:rPr>
              <a:t>sono,</a:t>
            </a:r>
            <a:r>
              <a:rPr sz="1350" b="1" spc="251" dirty="0">
                <a:latin typeface="Calibri"/>
                <a:cs typeface="Calibri"/>
              </a:rPr>
              <a:t> </a:t>
            </a:r>
            <a:r>
              <a:rPr sz="1350" b="1" dirty="0">
                <a:latin typeface="Calibri"/>
                <a:cs typeface="Calibri"/>
              </a:rPr>
              <a:t>secondo</a:t>
            </a:r>
            <a:r>
              <a:rPr sz="1350" b="1" spc="233" dirty="0">
                <a:latin typeface="Calibri"/>
                <a:cs typeface="Calibri"/>
              </a:rPr>
              <a:t> </a:t>
            </a:r>
            <a:r>
              <a:rPr sz="1350" b="1" dirty="0">
                <a:latin typeface="Calibri"/>
                <a:cs typeface="Calibri"/>
              </a:rPr>
              <a:t>le</a:t>
            </a:r>
            <a:r>
              <a:rPr sz="1350" b="1" spc="244" dirty="0">
                <a:latin typeface="Calibri"/>
                <a:cs typeface="Calibri"/>
              </a:rPr>
              <a:t> </a:t>
            </a:r>
            <a:r>
              <a:rPr sz="1350" b="1" dirty="0">
                <a:latin typeface="Calibri"/>
                <a:cs typeface="Calibri"/>
              </a:rPr>
              <a:t>rispettive</a:t>
            </a:r>
            <a:r>
              <a:rPr sz="1350" b="1" spc="244" dirty="0">
                <a:latin typeface="Calibri"/>
                <a:cs typeface="Calibri"/>
              </a:rPr>
              <a:t> </a:t>
            </a:r>
            <a:r>
              <a:rPr sz="1350" b="1" dirty="0">
                <a:latin typeface="Calibri"/>
                <a:cs typeface="Calibri"/>
              </a:rPr>
              <a:t>competenze,</a:t>
            </a:r>
            <a:r>
              <a:rPr sz="1350" b="1" spc="251" dirty="0">
                <a:latin typeface="Calibri"/>
                <a:cs typeface="Calibri"/>
              </a:rPr>
              <a:t> </a:t>
            </a:r>
            <a:r>
              <a:rPr sz="1350" b="1" spc="-19" dirty="0">
                <a:latin typeface="Calibri"/>
                <a:cs typeface="Calibri"/>
              </a:rPr>
              <a:t>le </a:t>
            </a:r>
            <a:r>
              <a:rPr sz="1350" b="1" dirty="0">
                <a:latin typeface="Calibri"/>
                <a:cs typeface="Calibri"/>
              </a:rPr>
              <a:t>singole</a:t>
            </a:r>
            <a:r>
              <a:rPr sz="1350" b="1" spc="-15" dirty="0">
                <a:latin typeface="Calibri"/>
                <a:cs typeface="Calibri"/>
              </a:rPr>
              <a:t> </a:t>
            </a:r>
            <a:r>
              <a:rPr sz="1350" b="1" spc="-8" dirty="0">
                <a:latin typeface="Calibri"/>
                <a:cs typeface="Calibri"/>
              </a:rPr>
              <a:t>Amministrazioni </a:t>
            </a:r>
            <a:r>
              <a:rPr sz="1350" b="1" dirty="0">
                <a:latin typeface="Calibri"/>
                <a:cs typeface="Calibri"/>
              </a:rPr>
              <a:t>centrali</a:t>
            </a:r>
            <a:r>
              <a:rPr sz="1350" b="1" spc="-23" dirty="0">
                <a:latin typeface="Calibri"/>
                <a:cs typeface="Calibri"/>
              </a:rPr>
              <a:t> </a:t>
            </a:r>
            <a:r>
              <a:rPr sz="1350" b="1" spc="-19" dirty="0">
                <a:latin typeface="Calibri"/>
                <a:cs typeface="Calibri"/>
              </a:rPr>
              <a:t>interessate</a:t>
            </a:r>
            <a:r>
              <a:rPr sz="1350" b="1" spc="-4" dirty="0">
                <a:latin typeface="Calibri"/>
                <a:cs typeface="Calibri"/>
              </a:rPr>
              <a:t> </a:t>
            </a:r>
            <a:r>
              <a:rPr sz="1350" b="1" spc="-8" dirty="0">
                <a:latin typeface="Calibri"/>
                <a:cs typeface="Calibri"/>
              </a:rPr>
              <a:t>(Ministeri),</a:t>
            </a:r>
            <a:r>
              <a:rPr sz="1350" b="1" spc="-15" dirty="0">
                <a:latin typeface="Calibri"/>
                <a:cs typeface="Calibri"/>
              </a:rPr>
              <a:t> </a:t>
            </a:r>
            <a:r>
              <a:rPr sz="1350" b="1" dirty="0">
                <a:latin typeface="Calibri"/>
                <a:cs typeface="Calibri"/>
              </a:rPr>
              <a:t>nonché le</a:t>
            </a:r>
            <a:r>
              <a:rPr sz="1350" b="1" spc="4" dirty="0">
                <a:latin typeface="Calibri"/>
                <a:cs typeface="Calibri"/>
              </a:rPr>
              <a:t> </a:t>
            </a:r>
            <a:r>
              <a:rPr sz="1350" b="1" dirty="0">
                <a:latin typeface="Calibri"/>
                <a:cs typeface="Calibri"/>
              </a:rPr>
              <a:t>Regioni</a:t>
            </a:r>
            <a:r>
              <a:rPr sz="1350" b="1" spc="-8" dirty="0">
                <a:latin typeface="Calibri"/>
                <a:cs typeface="Calibri"/>
              </a:rPr>
              <a:t> </a:t>
            </a:r>
            <a:r>
              <a:rPr sz="1350" b="1" dirty="0">
                <a:latin typeface="Calibri"/>
                <a:cs typeface="Calibri"/>
              </a:rPr>
              <a:t>e</a:t>
            </a:r>
            <a:r>
              <a:rPr sz="1350" b="1" spc="-4" dirty="0">
                <a:latin typeface="Calibri"/>
                <a:cs typeface="Calibri"/>
              </a:rPr>
              <a:t> </a:t>
            </a:r>
            <a:r>
              <a:rPr sz="1350" b="1" spc="-19" dirty="0">
                <a:latin typeface="Calibri"/>
                <a:cs typeface="Calibri"/>
              </a:rPr>
              <a:t>gli </a:t>
            </a:r>
            <a:r>
              <a:rPr sz="1350" b="1" dirty="0">
                <a:latin typeface="Calibri"/>
                <a:cs typeface="Calibri"/>
              </a:rPr>
              <a:t>Enti</a:t>
            </a:r>
            <a:r>
              <a:rPr sz="1350" b="1" spc="-75" dirty="0">
                <a:latin typeface="Calibri"/>
                <a:cs typeface="Calibri"/>
              </a:rPr>
              <a:t> </a:t>
            </a:r>
            <a:r>
              <a:rPr sz="1350" b="1" spc="-8" dirty="0">
                <a:latin typeface="Calibri"/>
                <a:cs typeface="Calibri"/>
              </a:rPr>
              <a:t>locali.</a:t>
            </a:r>
            <a:endParaRPr sz="1350" dirty="0">
              <a:latin typeface="Calibri"/>
              <a:cs typeface="Calibri"/>
            </a:endParaRPr>
          </a:p>
        </p:txBody>
      </p:sp>
      <p:grpSp>
        <p:nvGrpSpPr>
          <p:cNvPr id="5" name="object 5"/>
          <p:cNvGrpSpPr/>
          <p:nvPr/>
        </p:nvGrpSpPr>
        <p:grpSpPr>
          <a:xfrm>
            <a:off x="1022413" y="2977322"/>
            <a:ext cx="1268729" cy="2417445"/>
            <a:chOff x="774191" y="2779776"/>
            <a:chExt cx="1691639" cy="3223260"/>
          </a:xfrm>
        </p:grpSpPr>
        <p:pic>
          <p:nvPicPr>
            <p:cNvPr id="6" name="object 6"/>
            <p:cNvPicPr/>
            <p:nvPr/>
          </p:nvPicPr>
          <p:blipFill>
            <a:blip r:embed="rId2" cstate="print"/>
            <a:stretch>
              <a:fillRect/>
            </a:stretch>
          </p:blipFill>
          <p:spPr>
            <a:xfrm>
              <a:off x="899159" y="2779776"/>
              <a:ext cx="1440180" cy="1245108"/>
            </a:xfrm>
            <a:prstGeom prst="rect">
              <a:avLst/>
            </a:prstGeom>
          </p:spPr>
        </p:pic>
        <p:pic>
          <p:nvPicPr>
            <p:cNvPr id="7" name="object 7"/>
            <p:cNvPicPr/>
            <p:nvPr/>
          </p:nvPicPr>
          <p:blipFill>
            <a:blip r:embed="rId3" cstate="print"/>
            <a:stretch>
              <a:fillRect/>
            </a:stretch>
          </p:blipFill>
          <p:spPr>
            <a:xfrm>
              <a:off x="774191" y="4311396"/>
              <a:ext cx="1691639" cy="1691639"/>
            </a:xfrm>
            <a:prstGeom prst="rect">
              <a:avLst/>
            </a:prstGeom>
          </p:spPr>
        </p:pic>
      </p:grpSp>
    </p:spTree>
    <p:extLst>
      <p:ext uri="{BB962C8B-B14F-4D97-AF65-F5344CB8AC3E}">
        <p14:creationId xmlns:p14="http://schemas.microsoft.com/office/powerpoint/2010/main" val="3316800445"/>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52A5F-4DEC-9C5E-1818-683B5DA6B48C}"/>
              </a:ext>
            </a:extLst>
          </p:cNvPr>
          <p:cNvSpPr>
            <a:spLocks noGrp="1"/>
          </p:cNvSpPr>
          <p:nvPr>
            <p:ph type="title"/>
          </p:nvPr>
        </p:nvSpPr>
        <p:spPr/>
        <p:txBody>
          <a:bodyPr>
            <a:normAutofit fontScale="90000"/>
          </a:bodyPr>
          <a:lstStyle/>
          <a:p>
            <a:r>
              <a:rPr lang="it-IT" dirty="0"/>
              <a:t>La nuova governance: decreto legge 13 del 2023</a:t>
            </a:r>
          </a:p>
        </p:txBody>
      </p:sp>
      <p:pic>
        <p:nvPicPr>
          <p:cNvPr id="1026" name="Picture 2">
            <a:extLst>
              <a:ext uri="{FF2B5EF4-FFF2-40B4-BE49-F238E27FC236}">
                <a16:creationId xmlns:a16="http://schemas.microsoft.com/office/drawing/2014/main" id="{23478577-3405-1101-5992-90021B0B00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704856" cy="450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17458"/>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45280" y="432112"/>
            <a:ext cx="7311096" cy="1240724"/>
          </a:xfrm>
          <a:prstGeom prst="rect">
            <a:avLst/>
          </a:prstGeom>
        </p:spPr>
        <p:txBody>
          <a:bodyPr vert="horz" wrap="square" lIns="0" tIns="9525" rIns="0" bIns="0" rtlCol="0" anchor="ctr">
            <a:spAutoFit/>
          </a:bodyPr>
          <a:lstStyle/>
          <a:p>
            <a:pPr marL="98584" algn="just">
              <a:spcBef>
                <a:spcPts val="75"/>
              </a:spcBef>
            </a:pPr>
            <a:r>
              <a:rPr dirty="0"/>
              <a:t>La</a:t>
            </a:r>
            <a:r>
              <a:rPr spc="-34" dirty="0"/>
              <a:t> </a:t>
            </a:r>
            <a:r>
              <a:rPr dirty="0"/>
              <a:t>gestione</a:t>
            </a:r>
            <a:r>
              <a:rPr spc="-19" dirty="0"/>
              <a:t> </a:t>
            </a:r>
            <a:r>
              <a:rPr dirty="0"/>
              <a:t>del</a:t>
            </a:r>
            <a:r>
              <a:rPr spc="-15" dirty="0"/>
              <a:t> </a:t>
            </a:r>
            <a:r>
              <a:rPr dirty="0"/>
              <a:t>PNRR:</a:t>
            </a:r>
            <a:r>
              <a:rPr spc="-26" dirty="0"/>
              <a:t> </a:t>
            </a:r>
            <a:r>
              <a:rPr dirty="0"/>
              <a:t>risorse</a:t>
            </a:r>
            <a:r>
              <a:rPr spc="-34" dirty="0"/>
              <a:t> </a:t>
            </a:r>
            <a:r>
              <a:rPr dirty="0"/>
              <a:t>umane</a:t>
            </a:r>
            <a:r>
              <a:rPr spc="-19" dirty="0"/>
              <a:t> </a:t>
            </a:r>
            <a:r>
              <a:rPr dirty="0"/>
              <a:t>e</a:t>
            </a:r>
            <a:r>
              <a:rPr spc="-19" dirty="0"/>
              <a:t> </a:t>
            </a:r>
            <a:r>
              <a:rPr spc="-8" dirty="0"/>
              <a:t>comunicazione</a:t>
            </a:r>
          </a:p>
        </p:txBody>
      </p:sp>
      <p:sp>
        <p:nvSpPr>
          <p:cNvPr id="3" name="object 3"/>
          <p:cNvSpPr txBox="1"/>
          <p:nvPr/>
        </p:nvSpPr>
        <p:spPr>
          <a:xfrm>
            <a:off x="3659314" y="2325434"/>
            <a:ext cx="499110" cy="217367"/>
          </a:xfrm>
          <a:prstGeom prst="rect">
            <a:avLst/>
          </a:prstGeom>
        </p:spPr>
        <p:txBody>
          <a:bodyPr vert="horz" wrap="square" lIns="0" tIns="9525" rIns="0" bIns="0" rtlCol="0">
            <a:spAutoFit/>
          </a:bodyPr>
          <a:lstStyle/>
          <a:p>
            <a:pPr marL="266700" indent="-257175">
              <a:spcBef>
                <a:spcPts val="75"/>
              </a:spcBef>
              <a:buFont typeface="Wingdings"/>
              <a:buChar char=""/>
              <a:tabLst>
                <a:tab pos="266700" algn="l"/>
              </a:tabLst>
            </a:pPr>
            <a:r>
              <a:rPr sz="1350" spc="-23" dirty="0">
                <a:latin typeface="Calibri"/>
                <a:cs typeface="Calibri"/>
              </a:rPr>
              <a:t>Per</a:t>
            </a:r>
            <a:endParaRPr sz="1350">
              <a:latin typeface="Calibri"/>
              <a:cs typeface="Calibri"/>
            </a:endParaRPr>
          </a:p>
        </p:txBody>
      </p:sp>
      <p:sp>
        <p:nvSpPr>
          <p:cNvPr id="4" name="object 4"/>
          <p:cNvSpPr txBox="1"/>
          <p:nvPr/>
        </p:nvSpPr>
        <p:spPr>
          <a:xfrm>
            <a:off x="4385311" y="2325434"/>
            <a:ext cx="808196" cy="217367"/>
          </a:xfrm>
          <a:prstGeom prst="rect">
            <a:avLst/>
          </a:prstGeom>
        </p:spPr>
        <p:txBody>
          <a:bodyPr vert="horz" wrap="square" lIns="0" tIns="9525" rIns="0" bIns="0" rtlCol="0">
            <a:spAutoFit/>
          </a:bodyPr>
          <a:lstStyle/>
          <a:p>
            <a:pPr marL="9525">
              <a:spcBef>
                <a:spcPts val="75"/>
              </a:spcBef>
            </a:pPr>
            <a:r>
              <a:rPr sz="1350" spc="-26" dirty="0">
                <a:latin typeface="Calibri"/>
                <a:cs typeface="Calibri"/>
              </a:rPr>
              <a:t>l’attuazione</a:t>
            </a:r>
            <a:endParaRPr sz="1350">
              <a:latin typeface="Calibri"/>
              <a:cs typeface="Calibri"/>
            </a:endParaRPr>
          </a:p>
        </p:txBody>
      </p:sp>
      <p:sp>
        <p:nvSpPr>
          <p:cNvPr id="5" name="object 5"/>
          <p:cNvSpPr txBox="1"/>
          <p:nvPr/>
        </p:nvSpPr>
        <p:spPr>
          <a:xfrm>
            <a:off x="5421059" y="2325434"/>
            <a:ext cx="902970" cy="217367"/>
          </a:xfrm>
          <a:prstGeom prst="rect">
            <a:avLst/>
          </a:prstGeom>
        </p:spPr>
        <p:txBody>
          <a:bodyPr vert="horz" wrap="square" lIns="0" tIns="9525" rIns="0" bIns="0" rtlCol="0">
            <a:spAutoFit/>
          </a:bodyPr>
          <a:lstStyle/>
          <a:p>
            <a:pPr marL="9525">
              <a:spcBef>
                <a:spcPts val="75"/>
              </a:spcBef>
              <a:tabLst>
                <a:tab pos="471011" algn="l"/>
              </a:tabLst>
            </a:pPr>
            <a:r>
              <a:rPr sz="1350" spc="-19" dirty="0">
                <a:latin typeface="Calibri"/>
                <a:cs typeface="Calibri"/>
              </a:rPr>
              <a:t>del</a:t>
            </a:r>
            <a:r>
              <a:rPr sz="1350" dirty="0">
                <a:latin typeface="Calibri"/>
                <a:cs typeface="Calibri"/>
              </a:rPr>
              <a:t>	</a:t>
            </a:r>
            <a:r>
              <a:rPr sz="1350" spc="-8" dirty="0">
                <a:latin typeface="Calibri"/>
                <a:cs typeface="Calibri"/>
              </a:rPr>
              <a:t>PNRR,</a:t>
            </a:r>
            <a:endParaRPr sz="1350">
              <a:latin typeface="Calibri"/>
              <a:cs typeface="Calibri"/>
            </a:endParaRPr>
          </a:p>
        </p:txBody>
      </p:sp>
      <p:sp>
        <p:nvSpPr>
          <p:cNvPr id="6" name="object 6"/>
          <p:cNvSpPr txBox="1"/>
          <p:nvPr/>
        </p:nvSpPr>
        <p:spPr>
          <a:xfrm>
            <a:off x="3916680" y="2531173"/>
            <a:ext cx="1175385" cy="217367"/>
          </a:xfrm>
          <a:prstGeom prst="rect">
            <a:avLst/>
          </a:prstGeom>
        </p:spPr>
        <p:txBody>
          <a:bodyPr vert="horz" wrap="square" lIns="0" tIns="9525" rIns="0" bIns="0" rtlCol="0">
            <a:spAutoFit/>
          </a:bodyPr>
          <a:lstStyle/>
          <a:p>
            <a:pPr marL="9525">
              <a:spcBef>
                <a:spcPts val="75"/>
              </a:spcBef>
            </a:pPr>
            <a:r>
              <a:rPr sz="1350" spc="-15" dirty="0">
                <a:latin typeface="Calibri"/>
                <a:cs typeface="Calibri"/>
              </a:rPr>
              <a:t>Amministrazioni,</a:t>
            </a:r>
            <a:endParaRPr sz="1350">
              <a:latin typeface="Calibri"/>
              <a:cs typeface="Calibri"/>
            </a:endParaRPr>
          </a:p>
        </p:txBody>
      </p:sp>
      <p:sp>
        <p:nvSpPr>
          <p:cNvPr id="7" name="object 7"/>
          <p:cNvSpPr txBox="1"/>
          <p:nvPr/>
        </p:nvSpPr>
        <p:spPr>
          <a:xfrm>
            <a:off x="5210557" y="2531173"/>
            <a:ext cx="1016794" cy="217367"/>
          </a:xfrm>
          <a:prstGeom prst="rect">
            <a:avLst/>
          </a:prstGeom>
        </p:spPr>
        <p:txBody>
          <a:bodyPr vert="horz" wrap="square" lIns="0" tIns="9525" rIns="0" bIns="0" rtlCol="0">
            <a:spAutoFit/>
          </a:bodyPr>
          <a:lstStyle/>
          <a:p>
            <a:pPr marL="9525">
              <a:spcBef>
                <a:spcPts val="75"/>
              </a:spcBef>
              <a:tabLst>
                <a:tab pos="273368" algn="l"/>
                <a:tab pos="921544" algn="l"/>
              </a:tabLst>
            </a:pPr>
            <a:r>
              <a:rPr sz="1350" spc="-19" dirty="0">
                <a:latin typeface="Calibri"/>
                <a:cs typeface="Calibri"/>
              </a:rPr>
              <a:t>le</a:t>
            </a:r>
            <a:r>
              <a:rPr sz="1350" dirty="0">
                <a:latin typeface="Calibri"/>
                <a:cs typeface="Calibri"/>
              </a:rPr>
              <a:t>	</a:t>
            </a:r>
            <a:r>
              <a:rPr sz="1350" spc="-8" dirty="0">
                <a:latin typeface="Calibri"/>
                <a:cs typeface="Calibri"/>
              </a:rPr>
              <a:t>Regioni</a:t>
            </a:r>
            <a:r>
              <a:rPr sz="1350" dirty="0">
                <a:latin typeface="Calibri"/>
                <a:cs typeface="Calibri"/>
              </a:rPr>
              <a:t>	</a:t>
            </a:r>
            <a:r>
              <a:rPr sz="1350" spc="-38" dirty="0">
                <a:latin typeface="Calibri"/>
                <a:cs typeface="Calibri"/>
              </a:rPr>
              <a:t>e</a:t>
            </a:r>
            <a:endParaRPr sz="1350">
              <a:latin typeface="Calibri"/>
              <a:cs typeface="Calibri"/>
            </a:endParaRPr>
          </a:p>
        </p:txBody>
      </p:sp>
      <p:sp>
        <p:nvSpPr>
          <p:cNvPr id="8" name="object 8"/>
          <p:cNvSpPr txBox="1"/>
          <p:nvPr/>
        </p:nvSpPr>
        <p:spPr>
          <a:xfrm>
            <a:off x="6345745" y="2325433"/>
            <a:ext cx="1083945" cy="425116"/>
          </a:xfrm>
          <a:prstGeom prst="rect">
            <a:avLst/>
          </a:prstGeom>
        </p:spPr>
        <p:txBody>
          <a:bodyPr vert="horz" wrap="square" lIns="0" tIns="9525" rIns="0" bIns="0" rtlCol="0">
            <a:spAutoFit/>
          </a:bodyPr>
          <a:lstStyle/>
          <a:p>
            <a:pPr marL="9525" marR="3810" indent="204311">
              <a:spcBef>
                <a:spcPts val="75"/>
              </a:spcBef>
              <a:tabLst>
                <a:tab pos="308610" algn="l"/>
                <a:tab pos="585788" algn="l"/>
                <a:tab pos="713423" algn="l"/>
              </a:tabLst>
            </a:pPr>
            <a:r>
              <a:rPr sz="1350" spc="-19" dirty="0">
                <a:latin typeface="Calibri"/>
                <a:cs typeface="Calibri"/>
              </a:rPr>
              <a:t>le</a:t>
            </a:r>
            <a:r>
              <a:rPr sz="1350" dirty="0">
                <a:latin typeface="Calibri"/>
                <a:cs typeface="Calibri"/>
              </a:rPr>
              <a:t>	</a:t>
            </a:r>
            <a:r>
              <a:rPr sz="1350" spc="-15" dirty="0">
                <a:latin typeface="Calibri"/>
                <a:cs typeface="Calibri"/>
              </a:rPr>
              <a:t>singole </a:t>
            </a:r>
            <a:r>
              <a:rPr sz="1350" spc="-19" dirty="0">
                <a:latin typeface="Calibri"/>
                <a:cs typeface="Calibri"/>
              </a:rPr>
              <a:t>gli</a:t>
            </a:r>
            <a:r>
              <a:rPr sz="1350" dirty="0">
                <a:latin typeface="Calibri"/>
                <a:cs typeface="Calibri"/>
              </a:rPr>
              <a:t>	</a:t>
            </a:r>
            <a:r>
              <a:rPr sz="1350" spc="-15" dirty="0">
                <a:latin typeface="Calibri"/>
                <a:cs typeface="Calibri"/>
              </a:rPr>
              <a:t>Enti</a:t>
            </a:r>
            <a:r>
              <a:rPr sz="1350" dirty="0">
                <a:latin typeface="Calibri"/>
                <a:cs typeface="Calibri"/>
              </a:rPr>
              <a:t>		</a:t>
            </a:r>
            <a:r>
              <a:rPr sz="1350" spc="-15" dirty="0">
                <a:latin typeface="Calibri"/>
                <a:cs typeface="Calibri"/>
              </a:rPr>
              <a:t>locali</a:t>
            </a:r>
            <a:endParaRPr sz="1350">
              <a:latin typeface="Calibri"/>
              <a:cs typeface="Calibri"/>
            </a:endParaRPr>
          </a:p>
        </p:txBody>
      </p:sp>
      <p:sp>
        <p:nvSpPr>
          <p:cNvPr id="9" name="object 9"/>
          <p:cNvSpPr txBox="1"/>
          <p:nvPr/>
        </p:nvSpPr>
        <p:spPr>
          <a:xfrm>
            <a:off x="4651630" y="2736686"/>
            <a:ext cx="1436846" cy="217367"/>
          </a:xfrm>
          <a:prstGeom prst="rect">
            <a:avLst/>
          </a:prstGeom>
        </p:spPr>
        <p:txBody>
          <a:bodyPr vert="horz" wrap="square" lIns="0" tIns="9525" rIns="0" bIns="0" rtlCol="0">
            <a:spAutoFit/>
          </a:bodyPr>
          <a:lstStyle/>
          <a:p>
            <a:pPr marL="9525">
              <a:spcBef>
                <a:spcPts val="75"/>
              </a:spcBef>
              <a:tabLst>
                <a:tab pos="939641" algn="l"/>
              </a:tabLst>
            </a:pPr>
            <a:r>
              <a:rPr sz="1350" spc="-8" dirty="0">
                <a:latin typeface="Calibri"/>
                <a:cs typeface="Calibri"/>
              </a:rPr>
              <a:t>selezionare</a:t>
            </a:r>
            <a:r>
              <a:rPr sz="1350" dirty="0">
                <a:latin typeface="Calibri"/>
                <a:cs typeface="Calibri"/>
              </a:rPr>
              <a:t>	</a:t>
            </a:r>
            <a:r>
              <a:rPr sz="1350" b="1" spc="-8" dirty="0">
                <a:latin typeface="Calibri"/>
                <a:cs typeface="Calibri"/>
              </a:rPr>
              <a:t>esperti</a:t>
            </a:r>
            <a:endParaRPr sz="1350">
              <a:latin typeface="Calibri"/>
              <a:cs typeface="Calibri"/>
            </a:endParaRPr>
          </a:p>
        </p:txBody>
      </p:sp>
      <p:sp>
        <p:nvSpPr>
          <p:cNvPr id="10" name="object 10"/>
          <p:cNvSpPr txBox="1"/>
          <p:nvPr/>
        </p:nvSpPr>
        <p:spPr>
          <a:xfrm>
            <a:off x="6217729" y="2736686"/>
            <a:ext cx="105728" cy="217367"/>
          </a:xfrm>
          <a:prstGeom prst="rect">
            <a:avLst/>
          </a:prstGeom>
        </p:spPr>
        <p:txBody>
          <a:bodyPr vert="horz" wrap="square" lIns="0" tIns="9525" rIns="0" bIns="0" rtlCol="0">
            <a:spAutoFit/>
          </a:bodyPr>
          <a:lstStyle/>
          <a:p>
            <a:pPr marL="9525">
              <a:spcBef>
                <a:spcPts val="75"/>
              </a:spcBef>
            </a:pPr>
            <a:r>
              <a:rPr sz="1350" b="1" dirty="0">
                <a:latin typeface="Calibri"/>
                <a:cs typeface="Calibri"/>
              </a:rPr>
              <a:t>e</a:t>
            </a:r>
            <a:endParaRPr sz="1350">
              <a:latin typeface="Calibri"/>
              <a:cs typeface="Calibri"/>
            </a:endParaRPr>
          </a:p>
        </p:txBody>
      </p:sp>
      <p:sp>
        <p:nvSpPr>
          <p:cNvPr id="11" name="object 11"/>
          <p:cNvSpPr txBox="1"/>
          <p:nvPr/>
        </p:nvSpPr>
        <p:spPr>
          <a:xfrm>
            <a:off x="6455474" y="2736686"/>
            <a:ext cx="973931" cy="217367"/>
          </a:xfrm>
          <a:prstGeom prst="rect">
            <a:avLst/>
          </a:prstGeom>
        </p:spPr>
        <p:txBody>
          <a:bodyPr vert="horz" wrap="square" lIns="0" tIns="9525" rIns="0" bIns="0" rtlCol="0">
            <a:spAutoFit/>
          </a:bodyPr>
          <a:lstStyle/>
          <a:p>
            <a:pPr marL="9525">
              <a:spcBef>
                <a:spcPts val="75"/>
              </a:spcBef>
              <a:tabLst>
                <a:tab pos="879158" algn="l"/>
              </a:tabLst>
            </a:pPr>
            <a:r>
              <a:rPr sz="1350" b="1" spc="-8" dirty="0">
                <a:latin typeface="Calibri"/>
                <a:cs typeface="Calibri"/>
              </a:rPr>
              <a:t>consulenti</a:t>
            </a:r>
            <a:r>
              <a:rPr sz="1350" b="1" dirty="0">
                <a:latin typeface="Calibri"/>
                <a:cs typeface="Calibri"/>
              </a:rPr>
              <a:t>	</a:t>
            </a:r>
            <a:r>
              <a:rPr sz="1350" b="1" spc="-38" dirty="0">
                <a:latin typeface="Calibri"/>
                <a:cs typeface="Calibri"/>
              </a:rPr>
              <a:t>a</a:t>
            </a:r>
            <a:endParaRPr sz="1350">
              <a:latin typeface="Calibri"/>
              <a:cs typeface="Calibri"/>
            </a:endParaRPr>
          </a:p>
        </p:txBody>
      </p:sp>
      <p:sp>
        <p:nvSpPr>
          <p:cNvPr id="12" name="object 12"/>
          <p:cNvSpPr txBox="1"/>
          <p:nvPr/>
        </p:nvSpPr>
        <p:spPr>
          <a:xfrm>
            <a:off x="3916681" y="2736685"/>
            <a:ext cx="1483042" cy="425116"/>
          </a:xfrm>
          <a:prstGeom prst="rect">
            <a:avLst/>
          </a:prstGeom>
        </p:spPr>
        <p:txBody>
          <a:bodyPr vert="horz" wrap="square" lIns="0" tIns="9525" rIns="0" bIns="0" rtlCol="0">
            <a:spAutoFit/>
          </a:bodyPr>
          <a:lstStyle/>
          <a:p>
            <a:pPr marL="9525">
              <a:spcBef>
                <a:spcPts val="75"/>
              </a:spcBef>
            </a:pPr>
            <a:r>
              <a:rPr sz="1350" spc="-8" dirty="0">
                <a:latin typeface="Calibri"/>
                <a:cs typeface="Calibri"/>
              </a:rPr>
              <a:t>possono</a:t>
            </a:r>
            <a:endParaRPr sz="1350" dirty="0">
              <a:latin typeface="Calibri"/>
              <a:cs typeface="Calibri"/>
            </a:endParaRPr>
          </a:p>
          <a:p>
            <a:pPr marL="9525">
              <a:spcBef>
                <a:spcPts val="4"/>
              </a:spcBef>
              <a:tabLst>
                <a:tab pos="604838" algn="l"/>
              </a:tabLst>
            </a:pPr>
            <a:r>
              <a:rPr sz="1350" b="1" spc="-8" dirty="0">
                <a:latin typeface="Calibri"/>
                <a:cs typeface="Calibri"/>
              </a:rPr>
              <a:t>tempo</a:t>
            </a:r>
            <a:r>
              <a:rPr sz="1350" b="1" dirty="0">
                <a:latin typeface="Calibri"/>
                <a:cs typeface="Calibri"/>
              </a:rPr>
              <a:t>	</a:t>
            </a:r>
            <a:r>
              <a:rPr sz="1350" b="1" spc="-23" dirty="0">
                <a:latin typeface="Calibri"/>
                <a:cs typeface="Calibri"/>
              </a:rPr>
              <a:t>determinato</a:t>
            </a:r>
            <a:endParaRPr sz="1350" dirty="0">
              <a:latin typeface="Calibri"/>
              <a:cs typeface="Calibri"/>
            </a:endParaRPr>
          </a:p>
        </p:txBody>
      </p:sp>
      <p:sp>
        <p:nvSpPr>
          <p:cNvPr id="13" name="object 13"/>
          <p:cNvSpPr txBox="1"/>
          <p:nvPr/>
        </p:nvSpPr>
        <p:spPr>
          <a:xfrm>
            <a:off x="5514786" y="2942844"/>
            <a:ext cx="1914049" cy="217367"/>
          </a:xfrm>
          <a:prstGeom prst="rect">
            <a:avLst/>
          </a:prstGeom>
        </p:spPr>
        <p:txBody>
          <a:bodyPr vert="horz" wrap="square" lIns="0" tIns="9525" rIns="0" bIns="0" rtlCol="0">
            <a:spAutoFit/>
          </a:bodyPr>
          <a:lstStyle/>
          <a:p>
            <a:pPr marL="9525">
              <a:spcBef>
                <a:spcPts val="75"/>
              </a:spcBef>
              <a:tabLst>
                <a:tab pos="227648" algn="l"/>
                <a:tab pos="951071" algn="l"/>
                <a:tab pos="1214914" algn="l"/>
              </a:tabLst>
            </a:pPr>
            <a:r>
              <a:rPr sz="1350" spc="-38" dirty="0">
                <a:latin typeface="Calibri"/>
                <a:cs typeface="Calibri"/>
              </a:rPr>
              <a:t>e</a:t>
            </a:r>
            <a:r>
              <a:rPr sz="1350" dirty="0">
                <a:latin typeface="Calibri"/>
                <a:cs typeface="Calibri"/>
              </a:rPr>
              <a:t>	</a:t>
            </a:r>
            <a:r>
              <a:rPr sz="1350" spc="-8" dirty="0">
                <a:latin typeface="Calibri"/>
                <a:cs typeface="Calibri"/>
              </a:rPr>
              <a:t>avvalersi</a:t>
            </a:r>
            <a:r>
              <a:rPr sz="1350" dirty="0">
                <a:latin typeface="Calibri"/>
                <a:cs typeface="Calibri"/>
              </a:rPr>
              <a:t>	</a:t>
            </a:r>
            <a:r>
              <a:rPr sz="1350" spc="-19" dirty="0">
                <a:latin typeface="Calibri"/>
                <a:cs typeface="Calibri"/>
              </a:rPr>
              <a:t>di</a:t>
            </a:r>
            <a:r>
              <a:rPr sz="1350" dirty="0">
                <a:latin typeface="Calibri"/>
                <a:cs typeface="Calibri"/>
              </a:rPr>
              <a:t>	task</a:t>
            </a:r>
            <a:r>
              <a:rPr sz="1350" spc="153" dirty="0">
                <a:latin typeface="Calibri"/>
                <a:cs typeface="Calibri"/>
              </a:rPr>
              <a:t> </a:t>
            </a:r>
            <a:r>
              <a:rPr sz="1350" spc="-23" dirty="0">
                <a:latin typeface="Calibri"/>
                <a:cs typeface="Calibri"/>
              </a:rPr>
              <a:t>force</a:t>
            </a:r>
            <a:endParaRPr sz="1350">
              <a:latin typeface="Calibri"/>
              <a:cs typeface="Calibri"/>
            </a:endParaRPr>
          </a:p>
        </p:txBody>
      </p:sp>
      <p:sp>
        <p:nvSpPr>
          <p:cNvPr id="14" name="object 14"/>
          <p:cNvSpPr txBox="1"/>
          <p:nvPr/>
        </p:nvSpPr>
        <p:spPr>
          <a:xfrm>
            <a:off x="3916680" y="3148584"/>
            <a:ext cx="1646873" cy="217367"/>
          </a:xfrm>
          <a:prstGeom prst="rect">
            <a:avLst/>
          </a:prstGeom>
        </p:spPr>
        <p:txBody>
          <a:bodyPr vert="horz" wrap="square" lIns="0" tIns="9525" rIns="0" bIns="0" rtlCol="0">
            <a:spAutoFit/>
          </a:bodyPr>
          <a:lstStyle/>
          <a:p>
            <a:pPr marL="9525">
              <a:spcBef>
                <a:spcPts val="75"/>
              </a:spcBef>
            </a:pPr>
            <a:r>
              <a:rPr sz="1350" dirty="0">
                <a:latin typeface="Calibri"/>
                <a:cs typeface="Calibri"/>
              </a:rPr>
              <a:t>delle</a:t>
            </a:r>
            <a:r>
              <a:rPr sz="1350" spc="-26" dirty="0">
                <a:latin typeface="Calibri"/>
                <a:cs typeface="Calibri"/>
              </a:rPr>
              <a:t> </a:t>
            </a:r>
            <a:r>
              <a:rPr sz="1350" spc="-8" dirty="0">
                <a:latin typeface="Calibri"/>
                <a:cs typeface="Calibri"/>
              </a:rPr>
              <a:t>società</a:t>
            </a:r>
            <a:r>
              <a:rPr sz="1350" spc="-19" dirty="0">
                <a:latin typeface="Calibri"/>
                <a:cs typeface="Calibri"/>
              </a:rPr>
              <a:t> </a:t>
            </a:r>
            <a:r>
              <a:rPr sz="1350" spc="-8" dirty="0">
                <a:latin typeface="Calibri"/>
                <a:cs typeface="Calibri"/>
              </a:rPr>
              <a:t>pubbliche.</a:t>
            </a:r>
            <a:endParaRPr sz="1350">
              <a:latin typeface="Calibri"/>
              <a:cs typeface="Calibri"/>
            </a:endParaRPr>
          </a:p>
        </p:txBody>
      </p:sp>
      <p:sp>
        <p:nvSpPr>
          <p:cNvPr id="15" name="object 15"/>
          <p:cNvSpPr txBox="1"/>
          <p:nvPr/>
        </p:nvSpPr>
        <p:spPr>
          <a:xfrm>
            <a:off x="3659314" y="4108896"/>
            <a:ext cx="3770948" cy="840615"/>
          </a:xfrm>
          <a:prstGeom prst="rect">
            <a:avLst/>
          </a:prstGeom>
        </p:spPr>
        <p:txBody>
          <a:bodyPr vert="horz" wrap="square" lIns="0" tIns="9525" rIns="0" bIns="0" rtlCol="0">
            <a:spAutoFit/>
          </a:bodyPr>
          <a:lstStyle/>
          <a:p>
            <a:pPr marL="265748" marR="3810" indent="-256699" algn="just">
              <a:spcBef>
                <a:spcPts val="75"/>
              </a:spcBef>
              <a:buFont typeface="Wingdings"/>
              <a:buChar char=""/>
              <a:tabLst>
                <a:tab pos="266700" algn="l"/>
              </a:tabLst>
            </a:pPr>
            <a:r>
              <a:rPr sz="1350" dirty="0">
                <a:latin typeface="Calibri"/>
                <a:cs typeface="Calibri"/>
              </a:rPr>
              <a:t>È</a:t>
            </a:r>
            <a:r>
              <a:rPr sz="1350" spc="233" dirty="0">
                <a:latin typeface="Calibri"/>
                <a:cs typeface="Calibri"/>
              </a:rPr>
              <a:t> </a:t>
            </a:r>
            <a:r>
              <a:rPr sz="1350" dirty="0">
                <a:latin typeface="Calibri"/>
                <a:cs typeface="Calibri"/>
              </a:rPr>
              <a:t>previsto</a:t>
            </a:r>
            <a:r>
              <a:rPr sz="1350" spc="240" dirty="0">
                <a:latin typeface="Calibri"/>
                <a:cs typeface="Calibri"/>
              </a:rPr>
              <a:t> </a:t>
            </a:r>
            <a:r>
              <a:rPr sz="1350" dirty="0">
                <a:latin typeface="Calibri"/>
                <a:cs typeface="Calibri"/>
              </a:rPr>
              <a:t>un</a:t>
            </a:r>
            <a:r>
              <a:rPr sz="1350" spc="240" dirty="0">
                <a:latin typeface="Calibri"/>
                <a:cs typeface="Calibri"/>
              </a:rPr>
              <a:t> </a:t>
            </a:r>
            <a:r>
              <a:rPr sz="1350" dirty="0">
                <a:latin typeface="Calibri"/>
                <a:cs typeface="Calibri"/>
              </a:rPr>
              <a:t>accurato</a:t>
            </a:r>
            <a:r>
              <a:rPr sz="1350" spc="229" dirty="0">
                <a:latin typeface="Calibri"/>
                <a:cs typeface="Calibri"/>
              </a:rPr>
              <a:t> </a:t>
            </a:r>
            <a:r>
              <a:rPr sz="1350" dirty="0">
                <a:latin typeface="Calibri"/>
                <a:cs typeface="Calibri"/>
              </a:rPr>
              <a:t>sistema</a:t>
            </a:r>
            <a:r>
              <a:rPr sz="1350" spc="221" dirty="0">
                <a:latin typeface="Calibri"/>
                <a:cs typeface="Calibri"/>
              </a:rPr>
              <a:t> </a:t>
            </a:r>
            <a:r>
              <a:rPr sz="1350" dirty="0">
                <a:latin typeface="Calibri"/>
                <a:cs typeface="Calibri"/>
              </a:rPr>
              <a:t>di</a:t>
            </a:r>
            <a:r>
              <a:rPr sz="1350" spc="233" dirty="0">
                <a:latin typeface="Calibri"/>
                <a:cs typeface="Calibri"/>
              </a:rPr>
              <a:t> </a:t>
            </a:r>
            <a:r>
              <a:rPr sz="1350" b="1" spc="-19" dirty="0">
                <a:latin typeface="Calibri"/>
                <a:cs typeface="Calibri"/>
              </a:rPr>
              <a:t>monitoraggio, 	</a:t>
            </a:r>
            <a:r>
              <a:rPr sz="1350" b="1" dirty="0">
                <a:latin typeface="Calibri"/>
                <a:cs typeface="Calibri"/>
              </a:rPr>
              <a:t>rendicontazione,</a:t>
            </a:r>
            <a:r>
              <a:rPr sz="1350" b="1" spc="270" dirty="0">
                <a:latin typeface="Calibri"/>
                <a:cs typeface="Calibri"/>
              </a:rPr>
              <a:t> </a:t>
            </a:r>
            <a:r>
              <a:rPr sz="1350" b="1" dirty="0">
                <a:latin typeface="Calibri"/>
                <a:cs typeface="Calibri"/>
              </a:rPr>
              <a:t>controllo</a:t>
            </a:r>
            <a:r>
              <a:rPr sz="1350" b="1" spc="278" dirty="0">
                <a:latin typeface="Calibri"/>
                <a:cs typeface="Calibri"/>
              </a:rPr>
              <a:t> </a:t>
            </a:r>
            <a:r>
              <a:rPr sz="1350" b="1" dirty="0">
                <a:latin typeface="Calibri"/>
                <a:cs typeface="Calibri"/>
              </a:rPr>
              <a:t>e</a:t>
            </a:r>
            <a:r>
              <a:rPr sz="1350" b="1" spc="281" dirty="0">
                <a:latin typeface="Calibri"/>
                <a:cs typeface="Calibri"/>
              </a:rPr>
              <a:t> </a:t>
            </a:r>
            <a:r>
              <a:rPr sz="1350" b="1" dirty="0">
                <a:latin typeface="Calibri"/>
                <a:cs typeface="Calibri"/>
              </a:rPr>
              <a:t>audit</a:t>
            </a:r>
            <a:r>
              <a:rPr sz="1350" b="1" spc="278" dirty="0">
                <a:latin typeface="Calibri"/>
                <a:cs typeface="Calibri"/>
              </a:rPr>
              <a:t> </a:t>
            </a:r>
            <a:r>
              <a:rPr sz="1350" dirty="0">
                <a:latin typeface="Calibri"/>
                <a:cs typeface="Calibri"/>
              </a:rPr>
              <a:t>delle</a:t>
            </a:r>
            <a:r>
              <a:rPr sz="1350" spc="281" dirty="0">
                <a:latin typeface="Calibri"/>
                <a:cs typeface="Calibri"/>
              </a:rPr>
              <a:t> </a:t>
            </a:r>
            <a:r>
              <a:rPr sz="1350" spc="-19" dirty="0">
                <a:latin typeface="Calibri"/>
                <a:cs typeface="Calibri"/>
              </a:rPr>
              <a:t>attività 	</a:t>
            </a:r>
            <a:r>
              <a:rPr sz="1350" dirty="0">
                <a:latin typeface="Calibri"/>
                <a:cs typeface="Calibri"/>
              </a:rPr>
              <a:t>del</a:t>
            </a:r>
            <a:r>
              <a:rPr sz="1350" spc="356" dirty="0">
                <a:latin typeface="Calibri"/>
                <a:cs typeface="Calibri"/>
              </a:rPr>
              <a:t> </a:t>
            </a:r>
            <a:r>
              <a:rPr sz="1350" dirty="0">
                <a:latin typeface="Calibri"/>
                <a:cs typeface="Calibri"/>
              </a:rPr>
              <a:t>PNRR,</a:t>
            </a:r>
            <a:r>
              <a:rPr sz="1350" spc="360" dirty="0">
                <a:latin typeface="Calibri"/>
                <a:cs typeface="Calibri"/>
              </a:rPr>
              <a:t> </a:t>
            </a:r>
            <a:r>
              <a:rPr sz="1350" dirty="0">
                <a:latin typeface="Calibri"/>
                <a:cs typeface="Calibri"/>
              </a:rPr>
              <a:t>in</a:t>
            </a:r>
            <a:r>
              <a:rPr sz="1350" spc="360" dirty="0">
                <a:latin typeface="Calibri"/>
                <a:cs typeface="Calibri"/>
              </a:rPr>
              <a:t> </a:t>
            </a:r>
            <a:r>
              <a:rPr sz="1350" dirty="0">
                <a:latin typeface="Calibri"/>
                <a:cs typeface="Calibri"/>
              </a:rPr>
              <a:t>raccordo</a:t>
            </a:r>
            <a:r>
              <a:rPr sz="1350" spc="356" dirty="0">
                <a:latin typeface="Calibri"/>
                <a:cs typeface="Calibri"/>
              </a:rPr>
              <a:t> </a:t>
            </a:r>
            <a:r>
              <a:rPr sz="1350" dirty="0">
                <a:latin typeface="Calibri"/>
                <a:cs typeface="Calibri"/>
              </a:rPr>
              <a:t>e</a:t>
            </a:r>
            <a:r>
              <a:rPr sz="1350" spc="360" dirty="0">
                <a:latin typeface="Calibri"/>
                <a:cs typeface="Calibri"/>
              </a:rPr>
              <a:t> </a:t>
            </a:r>
            <a:r>
              <a:rPr sz="1350" dirty="0">
                <a:latin typeface="Calibri"/>
                <a:cs typeface="Calibri"/>
              </a:rPr>
              <a:t>comunicazione</a:t>
            </a:r>
            <a:r>
              <a:rPr sz="1350" spc="360" dirty="0">
                <a:latin typeface="Calibri"/>
                <a:cs typeface="Calibri"/>
              </a:rPr>
              <a:t> </a:t>
            </a:r>
            <a:r>
              <a:rPr sz="1350" dirty="0">
                <a:latin typeface="Calibri"/>
                <a:cs typeface="Calibri"/>
              </a:rPr>
              <a:t>con</a:t>
            </a:r>
            <a:r>
              <a:rPr sz="1350" spc="368" dirty="0">
                <a:latin typeface="Calibri"/>
                <a:cs typeface="Calibri"/>
              </a:rPr>
              <a:t> </a:t>
            </a:r>
            <a:r>
              <a:rPr sz="1350" spc="-19" dirty="0">
                <a:latin typeface="Calibri"/>
                <a:cs typeface="Calibri"/>
              </a:rPr>
              <a:t>la 	</a:t>
            </a:r>
            <a:r>
              <a:rPr sz="1350" spc="-8" dirty="0">
                <a:latin typeface="Calibri"/>
                <a:cs typeface="Calibri"/>
              </a:rPr>
              <a:t>Commissione</a:t>
            </a:r>
            <a:r>
              <a:rPr sz="1350" spc="-26" dirty="0">
                <a:latin typeface="Calibri"/>
                <a:cs typeface="Calibri"/>
              </a:rPr>
              <a:t> </a:t>
            </a:r>
            <a:r>
              <a:rPr sz="1350" spc="-8" dirty="0">
                <a:latin typeface="Calibri"/>
                <a:cs typeface="Calibri"/>
              </a:rPr>
              <a:t>europea.</a:t>
            </a:r>
            <a:endParaRPr sz="1350">
              <a:latin typeface="Calibri"/>
              <a:cs typeface="Calibri"/>
            </a:endParaRPr>
          </a:p>
        </p:txBody>
      </p:sp>
      <p:grpSp>
        <p:nvGrpSpPr>
          <p:cNvPr id="16" name="object 16"/>
          <p:cNvGrpSpPr/>
          <p:nvPr/>
        </p:nvGrpSpPr>
        <p:grpSpPr>
          <a:xfrm>
            <a:off x="1537335" y="2186558"/>
            <a:ext cx="1998345" cy="3072765"/>
            <a:chOff x="525780" y="1772411"/>
            <a:chExt cx="2664460" cy="4097020"/>
          </a:xfrm>
        </p:grpSpPr>
        <p:pic>
          <p:nvPicPr>
            <p:cNvPr id="17" name="object 17"/>
            <p:cNvPicPr/>
            <p:nvPr/>
          </p:nvPicPr>
          <p:blipFill>
            <a:blip r:embed="rId2" cstate="print"/>
            <a:stretch>
              <a:fillRect/>
            </a:stretch>
          </p:blipFill>
          <p:spPr>
            <a:xfrm>
              <a:off x="525780" y="1772411"/>
              <a:ext cx="2663952" cy="1569719"/>
            </a:xfrm>
            <a:prstGeom prst="rect">
              <a:avLst/>
            </a:prstGeom>
          </p:spPr>
        </p:pic>
        <p:pic>
          <p:nvPicPr>
            <p:cNvPr id="18" name="object 18"/>
            <p:cNvPicPr/>
            <p:nvPr/>
          </p:nvPicPr>
          <p:blipFill>
            <a:blip r:embed="rId3" cstate="print"/>
            <a:stretch>
              <a:fillRect/>
            </a:stretch>
          </p:blipFill>
          <p:spPr>
            <a:xfrm>
              <a:off x="544068" y="3788663"/>
              <a:ext cx="2508504" cy="2080260"/>
            </a:xfrm>
            <a:prstGeom prst="rect">
              <a:avLst/>
            </a:prstGeom>
          </p:spPr>
        </p:pic>
      </p:grpSp>
    </p:spTree>
    <p:extLst>
      <p:ext uri="{BB962C8B-B14F-4D97-AF65-F5344CB8AC3E}">
        <p14:creationId xmlns:p14="http://schemas.microsoft.com/office/powerpoint/2010/main" val="2900821850"/>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ABA1A1-DDAF-0C35-19E5-7BC6260E59A4}"/>
              </a:ext>
            </a:extLst>
          </p:cNvPr>
          <p:cNvSpPr>
            <a:spLocks noGrp="1"/>
          </p:cNvSpPr>
          <p:nvPr>
            <p:ph type="title"/>
          </p:nvPr>
        </p:nvSpPr>
        <p:spPr/>
        <p:txBody>
          <a:bodyPr/>
          <a:lstStyle/>
          <a:p>
            <a:r>
              <a:rPr lang="it-IT" dirty="0"/>
              <a:t>Politica di coesione</a:t>
            </a:r>
          </a:p>
        </p:txBody>
      </p:sp>
      <p:sp>
        <p:nvSpPr>
          <p:cNvPr id="3" name="Segnaposto contenuto 2">
            <a:extLst>
              <a:ext uri="{FF2B5EF4-FFF2-40B4-BE49-F238E27FC236}">
                <a16:creationId xmlns:a16="http://schemas.microsoft.com/office/drawing/2014/main" id="{B2F6E7EC-4EF6-20E4-956D-DAD2A3517AE1}"/>
              </a:ext>
            </a:extLst>
          </p:cNvPr>
          <p:cNvSpPr>
            <a:spLocks noGrp="1"/>
          </p:cNvSpPr>
          <p:nvPr>
            <p:ph idx="1"/>
          </p:nvPr>
        </p:nvSpPr>
        <p:spPr/>
        <p:txBody>
          <a:bodyPr/>
          <a:lstStyle/>
          <a:p>
            <a:pPr algn="just"/>
            <a:r>
              <a:rPr lang="it-IT" sz="3200" dirty="0"/>
              <a:t>La «politica di coesione» costituisce il quadro politico alla base di centinaia di migliaia di progetti in tutta Europa volti a garantire il rafforzamento della coesione economica, sociale e territoriale (Trattato di Lisbona). </a:t>
            </a:r>
          </a:p>
          <a:p>
            <a:pPr algn="just"/>
            <a:r>
              <a:rPr lang="it-IT" sz="3200" dirty="0"/>
              <a:t>Obiettivi principali: • ridurre le disparità di sviluppo fra le regioni europee • uguagliare le opportunità socio-economiche dei cittadini</a:t>
            </a:r>
          </a:p>
        </p:txBody>
      </p:sp>
    </p:spTree>
    <p:extLst>
      <p:ext uri="{BB962C8B-B14F-4D97-AF65-F5344CB8AC3E}">
        <p14:creationId xmlns:p14="http://schemas.microsoft.com/office/powerpoint/2010/main" val="3905682627"/>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1BE23-337C-155A-D927-4A37252849D0}"/>
              </a:ext>
            </a:extLst>
          </p:cNvPr>
          <p:cNvSpPr>
            <a:spLocks noGrp="1"/>
          </p:cNvSpPr>
          <p:nvPr>
            <p:ph type="title"/>
          </p:nvPr>
        </p:nvSpPr>
        <p:spPr/>
        <p:txBody>
          <a:bodyPr/>
          <a:lstStyle/>
          <a:p>
            <a:r>
              <a:rPr lang="it-IT" dirty="0"/>
              <a:t>Politica di coesione</a:t>
            </a:r>
          </a:p>
        </p:txBody>
      </p:sp>
      <p:sp>
        <p:nvSpPr>
          <p:cNvPr id="3" name="Segnaposto contenuto 2">
            <a:extLst>
              <a:ext uri="{FF2B5EF4-FFF2-40B4-BE49-F238E27FC236}">
                <a16:creationId xmlns:a16="http://schemas.microsoft.com/office/drawing/2014/main" id="{7D80B6CB-9C3D-A22D-D948-CF339D402F1C}"/>
              </a:ext>
            </a:extLst>
          </p:cNvPr>
          <p:cNvSpPr>
            <a:spLocks noGrp="1"/>
          </p:cNvSpPr>
          <p:nvPr>
            <p:ph idx="1"/>
          </p:nvPr>
        </p:nvSpPr>
        <p:spPr/>
        <p:txBody>
          <a:bodyPr/>
          <a:lstStyle/>
          <a:p>
            <a:pPr algn="just"/>
            <a:r>
              <a:rPr lang="it-IT" dirty="0"/>
              <a:t>La politica di coesione è finanziata da risorse aggiuntive:</a:t>
            </a:r>
          </a:p>
          <a:p>
            <a:pPr algn="just"/>
            <a:r>
              <a:rPr lang="it-IT" dirty="0"/>
              <a:t>Risorse comunitarie provenienti dal bilancio europeo (Fondi Strutturali e di Investimento Europeo - Fondi SIE - con obbligo di addizionalità)</a:t>
            </a:r>
          </a:p>
          <a:p>
            <a:pPr algn="just"/>
            <a:endParaRPr lang="it-IT" dirty="0"/>
          </a:p>
          <a:p>
            <a:pPr algn="just"/>
            <a:r>
              <a:rPr lang="it-IT" dirty="0"/>
              <a:t>Risorse nazionali provenienti dal bilancio nazionale (es. cofinanziamento nazionale ai Fondi Comunitari o Fondi specifici nazionali). </a:t>
            </a:r>
          </a:p>
        </p:txBody>
      </p:sp>
    </p:spTree>
    <p:extLst>
      <p:ext uri="{BB962C8B-B14F-4D97-AF65-F5344CB8AC3E}">
        <p14:creationId xmlns:p14="http://schemas.microsoft.com/office/powerpoint/2010/main" val="95460432"/>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1DCE37A6-B7E8-8225-8F8E-946CFA9DAB06}"/>
              </a:ext>
            </a:extLst>
          </p:cNvPr>
          <p:cNvSpPr>
            <a:spLocks noGrp="1"/>
          </p:cNvSpPr>
          <p:nvPr>
            <p:ph type="title"/>
          </p:nvPr>
        </p:nvSpPr>
        <p:spPr>
          <a:xfrm>
            <a:off x="457200" y="533400"/>
            <a:ext cx="8229600" cy="990600"/>
          </a:xfrm>
        </p:spPr>
        <p:txBody>
          <a:bodyPr anchor="ctr">
            <a:normAutofit/>
          </a:bodyPr>
          <a:lstStyle/>
          <a:p>
            <a:pPr>
              <a:lnSpc>
                <a:spcPct val="90000"/>
              </a:lnSpc>
            </a:pPr>
            <a:r>
              <a:rPr lang="it-IT" sz="3100" spc="-100"/>
              <a:t>L'attuazione della </a:t>
            </a:r>
            <a:r>
              <a:rPr lang="it-IT" sz="3100" spc="-100">
                <a:hlinkClick r:id="rId2">
                  <a:extLst>
                    <a:ext uri="{A12FA001-AC4F-418D-AE19-62706E023703}">
                      <ahyp:hlinkClr xmlns:ahyp="http://schemas.microsoft.com/office/drawing/2018/hyperlinkcolor" val="tx"/>
                    </a:ext>
                  </a:extLst>
                </a:hlinkClick>
              </a:rPr>
              <a:t>politica regionale 2021-2027</a:t>
            </a:r>
            <a:r>
              <a:rPr lang="it-IT" sz="3100" spc="-100"/>
              <a:t> passa attraverso i seguenti fondi:</a:t>
            </a:r>
          </a:p>
          <a:p>
            <a:pPr>
              <a:lnSpc>
                <a:spcPct val="90000"/>
              </a:lnSpc>
            </a:pPr>
            <a:endParaRPr lang="en-US" sz="3100"/>
          </a:p>
        </p:txBody>
      </p:sp>
      <p:graphicFrame>
        <p:nvGraphicFramePr>
          <p:cNvPr id="5" name="Segnaposto contenuto 2">
            <a:extLst>
              <a:ext uri="{FF2B5EF4-FFF2-40B4-BE49-F238E27FC236}">
                <a16:creationId xmlns:a16="http://schemas.microsoft.com/office/drawing/2014/main" id="{CC90905D-D77B-65C4-44FA-63DE4FBAEBEB}"/>
              </a:ext>
            </a:extLst>
          </p:cNvPr>
          <p:cNvGraphicFramePr>
            <a:graphicFrameLocks noGrp="1"/>
          </p:cNvGraphicFramePr>
          <p:nvPr>
            <p:ph idx="1"/>
            <p:extLst>
              <p:ext uri="{D42A27DB-BD31-4B8C-83A1-F6EECF244321}">
                <p14:modId xmlns:p14="http://schemas.microsoft.com/office/powerpoint/2010/main" val="32835156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044972"/>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899633-0138-C21D-B22C-5B0C4086FCE7}"/>
              </a:ext>
            </a:extLst>
          </p:cNvPr>
          <p:cNvSpPr>
            <a:spLocks noGrp="1"/>
          </p:cNvSpPr>
          <p:nvPr>
            <p:ph type="title"/>
          </p:nvPr>
        </p:nvSpPr>
        <p:spPr/>
        <p:txBody>
          <a:bodyPr/>
          <a:lstStyle/>
          <a:p>
            <a:r>
              <a:rPr lang="it-IT" dirty="0"/>
              <a:t>Le regole di rendicontazione</a:t>
            </a:r>
          </a:p>
        </p:txBody>
      </p:sp>
      <p:sp>
        <p:nvSpPr>
          <p:cNvPr id="3" name="Segnaposto contenuto 2">
            <a:extLst>
              <a:ext uri="{FF2B5EF4-FFF2-40B4-BE49-F238E27FC236}">
                <a16:creationId xmlns:a16="http://schemas.microsoft.com/office/drawing/2014/main" id="{385393E0-C5F8-034B-FA0D-789840AF6700}"/>
              </a:ext>
            </a:extLst>
          </p:cNvPr>
          <p:cNvSpPr>
            <a:spLocks noGrp="1"/>
          </p:cNvSpPr>
          <p:nvPr>
            <p:ph idx="1"/>
          </p:nvPr>
        </p:nvSpPr>
        <p:spPr/>
        <p:txBody>
          <a:bodyPr/>
          <a:lstStyle/>
          <a:p>
            <a:pPr algn="just"/>
            <a:r>
              <a:rPr lang="it-IT" sz="2800" dirty="0"/>
              <a:t>Per il periodo 2014-2020 vale la cosiddetta regola “n+3” (art. 136 del Regolamento CE 1303/2013). Le certificazioni alla Commissione devono essere presentate entro il 31 dicembre del terzo anno successivo a quello dell’impegno nell’ambito del Programma.</a:t>
            </a:r>
          </a:p>
          <a:p>
            <a:pPr algn="just"/>
            <a:r>
              <a:rPr lang="it-IT" sz="2800" dirty="0"/>
              <a:t>Per il periodo 2021-2027 vale la regola “n+2”! Un ritorno al passato alla regola della programmazione 2007-2013</a:t>
            </a:r>
          </a:p>
        </p:txBody>
      </p:sp>
    </p:spTree>
    <p:extLst>
      <p:ext uri="{BB962C8B-B14F-4D97-AF65-F5344CB8AC3E}">
        <p14:creationId xmlns:p14="http://schemas.microsoft.com/office/powerpoint/2010/main" val="571888870"/>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1FFDDA-84D1-F156-5DF7-6670F3C161EC}"/>
              </a:ext>
            </a:extLst>
          </p:cNvPr>
          <p:cNvSpPr>
            <a:spLocks noGrp="1"/>
          </p:cNvSpPr>
          <p:nvPr>
            <p:ph type="title"/>
          </p:nvPr>
        </p:nvSpPr>
        <p:spPr/>
        <p:txBody>
          <a:bodyPr/>
          <a:lstStyle/>
          <a:p>
            <a:r>
              <a:rPr lang="it-IT" dirty="0"/>
              <a:t>Accordi partenariato</a:t>
            </a:r>
          </a:p>
        </p:txBody>
      </p:sp>
      <p:sp>
        <p:nvSpPr>
          <p:cNvPr id="3" name="Segnaposto contenuto 2">
            <a:extLst>
              <a:ext uri="{FF2B5EF4-FFF2-40B4-BE49-F238E27FC236}">
                <a16:creationId xmlns:a16="http://schemas.microsoft.com/office/drawing/2014/main" id="{EB3E93D5-49D9-016D-F656-277C15B6FCFB}"/>
              </a:ext>
            </a:extLst>
          </p:cNvPr>
          <p:cNvSpPr>
            <a:spLocks noGrp="1"/>
          </p:cNvSpPr>
          <p:nvPr>
            <p:ph idx="1"/>
          </p:nvPr>
        </p:nvSpPr>
        <p:spPr/>
        <p:txBody>
          <a:bodyPr>
            <a:normAutofit lnSpcReduction="10000"/>
          </a:bodyPr>
          <a:lstStyle/>
          <a:p>
            <a:pPr algn="just"/>
            <a:r>
              <a:rPr lang="it-IT" b="0" i="0" dirty="0">
                <a:solidFill>
                  <a:srgbClr val="1A1A1A"/>
                </a:solidFill>
                <a:effectLst/>
                <a:latin typeface="Titillium Web" panose="00000500000000000000" pitchFamily="2" charset="0"/>
              </a:rPr>
              <a:t>In linea con la Strategia europea, ogni Stato membro - di concerto con le competenti autorità nazionali e regionali e in collaborazione con la Commissione Europea – ha elaborato un Accordo di partenariato che interessa tutti i Fondi SIE. Tale documento delinea il quadro strategico di sviluppo a livello nazionale e definisce la distribuzione delle risorse comunitarie e di cofinanziamento nazionale su tutto il territorio. Le Amministrazioni regionali e centrali destinatarie di tali risorse pianificano all’interno di documenti programmatori anch’essi di durata settennale (Programmi operativi regionali – POR e Programmi operativi Nazionali – PON) gli interventi da realizzare e gli obiettivi da raggiungere in coerenza con la strategia di sviluppo definita nell’Accordo di partenariato.</a:t>
            </a:r>
            <a:endParaRPr lang="it-IT" dirty="0"/>
          </a:p>
        </p:txBody>
      </p:sp>
    </p:spTree>
    <p:extLst>
      <p:ext uri="{BB962C8B-B14F-4D97-AF65-F5344CB8AC3E}">
        <p14:creationId xmlns:p14="http://schemas.microsoft.com/office/powerpoint/2010/main" val="3815141648"/>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92515" y="5569839"/>
            <a:ext cx="270034" cy="273368"/>
          </a:xfrm>
          <a:custGeom>
            <a:avLst/>
            <a:gdLst/>
            <a:ahLst/>
            <a:cxnLst/>
            <a:rect l="l" t="t" r="r" b="b"/>
            <a:pathLst>
              <a:path w="360045" h="364490">
                <a:moveTo>
                  <a:pt x="359664" y="0"/>
                </a:moveTo>
                <a:lnTo>
                  <a:pt x="0" y="0"/>
                </a:lnTo>
                <a:lnTo>
                  <a:pt x="0" y="364236"/>
                </a:lnTo>
                <a:lnTo>
                  <a:pt x="359664" y="364236"/>
                </a:lnTo>
                <a:lnTo>
                  <a:pt x="359664" y="0"/>
                </a:lnTo>
                <a:close/>
              </a:path>
            </a:pathLst>
          </a:custGeom>
          <a:solidFill>
            <a:srgbClr val="F8C94E"/>
          </a:solidFill>
        </p:spPr>
        <p:txBody>
          <a:bodyPr wrap="square" lIns="0" tIns="0" rIns="0" bIns="0" rtlCol="0"/>
          <a:lstStyle/>
          <a:p>
            <a:endParaRPr dirty="0"/>
          </a:p>
        </p:txBody>
      </p:sp>
      <p:grpSp>
        <p:nvGrpSpPr>
          <p:cNvPr id="3" name="object 3"/>
          <p:cNvGrpSpPr/>
          <p:nvPr/>
        </p:nvGrpSpPr>
        <p:grpSpPr>
          <a:xfrm>
            <a:off x="0" y="3535299"/>
            <a:ext cx="9144000" cy="1675924"/>
            <a:chOff x="0" y="3570732"/>
            <a:chExt cx="12192000" cy="2234565"/>
          </a:xfrm>
        </p:grpSpPr>
        <p:sp>
          <p:nvSpPr>
            <p:cNvPr id="4" name="object 4"/>
            <p:cNvSpPr/>
            <p:nvPr/>
          </p:nvSpPr>
          <p:spPr>
            <a:xfrm>
              <a:off x="0" y="3570732"/>
              <a:ext cx="12192000" cy="2234565"/>
            </a:xfrm>
            <a:custGeom>
              <a:avLst/>
              <a:gdLst/>
              <a:ahLst/>
              <a:cxnLst/>
              <a:rect l="l" t="t" r="r" b="b"/>
              <a:pathLst>
                <a:path w="12192000" h="2234565">
                  <a:moveTo>
                    <a:pt x="12192000" y="0"/>
                  </a:moveTo>
                  <a:lnTo>
                    <a:pt x="0" y="0"/>
                  </a:lnTo>
                  <a:lnTo>
                    <a:pt x="0" y="2234183"/>
                  </a:lnTo>
                  <a:lnTo>
                    <a:pt x="12192000" y="2234183"/>
                  </a:lnTo>
                  <a:lnTo>
                    <a:pt x="12192000" y="0"/>
                  </a:lnTo>
                  <a:close/>
                </a:path>
              </a:pathLst>
            </a:custGeom>
            <a:solidFill>
              <a:srgbClr val="F1F1F1"/>
            </a:solidFill>
          </p:spPr>
          <p:txBody>
            <a:bodyPr wrap="square" lIns="0" tIns="0" rIns="0" bIns="0" rtlCol="0"/>
            <a:lstStyle/>
            <a:p>
              <a:endParaRPr dirty="0"/>
            </a:p>
          </p:txBody>
        </p:sp>
        <p:sp>
          <p:nvSpPr>
            <p:cNvPr id="5" name="object 5"/>
            <p:cNvSpPr/>
            <p:nvPr/>
          </p:nvSpPr>
          <p:spPr>
            <a:xfrm>
              <a:off x="6307835" y="4090416"/>
              <a:ext cx="925194" cy="923925"/>
            </a:xfrm>
            <a:custGeom>
              <a:avLst/>
              <a:gdLst/>
              <a:ahLst/>
              <a:cxnLst/>
              <a:rect l="l" t="t" r="r" b="b"/>
              <a:pathLst>
                <a:path w="925195" h="923925">
                  <a:moveTo>
                    <a:pt x="925067" y="0"/>
                  </a:moveTo>
                  <a:lnTo>
                    <a:pt x="0" y="0"/>
                  </a:lnTo>
                  <a:lnTo>
                    <a:pt x="0" y="923543"/>
                  </a:lnTo>
                  <a:lnTo>
                    <a:pt x="925067" y="923543"/>
                  </a:lnTo>
                  <a:lnTo>
                    <a:pt x="925067" y="0"/>
                  </a:lnTo>
                  <a:close/>
                </a:path>
              </a:pathLst>
            </a:custGeom>
            <a:solidFill>
              <a:srgbClr val="466CB6"/>
            </a:solidFill>
          </p:spPr>
          <p:txBody>
            <a:bodyPr wrap="square" lIns="0" tIns="0" rIns="0" bIns="0" rtlCol="0"/>
            <a:lstStyle/>
            <a:p>
              <a:endParaRPr dirty="0"/>
            </a:p>
          </p:txBody>
        </p:sp>
        <p:pic>
          <p:nvPicPr>
            <p:cNvPr id="6" name="object 6"/>
            <p:cNvPicPr/>
            <p:nvPr/>
          </p:nvPicPr>
          <p:blipFill>
            <a:blip r:embed="rId2" cstate="print"/>
            <a:stretch>
              <a:fillRect/>
            </a:stretch>
          </p:blipFill>
          <p:spPr>
            <a:xfrm>
              <a:off x="6501384" y="4282440"/>
              <a:ext cx="539495" cy="539495"/>
            </a:xfrm>
            <a:prstGeom prst="rect">
              <a:avLst/>
            </a:prstGeom>
          </p:spPr>
        </p:pic>
        <p:sp>
          <p:nvSpPr>
            <p:cNvPr id="7" name="object 7"/>
            <p:cNvSpPr/>
            <p:nvPr/>
          </p:nvSpPr>
          <p:spPr>
            <a:xfrm>
              <a:off x="1239011" y="4067556"/>
              <a:ext cx="925194" cy="923925"/>
            </a:xfrm>
            <a:custGeom>
              <a:avLst/>
              <a:gdLst/>
              <a:ahLst/>
              <a:cxnLst/>
              <a:rect l="l" t="t" r="r" b="b"/>
              <a:pathLst>
                <a:path w="925194" h="923925">
                  <a:moveTo>
                    <a:pt x="925068" y="0"/>
                  </a:moveTo>
                  <a:lnTo>
                    <a:pt x="0" y="0"/>
                  </a:lnTo>
                  <a:lnTo>
                    <a:pt x="0" y="923544"/>
                  </a:lnTo>
                  <a:lnTo>
                    <a:pt x="925068" y="923544"/>
                  </a:lnTo>
                  <a:lnTo>
                    <a:pt x="925068" y="0"/>
                  </a:lnTo>
                  <a:close/>
                </a:path>
              </a:pathLst>
            </a:custGeom>
            <a:solidFill>
              <a:srgbClr val="466CB6"/>
            </a:solidFill>
          </p:spPr>
          <p:txBody>
            <a:bodyPr wrap="square" lIns="0" tIns="0" rIns="0" bIns="0" rtlCol="0"/>
            <a:lstStyle/>
            <a:p>
              <a:endParaRPr dirty="0"/>
            </a:p>
          </p:txBody>
        </p:sp>
      </p:grpSp>
      <p:sp>
        <p:nvSpPr>
          <p:cNvPr id="8" name="object 8"/>
          <p:cNvSpPr txBox="1"/>
          <p:nvPr/>
        </p:nvSpPr>
        <p:spPr>
          <a:xfrm>
            <a:off x="316002" y="1234726"/>
            <a:ext cx="2363629" cy="286617"/>
          </a:xfrm>
          <a:prstGeom prst="rect">
            <a:avLst/>
          </a:prstGeom>
        </p:spPr>
        <p:txBody>
          <a:bodyPr vert="horz" wrap="square" lIns="0" tIns="9525" rIns="0" bIns="0" rtlCol="0">
            <a:spAutoFit/>
          </a:bodyPr>
          <a:lstStyle/>
          <a:p>
            <a:pPr marL="9525">
              <a:spcBef>
                <a:spcPts val="75"/>
              </a:spcBef>
            </a:pPr>
            <a:r>
              <a:rPr b="1" spc="-4" dirty="0">
                <a:solidFill>
                  <a:srgbClr val="092543"/>
                </a:solidFill>
                <a:latin typeface="Arial"/>
                <a:cs typeface="Arial"/>
              </a:rPr>
              <a:t>PNRR:</a:t>
            </a:r>
            <a:r>
              <a:rPr b="1" spc="-41" dirty="0">
                <a:solidFill>
                  <a:srgbClr val="092543"/>
                </a:solidFill>
                <a:latin typeface="Arial"/>
                <a:cs typeface="Arial"/>
              </a:rPr>
              <a:t> </a:t>
            </a:r>
            <a:r>
              <a:rPr b="1" spc="-15" dirty="0">
                <a:solidFill>
                  <a:srgbClr val="092543"/>
                </a:solidFill>
                <a:latin typeface="Arial"/>
                <a:cs typeface="Arial"/>
              </a:rPr>
              <a:t>PANORAMICA</a:t>
            </a:r>
            <a:endParaRPr dirty="0">
              <a:latin typeface="Arial"/>
              <a:cs typeface="Arial"/>
            </a:endParaRPr>
          </a:p>
        </p:txBody>
      </p:sp>
      <p:sp>
        <p:nvSpPr>
          <p:cNvPr id="9" name="object 9"/>
          <p:cNvSpPr txBox="1"/>
          <p:nvPr/>
        </p:nvSpPr>
        <p:spPr>
          <a:xfrm>
            <a:off x="1801464" y="3819169"/>
            <a:ext cx="2095976" cy="804066"/>
          </a:xfrm>
          <a:prstGeom prst="rect">
            <a:avLst/>
          </a:prstGeom>
        </p:spPr>
        <p:txBody>
          <a:bodyPr vert="horz" wrap="square" lIns="0" tIns="72390" rIns="0" bIns="0" rtlCol="0">
            <a:spAutoFit/>
          </a:bodyPr>
          <a:lstStyle/>
          <a:p>
            <a:pPr marL="9525">
              <a:spcBef>
                <a:spcPts val="570"/>
              </a:spcBef>
            </a:pPr>
            <a:r>
              <a:rPr sz="2700" b="1" spc="-4" dirty="0">
                <a:solidFill>
                  <a:srgbClr val="466CB6"/>
                </a:solidFill>
                <a:latin typeface="Arial"/>
                <a:cs typeface="Arial"/>
              </a:rPr>
              <a:t>527</a:t>
            </a:r>
            <a:endParaRPr sz="2700" dirty="0">
              <a:latin typeface="Arial"/>
              <a:cs typeface="Arial"/>
            </a:endParaRPr>
          </a:p>
          <a:p>
            <a:pPr marL="9525">
              <a:spcBef>
                <a:spcPts val="334"/>
              </a:spcBef>
            </a:pPr>
            <a:r>
              <a:rPr spc="-11" dirty="0">
                <a:solidFill>
                  <a:srgbClr val="092543"/>
                </a:solidFill>
                <a:latin typeface="Microsoft Sans Serif"/>
                <a:cs typeface="Microsoft Sans Serif"/>
              </a:rPr>
              <a:t>Traguardi</a:t>
            </a:r>
            <a:r>
              <a:rPr spc="4" dirty="0">
                <a:solidFill>
                  <a:srgbClr val="092543"/>
                </a:solidFill>
                <a:latin typeface="Microsoft Sans Serif"/>
                <a:cs typeface="Microsoft Sans Serif"/>
              </a:rPr>
              <a:t> </a:t>
            </a:r>
            <a:r>
              <a:rPr dirty="0">
                <a:solidFill>
                  <a:srgbClr val="092543"/>
                </a:solidFill>
                <a:latin typeface="Microsoft Sans Serif"/>
                <a:cs typeface="Microsoft Sans Serif"/>
              </a:rPr>
              <a:t>&amp;</a:t>
            </a:r>
            <a:r>
              <a:rPr spc="-4" dirty="0">
                <a:solidFill>
                  <a:srgbClr val="092543"/>
                </a:solidFill>
                <a:latin typeface="Microsoft Sans Serif"/>
                <a:cs typeface="Microsoft Sans Serif"/>
              </a:rPr>
              <a:t> Obiettivi</a:t>
            </a:r>
            <a:endParaRPr dirty="0">
              <a:latin typeface="Microsoft Sans Serif"/>
              <a:cs typeface="Microsoft Sans Serif"/>
            </a:endParaRPr>
          </a:p>
        </p:txBody>
      </p:sp>
      <p:sp>
        <p:nvSpPr>
          <p:cNvPr id="10" name="object 10"/>
          <p:cNvSpPr txBox="1"/>
          <p:nvPr/>
        </p:nvSpPr>
        <p:spPr>
          <a:xfrm>
            <a:off x="5621560" y="3803619"/>
            <a:ext cx="1969294" cy="976870"/>
          </a:xfrm>
          <a:prstGeom prst="rect">
            <a:avLst/>
          </a:prstGeom>
        </p:spPr>
        <p:txBody>
          <a:bodyPr vert="horz" wrap="square" lIns="0" tIns="80963" rIns="0" bIns="0" rtlCol="0">
            <a:spAutoFit/>
          </a:bodyPr>
          <a:lstStyle/>
          <a:p>
            <a:pPr marL="9525">
              <a:spcBef>
                <a:spcPts val="638"/>
              </a:spcBef>
            </a:pPr>
            <a:r>
              <a:rPr sz="2700" b="1" dirty="0">
                <a:solidFill>
                  <a:srgbClr val="466CB6"/>
                </a:solidFill>
                <a:latin typeface="Arial"/>
                <a:cs typeface="Arial"/>
              </a:rPr>
              <a:t>€</a:t>
            </a:r>
            <a:r>
              <a:rPr sz="2700" b="1" spc="-19" dirty="0">
                <a:solidFill>
                  <a:srgbClr val="466CB6"/>
                </a:solidFill>
                <a:latin typeface="Arial"/>
                <a:cs typeface="Arial"/>
              </a:rPr>
              <a:t> </a:t>
            </a:r>
            <a:r>
              <a:rPr sz="2700" b="1" spc="-4" dirty="0">
                <a:solidFill>
                  <a:srgbClr val="466CB6"/>
                </a:solidFill>
                <a:latin typeface="Arial"/>
                <a:cs typeface="Arial"/>
              </a:rPr>
              <a:t>191,5</a:t>
            </a:r>
            <a:r>
              <a:rPr sz="2700" b="1" spc="-26" dirty="0">
                <a:solidFill>
                  <a:srgbClr val="466CB6"/>
                </a:solidFill>
                <a:latin typeface="Arial"/>
                <a:cs typeface="Arial"/>
              </a:rPr>
              <a:t> </a:t>
            </a:r>
            <a:r>
              <a:rPr sz="2700" spc="-8" dirty="0">
                <a:solidFill>
                  <a:srgbClr val="092543"/>
                </a:solidFill>
                <a:latin typeface="Microsoft Sans Serif"/>
                <a:cs typeface="Microsoft Sans Serif"/>
              </a:rPr>
              <a:t>Mld</a:t>
            </a:r>
            <a:endParaRPr sz="2700" dirty="0">
              <a:latin typeface="Microsoft Sans Serif"/>
              <a:cs typeface="Microsoft Sans Serif"/>
            </a:endParaRPr>
          </a:p>
          <a:p>
            <a:pPr marL="37624">
              <a:spcBef>
                <a:spcPts val="281"/>
              </a:spcBef>
            </a:pPr>
            <a:r>
              <a:rPr sz="1350" b="1" dirty="0">
                <a:solidFill>
                  <a:srgbClr val="466CB6"/>
                </a:solidFill>
                <a:latin typeface="Arial"/>
                <a:cs typeface="Arial"/>
              </a:rPr>
              <a:t>€</a:t>
            </a:r>
            <a:r>
              <a:rPr sz="1350" b="1" spc="-19" dirty="0">
                <a:solidFill>
                  <a:srgbClr val="466CB6"/>
                </a:solidFill>
                <a:latin typeface="Arial"/>
                <a:cs typeface="Arial"/>
              </a:rPr>
              <a:t> </a:t>
            </a:r>
            <a:r>
              <a:rPr sz="1350" b="1" spc="-4" dirty="0">
                <a:solidFill>
                  <a:srgbClr val="466CB6"/>
                </a:solidFill>
                <a:latin typeface="Arial"/>
                <a:cs typeface="Arial"/>
              </a:rPr>
              <a:t>68,9</a:t>
            </a:r>
            <a:r>
              <a:rPr sz="1350" b="1" spc="-15" dirty="0">
                <a:solidFill>
                  <a:srgbClr val="466CB6"/>
                </a:solidFill>
                <a:latin typeface="Arial"/>
                <a:cs typeface="Arial"/>
              </a:rPr>
              <a:t> </a:t>
            </a:r>
            <a:r>
              <a:rPr sz="1350" spc="-4" dirty="0">
                <a:solidFill>
                  <a:srgbClr val="092543"/>
                </a:solidFill>
                <a:latin typeface="Microsoft Sans Serif"/>
                <a:cs typeface="Microsoft Sans Serif"/>
              </a:rPr>
              <a:t>Mld</a:t>
            </a:r>
            <a:r>
              <a:rPr sz="1350" spc="8" dirty="0">
                <a:solidFill>
                  <a:srgbClr val="092543"/>
                </a:solidFill>
                <a:latin typeface="Microsoft Sans Serif"/>
                <a:cs typeface="Microsoft Sans Serif"/>
              </a:rPr>
              <a:t> </a:t>
            </a:r>
            <a:r>
              <a:rPr sz="1350" spc="-8" dirty="0">
                <a:solidFill>
                  <a:srgbClr val="092543"/>
                </a:solidFill>
                <a:latin typeface="Microsoft Sans Serif"/>
                <a:cs typeface="Microsoft Sans Serif"/>
              </a:rPr>
              <a:t>di </a:t>
            </a:r>
            <a:r>
              <a:rPr sz="1350" spc="-4" dirty="0">
                <a:solidFill>
                  <a:srgbClr val="092543"/>
                </a:solidFill>
                <a:latin typeface="Microsoft Sans Serif"/>
                <a:cs typeface="Microsoft Sans Serif"/>
              </a:rPr>
              <a:t>sovvenzioni</a:t>
            </a:r>
            <a:endParaRPr sz="1350" dirty="0">
              <a:latin typeface="Microsoft Sans Serif"/>
              <a:cs typeface="Microsoft Sans Serif"/>
            </a:endParaRPr>
          </a:p>
          <a:p>
            <a:pPr marL="37624">
              <a:spcBef>
                <a:spcPts val="161"/>
              </a:spcBef>
            </a:pPr>
            <a:r>
              <a:rPr sz="1350" b="1" dirty="0">
                <a:solidFill>
                  <a:srgbClr val="466CB6"/>
                </a:solidFill>
                <a:latin typeface="Arial"/>
                <a:cs typeface="Arial"/>
              </a:rPr>
              <a:t>€</a:t>
            </a:r>
            <a:r>
              <a:rPr sz="1350" b="1" spc="-15" dirty="0">
                <a:solidFill>
                  <a:srgbClr val="466CB6"/>
                </a:solidFill>
                <a:latin typeface="Arial"/>
                <a:cs typeface="Arial"/>
              </a:rPr>
              <a:t> </a:t>
            </a:r>
            <a:r>
              <a:rPr sz="1350" b="1" spc="-4" dirty="0">
                <a:solidFill>
                  <a:srgbClr val="466CB6"/>
                </a:solidFill>
                <a:latin typeface="Arial"/>
                <a:cs typeface="Arial"/>
              </a:rPr>
              <a:t>122,6</a:t>
            </a:r>
            <a:r>
              <a:rPr sz="1350" b="1" spc="-8" dirty="0">
                <a:solidFill>
                  <a:srgbClr val="466CB6"/>
                </a:solidFill>
                <a:latin typeface="Arial"/>
                <a:cs typeface="Arial"/>
              </a:rPr>
              <a:t> </a:t>
            </a:r>
            <a:r>
              <a:rPr sz="1350" spc="-4" dirty="0">
                <a:solidFill>
                  <a:srgbClr val="092543"/>
                </a:solidFill>
                <a:latin typeface="Microsoft Sans Serif"/>
                <a:cs typeface="Microsoft Sans Serif"/>
              </a:rPr>
              <a:t>Mld</a:t>
            </a:r>
            <a:r>
              <a:rPr sz="1350" spc="4" dirty="0">
                <a:solidFill>
                  <a:srgbClr val="092543"/>
                </a:solidFill>
                <a:latin typeface="Microsoft Sans Serif"/>
                <a:cs typeface="Microsoft Sans Serif"/>
              </a:rPr>
              <a:t> </a:t>
            </a:r>
            <a:r>
              <a:rPr sz="1350" spc="-8" dirty="0">
                <a:solidFill>
                  <a:srgbClr val="092543"/>
                </a:solidFill>
                <a:latin typeface="Microsoft Sans Serif"/>
                <a:cs typeface="Microsoft Sans Serif"/>
              </a:rPr>
              <a:t>di</a:t>
            </a:r>
            <a:r>
              <a:rPr sz="1350" spc="4" dirty="0">
                <a:solidFill>
                  <a:srgbClr val="092543"/>
                </a:solidFill>
                <a:latin typeface="Microsoft Sans Serif"/>
                <a:cs typeface="Microsoft Sans Serif"/>
              </a:rPr>
              <a:t> </a:t>
            </a:r>
            <a:r>
              <a:rPr sz="1350" spc="-4" dirty="0">
                <a:solidFill>
                  <a:srgbClr val="092543"/>
                </a:solidFill>
                <a:latin typeface="Microsoft Sans Serif"/>
                <a:cs typeface="Microsoft Sans Serif"/>
              </a:rPr>
              <a:t>prestiti</a:t>
            </a:r>
            <a:endParaRPr sz="1350" dirty="0">
              <a:latin typeface="Microsoft Sans Serif"/>
              <a:cs typeface="Microsoft Sans Serif"/>
            </a:endParaRPr>
          </a:p>
        </p:txBody>
      </p:sp>
      <p:grpSp>
        <p:nvGrpSpPr>
          <p:cNvPr id="11" name="object 11"/>
          <p:cNvGrpSpPr/>
          <p:nvPr/>
        </p:nvGrpSpPr>
        <p:grpSpPr>
          <a:xfrm>
            <a:off x="1033272" y="4005072"/>
            <a:ext cx="475774" cy="501968"/>
            <a:chOff x="1377696" y="4197096"/>
            <a:chExt cx="634365" cy="669290"/>
          </a:xfrm>
        </p:grpSpPr>
        <p:sp>
          <p:nvSpPr>
            <p:cNvPr id="12" name="object 12"/>
            <p:cNvSpPr/>
            <p:nvPr/>
          </p:nvSpPr>
          <p:spPr>
            <a:xfrm>
              <a:off x="1377696" y="4197096"/>
              <a:ext cx="344805" cy="391795"/>
            </a:xfrm>
            <a:custGeom>
              <a:avLst/>
              <a:gdLst/>
              <a:ahLst/>
              <a:cxnLst/>
              <a:rect l="l" t="t" r="r" b="b"/>
              <a:pathLst>
                <a:path w="344805" h="391795">
                  <a:moveTo>
                    <a:pt x="16764" y="4064"/>
                  </a:moveTo>
                  <a:lnTo>
                    <a:pt x="13970" y="0"/>
                  </a:lnTo>
                  <a:lnTo>
                    <a:pt x="4191" y="0"/>
                  </a:lnTo>
                  <a:lnTo>
                    <a:pt x="0" y="4064"/>
                  </a:lnTo>
                  <a:lnTo>
                    <a:pt x="0" y="387604"/>
                  </a:lnTo>
                  <a:lnTo>
                    <a:pt x="4191" y="391668"/>
                  </a:lnTo>
                  <a:lnTo>
                    <a:pt x="8382" y="391668"/>
                  </a:lnTo>
                  <a:lnTo>
                    <a:pt x="13970" y="391668"/>
                  </a:lnTo>
                  <a:lnTo>
                    <a:pt x="16764" y="387604"/>
                  </a:lnTo>
                  <a:lnTo>
                    <a:pt x="16764" y="4064"/>
                  </a:lnTo>
                  <a:close/>
                </a:path>
                <a:path w="344805" h="391795">
                  <a:moveTo>
                    <a:pt x="344424" y="24892"/>
                  </a:moveTo>
                  <a:lnTo>
                    <a:pt x="343027" y="22225"/>
                  </a:lnTo>
                  <a:lnTo>
                    <a:pt x="341757" y="19431"/>
                  </a:lnTo>
                  <a:lnTo>
                    <a:pt x="338963" y="16764"/>
                  </a:lnTo>
                  <a:lnTo>
                    <a:pt x="311785" y="16764"/>
                  </a:lnTo>
                  <a:lnTo>
                    <a:pt x="311785" y="33020"/>
                  </a:lnTo>
                  <a:lnTo>
                    <a:pt x="208661" y="115951"/>
                  </a:lnTo>
                  <a:lnTo>
                    <a:pt x="205994" y="117221"/>
                  </a:lnTo>
                  <a:lnTo>
                    <a:pt x="204597" y="120015"/>
                  </a:lnTo>
                  <a:lnTo>
                    <a:pt x="204597" y="125349"/>
                  </a:lnTo>
                  <a:lnTo>
                    <a:pt x="205994" y="128143"/>
                  </a:lnTo>
                  <a:lnTo>
                    <a:pt x="208661" y="129413"/>
                  </a:lnTo>
                  <a:lnTo>
                    <a:pt x="311785" y="212344"/>
                  </a:lnTo>
                  <a:lnTo>
                    <a:pt x="49784" y="212344"/>
                  </a:lnTo>
                  <a:lnTo>
                    <a:pt x="49784" y="33020"/>
                  </a:lnTo>
                  <a:lnTo>
                    <a:pt x="311785" y="33020"/>
                  </a:lnTo>
                  <a:lnTo>
                    <a:pt x="311785" y="16764"/>
                  </a:lnTo>
                  <a:lnTo>
                    <a:pt x="37592" y="16764"/>
                  </a:lnTo>
                  <a:lnTo>
                    <a:pt x="33528" y="20828"/>
                  </a:lnTo>
                  <a:lnTo>
                    <a:pt x="33528" y="224536"/>
                  </a:lnTo>
                  <a:lnTo>
                    <a:pt x="37592" y="228600"/>
                  </a:lnTo>
                  <a:lnTo>
                    <a:pt x="338963" y="228600"/>
                  </a:lnTo>
                  <a:lnTo>
                    <a:pt x="341757" y="225933"/>
                  </a:lnTo>
                  <a:lnTo>
                    <a:pt x="343027" y="223139"/>
                  </a:lnTo>
                  <a:lnTo>
                    <a:pt x="344424" y="220472"/>
                  </a:lnTo>
                  <a:lnTo>
                    <a:pt x="343027" y="216408"/>
                  </a:lnTo>
                  <a:lnTo>
                    <a:pt x="340360" y="213614"/>
                  </a:lnTo>
                  <a:lnTo>
                    <a:pt x="338759" y="212344"/>
                  </a:lnTo>
                  <a:lnTo>
                    <a:pt x="226314" y="122682"/>
                  </a:lnTo>
                  <a:lnTo>
                    <a:pt x="338759" y="33020"/>
                  </a:lnTo>
                  <a:lnTo>
                    <a:pt x="340360" y="31750"/>
                  </a:lnTo>
                  <a:lnTo>
                    <a:pt x="343027" y="28956"/>
                  </a:lnTo>
                  <a:lnTo>
                    <a:pt x="344424" y="24892"/>
                  </a:lnTo>
                  <a:close/>
                </a:path>
              </a:pathLst>
            </a:custGeom>
            <a:solidFill>
              <a:srgbClr val="FFFFFF"/>
            </a:solidFill>
          </p:spPr>
          <p:txBody>
            <a:bodyPr wrap="square" lIns="0" tIns="0" rIns="0" bIns="0" rtlCol="0"/>
            <a:lstStyle/>
            <a:p>
              <a:endParaRPr dirty="0"/>
            </a:p>
          </p:txBody>
        </p:sp>
        <p:pic>
          <p:nvPicPr>
            <p:cNvPr id="13" name="object 13"/>
            <p:cNvPicPr/>
            <p:nvPr/>
          </p:nvPicPr>
          <p:blipFill>
            <a:blip r:embed="rId3" cstate="print"/>
            <a:stretch>
              <a:fillRect/>
            </a:stretch>
          </p:blipFill>
          <p:spPr>
            <a:xfrm>
              <a:off x="1805940" y="4509516"/>
              <a:ext cx="205740" cy="195071"/>
            </a:xfrm>
            <a:prstGeom prst="rect">
              <a:avLst/>
            </a:prstGeom>
          </p:spPr>
        </p:pic>
        <p:sp>
          <p:nvSpPr>
            <p:cNvPr id="14" name="object 14"/>
            <p:cNvSpPr/>
            <p:nvPr/>
          </p:nvSpPr>
          <p:spPr>
            <a:xfrm>
              <a:off x="1691640" y="4564380"/>
              <a:ext cx="262255" cy="247015"/>
            </a:xfrm>
            <a:custGeom>
              <a:avLst/>
              <a:gdLst/>
              <a:ahLst/>
              <a:cxnLst/>
              <a:rect l="l" t="t" r="r" b="b"/>
              <a:pathLst>
                <a:path w="262255" h="247014">
                  <a:moveTo>
                    <a:pt x="131064" y="0"/>
                  </a:moveTo>
                  <a:lnTo>
                    <a:pt x="79992" y="9697"/>
                  </a:lnTo>
                  <a:lnTo>
                    <a:pt x="38338" y="36147"/>
                  </a:lnTo>
                  <a:lnTo>
                    <a:pt x="10281" y="75384"/>
                  </a:lnTo>
                  <a:lnTo>
                    <a:pt x="0" y="123444"/>
                  </a:lnTo>
                  <a:lnTo>
                    <a:pt x="10281" y="171503"/>
                  </a:lnTo>
                  <a:lnTo>
                    <a:pt x="38338" y="210740"/>
                  </a:lnTo>
                  <a:lnTo>
                    <a:pt x="79992" y="237190"/>
                  </a:lnTo>
                  <a:lnTo>
                    <a:pt x="131064" y="246888"/>
                  </a:lnTo>
                  <a:lnTo>
                    <a:pt x="181439" y="237190"/>
                  </a:lnTo>
                  <a:lnTo>
                    <a:pt x="193590" y="229489"/>
                  </a:lnTo>
                  <a:lnTo>
                    <a:pt x="131064" y="229489"/>
                  </a:lnTo>
                  <a:lnTo>
                    <a:pt x="87443" y="221081"/>
                  </a:lnTo>
                  <a:lnTo>
                    <a:pt x="51657" y="198231"/>
                  </a:lnTo>
                  <a:lnTo>
                    <a:pt x="27443" y="164498"/>
                  </a:lnTo>
                  <a:lnTo>
                    <a:pt x="18542" y="123444"/>
                  </a:lnTo>
                  <a:lnTo>
                    <a:pt x="27443" y="82627"/>
                  </a:lnTo>
                  <a:lnTo>
                    <a:pt x="51657" y="49418"/>
                  </a:lnTo>
                  <a:lnTo>
                    <a:pt x="87443" y="27092"/>
                  </a:lnTo>
                  <a:lnTo>
                    <a:pt x="131064" y="18923"/>
                  </a:lnTo>
                  <a:lnTo>
                    <a:pt x="191262" y="18923"/>
                  </a:lnTo>
                  <a:lnTo>
                    <a:pt x="189611" y="13081"/>
                  </a:lnTo>
                  <a:lnTo>
                    <a:pt x="185039" y="11557"/>
                  </a:lnTo>
                  <a:lnTo>
                    <a:pt x="183515" y="11557"/>
                  </a:lnTo>
                  <a:lnTo>
                    <a:pt x="170747" y="6697"/>
                  </a:lnTo>
                  <a:lnTo>
                    <a:pt x="157861" y="3063"/>
                  </a:lnTo>
                  <a:lnTo>
                    <a:pt x="144688" y="787"/>
                  </a:lnTo>
                  <a:lnTo>
                    <a:pt x="131064" y="0"/>
                  </a:lnTo>
                  <a:close/>
                </a:path>
                <a:path w="262255" h="247014">
                  <a:moveTo>
                    <a:pt x="242062" y="66802"/>
                  </a:moveTo>
                  <a:lnTo>
                    <a:pt x="239014" y="66802"/>
                  </a:lnTo>
                  <a:lnTo>
                    <a:pt x="237490" y="68199"/>
                  </a:lnTo>
                  <a:lnTo>
                    <a:pt x="234315" y="69723"/>
                  </a:lnTo>
                  <a:lnTo>
                    <a:pt x="232791" y="71120"/>
                  </a:lnTo>
                  <a:lnTo>
                    <a:pt x="231267" y="74041"/>
                  </a:lnTo>
                  <a:lnTo>
                    <a:pt x="231267" y="78486"/>
                  </a:lnTo>
                  <a:lnTo>
                    <a:pt x="232791" y="79883"/>
                  </a:lnTo>
                  <a:lnTo>
                    <a:pt x="236864" y="90761"/>
                  </a:lnTo>
                  <a:lnTo>
                    <a:pt x="239760" y="101663"/>
                  </a:lnTo>
                  <a:lnTo>
                    <a:pt x="241488" y="112565"/>
                  </a:lnTo>
                  <a:lnTo>
                    <a:pt x="242062" y="123444"/>
                  </a:lnTo>
                  <a:lnTo>
                    <a:pt x="233183" y="164498"/>
                  </a:lnTo>
                  <a:lnTo>
                    <a:pt x="209137" y="198231"/>
                  </a:lnTo>
                  <a:lnTo>
                    <a:pt x="173803" y="221081"/>
                  </a:lnTo>
                  <a:lnTo>
                    <a:pt x="131064" y="229489"/>
                  </a:lnTo>
                  <a:lnTo>
                    <a:pt x="193590" y="229489"/>
                  </a:lnTo>
                  <a:lnTo>
                    <a:pt x="223170" y="210740"/>
                  </a:lnTo>
                  <a:lnTo>
                    <a:pt x="251614" y="171503"/>
                  </a:lnTo>
                  <a:lnTo>
                    <a:pt x="262128" y="123444"/>
                  </a:lnTo>
                  <a:lnTo>
                    <a:pt x="261292" y="110416"/>
                  </a:lnTo>
                  <a:lnTo>
                    <a:pt x="249809" y="72644"/>
                  </a:lnTo>
                  <a:lnTo>
                    <a:pt x="243586" y="68199"/>
                  </a:lnTo>
                  <a:lnTo>
                    <a:pt x="242062" y="66802"/>
                  </a:lnTo>
                  <a:close/>
                </a:path>
                <a:path w="262255" h="247014">
                  <a:moveTo>
                    <a:pt x="191262" y="18923"/>
                  </a:moveTo>
                  <a:lnTo>
                    <a:pt x="131064" y="18923"/>
                  </a:lnTo>
                  <a:lnTo>
                    <a:pt x="142585" y="19468"/>
                  </a:lnTo>
                  <a:lnTo>
                    <a:pt x="153987" y="21097"/>
                  </a:lnTo>
                  <a:lnTo>
                    <a:pt x="165103" y="23798"/>
                  </a:lnTo>
                  <a:lnTo>
                    <a:pt x="175768" y="27559"/>
                  </a:lnTo>
                  <a:lnTo>
                    <a:pt x="181991" y="30480"/>
                  </a:lnTo>
                  <a:lnTo>
                    <a:pt x="186562" y="27559"/>
                  </a:lnTo>
                  <a:lnTo>
                    <a:pt x="189611" y="23241"/>
                  </a:lnTo>
                  <a:lnTo>
                    <a:pt x="191262" y="18923"/>
                  </a:lnTo>
                  <a:close/>
                </a:path>
              </a:pathLst>
            </a:custGeom>
            <a:solidFill>
              <a:srgbClr val="FFFFFF"/>
            </a:solidFill>
          </p:spPr>
          <p:txBody>
            <a:bodyPr wrap="square" lIns="0" tIns="0" rIns="0" bIns="0" rtlCol="0"/>
            <a:lstStyle/>
            <a:p>
              <a:endParaRPr dirty="0"/>
            </a:p>
          </p:txBody>
        </p:sp>
        <p:pic>
          <p:nvPicPr>
            <p:cNvPr id="15" name="object 15"/>
            <p:cNvPicPr/>
            <p:nvPr/>
          </p:nvPicPr>
          <p:blipFill>
            <a:blip r:embed="rId4" cstate="print"/>
            <a:stretch>
              <a:fillRect/>
            </a:stretch>
          </p:blipFill>
          <p:spPr>
            <a:xfrm>
              <a:off x="1748028" y="4617720"/>
              <a:ext cx="149352" cy="140207"/>
            </a:xfrm>
            <a:prstGeom prst="rect">
              <a:avLst/>
            </a:prstGeom>
          </p:spPr>
        </p:pic>
        <p:sp>
          <p:nvSpPr>
            <p:cNvPr id="16" name="object 16"/>
            <p:cNvSpPr/>
            <p:nvPr/>
          </p:nvSpPr>
          <p:spPr>
            <a:xfrm>
              <a:off x="1633728" y="4509516"/>
              <a:ext cx="378460" cy="356870"/>
            </a:xfrm>
            <a:custGeom>
              <a:avLst/>
              <a:gdLst/>
              <a:ahLst/>
              <a:cxnLst/>
              <a:rect l="l" t="t" r="r" b="b"/>
              <a:pathLst>
                <a:path w="378460" h="356870">
                  <a:moveTo>
                    <a:pt x="188976" y="0"/>
                  </a:moveTo>
                  <a:lnTo>
                    <a:pt x="138421" y="6408"/>
                  </a:lnTo>
                  <a:lnTo>
                    <a:pt x="93189" y="24468"/>
                  </a:lnTo>
                  <a:lnTo>
                    <a:pt x="55006" y="52435"/>
                  </a:lnTo>
                  <a:lnTo>
                    <a:pt x="25597" y="88561"/>
                  </a:lnTo>
                  <a:lnTo>
                    <a:pt x="6686" y="131101"/>
                  </a:lnTo>
                  <a:lnTo>
                    <a:pt x="0" y="178307"/>
                  </a:lnTo>
                  <a:lnTo>
                    <a:pt x="6686" y="225514"/>
                  </a:lnTo>
                  <a:lnTo>
                    <a:pt x="25597" y="268054"/>
                  </a:lnTo>
                  <a:lnTo>
                    <a:pt x="55006" y="304180"/>
                  </a:lnTo>
                  <a:lnTo>
                    <a:pt x="93189" y="332147"/>
                  </a:lnTo>
                  <a:lnTo>
                    <a:pt x="138421" y="350207"/>
                  </a:lnTo>
                  <a:lnTo>
                    <a:pt x="188976" y="356615"/>
                  </a:lnTo>
                  <a:lnTo>
                    <a:pt x="239001" y="350207"/>
                  </a:lnTo>
                  <a:lnTo>
                    <a:pt x="284084" y="332147"/>
                  </a:lnTo>
                  <a:lnTo>
                    <a:pt x="322373" y="304180"/>
                  </a:lnTo>
                  <a:lnTo>
                    <a:pt x="352015" y="268054"/>
                  </a:lnTo>
                  <a:lnTo>
                    <a:pt x="371159" y="225514"/>
                  </a:lnTo>
                  <a:lnTo>
                    <a:pt x="377952" y="178307"/>
                  </a:lnTo>
                  <a:lnTo>
                    <a:pt x="376834" y="159924"/>
                  </a:lnTo>
                  <a:lnTo>
                    <a:pt x="362458" y="108203"/>
                  </a:lnTo>
                  <a:lnTo>
                    <a:pt x="349990" y="130802"/>
                  </a:lnTo>
                  <a:lnTo>
                    <a:pt x="354314" y="146303"/>
                  </a:lnTo>
                  <a:lnTo>
                    <a:pt x="356899" y="162091"/>
                  </a:lnTo>
                  <a:lnTo>
                    <a:pt x="357759" y="178307"/>
                  </a:lnTo>
                  <a:lnTo>
                    <a:pt x="351712" y="220644"/>
                  </a:lnTo>
                  <a:lnTo>
                    <a:pt x="334659" y="258938"/>
                  </a:lnTo>
                  <a:lnTo>
                    <a:pt x="308229" y="291560"/>
                  </a:lnTo>
                  <a:lnTo>
                    <a:pt x="274051" y="316879"/>
                  </a:lnTo>
                  <a:lnTo>
                    <a:pt x="233757" y="333265"/>
                  </a:lnTo>
                  <a:lnTo>
                    <a:pt x="188976" y="339089"/>
                  </a:lnTo>
                  <a:lnTo>
                    <a:pt x="143542" y="333265"/>
                  </a:lnTo>
                  <a:lnTo>
                    <a:pt x="102794" y="316879"/>
                  </a:lnTo>
                  <a:lnTo>
                    <a:pt x="68325" y="291560"/>
                  </a:lnTo>
                  <a:lnTo>
                    <a:pt x="41731" y="258938"/>
                  </a:lnTo>
                  <a:lnTo>
                    <a:pt x="24605" y="220644"/>
                  </a:lnTo>
                  <a:lnTo>
                    <a:pt x="18542" y="178307"/>
                  </a:lnTo>
                  <a:lnTo>
                    <a:pt x="24605" y="136084"/>
                  </a:lnTo>
                  <a:lnTo>
                    <a:pt x="41731" y="98072"/>
                  </a:lnTo>
                  <a:lnTo>
                    <a:pt x="68326" y="65817"/>
                  </a:lnTo>
                  <a:lnTo>
                    <a:pt x="102794" y="40865"/>
                  </a:lnTo>
                  <a:lnTo>
                    <a:pt x="143542" y="24761"/>
                  </a:lnTo>
                  <a:lnTo>
                    <a:pt x="188976" y="19049"/>
                  </a:lnTo>
                  <a:lnTo>
                    <a:pt x="206142" y="19861"/>
                  </a:lnTo>
                  <a:lnTo>
                    <a:pt x="222869" y="22304"/>
                  </a:lnTo>
                  <a:lnTo>
                    <a:pt x="239285" y="26390"/>
                  </a:lnTo>
                  <a:lnTo>
                    <a:pt x="255524" y="32130"/>
                  </a:lnTo>
                  <a:lnTo>
                    <a:pt x="258699" y="33654"/>
                  </a:lnTo>
                  <a:lnTo>
                    <a:pt x="260223" y="33654"/>
                  </a:lnTo>
                  <a:lnTo>
                    <a:pt x="266446" y="30733"/>
                  </a:lnTo>
                  <a:lnTo>
                    <a:pt x="267970" y="29209"/>
                  </a:lnTo>
                  <a:lnTo>
                    <a:pt x="267970" y="27812"/>
                  </a:lnTo>
                  <a:lnTo>
                    <a:pt x="269494" y="24891"/>
                  </a:lnTo>
                  <a:lnTo>
                    <a:pt x="269494" y="20446"/>
                  </a:lnTo>
                  <a:lnTo>
                    <a:pt x="267970" y="17525"/>
                  </a:lnTo>
                  <a:lnTo>
                    <a:pt x="226695" y="4016"/>
                  </a:lnTo>
                  <a:lnTo>
                    <a:pt x="207764" y="1049"/>
                  </a:lnTo>
                  <a:lnTo>
                    <a:pt x="188976" y="0"/>
                  </a:lnTo>
                  <a:close/>
                </a:path>
              </a:pathLst>
            </a:custGeom>
            <a:solidFill>
              <a:srgbClr val="FFFFFF"/>
            </a:solidFill>
          </p:spPr>
          <p:txBody>
            <a:bodyPr wrap="square" lIns="0" tIns="0" rIns="0" bIns="0" rtlCol="0"/>
            <a:lstStyle/>
            <a:p>
              <a:endParaRPr dirty="0"/>
            </a:p>
          </p:txBody>
        </p:sp>
      </p:grpSp>
      <p:sp>
        <p:nvSpPr>
          <p:cNvPr id="17" name="object 17"/>
          <p:cNvSpPr/>
          <p:nvPr/>
        </p:nvSpPr>
        <p:spPr>
          <a:xfrm>
            <a:off x="2394585" y="2435732"/>
            <a:ext cx="190024" cy="34290"/>
          </a:xfrm>
          <a:custGeom>
            <a:avLst/>
            <a:gdLst/>
            <a:ahLst/>
            <a:cxnLst/>
            <a:rect l="l" t="t" r="r" b="b"/>
            <a:pathLst>
              <a:path w="253364" h="45719">
                <a:moveTo>
                  <a:pt x="252984" y="0"/>
                </a:moveTo>
                <a:lnTo>
                  <a:pt x="249936" y="0"/>
                </a:lnTo>
                <a:lnTo>
                  <a:pt x="3048" y="0"/>
                </a:lnTo>
                <a:lnTo>
                  <a:pt x="0" y="0"/>
                </a:lnTo>
                <a:lnTo>
                  <a:pt x="0" y="45720"/>
                </a:lnTo>
                <a:lnTo>
                  <a:pt x="3048" y="45720"/>
                </a:lnTo>
                <a:lnTo>
                  <a:pt x="249936" y="45720"/>
                </a:lnTo>
                <a:lnTo>
                  <a:pt x="252984" y="45720"/>
                </a:lnTo>
                <a:lnTo>
                  <a:pt x="252984" y="0"/>
                </a:lnTo>
                <a:close/>
              </a:path>
            </a:pathLst>
          </a:custGeom>
          <a:solidFill>
            <a:srgbClr val="C4CDD5"/>
          </a:solidFill>
        </p:spPr>
        <p:txBody>
          <a:bodyPr wrap="square" lIns="0" tIns="0" rIns="0" bIns="0" rtlCol="0"/>
          <a:lstStyle/>
          <a:p>
            <a:endParaRPr dirty="0"/>
          </a:p>
        </p:txBody>
      </p:sp>
      <p:sp>
        <p:nvSpPr>
          <p:cNvPr id="18" name="object 18"/>
          <p:cNvSpPr/>
          <p:nvPr/>
        </p:nvSpPr>
        <p:spPr>
          <a:xfrm>
            <a:off x="4333113" y="2435732"/>
            <a:ext cx="190024" cy="34290"/>
          </a:xfrm>
          <a:custGeom>
            <a:avLst/>
            <a:gdLst/>
            <a:ahLst/>
            <a:cxnLst/>
            <a:rect l="l" t="t" r="r" b="b"/>
            <a:pathLst>
              <a:path w="253364" h="45719">
                <a:moveTo>
                  <a:pt x="252984" y="0"/>
                </a:moveTo>
                <a:lnTo>
                  <a:pt x="249936" y="0"/>
                </a:lnTo>
                <a:lnTo>
                  <a:pt x="3048" y="0"/>
                </a:lnTo>
                <a:lnTo>
                  <a:pt x="0" y="0"/>
                </a:lnTo>
                <a:lnTo>
                  <a:pt x="0" y="45720"/>
                </a:lnTo>
                <a:lnTo>
                  <a:pt x="3048" y="45720"/>
                </a:lnTo>
                <a:lnTo>
                  <a:pt x="249936" y="45720"/>
                </a:lnTo>
                <a:lnTo>
                  <a:pt x="252984" y="45720"/>
                </a:lnTo>
                <a:lnTo>
                  <a:pt x="252984" y="0"/>
                </a:lnTo>
                <a:close/>
              </a:path>
            </a:pathLst>
          </a:custGeom>
          <a:solidFill>
            <a:srgbClr val="C4CDD5"/>
          </a:solidFill>
        </p:spPr>
        <p:txBody>
          <a:bodyPr wrap="square" lIns="0" tIns="0" rIns="0" bIns="0" rtlCol="0"/>
          <a:lstStyle/>
          <a:p>
            <a:endParaRPr dirty="0"/>
          </a:p>
        </p:txBody>
      </p:sp>
      <p:sp>
        <p:nvSpPr>
          <p:cNvPr id="19" name="object 19"/>
          <p:cNvSpPr/>
          <p:nvPr/>
        </p:nvSpPr>
        <p:spPr>
          <a:xfrm>
            <a:off x="5915025" y="2435732"/>
            <a:ext cx="190024" cy="34290"/>
          </a:xfrm>
          <a:custGeom>
            <a:avLst/>
            <a:gdLst/>
            <a:ahLst/>
            <a:cxnLst/>
            <a:rect l="l" t="t" r="r" b="b"/>
            <a:pathLst>
              <a:path w="253365" h="45719">
                <a:moveTo>
                  <a:pt x="252984" y="0"/>
                </a:moveTo>
                <a:lnTo>
                  <a:pt x="249936" y="0"/>
                </a:lnTo>
                <a:lnTo>
                  <a:pt x="3048" y="0"/>
                </a:lnTo>
                <a:lnTo>
                  <a:pt x="0" y="0"/>
                </a:lnTo>
                <a:lnTo>
                  <a:pt x="0" y="45720"/>
                </a:lnTo>
                <a:lnTo>
                  <a:pt x="3048" y="45720"/>
                </a:lnTo>
                <a:lnTo>
                  <a:pt x="249936" y="45720"/>
                </a:lnTo>
                <a:lnTo>
                  <a:pt x="252984" y="45720"/>
                </a:lnTo>
                <a:lnTo>
                  <a:pt x="252984" y="0"/>
                </a:lnTo>
                <a:close/>
              </a:path>
            </a:pathLst>
          </a:custGeom>
          <a:solidFill>
            <a:srgbClr val="C4CDD5"/>
          </a:solidFill>
        </p:spPr>
        <p:txBody>
          <a:bodyPr wrap="square" lIns="0" tIns="0" rIns="0" bIns="0" rtlCol="0"/>
          <a:lstStyle/>
          <a:p>
            <a:endParaRPr dirty="0"/>
          </a:p>
        </p:txBody>
      </p:sp>
      <p:sp>
        <p:nvSpPr>
          <p:cNvPr id="20" name="object 20"/>
          <p:cNvSpPr txBox="1">
            <a:spLocks noGrp="1"/>
          </p:cNvSpPr>
          <p:nvPr>
            <p:ph type="title"/>
          </p:nvPr>
        </p:nvSpPr>
        <p:spPr>
          <a:xfrm>
            <a:off x="1277493" y="1744622"/>
            <a:ext cx="6390799" cy="1356300"/>
          </a:xfrm>
          <a:prstGeom prst="rect">
            <a:avLst/>
          </a:prstGeom>
        </p:spPr>
        <p:txBody>
          <a:bodyPr vert="horz" wrap="square" lIns="0" tIns="182403" rIns="0" bIns="0" rtlCol="0" anchor="ctr">
            <a:spAutoFit/>
          </a:bodyPr>
          <a:lstStyle/>
          <a:p>
            <a:pPr marL="276701">
              <a:spcBef>
                <a:spcPts val="1436"/>
              </a:spcBef>
              <a:tabLst>
                <a:tab pos="1829276" algn="l"/>
                <a:tab pos="3605213" algn="l"/>
                <a:tab pos="5142071" algn="l"/>
              </a:tabLst>
            </a:pPr>
            <a:r>
              <a:rPr sz="5400" dirty="0">
                <a:solidFill>
                  <a:srgbClr val="CDA73B"/>
                </a:solidFill>
              </a:rPr>
              <a:t>6	16	63	</a:t>
            </a:r>
            <a:r>
              <a:rPr sz="5400" spc="4" dirty="0">
                <a:solidFill>
                  <a:srgbClr val="CDA73B"/>
                </a:solidFill>
              </a:rPr>
              <a:t>134</a:t>
            </a:r>
            <a:endParaRPr sz="5400" dirty="0"/>
          </a:p>
          <a:p>
            <a:pPr marL="9525">
              <a:spcBef>
                <a:spcPts val="454"/>
              </a:spcBef>
              <a:tabLst>
                <a:tab pos="1597343" algn="l"/>
                <a:tab pos="3534251" algn="l"/>
                <a:tab pos="5046821" algn="l"/>
              </a:tabLst>
            </a:pPr>
            <a:r>
              <a:rPr dirty="0">
                <a:solidFill>
                  <a:srgbClr val="466CB6"/>
                </a:solidFill>
              </a:rPr>
              <a:t>M</a:t>
            </a:r>
            <a:r>
              <a:rPr spc="4" dirty="0">
                <a:solidFill>
                  <a:srgbClr val="466CB6"/>
                </a:solidFill>
              </a:rPr>
              <a:t>i</a:t>
            </a:r>
            <a:r>
              <a:rPr dirty="0">
                <a:solidFill>
                  <a:srgbClr val="466CB6"/>
                </a:solidFill>
              </a:rPr>
              <a:t>ssioni	</a:t>
            </a:r>
            <a:r>
              <a:rPr spc="-4" dirty="0">
                <a:solidFill>
                  <a:srgbClr val="466CB6"/>
                </a:solidFill>
              </a:rPr>
              <a:t>C</a:t>
            </a:r>
            <a:r>
              <a:rPr spc="-11" dirty="0">
                <a:solidFill>
                  <a:srgbClr val="466CB6"/>
                </a:solidFill>
              </a:rPr>
              <a:t>o</a:t>
            </a:r>
            <a:r>
              <a:rPr spc="-4" dirty="0">
                <a:solidFill>
                  <a:srgbClr val="466CB6"/>
                </a:solidFill>
              </a:rPr>
              <a:t>mpone</a:t>
            </a:r>
            <a:r>
              <a:rPr spc="-11" dirty="0">
                <a:solidFill>
                  <a:srgbClr val="466CB6"/>
                </a:solidFill>
              </a:rPr>
              <a:t>n</a:t>
            </a:r>
            <a:r>
              <a:rPr dirty="0">
                <a:solidFill>
                  <a:srgbClr val="466CB6"/>
                </a:solidFill>
              </a:rPr>
              <a:t>ti	</a:t>
            </a:r>
            <a:r>
              <a:rPr spc="-4" dirty="0">
                <a:solidFill>
                  <a:srgbClr val="466CB6"/>
                </a:solidFill>
              </a:rPr>
              <a:t>Riforme</a:t>
            </a:r>
            <a:r>
              <a:rPr dirty="0">
                <a:solidFill>
                  <a:srgbClr val="466CB6"/>
                </a:solidFill>
              </a:rPr>
              <a:t>	</a:t>
            </a:r>
            <a:r>
              <a:rPr spc="-4" dirty="0">
                <a:solidFill>
                  <a:srgbClr val="466CB6"/>
                </a:solidFill>
              </a:rPr>
              <a:t>Investi</a:t>
            </a:r>
            <a:r>
              <a:rPr dirty="0">
                <a:solidFill>
                  <a:srgbClr val="466CB6"/>
                </a:solidFill>
              </a:rPr>
              <a:t>m</a:t>
            </a:r>
            <a:r>
              <a:rPr spc="-4" dirty="0">
                <a:solidFill>
                  <a:srgbClr val="466CB6"/>
                </a:solidFill>
              </a:rPr>
              <a:t>enti</a:t>
            </a:r>
          </a:p>
        </p:txBody>
      </p:sp>
      <p:sp>
        <p:nvSpPr>
          <p:cNvPr id="21" name="object 21"/>
          <p:cNvSpPr txBox="1">
            <a:spLocks noGrp="1"/>
          </p:cNvSpPr>
          <p:nvPr>
            <p:ph type="sldNum" sz="quarter" idx="7"/>
          </p:nvPr>
        </p:nvSpPr>
        <p:spPr>
          <a:xfrm>
            <a:off x="5715000" y="937059"/>
            <a:ext cx="800100" cy="115416"/>
          </a:xfrm>
          <a:prstGeom prst="rect">
            <a:avLst/>
          </a:prstGeom>
        </p:spPr>
        <p:txBody>
          <a:bodyPr vert="horz" wrap="square" lIns="0" tIns="0" rIns="0" bIns="0" rtlCol="0" anchor="ctr">
            <a:spAutoFit/>
          </a:bodyPr>
          <a:lstStyle/>
          <a:p>
            <a:pPr marL="28575"/>
            <a:fld id="{81D60167-4931-47E6-BA6A-407CBD079E47}" type="slidenum">
              <a:rPr spc="-4" dirty="0"/>
              <a:pPr marL="28575"/>
              <a:t>4</a:t>
            </a:fld>
            <a:endParaRPr spc="-4"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05B8C9-B6AC-3ED3-C419-5469E09AA4A3}"/>
              </a:ext>
            </a:extLst>
          </p:cNvPr>
          <p:cNvSpPr>
            <a:spLocks noGrp="1"/>
          </p:cNvSpPr>
          <p:nvPr>
            <p:ph type="title"/>
          </p:nvPr>
        </p:nvSpPr>
        <p:spPr>
          <a:xfrm>
            <a:off x="457200" y="533400"/>
            <a:ext cx="8229600" cy="990600"/>
          </a:xfrm>
        </p:spPr>
        <p:txBody>
          <a:bodyPr anchor="ctr">
            <a:normAutofit/>
          </a:bodyPr>
          <a:lstStyle/>
          <a:p>
            <a:r>
              <a:rPr lang="it-IT"/>
              <a:t>Accordo di partenariato</a:t>
            </a:r>
          </a:p>
        </p:txBody>
      </p:sp>
      <p:sp>
        <p:nvSpPr>
          <p:cNvPr id="3" name="Segnaposto contenuto 2">
            <a:extLst>
              <a:ext uri="{FF2B5EF4-FFF2-40B4-BE49-F238E27FC236}">
                <a16:creationId xmlns:a16="http://schemas.microsoft.com/office/drawing/2014/main" id="{C1918FCB-A927-06A2-9CAE-FC1E6EBD4A48}"/>
              </a:ext>
            </a:extLst>
          </p:cNvPr>
          <p:cNvSpPr>
            <a:spLocks noGrp="1"/>
          </p:cNvSpPr>
          <p:nvPr>
            <p:ph idx="1"/>
          </p:nvPr>
        </p:nvSpPr>
        <p:spPr>
          <a:xfrm>
            <a:off x="457200" y="1600200"/>
            <a:ext cx="8229600" cy="4876800"/>
          </a:xfrm>
        </p:spPr>
        <p:txBody>
          <a:bodyPr wrap="square" anchor="t">
            <a:normAutofit/>
          </a:bodyPr>
          <a:lstStyle/>
          <a:p>
            <a:pPr algn="just">
              <a:lnSpc>
                <a:spcPct val="90000"/>
              </a:lnSpc>
            </a:pPr>
            <a:r>
              <a:rPr lang="it-IT" dirty="0"/>
              <a:t>L'Accordo di partenariato tra l'UE e l'Italia, approvato il 19 luglio 2022, reca l'impianto strategico e la selezione degli obiettivi di policy su cui si concentrano gli interventi finanziati dai Fondi europei per la coesione per il ciclo di programmazione 2021-2027. Si tratta, nel complesso, di circa 43,1 miliardi di risorse comunitarie assegnate all'Italia, di cui oltre 42,7 miliardi destinati specificamente a promuovere la politica di coesione economica, sociale e territoriale la gran parte delle quali destinata alle regioni meno sviluppate (oltre 30 miliardi). Ai contributi europei si aggiungono inoltre le risorse derivanti dal cofinanziamento nazionale, per un totale di risorse finanziarie per il periodo di programmazione 2021-2027 pari a oltre 75 miliardi di euro complessivi.</a:t>
            </a:r>
          </a:p>
        </p:txBody>
      </p:sp>
    </p:spTree>
    <p:extLst>
      <p:ext uri="{BB962C8B-B14F-4D97-AF65-F5344CB8AC3E}">
        <p14:creationId xmlns:p14="http://schemas.microsoft.com/office/powerpoint/2010/main" val="2979815161"/>
      </p:ext>
    </p:extLst>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233073-3364-2BD6-0CD3-3193D27C13B9}"/>
              </a:ext>
            </a:extLst>
          </p:cNvPr>
          <p:cNvSpPr>
            <a:spLocks noGrp="1"/>
          </p:cNvSpPr>
          <p:nvPr>
            <p:ph type="title"/>
          </p:nvPr>
        </p:nvSpPr>
        <p:spPr/>
        <p:txBody>
          <a:bodyPr>
            <a:normAutofit fontScale="90000"/>
          </a:bodyPr>
          <a:lstStyle/>
          <a:p>
            <a:r>
              <a:rPr lang="it-IT" dirty="0"/>
              <a:t>Obiettivi dei fondi di coesione</a:t>
            </a:r>
            <a:br>
              <a:rPr lang="it-IT" dirty="0"/>
            </a:br>
            <a:endParaRPr lang="it-IT" dirty="0"/>
          </a:p>
        </p:txBody>
      </p:sp>
      <p:sp>
        <p:nvSpPr>
          <p:cNvPr id="3" name="Segnaposto contenuto 2">
            <a:extLst>
              <a:ext uri="{FF2B5EF4-FFF2-40B4-BE49-F238E27FC236}">
                <a16:creationId xmlns:a16="http://schemas.microsoft.com/office/drawing/2014/main" id="{23568C9C-6537-0A07-BDD9-488026CDEF3A}"/>
              </a:ext>
            </a:extLst>
          </p:cNvPr>
          <p:cNvSpPr>
            <a:spLocks noGrp="1"/>
          </p:cNvSpPr>
          <p:nvPr>
            <p:ph idx="1"/>
          </p:nvPr>
        </p:nvSpPr>
        <p:spPr/>
        <p:txBody>
          <a:bodyPr/>
          <a:lstStyle/>
          <a:p>
            <a:pPr algn="just"/>
            <a:r>
              <a:rPr lang="it-IT" sz="2800" b="0" i="0" dirty="0">
                <a:solidFill>
                  <a:srgbClr val="212121"/>
                </a:solidFill>
                <a:effectLst/>
                <a:latin typeface="Titillium Web" panose="00000500000000000000" pitchFamily="2" charset="0"/>
              </a:rPr>
              <a:t>Il FESR, il FSE+, il Fondo di coesione e il JTF contribuiscono alle azioni dell'Unione intese a rafforzare la sua coesione economica, sociale e territoriale </a:t>
            </a:r>
            <a:r>
              <a:rPr lang="it-IT" sz="2800" b="1" i="0" dirty="0">
                <a:solidFill>
                  <a:srgbClr val="212121"/>
                </a:solidFill>
                <a:effectLst/>
                <a:latin typeface="Titillium Web" panose="00000500000000000000" pitchFamily="2" charset="0"/>
              </a:rPr>
              <a:t>perseguendo</a:t>
            </a:r>
            <a:r>
              <a:rPr lang="it-IT" sz="2800" b="0" i="0" dirty="0">
                <a:solidFill>
                  <a:srgbClr val="212121"/>
                </a:solidFill>
                <a:effectLst/>
                <a:latin typeface="Titillium Web" panose="00000500000000000000" pitchFamily="2" charset="0"/>
              </a:rPr>
              <a:t> i seguenti </a:t>
            </a:r>
            <a:r>
              <a:rPr lang="it-IT" sz="2800" b="1" i="0" dirty="0">
                <a:solidFill>
                  <a:srgbClr val="212121"/>
                </a:solidFill>
                <a:effectLst/>
                <a:latin typeface="Titillium Web" panose="00000500000000000000" pitchFamily="2" charset="0"/>
              </a:rPr>
              <a:t>obiettivi</a:t>
            </a:r>
            <a:r>
              <a:rPr lang="it-IT" sz="2800" b="0" i="0" dirty="0">
                <a:solidFill>
                  <a:srgbClr val="212121"/>
                </a:solidFill>
                <a:effectLst/>
                <a:latin typeface="Titillium Web" panose="00000500000000000000" pitchFamily="2" charset="0"/>
              </a:rPr>
              <a:t>:</a:t>
            </a:r>
          </a:p>
          <a:p>
            <a:pPr algn="just"/>
            <a:r>
              <a:rPr lang="it-IT" sz="2800" b="0" i="0" dirty="0">
                <a:solidFill>
                  <a:srgbClr val="212121"/>
                </a:solidFill>
                <a:effectLst/>
                <a:latin typeface="Titillium Web" panose="00000500000000000000" pitchFamily="2" charset="0"/>
              </a:rPr>
              <a:t>a) </a:t>
            </a:r>
            <a:r>
              <a:rPr lang="it-IT" sz="2800" b="1" i="0" dirty="0">
                <a:solidFill>
                  <a:srgbClr val="212121"/>
                </a:solidFill>
                <a:effectLst/>
                <a:latin typeface="Titillium Web" panose="00000500000000000000" pitchFamily="2" charset="0"/>
              </a:rPr>
              <a:t>l'obiettivo «Investimenti</a:t>
            </a:r>
            <a:r>
              <a:rPr lang="it-IT" sz="2800" b="0" i="0" dirty="0">
                <a:solidFill>
                  <a:srgbClr val="212121"/>
                </a:solidFill>
                <a:effectLst/>
                <a:latin typeface="Titillium Web" panose="00000500000000000000" pitchFamily="2" charset="0"/>
              </a:rPr>
              <a:t> a favore dell'occupazione e della crescita - IOC» negli Stati membri e nelle regioni, con il sostegno del FESR, del FSE+, del Fondo di coesione e del JTF;</a:t>
            </a:r>
          </a:p>
          <a:p>
            <a:pPr algn="just"/>
            <a:r>
              <a:rPr lang="it-IT" sz="2800" b="0" i="0" dirty="0">
                <a:solidFill>
                  <a:srgbClr val="212121"/>
                </a:solidFill>
                <a:effectLst/>
                <a:latin typeface="Titillium Web" panose="00000500000000000000" pitchFamily="2" charset="0"/>
              </a:rPr>
              <a:t>b) </a:t>
            </a:r>
            <a:r>
              <a:rPr lang="it-IT" sz="2800" b="1" i="0" dirty="0">
                <a:solidFill>
                  <a:srgbClr val="212121"/>
                </a:solidFill>
                <a:effectLst/>
                <a:latin typeface="Titillium Web" panose="00000500000000000000" pitchFamily="2" charset="0"/>
              </a:rPr>
              <a:t>l'obiettivo «Cooperazione</a:t>
            </a:r>
            <a:r>
              <a:rPr lang="it-IT" sz="2800" b="0" i="0" dirty="0">
                <a:solidFill>
                  <a:srgbClr val="212121"/>
                </a:solidFill>
                <a:effectLst/>
                <a:latin typeface="Titillium Web" panose="00000500000000000000" pitchFamily="2" charset="0"/>
              </a:rPr>
              <a:t> territoriale europea» (Interreg), con il sostegno del FESR.</a:t>
            </a:r>
          </a:p>
          <a:p>
            <a:pPr marL="0" indent="0" algn="just">
              <a:buNone/>
            </a:pPr>
            <a:endParaRPr lang="it-IT" sz="2800" b="0" i="0" dirty="0">
              <a:solidFill>
                <a:srgbClr val="212121"/>
              </a:solidFill>
              <a:effectLst/>
              <a:latin typeface="Titillium Web" panose="00000500000000000000" pitchFamily="2" charset="0"/>
            </a:endParaRPr>
          </a:p>
          <a:p>
            <a:endParaRPr lang="it-IT" dirty="0"/>
          </a:p>
        </p:txBody>
      </p:sp>
    </p:spTree>
    <p:extLst>
      <p:ext uri="{BB962C8B-B14F-4D97-AF65-F5344CB8AC3E}">
        <p14:creationId xmlns:p14="http://schemas.microsoft.com/office/powerpoint/2010/main" val="3610598871"/>
      </p:ext>
    </p:extLst>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4EF67-EFF0-314A-9B4B-ED82D1A3DC8E}"/>
              </a:ext>
            </a:extLst>
          </p:cNvPr>
          <p:cNvSpPr>
            <a:spLocks noGrp="1"/>
          </p:cNvSpPr>
          <p:nvPr>
            <p:ph type="title"/>
          </p:nvPr>
        </p:nvSpPr>
        <p:spPr/>
        <p:txBody>
          <a:bodyPr/>
          <a:lstStyle/>
          <a:p>
            <a:r>
              <a:rPr lang="it-IT" dirty="0"/>
              <a:t>Il quadro normativo comunitario</a:t>
            </a:r>
          </a:p>
        </p:txBody>
      </p:sp>
      <p:sp>
        <p:nvSpPr>
          <p:cNvPr id="3" name="Segnaposto contenuto 2">
            <a:extLst>
              <a:ext uri="{FF2B5EF4-FFF2-40B4-BE49-F238E27FC236}">
                <a16:creationId xmlns:a16="http://schemas.microsoft.com/office/drawing/2014/main" id="{53292D20-5877-99F3-DCBE-EBB586A49C13}"/>
              </a:ext>
            </a:extLst>
          </p:cNvPr>
          <p:cNvSpPr>
            <a:spLocks noGrp="1"/>
          </p:cNvSpPr>
          <p:nvPr>
            <p:ph idx="1"/>
          </p:nvPr>
        </p:nvSpPr>
        <p:spPr/>
        <p:txBody>
          <a:bodyPr>
            <a:normAutofit fontScale="77500" lnSpcReduction="20000"/>
          </a:bodyPr>
          <a:lstStyle/>
          <a:p>
            <a:pPr algn="just"/>
            <a:r>
              <a:rPr lang="it-IT" b="0" i="0" dirty="0">
                <a:solidFill>
                  <a:srgbClr val="212121"/>
                </a:solidFill>
                <a:effectLst/>
                <a:latin typeface="Titillium Web" panose="00000500000000000000" pitchFamily="2" charset="0"/>
              </a:rPr>
              <a:t>Il quadro normativo comunitario che definisce gli obiettivi e gli strumenti finanziari di intervento per il nuovo ciclo di programmazione 2021-2027 è definito dal </a:t>
            </a:r>
            <a:r>
              <a:rPr lang="it-IT" b="1" i="0" u="none" strike="noStrike" dirty="0">
                <a:solidFill>
                  <a:srgbClr val="0066CC"/>
                </a:solidFill>
                <a:effectLst/>
                <a:latin typeface="Titillium Web" panose="00000500000000000000" pitchFamily="2" charset="0"/>
                <a:hlinkClick r:id="rId2"/>
              </a:rPr>
              <a:t>Regolamento (UE) n. 2021/1060</a:t>
            </a:r>
            <a:r>
              <a:rPr lang="it-IT" b="0" i="0" dirty="0">
                <a:solidFill>
                  <a:srgbClr val="212121"/>
                </a:solidFill>
                <a:effectLst/>
                <a:latin typeface="Titillium Web" panose="00000500000000000000" pitchFamily="2" charset="0"/>
              </a:rPr>
              <a:t> del Parlamento europeo e del Consiglio del 24 giugno 2021, recante </a:t>
            </a:r>
            <a:r>
              <a:rPr lang="it-IT" b="1" i="0" dirty="0">
                <a:solidFill>
                  <a:srgbClr val="212121"/>
                </a:solidFill>
                <a:effectLst/>
                <a:latin typeface="Titillium Web" panose="00000500000000000000" pitchFamily="2" charset="0"/>
              </a:rPr>
              <a:t>disposizioni comuni</a:t>
            </a:r>
            <a:r>
              <a:rPr lang="it-IT" b="0" i="0" dirty="0">
                <a:solidFill>
                  <a:srgbClr val="212121"/>
                </a:solidFill>
                <a:effectLst/>
                <a:latin typeface="Titillium Web" panose="00000500000000000000" pitchFamily="2" charset="0"/>
              </a:rPr>
              <a:t> su </a:t>
            </a:r>
            <a:r>
              <a:rPr lang="it-IT" b="1" i="0" dirty="0">
                <a:solidFill>
                  <a:srgbClr val="212121"/>
                </a:solidFill>
                <a:effectLst/>
                <a:latin typeface="Titillium Web" panose="00000500000000000000" pitchFamily="2" charset="0"/>
              </a:rPr>
              <a:t>otto Fondi europei</a:t>
            </a:r>
            <a:r>
              <a:rPr lang="it-IT" b="0" i="0" dirty="0">
                <a:solidFill>
                  <a:srgbClr val="212121"/>
                </a:solidFill>
                <a:effectLst/>
                <a:latin typeface="Titillium Web" panose="00000500000000000000" pitchFamily="2" charset="0"/>
              </a:rPr>
              <a:t>, tra cui quelli specificamente destinati alla politica di coesione: (Fondi FESR, FC FSE Plus, JTF e FEAMPA).</a:t>
            </a:r>
          </a:p>
          <a:p>
            <a:pPr algn="just"/>
            <a:r>
              <a:rPr lang="it-IT" b="0" i="0" dirty="0">
                <a:solidFill>
                  <a:srgbClr val="212121"/>
                </a:solidFill>
                <a:effectLst/>
                <a:latin typeface="Titillium Web" panose="00000500000000000000" pitchFamily="2" charset="0"/>
              </a:rPr>
              <a:t>In particolare, la disciplina relativa ai singoli </a:t>
            </a:r>
            <a:r>
              <a:rPr lang="it-IT" b="1" i="0" dirty="0">
                <a:solidFill>
                  <a:srgbClr val="212121"/>
                </a:solidFill>
                <a:effectLst/>
                <a:latin typeface="Titillium Web" panose="00000500000000000000" pitchFamily="2" charset="0"/>
              </a:rPr>
              <a:t>Fondi della politica di coesione</a:t>
            </a:r>
            <a:r>
              <a:rPr lang="it-IT" b="0" i="0" dirty="0">
                <a:solidFill>
                  <a:srgbClr val="212121"/>
                </a:solidFill>
                <a:effectLst/>
                <a:latin typeface="Titillium Web" panose="00000500000000000000" pitchFamily="2" charset="0"/>
              </a:rPr>
              <a:t> è contenuta, rispettivamente, nei </a:t>
            </a:r>
            <a:r>
              <a:rPr lang="it-IT" b="0" i="0" u="none" strike="noStrike" dirty="0">
                <a:solidFill>
                  <a:srgbClr val="0066CC"/>
                </a:solidFill>
                <a:effectLst/>
                <a:latin typeface="Titillium Web" panose="00000500000000000000" pitchFamily="2" charset="0"/>
                <a:hlinkClick r:id="rId2"/>
              </a:rPr>
              <a:t>Regolamenti (UE) 2021/1058</a:t>
            </a:r>
            <a:r>
              <a:rPr lang="it-IT" b="0" i="0" dirty="0">
                <a:solidFill>
                  <a:srgbClr val="212121"/>
                </a:solidFill>
                <a:effectLst/>
                <a:latin typeface="Titillium Web" panose="00000500000000000000" pitchFamily="2" charset="0"/>
              </a:rPr>
              <a:t>, relativo al Fondo Europeo di sviluppo regionale (</a:t>
            </a:r>
            <a:r>
              <a:rPr lang="it-IT" b="1" i="0" dirty="0">
                <a:solidFill>
                  <a:srgbClr val="212121"/>
                </a:solidFill>
                <a:effectLst/>
                <a:latin typeface="Titillium Web" panose="00000500000000000000" pitchFamily="2" charset="0"/>
              </a:rPr>
              <a:t>FESR</a:t>
            </a:r>
            <a:r>
              <a:rPr lang="it-IT" b="0" i="0" dirty="0">
                <a:solidFill>
                  <a:srgbClr val="212121"/>
                </a:solidFill>
                <a:effectLst/>
                <a:latin typeface="Titillium Web" panose="00000500000000000000" pitchFamily="2" charset="0"/>
              </a:rPr>
              <a:t>) e </a:t>
            </a:r>
            <a:r>
              <a:rPr lang="it-IT" b="1" i="0" dirty="0">
                <a:solidFill>
                  <a:srgbClr val="212121"/>
                </a:solidFill>
                <a:effectLst/>
                <a:latin typeface="Titillium Web" panose="00000500000000000000" pitchFamily="2" charset="0"/>
              </a:rPr>
              <a:t>Fondo di Coesione</a:t>
            </a:r>
            <a:r>
              <a:rPr lang="it-IT" b="0" i="0" dirty="0">
                <a:solidFill>
                  <a:srgbClr val="212121"/>
                </a:solidFill>
                <a:effectLst/>
                <a:latin typeface="Titillium Web" panose="00000500000000000000" pitchFamily="2" charset="0"/>
              </a:rPr>
              <a:t> (FC), </a:t>
            </a:r>
            <a:r>
              <a:rPr lang="it-IT" b="0" i="0" u="none" strike="noStrike" dirty="0">
                <a:solidFill>
                  <a:srgbClr val="0066CC"/>
                </a:solidFill>
                <a:effectLst/>
                <a:latin typeface="Titillium Web" panose="00000500000000000000" pitchFamily="2" charset="0"/>
                <a:hlinkClick r:id="rId3"/>
              </a:rPr>
              <a:t>Reg. (UE) 2021/1057</a:t>
            </a:r>
            <a:r>
              <a:rPr lang="it-IT" b="0" i="0" dirty="0">
                <a:solidFill>
                  <a:srgbClr val="212121"/>
                </a:solidFill>
                <a:effectLst/>
                <a:latin typeface="Titillium Web" panose="00000500000000000000" pitchFamily="2" charset="0"/>
              </a:rPr>
              <a:t> relativo al Fondo Sociale Europeo Plus (</a:t>
            </a:r>
            <a:r>
              <a:rPr lang="it-IT" b="1" i="0" dirty="0">
                <a:solidFill>
                  <a:srgbClr val="212121"/>
                </a:solidFill>
                <a:effectLst/>
                <a:latin typeface="Titillium Web" panose="00000500000000000000" pitchFamily="2" charset="0"/>
              </a:rPr>
              <a:t>FSE+</a:t>
            </a:r>
            <a:r>
              <a:rPr lang="it-IT" b="0" i="0" dirty="0">
                <a:solidFill>
                  <a:srgbClr val="212121"/>
                </a:solidFill>
                <a:effectLst/>
                <a:latin typeface="Titillium Web" panose="00000500000000000000" pitchFamily="2" charset="0"/>
              </a:rPr>
              <a:t>), </a:t>
            </a:r>
            <a:r>
              <a:rPr lang="it-IT" b="0" i="0" u="none" strike="noStrike" dirty="0">
                <a:solidFill>
                  <a:srgbClr val="0066CC"/>
                </a:solidFill>
                <a:effectLst/>
                <a:latin typeface="Titillium Web" panose="00000500000000000000" pitchFamily="2" charset="0"/>
                <a:hlinkClick r:id="rId4"/>
              </a:rPr>
              <a:t>Reg. (UE) 2021/1056</a:t>
            </a:r>
            <a:r>
              <a:rPr lang="it-IT" b="0" i="0" dirty="0">
                <a:solidFill>
                  <a:srgbClr val="212121"/>
                </a:solidFill>
                <a:effectLst/>
                <a:latin typeface="Titillium Web" panose="00000500000000000000" pitchFamily="2" charset="0"/>
              </a:rPr>
              <a:t> relativo al Fondo per una transizione giusta (</a:t>
            </a:r>
            <a:r>
              <a:rPr lang="it-IT" b="1" i="0" dirty="0">
                <a:solidFill>
                  <a:srgbClr val="212121"/>
                </a:solidFill>
                <a:effectLst/>
                <a:latin typeface="Titillium Web" panose="00000500000000000000" pitchFamily="2" charset="0"/>
              </a:rPr>
              <a:t>JTF</a:t>
            </a:r>
            <a:r>
              <a:rPr lang="it-IT" b="0" i="0" dirty="0">
                <a:solidFill>
                  <a:srgbClr val="212121"/>
                </a:solidFill>
                <a:effectLst/>
                <a:latin typeface="Titillium Web" panose="00000500000000000000" pitchFamily="2" charset="0"/>
              </a:rPr>
              <a:t>), nonché nel </a:t>
            </a:r>
            <a:r>
              <a:rPr lang="it-IT" b="0" i="0" u="none" strike="noStrike" dirty="0">
                <a:solidFill>
                  <a:srgbClr val="0066CC"/>
                </a:solidFill>
                <a:effectLst/>
                <a:latin typeface="Titillium Web" panose="00000500000000000000" pitchFamily="2" charset="0"/>
                <a:hlinkClick r:id="rId5"/>
              </a:rPr>
              <a:t>Regolamento (UE) 2021/1059</a:t>
            </a:r>
            <a:r>
              <a:rPr lang="it-IT" b="0" i="0" dirty="0">
                <a:solidFill>
                  <a:srgbClr val="212121"/>
                </a:solidFill>
                <a:effectLst/>
                <a:latin typeface="Titillium Web" panose="00000500000000000000" pitchFamily="2" charset="0"/>
              </a:rPr>
              <a:t> recante disposizioni specifiche per l'obiettivo</a:t>
            </a:r>
            <a:r>
              <a:rPr lang="it-IT" b="1" i="0" dirty="0">
                <a:solidFill>
                  <a:srgbClr val="212121"/>
                </a:solidFill>
                <a:effectLst/>
                <a:latin typeface="Titillium Web" panose="00000500000000000000" pitchFamily="2" charset="0"/>
              </a:rPr>
              <a:t> «Cooperazione territoriale europea» (Interreg) </a:t>
            </a:r>
            <a:r>
              <a:rPr lang="it-IT" b="0" i="0" dirty="0">
                <a:solidFill>
                  <a:srgbClr val="212121"/>
                </a:solidFill>
                <a:effectLst/>
                <a:latin typeface="Titillium Web" panose="00000500000000000000" pitchFamily="2" charset="0"/>
              </a:rPr>
              <a:t>sostenuto dal Fondo europeo di sviluppo regionale e dagli strumenti di finanziamento esterno.</a:t>
            </a:r>
          </a:p>
          <a:p>
            <a:pPr algn="just"/>
            <a:r>
              <a:rPr lang="it-IT" b="0" i="0" dirty="0">
                <a:solidFill>
                  <a:srgbClr val="212121"/>
                </a:solidFill>
                <a:effectLst/>
                <a:latin typeface="Titillium Web" panose="00000500000000000000" pitchFamily="2" charset="0"/>
              </a:rPr>
              <a:t>Si ricorda, inoltre, il </a:t>
            </a:r>
            <a:r>
              <a:rPr lang="it-IT" b="0" i="0" u="none" strike="noStrike" dirty="0">
                <a:solidFill>
                  <a:srgbClr val="0066CC"/>
                </a:solidFill>
                <a:effectLst/>
                <a:latin typeface="Titillium Web" panose="00000500000000000000" pitchFamily="2" charset="0"/>
                <a:hlinkClick r:id="rId6"/>
              </a:rPr>
              <a:t>Regolamento (UE) 2021/1139</a:t>
            </a:r>
            <a:r>
              <a:rPr lang="it-IT" b="0" i="0" dirty="0">
                <a:solidFill>
                  <a:srgbClr val="212121"/>
                </a:solidFill>
                <a:effectLst/>
                <a:latin typeface="Titillium Web" panose="00000500000000000000" pitchFamily="2" charset="0"/>
              </a:rPr>
              <a:t> del Parlamento europeo e del Consiglio del 7 luglio 2021 che istituisce il Fondo europeo per gli affari marittimi, la pesca e l'acquacoltura (</a:t>
            </a:r>
            <a:r>
              <a:rPr lang="it-IT" b="1" i="0" dirty="0">
                <a:solidFill>
                  <a:srgbClr val="212121"/>
                </a:solidFill>
                <a:effectLst/>
                <a:latin typeface="Titillium Web" panose="00000500000000000000" pitchFamily="2" charset="0"/>
              </a:rPr>
              <a:t>FEAMPA</a:t>
            </a:r>
            <a:r>
              <a:rPr lang="it-IT" b="0" i="0" dirty="0">
                <a:solidFill>
                  <a:srgbClr val="212121"/>
                </a:solidFill>
                <a:effectLst/>
                <a:latin typeface="Titillium Web" panose="00000500000000000000" pitchFamily="2" charset="0"/>
              </a:rPr>
              <a:t>).</a:t>
            </a:r>
          </a:p>
          <a:p>
            <a:pPr algn="just"/>
            <a:r>
              <a:rPr lang="it-IT" b="0" i="0" dirty="0">
                <a:solidFill>
                  <a:srgbClr val="212121"/>
                </a:solidFill>
                <a:effectLst/>
                <a:latin typeface="Titillium Web" panose="00000500000000000000" pitchFamily="2" charset="0"/>
              </a:rPr>
              <a:t> </a:t>
            </a:r>
          </a:p>
          <a:p>
            <a:pPr algn="just"/>
            <a:endParaRPr lang="it-IT" dirty="0"/>
          </a:p>
        </p:txBody>
      </p:sp>
    </p:spTree>
    <p:extLst>
      <p:ext uri="{BB962C8B-B14F-4D97-AF65-F5344CB8AC3E}">
        <p14:creationId xmlns:p14="http://schemas.microsoft.com/office/powerpoint/2010/main" val="1926448051"/>
      </p:ext>
    </p:extLst>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86F3F95-107A-E2BB-7C1A-CEA1A4E594D8}"/>
              </a:ext>
            </a:extLst>
          </p:cNvPr>
          <p:cNvSpPr>
            <a:spLocks noGrp="1"/>
          </p:cNvSpPr>
          <p:nvPr>
            <p:ph idx="1"/>
          </p:nvPr>
        </p:nvSpPr>
        <p:spPr/>
        <p:txBody>
          <a:bodyPr>
            <a:normAutofit fontScale="92500" lnSpcReduction="20000"/>
          </a:bodyPr>
          <a:lstStyle/>
          <a:p>
            <a:pPr algn="just"/>
            <a:r>
              <a:rPr lang="it-IT" b="0" i="0" dirty="0">
                <a:solidFill>
                  <a:srgbClr val="212121"/>
                </a:solidFill>
                <a:effectLst/>
                <a:latin typeface="Titillium Web" panose="00000500000000000000" pitchFamily="2" charset="0"/>
              </a:rPr>
              <a:t>A seguito dell'entrata in vigore del </a:t>
            </a:r>
            <a:r>
              <a:rPr lang="it-IT" b="0" i="0" u="none" strike="noStrike" dirty="0">
                <a:solidFill>
                  <a:srgbClr val="0066CC"/>
                </a:solidFill>
                <a:effectLst/>
                <a:latin typeface="Titillium Web" panose="00000500000000000000" pitchFamily="2" charset="0"/>
                <a:hlinkClick r:id="rId2"/>
              </a:rPr>
              <a:t>quadro legislativo</a:t>
            </a:r>
            <a:r>
              <a:rPr lang="it-IT" b="0" i="0" dirty="0">
                <a:solidFill>
                  <a:srgbClr val="212121"/>
                </a:solidFill>
                <a:effectLst/>
                <a:latin typeface="Titillium Web" panose="00000500000000000000" pitchFamily="2" charset="0"/>
              </a:rPr>
              <a:t> della politica di coesione 2021-2027, la Commissione UE ha adottato la </a:t>
            </a:r>
            <a:r>
              <a:rPr lang="it-IT" b="0" i="0" u="none" strike="noStrike" dirty="0">
                <a:solidFill>
                  <a:srgbClr val="0066CC"/>
                </a:solidFill>
                <a:effectLst/>
                <a:latin typeface="Titillium Web" panose="00000500000000000000" pitchFamily="2" charset="0"/>
                <a:hlinkClick r:id="rId3"/>
              </a:rPr>
              <a:t>Decisione di esecuzione 2021/1130 del 5 luglio 2021</a:t>
            </a:r>
            <a:r>
              <a:rPr lang="it-IT" b="0" i="0" dirty="0">
                <a:solidFill>
                  <a:srgbClr val="212121"/>
                </a:solidFill>
                <a:effectLst/>
                <a:latin typeface="Titillium Web" panose="00000500000000000000" pitchFamily="2" charset="0"/>
              </a:rPr>
              <a:t>, con la quale ha individuato le </a:t>
            </a:r>
            <a:r>
              <a:rPr lang="it-IT" b="1" i="0" dirty="0">
                <a:solidFill>
                  <a:srgbClr val="212121"/>
                </a:solidFill>
                <a:effectLst/>
                <a:latin typeface="Titillium Web" panose="00000500000000000000" pitchFamily="2" charset="0"/>
              </a:rPr>
              <a:t>aree ammesse</a:t>
            </a:r>
            <a:r>
              <a:rPr lang="it-IT" b="0" i="0" dirty="0">
                <a:solidFill>
                  <a:srgbClr val="212121"/>
                </a:solidFill>
                <a:effectLst/>
                <a:latin typeface="Titillium Web" panose="00000500000000000000" pitchFamily="2" charset="0"/>
              </a:rPr>
              <a:t> a beneficiare del finanziamento dei Fondi strutturali.</a:t>
            </a:r>
          </a:p>
          <a:p>
            <a:pPr algn="just"/>
            <a:r>
              <a:rPr lang="it-IT" b="0" i="0" dirty="0">
                <a:solidFill>
                  <a:srgbClr val="212121"/>
                </a:solidFill>
                <a:effectLst/>
                <a:latin typeface="Titillium Web" panose="00000500000000000000" pitchFamily="2" charset="0"/>
              </a:rPr>
              <a:t>Quanto alle risorse, la Commissione ha definito con la </a:t>
            </a:r>
            <a:r>
              <a:rPr lang="it-IT" b="0" i="0" u="none" strike="noStrike" dirty="0">
                <a:solidFill>
                  <a:srgbClr val="0066CC"/>
                </a:solidFill>
                <a:effectLst/>
                <a:latin typeface="Titillium Web" panose="00000500000000000000" pitchFamily="2" charset="0"/>
                <a:hlinkClick r:id="rId4"/>
              </a:rPr>
              <a:t>Decisione di esecuzione 2021/1129 del 5 luglio 2021</a:t>
            </a:r>
            <a:r>
              <a:rPr lang="it-IT" b="0" i="0" dirty="0">
                <a:solidFill>
                  <a:srgbClr val="212121"/>
                </a:solidFill>
                <a:effectLst/>
                <a:latin typeface="Titillium Web" panose="00000500000000000000" pitchFamily="2" charset="0"/>
              </a:rPr>
              <a:t> la ripartizione annuale delle dotazioni disponibili per Stato membro a titolo del </a:t>
            </a:r>
            <a:r>
              <a:rPr lang="it-IT" b="1" i="0" dirty="0">
                <a:solidFill>
                  <a:srgbClr val="212121"/>
                </a:solidFill>
                <a:effectLst/>
                <a:latin typeface="Titillium Web" panose="00000500000000000000" pitchFamily="2" charset="0"/>
              </a:rPr>
              <a:t>Fondo per una transizione</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giusta</a:t>
            </a:r>
            <a:r>
              <a:rPr lang="it-IT" b="0" i="0" dirty="0">
                <a:solidFill>
                  <a:srgbClr val="212121"/>
                </a:solidFill>
                <a:effectLst/>
                <a:latin typeface="Titillium Web" panose="00000500000000000000" pitchFamily="2" charset="0"/>
              </a:rPr>
              <a:t> e con la </a:t>
            </a:r>
            <a:r>
              <a:rPr lang="it-IT" b="0" i="0" u="none" strike="noStrike" dirty="0">
                <a:solidFill>
                  <a:srgbClr val="0066CC"/>
                </a:solidFill>
                <a:effectLst/>
                <a:latin typeface="Titillium Web" panose="00000500000000000000" pitchFamily="2" charset="0"/>
                <a:hlinkClick r:id="rId5"/>
              </a:rPr>
              <a:t>Decisione di esecuzione 2021/1131 del 5 luglio 2021</a:t>
            </a:r>
            <a:r>
              <a:rPr lang="it-IT" b="0" i="0" dirty="0">
                <a:solidFill>
                  <a:srgbClr val="212121"/>
                </a:solidFill>
                <a:effectLst/>
                <a:latin typeface="Titillium Web" panose="00000500000000000000" pitchFamily="2" charset="0"/>
              </a:rPr>
              <a:t> la </a:t>
            </a:r>
            <a:r>
              <a:rPr lang="it-IT" b="1" i="0" dirty="0">
                <a:solidFill>
                  <a:srgbClr val="212121"/>
                </a:solidFill>
                <a:effectLst/>
                <a:latin typeface="Titillium Web" panose="00000500000000000000" pitchFamily="2" charset="0"/>
              </a:rPr>
              <a:t>ripartizione tra gli Stati membri</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degli stanziamenti</a:t>
            </a:r>
            <a:r>
              <a:rPr lang="it-IT" b="0" i="0" dirty="0">
                <a:solidFill>
                  <a:srgbClr val="212121"/>
                </a:solidFill>
                <a:effectLst/>
                <a:latin typeface="Titillium Web" panose="00000500000000000000" pitchFamily="2" charset="0"/>
              </a:rPr>
              <a:t> complessivi destinati dalla UE alla coesione economica, sociale e territoriale, a valere sul Fondo europeo di sviluppo regionale (FESR), Fondo sociale europeo Plus (FSE+) e Fondo di coesione (del quale l'Italia tuttavia non beneficia essendo destinato ai paesi più arretrati).</a:t>
            </a:r>
          </a:p>
          <a:p>
            <a:pPr algn="just"/>
            <a:r>
              <a:rPr lang="it-IT" b="0" i="0" dirty="0">
                <a:solidFill>
                  <a:srgbClr val="212121"/>
                </a:solidFill>
                <a:effectLst/>
                <a:latin typeface="Titillium Web" panose="00000500000000000000" pitchFamily="2" charset="0"/>
              </a:rPr>
              <a:t> </a:t>
            </a:r>
          </a:p>
          <a:p>
            <a:endParaRPr lang="it-IT" dirty="0"/>
          </a:p>
        </p:txBody>
      </p:sp>
    </p:spTree>
    <p:extLst>
      <p:ext uri="{BB962C8B-B14F-4D97-AF65-F5344CB8AC3E}">
        <p14:creationId xmlns:p14="http://schemas.microsoft.com/office/powerpoint/2010/main" val="1171064305"/>
      </p:ext>
    </p:extLst>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E78E9-E1D9-650F-180A-F8DFA7B35E2C}"/>
              </a:ext>
            </a:extLst>
          </p:cNvPr>
          <p:cNvSpPr>
            <a:spLocks noGrp="1"/>
          </p:cNvSpPr>
          <p:nvPr>
            <p:ph type="title"/>
          </p:nvPr>
        </p:nvSpPr>
        <p:spPr/>
        <p:txBody>
          <a:bodyPr/>
          <a:lstStyle/>
          <a:p>
            <a:r>
              <a:rPr lang="it-IT" dirty="0"/>
              <a:t>Politica di coesione</a:t>
            </a:r>
          </a:p>
        </p:txBody>
      </p:sp>
      <p:sp>
        <p:nvSpPr>
          <p:cNvPr id="3" name="Segnaposto contenuto 2">
            <a:extLst>
              <a:ext uri="{FF2B5EF4-FFF2-40B4-BE49-F238E27FC236}">
                <a16:creationId xmlns:a16="http://schemas.microsoft.com/office/drawing/2014/main" id="{27112852-D7E9-DA83-0029-3B7D67A2B44A}"/>
              </a:ext>
            </a:extLst>
          </p:cNvPr>
          <p:cNvSpPr>
            <a:spLocks noGrp="1"/>
          </p:cNvSpPr>
          <p:nvPr>
            <p:ph idx="1"/>
          </p:nvPr>
        </p:nvSpPr>
        <p:spPr/>
        <p:txBody>
          <a:bodyPr>
            <a:normAutofit fontScale="85000" lnSpcReduction="10000"/>
          </a:bodyPr>
          <a:lstStyle/>
          <a:p>
            <a:pPr algn="just"/>
            <a:r>
              <a:rPr lang="it-IT" b="0" i="0" dirty="0">
                <a:solidFill>
                  <a:srgbClr val="212121"/>
                </a:solidFill>
                <a:effectLst/>
                <a:latin typeface="Titillium Web" panose="00000500000000000000" pitchFamily="2" charset="0"/>
              </a:rPr>
              <a:t>Gli stanziamenti complessivi della UE per la </a:t>
            </a:r>
            <a:r>
              <a:rPr lang="it-IT" b="1" i="0" u="none" strike="noStrike" dirty="0">
                <a:solidFill>
                  <a:srgbClr val="0066CC"/>
                </a:solidFill>
                <a:effectLst/>
                <a:latin typeface="Titillium Web" panose="00000500000000000000" pitchFamily="2" charset="0"/>
                <a:hlinkClick r:id="rId2"/>
              </a:rPr>
              <a:t>politica di coesione</a:t>
            </a:r>
            <a:r>
              <a:rPr lang="it-IT" b="0" i="0" u="none" strike="noStrike" dirty="0">
                <a:solidFill>
                  <a:srgbClr val="0066CC"/>
                </a:solidFill>
                <a:effectLst/>
                <a:latin typeface="Titillium Web" panose="00000500000000000000" pitchFamily="2" charset="0"/>
                <a:hlinkClick r:id="rId2"/>
              </a:rPr>
              <a:t> </a:t>
            </a:r>
            <a:r>
              <a:rPr lang="it-IT" b="1" i="0" u="none" strike="noStrike" dirty="0">
                <a:solidFill>
                  <a:srgbClr val="0066CC"/>
                </a:solidFill>
                <a:effectLst/>
                <a:latin typeface="Titillium Web" panose="00000500000000000000" pitchFamily="2" charset="0"/>
                <a:hlinkClick r:id="rId2"/>
              </a:rPr>
              <a:t>2021-2027</a:t>
            </a:r>
            <a:r>
              <a:rPr lang="it-IT" b="0" i="0" dirty="0">
                <a:solidFill>
                  <a:srgbClr val="212121"/>
                </a:solidFill>
                <a:effectLst/>
                <a:latin typeface="Titillium Web" panose="00000500000000000000" pitchFamily="2" charset="0"/>
              </a:rPr>
              <a:t>- indicati in coerenza con l'accordo generale sul Quadro finanziario pluriennale 2021-2027 - sono pari in termini di impegni, a </a:t>
            </a:r>
            <a:r>
              <a:rPr lang="it-IT" b="1" i="0" dirty="0">
                <a:solidFill>
                  <a:srgbClr val="212121"/>
                </a:solidFill>
                <a:effectLst/>
                <a:latin typeface="Titillium Web" panose="00000500000000000000" pitchFamily="2" charset="0"/>
              </a:rPr>
              <a:t>392 miliardi di euro </a:t>
            </a:r>
            <a:r>
              <a:rPr lang="it-IT" b="0" i="0" dirty="0">
                <a:solidFill>
                  <a:srgbClr val="212121"/>
                </a:solidFill>
                <a:effectLst/>
                <a:latin typeface="Titillium Web" panose="00000500000000000000" pitchFamily="2" charset="0"/>
              </a:rPr>
              <a:t>(a prezzi correnti, che tengono conto di un tasso d'inflazione annuo del 2%), quasi un terzo del bilancio totale dell'UE.</a:t>
            </a:r>
          </a:p>
          <a:p>
            <a:pPr algn="just"/>
            <a:r>
              <a:rPr lang="it-IT" b="0" i="0" dirty="0">
                <a:solidFill>
                  <a:srgbClr val="212121"/>
                </a:solidFill>
                <a:effectLst/>
                <a:latin typeface="Titillium Web" panose="00000500000000000000" pitchFamily="2" charset="0"/>
              </a:rPr>
              <a:t>Di questi, </a:t>
            </a:r>
            <a:r>
              <a:rPr lang="it-IT" b="1" i="0" dirty="0">
                <a:solidFill>
                  <a:srgbClr val="212121"/>
                </a:solidFill>
                <a:effectLst/>
                <a:latin typeface="Titillium Web" panose="00000500000000000000" pitchFamily="2" charset="0"/>
              </a:rPr>
              <a:t>378,2 miliardi</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di euro</a:t>
            </a:r>
            <a:r>
              <a:rPr lang="it-IT" b="0" i="0" dirty="0">
                <a:solidFill>
                  <a:srgbClr val="212121"/>
                </a:solidFill>
                <a:effectLst/>
                <a:latin typeface="Titillium Web" panose="00000500000000000000" pitchFamily="2" charset="0"/>
              </a:rPr>
              <a:t>, sono destinati alla politica di coesione mediante l'attuazione, come nella precedente programmazione, dei </a:t>
            </a:r>
            <a:r>
              <a:rPr lang="it-IT" b="1" i="0" dirty="0">
                <a:solidFill>
                  <a:srgbClr val="212121"/>
                </a:solidFill>
                <a:effectLst/>
                <a:latin typeface="Titillium Web" panose="00000500000000000000" pitchFamily="2" charset="0"/>
              </a:rPr>
              <a:t>due</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obiettivi</a:t>
            </a:r>
            <a:r>
              <a:rPr lang="it-IT" b="0" i="0" dirty="0">
                <a:solidFill>
                  <a:srgbClr val="212121"/>
                </a:solidFill>
                <a:effectLst/>
                <a:latin typeface="Titillium Web" panose="00000500000000000000" pitchFamily="2" charset="0"/>
              </a:rPr>
              <a:t>:</a:t>
            </a:r>
          </a:p>
          <a:p>
            <a:pPr algn="just"/>
            <a:r>
              <a:rPr lang="it-IT" b="0" i="0" dirty="0">
                <a:solidFill>
                  <a:srgbClr val="212121"/>
                </a:solidFill>
                <a:effectLst/>
                <a:latin typeface="Titillium Web" panose="00000500000000000000" pitchFamily="2" charset="0"/>
              </a:rPr>
              <a:t>a)    </a:t>
            </a:r>
            <a:r>
              <a:rPr lang="it-IT" b="1" i="0" dirty="0">
                <a:solidFill>
                  <a:srgbClr val="212121"/>
                </a:solidFill>
                <a:effectLst/>
                <a:latin typeface="Titillium Web" panose="00000500000000000000" pitchFamily="2" charset="0"/>
              </a:rPr>
              <a:t>Obiettivo "Investimenti per la crescita e l'occupazione";</a:t>
            </a:r>
            <a:endParaRPr lang="it-IT" b="0" i="0" dirty="0">
              <a:solidFill>
                <a:srgbClr val="212121"/>
              </a:solidFill>
              <a:effectLst/>
              <a:latin typeface="Titillium Web" panose="00000500000000000000" pitchFamily="2" charset="0"/>
            </a:endParaRPr>
          </a:p>
          <a:p>
            <a:pPr algn="just"/>
            <a:r>
              <a:rPr lang="it-IT" b="0" i="0" dirty="0">
                <a:solidFill>
                  <a:srgbClr val="212121"/>
                </a:solidFill>
                <a:effectLst/>
                <a:latin typeface="Titillium Web" panose="00000500000000000000" pitchFamily="2" charset="0"/>
              </a:rPr>
              <a:t>b)    </a:t>
            </a:r>
            <a:r>
              <a:rPr lang="it-IT" b="1" i="0" dirty="0">
                <a:solidFill>
                  <a:srgbClr val="212121"/>
                </a:solidFill>
                <a:effectLst/>
                <a:latin typeface="Titillium Web" panose="00000500000000000000" pitchFamily="2" charset="0"/>
              </a:rPr>
              <a:t>Obiettivo "Cooperazione Territoriale Europea" (Interreg).</a:t>
            </a:r>
            <a:endParaRPr lang="it-IT" b="0" i="0" dirty="0">
              <a:solidFill>
                <a:srgbClr val="212121"/>
              </a:solidFill>
              <a:effectLst/>
              <a:latin typeface="Titillium Web" panose="00000500000000000000" pitchFamily="2" charset="0"/>
            </a:endParaRPr>
          </a:p>
          <a:p>
            <a:pPr algn="just"/>
            <a:r>
              <a:rPr lang="it-IT" b="0" i="0" dirty="0">
                <a:solidFill>
                  <a:srgbClr val="212121"/>
                </a:solidFill>
                <a:effectLst/>
                <a:latin typeface="Titillium Web" panose="00000500000000000000" pitchFamily="2" charset="0"/>
              </a:rPr>
              <a:t>Una quota parte delle risorse è, inoltre, finalizzata a strumenti gestiti direttamente dalla Commissione UE, ed in particolare, circa 11,3 miliardi del Fondo di coesione sono destinati al </a:t>
            </a:r>
            <a:r>
              <a:rPr lang="it-IT" b="1" i="0" dirty="0">
                <a:solidFill>
                  <a:srgbClr val="212121"/>
                </a:solidFill>
                <a:effectLst/>
                <a:latin typeface="Titillium Web" panose="00000500000000000000" pitchFamily="2" charset="0"/>
              </a:rPr>
              <a:t>Meccanismo per collegare l'Europa</a:t>
            </a:r>
            <a:r>
              <a:rPr lang="it-IT" b="0" i="0" dirty="0">
                <a:solidFill>
                  <a:srgbClr val="212121"/>
                </a:solidFill>
                <a:effectLst/>
                <a:latin typeface="Titillium Web" panose="00000500000000000000" pitchFamily="2" charset="0"/>
              </a:rPr>
              <a:t> e altri 2,5 miliardi di euro sono destinati agli </a:t>
            </a:r>
            <a:r>
              <a:rPr lang="it-IT" b="1" i="0" dirty="0">
                <a:solidFill>
                  <a:srgbClr val="212121"/>
                </a:solidFill>
                <a:effectLst/>
                <a:latin typeface="Titillium Web" panose="00000500000000000000" pitchFamily="2" charset="0"/>
              </a:rPr>
              <a:t>strumenti finanziari</a:t>
            </a:r>
            <a:r>
              <a:rPr lang="it-IT" b="0" i="0" dirty="0">
                <a:solidFill>
                  <a:srgbClr val="212121"/>
                </a:solidFill>
                <a:effectLst/>
                <a:latin typeface="Titillium Web" panose="00000500000000000000" pitchFamily="2" charset="0"/>
              </a:rPr>
              <a:t> e all'</a:t>
            </a:r>
            <a:r>
              <a:rPr lang="it-IT" b="1" i="0" dirty="0">
                <a:solidFill>
                  <a:srgbClr val="212121"/>
                </a:solidFill>
                <a:effectLst/>
                <a:latin typeface="Titillium Web" panose="00000500000000000000" pitchFamily="2" charset="0"/>
              </a:rPr>
              <a:t>assistenza tecnica</a:t>
            </a:r>
            <a:r>
              <a:rPr lang="it-IT" b="0" i="0" dirty="0">
                <a:solidFill>
                  <a:srgbClr val="212121"/>
                </a:solidFill>
                <a:effectLst/>
                <a:latin typeface="Titillium Web" panose="00000500000000000000" pitchFamily="2" charset="0"/>
              </a:rPr>
              <a:t> a sostegno della programmazione.</a:t>
            </a:r>
          </a:p>
          <a:p>
            <a:pPr algn="l"/>
            <a:r>
              <a:rPr lang="it-IT" b="1" i="0" dirty="0">
                <a:solidFill>
                  <a:srgbClr val="212121"/>
                </a:solidFill>
                <a:effectLst/>
                <a:latin typeface="Titillium Web" panose="00000500000000000000" pitchFamily="2" charset="0"/>
              </a:rPr>
              <a:t> </a:t>
            </a:r>
            <a:endParaRPr lang="it-IT" b="0" i="0" dirty="0">
              <a:solidFill>
                <a:srgbClr val="212121"/>
              </a:solidFill>
              <a:effectLst/>
              <a:latin typeface="Titillium Web" panose="00000500000000000000" pitchFamily="2" charset="0"/>
            </a:endParaRPr>
          </a:p>
          <a:p>
            <a:endParaRPr lang="it-IT" dirty="0"/>
          </a:p>
        </p:txBody>
      </p:sp>
    </p:spTree>
    <p:extLst>
      <p:ext uri="{BB962C8B-B14F-4D97-AF65-F5344CB8AC3E}">
        <p14:creationId xmlns:p14="http://schemas.microsoft.com/office/powerpoint/2010/main" val="3811287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F38AB0-2100-259F-9984-7C208635BD3C}"/>
              </a:ext>
            </a:extLst>
          </p:cNvPr>
          <p:cNvSpPr>
            <a:spLocks noGrp="1"/>
          </p:cNvSpPr>
          <p:nvPr>
            <p:ph type="title"/>
          </p:nvPr>
        </p:nvSpPr>
        <p:spPr>
          <a:xfrm>
            <a:off x="457200" y="381000"/>
            <a:ext cx="8229600" cy="1143000"/>
          </a:xfrm>
        </p:spPr>
        <p:txBody>
          <a:bodyPr>
            <a:normAutofit fontScale="90000"/>
          </a:bodyPr>
          <a:lstStyle/>
          <a:p>
            <a:r>
              <a:rPr lang="it-IT" sz="4000" b="0" i="0" dirty="0">
                <a:solidFill>
                  <a:srgbClr val="212121"/>
                </a:solidFill>
                <a:effectLst/>
                <a:latin typeface="Titillium Web" panose="00000500000000000000" pitchFamily="2" charset="0"/>
              </a:rPr>
              <a:t>obiettivo </a:t>
            </a:r>
            <a:r>
              <a:rPr lang="it-IT" sz="4000" b="1" i="0" dirty="0">
                <a:solidFill>
                  <a:srgbClr val="212121"/>
                </a:solidFill>
                <a:effectLst/>
                <a:latin typeface="Titillium Web" panose="00000500000000000000" pitchFamily="2" charset="0"/>
              </a:rPr>
              <a:t>«Investimenti» </a:t>
            </a:r>
            <a:r>
              <a:rPr lang="it-IT" sz="4000" b="0" i="0" dirty="0">
                <a:solidFill>
                  <a:srgbClr val="212121"/>
                </a:solidFill>
                <a:effectLst/>
                <a:latin typeface="Titillium Web" panose="00000500000000000000" pitchFamily="2" charset="0"/>
              </a:rPr>
              <a:t>interessa le seguenti categorie di regioni:</a:t>
            </a:r>
            <a:br>
              <a:rPr lang="it-IT" sz="4000" b="0" i="0" dirty="0">
                <a:solidFill>
                  <a:srgbClr val="212121"/>
                </a:solidFill>
                <a:effectLst/>
                <a:latin typeface="Titillium Web" panose="00000500000000000000" pitchFamily="2" charset="0"/>
              </a:rPr>
            </a:br>
            <a:endParaRPr lang="it-IT" dirty="0"/>
          </a:p>
        </p:txBody>
      </p:sp>
      <p:sp>
        <p:nvSpPr>
          <p:cNvPr id="3" name="Segnaposto contenuto 2">
            <a:extLst>
              <a:ext uri="{FF2B5EF4-FFF2-40B4-BE49-F238E27FC236}">
                <a16:creationId xmlns:a16="http://schemas.microsoft.com/office/drawing/2014/main" id="{B9530C4F-C3A4-E354-EBDB-BCD04FD40AA9}"/>
              </a:ext>
            </a:extLst>
          </p:cNvPr>
          <p:cNvSpPr>
            <a:spLocks noGrp="1"/>
          </p:cNvSpPr>
          <p:nvPr>
            <p:ph idx="1"/>
          </p:nvPr>
        </p:nvSpPr>
        <p:spPr/>
        <p:txBody>
          <a:bodyPr numCol="2"/>
          <a:lstStyle/>
          <a:p>
            <a:pPr algn="just">
              <a:buFont typeface="Arial" panose="020B0604020202020204" pitchFamily="34" charset="0"/>
              <a:buChar char="•"/>
            </a:pPr>
            <a:r>
              <a:rPr lang="it-IT" sz="1400" b="1" i="0" dirty="0">
                <a:solidFill>
                  <a:srgbClr val="212121"/>
                </a:solidFill>
                <a:effectLst/>
                <a:latin typeface="Titillium Web" panose="00000500000000000000" pitchFamily="2" charset="0"/>
              </a:rPr>
              <a:t>regioni meno sviluppate</a:t>
            </a:r>
            <a:r>
              <a:rPr lang="it-IT" sz="1400" b="0" i="0" dirty="0">
                <a:solidFill>
                  <a:srgbClr val="212121"/>
                </a:solidFill>
                <a:effectLst/>
                <a:latin typeface="Titillium Web" panose="00000500000000000000" pitchFamily="2" charset="0"/>
              </a:rPr>
              <a:t>, ovvero con un PIL pro capite inferiore al 75% della media UE-27, con assegnazioni iniziali pari a </a:t>
            </a:r>
            <a:r>
              <a:rPr lang="it-IT" sz="1400" b="1" i="0" dirty="0">
                <a:solidFill>
                  <a:srgbClr val="212121"/>
                </a:solidFill>
                <a:effectLst/>
                <a:latin typeface="Titillium Web" panose="00000500000000000000" pitchFamily="2" charset="0"/>
              </a:rPr>
              <a:t>227 miliardi</a:t>
            </a:r>
            <a:r>
              <a:rPr lang="it-IT" sz="1400" b="0" i="0" dirty="0">
                <a:solidFill>
                  <a:srgbClr val="212121"/>
                </a:solidFill>
                <a:effectLst/>
                <a:latin typeface="Titillium Web" panose="00000500000000000000" pitchFamily="2" charset="0"/>
              </a:rPr>
              <a:t> di euro (72,5%);</a:t>
            </a:r>
          </a:p>
          <a:p>
            <a:pPr algn="just">
              <a:buFont typeface="Arial" panose="020B0604020202020204" pitchFamily="34" charset="0"/>
              <a:buChar char="•"/>
            </a:pPr>
            <a:r>
              <a:rPr lang="it-IT" sz="1400" b="1" i="0" dirty="0">
                <a:solidFill>
                  <a:srgbClr val="212121"/>
                </a:solidFill>
                <a:effectLst/>
                <a:latin typeface="Titillium Web" panose="00000500000000000000" pitchFamily="2" charset="0"/>
              </a:rPr>
              <a:t>regioni in transizione</a:t>
            </a:r>
            <a:r>
              <a:rPr lang="it-IT" sz="1400" b="0" i="0" dirty="0">
                <a:solidFill>
                  <a:srgbClr val="212121"/>
                </a:solidFill>
                <a:effectLst/>
                <a:latin typeface="Titillium Web" panose="00000500000000000000" pitchFamily="2" charset="0"/>
              </a:rPr>
              <a:t>, con un PIL pro capite fra il 75% e il 100% della media UE, con assegnazioni iniziali pari a </a:t>
            </a:r>
            <a:r>
              <a:rPr lang="it-IT" sz="1400" b="1" i="0" dirty="0">
                <a:solidFill>
                  <a:srgbClr val="212121"/>
                </a:solidFill>
                <a:effectLst/>
                <a:latin typeface="Titillium Web" panose="00000500000000000000" pitchFamily="2" charset="0"/>
              </a:rPr>
              <a:t>53,5 miliardi</a:t>
            </a:r>
            <a:r>
              <a:rPr lang="it-IT" sz="1400" b="0" i="0" dirty="0">
                <a:solidFill>
                  <a:srgbClr val="212121"/>
                </a:solidFill>
                <a:effectLst/>
                <a:latin typeface="Titillium Web" panose="00000500000000000000" pitchFamily="2" charset="0"/>
              </a:rPr>
              <a:t> di euro (17,1%);</a:t>
            </a:r>
          </a:p>
          <a:p>
            <a:pPr algn="just">
              <a:buFont typeface="Arial" panose="020B0604020202020204" pitchFamily="34" charset="0"/>
              <a:buChar char="•"/>
            </a:pPr>
            <a:r>
              <a:rPr lang="it-IT" sz="1400" b="1" i="0" dirty="0">
                <a:solidFill>
                  <a:srgbClr val="212121"/>
                </a:solidFill>
                <a:effectLst/>
                <a:latin typeface="Titillium Web" panose="00000500000000000000" pitchFamily="2" charset="0"/>
              </a:rPr>
              <a:t>regioni più sviluppate</a:t>
            </a:r>
            <a:r>
              <a:rPr lang="it-IT" sz="1400" b="0" i="0" dirty="0">
                <a:solidFill>
                  <a:srgbClr val="212121"/>
                </a:solidFill>
                <a:effectLst/>
                <a:latin typeface="Titillium Web" panose="00000500000000000000" pitchFamily="2" charset="0"/>
              </a:rPr>
              <a:t>, con un PIL pro capite superiore al 100% della media dell'UE, con assegnazioni iniziali pari a </a:t>
            </a:r>
            <a:r>
              <a:rPr lang="it-IT" sz="1400" b="1" i="0" dirty="0">
                <a:solidFill>
                  <a:srgbClr val="212121"/>
                </a:solidFill>
                <a:effectLst/>
                <a:latin typeface="Titillium Web" panose="00000500000000000000" pitchFamily="2" charset="0"/>
              </a:rPr>
              <a:t>30,5 miliardi</a:t>
            </a:r>
            <a:r>
              <a:rPr lang="it-IT" sz="1400" b="0" i="0" dirty="0">
                <a:solidFill>
                  <a:srgbClr val="212121"/>
                </a:solidFill>
                <a:effectLst/>
                <a:latin typeface="Titillium Web" panose="00000500000000000000" pitchFamily="2" charset="0"/>
              </a:rPr>
              <a:t> di euro (9,7%);</a:t>
            </a:r>
          </a:p>
          <a:p>
            <a:pPr algn="just">
              <a:buFont typeface="Arial" panose="020B0604020202020204" pitchFamily="34" charset="0"/>
              <a:buChar char="•"/>
            </a:pPr>
            <a:r>
              <a:rPr lang="it-IT" sz="1400" b="0" i="0" dirty="0">
                <a:solidFill>
                  <a:srgbClr val="212121"/>
                </a:solidFill>
                <a:effectLst/>
                <a:latin typeface="Titillium Web" panose="00000500000000000000" pitchFamily="2" charset="0"/>
              </a:rPr>
              <a:t>lo 0,6% del totale (vale a dire, circa 2,1 miliardi di euro) è assegnato specificamente a finanziamenti supplementari per le </a:t>
            </a:r>
            <a:r>
              <a:rPr lang="it-IT" sz="1400" b="1" i="0" dirty="0">
                <a:solidFill>
                  <a:srgbClr val="212121"/>
                </a:solidFill>
                <a:effectLst/>
                <a:latin typeface="Titillium Web" panose="00000500000000000000" pitchFamily="2" charset="0"/>
              </a:rPr>
              <a:t>regioni ultraperiferiche</a:t>
            </a:r>
            <a:r>
              <a:rPr lang="it-IT" sz="1400" b="0" i="0" dirty="0">
                <a:solidFill>
                  <a:srgbClr val="212121"/>
                </a:solidFill>
                <a:effectLst/>
                <a:latin typeface="Titillium Web" panose="00000500000000000000" pitchFamily="2" charset="0"/>
              </a:rPr>
              <a:t>.</a:t>
            </a:r>
          </a:p>
          <a:p>
            <a:pPr algn="just"/>
            <a:endParaRPr lang="it-IT" sz="1400" b="0" i="0" dirty="0">
              <a:solidFill>
                <a:srgbClr val="212121"/>
              </a:solidFill>
              <a:effectLst/>
              <a:latin typeface="Titillium Web" panose="00000500000000000000" pitchFamily="2" charset="0"/>
            </a:endParaRPr>
          </a:p>
          <a:p>
            <a:pPr algn="just"/>
            <a:endParaRPr lang="it-IT" sz="1400" dirty="0">
              <a:solidFill>
                <a:srgbClr val="212121"/>
              </a:solidFill>
              <a:latin typeface="Titillium Web" panose="00000500000000000000" pitchFamily="2" charset="0"/>
            </a:endParaRPr>
          </a:p>
          <a:p>
            <a:pPr algn="just"/>
            <a:endParaRPr lang="it-IT" sz="1400" b="0" i="0" dirty="0">
              <a:solidFill>
                <a:srgbClr val="212121"/>
              </a:solidFill>
              <a:effectLst/>
              <a:latin typeface="Titillium Web" panose="00000500000000000000" pitchFamily="2" charset="0"/>
            </a:endParaRPr>
          </a:p>
          <a:p>
            <a:pPr algn="just"/>
            <a:endParaRPr lang="it-IT" sz="1400" dirty="0">
              <a:solidFill>
                <a:srgbClr val="212121"/>
              </a:solidFill>
              <a:latin typeface="Titillium Web" panose="00000500000000000000" pitchFamily="2" charset="0"/>
            </a:endParaRPr>
          </a:p>
          <a:p>
            <a:pPr algn="just"/>
            <a:endParaRPr lang="it-IT" sz="1400" b="0" i="0" dirty="0">
              <a:solidFill>
                <a:srgbClr val="212121"/>
              </a:solidFill>
              <a:effectLst/>
              <a:latin typeface="Titillium Web" panose="00000500000000000000" pitchFamily="2" charset="0"/>
            </a:endParaRPr>
          </a:p>
          <a:p>
            <a:pPr algn="just"/>
            <a:endParaRPr lang="it-IT" sz="1400" dirty="0">
              <a:solidFill>
                <a:srgbClr val="212121"/>
              </a:solidFill>
              <a:latin typeface="Titillium Web" panose="00000500000000000000" pitchFamily="2" charset="0"/>
            </a:endParaRPr>
          </a:p>
          <a:p>
            <a:pPr algn="just"/>
            <a:r>
              <a:rPr lang="it-IT" sz="1400" b="0" i="0" dirty="0">
                <a:solidFill>
                  <a:srgbClr val="212121"/>
                </a:solidFill>
                <a:effectLst/>
                <a:latin typeface="Titillium Web" panose="00000500000000000000" pitchFamily="2" charset="0"/>
              </a:rPr>
              <a:t>Per quel che concerne l'individuazione delle </a:t>
            </a:r>
            <a:r>
              <a:rPr lang="it-IT" sz="1400" b="1" i="0" dirty="0">
                <a:solidFill>
                  <a:srgbClr val="212121"/>
                </a:solidFill>
                <a:effectLst/>
                <a:latin typeface="Titillium Web" panose="00000500000000000000" pitchFamily="2" charset="0"/>
              </a:rPr>
              <a:t>categorie di regioni</a:t>
            </a:r>
            <a:r>
              <a:rPr lang="it-IT" sz="1400" b="0" i="0" dirty="0">
                <a:solidFill>
                  <a:srgbClr val="212121"/>
                </a:solidFill>
                <a:effectLst/>
                <a:latin typeface="Titillium Web" panose="00000500000000000000" pitchFamily="2" charset="0"/>
              </a:rPr>
              <a:t>, si ricorda che, nel ciclo 2014-2020, le regioni meno sviluppate sono individuate come quelle il cui PIL pro capite è inferiore al 75% della media del PIL dell'UE-27; le regioni in transizione, quelle il cui PIL pro capite è compreso tra il 75% e il 90% della media del PIL dell'UE-27; le regioni più sviluppate, quelle il cui PIL pro capite è superiore al 90% della media del PIL dell'UE- 27.</a:t>
            </a:r>
          </a:p>
          <a:p>
            <a:pPr algn="just"/>
            <a:r>
              <a:rPr lang="it-IT" sz="1400" b="0" i="0" dirty="0">
                <a:solidFill>
                  <a:srgbClr val="212121"/>
                </a:solidFill>
                <a:effectLst/>
                <a:latin typeface="Titillium Web" panose="00000500000000000000" pitchFamily="2" charset="0"/>
              </a:rPr>
              <a:t>Nella programmazione 2021-2027, nell'ottica di ampliare il novero delle regioni beneficiarie, viene </a:t>
            </a:r>
            <a:r>
              <a:rPr lang="it-IT" sz="1400" b="1" i="0" dirty="0">
                <a:solidFill>
                  <a:srgbClr val="212121"/>
                </a:solidFill>
                <a:effectLst/>
                <a:latin typeface="Titillium Web" panose="00000500000000000000" pitchFamily="2" charset="0"/>
              </a:rPr>
              <a:t>innalzata la soglia </a:t>
            </a:r>
            <a:r>
              <a:rPr lang="it-IT" sz="1400" b="0" i="0" dirty="0">
                <a:solidFill>
                  <a:srgbClr val="212121"/>
                </a:solidFill>
                <a:effectLst/>
                <a:latin typeface="Titillium Web" panose="00000500000000000000" pitchFamily="2" charset="0"/>
              </a:rPr>
              <a:t>prima prevista per la categoria delle </a:t>
            </a:r>
            <a:r>
              <a:rPr lang="it-IT" sz="1400" b="1" i="0" dirty="0">
                <a:solidFill>
                  <a:srgbClr val="212121"/>
                </a:solidFill>
                <a:effectLst/>
                <a:latin typeface="Titillium Web" panose="00000500000000000000" pitchFamily="2" charset="0"/>
              </a:rPr>
              <a:t>regioni </a:t>
            </a:r>
            <a:r>
              <a:rPr lang="it-IT" sz="1400" b="0" i="0" dirty="0">
                <a:solidFill>
                  <a:srgbClr val="212121"/>
                </a:solidFill>
                <a:effectLst/>
                <a:latin typeface="Titillium Web" panose="00000500000000000000" pitchFamily="2" charset="0"/>
              </a:rPr>
              <a:t>cosiddette </a:t>
            </a:r>
            <a:r>
              <a:rPr lang="it-IT" sz="1400" b="1" i="0" dirty="0">
                <a:solidFill>
                  <a:srgbClr val="212121"/>
                </a:solidFill>
                <a:effectLst/>
                <a:latin typeface="Titillium Web" panose="00000500000000000000" pitchFamily="2" charset="0"/>
              </a:rPr>
              <a:t>in transizione</a:t>
            </a:r>
            <a:r>
              <a:rPr lang="it-IT" sz="1400" b="0" i="0" dirty="0">
                <a:solidFill>
                  <a:srgbClr val="212121"/>
                </a:solidFill>
                <a:effectLst/>
                <a:latin typeface="Titillium Web" panose="00000500000000000000" pitchFamily="2" charset="0"/>
              </a:rPr>
              <a:t>, prevedendosi, ora, infatti, un rapporto RNL pari o superiore al 75% e inferiore al </a:t>
            </a:r>
            <a:r>
              <a:rPr lang="it-IT" sz="1400" b="1" i="0" dirty="0">
                <a:solidFill>
                  <a:srgbClr val="212121"/>
                </a:solidFill>
                <a:effectLst/>
                <a:latin typeface="Titillium Web" panose="00000500000000000000" pitchFamily="2" charset="0"/>
              </a:rPr>
              <a:t>100% </a:t>
            </a:r>
            <a:r>
              <a:rPr lang="it-IT" sz="1400" b="0" i="0" dirty="0">
                <a:solidFill>
                  <a:srgbClr val="212121"/>
                </a:solidFill>
                <a:effectLst/>
                <a:latin typeface="Titillium Web" panose="00000500000000000000" pitchFamily="2" charset="0"/>
              </a:rPr>
              <a:t>della media UE (in luogo della precedente forbice 75-90%).</a:t>
            </a:r>
          </a:p>
          <a:p>
            <a:pPr algn="just"/>
            <a:endParaRPr lang="it-IT" dirty="0"/>
          </a:p>
        </p:txBody>
      </p:sp>
    </p:spTree>
    <p:extLst>
      <p:ext uri="{BB962C8B-B14F-4D97-AF65-F5344CB8AC3E}">
        <p14:creationId xmlns:p14="http://schemas.microsoft.com/office/powerpoint/2010/main" val="1063462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he contiene testo, numero, Parallelo, documento&#10;&#10;Descrizione generata automaticamente">
            <a:extLst>
              <a:ext uri="{FF2B5EF4-FFF2-40B4-BE49-F238E27FC236}">
                <a16:creationId xmlns:a16="http://schemas.microsoft.com/office/drawing/2014/main" id="{4A5D39D7-AFF5-DBD9-2491-A2F2EDAE710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758" r="-3" b="11002"/>
          <a:stretch/>
        </p:blipFill>
        <p:spPr bwMode="auto">
          <a:xfrm>
            <a:off x="20" y="10"/>
            <a:ext cx="9143980" cy="6857990"/>
          </a:xfrm>
          <a:prstGeom prst="rect">
            <a:avLst/>
          </a:prstGeom>
          <a:solidFill>
            <a:srgbClr val="FFFFFF"/>
          </a:solidFill>
          <a:ln>
            <a:noFill/>
          </a:ln>
        </p:spPr>
      </p:pic>
    </p:spTree>
    <p:extLst>
      <p:ext uri="{BB962C8B-B14F-4D97-AF65-F5344CB8AC3E}">
        <p14:creationId xmlns:p14="http://schemas.microsoft.com/office/powerpoint/2010/main" val="2880147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9BCBC0A-B3CE-CED5-9055-EF35443D65AB}"/>
              </a:ext>
            </a:extLst>
          </p:cNvPr>
          <p:cNvSpPr>
            <a:spLocks noGrp="1"/>
          </p:cNvSpPr>
          <p:nvPr>
            <p:ph idx="1"/>
          </p:nvPr>
        </p:nvSpPr>
        <p:spPr>
          <a:xfrm>
            <a:off x="611560" y="836712"/>
            <a:ext cx="8075240" cy="5640288"/>
          </a:xfrm>
        </p:spPr>
        <p:txBody>
          <a:bodyPr>
            <a:normAutofit fontScale="40000" lnSpcReduction="20000"/>
          </a:bodyPr>
          <a:lstStyle/>
          <a:p>
            <a:pPr algn="just"/>
            <a:r>
              <a:rPr lang="it-IT" sz="3300" dirty="0">
                <a:solidFill>
                  <a:srgbClr val="212121"/>
                </a:solidFill>
                <a:latin typeface="Titillium Web" panose="00000500000000000000" pitchFamily="2" charset="0"/>
              </a:rPr>
              <a:t>Il Regolamento (UE) 2021/1060 reca le regole comuni per i fondi dell'UE per il periodo 2021-2027 a gestione concorrente. In particolare esso prevede:</a:t>
            </a:r>
          </a:p>
          <a:p>
            <a:pPr algn="just">
              <a:buFont typeface="Arial" panose="020B0604020202020204" pitchFamily="34" charset="0"/>
              <a:buChar char="•"/>
            </a:pPr>
            <a:r>
              <a:rPr lang="it-IT" sz="3300" dirty="0">
                <a:solidFill>
                  <a:srgbClr val="212121"/>
                </a:solidFill>
                <a:latin typeface="Titillium Web" panose="00000500000000000000" pitchFamily="2" charset="0"/>
              </a:rPr>
              <a:t>la definizione di un </a:t>
            </a:r>
            <a:r>
              <a:rPr lang="it-IT" sz="3300" b="1" dirty="0">
                <a:solidFill>
                  <a:srgbClr val="212121"/>
                </a:solidFill>
                <a:latin typeface="Titillium Web" panose="00000500000000000000" pitchFamily="2" charset="0"/>
              </a:rPr>
              <a:t>quadro strategico comune </a:t>
            </a:r>
            <a:r>
              <a:rPr lang="it-IT" sz="3300" dirty="0">
                <a:solidFill>
                  <a:srgbClr val="212121"/>
                </a:solidFill>
                <a:latin typeface="Titillium Web" panose="00000500000000000000" pitchFamily="2" charset="0"/>
              </a:rPr>
              <a:t>per </a:t>
            </a:r>
            <a:r>
              <a:rPr lang="it-IT" sz="3300" b="1" dirty="0">
                <a:solidFill>
                  <a:srgbClr val="212121"/>
                </a:solidFill>
                <a:latin typeface="Titillium Web" panose="00000500000000000000" pitchFamily="2" charset="0"/>
              </a:rPr>
              <a:t>otto</a:t>
            </a:r>
            <a:r>
              <a:rPr lang="it-IT" sz="3300" dirty="0">
                <a:solidFill>
                  <a:srgbClr val="212121"/>
                </a:solidFill>
                <a:latin typeface="Titillium Web" panose="00000500000000000000" pitchFamily="2" charset="0"/>
              </a:rPr>
              <a:t> </a:t>
            </a:r>
            <a:r>
              <a:rPr lang="it-IT" sz="3300" b="1" dirty="0">
                <a:solidFill>
                  <a:srgbClr val="212121"/>
                </a:solidFill>
                <a:latin typeface="Titillium Web" panose="00000500000000000000" pitchFamily="2" charset="0"/>
              </a:rPr>
              <a:t>fondi</a:t>
            </a:r>
            <a:r>
              <a:rPr lang="it-IT" sz="3300" dirty="0">
                <a:solidFill>
                  <a:srgbClr val="212121"/>
                </a:solidFill>
                <a:latin typeface="Titillium Web" panose="00000500000000000000" pitchFamily="2" charset="0"/>
              </a:rPr>
              <a:t>: Fondo europeo di sviluppo regionale (FESR); Fondo di coesione (FC); Fondo sociale europeo Plus (FSE+); Fondo europeo per gli affari marittimi, la pesca e l'acquacoltura (EMFAF); Fondo per una transizione giusta (JTF); Fondo Asilo, Migrazione e Integrazione (AMIF); Strumento per la gestione delle frontiere e i visti; e Fondo per la sicurezza interna. Resta escluso il Fondo europeo agricolo per lo sviluppo rurale (FEASR) che unitamente al Fondo europeo agricolo di garanzia (FEAGA), trova copertura in un apposito Regolamento sull'attuazione dei Piani strategici della Politica Agricola Comune (PAC);</a:t>
            </a:r>
          </a:p>
          <a:p>
            <a:pPr algn="just">
              <a:buFont typeface="Arial" panose="020B0604020202020204" pitchFamily="34" charset="0"/>
              <a:buChar char="•"/>
            </a:pPr>
            <a:r>
              <a:rPr lang="it-IT" sz="3300" dirty="0">
                <a:solidFill>
                  <a:srgbClr val="212121"/>
                </a:solidFill>
                <a:latin typeface="Titillium Web" panose="00000500000000000000" pitchFamily="2" charset="0"/>
              </a:rPr>
              <a:t>la </a:t>
            </a:r>
            <a:r>
              <a:rPr lang="it-IT" sz="3300" b="1" dirty="0">
                <a:solidFill>
                  <a:srgbClr val="212121"/>
                </a:solidFill>
                <a:latin typeface="Titillium Web" panose="00000500000000000000" pitchFamily="2" charset="0"/>
              </a:rPr>
              <a:t>concentrazione </a:t>
            </a:r>
            <a:r>
              <a:rPr lang="it-IT" sz="3300" dirty="0">
                <a:solidFill>
                  <a:srgbClr val="212121"/>
                </a:solidFill>
                <a:latin typeface="Titillium Web" panose="00000500000000000000" pitchFamily="2" charset="0"/>
              </a:rPr>
              <a:t>dell'intervento dei fondi su un ristretto numero di </a:t>
            </a:r>
            <a:r>
              <a:rPr lang="it-IT" sz="3300" b="1" dirty="0">
                <a:solidFill>
                  <a:srgbClr val="212121"/>
                </a:solidFill>
                <a:latin typeface="Titillium Web" panose="00000500000000000000" pitchFamily="2" charset="0"/>
              </a:rPr>
              <a:t>obiettivi tematici comuni, </a:t>
            </a:r>
            <a:r>
              <a:rPr lang="it-IT" sz="3300" dirty="0">
                <a:solidFill>
                  <a:srgbClr val="212121"/>
                </a:solidFill>
                <a:latin typeface="Titillium Web" panose="00000500000000000000" pitchFamily="2" charset="0"/>
              </a:rPr>
              <a:t>individuati dal Regolamento recante le disposizioni comuni sull'uso dei fondi a gestione concorrente (Reg. UE 2021/1060), per un'Europa 1) più intelligente; (2) più verde; (3) più connessa; (4) più sociale; (5) più vicina ai cittadini;</a:t>
            </a:r>
          </a:p>
          <a:p>
            <a:pPr algn="just">
              <a:buFont typeface="Arial" panose="020B0604020202020204" pitchFamily="34" charset="0"/>
              <a:buChar char="•"/>
            </a:pPr>
            <a:r>
              <a:rPr lang="it-IT" sz="3300" dirty="0">
                <a:solidFill>
                  <a:srgbClr val="212121"/>
                </a:solidFill>
                <a:latin typeface="Titillium Web" panose="00000500000000000000" pitchFamily="2" charset="0"/>
              </a:rPr>
              <a:t>particolare attenzione ai principi dello sviluppo sostenibile e del miglioramento della qualità ambientale, specificando in un articolo dedicato il meccanismo di adeguamento in materia di clima, ai fini del raggiungimento degli </a:t>
            </a:r>
            <a:r>
              <a:rPr lang="it-IT" sz="3300" b="1" dirty="0">
                <a:solidFill>
                  <a:srgbClr val="212121"/>
                </a:solidFill>
                <a:latin typeface="Titillium Web" panose="00000500000000000000" pitchFamily="2" charset="0"/>
              </a:rPr>
              <a:t>obiettivi climatici</a:t>
            </a:r>
            <a:r>
              <a:rPr lang="it-IT" sz="3300" dirty="0">
                <a:solidFill>
                  <a:srgbClr val="212121"/>
                </a:solidFill>
                <a:latin typeface="Titillium Web" panose="00000500000000000000" pitchFamily="2" charset="0"/>
              </a:rPr>
              <a:t> previsti per il bilancio dell'Unione, in termini di contributo percentuale sulla dotazione complessiva;</a:t>
            </a:r>
          </a:p>
          <a:p>
            <a:pPr algn="just">
              <a:buFont typeface="Arial" panose="020B0604020202020204" pitchFamily="34" charset="0"/>
              <a:buChar char="•"/>
            </a:pPr>
            <a:r>
              <a:rPr lang="it-IT" sz="3300" dirty="0">
                <a:solidFill>
                  <a:srgbClr val="212121"/>
                </a:solidFill>
                <a:latin typeface="Titillium Web" panose="00000500000000000000" pitchFamily="2" charset="0"/>
              </a:rPr>
              <a:t>l'espresso richiamo al principio di "non arrecare danni significativi" all'ambiente (</a:t>
            </a:r>
            <a:r>
              <a:rPr lang="it-IT" sz="3300" b="1" dirty="0">
                <a:solidFill>
                  <a:srgbClr val="212121"/>
                </a:solidFill>
                <a:latin typeface="Titillium Web" panose="00000500000000000000" pitchFamily="2" charset="0"/>
              </a:rPr>
              <a:t>DNSH</a:t>
            </a:r>
            <a:r>
              <a:rPr lang="it-IT" sz="3300" dirty="0">
                <a:solidFill>
                  <a:srgbClr val="212121"/>
                </a:solidFill>
                <a:latin typeface="Titillium Web" panose="00000500000000000000" pitchFamily="2" charset="0"/>
              </a:rPr>
              <a:t>);</a:t>
            </a:r>
          </a:p>
          <a:p>
            <a:pPr algn="just">
              <a:buFont typeface="Arial" panose="020B0604020202020204" pitchFamily="34" charset="0"/>
              <a:buChar char="•"/>
            </a:pPr>
            <a:r>
              <a:rPr lang="it-IT" sz="3300" dirty="0">
                <a:solidFill>
                  <a:srgbClr val="212121"/>
                </a:solidFill>
                <a:latin typeface="Titillium Web" panose="00000500000000000000" pitchFamily="2" charset="0"/>
              </a:rPr>
              <a:t>la </a:t>
            </a:r>
            <a:r>
              <a:rPr lang="it-IT" sz="3300" b="1" dirty="0">
                <a:solidFill>
                  <a:srgbClr val="212121"/>
                </a:solidFill>
                <a:latin typeface="Titillium Web" panose="00000500000000000000" pitchFamily="2" charset="0"/>
              </a:rPr>
              <a:t>semplificazione</a:t>
            </a:r>
            <a:r>
              <a:rPr lang="it-IT" sz="3300" dirty="0">
                <a:solidFill>
                  <a:srgbClr val="212121"/>
                </a:solidFill>
                <a:latin typeface="Titillium Web" panose="00000500000000000000" pitchFamily="2" charset="0"/>
              </a:rPr>
              <a:t> e la riduzione, rispetto ai fondi 2014-2020, degli </a:t>
            </a:r>
            <a:r>
              <a:rPr lang="it-IT" sz="3300" b="1" dirty="0">
                <a:solidFill>
                  <a:srgbClr val="212121"/>
                </a:solidFill>
                <a:latin typeface="Titillium Web" panose="00000500000000000000" pitchFamily="2" charset="0"/>
              </a:rPr>
              <a:t>oneri amministrativi</a:t>
            </a:r>
            <a:r>
              <a:rPr lang="it-IT" sz="3300" dirty="0">
                <a:solidFill>
                  <a:srgbClr val="212121"/>
                </a:solidFill>
                <a:latin typeface="Titillium Web" panose="00000500000000000000" pitchFamily="2" charset="0"/>
              </a:rPr>
              <a:t> a carico degli organismi di gestione (riduzione delle verifiche di gestione, "principio di audit unico", ecc.), mantenendo al contempo un adeguato livello di garanzia di legittimità e regolarità delle operazioni e delle spese. Una delle misure di semplificazione più importanti per ridurre i costi e gli oneri amministrativi è il rafforzamento delle "</a:t>
            </a:r>
            <a:r>
              <a:rPr lang="it-IT" sz="3300" b="1" dirty="0">
                <a:solidFill>
                  <a:srgbClr val="212121"/>
                </a:solidFill>
                <a:latin typeface="Titillium Web" panose="00000500000000000000" pitchFamily="2" charset="0"/>
              </a:rPr>
              <a:t>opzioni di costo semplificato</a:t>
            </a:r>
            <a:r>
              <a:rPr lang="it-IT" sz="3300" dirty="0">
                <a:solidFill>
                  <a:srgbClr val="212121"/>
                </a:solidFill>
                <a:latin typeface="Titillium Web" panose="00000500000000000000" pitchFamily="2" charset="0"/>
              </a:rPr>
              <a:t>", che, collegando spesso la performance realizzativa al trasferimento finanziario delle risorse, consentono di unire alla semplificazione procedurale una </a:t>
            </a:r>
            <a:r>
              <a:rPr lang="it-IT" sz="3300" dirty="0" err="1">
                <a:solidFill>
                  <a:srgbClr val="212121"/>
                </a:solidFill>
                <a:latin typeface="Titillium Web" panose="00000500000000000000" pitchFamily="2" charset="0"/>
              </a:rPr>
              <a:t>riscontrabilità</a:t>
            </a:r>
            <a:r>
              <a:rPr lang="it-IT" sz="3300" dirty="0">
                <a:solidFill>
                  <a:srgbClr val="212121"/>
                </a:solidFill>
                <a:latin typeface="Titillium Web" panose="00000500000000000000" pitchFamily="2" charset="0"/>
              </a:rPr>
              <a:t> della performance attuativa in termini di risultato e prodotti da realizzare. Lo strumento dei c.d. </a:t>
            </a:r>
            <a:r>
              <a:rPr lang="it-IT" sz="3300" dirty="0">
                <a:solidFill>
                  <a:srgbClr val="0066CC"/>
                </a:solidFill>
                <a:latin typeface="Titillium Web" panose="00000500000000000000" pitchFamily="2" charset="0"/>
                <a:hlinkClick r:id="rId2"/>
              </a:rPr>
              <a:t>costi semplificati</a:t>
            </a:r>
            <a:r>
              <a:rPr lang="it-IT" sz="3300" dirty="0">
                <a:solidFill>
                  <a:srgbClr val="212121"/>
                </a:solidFill>
                <a:latin typeface="Titillium Web" panose="00000500000000000000" pitchFamily="2" charset="0"/>
              </a:rPr>
              <a:t> - già attivato a partire dal ciclo 2007-2013 ma reso effettivo con la revisione operata dal Regolamento (Ue, </a:t>
            </a:r>
            <a:r>
              <a:rPr lang="it-IT" sz="3300" dirty="0" err="1">
                <a:solidFill>
                  <a:srgbClr val="212121"/>
                </a:solidFill>
                <a:latin typeface="Titillium Web" panose="00000500000000000000" pitchFamily="2" charset="0"/>
              </a:rPr>
              <a:t>Euratom</a:t>
            </a:r>
            <a:r>
              <a:rPr lang="it-IT" sz="3300" dirty="0">
                <a:solidFill>
                  <a:srgbClr val="212121"/>
                </a:solidFill>
                <a:latin typeface="Titillium Web" panose="00000500000000000000" pitchFamily="2" charset="0"/>
              </a:rPr>
              <a:t>) 2018/1046 – consiste in una modalità di rendicontazione che può, infatti, non tener direttamente conto dei costi effettivi sottostanti e che consente di calcolare i progetti in base a metodi predefiniti basati sugli output o sui risultati.</a:t>
            </a:r>
          </a:p>
          <a:p>
            <a:pPr algn="just">
              <a:buFont typeface="Arial" panose="020B0604020202020204" pitchFamily="34" charset="0"/>
              <a:buChar char="•"/>
            </a:pPr>
            <a:r>
              <a:rPr lang="it-IT" sz="3300" dirty="0"/>
              <a:t>Cosa si intende per opzioni di costo semplificate? I costi semplificati rappresentano un’evoluzione dei sistemi tradizionali di rendicontazione (a costi reali) con la quale i costi ammissibili sono calcolati secondo un metodo predefinito basato sugli output, sui risultati del progetto o su altri costi, senza che sia necessaria la tracciatura di ogni euro di spesa cofinanziata né l’analisi dei singoli documenti d’appoggio. </a:t>
            </a:r>
            <a:endParaRPr lang="it-IT" sz="3300" dirty="0">
              <a:solidFill>
                <a:srgbClr val="212121"/>
              </a:solidFill>
              <a:latin typeface="Titillium Web" panose="00000500000000000000" pitchFamily="2" charset="0"/>
            </a:endParaRPr>
          </a:p>
          <a:p>
            <a:endParaRPr lang="it-IT" dirty="0"/>
          </a:p>
        </p:txBody>
      </p:sp>
    </p:spTree>
    <p:extLst>
      <p:ext uri="{BB962C8B-B14F-4D97-AF65-F5344CB8AC3E}">
        <p14:creationId xmlns:p14="http://schemas.microsoft.com/office/powerpoint/2010/main" val="2724281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0411F4-3C43-854A-64A0-7C352C75EFF5}"/>
              </a:ext>
            </a:extLst>
          </p:cNvPr>
          <p:cNvSpPr>
            <a:spLocks noGrp="1"/>
          </p:cNvSpPr>
          <p:nvPr>
            <p:ph idx="1"/>
          </p:nvPr>
        </p:nvSpPr>
        <p:spPr>
          <a:xfrm>
            <a:off x="395536" y="764704"/>
            <a:ext cx="8291264" cy="5616624"/>
          </a:xfrm>
        </p:spPr>
        <p:txBody>
          <a:bodyPr>
            <a:normAutofit fontScale="70000" lnSpcReduction="20000"/>
          </a:bodyPr>
          <a:lstStyle/>
          <a:p>
            <a:pPr algn="just"/>
            <a:r>
              <a:rPr lang="it-IT" b="0" i="0" dirty="0">
                <a:solidFill>
                  <a:srgbClr val="212121"/>
                </a:solidFill>
                <a:effectLst/>
                <a:latin typeface="Titillium Web" panose="00000500000000000000" pitchFamily="2" charset="0"/>
              </a:rPr>
              <a:t>Nel complesso, all'</a:t>
            </a:r>
            <a:r>
              <a:rPr lang="it-IT" b="1" i="0" dirty="0">
                <a:solidFill>
                  <a:srgbClr val="212121"/>
                </a:solidFill>
                <a:effectLst/>
                <a:latin typeface="Titillium Web" panose="00000500000000000000" pitchFamily="2" charset="0"/>
              </a:rPr>
              <a:t>Italia </a:t>
            </a:r>
            <a:r>
              <a:rPr lang="it-IT" b="0" i="0" dirty="0">
                <a:solidFill>
                  <a:srgbClr val="212121"/>
                </a:solidFill>
                <a:effectLst/>
                <a:latin typeface="Titillium Web" panose="00000500000000000000" pitchFamily="2" charset="0"/>
              </a:rPr>
              <a:t>sono assegnati </a:t>
            </a:r>
            <a:r>
              <a:rPr lang="it-IT" b="1" i="0" dirty="0">
                <a:solidFill>
                  <a:srgbClr val="212121"/>
                </a:solidFill>
                <a:effectLst/>
                <a:latin typeface="Titillium Web" panose="00000500000000000000" pitchFamily="2" charset="0"/>
              </a:rPr>
              <a:t>43,1 miliardi di euro </a:t>
            </a:r>
            <a:r>
              <a:rPr lang="it-IT" b="0" i="0" dirty="0">
                <a:solidFill>
                  <a:srgbClr val="212121"/>
                </a:solidFill>
                <a:effectLst/>
                <a:latin typeface="Titillium Web" panose="00000500000000000000" pitchFamily="2" charset="0"/>
              </a:rPr>
              <a:t>a prezzi correnti di fondi europei, comprensivi delle quote desinate al Fondo per la Transizione Giusta (</a:t>
            </a:r>
            <a:r>
              <a:rPr lang="it-IT" b="0" i="0" u="none" strike="noStrike" dirty="0">
                <a:solidFill>
                  <a:srgbClr val="0066CC"/>
                </a:solidFill>
                <a:effectLst/>
                <a:latin typeface="Titillium Web" panose="00000500000000000000" pitchFamily="2" charset="0"/>
                <a:hlinkClick r:id="rId2"/>
              </a:rPr>
              <a:t>Just </a:t>
            </a:r>
            <a:r>
              <a:rPr lang="it-IT" b="0" i="0" u="none" strike="noStrike" dirty="0" err="1">
                <a:solidFill>
                  <a:srgbClr val="0066CC"/>
                </a:solidFill>
                <a:effectLst/>
                <a:latin typeface="Titillium Web" panose="00000500000000000000" pitchFamily="2" charset="0"/>
                <a:hlinkClick r:id="rId2"/>
              </a:rPr>
              <a:t>Transition</a:t>
            </a:r>
            <a:r>
              <a:rPr lang="it-IT" b="0" i="0" u="none" strike="noStrike" dirty="0">
                <a:solidFill>
                  <a:srgbClr val="0066CC"/>
                </a:solidFill>
                <a:effectLst/>
                <a:latin typeface="Titillium Web" panose="00000500000000000000" pitchFamily="2" charset="0"/>
                <a:hlinkClick r:id="rId2"/>
              </a:rPr>
              <a:t> Fund – JTF</a:t>
            </a:r>
            <a:r>
              <a:rPr lang="it-IT" b="0" i="0" dirty="0">
                <a:solidFill>
                  <a:srgbClr val="212121"/>
                </a:solidFill>
                <a:effectLst/>
                <a:latin typeface="Titillium Web" panose="00000500000000000000" pitchFamily="2" charset="0"/>
              </a:rPr>
              <a:t>) e alla Cooperazione Territoriale Europea (</a:t>
            </a:r>
            <a:r>
              <a:rPr lang="it-IT" b="0" i="0" u="none" strike="noStrike" dirty="0">
                <a:solidFill>
                  <a:srgbClr val="0066CC"/>
                </a:solidFill>
                <a:effectLst/>
                <a:latin typeface="Titillium Web" panose="00000500000000000000" pitchFamily="2" charset="0"/>
                <a:hlinkClick r:id="rId3"/>
              </a:rPr>
              <a:t>CTE</a:t>
            </a:r>
            <a:r>
              <a:rPr lang="it-IT" b="0" i="0" dirty="0">
                <a:solidFill>
                  <a:srgbClr val="212121"/>
                </a:solidFill>
                <a:effectLst/>
                <a:latin typeface="Titillium Web" panose="00000500000000000000" pitchFamily="2" charset="0"/>
              </a:rPr>
              <a:t>).</a:t>
            </a:r>
          </a:p>
          <a:p>
            <a:pPr algn="just"/>
            <a:r>
              <a:rPr lang="it-IT" b="0" i="0" dirty="0">
                <a:solidFill>
                  <a:srgbClr val="212121"/>
                </a:solidFill>
                <a:effectLst/>
                <a:latin typeface="Titillium Web" panose="00000500000000000000" pitchFamily="2" charset="0"/>
              </a:rPr>
              <a:t>Se si considerano anche gli stanziamenti assegnati per il Fondo europeo per gli affari marittimi, la pesca e l'acquacoltura (</a:t>
            </a:r>
            <a:r>
              <a:rPr lang="it-IT" b="1" i="0" dirty="0">
                <a:solidFill>
                  <a:srgbClr val="212121"/>
                </a:solidFill>
                <a:effectLst/>
                <a:latin typeface="Titillium Web" panose="00000500000000000000" pitchFamily="2" charset="0"/>
              </a:rPr>
              <a:t>FEAMPA</a:t>
            </a:r>
            <a:r>
              <a:rPr lang="it-IT" b="0" i="0" dirty="0">
                <a:solidFill>
                  <a:srgbClr val="212121"/>
                </a:solidFill>
                <a:effectLst/>
                <a:latin typeface="Titillium Web" panose="00000500000000000000" pitchFamily="2" charset="0"/>
              </a:rPr>
              <a:t>), pari a </a:t>
            </a:r>
            <a:r>
              <a:rPr lang="it-IT" b="1" i="0" dirty="0">
                <a:solidFill>
                  <a:srgbClr val="212121"/>
                </a:solidFill>
                <a:effectLst/>
                <a:latin typeface="Titillium Web" panose="00000500000000000000" pitchFamily="2" charset="0"/>
              </a:rPr>
              <a:t>518,2 milioni</a:t>
            </a:r>
            <a:r>
              <a:rPr lang="it-IT" b="0" i="0" dirty="0">
                <a:solidFill>
                  <a:srgbClr val="212121"/>
                </a:solidFill>
                <a:effectLst/>
                <a:latin typeface="Titillium Web" panose="00000500000000000000" pitchFamily="2" charset="0"/>
              </a:rPr>
              <a:t> di euro, l'</a:t>
            </a:r>
            <a:r>
              <a:rPr lang="it-IT" b="1" i="0" dirty="0">
                <a:solidFill>
                  <a:srgbClr val="212121"/>
                </a:solidFill>
                <a:effectLst/>
                <a:latin typeface="Titillium Web" panose="00000500000000000000" pitchFamily="2" charset="0"/>
              </a:rPr>
              <a:t>Italia</a:t>
            </a:r>
            <a:r>
              <a:rPr lang="it-IT" b="0" i="0" dirty="0">
                <a:solidFill>
                  <a:srgbClr val="212121"/>
                </a:solidFill>
                <a:effectLst/>
                <a:latin typeface="Titillium Web" panose="00000500000000000000" pitchFamily="2" charset="0"/>
              </a:rPr>
              <a:t> ha ottenuto un finanziamento </a:t>
            </a:r>
            <a:r>
              <a:rPr lang="it-IT" b="1" i="0" dirty="0">
                <a:solidFill>
                  <a:srgbClr val="212121"/>
                </a:solidFill>
                <a:effectLst/>
                <a:latin typeface="Titillium Web" panose="00000500000000000000" pitchFamily="2" charset="0"/>
              </a:rPr>
              <a:t>complessivo</a:t>
            </a:r>
            <a:r>
              <a:rPr lang="it-IT" b="0" i="0" dirty="0">
                <a:solidFill>
                  <a:srgbClr val="212121"/>
                </a:solidFill>
                <a:effectLst/>
                <a:latin typeface="Titillium Web" panose="00000500000000000000" pitchFamily="2" charset="0"/>
              </a:rPr>
              <a:t>, per la parte comunitaria, pari a </a:t>
            </a:r>
            <a:r>
              <a:rPr lang="it-IT" sz="2700" b="1" dirty="0">
                <a:solidFill>
                  <a:srgbClr val="212121"/>
                </a:solidFill>
                <a:latin typeface="Titillium Web" panose="00000500000000000000" pitchFamily="2" charset="0"/>
              </a:rPr>
              <a:t>circa 43,6 miliardi di euro</a:t>
            </a:r>
            <a:r>
              <a:rPr lang="it-IT" b="0" i="0" dirty="0">
                <a:solidFill>
                  <a:srgbClr val="212121"/>
                </a:solidFill>
                <a:effectLst/>
                <a:latin typeface="Titillium Web" panose="00000500000000000000" pitchFamily="2" charset="0"/>
              </a:rPr>
              <a:t>.</a:t>
            </a:r>
          </a:p>
          <a:p>
            <a:pPr algn="just"/>
            <a:r>
              <a:rPr lang="it-IT" b="0" i="0" dirty="0">
                <a:solidFill>
                  <a:srgbClr val="212121"/>
                </a:solidFill>
                <a:effectLst/>
                <a:latin typeface="Titillium Web" panose="00000500000000000000" pitchFamily="2" charset="0"/>
              </a:rPr>
              <a:t>Di questi, </a:t>
            </a:r>
            <a:r>
              <a:rPr lang="it-IT" b="1" i="0" dirty="0">
                <a:solidFill>
                  <a:srgbClr val="212121"/>
                </a:solidFill>
                <a:effectLst/>
                <a:latin typeface="Titillium Web" panose="00000500000000000000" pitchFamily="2" charset="0"/>
              </a:rPr>
              <a:t>42,7 miliardi</a:t>
            </a:r>
            <a:r>
              <a:rPr lang="it-IT" b="0" i="0" dirty="0">
                <a:solidFill>
                  <a:srgbClr val="212121"/>
                </a:solidFill>
                <a:effectLst/>
                <a:latin typeface="Titillium Web" panose="00000500000000000000" pitchFamily="2" charset="0"/>
              </a:rPr>
              <a:t> sono destinati a promuovere la </a:t>
            </a:r>
            <a:r>
              <a:rPr lang="it-IT" b="1" i="0" dirty="0">
                <a:solidFill>
                  <a:srgbClr val="212121"/>
                </a:solidFill>
                <a:effectLst/>
                <a:latin typeface="Titillium Web" panose="00000500000000000000" pitchFamily="2" charset="0"/>
              </a:rPr>
              <a:t>coesione economica</a:t>
            </a:r>
            <a:r>
              <a:rPr lang="it-IT" b="0" i="0" dirty="0">
                <a:solidFill>
                  <a:srgbClr val="212121"/>
                </a:solidFill>
                <a:effectLst/>
                <a:latin typeface="Titillium Web" panose="00000500000000000000" pitchFamily="2" charset="0"/>
              </a:rPr>
              <a:t>, sociale e territoriale, con una assegnazione particolarmente rilevante per le regioni meridionali, cui sono dedicati più di 30 miliardi di euro del </a:t>
            </a:r>
            <a:r>
              <a:rPr lang="it-IT" b="0" i="0" u="none" strike="noStrike" dirty="0">
                <a:solidFill>
                  <a:srgbClr val="0066CC"/>
                </a:solidFill>
                <a:effectLst/>
                <a:latin typeface="Titillium Web" panose="00000500000000000000" pitchFamily="2" charset="0"/>
                <a:hlinkClick r:id="rId4"/>
              </a:rPr>
              <a:t>Fondo europeo regionale e di sviluppo</a:t>
            </a:r>
            <a:r>
              <a:rPr lang="it-IT" b="0" i="0" dirty="0">
                <a:solidFill>
                  <a:srgbClr val="212121"/>
                </a:solidFill>
                <a:effectLst/>
                <a:latin typeface="Titillium Web" panose="00000500000000000000" pitchFamily="2" charset="0"/>
              </a:rPr>
              <a:t> (FESR) e del </a:t>
            </a:r>
            <a:r>
              <a:rPr lang="it-IT" b="0" i="0" u="none" strike="noStrike" dirty="0">
                <a:solidFill>
                  <a:srgbClr val="0066CC"/>
                </a:solidFill>
                <a:effectLst/>
                <a:latin typeface="Titillium Web" panose="00000500000000000000" pitchFamily="2" charset="0"/>
                <a:hlinkClick r:id="rId5"/>
              </a:rPr>
              <a:t>Fondo sociale europeo Plus</a:t>
            </a:r>
            <a:r>
              <a:rPr lang="it-IT" b="0" i="0" dirty="0">
                <a:solidFill>
                  <a:srgbClr val="212121"/>
                </a:solidFill>
                <a:effectLst/>
                <a:latin typeface="Titillium Web" panose="00000500000000000000" pitchFamily="2" charset="0"/>
              </a:rPr>
              <a:t> (FSE+), dei complessivi 41,1 miliardi dei due suddetti Fondi.</a:t>
            </a:r>
          </a:p>
          <a:p>
            <a:pPr algn="just"/>
            <a:r>
              <a:rPr lang="it-IT" b="0" i="0" dirty="0">
                <a:solidFill>
                  <a:srgbClr val="212121"/>
                </a:solidFill>
                <a:effectLst/>
                <a:latin typeface="Titillium Web" panose="00000500000000000000" pitchFamily="2" charset="0"/>
              </a:rPr>
              <a:t>In particolare, le risorse europee assegnate all'Italia sono destinate:</a:t>
            </a:r>
          </a:p>
          <a:p>
            <a:pPr algn="just"/>
            <a:r>
              <a:rPr lang="it-IT" b="0" i="0" dirty="0">
                <a:solidFill>
                  <a:srgbClr val="212121"/>
                </a:solidFill>
                <a:effectLst/>
                <a:latin typeface="Titillium Web" panose="00000500000000000000" pitchFamily="2" charset="0"/>
              </a:rPr>
              <a:t>1) </a:t>
            </a:r>
            <a:r>
              <a:rPr lang="it-IT" b="1" i="0" dirty="0">
                <a:solidFill>
                  <a:srgbClr val="212121"/>
                </a:solidFill>
                <a:effectLst/>
                <a:latin typeface="Titillium Web" panose="00000500000000000000" pitchFamily="2" charset="0"/>
              </a:rPr>
              <a:t>Obiettivo Investimenti</a:t>
            </a:r>
            <a:r>
              <a:rPr lang="it-IT" b="0" i="0" dirty="0">
                <a:solidFill>
                  <a:srgbClr val="212121"/>
                </a:solidFill>
                <a:effectLst/>
                <a:latin typeface="Titillium Web" panose="00000500000000000000" pitchFamily="2" charset="0"/>
              </a:rPr>
              <a:t>: oltre </a:t>
            </a:r>
            <a:r>
              <a:rPr lang="it-IT" b="1" i="0" dirty="0">
                <a:solidFill>
                  <a:srgbClr val="212121"/>
                </a:solidFill>
                <a:effectLst/>
                <a:latin typeface="Titillium Web" panose="00000500000000000000" pitchFamily="2" charset="0"/>
              </a:rPr>
              <a:t>41,150 miliardi</a:t>
            </a:r>
            <a:r>
              <a:rPr lang="it-IT" b="0" i="0" dirty="0">
                <a:solidFill>
                  <a:srgbClr val="212121"/>
                </a:solidFill>
                <a:effectLst/>
                <a:latin typeface="Titillium Web" panose="00000500000000000000" pitchFamily="2" charset="0"/>
              </a:rPr>
              <a:t> a valere sui Fondi FESR e FSE+, così ripartiti:</a:t>
            </a:r>
          </a:p>
          <a:p>
            <a:pPr algn="just">
              <a:buFont typeface="Arial" panose="020B0604020202020204" pitchFamily="34" charset="0"/>
              <a:buChar char="•"/>
            </a:pPr>
            <a:r>
              <a:rPr lang="it-IT" b="1" i="0" dirty="0">
                <a:solidFill>
                  <a:srgbClr val="212121"/>
                </a:solidFill>
                <a:effectLst/>
                <a:latin typeface="Titillium Web" panose="00000500000000000000" pitchFamily="2" charset="0"/>
              </a:rPr>
              <a:t>Regioni meno sviluppate</a:t>
            </a:r>
            <a:r>
              <a:rPr lang="it-IT" b="0" i="0" dirty="0">
                <a:solidFill>
                  <a:srgbClr val="212121"/>
                </a:solidFill>
                <a:effectLst/>
                <a:latin typeface="Titillium Web" panose="00000500000000000000" pitchFamily="2" charset="0"/>
              </a:rPr>
              <a:t> (per l'Italia, in base alla Decisione n. 2021/1130, rientrano in questa categoria Molise, Campania, Puglia, Basilicata, Calabria, Sicilia e Sardegna): 30,1 miliardi;</a:t>
            </a:r>
          </a:p>
          <a:p>
            <a:pPr algn="just">
              <a:buFont typeface="Arial" panose="020B0604020202020204" pitchFamily="34" charset="0"/>
              <a:buChar char="•"/>
            </a:pPr>
            <a:r>
              <a:rPr lang="it-IT" b="1" i="0" dirty="0">
                <a:solidFill>
                  <a:srgbClr val="212121"/>
                </a:solidFill>
                <a:effectLst/>
                <a:latin typeface="Titillium Web" panose="00000500000000000000" pitchFamily="2" charset="0"/>
              </a:rPr>
              <a:t>regioni in transizione</a:t>
            </a:r>
            <a:r>
              <a:rPr lang="it-IT" b="0" i="0" dirty="0">
                <a:solidFill>
                  <a:srgbClr val="212121"/>
                </a:solidFill>
                <a:effectLst/>
                <a:latin typeface="Titillium Web" panose="00000500000000000000" pitchFamily="2" charset="0"/>
              </a:rPr>
              <a:t> (Abruzzo, Umbria e Marche): 1,5 miliardi;</a:t>
            </a:r>
          </a:p>
          <a:p>
            <a:pPr algn="just">
              <a:buFont typeface="Arial" panose="020B0604020202020204" pitchFamily="34" charset="0"/>
              <a:buChar char="•"/>
            </a:pPr>
            <a:r>
              <a:rPr lang="it-IT" b="1" i="0" dirty="0">
                <a:solidFill>
                  <a:srgbClr val="212121"/>
                </a:solidFill>
                <a:effectLst/>
                <a:latin typeface="Titillium Web" panose="00000500000000000000" pitchFamily="2" charset="0"/>
              </a:rPr>
              <a:t>regioni più sviluppate </a:t>
            </a:r>
            <a:r>
              <a:rPr lang="it-IT" b="0" i="0" dirty="0">
                <a:solidFill>
                  <a:srgbClr val="212121"/>
                </a:solidFill>
                <a:effectLst/>
                <a:latin typeface="Titillium Web" panose="00000500000000000000" pitchFamily="2" charset="0"/>
              </a:rPr>
              <a:t>(restanti regioni del centro-nord): 9,5 miliardi;</a:t>
            </a:r>
          </a:p>
          <a:p>
            <a:pPr algn="just"/>
            <a:r>
              <a:rPr lang="it-IT" b="0" i="0" dirty="0">
                <a:solidFill>
                  <a:srgbClr val="212121"/>
                </a:solidFill>
                <a:effectLst/>
                <a:latin typeface="Titillium Web" panose="00000500000000000000" pitchFamily="2" charset="0"/>
              </a:rPr>
              <a:t>2</a:t>
            </a:r>
            <a:r>
              <a:rPr lang="it-IT" sz="2025" b="1" dirty="0">
                <a:solidFill>
                  <a:srgbClr val="212121"/>
                </a:solidFill>
                <a:latin typeface="Titillium Web" panose="00000500000000000000" pitchFamily="2" charset="0"/>
              </a:rPr>
              <a:t>) Obiettivo </a:t>
            </a:r>
            <a:r>
              <a:rPr lang="it-IT" b="1" i="0" dirty="0">
                <a:solidFill>
                  <a:srgbClr val="212121"/>
                </a:solidFill>
                <a:effectLst/>
                <a:latin typeface="Titillium Web" panose="00000500000000000000" pitchFamily="2" charset="0"/>
              </a:rPr>
              <a:t>cooperazione territoriale</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951 milioni</a:t>
            </a:r>
            <a:r>
              <a:rPr lang="it-IT" b="0" i="0" dirty="0">
                <a:solidFill>
                  <a:srgbClr val="212121"/>
                </a:solidFill>
                <a:effectLst/>
                <a:latin typeface="Titillium Web" panose="00000500000000000000" pitchFamily="2" charset="0"/>
              </a:rPr>
              <a:t>.</a:t>
            </a:r>
          </a:p>
          <a:p>
            <a:pPr algn="just"/>
            <a:r>
              <a:rPr lang="it-IT" b="0" i="0" dirty="0">
                <a:solidFill>
                  <a:srgbClr val="212121"/>
                </a:solidFill>
                <a:effectLst/>
                <a:latin typeface="Titillium Web" panose="00000500000000000000" pitchFamily="2" charset="0"/>
              </a:rPr>
              <a:t>3) circa</a:t>
            </a:r>
            <a:r>
              <a:rPr lang="it-IT" b="1" i="0" dirty="0">
                <a:solidFill>
                  <a:srgbClr val="212121"/>
                </a:solidFill>
                <a:effectLst/>
                <a:latin typeface="Titillium Web" panose="00000500000000000000" pitchFamily="2" charset="0"/>
              </a:rPr>
              <a:t> 1 miliardo</a:t>
            </a:r>
            <a:r>
              <a:rPr lang="it-IT" b="0" i="0" dirty="0">
                <a:solidFill>
                  <a:srgbClr val="212121"/>
                </a:solidFill>
                <a:effectLst/>
                <a:latin typeface="Titillium Web" panose="00000500000000000000" pitchFamily="2" charset="0"/>
              </a:rPr>
              <a:t> a valere sul Fondo per la giusta transizione </a:t>
            </a:r>
            <a:r>
              <a:rPr lang="it-IT" b="1" i="0" dirty="0">
                <a:solidFill>
                  <a:srgbClr val="212121"/>
                </a:solidFill>
                <a:effectLst/>
                <a:latin typeface="Titillium Web" panose="00000500000000000000" pitchFamily="2" charset="0"/>
              </a:rPr>
              <a:t>(JTF), </a:t>
            </a:r>
            <a:r>
              <a:rPr lang="it-IT" b="0" i="0" dirty="0">
                <a:solidFill>
                  <a:srgbClr val="212121"/>
                </a:solidFill>
                <a:effectLst/>
                <a:latin typeface="Titillium Web" panose="00000500000000000000" pitchFamily="2" charset="0"/>
              </a:rPr>
              <a:t>interamente destinato alla categoria delle </a:t>
            </a:r>
            <a:r>
              <a:rPr lang="it-IT" b="1" i="0" dirty="0">
                <a:solidFill>
                  <a:srgbClr val="212121"/>
                </a:solidFill>
                <a:effectLst/>
                <a:latin typeface="Titillium Web" panose="00000500000000000000" pitchFamily="2" charset="0"/>
              </a:rPr>
              <a:t>regioni</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meno sviluppate,</a:t>
            </a:r>
            <a:r>
              <a:rPr lang="it-IT" b="0" i="0" dirty="0">
                <a:solidFill>
                  <a:srgbClr val="212121"/>
                </a:solidFill>
                <a:effectLst/>
                <a:latin typeface="Titillium Web" panose="00000500000000000000" pitchFamily="2" charset="0"/>
              </a:rPr>
              <a:t> di cui 451 milioni per l'Obiettivo Investimenti.</a:t>
            </a:r>
          </a:p>
          <a:p>
            <a:pPr marL="0" indent="0">
              <a:buNone/>
            </a:pPr>
            <a:endParaRPr lang="it-IT" dirty="0"/>
          </a:p>
        </p:txBody>
      </p:sp>
    </p:spTree>
    <p:extLst>
      <p:ext uri="{BB962C8B-B14F-4D97-AF65-F5344CB8AC3E}">
        <p14:creationId xmlns:p14="http://schemas.microsoft.com/office/powerpoint/2010/main" val="1097819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940695-143C-7B9B-4262-D3EEA8AA29D8}"/>
              </a:ext>
            </a:extLst>
          </p:cNvPr>
          <p:cNvSpPr>
            <a:spLocks noGrp="1"/>
          </p:cNvSpPr>
          <p:nvPr>
            <p:ph idx="1"/>
          </p:nvPr>
        </p:nvSpPr>
        <p:spPr>
          <a:xfrm>
            <a:off x="457200" y="908720"/>
            <a:ext cx="8229600" cy="5568280"/>
          </a:xfrm>
        </p:spPr>
        <p:txBody>
          <a:bodyPr>
            <a:normAutofit fontScale="85000" lnSpcReduction="20000"/>
          </a:bodyPr>
          <a:lstStyle/>
          <a:p>
            <a:pPr algn="just"/>
            <a:r>
              <a:rPr lang="it-IT" b="0" i="0" dirty="0">
                <a:solidFill>
                  <a:srgbClr val="212121"/>
                </a:solidFill>
                <a:effectLst/>
                <a:latin typeface="Titillium Web" panose="00000500000000000000" pitchFamily="2" charset="0"/>
              </a:rPr>
              <a:t>Per quel che concerne l'individuazione delle </a:t>
            </a:r>
            <a:r>
              <a:rPr lang="it-IT" b="1" i="0" dirty="0">
                <a:solidFill>
                  <a:srgbClr val="212121"/>
                </a:solidFill>
                <a:effectLst/>
                <a:latin typeface="Titillium Web" panose="00000500000000000000" pitchFamily="2" charset="0"/>
              </a:rPr>
              <a:t>regioni italiane </a:t>
            </a:r>
            <a:r>
              <a:rPr lang="it-IT" b="0" i="0" dirty="0">
                <a:solidFill>
                  <a:srgbClr val="212121"/>
                </a:solidFill>
                <a:effectLst/>
                <a:latin typeface="Titillium Web" panose="00000500000000000000" pitchFamily="2" charset="0"/>
              </a:rPr>
              <a:t>nelle tre categorie (regioni meno sviluppate, in transizione e più sviluppate), nel nuovo ciclo si registrano alcune variazioni, dovute al fatto che, rispetto al ciclo 2014-2020, nella programmazione 2021-2027 è stata </a:t>
            </a:r>
            <a:r>
              <a:rPr lang="it-IT" b="1" i="0" dirty="0">
                <a:solidFill>
                  <a:srgbClr val="212121"/>
                </a:solidFill>
                <a:effectLst/>
                <a:latin typeface="Titillium Web" panose="00000500000000000000" pitchFamily="2" charset="0"/>
              </a:rPr>
              <a:t>innalzata la soglia </a:t>
            </a:r>
            <a:r>
              <a:rPr lang="it-IT" b="0" i="0" dirty="0">
                <a:solidFill>
                  <a:srgbClr val="212121"/>
                </a:solidFill>
                <a:effectLst/>
                <a:latin typeface="Titillium Web" panose="00000500000000000000" pitchFamily="2" charset="0"/>
              </a:rPr>
              <a:t>prevista per la categoria delle </a:t>
            </a:r>
            <a:r>
              <a:rPr lang="it-IT" b="1" i="0" dirty="0">
                <a:solidFill>
                  <a:srgbClr val="212121"/>
                </a:solidFill>
                <a:effectLst/>
                <a:latin typeface="Titillium Web" panose="00000500000000000000" pitchFamily="2" charset="0"/>
              </a:rPr>
              <a:t>regioni </a:t>
            </a:r>
            <a:r>
              <a:rPr lang="it-IT" b="0" i="0" dirty="0">
                <a:solidFill>
                  <a:srgbClr val="212121"/>
                </a:solidFill>
                <a:effectLst/>
                <a:latin typeface="Titillium Web" panose="00000500000000000000" pitchFamily="2" charset="0"/>
              </a:rPr>
              <a:t>cosiddette </a:t>
            </a:r>
            <a:r>
              <a:rPr lang="it-IT" b="1" i="0" dirty="0">
                <a:solidFill>
                  <a:srgbClr val="212121"/>
                </a:solidFill>
                <a:effectLst/>
                <a:latin typeface="Titillium Web" panose="00000500000000000000" pitchFamily="2" charset="0"/>
              </a:rPr>
              <a:t>in transizione</a:t>
            </a:r>
            <a:r>
              <a:rPr lang="it-IT" b="0" i="0" dirty="0">
                <a:solidFill>
                  <a:srgbClr val="212121"/>
                </a:solidFill>
                <a:effectLst/>
                <a:latin typeface="Titillium Web" panose="00000500000000000000" pitchFamily="2" charset="0"/>
              </a:rPr>
              <a:t>, prevedendosi un rapporto RNL pari o superiore al 75% e inferiore al 100% della media UE (in luogo della precedente forbice 75-90%).</a:t>
            </a:r>
          </a:p>
          <a:p>
            <a:pPr algn="just"/>
            <a:r>
              <a:rPr lang="it-IT" b="0" i="0" dirty="0">
                <a:solidFill>
                  <a:srgbClr val="212121"/>
                </a:solidFill>
                <a:effectLst/>
                <a:latin typeface="Titillium Web" panose="00000500000000000000" pitchFamily="2" charset="0"/>
              </a:rPr>
              <a:t>Pertanto, rispetto alla programmazione 2014-2020, per </a:t>
            </a:r>
            <a:r>
              <a:rPr lang="it-IT" b="1" i="0" dirty="0">
                <a:solidFill>
                  <a:srgbClr val="212121"/>
                </a:solidFill>
                <a:effectLst/>
                <a:latin typeface="Titillium Web" panose="00000500000000000000" pitchFamily="2" charset="0"/>
              </a:rPr>
              <a:t>l'Italia, </a:t>
            </a:r>
            <a:r>
              <a:rPr lang="it-IT" b="0" i="0" dirty="0">
                <a:solidFill>
                  <a:srgbClr val="212121"/>
                </a:solidFill>
                <a:effectLst/>
                <a:latin typeface="Titillium Web" panose="00000500000000000000" pitchFamily="2" charset="0"/>
              </a:rPr>
              <a:t>nell'attuale programmazione, tra le regioni </a:t>
            </a:r>
            <a:r>
              <a:rPr lang="it-IT" b="1" i="0" dirty="0">
                <a:solidFill>
                  <a:srgbClr val="212121"/>
                </a:solidFill>
                <a:effectLst/>
                <a:latin typeface="Titillium Web" panose="00000500000000000000" pitchFamily="2" charset="0"/>
              </a:rPr>
              <a:t>meno sviluppate</a:t>
            </a:r>
            <a:r>
              <a:rPr lang="it-IT" b="0" i="0" dirty="0">
                <a:solidFill>
                  <a:srgbClr val="212121"/>
                </a:solidFill>
                <a:effectLst/>
                <a:latin typeface="Titillium Web" panose="00000500000000000000" pitchFamily="2" charset="0"/>
              </a:rPr>
              <a:t> vengono ad essere ricomprese oltre a Campania, Puglia, Basilicata, Calabria e Sicilia, </a:t>
            </a:r>
            <a:r>
              <a:rPr lang="it-IT" b="1" i="0" dirty="0">
                <a:solidFill>
                  <a:srgbClr val="212121"/>
                </a:solidFill>
                <a:effectLst/>
                <a:latin typeface="Titillium Web" panose="00000500000000000000" pitchFamily="2" charset="0"/>
              </a:rPr>
              <a:t>anche</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Sardegna e Molise, </a:t>
            </a:r>
            <a:r>
              <a:rPr lang="it-IT" b="0" i="0" dirty="0">
                <a:solidFill>
                  <a:srgbClr val="212121"/>
                </a:solidFill>
                <a:effectLst/>
                <a:latin typeface="Titillium Web" panose="00000500000000000000" pitchFamily="2" charset="0"/>
              </a:rPr>
              <a:t>prima rientranti nelle regioni in transizione.</a:t>
            </a:r>
          </a:p>
          <a:p>
            <a:pPr algn="just"/>
            <a:r>
              <a:rPr lang="it-IT" b="0" i="0" dirty="0">
                <a:solidFill>
                  <a:srgbClr val="212121"/>
                </a:solidFill>
                <a:effectLst/>
                <a:latin typeface="Titillium Web" panose="00000500000000000000" pitchFamily="2" charset="0"/>
              </a:rPr>
              <a:t>Tra le regioni italiane in </a:t>
            </a:r>
            <a:r>
              <a:rPr lang="it-IT" b="1" i="0" dirty="0">
                <a:solidFill>
                  <a:srgbClr val="212121"/>
                </a:solidFill>
                <a:effectLst/>
                <a:latin typeface="Titillium Web" panose="00000500000000000000" pitchFamily="2" charset="0"/>
              </a:rPr>
              <a:t>transizione</a:t>
            </a:r>
            <a:r>
              <a:rPr lang="it-IT" b="0" i="0" dirty="0">
                <a:solidFill>
                  <a:srgbClr val="212121"/>
                </a:solidFill>
                <a:effectLst/>
                <a:latin typeface="Titillium Web" panose="00000500000000000000" pitchFamily="2" charset="0"/>
              </a:rPr>
              <a:t>, nell'attuale programmazione sono ricomprese, oltre </a:t>
            </a:r>
            <a:r>
              <a:rPr lang="it-IT" b="1" i="0" dirty="0">
                <a:solidFill>
                  <a:srgbClr val="212121"/>
                </a:solidFill>
                <a:effectLst/>
                <a:latin typeface="Titillium Web" panose="00000500000000000000" pitchFamily="2" charset="0"/>
              </a:rPr>
              <a:t>all'Abruzzo</a:t>
            </a:r>
            <a:r>
              <a:rPr lang="it-IT" b="0" i="0" dirty="0">
                <a:solidFill>
                  <a:srgbClr val="212121"/>
                </a:solidFill>
                <a:effectLst/>
                <a:latin typeface="Titillium Web" panose="00000500000000000000" pitchFamily="2" charset="0"/>
              </a:rPr>
              <a:t>, che si conferma in questa categoria, </a:t>
            </a:r>
            <a:r>
              <a:rPr lang="it-IT" b="1" i="0" dirty="0">
                <a:solidFill>
                  <a:srgbClr val="212121"/>
                </a:solidFill>
                <a:effectLst/>
                <a:latin typeface="Titillium Web" panose="00000500000000000000" pitchFamily="2" charset="0"/>
              </a:rPr>
              <a:t>le Marche e Umbria, </a:t>
            </a:r>
            <a:r>
              <a:rPr lang="it-IT" b="0" i="0" dirty="0">
                <a:solidFill>
                  <a:srgbClr val="212121"/>
                </a:solidFill>
                <a:effectLst/>
                <a:latin typeface="Titillium Web" panose="00000500000000000000" pitchFamily="2" charset="0"/>
              </a:rPr>
              <a:t>precedentemente tra quelle "più sviluppate" (senza più Sardegna e Molise, rientranti nella categoria precedente).</a:t>
            </a:r>
          </a:p>
          <a:p>
            <a:pPr algn="just"/>
            <a:r>
              <a:rPr lang="it-IT" b="0" i="0" dirty="0">
                <a:solidFill>
                  <a:srgbClr val="212121"/>
                </a:solidFill>
                <a:effectLst/>
                <a:latin typeface="Titillium Web" panose="00000500000000000000" pitchFamily="2" charset="0"/>
              </a:rPr>
              <a:t>Infine, tra le regioni italiane </a:t>
            </a:r>
            <a:r>
              <a:rPr lang="it-IT" b="1" i="0" dirty="0">
                <a:solidFill>
                  <a:srgbClr val="212121"/>
                </a:solidFill>
                <a:effectLst/>
                <a:latin typeface="Titillium Web" panose="00000500000000000000" pitchFamily="2" charset="0"/>
              </a:rPr>
              <a:t>più sviluppate</a:t>
            </a:r>
            <a:r>
              <a:rPr lang="it-IT" b="0" i="0" dirty="0">
                <a:solidFill>
                  <a:srgbClr val="212121"/>
                </a:solidFill>
                <a:effectLst/>
                <a:latin typeface="Titillium Web" panose="00000500000000000000" pitchFamily="2" charset="0"/>
              </a:rPr>
              <a:t> nell'attuale programmazione sono considerate Valle d'Aosta, Piemonte, Lombardia, Liguria, Veneto, Provincia di Bolzano, Provincia di Trento, Friuli-Venezia Giulia, Emilia Romagna, Toscana e Lazio (quindi senza più Marche e Umbria, rientranti ora tra le regioni in transizione).</a:t>
            </a:r>
          </a:p>
          <a:p>
            <a:endParaRPr lang="it-IT" dirty="0"/>
          </a:p>
        </p:txBody>
      </p:sp>
    </p:spTree>
    <p:extLst>
      <p:ext uri="{BB962C8B-B14F-4D97-AF65-F5344CB8AC3E}">
        <p14:creationId xmlns:p14="http://schemas.microsoft.com/office/powerpoint/2010/main" val="133162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5755" y="2471166"/>
            <a:ext cx="586740" cy="586740"/>
            <a:chOff x="434340" y="2151888"/>
            <a:chExt cx="782320" cy="782320"/>
          </a:xfrm>
        </p:grpSpPr>
        <p:sp>
          <p:nvSpPr>
            <p:cNvPr id="3" name="object 3"/>
            <p:cNvSpPr/>
            <p:nvPr/>
          </p:nvSpPr>
          <p:spPr>
            <a:xfrm>
              <a:off x="434340" y="2151888"/>
              <a:ext cx="782320" cy="782320"/>
            </a:xfrm>
            <a:custGeom>
              <a:avLst/>
              <a:gdLst/>
              <a:ahLst/>
              <a:cxnLst/>
              <a:rect l="l" t="t" r="r" b="b"/>
              <a:pathLst>
                <a:path w="782319" h="782319">
                  <a:moveTo>
                    <a:pt x="781812" y="0"/>
                  </a:moveTo>
                  <a:lnTo>
                    <a:pt x="0" y="0"/>
                  </a:lnTo>
                  <a:lnTo>
                    <a:pt x="0" y="781812"/>
                  </a:lnTo>
                  <a:lnTo>
                    <a:pt x="781812" y="781812"/>
                  </a:lnTo>
                  <a:lnTo>
                    <a:pt x="781812" y="0"/>
                  </a:lnTo>
                  <a:close/>
                </a:path>
              </a:pathLst>
            </a:custGeom>
            <a:solidFill>
              <a:srgbClr val="466CB6"/>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608076" y="2325624"/>
              <a:ext cx="434340" cy="434339"/>
            </a:xfrm>
            <a:prstGeom prst="rect">
              <a:avLst/>
            </a:prstGeom>
          </p:spPr>
        </p:pic>
      </p:grpSp>
      <p:sp>
        <p:nvSpPr>
          <p:cNvPr id="5" name="object 5"/>
          <p:cNvSpPr txBox="1"/>
          <p:nvPr/>
        </p:nvSpPr>
        <p:spPr>
          <a:xfrm>
            <a:off x="982599" y="2445239"/>
            <a:ext cx="919639" cy="530530"/>
          </a:xfrm>
          <a:prstGeom prst="rect">
            <a:avLst/>
          </a:prstGeom>
        </p:spPr>
        <p:txBody>
          <a:bodyPr vert="horz" wrap="square" lIns="0" tIns="9525" rIns="0" bIns="0" rtlCol="0">
            <a:spAutoFit/>
          </a:bodyPr>
          <a:lstStyle/>
          <a:p>
            <a:pPr marL="9525" marR="3810">
              <a:lnSpc>
                <a:spcPct val="110100"/>
              </a:lnSpc>
              <a:spcBef>
                <a:spcPts val="75"/>
              </a:spcBef>
            </a:pPr>
            <a:r>
              <a:rPr sz="1050" b="1" spc="-8" dirty="0">
                <a:solidFill>
                  <a:srgbClr val="466CB6"/>
                </a:solidFill>
                <a:latin typeface="Arial"/>
                <a:cs typeface="Arial"/>
              </a:rPr>
              <a:t>TR</a:t>
            </a:r>
            <a:r>
              <a:rPr sz="1050" b="1" spc="-34" dirty="0">
                <a:solidFill>
                  <a:srgbClr val="466CB6"/>
                </a:solidFill>
                <a:latin typeface="Arial"/>
                <a:cs typeface="Arial"/>
              </a:rPr>
              <a:t>A</a:t>
            </a:r>
            <a:r>
              <a:rPr sz="1050" b="1" spc="-8" dirty="0">
                <a:solidFill>
                  <a:srgbClr val="466CB6"/>
                </a:solidFill>
                <a:latin typeface="Arial"/>
                <a:cs typeface="Arial"/>
              </a:rPr>
              <a:t>N</a:t>
            </a:r>
            <a:r>
              <a:rPr sz="1050" b="1" dirty="0">
                <a:solidFill>
                  <a:srgbClr val="466CB6"/>
                </a:solidFill>
                <a:latin typeface="Arial"/>
                <a:cs typeface="Arial"/>
              </a:rPr>
              <a:t>SI</a:t>
            </a:r>
            <a:r>
              <a:rPr sz="1050" b="1" spc="-8" dirty="0">
                <a:solidFill>
                  <a:srgbClr val="466CB6"/>
                </a:solidFill>
                <a:latin typeface="Arial"/>
                <a:cs typeface="Arial"/>
              </a:rPr>
              <a:t>Z</a:t>
            </a:r>
            <a:r>
              <a:rPr sz="1050" b="1" dirty="0">
                <a:solidFill>
                  <a:srgbClr val="466CB6"/>
                </a:solidFill>
                <a:latin typeface="Arial"/>
                <a:cs typeface="Arial"/>
              </a:rPr>
              <a:t>IO</a:t>
            </a:r>
            <a:r>
              <a:rPr sz="1050" b="1" spc="-8" dirty="0">
                <a:solidFill>
                  <a:srgbClr val="466CB6"/>
                </a:solidFill>
                <a:latin typeface="Arial"/>
                <a:cs typeface="Arial"/>
              </a:rPr>
              <a:t>N</a:t>
            </a:r>
            <a:r>
              <a:rPr sz="1050" b="1" dirty="0">
                <a:solidFill>
                  <a:srgbClr val="466CB6"/>
                </a:solidFill>
                <a:latin typeface="Arial"/>
                <a:cs typeface="Arial"/>
              </a:rPr>
              <a:t>E  </a:t>
            </a:r>
            <a:r>
              <a:rPr sz="1050" b="1" spc="-19" dirty="0">
                <a:solidFill>
                  <a:srgbClr val="466CB6"/>
                </a:solidFill>
                <a:latin typeface="Arial"/>
                <a:cs typeface="Arial"/>
              </a:rPr>
              <a:t>DIGITALE</a:t>
            </a:r>
            <a:endParaRPr sz="1050" dirty="0">
              <a:latin typeface="Arial"/>
              <a:cs typeface="Arial"/>
            </a:endParaRPr>
          </a:p>
          <a:p>
            <a:pPr marL="27146">
              <a:spcBef>
                <a:spcPts val="310"/>
              </a:spcBef>
              <a:tabLst>
                <a:tab pos="746283" algn="l"/>
              </a:tabLst>
            </a:pPr>
            <a:r>
              <a:rPr sz="825" spc="-8" dirty="0">
                <a:solidFill>
                  <a:srgbClr val="092543"/>
                </a:solidFill>
                <a:latin typeface="Microsoft Sans Serif"/>
                <a:cs typeface="Microsoft Sans Serif"/>
              </a:rPr>
              <a:t>Promuovere	</a:t>
            </a:r>
            <a:r>
              <a:rPr sz="825" dirty="0">
                <a:solidFill>
                  <a:srgbClr val="092543"/>
                </a:solidFill>
                <a:latin typeface="Microsoft Sans Serif"/>
                <a:cs typeface="Microsoft Sans Serif"/>
              </a:rPr>
              <a:t>e</a:t>
            </a:r>
            <a:endParaRPr sz="825" dirty="0">
              <a:latin typeface="Microsoft Sans Serif"/>
              <a:cs typeface="Microsoft Sans Serif"/>
            </a:endParaRPr>
          </a:p>
        </p:txBody>
      </p:sp>
      <p:sp>
        <p:nvSpPr>
          <p:cNvPr id="6" name="object 6"/>
          <p:cNvSpPr txBox="1"/>
          <p:nvPr/>
        </p:nvSpPr>
        <p:spPr>
          <a:xfrm>
            <a:off x="1931099" y="2836735"/>
            <a:ext cx="708183" cy="137056"/>
          </a:xfrm>
          <a:prstGeom prst="rect">
            <a:avLst/>
          </a:prstGeom>
        </p:spPr>
        <p:txBody>
          <a:bodyPr vert="horz" wrap="square" lIns="0" tIns="10001" rIns="0" bIns="0" rtlCol="0">
            <a:spAutoFit/>
          </a:bodyPr>
          <a:lstStyle/>
          <a:p>
            <a:pPr marL="9525">
              <a:spcBef>
                <a:spcPts val="79"/>
              </a:spcBef>
              <a:tabLst>
                <a:tab pos="617220" algn="l"/>
              </a:tabLst>
            </a:pPr>
            <a:r>
              <a:rPr sz="825" spc="-11" dirty="0">
                <a:solidFill>
                  <a:srgbClr val="092543"/>
                </a:solidFill>
                <a:latin typeface="Microsoft Sans Serif"/>
                <a:cs typeface="Microsoft Sans Serif"/>
              </a:rPr>
              <a:t>s</a:t>
            </a:r>
            <a:r>
              <a:rPr sz="825" dirty="0">
                <a:solidFill>
                  <a:srgbClr val="092543"/>
                </a:solidFill>
                <a:latin typeface="Microsoft Sans Serif"/>
                <a:cs typeface="Microsoft Sans Serif"/>
              </a:rPr>
              <a:t>o</a:t>
            </a:r>
            <a:r>
              <a:rPr sz="825" spc="-11" dirty="0">
                <a:solidFill>
                  <a:srgbClr val="092543"/>
                </a:solidFill>
                <a:latin typeface="Microsoft Sans Serif"/>
                <a:cs typeface="Microsoft Sans Serif"/>
              </a:rPr>
              <a:t>s</a:t>
            </a:r>
            <a:r>
              <a:rPr sz="825" spc="-15" dirty="0">
                <a:solidFill>
                  <a:srgbClr val="092543"/>
                </a:solidFill>
                <a:latin typeface="Microsoft Sans Serif"/>
                <a:cs typeface="Microsoft Sans Serif"/>
              </a:rPr>
              <a:t>t</a:t>
            </a:r>
            <a:r>
              <a:rPr sz="825" dirty="0">
                <a:solidFill>
                  <a:srgbClr val="092543"/>
                </a:solidFill>
                <a:latin typeface="Microsoft Sans Serif"/>
                <a:cs typeface="Microsoft Sans Serif"/>
              </a:rPr>
              <a:t>e</a:t>
            </a:r>
            <a:r>
              <a:rPr sz="825" spc="-4" dirty="0">
                <a:solidFill>
                  <a:srgbClr val="092543"/>
                </a:solidFill>
                <a:latin typeface="Microsoft Sans Serif"/>
                <a:cs typeface="Microsoft Sans Serif"/>
              </a:rPr>
              <a:t>n</a:t>
            </a:r>
            <a:r>
              <a:rPr sz="825" spc="-11" dirty="0">
                <a:solidFill>
                  <a:srgbClr val="092543"/>
                </a:solidFill>
                <a:latin typeface="Microsoft Sans Serif"/>
                <a:cs typeface="Microsoft Sans Serif"/>
              </a:rPr>
              <a:t>e</a:t>
            </a:r>
            <a:r>
              <a:rPr sz="825" spc="-8" dirty="0">
                <a:solidFill>
                  <a:srgbClr val="092543"/>
                </a:solidFill>
                <a:latin typeface="Microsoft Sans Serif"/>
                <a:cs typeface="Microsoft Sans Serif"/>
              </a:rPr>
              <a:t>r</a:t>
            </a:r>
            <a:r>
              <a:rPr sz="825" dirty="0">
                <a:solidFill>
                  <a:srgbClr val="092543"/>
                </a:solidFill>
                <a:latin typeface="Microsoft Sans Serif"/>
                <a:cs typeface="Microsoft Sans Serif"/>
              </a:rPr>
              <a:t>e	</a:t>
            </a:r>
            <a:r>
              <a:rPr sz="825" spc="-11" dirty="0">
                <a:solidFill>
                  <a:srgbClr val="092543"/>
                </a:solidFill>
                <a:latin typeface="Microsoft Sans Serif"/>
                <a:cs typeface="Microsoft Sans Serif"/>
              </a:rPr>
              <a:t>la</a:t>
            </a:r>
            <a:endParaRPr sz="825" dirty="0">
              <a:latin typeface="Microsoft Sans Serif"/>
              <a:cs typeface="Microsoft Sans Serif"/>
            </a:endParaRPr>
          </a:p>
        </p:txBody>
      </p:sp>
      <p:sp>
        <p:nvSpPr>
          <p:cNvPr id="7" name="object 7"/>
          <p:cNvSpPr txBox="1"/>
          <p:nvPr/>
        </p:nvSpPr>
        <p:spPr>
          <a:xfrm>
            <a:off x="1000410" y="2975039"/>
            <a:ext cx="1639253" cy="137056"/>
          </a:xfrm>
          <a:prstGeom prst="rect">
            <a:avLst/>
          </a:prstGeom>
        </p:spPr>
        <p:txBody>
          <a:bodyPr vert="horz" wrap="square" lIns="0" tIns="10001" rIns="0" bIns="0" rtlCol="0">
            <a:spAutoFit/>
          </a:bodyPr>
          <a:lstStyle/>
          <a:p>
            <a:pPr marL="9525">
              <a:spcBef>
                <a:spcPts val="79"/>
              </a:spcBef>
            </a:pPr>
            <a:r>
              <a:rPr sz="825" spc="-8" dirty="0">
                <a:solidFill>
                  <a:srgbClr val="092543"/>
                </a:solidFill>
                <a:latin typeface="Microsoft Sans Serif"/>
                <a:cs typeface="Microsoft Sans Serif"/>
              </a:rPr>
              <a:t>trasformazione</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digitale</a:t>
            </a:r>
            <a:r>
              <a:rPr sz="825" spc="-11" dirty="0">
                <a:solidFill>
                  <a:srgbClr val="092543"/>
                </a:solidFill>
                <a:latin typeface="Microsoft Sans Serif"/>
                <a:cs typeface="Microsoft Sans Serif"/>
              </a:rPr>
              <a:t> </a:t>
            </a:r>
            <a:r>
              <a:rPr sz="825" spc="-8" dirty="0">
                <a:solidFill>
                  <a:srgbClr val="092543"/>
                </a:solidFill>
                <a:latin typeface="Microsoft Sans Serif"/>
                <a:cs typeface="Microsoft Sans Serif"/>
              </a:rPr>
              <a:t>del</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Paese</a:t>
            </a:r>
            <a:r>
              <a:rPr sz="825" spc="-11" dirty="0">
                <a:solidFill>
                  <a:srgbClr val="092543"/>
                </a:solidFill>
                <a:latin typeface="Microsoft Sans Serif"/>
                <a:cs typeface="Microsoft Sans Serif"/>
              </a:rPr>
              <a:t> </a:t>
            </a:r>
            <a:r>
              <a:rPr sz="825" dirty="0">
                <a:solidFill>
                  <a:srgbClr val="092543"/>
                </a:solidFill>
                <a:latin typeface="Microsoft Sans Serif"/>
                <a:cs typeface="Microsoft Sans Serif"/>
              </a:rPr>
              <a:t>e</a:t>
            </a:r>
            <a:endParaRPr sz="825" dirty="0">
              <a:latin typeface="Microsoft Sans Serif"/>
              <a:cs typeface="Microsoft Sans Serif"/>
            </a:endParaRPr>
          </a:p>
        </p:txBody>
      </p:sp>
      <p:sp>
        <p:nvSpPr>
          <p:cNvPr id="8" name="object 8"/>
          <p:cNvSpPr txBox="1"/>
          <p:nvPr/>
        </p:nvSpPr>
        <p:spPr>
          <a:xfrm>
            <a:off x="1000410" y="3101225"/>
            <a:ext cx="1639729" cy="417230"/>
          </a:xfrm>
          <a:prstGeom prst="rect">
            <a:avLst/>
          </a:prstGeom>
        </p:spPr>
        <p:txBody>
          <a:bodyPr vert="horz" wrap="square" lIns="0" tIns="9525" rIns="0" bIns="0" rtlCol="0">
            <a:spAutoFit/>
          </a:bodyPr>
          <a:lstStyle/>
          <a:p>
            <a:pPr marL="9525" marR="3810" algn="just">
              <a:lnSpc>
                <a:spcPct val="110000"/>
              </a:lnSpc>
              <a:spcBef>
                <a:spcPts val="75"/>
              </a:spcBef>
            </a:pPr>
            <a:r>
              <a:rPr sz="825" spc="-8" dirty="0">
                <a:solidFill>
                  <a:srgbClr val="092543"/>
                </a:solidFill>
                <a:latin typeface="Microsoft Sans Serif"/>
                <a:cs typeface="Microsoft Sans Serif"/>
              </a:rPr>
              <a:t>l’innovazione</a:t>
            </a:r>
            <a:r>
              <a:rPr sz="825" spc="-4" dirty="0">
                <a:solidFill>
                  <a:srgbClr val="092543"/>
                </a:solidFill>
                <a:latin typeface="Microsoft Sans Serif"/>
                <a:cs typeface="Microsoft Sans Serif"/>
              </a:rPr>
              <a:t> del</a:t>
            </a:r>
            <a:r>
              <a:rPr sz="825" spc="214" dirty="0">
                <a:solidFill>
                  <a:srgbClr val="092543"/>
                </a:solidFill>
                <a:latin typeface="Microsoft Sans Serif"/>
                <a:cs typeface="Microsoft Sans Serif"/>
              </a:rPr>
              <a:t> </a:t>
            </a:r>
            <a:r>
              <a:rPr sz="825" spc="-8" dirty="0">
                <a:solidFill>
                  <a:srgbClr val="092543"/>
                </a:solidFill>
                <a:latin typeface="Microsoft Sans Serif"/>
                <a:cs typeface="Microsoft Sans Serif"/>
              </a:rPr>
              <a:t>sistema </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produttivo </a:t>
            </a:r>
            <a:r>
              <a:rPr sz="825" dirty="0">
                <a:solidFill>
                  <a:srgbClr val="092543"/>
                </a:solidFill>
                <a:latin typeface="Microsoft Sans Serif"/>
                <a:cs typeface="Microsoft Sans Serif"/>
              </a:rPr>
              <a:t>e </a:t>
            </a:r>
            <a:r>
              <a:rPr sz="825" spc="-8" dirty="0">
                <a:solidFill>
                  <a:srgbClr val="092543"/>
                </a:solidFill>
                <a:latin typeface="Microsoft Sans Serif"/>
                <a:cs typeface="Microsoft Sans Serif"/>
              </a:rPr>
              <a:t>investire </a:t>
            </a:r>
            <a:r>
              <a:rPr sz="825" spc="-11" dirty="0">
                <a:solidFill>
                  <a:srgbClr val="092543"/>
                </a:solidFill>
                <a:latin typeface="Microsoft Sans Serif"/>
                <a:cs typeface="Microsoft Sans Serif"/>
              </a:rPr>
              <a:t>in </a:t>
            </a:r>
            <a:r>
              <a:rPr sz="825" spc="-4" dirty="0">
                <a:solidFill>
                  <a:srgbClr val="092543"/>
                </a:solidFill>
                <a:latin typeface="Microsoft Sans Serif"/>
                <a:cs typeface="Microsoft Sans Serif"/>
              </a:rPr>
              <a:t>due </a:t>
            </a:r>
            <a:r>
              <a:rPr sz="825" spc="-8" dirty="0">
                <a:solidFill>
                  <a:srgbClr val="092543"/>
                </a:solidFill>
                <a:latin typeface="Microsoft Sans Serif"/>
                <a:cs typeface="Microsoft Sans Serif"/>
              </a:rPr>
              <a:t>settori </a:t>
            </a:r>
            <a:r>
              <a:rPr sz="825" spc="-4" dirty="0">
                <a:solidFill>
                  <a:srgbClr val="092543"/>
                </a:solidFill>
                <a:latin typeface="Microsoft Sans Serif"/>
                <a:cs typeface="Microsoft Sans Serif"/>
              </a:rPr>
              <a:t> chiave per</a:t>
            </a:r>
            <a:r>
              <a:rPr sz="825" spc="-19" dirty="0">
                <a:solidFill>
                  <a:srgbClr val="092543"/>
                </a:solidFill>
                <a:latin typeface="Microsoft Sans Serif"/>
                <a:cs typeface="Microsoft Sans Serif"/>
              </a:rPr>
              <a:t> </a:t>
            </a:r>
            <a:r>
              <a:rPr sz="825" spc="-8" dirty="0">
                <a:solidFill>
                  <a:srgbClr val="092543"/>
                </a:solidFill>
                <a:latin typeface="Microsoft Sans Serif"/>
                <a:cs typeface="Microsoft Sans Serif"/>
              </a:rPr>
              <a:t>l’Italia:</a:t>
            </a:r>
            <a:r>
              <a:rPr sz="825" spc="-19" dirty="0">
                <a:solidFill>
                  <a:srgbClr val="092543"/>
                </a:solidFill>
                <a:latin typeface="Microsoft Sans Serif"/>
                <a:cs typeface="Microsoft Sans Serif"/>
              </a:rPr>
              <a:t> </a:t>
            </a:r>
            <a:r>
              <a:rPr sz="825" spc="-4" dirty="0">
                <a:solidFill>
                  <a:srgbClr val="092543"/>
                </a:solidFill>
                <a:latin typeface="Microsoft Sans Serif"/>
                <a:cs typeface="Microsoft Sans Serif"/>
              </a:rPr>
              <a:t>turismo</a:t>
            </a:r>
            <a:r>
              <a:rPr sz="825" spc="-34" dirty="0">
                <a:solidFill>
                  <a:srgbClr val="092543"/>
                </a:solidFill>
                <a:latin typeface="Microsoft Sans Serif"/>
                <a:cs typeface="Microsoft Sans Serif"/>
              </a:rPr>
              <a:t> </a:t>
            </a:r>
            <a:r>
              <a:rPr sz="825" dirty="0">
                <a:solidFill>
                  <a:srgbClr val="092543"/>
                </a:solidFill>
                <a:latin typeface="Microsoft Sans Serif"/>
                <a:cs typeface="Microsoft Sans Serif"/>
              </a:rPr>
              <a:t>e</a:t>
            </a:r>
            <a:r>
              <a:rPr sz="825" spc="-8" dirty="0">
                <a:solidFill>
                  <a:srgbClr val="092543"/>
                </a:solidFill>
                <a:latin typeface="Microsoft Sans Serif"/>
                <a:cs typeface="Microsoft Sans Serif"/>
              </a:rPr>
              <a:t> </a:t>
            </a:r>
            <a:r>
              <a:rPr sz="825" spc="-4" dirty="0">
                <a:solidFill>
                  <a:srgbClr val="092543"/>
                </a:solidFill>
                <a:latin typeface="Microsoft Sans Serif"/>
                <a:cs typeface="Microsoft Sans Serif"/>
              </a:rPr>
              <a:t>cultura</a:t>
            </a:r>
            <a:endParaRPr sz="825" dirty="0">
              <a:latin typeface="Microsoft Sans Serif"/>
              <a:cs typeface="Microsoft Sans Serif"/>
            </a:endParaRPr>
          </a:p>
        </p:txBody>
      </p:sp>
      <p:grpSp>
        <p:nvGrpSpPr>
          <p:cNvPr id="9" name="object 9"/>
          <p:cNvGrpSpPr/>
          <p:nvPr/>
        </p:nvGrpSpPr>
        <p:grpSpPr>
          <a:xfrm>
            <a:off x="3195827" y="2471166"/>
            <a:ext cx="586740" cy="586740"/>
            <a:chOff x="4261103" y="2151888"/>
            <a:chExt cx="782320" cy="782320"/>
          </a:xfrm>
        </p:grpSpPr>
        <p:sp>
          <p:nvSpPr>
            <p:cNvPr id="10" name="object 10"/>
            <p:cNvSpPr/>
            <p:nvPr/>
          </p:nvSpPr>
          <p:spPr>
            <a:xfrm>
              <a:off x="4261103" y="2151888"/>
              <a:ext cx="782320" cy="782320"/>
            </a:xfrm>
            <a:custGeom>
              <a:avLst/>
              <a:gdLst/>
              <a:ahLst/>
              <a:cxnLst/>
              <a:rect l="l" t="t" r="r" b="b"/>
              <a:pathLst>
                <a:path w="782320" h="782319">
                  <a:moveTo>
                    <a:pt x="781812" y="0"/>
                  </a:moveTo>
                  <a:lnTo>
                    <a:pt x="0" y="0"/>
                  </a:lnTo>
                  <a:lnTo>
                    <a:pt x="0" y="781812"/>
                  </a:lnTo>
                  <a:lnTo>
                    <a:pt x="781812" y="781812"/>
                  </a:lnTo>
                  <a:lnTo>
                    <a:pt x="781812" y="0"/>
                  </a:lnTo>
                  <a:close/>
                </a:path>
              </a:pathLst>
            </a:custGeom>
            <a:solidFill>
              <a:srgbClr val="466CB6"/>
            </a:solidFill>
          </p:spPr>
          <p:txBody>
            <a:bodyPr wrap="square" lIns="0" tIns="0" rIns="0" bIns="0" rtlCol="0"/>
            <a:lstStyle/>
            <a:p>
              <a:endParaRPr dirty="0"/>
            </a:p>
          </p:txBody>
        </p:sp>
        <p:pic>
          <p:nvPicPr>
            <p:cNvPr id="11" name="object 11"/>
            <p:cNvPicPr/>
            <p:nvPr/>
          </p:nvPicPr>
          <p:blipFill>
            <a:blip r:embed="rId3" cstate="print"/>
            <a:stretch>
              <a:fillRect/>
            </a:stretch>
          </p:blipFill>
          <p:spPr>
            <a:xfrm>
              <a:off x="4404359" y="2295144"/>
              <a:ext cx="495300" cy="495300"/>
            </a:xfrm>
            <a:prstGeom prst="rect">
              <a:avLst/>
            </a:prstGeom>
          </p:spPr>
        </p:pic>
      </p:grpSp>
      <p:sp>
        <p:nvSpPr>
          <p:cNvPr id="12" name="object 12"/>
          <p:cNvSpPr txBox="1"/>
          <p:nvPr/>
        </p:nvSpPr>
        <p:spPr>
          <a:xfrm>
            <a:off x="3853338" y="2445239"/>
            <a:ext cx="1655445" cy="530530"/>
          </a:xfrm>
          <a:prstGeom prst="rect">
            <a:avLst/>
          </a:prstGeom>
        </p:spPr>
        <p:txBody>
          <a:bodyPr vert="horz" wrap="square" lIns="0" tIns="9525" rIns="0" bIns="0" rtlCol="0">
            <a:spAutoFit/>
          </a:bodyPr>
          <a:lstStyle/>
          <a:p>
            <a:pPr marL="9525" marR="831533">
              <a:lnSpc>
                <a:spcPct val="110100"/>
              </a:lnSpc>
              <a:spcBef>
                <a:spcPts val="75"/>
              </a:spcBef>
            </a:pPr>
            <a:r>
              <a:rPr sz="1050" b="1" dirty="0">
                <a:solidFill>
                  <a:srgbClr val="466CB6"/>
                </a:solidFill>
                <a:latin typeface="Arial"/>
                <a:cs typeface="Arial"/>
              </a:rPr>
              <a:t>IS</a:t>
            </a:r>
            <a:r>
              <a:rPr sz="1050" b="1" spc="-8" dirty="0">
                <a:solidFill>
                  <a:srgbClr val="466CB6"/>
                </a:solidFill>
                <a:latin typeface="Arial"/>
                <a:cs typeface="Arial"/>
              </a:rPr>
              <a:t>TRUZ</a:t>
            </a:r>
            <a:r>
              <a:rPr sz="1050" b="1" dirty="0">
                <a:solidFill>
                  <a:srgbClr val="466CB6"/>
                </a:solidFill>
                <a:latin typeface="Arial"/>
                <a:cs typeface="Arial"/>
              </a:rPr>
              <a:t>IO</a:t>
            </a:r>
            <a:r>
              <a:rPr sz="1050" b="1" spc="-8" dirty="0">
                <a:solidFill>
                  <a:srgbClr val="466CB6"/>
                </a:solidFill>
                <a:latin typeface="Arial"/>
                <a:cs typeface="Arial"/>
              </a:rPr>
              <a:t>N</a:t>
            </a:r>
            <a:r>
              <a:rPr sz="1050" b="1" dirty="0">
                <a:solidFill>
                  <a:srgbClr val="466CB6"/>
                </a:solidFill>
                <a:latin typeface="Arial"/>
                <a:cs typeface="Arial"/>
              </a:rPr>
              <a:t>E  E</a:t>
            </a:r>
            <a:r>
              <a:rPr sz="1050" b="1" spc="-30" dirty="0">
                <a:solidFill>
                  <a:srgbClr val="466CB6"/>
                </a:solidFill>
                <a:latin typeface="Arial"/>
                <a:cs typeface="Arial"/>
              </a:rPr>
              <a:t> </a:t>
            </a:r>
            <a:r>
              <a:rPr sz="1050" b="1" spc="-4" dirty="0">
                <a:solidFill>
                  <a:srgbClr val="466CB6"/>
                </a:solidFill>
                <a:latin typeface="Arial"/>
                <a:cs typeface="Arial"/>
              </a:rPr>
              <a:t>RICERCA</a:t>
            </a:r>
            <a:endParaRPr sz="1050" dirty="0">
              <a:latin typeface="Arial"/>
              <a:cs typeface="Arial"/>
            </a:endParaRPr>
          </a:p>
          <a:p>
            <a:pPr marL="27146">
              <a:spcBef>
                <a:spcPts val="310"/>
              </a:spcBef>
            </a:pPr>
            <a:r>
              <a:rPr sz="825" spc="-8" dirty="0">
                <a:solidFill>
                  <a:srgbClr val="092543"/>
                </a:solidFill>
                <a:latin typeface="Microsoft Sans Serif"/>
                <a:cs typeface="Microsoft Sans Serif"/>
              </a:rPr>
              <a:t>Rafforzare</a:t>
            </a:r>
            <a:r>
              <a:rPr sz="825" spc="127" dirty="0">
                <a:solidFill>
                  <a:srgbClr val="092543"/>
                </a:solidFill>
                <a:latin typeface="Microsoft Sans Serif"/>
                <a:cs typeface="Microsoft Sans Serif"/>
              </a:rPr>
              <a:t> </a:t>
            </a:r>
            <a:r>
              <a:rPr sz="825" spc="-11" dirty="0">
                <a:solidFill>
                  <a:srgbClr val="092543"/>
                </a:solidFill>
                <a:latin typeface="Microsoft Sans Serif"/>
                <a:cs typeface="Microsoft Sans Serif"/>
              </a:rPr>
              <a:t>il</a:t>
            </a:r>
            <a:r>
              <a:rPr sz="825" spc="124" dirty="0">
                <a:solidFill>
                  <a:srgbClr val="092543"/>
                </a:solidFill>
                <a:latin typeface="Microsoft Sans Serif"/>
                <a:cs typeface="Microsoft Sans Serif"/>
              </a:rPr>
              <a:t> </a:t>
            </a:r>
            <a:r>
              <a:rPr sz="825" spc="-8" dirty="0">
                <a:solidFill>
                  <a:srgbClr val="092543"/>
                </a:solidFill>
                <a:latin typeface="Microsoft Sans Serif"/>
                <a:cs typeface="Microsoft Sans Serif"/>
              </a:rPr>
              <a:t>sistema</a:t>
            </a:r>
            <a:r>
              <a:rPr sz="825" spc="124" dirty="0">
                <a:solidFill>
                  <a:srgbClr val="092543"/>
                </a:solidFill>
                <a:latin typeface="Microsoft Sans Serif"/>
                <a:cs typeface="Microsoft Sans Serif"/>
              </a:rPr>
              <a:t> </a:t>
            </a:r>
            <a:r>
              <a:rPr sz="825" spc="-8" dirty="0">
                <a:solidFill>
                  <a:srgbClr val="092543"/>
                </a:solidFill>
                <a:latin typeface="Microsoft Sans Serif"/>
                <a:cs typeface="Microsoft Sans Serif"/>
              </a:rPr>
              <a:t>educativo,</a:t>
            </a:r>
            <a:r>
              <a:rPr sz="825" spc="135" dirty="0">
                <a:solidFill>
                  <a:srgbClr val="092543"/>
                </a:solidFill>
                <a:latin typeface="Microsoft Sans Serif"/>
                <a:cs typeface="Microsoft Sans Serif"/>
              </a:rPr>
              <a:t> </a:t>
            </a:r>
            <a:r>
              <a:rPr sz="825" spc="-19" dirty="0">
                <a:solidFill>
                  <a:srgbClr val="092543"/>
                </a:solidFill>
                <a:latin typeface="Microsoft Sans Serif"/>
                <a:cs typeface="Microsoft Sans Serif"/>
              </a:rPr>
              <a:t>le</a:t>
            </a:r>
            <a:endParaRPr sz="825" dirty="0">
              <a:latin typeface="Microsoft Sans Serif"/>
              <a:cs typeface="Microsoft Sans Serif"/>
            </a:endParaRPr>
          </a:p>
        </p:txBody>
      </p:sp>
      <p:sp>
        <p:nvSpPr>
          <p:cNvPr id="13" name="object 13"/>
          <p:cNvSpPr txBox="1"/>
          <p:nvPr/>
        </p:nvSpPr>
        <p:spPr>
          <a:xfrm>
            <a:off x="4512373" y="2962922"/>
            <a:ext cx="998696" cy="277576"/>
          </a:xfrm>
          <a:prstGeom prst="rect">
            <a:avLst/>
          </a:prstGeom>
        </p:spPr>
        <p:txBody>
          <a:bodyPr vert="horz" wrap="square" lIns="0" tIns="9525" rIns="0" bIns="0" rtlCol="0">
            <a:spAutoFit/>
          </a:bodyPr>
          <a:lstStyle/>
          <a:p>
            <a:pPr marL="138589" marR="3810" indent="-129540">
              <a:lnSpc>
                <a:spcPct val="110000"/>
              </a:lnSpc>
              <a:spcBef>
                <a:spcPts val="75"/>
              </a:spcBef>
              <a:tabLst>
                <a:tab pos="384334" algn="l"/>
              </a:tabLst>
            </a:pPr>
            <a:r>
              <a:rPr sz="825" spc="-8" dirty="0">
                <a:solidFill>
                  <a:srgbClr val="092543"/>
                </a:solidFill>
                <a:latin typeface="Microsoft Sans Serif"/>
                <a:cs typeface="Microsoft Sans Serif"/>
              </a:rPr>
              <a:t>digitali</a:t>
            </a:r>
            <a:r>
              <a:rPr sz="825" spc="158" dirty="0">
                <a:solidFill>
                  <a:srgbClr val="092543"/>
                </a:solidFill>
                <a:latin typeface="Microsoft Sans Serif"/>
                <a:cs typeface="Microsoft Sans Serif"/>
              </a:rPr>
              <a:t> </a:t>
            </a:r>
            <a:r>
              <a:rPr sz="825" dirty="0">
                <a:solidFill>
                  <a:srgbClr val="092543"/>
                </a:solidFill>
                <a:latin typeface="Microsoft Sans Serif"/>
                <a:cs typeface="Microsoft Sans Serif"/>
              </a:rPr>
              <a:t>e</a:t>
            </a:r>
            <a:r>
              <a:rPr sz="825" spc="349" dirty="0">
                <a:solidFill>
                  <a:srgbClr val="092543"/>
                </a:solidFill>
                <a:latin typeface="Microsoft Sans Serif"/>
                <a:cs typeface="Microsoft Sans Serif"/>
              </a:rPr>
              <a:t> </a:t>
            </a:r>
            <a:r>
              <a:rPr sz="825" spc="-8" dirty="0">
                <a:solidFill>
                  <a:srgbClr val="092543"/>
                </a:solidFill>
                <a:latin typeface="Microsoft Sans Serif"/>
                <a:cs typeface="Microsoft Sans Serif"/>
              </a:rPr>
              <a:t>STEM,</a:t>
            </a:r>
            <a:r>
              <a:rPr sz="825" spc="368" dirty="0">
                <a:solidFill>
                  <a:srgbClr val="092543"/>
                </a:solidFill>
                <a:latin typeface="Microsoft Sans Serif"/>
                <a:cs typeface="Microsoft Sans Serif"/>
              </a:rPr>
              <a:t> </a:t>
            </a:r>
            <a:r>
              <a:rPr sz="825" spc="-11" dirty="0">
                <a:solidFill>
                  <a:srgbClr val="092543"/>
                </a:solidFill>
                <a:latin typeface="Microsoft Sans Serif"/>
                <a:cs typeface="Microsoft Sans Serif"/>
              </a:rPr>
              <a:t>la </a:t>
            </a:r>
            <a:r>
              <a:rPr sz="825" spc="-210" dirty="0">
                <a:solidFill>
                  <a:srgbClr val="092543"/>
                </a:solidFill>
                <a:latin typeface="Microsoft Sans Serif"/>
                <a:cs typeface="Microsoft Sans Serif"/>
              </a:rPr>
              <a:t> </a:t>
            </a:r>
            <a:r>
              <a:rPr sz="825" spc="-15" dirty="0">
                <a:solidFill>
                  <a:srgbClr val="092543"/>
                </a:solidFill>
                <a:latin typeface="Microsoft Sans Serif"/>
                <a:cs typeface="Microsoft Sans Serif"/>
              </a:rPr>
              <a:t>i</a:t>
            </a:r>
            <a:r>
              <a:rPr sz="825" spc="-8" dirty="0">
                <a:solidFill>
                  <a:srgbClr val="092543"/>
                </a:solidFill>
                <a:latin typeface="Microsoft Sans Serif"/>
                <a:cs typeface="Microsoft Sans Serif"/>
              </a:rPr>
              <a:t>l</a:t>
            </a:r>
            <a:r>
              <a:rPr sz="825" dirty="0">
                <a:solidFill>
                  <a:srgbClr val="092543"/>
                </a:solidFill>
                <a:latin typeface="Microsoft Sans Serif"/>
                <a:cs typeface="Microsoft Sans Serif"/>
              </a:rPr>
              <a:t>	</a:t>
            </a:r>
            <a:r>
              <a:rPr sz="825" spc="-8" dirty="0">
                <a:solidFill>
                  <a:srgbClr val="092543"/>
                </a:solidFill>
                <a:latin typeface="Microsoft Sans Serif"/>
                <a:cs typeface="Microsoft Sans Serif"/>
              </a:rPr>
              <a:t>tr</a:t>
            </a:r>
            <a:r>
              <a:rPr sz="825" spc="-11" dirty="0">
                <a:solidFill>
                  <a:srgbClr val="092543"/>
                </a:solidFill>
                <a:latin typeface="Microsoft Sans Serif"/>
                <a:cs typeface="Microsoft Sans Serif"/>
              </a:rPr>
              <a:t>as</a:t>
            </a:r>
            <a:r>
              <a:rPr sz="825" dirty="0">
                <a:solidFill>
                  <a:srgbClr val="092543"/>
                </a:solidFill>
                <a:latin typeface="Microsoft Sans Serif"/>
                <a:cs typeface="Microsoft Sans Serif"/>
              </a:rPr>
              <a:t>f</a:t>
            </a:r>
            <a:r>
              <a:rPr sz="825" spc="-11" dirty="0">
                <a:solidFill>
                  <a:srgbClr val="092543"/>
                </a:solidFill>
                <a:latin typeface="Microsoft Sans Serif"/>
                <a:cs typeface="Microsoft Sans Serif"/>
              </a:rPr>
              <a:t>e</a:t>
            </a:r>
            <a:r>
              <a:rPr sz="825" dirty="0">
                <a:solidFill>
                  <a:srgbClr val="092543"/>
                </a:solidFill>
                <a:latin typeface="Microsoft Sans Serif"/>
                <a:cs typeface="Microsoft Sans Serif"/>
              </a:rPr>
              <a:t>r</a:t>
            </a:r>
            <a:r>
              <a:rPr sz="825" spc="-23" dirty="0">
                <a:solidFill>
                  <a:srgbClr val="092543"/>
                </a:solidFill>
                <a:latin typeface="Microsoft Sans Serif"/>
                <a:cs typeface="Microsoft Sans Serif"/>
              </a:rPr>
              <a:t>i</a:t>
            </a:r>
            <a:r>
              <a:rPr sz="825" spc="-8" dirty="0">
                <a:solidFill>
                  <a:srgbClr val="092543"/>
                </a:solidFill>
                <a:latin typeface="Microsoft Sans Serif"/>
                <a:cs typeface="Microsoft Sans Serif"/>
              </a:rPr>
              <a:t>m</a:t>
            </a:r>
            <a:r>
              <a:rPr sz="825" dirty="0">
                <a:solidFill>
                  <a:srgbClr val="092543"/>
                </a:solidFill>
                <a:latin typeface="Microsoft Sans Serif"/>
                <a:cs typeface="Microsoft Sans Serif"/>
              </a:rPr>
              <a:t>e</a:t>
            </a:r>
            <a:r>
              <a:rPr sz="825" spc="-15" dirty="0">
                <a:solidFill>
                  <a:srgbClr val="092543"/>
                </a:solidFill>
                <a:latin typeface="Microsoft Sans Serif"/>
                <a:cs typeface="Microsoft Sans Serif"/>
              </a:rPr>
              <a:t>n</a:t>
            </a:r>
            <a:r>
              <a:rPr sz="825" spc="-8" dirty="0">
                <a:solidFill>
                  <a:srgbClr val="092543"/>
                </a:solidFill>
                <a:latin typeface="Microsoft Sans Serif"/>
                <a:cs typeface="Microsoft Sans Serif"/>
              </a:rPr>
              <a:t>t</a:t>
            </a:r>
            <a:r>
              <a:rPr sz="825" dirty="0">
                <a:solidFill>
                  <a:srgbClr val="092543"/>
                </a:solidFill>
                <a:latin typeface="Microsoft Sans Serif"/>
                <a:cs typeface="Microsoft Sans Serif"/>
              </a:rPr>
              <a:t>o</a:t>
            </a:r>
            <a:endParaRPr sz="825" dirty="0">
              <a:latin typeface="Microsoft Sans Serif"/>
              <a:cs typeface="Microsoft Sans Serif"/>
            </a:endParaRPr>
          </a:p>
        </p:txBody>
      </p:sp>
      <p:sp>
        <p:nvSpPr>
          <p:cNvPr id="14" name="object 14"/>
          <p:cNvSpPr txBox="1"/>
          <p:nvPr/>
        </p:nvSpPr>
        <p:spPr>
          <a:xfrm>
            <a:off x="3871150" y="2962922"/>
            <a:ext cx="589598" cy="417230"/>
          </a:xfrm>
          <a:prstGeom prst="rect">
            <a:avLst/>
          </a:prstGeom>
        </p:spPr>
        <p:txBody>
          <a:bodyPr vert="horz" wrap="square" lIns="0" tIns="9525" rIns="0" bIns="0" rtlCol="0">
            <a:spAutoFit/>
          </a:bodyPr>
          <a:lstStyle/>
          <a:p>
            <a:pPr marL="9525" marR="3810" algn="just">
              <a:lnSpc>
                <a:spcPct val="110000"/>
              </a:lnSpc>
              <a:spcBef>
                <a:spcPts val="75"/>
              </a:spcBef>
            </a:pPr>
            <a:r>
              <a:rPr sz="825" dirty="0">
                <a:solidFill>
                  <a:srgbClr val="092543"/>
                </a:solidFill>
                <a:latin typeface="Microsoft Sans Serif"/>
                <a:cs typeface="Microsoft Sans Serif"/>
              </a:rPr>
              <a:t>c</a:t>
            </a:r>
            <a:r>
              <a:rPr sz="825" spc="-11" dirty="0">
                <a:solidFill>
                  <a:srgbClr val="092543"/>
                </a:solidFill>
                <a:latin typeface="Microsoft Sans Serif"/>
                <a:cs typeface="Microsoft Sans Serif"/>
              </a:rPr>
              <a:t>o</a:t>
            </a:r>
            <a:r>
              <a:rPr sz="825" spc="-8" dirty="0">
                <a:solidFill>
                  <a:srgbClr val="092543"/>
                </a:solidFill>
                <a:latin typeface="Microsoft Sans Serif"/>
                <a:cs typeface="Microsoft Sans Serif"/>
              </a:rPr>
              <a:t>m</a:t>
            </a:r>
            <a:r>
              <a:rPr sz="825" dirty="0">
                <a:solidFill>
                  <a:srgbClr val="092543"/>
                </a:solidFill>
                <a:latin typeface="Microsoft Sans Serif"/>
                <a:cs typeface="Microsoft Sans Serif"/>
              </a:rPr>
              <a:t>p</a:t>
            </a:r>
            <a:r>
              <a:rPr sz="825" spc="-15" dirty="0">
                <a:solidFill>
                  <a:srgbClr val="092543"/>
                </a:solidFill>
                <a:latin typeface="Microsoft Sans Serif"/>
                <a:cs typeface="Microsoft Sans Serif"/>
              </a:rPr>
              <a:t>e</a:t>
            </a:r>
            <a:r>
              <a:rPr sz="825" spc="-8" dirty="0">
                <a:solidFill>
                  <a:srgbClr val="092543"/>
                </a:solidFill>
                <a:latin typeface="Microsoft Sans Serif"/>
                <a:cs typeface="Microsoft Sans Serif"/>
              </a:rPr>
              <a:t>t</a:t>
            </a:r>
            <a:r>
              <a:rPr sz="825" dirty="0">
                <a:solidFill>
                  <a:srgbClr val="092543"/>
                </a:solidFill>
                <a:latin typeface="Microsoft Sans Serif"/>
                <a:cs typeface="Microsoft Sans Serif"/>
              </a:rPr>
              <a:t>e</a:t>
            </a:r>
            <a:r>
              <a:rPr sz="825" spc="-4" dirty="0">
                <a:solidFill>
                  <a:srgbClr val="092543"/>
                </a:solidFill>
                <a:latin typeface="Microsoft Sans Serif"/>
                <a:cs typeface="Microsoft Sans Serif"/>
              </a:rPr>
              <a:t>n</a:t>
            </a:r>
            <a:r>
              <a:rPr sz="825" spc="-11" dirty="0">
                <a:solidFill>
                  <a:srgbClr val="092543"/>
                </a:solidFill>
                <a:latin typeface="Microsoft Sans Serif"/>
                <a:cs typeface="Microsoft Sans Serif"/>
              </a:rPr>
              <a:t>z</a:t>
            </a:r>
            <a:r>
              <a:rPr sz="825" dirty="0">
                <a:solidFill>
                  <a:srgbClr val="092543"/>
                </a:solidFill>
                <a:latin typeface="Microsoft Sans Serif"/>
                <a:cs typeface="Microsoft Sans Serif"/>
              </a:rPr>
              <a:t>e  </a:t>
            </a:r>
            <a:r>
              <a:rPr sz="825" spc="-8" dirty="0">
                <a:solidFill>
                  <a:srgbClr val="092543"/>
                </a:solidFill>
                <a:latin typeface="Microsoft Sans Serif"/>
                <a:cs typeface="Microsoft Sans Serif"/>
              </a:rPr>
              <a:t>ricerca</a:t>
            </a:r>
            <a:r>
              <a:rPr sz="825" spc="-4" dirty="0">
                <a:solidFill>
                  <a:srgbClr val="092543"/>
                </a:solidFill>
                <a:latin typeface="Microsoft Sans Serif"/>
                <a:cs typeface="Microsoft Sans Serif"/>
              </a:rPr>
              <a:t> </a:t>
            </a:r>
            <a:r>
              <a:rPr sz="825" dirty="0">
                <a:solidFill>
                  <a:srgbClr val="092543"/>
                </a:solidFill>
                <a:latin typeface="Microsoft Sans Serif"/>
                <a:cs typeface="Microsoft Sans Serif"/>
              </a:rPr>
              <a:t>e </a:t>
            </a:r>
            <a:r>
              <a:rPr sz="825" spc="-210" dirty="0">
                <a:solidFill>
                  <a:srgbClr val="092543"/>
                </a:solidFill>
                <a:latin typeface="Microsoft Sans Serif"/>
                <a:cs typeface="Microsoft Sans Serif"/>
              </a:rPr>
              <a:t> </a:t>
            </a:r>
            <a:r>
              <a:rPr sz="825" spc="-4" dirty="0">
                <a:solidFill>
                  <a:srgbClr val="092543"/>
                </a:solidFill>
                <a:latin typeface="Microsoft Sans Serif"/>
                <a:cs typeface="Microsoft Sans Serif"/>
              </a:rPr>
              <a:t>tecnologico</a:t>
            </a:r>
            <a:endParaRPr sz="825" dirty="0">
              <a:latin typeface="Microsoft Sans Serif"/>
              <a:cs typeface="Microsoft Sans Serif"/>
            </a:endParaRPr>
          </a:p>
        </p:txBody>
      </p:sp>
      <p:grpSp>
        <p:nvGrpSpPr>
          <p:cNvPr id="15" name="object 15"/>
          <p:cNvGrpSpPr/>
          <p:nvPr/>
        </p:nvGrpSpPr>
        <p:grpSpPr>
          <a:xfrm>
            <a:off x="6133337" y="2471166"/>
            <a:ext cx="587693" cy="586740"/>
            <a:chOff x="8177783" y="2151888"/>
            <a:chExt cx="783590" cy="782320"/>
          </a:xfrm>
        </p:grpSpPr>
        <p:sp>
          <p:nvSpPr>
            <p:cNvPr id="16" name="object 16"/>
            <p:cNvSpPr/>
            <p:nvPr/>
          </p:nvSpPr>
          <p:spPr>
            <a:xfrm>
              <a:off x="8177783" y="2151888"/>
              <a:ext cx="783590" cy="782320"/>
            </a:xfrm>
            <a:custGeom>
              <a:avLst/>
              <a:gdLst/>
              <a:ahLst/>
              <a:cxnLst/>
              <a:rect l="l" t="t" r="r" b="b"/>
              <a:pathLst>
                <a:path w="783590" h="782319">
                  <a:moveTo>
                    <a:pt x="783335" y="0"/>
                  </a:moveTo>
                  <a:lnTo>
                    <a:pt x="0" y="0"/>
                  </a:lnTo>
                  <a:lnTo>
                    <a:pt x="0" y="781812"/>
                  </a:lnTo>
                  <a:lnTo>
                    <a:pt x="783335" y="781812"/>
                  </a:lnTo>
                  <a:lnTo>
                    <a:pt x="783335" y="0"/>
                  </a:lnTo>
                  <a:close/>
                </a:path>
              </a:pathLst>
            </a:custGeom>
            <a:solidFill>
              <a:srgbClr val="466CB6"/>
            </a:solidFill>
          </p:spPr>
          <p:txBody>
            <a:bodyPr wrap="square" lIns="0" tIns="0" rIns="0" bIns="0" rtlCol="0"/>
            <a:lstStyle/>
            <a:p>
              <a:endParaRPr dirty="0"/>
            </a:p>
          </p:txBody>
        </p:sp>
        <p:pic>
          <p:nvPicPr>
            <p:cNvPr id="17" name="object 17"/>
            <p:cNvPicPr/>
            <p:nvPr/>
          </p:nvPicPr>
          <p:blipFill>
            <a:blip r:embed="rId4" cstate="print"/>
            <a:stretch>
              <a:fillRect/>
            </a:stretch>
          </p:blipFill>
          <p:spPr>
            <a:xfrm>
              <a:off x="8307323" y="2281428"/>
              <a:ext cx="522731" cy="522732"/>
            </a:xfrm>
            <a:prstGeom prst="rect">
              <a:avLst/>
            </a:prstGeom>
          </p:spPr>
        </p:pic>
      </p:grpSp>
      <p:sp>
        <p:nvSpPr>
          <p:cNvPr id="18" name="object 18"/>
          <p:cNvSpPr txBox="1"/>
          <p:nvPr/>
        </p:nvSpPr>
        <p:spPr>
          <a:xfrm>
            <a:off x="6791515" y="2445239"/>
            <a:ext cx="1658303" cy="938014"/>
          </a:xfrm>
          <a:prstGeom prst="rect">
            <a:avLst/>
          </a:prstGeom>
        </p:spPr>
        <p:txBody>
          <a:bodyPr vert="horz" wrap="square" lIns="0" tIns="9525" rIns="0" bIns="0" rtlCol="0">
            <a:spAutoFit/>
          </a:bodyPr>
          <a:lstStyle/>
          <a:p>
            <a:pPr marL="9525" marR="741998">
              <a:lnSpc>
                <a:spcPct val="110100"/>
              </a:lnSpc>
              <a:spcBef>
                <a:spcPts val="75"/>
              </a:spcBef>
            </a:pPr>
            <a:r>
              <a:rPr sz="1050" b="1" spc="-8" dirty="0">
                <a:solidFill>
                  <a:srgbClr val="466CB6"/>
                </a:solidFill>
                <a:latin typeface="Arial"/>
                <a:cs typeface="Arial"/>
              </a:rPr>
              <a:t>TR</a:t>
            </a:r>
            <a:r>
              <a:rPr sz="1050" b="1" spc="-34" dirty="0">
                <a:solidFill>
                  <a:srgbClr val="466CB6"/>
                </a:solidFill>
                <a:latin typeface="Arial"/>
                <a:cs typeface="Arial"/>
              </a:rPr>
              <a:t>A</a:t>
            </a:r>
            <a:r>
              <a:rPr sz="1050" b="1" spc="-8" dirty="0">
                <a:solidFill>
                  <a:srgbClr val="466CB6"/>
                </a:solidFill>
                <a:latin typeface="Arial"/>
                <a:cs typeface="Arial"/>
              </a:rPr>
              <a:t>N</a:t>
            </a:r>
            <a:r>
              <a:rPr sz="1050" b="1" dirty="0">
                <a:solidFill>
                  <a:srgbClr val="466CB6"/>
                </a:solidFill>
                <a:latin typeface="Arial"/>
                <a:cs typeface="Arial"/>
              </a:rPr>
              <a:t>SI</a:t>
            </a:r>
            <a:r>
              <a:rPr sz="1050" b="1" spc="-8" dirty="0">
                <a:solidFill>
                  <a:srgbClr val="466CB6"/>
                </a:solidFill>
                <a:latin typeface="Arial"/>
                <a:cs typeface="Arial"/>
              </a:rPr>
              <a:t>Z</a:t>
            </a:r>
            <a:r>
              <a:rPr sz="1050" b="1" dirty="0">
                <a:solidFill>
                  <a:srgbClr val="466CB6"/>
                </a:solidFill>
                <a:latin typeface="Arial"/>
                <a:cs typeface="Arial"/>
              </a:rPr>
              <a:t>IO</a:t>
            </a:r>
            <a:r>
              <a:rPr sz="1050" b="1" spc="-8" dirty="0">
                <a:solidFill>
                  <a:srgbClr val="466CB6"/>
                </a:solidFill>
                <a:latin typeface="Arial"/>
                <a:cs typeface="Arial"/>
              </a:rPr>
              <a:t>N</a:t>
            </a:r>
            <a:r>
              <a:rPr sz="1050" b="1" dirty="0">
                <a:solidFill>
                  <a:srgbClr val="466CB6"/>
                </a:solidFill>
                <a:latin typeface="Arial"/>
                <a:cs typeface="Arial"/>
              </a:rPr>
              <a:t>E  </a:t>
            </a:r>
            <a:r>
              <a:rPr sz="1050" b="1" spc="-4" dirty="0">
                <a:solidFill>
                  <a:srgbClr val="466CB6"/>
                </a:solidFill>
                <a:latin typeface="Arial"/>
                <a:cs typeface="Arial"/>
              </a:rPr>
              <a:t>VERDE</a:t>
            </a:r>
            <a:endParaRPr sz="1050" dirty="0">
              <a:latin typeface="Arial"/>
              <a:cs typeface="Arial"/>
            </a:endParaRPr>
          </a:p>
          <a:p>
            <a:pPr marL="27146" marR="3810" algn="just">
              <a:lnSpc>
                <a:spcPct val="110000"/>
              </a:lnSpc>
              <a:spcBef>
                <a:spcPts val="210"/>
              </a:spcBef>
            </a:pPr>
            <a:r>
              <a:rPr sz="825" spc="-8" dirty="0">
                <a:solidFill>
                  <a:srgbClr val="092543"/>
                </a:solidFill>
                <a:latin typeface="Microsoft Sans Serif"/>
                <a:cs typeface="Microsoft Sans Serif"/>
              </a:rPr>
              <a:t>Migliorare</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la</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sostenibilità</a:t>
            </a:r>
            <a:r>
              <a:rPr sz="825" spc="-4" dirty="0">
                <a:solidFill>
                  <a:srgbClr val="092543"/>
                </a:solidFill>
                <a:latin typeface="Microsoft Sans Serif"/>
                <a:cs typeface="Microsoft Sans Serif"/>
              </a:rPr>
              <a:t> </a:t>
            </a:r>
            <a:r>
              <a:rPr sz="825" dirty="0">
                <a:solidFill>
                  <a:srgbClr val="092543"/>
                </a:solidFill>
                <a:latin typeface="Microsoft Sans Serif"/>
                <a:cs typeface="Microsoft Sans Serif"/>
              </a:rPr>
              <a:t>e</a:t>
            </a:r>
            <a:r>
              <a:rPr sz="825" spc="4" dirty="0">
                <a:solidFill>
                  <a:srgbClr val="092543"/>
                </a:solidFill>
                <a:latin typeface="Microsoft Sans Serif"/>
                <a:cs typeface="Microsoft Sans Serif"/>
              </a:rPr>
              <a:t> </a:t>
            </a:r>
            <a:r>
              <a:rPr sz="825" spc="-11" dirty="0">
                <a:solidFill>
                  <a:srgbClr val="092543"/>
                </a:solidFill>
                <a:latin typeface="Microsoft Sans Serif"/>
                <a:cs typeface="Microsoft Sans Serif"/>
              </a:rPr>
              <a:t>la </a:t>
            </a:r>
            <a:r>
              <a:rPr sz="825" spc="-8" dirty="0">
                <a:solidFill>
                  <a:srgbClr val="092543"/>
                </a:solidFill>
                <a:latin typeface="Microsoft Sans Serif"/>
                <a:cs typeface="Microsoft Sans Serif"/>
              </a:rPr>
              <a:t> resilienza</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del</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sistema</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economico </a:t>
            </a:r>
            <a:r>
              <a:rPr sz="825" spc="-210" dirty="0">
                <a:solidFill>
                  <a:srgbClr val="092543"/>
                </a:solidFill>
                <a:latin typeface="Microsoft Sans Serif"/>
                <a:cs typeface="Microsoft Sans Serif"/>
              </a:rPr>
              <a:t> </a:t>
            </a:r>
            <a:r>
              <a:rPr sz="825" spc="-8" dirty="0">
                <a:solidFill>
                  <a:srgbClr val="092543"/>
                </a:solidFill>
                <a:latin typeface="Microsoft Sans Serif"/>
                <a:cs typeface="Microsoft Sans Serif"/>
              </a:rPr>
              <a:t>assicurando</a:t>
            </a:r>
            <a:r>
              <a:rPr sz="825" spc="-4" dirty="0">
                <a:solidFill>
                  <a:srgbClr val="092543"/>
                </a:solidFill>
                <a:latin typeface="Microsoft Sans Serif"/>
                <a:cs typeface="Microsoft Sans Serif"/>
              </a:rPr>
              <a:t> una </a:t>
            </a:r>
            <a:r>
              <a:rPr sz="825" spc="-8" dirty="0">
                <a:solidFill>
                  <a:srgbClr val="092543"/>
                </a:solidFill>
                <a:latin typeface="Microsoft Sans Serif"/>
                <a:cs typeface="Microsoft Sans Serif"/>
              </a:rPr>
              <a:t>transizione</a:t>
            </a:r>
            <a:r>
              <a:rPr sz="825" spc="203" dirty="0">
                <a:solidFill>
                  <a:srgbClr val="092543"/>
                </a:solidFill>
                <a:latin typeface="Microsoft Sans Serif"/>
                <a:cs typeface="Microsoft Sans Serif"/>
              </a:rPr>
              <a:t> </a:t>
            </a:r>
            <a:r>
              <a:rPr sz="825" spc="-4" dirty="0">
                <a:solidFill>
                  <a:srgbClr val="092543"/>
                </a:solidFill>
                <a:latin typeface="Microsoft Sans Serif"/>
                <a:cs typeface="Microsoft Sans Serif"/>
              </a:rPr>
              <a:t>equa </a:t>
            </a:r>
            <a:r>
              <a:rPr sz="825" spc="-210" dirty="0">
                <a:solidFill>
                  <a:srgbClr val="092543"/>
                </a:solidFill>
                <a:latin typeface="Microsoft Sans Serif"/>
                <a:cs typeface="Microsoft Sans Serif"/>
              </a:rPr>
              <a:t> </a:t>
            </a:r>
            <a:r>
              <a:rPr sz="825" dirty="0">
                <a:solidFill>
                  <a:srgbClr val="092543"/>
                </a:solidFill>
                <a:latin typeface="Microsoft Sans Serif"/>
                <a:cs typeface="Microsoft Sans Serif"/>
              </a:rPr>
              <a:t>e</a:t>
            </a:r>
            <a:r>
              <a:rPr sz="825" spc="-11" dirty="0">
                <a:solidFill>
                  <a:srgbClr val="092543"/>
                </a:solidFill>
                <a:latin typeface="Microsoft Sans Serif"/>
                <a:cs typeface="Microsoft Sans Serif"/>
              </a:rPr>
              <a:t> </a:t>
            </a:r>
            <a:r>
              <a:rPr sz="825" spc="-8" dirty="0">
                <a:solidFill>
                  <a:srgbClr val="092543"/>
                </a:solidFill>
                <a:latin typeface="Microsoft Sans Serif"/>
                <a:cs typeface="Microsoft Sans Serif"/>
              </a:rPr>
              <a:t>inclusiva</a:t>
            </a:r>
            <a:endParaRPr sz="825" dirty="0">
              <a:latin typeface="Microsoft Sans Serif"/>
              <a:cs typeface="Microsoft Sans Serif"/>
            </a:endParaRPr>
          </a:p>
        </p:txBody>
      </p:sp>
      <p:grpSp>
        <p:nvGrpSpPr>
          <p:cNvPr id="19" name="object 19"/>
          <p:cNvGrpSpPr/>
          <p:nvPr/>
        </p:nvGrpSpPr>
        <p:grpSpPr>
          <a:xfrm>
            <a:off x="325755" y="3885057"/>
            <a:ext cx="586740" cy="586740"/>
            <a:chOff x="434340" y="4037076"/>
            <a:chExt cx="782320" cy="782320"/>
          </a:xfrm>
        </p:grpSpPr>
        <p:sp>
          <p:nvSpPr>
            <p:cNvPr id="20" name="object 20"/>
            <p:cNvSpPr/>
            <p:nvPr/>
          </p:nvSpPr>
          <p:spPr>
            <a:xfrm>
              <a:off x="434340" y="4037076"/>
              <a:ext cx="782320" cy="782320"/>
            </a:xfrm>
            <a:custGeom>
              <a:avLst/>
              <a:gdLst/>
              <a:ahLst/>
              <a:cxnLst/>
              <a:rect l="l" t="t" r="r" b="b"/>
              <a:pathLst>
                <a:path w="782319" h="782320">
                  <a:moveTo>
                    <a:pt x="781812" y="0"/>
                  </a:moveTo>
                  <a:lnTo>
                    <a:pt x="0" y="0"/>
                  </a:lnTo>
                  <a:lnTo>
                    <a:pt x="0" y="781812"/>
                  </a:lnTo>
                  <a:lnTo>
                    <a:pt x="781812" y="781812"/>
                  </a:lnTo>
                  <a:lnTo>
                    <a:pt x="781812" y="0"/>
                  </a:lnTo>
                  <a:close/>
                </a:path>
              </a:pathLst>
            </a:custGeom>
            <a:solidFill>
              <a:srgbClr val="466CB6"/>
            </a:solidFill>
          </p:spPr>
          <p:txBody>
            <a:bodyPr wrap="square" lIns="0" tIns="0" rIns="0" bIns="0" rtlCol="0"/>
            <a:lstStyle/>
            <a:p>
              <a:endParaRPr dirty="0"/>
            </a:p>
          </p:txBody>
        </p:sp>
        <p:pic>
          <p:nvPicPr>
            <p:cNvPr id="21" name="object 21"/>
            <p:cNvPicPr/>
            <p:nvPr/>
          </p:nvPicPr>
          <p:blipFill>
            <a:blip r:embed="rId5" cstate="print"/>
            <a:stretch>
              <a:fillRect/>
            </a:stretch>
          </p:blipFill>
          <p:spPr>
            <a:xfrm>
              <a:off x="569976" y="4189476"/>
              <a:ext cx="475487" cy="475488"/>
            </a:xfrm>
            <a:prstGeom prst="rect">
              <a:avLst/>
            </a:prstGeom>
          </p:spPr>
        </p:pic>
      </p:grpSp>
      <p:sp>
        <p:nvSpPr>
          <p:cNvPr id="22" name="object 22"/>
          <p:cNvSpPr txBox="1"/>
          <p:nvPr/>
        </p:nvSpPr>
        <p:spPr>
          <a:xfrm>
            <a:off x="982600" y="3859797"/>
            <a:ext cx="850106" cy="351315"/>
          </a:xfrm>
          <a:prstGeom prst="rect">
            <a:avLst/>
          </a:prstGeom>
        </p:spPr>
        <p:txBody>
          <a:bodyPr vert="horz" wrap="square" lIns="0" tIns="9525" rIns="0" bIns="0" rtlCol="0">
            <a:spAutoFit/>
          </a:bodyPr>
          <a:lstStyle/>
          <a:p>
            <a:pPr marL="9525" marR="3810">
              <a:lnSpc>
                <a:spcPct val="110000"/>
              </a:lnSpc>
              <a:spcBef>
                <a:spcPts val="75"/>
              </a:spcBef>
            </a:pPr>
            <a:r>
              <a:rPr sz="1050" b="1" spc="-4" dirty="0">
                <a:solidFill>
                  <a:srgbClr val="466CB6"/>
                </a:solidFill>
                <a:latin typeface="Arial"/>
                <a:cs typeface="Arial"/>
              </a:rPr>
              <a:t>INCLUSIONE </a:t>
            </a:r>
            <a:r>
              <a:rPr sz="1050" b="1" spc="-281" dirty="0">
                <a:solidFill>
                  <a:srgbClr val="466CB6"/>
                </a:solidFill>
                <a:latin typeface="Arial"/>
                <a:cs typeface="Arial"/>
              </a:rPr>
              <a:t> </a:t>
            </a:r>
            <a:r>
              <a:rPr sz="1050" b="1" dirty="0">
                <a:solidFill>
                  <a:srgbClr val="466CB6"/>
                </a:solidFill>
                <a:latin typeface="Arial"/>
                <a:cs typeface="Arial"/>
              </a:rPr>
              <a:t>E</a:t>
            </a:r>
            <a:r>
              <a:rPr sz="1050" b="1" spc="-8" dirty="0">
                <a:solidFill>
                  <a:srgbClr val="466CB6"/>
                </a:solidFill>
                <a:latin typeface="Arial"/>
                <a:cs typeface="Arial"/>
              </a:rPr>
              <a:t> C</a:t>
            </a:r>
            <a:r>
              <a:rPr sz="1050" b="1" dirty="0">
                <a:solidFill>
                  <a:srgbClr val="466CB6"/>
                </a:solidFill>
                <a:latin typeface="Arial"/>
                <a:cs typeface="Arial"/>
              </a:rPr>
              <a:t>OESIO</a:t>
            </a:r>
            <a:r>
              <a:rPr sz="1050" b="1" spc="-8" dirty="0">
                <a:solidFill>
                  <a:srgbClr val="466CB6"/>
                </a:solidFill>
                <a:latin typeface="Arial"/>
                <a:cs typeface="Arial"/>
              </a:rPr>
              <a:t>N</a:t>
            </a:r>
            <a:r>
              <a:rPr sz="1050" b="1" dirty="0">
                <a:solidFill>
                  <a:srgbClr val="466CB6"/>
                </a:solidFill>
                <a:latin typeface="Arial"/>
                <a:cs typeface="Arial"/>
              </a:rPr>
              <a:t>E</a:t>
            </a:r>
            <a:endParaRPr sz="1050" dirty="0">
              <a:latin typeface="Arial"/>
              <a:cs typeface="Arial"/>
            </a:endParaRPr>
          </a:p>
        </p:txBody>
      </p:sp>
      <p:sp>
        <p:nvSpPr>
          <p:cNvPr id="23" name="object 23"/>
          <p:cNvSpPr txBox="1"/>
          <p:nvPr/>
        </p:nvSpPr>
        <p:spPr>
          <a:xfrm>
            <a:off x="1543621" y="4250684"/>
            <a:ext cx="1096328" cy="137056"/>
          </a:xfrm>
          <a:prstGeom prst="rect">
            <a:avLst/>
          </a:prstGeom>
        </p:spPr>
        <p:txBody>
          <a:bodyPr vert="horz" wrap="square" lIns="0" tIns="10001" rIns="0" bIns="0" rtlCol="0">
            <a:spAutoFit/>
          </a:bodyPr>
          <a:lstStyle/>
          <a:p>
            <a:pPr marL="9525">
              <a:spcBef>
                <a:spcPts val="79"/>
              </a:spcBef>
              <a:tabLst>
                <a:tab pos="209074" algn="l"/>
                <a:tab pos="1004888" algn="l"/>
              </a:tabLst>
            </a:pPr>
            <a:r>
              <a:rPr sz="825" spc="-11" dirty="0">
                <a:solidFill>
                  <a:srgbClr val="092543"/>
                </a:solidFill>
                <a:latin typeface="Microsoft Sans Serif"/>
                <a:cs typeface="Microsoft Sans Serif"/>
              </a:rPr>
              <a:t>l</a:t>
            </a:r>
            <a:r>
              <a:rPr sz="825" spc="-4" dirty="0">
                <a:solidFill>
                  <a:srgbClr val="092543"/>
                </a:solidFill>
                <a:latin typeface="Microsoft Sans Serif"/>
                <a:cs typeface="Microsoft Sans Serif"/>
              </a:rPr>
              <a:t>a</a:t>
            </a:r>
            <a:r>
              <a:rPr sz="825" dirty="0">
                <a:solidFill>
                  <a:srgbClr val="092543"/>
                </a:solidFill>
                <a:latin typeface="Microsoft Sans Serif"/>
                <a:cs typeface="Microsoft Sans Serif"/>
              </a:rPr>
              <a:t>	p</a:t>
            </a:r>
            <a:r>
              <a:rPr sz="825" spc="-15" dirty="0">
                <a:solidFill>
                  <a:srgbClr val="092543"/>
                </a:solidFill>
                <a:latin typeface="Microsoft Sans Serif"/>
                <a:cs typeface="Microsoft Sans Serif"/>
              </a:rPr>
              <a:t>a</a:t>
            </a:r>
            <a:r>
              <a:rPr sz="825" spc="-8" dirty="0">
                <a:solidFill>
                  <a:srgbClr val="092543"/>
                </a:solidFill>
                <a:latin typeface="Microsoft Sans Serif"/>
                <a:cs typeface="Microsoft Sans Serif"/>
              </a:rPr>
              <a:t>rt</a:t>
            </a:r>
            <a:r>
              <a:rPr sz="825" spc="-15" dirty="0">
                <a:solidFill>
                  <a:srgbClr val="092543"/>
                </a:solidFill>
                <a:latin typeface="Microsoft Sans Serif"/>
                <a:cs typeface="Microsoft Sans Serif"/>
              </a:rPr>
              <a:t>e</a:t>
            </a:r>
            <a:r>
              <a:rPr sz="825" spc="-4" dirty="0">
                <a:solidFill>
                  <a:srgbClr val="092543"/>
                </a:solidFill>
                <a:latin typeface="Microsoft Sans Serif"/>
                <a:cs typeface="Microsoft Sans Serif"/>
              </a:rPr>
              <a:t>c</a:t>
            </a:r>
            <a:r>
              <a:rPr sz="825" spc="-11" dirty="0">
                <a:solidFill>
                  <a:srgbClr val="092543"/>
                </a:solidFill>
                <a:latin typeface="Microsoft Sans Serif"/>
                <a:cs typeface="Microsoft Sans Serif"/>
              </a:rPr>
              <a:t>i</a:t>
            </a:r>
            <a:r>
              <a:rPr sz="825" dirty="0">
                <a:solidFill>
                  <a:srgbClr val="092543"/>
                </a:solidFill>
                <a:latin typeface="Microsoft Sans Serif"/>
                <a:cs typeface="Microsoft Sans Serif"/>
              </a:rPr>
              <a:t>p</a:t>
            </a:r>
            <a:r>
              <a:rPr sz="825" spc="-15" dirty="0">
                <a:solidFill>
                  <a:srgbClr val="092543"/>
                </a:solidFill>
                <a:latin typeface="Microsoft Sans Serif"/>
                <a:cs typeface="Microsoft Sans Serif"/>
              </a:rPr>
              <a:t>a</a:t>
            </a:r>
            <a:r>
              <a:rPr sz="825" spc="-11" dirty="0">
                <a:solidFill>
                  <a:srgbClr val="092543"/>
                </a:solidFill>
                <a:latin typeface="Microsoft Sans Serif"/>
                <a:cs typeface="Microsoft Sans Serif"/>
              </a:rPr>
              <a:t>z</a:t>
            </a:r>
            <a:r>
              <a:rPr sz="825" spc="-15" dirty="0">
                <a:solidFill>
                  <a:srgbClr val="092543"/>
                </a:solidFill>
                <a:latin typeface="Microsoft Sans Serif"/>
                <a:cs typeface="Microsoft Sans Serif"/>
              </a:rPr>
              <a:t>i</a:t>
            </a:r>
            <a:r>
              <a:rPr sz="825" dirty="0">
                <a:solidFill>
                  <a:srgbClr val="092543"/>
                </a:solidFill>
                <a:latin typeface="Microsoft Sans Serif"/>
                <a:cs typeface="Microsoft Sans Serif"/>
              </a:rPr>
              <a:t>o</a:t>
            </a:r>
            <a:r>
              <a:rPr sz="825" spc="-8" dirty="0">
                <a:solidFill>
                  <a:srgbClr val="092543"/>
                </a:solidFill>
                <a:latin typeface="Microsoft Sans Serif"/>
                <a:cs typeface="Microsoft Sans Serif"/>
              </a:rPr>
              <a:t>n</a:t>
            </a:r>
            <a:r>
              <a:rPr sz="825" dirty="0">
                <a:solidFill>
                  <a:srgbClr val="092543"/>
                </a:solidFill>
                <a:latin typeface="Microsoft Sans Serif"/>
                <a:cs typeface="Microsoft Sans Serif"/>
              </a:rPr>
              <a:t>e	</a:t>
            </a:r>
            <a:r>
              <a:rPr sz="825" spc="-8" dirty="0">
                <a:solidFill>
                  <a:srgbClr val="092543"/>
                </a:solidFill>
                <a:latin typeface="Microsoft Sans Serif"/>
                <a:cs typeface="Microsoft Sans Serif"/>
              </a:rPr>
              <a:t>al</a:t>
            </a:r>
            <a:endParaRPr sz="825" dirty="0">
              <a:latin typeface="Microsoft Sans Serif"/>
              <a:cs typeface="Microsoft Sans Serif"/>
            </a:endParaRPr>
          </a:p>
        </p:txBody>
      </p:sp>
      <p:sp>
        <p:nvSpPr>
          <p:cNvPr id="24" name="object 24"/>
          <p:cNvSpPr txBox="1"/>
          <p:nvPr/>
        </p:nvSpPr>
        <p:spPr>
          <a:xfrm>
            <a:off x="1545908" y="4377289"/>
            <a:ext cx="1094899" cy="277576"/>
          </a:xfrm>
          <a:prstGeom prst="rect">
            <a:avLst/>
          </a:prstGeom>
        </p:spPr>
        <p:txBody>
          <a:bodyPr vert="horz" wrap="square" lIns="0" tIns="9525" rIns="0" bIns="0" rtlCol="0">
            <a:spAutoFit/>
          </a:bodyPr>
          <a:lstStyle/>
          <a:p>
            <a:pPr marL="84773" marR="3810" indent="-75724">
              <a:lnSpc>
                <a:spcPct val="110000"/>
              </a:lnSpc>
              <a:spcBef>
                <a:spcPts val="75"/>
              </a:spcBef>
              <a:tabLst>
                <a:tab pos="320040" algn="l"/>
                <a:tab pos="801529" algn="l"/>
                <a:tab pos="1026319" algn="l"/>
              </a:tabLst>
            </a:pPr>
            <a:r>
              <a:rPr sz="825" spc="-8" dirty="0">
                <a:solidFill>
                  <a:srgbClr val="092543"/>
                </a:solidFill>
                <a:latin typeface="Microsoft Sans Serif"/>
                <a:cs typeface="Microsoft Sans Serif"/>
              </a:rPr>
              <a:t>de</a:t>
            </a:r>
            <a:r>
              <a:rPr sz="825" spc="-4" dirty="0">
                <a:solidFill>
                  <a:srgbClr val="092543"/>
                </a:solidFill>
                <a:latin typeface="Microsoft Sans Serif"/>
                <a:cs typeface="Microsoft Sans Serif"/>
              </a:rPr>
              <a:t>l</a:t>
            </a:r>
            <a:r>
              <a:rPr sz="825" dirty="0">
                <a:solidFill>
                  <a:srgbClr val="092543"/>
                </a:solidFill>
                <a:latin typeface="Microsoft Sans Serif"/>
                <a:cs typeface="Microsoft Sans Serif"/>
              </a:rPr>
              <a:t>	</a:t>
            </a:r>
            <a:r>
              <a:rPr sz="825" spc="-23" dirty="0">
                <a:solidFill>
                  <a:srgbClr val="092543"/>
                </a:solidFill>
                <a:latin typeface="Microsoft Sans Serif"/>
                <a:cs typeface="Microsoft Sans Serif"/>
              </a:rPr>
              <a:t>l</a:t>
            </a:r>
            <a:r>
              <a:rPr sz="825" dirty="0">
                <a:solidFill>
                  <a:srgbClr val="092543"/>
                </a:solidFill>
                <a:latin typeface="Microsoft Sans Serif"/>
                <a:cs typeface="Microsoft Sans Serif"/>
              </a:rPr>
              <a:t>a</a:t>
            </a:r>
            <a:r>
              <a:rPr sz="825" spc="-11" dirty="0">
                <a:solidFill>
                  <a:srgbClr val="092543"/>
                </a:solidFill>
                <a:latin typeface="Microsoft Sans Serif"/>
                <a:cs typeface="Microsoft Sans Serif"/>
              </a:rPr>
              <a:t>vo</a:t>
            </a:r>
            <a:r>
              <a:rPr sz="825" dirty="0">
                <a:solidFill>
                  <a:srgbClr val="092543"/>
                </a:solidFill>
                <a:latin typeface="Microsoft Sans Serif"/>
                <a:cs typeface="Microsoft Sans Serif"/>
              </a:rPr>
              <a:t>r</a:t>
            </a:r>
            <a:r>
              <a:rPr sz="825" spc="-11" dirty="0">
                <a:solidFill>
                  <a:srgbClr val="092543"/>
                </a:solidFill>
                <a:latin typeface="Microsoft Sans Serif"/>
                <a:cs typeface="Microsoft Sans Serif"/>
              </a:rPr>
              <a:t>o</a:t>
            </a:r>
            <a:r>
              <a:rPr sz="825" dirty="0">
                <a:solidFill>
                  <a:srgbClr val="092543"/>
                </a:solidFill>
                <a:latin typeface="Microsoft Sans Serif"/>
                <a:cs typeface="Microsoft Sans Serif"/>
              </a:rPr>
              <a:t>,	</a:t>
            </a:r>
            <a:r>
              <a:rPr sz="825" spc="-11" dirty="0">
                <a:solidFill>
                  <a:srgbClr val="092543"/>
                </a:solidFill>
                <a:latin typeface="Microsoft Sans Serif"/>
                <a:cs typeface="Microsoft Sans Serif"/>
              </a:rPr>
              <a:t>a</a:t>
            </a:r>
            <a:r>
              <a:rPr sz="825" dirty="0">
                <a:solidFill>
                  <a:srgbClr val="092543"/>
                </a:solidFill>
                <a:latin typeface="Microsoft Sans Serif"/>
                <a:cs typeface="Microsoft Sans Serif"/>
              </a:rPr>
              <a:t>n</a:t>
            </a:r>
            <a:r>
              <a:rPr sz="825" spc="-11" dirty="0">
                <a:solidFill>
                  <a:srgbClr val="092543"/>
                </a:solidFill>
                <a:latin typeface="Microsoft Sans Serif"/>
                <a:cs typeface="Microsoft Sans Serif"/>
              </a:rPr>
              <a:t>c</a:t>
            </a:r>
            <a:r>
              <a:rPr sz="825" dirty="0">
                <a:solidFill>
                  <a:srgbClr val="092543"/>
                </a:solidFill>
                <a:latin typeface="Microsoft Sans Serif"/>
                <a:cs typeface="Microsoft Sans Serif"/>
              </a:rPr>
              <a:t>he  </a:t>
            </a:r>
            <a:r>
              <a:rPr sz="825" spc="-11" dirty="0">
                <a:solidFill>
                  <a:srgbClr val="092543"/>
                </a:solidFill>
                <a:latin typeface="Microsoft Sans Serif"/>
                <a:cs typeface="Microsoft Sans Serif"/>
              </a:rPr>
              <a:t>l</a:t>
            </a:r>
            <a:r>
              <a:rPr sz="825" spc="-4" dirty="0">
                <a:solidFill>
                  <a:srgbClr val="092543"/>
                </a:solidFill>
                <a:latin typeface="Microsoft Sans Serif"/>
                <a:cs typeface="Microsoft Sans Serif"/>
              </a:rPr>
              <a:t>a</a:t>
            </a:r>
            <a:r>
              <a:rPr sz="825" dirty="0">
                <a:solidFill>
                  <a:srgbClr val="092543"/>
                </a:solidFill>
                <a:latin typeface="Microsoft Sans Serif"/>
                <a:cs typeface="Microsoft Sans Serif"/>
              </a:rPr>
              <a:t>	</a:t>
            </a:r>
            <a:r>
              <a:rPr sz="825" spc="-195" dirty="0">
                <a:solidFill>
                  <a:srgbClr val="092543"/>
                </a:solidFill>
                <a:latin typeface="Microsoft Sans Serif"/>
                <a:cs typeface="Microsoft Sans Serif"/>
              </a:rPr>
              <a:t> </a:t>
            </a:r>
            <a:r>
              <a:rPr sz="825" dirty="0">
                <a:solidFill>
                  <a:srgbClr val="092543"/>
                </a:solidFill>
                <a:latin typeface="Microsoft Sans Serif"/>
                <a:cs typeface="Microsoft Sans Serif"/>
              </a:rPr>
              <a:t>f</a:t>
            </a:r>
            <a:r>
              <a:rPr sz="825" spc="-11" dirty="0">
                <a:solidFill>
                  <a:srgbClr val="092543"/>
                </a:solidFill>
                <a:latin typeface="Microsoft Sans Serif"/>
                <a:cs typeface="Microsoft Sans Serif"/>
              </a:rPr>
              <a:t>o</a:t>
            </a:r>
            <a:r>
              <a:rPr sz="825" spc="-8" dirty="0">
                <a:solidFill>
                  <a:srgbClr val="092543"/>
                </a:solidFill>
                <a:latin typeface="Microsoft Sans Serif"/>
                <a:cs typeface="Microsoft Sans Serif"/>
              </a:rPr>
              <a:t>rm</a:t>
            </a:r>
            <a:r>
              <a:rPr sz="825" spc="-11" dirty="0">
                <a:solidFill>
                  <a:srgbClr val="092543"/>
                </a:solidFill>
                <a:latin typeface="Microsoft Sans Serif"/>
                <a:cs typeface="Microsoft Sans Serif"/>
              </a:rPr>
              <a:t>az</a:t>
            </a:r>
            <a:r>
              <a:rPr sz="825" spc="-15" dirty="0">
                <a:solidFill>
                  <a:srgbClr val="092543"/>
                </a:solidFill>
                <a:latin typeface="Microsoft Sans Serif"/>
                <a:cs typeface="Microsoft Sans Serif"/>
              </a:rPr>
              <a:t>i</a:t>
            </a:r>
            <a:r>
              <a:rPr sz="825" dirty="0">
                <a:solidFill>
                  <a:srgbClr val="092543"/>
                </a:solidFill>
                <a:latin typeface="Microsoft Sans Serif"/>
                <a:cs typeface="Microsoft Sans Serif"/>
              </a:rPr>
              <a:t>o</a:t>
            </a:r>
            <a:r>
              <a:rPr sz="825" spc="-4" dirty="0">
                <a:solidFill>
                  <a:srgbClr val="092543"/>
                </a:solidFill>
                <a:latin typeface="Microsoft Sans Serif"/>
                <a:cs typeface="Microsoft Sans Serif"/>
              </a:rPr>
              <a:t>n</a:t>
            </a:r>
            <a:r>
              <a:rPr sz="825" spc="-11" dirty="0">
                <a:solidFill>
                  <a:srgbClr val="092543"/>
                </a:solidFill>
                <a:latin typeface="Microsoft Sans Serif"/>
                <a:cs typeface="Microsoft Sans Serif"/>
              </a:rPr>
              <a:t>e</a:t>
            </a:r>
            <a:r>
              <a:rPr sz="825" dirty="0">
                <a:solidFill>
                  <a:srgbClr val="092543"/>
                </a:solidFill>
                <a:latin typeface="Microsoft Sans Serif"/>
                <a:cs typeface="Microsoft Sans Serif"/>
              </a:rPr>
              <a:t>,	e</a:t>
            </a:r>
            <a:endParaRPr sz="825" dirty="0">
              <a:latin typeface="Microsoft Sans Serif"/>
              <a:cs typeface="Microsoft Sans Serif"/>
            </a:endParaRPr>
          </a:p>
        </p:txBody>
      </p:sp>
      <p:sp>
        <p:nvSpPr>
          <p:cNvPr id="25" name="object 25"/>
          <p:cNvSpPr txBox="1"/>
          <p:nvPr/>
        </p:nvSpPr>
        <p:spPr>
          <a:xfrm>
            <a:off x="1000410" y="4238396"/>
            <a:ext cx="480060" cy="556884"/>
          </a:xfrm>
          <a:prstGeom prst="rect">
            <a:avLst/>
          </a:prstGeom>
        </p:spPr>
        <p:txBody>
          <a:bodyPr vert="horz" wrap="square" lIns="0" tIns="9525" rIns="0" bIns="0" rtlCol="0">
            <a:spAutoFit/>
          </a:bodyPr>
          <a:lstStyle/>
          <a:p>
            <a:pPr marL="9525" marR="3810">
              <a:lnSpc>
                <a:spcPct val="110100"/>
              </a:lnSpc>
              <a:spcBef>
                <a:spcPts val="75"/>
              </a:spcBef>
            </a:pPr>
            <a:r>
              <a:rPr sz="825" spc="-8" dirty="0">
                <a:solidFill>
                  <a:srgbClr val="092543"/>
                </a:solidFill>
                <a:latin typeface="Microsoft Sans Serif"/>
                <a:cs typeface="Microsoft Sans Serif"/>
              </a:rPr>
              <a:t>Facilitare </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mercato </a:t>
            </a:r>
            <a:r>
              <a:rPr sz="825" spc="-4" dirty="0">
                <a:solidFill>
                  <a:srgbClr val="092543"/>
                </a:solidFill>
                <a:latin typeface="Microsoft Sans Serif"/>
                <a:cs typeface="Microsoft Sans Serif"/>
              </a:rPr>
              <a:t> </a:t>
            </a:r>
            <a:r>
              <a:rPr sz="825" spc="-11" dirty="0">
                <a:solidFill>
                  <a:srgbClr val="092543"/>
                </a:solidFill>
                <a:latin typeface="Microsoft Sans Serif"/>
                <a:cs typeface="Microsoft Sans Serif"/>
              </a:rPr>
              <a:t>a</a:t>
            </a:r>
            <a:r>
              <a:rPr sz="825" spc="-8" dirty="0">
                <a:solidFill>
                  <a:srgbClr val="092543"/>
                </a:solidFill>
                <a:latin typeface="Microsoft Sans Serif"/>
                <a:cs typeface="Microsoft Sans Serif"/>
              </a:rPr>
              <a:t>ttr</a:t>
            </a:r>
            <a:r>
              <a:rPr sz="825" dirty="0">
                <a:solidFill>
                  <a:srgbClr val="092543"/>
                </a:solidFill>
                <a:latin typeface="Microsoft Sans Serif"/>
                <a:cs typeface="Microsoft Sans Serif"/>
              </a:rPr>
              <a:t>a</a:t>
            </a:r>
            <a:r>
              <a:rPr sz="825" spc="-11" dirty="0">
                <a:solidFill>
                  <a:srgbClr val="092543"/>
                </a:solidFill>
                <a:latin typeface="Microsoft Sans Serif"/>
                <a:cs typeface="Microsoft Sans Serif"/>
              </a:rPr>
              <a:t>ve</a:t>
            </a:r>
            <a:r>
              <a:rPr sz="825" spc="-8" dirty="0">
                <a:solidFill>
                  <a:srgbClr val="092543"/>
                </a:solidFill>
                <a:latin typeface="Microsoft Sans Serif"/>
                <a:cs typeface="Microsoft Sans Serif"/>
              </a:rPr>
              <a:t>r</a:t>
            </a:r>
            <a:r>
              <a:rPr sz="825" dirty="0">
                <a:solidFill>
                  <a:srgbClr val="092543"/>
                </a:solidFill>
                <a:latin typeface="Microsoft Sans Serif"/>
                <a:cs typeface="Microsoft Sans Serif"/>
              </a:rPr>
              <a:t>so  </a:t>
            </a:r>
            <a:r>
              <a:rPr sz="825" spc="-8" dirty="0">
                <a:solidFill>
                  <a:srgbClr val="092543"/>
                </a:solidFill>
                <a:latin typeface="Microsoft Sans Serif"/>
                <a:cs typeface="Microsoft Sans Serif"/>
              </a:rPr>
              <a:t>rafforzare</a:t>
            </a:r>
            <a:endParaRPr sz="825" dirty="0">
              <a:latin typeface="Microsoft Sans Serif"/>
              <a:cs typeface="Microsoft Sans Serif"/>
            </a:endParaRPr>
          </a:p>
        </p:txBody>
      </p:sp>
      <p:sp>
        <p:nvSpPr>
          <p:cNvPr id="26" name="object 26"/>
          <p:cNvSpPr txBox="1"/>
          <p:nvPr/>
        </p:nvSpPr>
        <p:spPr>
          <a:xfrm>
            <a:off x="1525333" y="4666011"/>
            <a:ext cx="1114901" cy="136576"/>
          </a:xfrm>
          <a:prstGeom prst="rect">
            <a:avLst/>
          </a:prstGeom>
        </p:spPr>
        <p:txBody>
          <a:bodyPr vert="horz" wrap="square" lIns="0" tIns="9525" rIns="0" bIns="0" rtlCol="0">
            <a:spAutoFit/>
          </a:bodyPr>
          <a:lstStyle/>
          <a:p>
            <a:pPr marL="9525">
              <a:spcBef>
                <a:spcPts val="75"/>
              </a:spcBef>
            </a:pPr>
            <a:r>
              <a:rPr sz="825" spc="-8" dirty="0">
                <a:solidFill>
                  <a:srgbClr val="092543"/>
                </a:solidFill>
                <a:latin typeface="Microsoft Sans Serif"/>
                <a:cs typeface="Microsoft Sans Serif"/>
              </a:rPr>
              <a:t>le</a:t>
            </a:r>
            <a:r>
              <a:rPr sz="825" spc="416" dirty="0">
                <a:solidFill>
                  <a:srgbClr val="092543"/>
                </a:solidFill>
                <a:latin typeface="Microsoft Sans Serif"/>
                <a:cs typeface="Microsoft Sans Serif"/>
              </a:rPr>
              <a:t> </a:t>
            </a:r>
            <a:r>
              <a:rPr sz="825" spc="-8" dirty="0">
                <a:solidFill>
                  <a:srgbClr val="092543"/>
                </a:solidFill>
                <a:latin typeface="Microsoft Sans Serif"/>
                <a:cs typeface="Microsoft Sans Serif"/>
              </a:rPr>
              <a:t>politiche</a:t>
            </a:r>
            <a:r>
              <a:rPr sz="825" spc="405" dirty="0">
                <a:solidFill>
                  <a:srgbClr val="092543"/>
                </a:solidFill>
                <a:latin typeface="Microsoft Sans Serif"/>
                <a:cs typeface="Microsoft Sans Serif"/>
              </a:rPr>
              <a:t> </a:t>
            </a:r>
            <a:r>
              <a:rPr sz="825" spc="-8" dirty="0">
                <a:solidFill>
                  <a:srgbClr val="092543"/>
                </a:solidFill>
                <a:latin typeface="Microsoft Sans Serif"/>
                <a:cs typeface="Microsoft Sans Serif"/>
              </a:rPr>
              <a:t>attive</a:t>
            </a:r>
            <a:r>
              <a:rPr sz="825" spc="416" dirty="0">
                <a:solidFill>
                  <a:srgbClr val="092543"/>
                </a:solidFill>
                <a:latin typeface="Microsoft Sans Serif"/>
                <a:cs typeface="Microsoft Sans Serif"/>
              </a:rPr>
              <a:t> </a:t>
            </a:r>
            <a:r>
              <a:rPr sz="825" spc="-8" dirty="0">
                <a:solidFill>
                  <a:srgbClr val="092543"/>
                </a:solidFill>
                <a:latin typeface="Microsoft Sans Serif"/>
                <a:cs typeface="Microsoft Sans Serif"/>
              </a:rPr>
              <a:t>del</a:t>
            </a:r>
            <a:endParaRPr sz="825" dirty="0">
              <a:latin typeface="Microsoft Sans Serif"/>
              <a:cs typeface="Microsoft Sans Serif"/>
            </a:endParaRPr>
          </a:p>
        </p:txBody>
      </p:sp>
      <p:sp>
        <p:nvSpPr>
          <p:cNvPr id="27" name="object 27"/>
          <p:cNvSpPr txBox="1"/>
          <p:nvPr/>
        </p:nvSpPr>
        <p:spPr>
          <a:xfrm>
            <a:off x="1000410" y="4804315"/>
            <a:ext cx="1595914" cy="136576"/>
          </a:xfrm>
          <a:prstGeom prst="rect">
            <a:avLst/>
          </a:prstGeom>
        </p:spPr>
        <p:txBody>
          <a:bodyPr vert="horz" wrap="square" lIns="0" tIns="9525" rIns="0" bIns="0" rtlCol="0">
            <a:spAutoFit/>
          </a:bodyPr>
          <a:lstStyle/>
          <a:p>
            <a:pPr marL="9525">
              <a:spcBef>
                <a:spcPts val="75"/>
              </a:spcBef>
            </a:pPr>
            <a:r>
              <a:rPr sz="825" spc="-4" dirty="0">
                <a:solidFill>
                  <a:srgbClr val="092543"/>
                </a:solidFill>
                <a:latin typeface="Microsoft Sans Serif"/>
                <a:cs typeface="Microsoft Sans Serif"/>
              </a:rPr>
              <a:t>lavoro;</a:t>
            </a:r>
            <a:r>
              <a:rPr sz="825" spc="-26" dirty="0">
                <a:solidFill>
                  <a:srgbClr val="092543"/>
                </a:solidFill>
                <a:latin typeface="Microsoft Sans Serif"/>
                <a:cs typeface="Microsoft Sans Serif"/>
              </a:rPr>
              <a:t> </a:t>
            </a:r>
            <a:r>
              <a:rPr sz="825" spc="-4" dirty="0">
                <a:solidFill>
                  <a:srgbClr val="092543"/>
                </a:solidFill>
                <a:latin typeface="Microsoft Sans Serif"/>
                <a:cs typeface="Microsoft Sans Serif"/>
              </a:rPr>
              <a:t>favorire</a:t>
            </a:r>
            <a:r>
              <a:rPr sz="825" spc="-34" dirty="0">
                <a:solidFill>
                  <a:srgbClr val="092543"/>
                </a:solidFill>
                <a:latin typeface="Microsoft Sans Serif"/>
                <a:cs typeface="Microsoft Sans Serif"/>
              </a:rPr>
              <a:t> </a:t>
            </a:r>
            <a:r>
              <a:rPr sz="825" spc="-8" dirty="0">
                <a:solidFill>
                  <a:srgbClr val="092543"/>
                </a:solidFill>
                <a:latin typeface="Microsoft Sans Serif"/>
                <a:cs typeface="Microsoft Sans Serif"/>
              </a:rPr>
              <a:t>l’inclusione</a:t>
            </a:r>
            <a:r>
              <a:rPr sz="825" spc="-11" dirty="0">
                <a:solidFill>
                  <a:srgbClr val="092543"/>
                </a:solidFill>
                <a:latin typeface="Microsoft Sans Serif"/>
                <a:cs typeface="Microsoft Sans Serif"/>
              </a:rPr>
              <a:t> </a:t>
            </a:r>
            <a:r>
              <a:rPr sz="825" spc="-4" dirty="0">
                <a:solidFill>
                  <a:srgbClr val="092543"/>
                </a:solidFill>
                <a:latin typeface="Microsoft Sans Serif"/>
                <a:cs typeface="Microsoft Sans Serif"/>
              </a:rPr>
              <a:t>sociale</a:t>
            </a:r>
            <a:endParaRPr sz="825" dirty="0">
              <a:latin typeface="Microsoft Sans Serif"/>
              <a:cs typeface="Microsoft Sans Serif"/>
            </a:endParaRPr>
          </a:p>
        </p:txBody>
      </p:sp>
      <p:grpSp>
        <p:nvGrpSpPr>
          <p:cNvPr id="28" name="object 28"/>
          <p:cNvGrpSpPr/>
          <p:nvPr/>
        </p:nvGrpSpPr>
        <p:grpSpPr>
          <a:xfrm>
            <a:off x="3195827" y="3885057"/>
            <a:ext cx="586740" cy="586740"/>
            <a:chOff x="4261103" y="4037076"/>
            <a:chExt cx="782320" cy="782320"/>
          </a:xfrm>
        </p:grpSpPr>
        <p:sp>
          <p:nvSpPr>
            <p:cNvPr id="29" name="object 29"/>
            <p:cNvSpPr/>
            <p:nvPr/>
          </p:nvSpPr>
          <p:spPr>
            <a:xfrm>
              <a:off x="4261103" y="4037076"/>
              <a:ext cx="782320" cy="782320"/>
            </a:xfrm>
            <a:custGeom>
              <a:avLst/>
              <a:gdLst/>
              <a:ahLst/>
              <a:cxnLst/>
              <a:rect l="l" t="t" r="r" b="b"/>
              <a:pathLst>
                <a:path w="782320" h="782320">
                  <a:moveTo>
                    <a:pt x="781812" y="0"/>
                  </a:moveTo>
                  <a:lnTo>
                    <a:pt x="0" y="0"/>
                  </a:lnTo>
                  <a:lnTo>
                    <a:pt x="0" y="781812"/>
                  </a:lnTo>
                  <a:lnTo>
                    <a:pt x="781812" y="781812"/>
                  </a:lnTo>
                  <a:lnTo>
                    <a:pt x="781812" y="0"/>
                  </a:lnTo>
                  <a:close/>
                </a:path>
              </a:pathLst>
            </a:custGeom>
            <a:solidFill>
              <a:srgbClr val="466CB6"/>
            </a:solidFill>
          </p:spPr>
          <p:txBody>
            <a:bodyPr wrap="square" lIns="0" tIns="0" rIns="0" bIns="0" rtlCol="0"/>
            <a:lstStyle/>
            <a:p>
              <a:endParaRPr dirty="0"/>
            </a:p>
          </p:txBody>
        </p:sp>
        <p:pic>
          <p:nvPicPr>
            <p:cNvPr id="30" name="object 30"/>
            <p:cNvPicPr/>
            <p:nvPr/>
          </p:nvPicPr>
          <p:blipFill>
            <a:blip r:embed="rId6" cstate="print"/>
            <a:stretch>
              <a:fillRect/>
            </a:stretch>
          </p:blipFill>
          <p:spPr>
            <a:xfrm>
              <a:off x="4393691" y="4136136"/>
              <a:ext cx="516636" cy="551688"/>
            </a:xfrm>
            <a:prstGeom prst="rect">
              <a:avLst/>
            </a:prstGeom>
          </p:spPr>
        </p:pic>
      </p:grpSp>
      <p:sp>
        <p:nvSpPr>
          <p:cNvPr id="31" name="object 31"/>
          <p:cNvSpPr txBox="1"/>
          <p:nvPr/>
        </p:nvSpPr>
        <p:spPr>
          <a:xfrm>
            <a:off x="3853338" y="3859796"/>
            <a:ext cx="1760220" cy="530530"/>
          </a:xfrm>
          <a:prstGeom prst="rect">
            <a:avLst/>
          </a:prstGeom>
        </p:spPr>
        <p:txBody>
          <a:bodyPr vert="horz" wrap="square" lIns="0" tIns="9525" rIns="0" bIns="0" rtlCol="0">
            <a:spAutoFit/>
          </a:bodyPr>
          <a:lstStyle/>
          <a:p>
            <a:pPr marL="9525" marR="3810">
              <a:lnSpc>
                <a:spcPct val="110000"/>
              </a:lnSpc>
              <a:spcBef>
                <a:spcPts val="75"/>
              </a:spcBef>
            </a:pPr>
            <a:r>
              <a:rPr sz="1050" b="1" spc="-8" dirty="0">
                <a:solidFill>
                  <a:srgbClr val="466CB6"/>
                </a:solidFill>
                <a:latin typeface="Arial"/>
                <a:cs typeface="Arial"/>
              </a:rPr>
              <a:t>INFRASTRUTTURE</a:t>
            </a:r>
            <a:r>
              <a:rPr sz="1050" b="1" spc="15" dirty="0">
                <a:solidFill>
                  <a:srgbClr val="466CB6"/>
                </a:solidFill>
                <a:latin typeface="Arial"/>
                <a:cs typeface="Arial"/>
              </a:rPr>
              <a:t> </a:t>
            </a:r>
            <a:r>
              <a:rPr sz="1050" b="1" dirty="0">
                <a:solidFill>
                  <a:srgbClr val="466CB6"/>
                </a:solidFill>
                <a:latin typeface="Arial"/>
                <a:cs typeface="Arial"/>
              </a:rPr>
              <a:t>PER</a:t>
            </a:r>
            <a:r>
              <a:rPr sz="1050" b="1" spc="-23" dirty="0">
                <a:solidFill>
                  <a:srgbClr val="466CB6"/>
                </a:solidFill>
                <a:latin typeface="Arial"/>
                <a:cs typeface="Arial"/>
              </a:rPr>
              <a:t> </a:t>
            </a:r>
            <a:r>
              <a:rPr sz="1050" b="1" spc="-4" dirty="0">
                <a:solidFill>
                  <a:srgbClr val="466CB6"/>
                </a:solidFill>
                <a:latin typeface="Arial"/>
                <a:cs typeface="Arial"/>
              </a:rPr>
              <a:t>LA </a:t>
            </a:r>
            <a:r>
              <a:rPr sz="1050" b="1" spc="-281" dirty="0">
                <a:solidFill>
                  <a:srgbClr val="466CB6"/>
                </a:solidFill>
                <a:latin typeface="Arial"/>
                <a:cs typeface="Arial"/>
              </a:rPr>
              <a:t> </a:t>
            </a:r>
            <a:r>
              <a:rPr sz="1050" b="1" spc="-4" dirty="0">
                <a:solidFill>
                  <a:srgbClr val="466CB6"/>
                </a:solidFill>
                <a:latin typeface="Arial"/>
                <a:cs typeface="Arial"/>
              </a:rPr>
              <a:t>MOBILITÀ</a:t>
            </a:r>
            <a:r>
              <a:rPr sz="1050" b="1" spc="-34" dirty="0">
                <a:solidFill>
                  <a:srgbClr val="466CB6"/>
                </a:solidFill>
                <a:latin typeface="Arial"/>
                <a:cs typeface="Arial"/>
              </a:rPr>
              <a:t> </a:t>
            </a:r>
            <a:r>
              <a:rPr sz="1050" b="1" spc="-4" dirty="0">
                <a:solidFill>
                  <a:srgbClr val="466CB6"/>
                </a:solidFill>
                <a:latin typeface="Arial"/>
                <a:cs typeface="Arial"/>
              </a:rPr>
              <a:t>SOSTENIBILE</a:t>
            </a:r>
            <a:endParaRPr sz="1050" dirty="0">
              <a:latin typeface="Arial"/>
              <a:cs typeface="Arial"/>
            </a:endParaRPr>
          </a:p>
          <a:p>
            <a:pPr marL="27146">
              <a:spcBef>
                <a:spcPts val="310"/>
              </a:spcBef>
              <a:tabLst>
                <a:tab pos="607695" algn="l"/>
                <a:tab pos="1211104" algn="l"/>
                <a:tab pos="1473041" algn="l"/>
              </a:tabLst>
            </a:pPr>
            <a:r>
              <a:rPr sz="825" spc="-8" dirty="0">
                <a:solidFill>
                  <a:srgbClr val="092543"/>
                </a:solidFill>
                <a:latin typeface="Microsoft Sans Serif"/>
                <a:cs typeface="Microsoft Sans Serif"/>
              </a:rPr>
              <a:t>Sviluppo	razionale	</a:t>
            </a:r>
            <a:r>
              <a:rPr sz="825" spc="-4" dirty="0">
                <a:solidFill>
                  <a:srgbClr val="092543"/>
                </a:solidFill>
                <a:latin typeface="Microsoft Sans Serif"/>
                <a:cs typeface="Microsoft Sans Serif"/>
              </a:rPr>
              <a:t>di	una</a:t>
            </a:r>
            <a:endParaRPr sz="825" dirty="0">
              <a:latin typeface="Microsoft Sans Serif"/>
              <a:cs typeface="Microsoft Sans Serif"/>
            </a:endParaRPr>
          </a:p>
        </p:txBody>
      </p:sp>
      <p:sp>
        <p:nvSpPr>
          <p:cNvPr id="32" name="object 32"/>
          <p:cNvSpPr txBox="1"/>
          <p:nvPr/>
        </p:nvSpPr>
        <p:spPr>
          <a:xfrm>
            <a:off x="3871151" y="4377289"/>
            <a:ext cx="1640205" cy="417230"/>
          </a:xfrm>
          <a:prstGeom prst="rect">
            <a:avLst/>
          </a:prstGeom>
        </p:spPr>
        <p:txBody>
          <a:bodyPr vert="horz" wrap="square" lIns="0" tIns="9525" rIns="0" bIns="0" rtlCol="0">
            <a:spAutoFit/>
          </a:bodyPr>
          <a:lstStyle/>
          <a:p>
            <a:pPr marL="9525" marR="3810" algn="just">
              <a:lnSpc>
                <a:spcPct val="110000"/>
              </a:lnSpc>
              <a:spcBef>
                <a:spcPts val="75"/>
              </a:spcBef>
            </a:pPr>
            <a:r>
              <a:rPr sz="825" spc="-8" dirty="0">
                <a:solidFill>
                  <a:srgbClr val="092543"/>
                </a:solidFill>
                <a:latin typeface="Microsoft Sans Serif"/>
                <a:cs typeface="Microsoft Sans Serif"/>
              </a:rPr>
              <a:t>infrastruttura </a:t>
            </a:r>
            <a:r>
              <a:rPr sz="825" spc="-4" dirty="0">
                <a:solidFill>
                  <a:srgbClr val="092543"/>
                </a:solidFill>
                <a:latin typeface="Microsoft Sans Serif"/>
                <a:cs typeface="Microsoft Sans Serif"/>
              </a:rPr>
              <a:t>di </a:t>
            </a:r>
            <a:r>
              <a:rPr sz="825" spc="-8" dirty="0">
                <a:solidFill>
                  <a:srgbClr val="092543"/>
                </a:solidFill>
                <a:latin typeface="Microsoft Sans Serif"/>
                <a:cs typeface="Microsoft Sans Serif"/>
              </a:rPr>
              <a:t>trasporto moderna </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sostenibile</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ed</a:t>
            </a:r>
            <a:r>
              <a:rPr sz="825" spc="-4" dirty="0">
                <a:solidFill>
                  <a:srgbClr val="092543"/>
                </a:solidFill>
                <a:latin typeface="Microsoft Sans Serif"/>
                <a:cs typeface="Microsoft Sans Serif"/>
              </a:rPr>
              <a:t> estesa</a:t>
            </a:r>
            <a:r>
              <a:rPr sz="825" dirty="0">
                <a:solidFill>
                  <a:srgbClr val="092543"/>
                </a:solidFill>
                <a:latin typeface="Microsoft Sans Serif"/>
                <a:cs typeface="Microsoft Sans Serif"/>
              </a:rPr>
              <a:t> a</a:t>
            </a:r>
            <a:r>
              <a:rPr sz="825" spc="217" dirty="0">
                <a:solidFill>
                  <a:srgbClr val="092543"/>
                </a:solidFill>
                <a:latin typeface="Microsoft Sans Serif"/>
                <a:cs typeface="Microsoft Sans Serif"/>
              </a:rPr>
              <a:t> </a:t>
            </a:r>
            <a:r>
              <a:rPr sz="825" spc="-8" dirty="0">
                <a:solidFill>
                  <a:srgbClr val="092543"/>
                </a:solidFill>
                <a:latin typeface="Microsoft Sans Serif"/>
                <a:cs typeface="Microsoft Sans Serif"/>
              </a:rPr>
              <a:t>tutte</a:t>
            </a:r>
            <a:r>
              <a:rPr sz="825" spc="203" dirty="0">
                <a:solidFill>
                  <a:srgbClr val="092543"/>
                </a:solidFill>
                <a:latin typeface="Microsoft Sans Serif"/>
                <a:cs typeface="Microsoft Sans Serif"/>
              </a:rPr>
              <a:t> </a:t>
            </a:r>
            <a:r>
              <a:rPr sz="825" spc="-19" dirty="0">
                <a:solidFill>
                  <a:srgbClr val="092543"/>
                </a:solidFill>
                <a:latin typeface="Microsoft Sans Serif"/>
                <a:cs typeface="Microsoft Sans Serif"/>
              </a:rPr>
              <a:t>le </a:t>
            </a:r>
            <a:r>
              <a:rPr sz="825" spc="-15" dirty="0">
                <a:solidFill>
                  <a:srgbClr val="092543"/>
                </a:solidFill>
                <a:latin typeface="Microsoft Sans Serif"/>
                <a:cs typeface="Microsoft Sans Serif"/>
              </a:rPr>
              <a:t> </a:t>
            </a:r>
            <a:r>
              <a:rPr sz="825" dirty="0">
                <a:solidFill>
                  <a:srgbClr val="092543"/>
                </a:solidFill>
                <a:latin typeface="Microsoft Sans Serif"/>
                <a:cs typeface="Microsoft Sans Serif"/>
              </a:rPr>
              <a:t>aree</a:t>
            </a:r>
            <a:r>
              <a:rPr sz="825" spc="-26" dirty="0">
                <a:solidFill>
                  <a:srgbClr val="092543"/>
                </a:solidFill>
                <a:latin typeface="Microsoft Sans Serif"/>
                <a:cs typeface="Microsoft Sans Serif"/>
              </a:rPr>
              <a:t> </a:t>
            </a:r>
            <a:r>
              <a:rPr sz="825" spc="-4" dirty="0">
                <a:solidFill>
                  <a:srgbClr val="092543"/>
                </a:solidFill>
                <a:latin typeface="Microsoft Sans Serif"/>
                <a:cs typeface="Microsoft Sans Serif"/>
              </a:rPr>
              <a:t>del</a:t>
            </a:r>
            <a:r>
              <a:rPr sz="825" spc="-8" dirty="0">
                <a:solidFill>
                  <a:srgbClr val="092543"/>
                </a:solidFill>
                <a:latin typeface="Microsoft Sans Serif"/>
                <a:cs typeface="Microsoft Sans Serif"/>
              </a:rPr>
              <a:t> </a:t>
            </a:r>
            <a:r>
              <a:rPr sz="825" dirty="0">
                <a:solidFill>
                  <a:srgbClr val="092543"/>
                </a:solidFill>
                <a:latin typeface="Microsoft Sans Serif"/>
                <a:cs typeface="Microsoft Sans Serif"/>
              </a:rPr>
              <a:t>Paese</a:t>
            </a:r>
            <a:endParaRPr sz="825" dirty="0">
              <a:latin typeface="Microsoft Sans Serif"/>
              <a:cs typeface="Microsoft Sans Serif"/>
            </a:endParaRPr>
          </a:p>
        </p:txBody>
      </p:sp>
      <p:grpSp>
        <p:nvGrpSpPr>
          <p:cNvPr id="33" name="object 33"/>
          <p:cNvGrpSpPr/>
          <p:nvPr/>
        </p:nvGrpSpPr>
        <p:grpSpPr>
          <a:xfrm>
            <a:off x="6133337" y="3885057"/>
            <a:ext cx="587693" cy="586740"/>
            <a:chOff x="8177783" y="4037076"/>
            <a:chExt cx="783590" cy="782320"/>
          </a:xfrm>
        </p:grpSpPr>
        <p:sp>
          <p:nvSpPr>
            <p:cNvPr id="34" name="object 34"/>
            <p:cNvSpPr/>
            <p:nvPr/>
          </p:nvSpPr>
          <p:spPr>
            <a:xfrm>
              <a:off x="8177783" y="4037076"/>
              <a:ext cx="783590" cy="782320"/>
            </a:xfrm>
            <a:custGeom>
              <a:avLst/>
              <a:gdLst/>
              <a:ahLst/>
              <a:cxnLst/>
              <a:rect l="l" t="t" r="r" b="b"/>
              <a:pathLst>
                <a:path w="783590" h="782320">
                  <a:moveTo>
                    <a:pt x="783335" y="0"/>
                  </a:moveTo>
                  <a:lnTo>
                    <a:pt x="0" y="0"/>
                  </a:lnTo>
                  <a:lnTo>
                    <a:pt x="0" y="781812"/>
                  </a:lnTo>
                  <a:lnTo>
                    <a:pt x="783335" y="781812"/>
                  </a:lnTo>
                  <a:lnTo>
                    <a:pt x="783335" y="0"/>
                  </a:lnTo>
                  <a:close/>
                </a:path>
              </a:pathLst>
            </a:custGeom>
            <a:solidFill>
              <a:srgbClr val="466CB6"/>
            </a:solidFill>
          </p:spPr>
          <p:txBody>
            <a:bodyPr wrap="square" lIns="0" tIns="0" rIns="0" bIns="0" rtlCol="0"/>
            <a:lstStyle/>
            <a:p>
              <a:endParaRPr dirty="0"/>
            </a:p>
          </p:txBody>
        </p:sp>
        <p:pic>
          <p:nvPicPr>
            <p:cNvPr id="35" name="object 35"/>
            <p:cNvPicPr/>
            <p:nvPr/>
          </p:nvPicPr>
          <p:blipFill>
            <a:blip r:embed="rId7" cstate="print"/>
            <a:stretch>
              <a:fillRect/>
            </a:stretch>
          </p:blipFill>
          <p:spPr>
            <a:xfrm>
              <a:off x="8307323" y="4166616"/>
              <a:ext cx="522731" cy="522731"/>
            </a:xfrm>
            <a:prstGeom prst="rect">
              <a:avLst/>
            </a:prstGeom>
          </p:spPr>
        </p:pic>
      </p:grpSp>
      <p:sp>
        <p:nvSpPr>
          <p:cNvPr id="36" name="object 36"/>
          <p:cNvSpPr txBox="1"/>
          <p:nvPr/>
        </p:nvSpPr>
        <p:spPr>
          <a:xfrm>
            <a:off x="6791516" y="3859796"/>
            <a:ext cx="1658779" cy="530530"/>
          </a:xfrm>
          <a:prstGeom prst="rect">
            <a:avLst/>
          </a:prstGeom>
        </p:spPr>
        <p:txBody>
          <a:bodyPr vert="horz" wrap="square" lIns="0" tIns="9525" rIns="0" bIns="0" rtlCol="0">
            <a:spAutoFit/>
          </a:bodyPr>
          <a:lstStyle/>
          <a:p>
            <a:pPr marL="9525" marR="849630">
              <a:lnSpc>
                <a:spcPct val="110000"/>
              </a:lnSpc>
              <a:spcBef>
                <a:spcPts val="75"/>
              </a:spcBef>
            </a:pPr>
            <a:r>
              <a:rPr sz="1050" b="1" spc="-8" dirty="0">
                <a:solidFill>
                  <a:srgbClr val="466CB6"/>
                </a:solidFill>
                <a:latin typeface="Arial"/>
                <a:cs typeface="Arial"/>
              </a:rPr>
              <a:t>SALUTE</a:t>
            </a:r>
            <a:r>
              <a:rPr sz="1050" b="1" spc="11" dirty="0">
                <a:solidFill>
                  <a:srgbClr val="466CB6"/>
                </a:solidFill>
                <a:latin typeface="Arial"/>
                <a:cs typeface="Arial"/>
              </a:rPr>
              <a:t> </a:t>
            </a:r>
            <a:r>
              <a:rPr sz="1050" b="1" dirty="0">
                <a:solidFill>
                  <a:srgbClr val="466CB6"/>
                </a:solidFill>
                <a:latin typeface="Arial"/>
                <a:cs typeface="Arial"/>
              </a:rPr>
              <a:t>E </a:t>
            </a:r>
            <a:r>
              <a:rPr sz="1050" b="1" spc="4" dirty="0">
                <a:solidFill>
                  <a:srgbClr val="466CB6"/>
                </a:solidFill>
                <a:latin typeface="Arial"/>
                <a:cs typeface="Arial"/>
              </a:rPr>
              <a:t> </a:t>
            </a:r>
            <a:r>
              <a:rPr sz="1050" b="1" spc="-8" dirty="0">
                <a:solidFill>
                  <a:srgbClr val="466CB6"/>
                </a:solidFill>
                <a:latin typeface="Arial"/>
                <a:cs typeface="Arial"/>
              </a:rPr>
              <a:t>R</a:t>
            </a:r>
            <a:r>
              <a:rPr sz="1050" b="1" dirty="0">
                <a:solidFill>
                  <a:srgbClr val="466CB6"/>
                </a:solidFill>
                <a:latin typeface="Arial"/>
                <a:cs typeface="Arial"/>
              </a:rPr>
              <a:t>ESI</a:t>
            </a:r>
            <a:r>
              <a:rPr sz="1050" b="1" spc="-8" dirty="0">
                <a:solidFill>
                  <a:srgbClr val="466CB6"/>
                </a:solidFill>
                <a:latin typeface="Arial"/>
                <a:cs typeface="Arial"/>
              </a:rPr>
              <a:t>L</a:t>
            </a:r>
            <a:r>
              <a:rPr sz="1050" b="1" dirty="0">
                <a:solidFill>
                  <a:srgbClr val="466CB6"/>
                </a:solidFill>
                <a:latin typeface="Arial"/>
                <a:cs typeface="Arial"/>
              </a:rPr>
              <a:t>IE</a:t>
            </a:r>
            <a:r>
              <a:rPr sz="1050" b="1" spc="-8" dirty="0">
                <a:solidFill>
                  <a:srgbClr val="466CB6"/>
                </a:solidFill>
                <a:latin typeface="Arial"/>
                <a:cs typeface="Arial"/>
              </a:rPr>
              <a:t>NZ</a:t>
            </a:r>
            <a:r>
              <a:rPr sz="1050" b="1" dirty="0">
                <a:solidFill>
                  <a:srgbClr val="466CB6"/>
                </a:solidFill>
                <a:latin typeface="Arial"/>
                <a:cs typeface="Arial"/>
              </a:rPr>
              <a:t>A</a:t>
            </a:r>
            <a:endParaRPr sz="1050" dirty="0">
              <a:latin typeface="Arial"/>
              <a:cs typeface="Arial"/>
            </a:endParaRPr>
          </a:p>
          <a:p>
            <a:pPr marL="27146">
              <a:spcBef>
                <a:spcPts val="310"/>
              </a:spcBef>
              <a:tabLst>
                <a:tab pos="613886" algn="l"/>
                <a:tab pos="796766" algn="l"/>
                <a:tab pos="1465421" algn="l"/>
                <a:tab pos="1625441" algn="l"/>
              </a:tabLst>
            </a:pPr>
            <a:r>
              <a:rPr sz="825" spc="-8" dirty="0">
                <a:solidFill>
                  <a:srgbClr val="092543"/>
                </a:solidFill>
                <a:latin typeface="Microsoft Sans Serif"/>
                <a:cs typeface="Microsoft Sans Serif"/>
              </a:rPr>
              <a:t>R</a:t>
            </a:r>
            <a:r>
              <a:rPr sz="825" spc="-15" dirty="0">
                <a:solidFill>
                  <a:srgbClr val="092543"/>
                </a:solidFill>
                <a:latin typeface="Microsoft Sans Serif"/>
                <a:cs typeface="Microsoft Sans Serif"/>
              </a:rPr>
              <a:t>a</a:t>
            </a:r>
            <a:r>
              <a:rPr sz="825" spc="-8" dirty="0">
                <a:solidFill>
                  <a:srgbClr val="092543"/>
                </a:solidFill>
                <a:latin typeface="Microsoft Sans Serif"/>
                <a:cs typeface="Microsoft Sans Serif"/>
              </a:rPr>
              <a:t>f</a:t>
            </a:r>
            <a:r>
              <a:rPr sz="825" dirty="0">
                <a:solidFill>
                  <a:srgbClr val="092543"/>
                </a:solidFill>
                <a:latin typeface="Microsoft Sans Serif"/>
                <a:cs typeface="Microsoft Sans Serif"/>
              </a:rPr>
              <a:t>f</a:t>
            </a:r>
            <a:r>
              <a:rPr sz="825" spc="-15" dirty="0">
                <a:solidFill>
                  <a:srgbClr val="092543"/>
                </a:solidFill>
                <a:latin typeface="Microsoft Sans Serif"/>
                <a:cs typeface="Microsoft Sans Serif"/>
              </a:rPr>
              <a:t>o</a:t>
            </a:r>
            <a:r>
              <a:rPr sz="825" dirty="0">
                <a:solidFill>
                  <a:srgbClr val="092543"/>
                </a:solidFill>
                <a:latin typeface="Microsoft Sans Serif"/>
                <a:cs typeface="Microsoft Sans Serif"/>
              </a:rPr>
              <a:t>r</a:t>
            </a:r>
            <a:r>
              <a:rPr sz="825" spc="-23" dirty="0">
                <a:solidFill>
                  <a:srgbClr val="092543"/>
                </a:solidFill>
                <a:latin typeface="Microsoft Sans Serif"/>
                <a:cs typeface="Microsoft Sans Serif"/>
              </a:rPr>
              <a:t>z</a:t>
            </a:r>
            <a:r>
              <a:rPr sz="825" spc="-15" dirty="0">
                <a:solidFill>
                  <a:srgbClr val="092543"/>
                </a:solidFill>
                <a:latin typeface="Microsoft Sans Serif"/>
                <a:cs typeface="Microsoft Sans Serif"/>
              </a:rPr>
              <a:t>a</a:t>
            </a:r>
            <a:r>
              <a:rPr sz="825" dirty="0">
                <a:solidFill>
                  <a:srgbClr val="092543"/>
                </a:solidFill>
                <a:latin typeface="Microsoft Sans Serif"/>
                <a:cs typeface="Microsoft Sans Serif"/>
              </a:rPr>
              <a:t>re	</a:t>
            </a:r>
            <a:r>
              <a:rPr sz="825" spc="-11" dirty="0">
                <a:solidFill>
                  <a:srgbClr val="092543"/>
                </a:solidFill>
                <a:latin typeface="Microsoft Sans Serif"/>
                <a:cs typeface="Microsoft Sans Serif"/>
              </a:rPr>
              <a:t>l</a:t>
            </a:r>
            <a:r>
              <a:rPr sz="825" spc="-4" dirty="0">
                <a:solidFill>
                  <a:srgbClr val="092543"/>
                </a:solidFill>
                <a:latin typeface="Microsoft Sans Serif"/>
                <a:cs typeface="Microsoft Sans Serif"/>
              </a:rPr>
              <a:t>a</a:t>
            </a:r>
            <a:r>
              <a:rPr sz="825" dirty="0">
                <a:solidFill>
                  <a:srgbClr val="092543"/>
                </a:solidFill>
                <a:latin typeface="Microsoft Sans Serif"/>
                <a:cs typeface="Microsoft Sans Serif"/>
              </a:rPr>
              <a:t>	</a:t>
            </a:r>
            <a:r>
              <a:rPr sz="825" spc="-15" dirty="0">
                <a:solidFill>
                  <a:srgbClr val="092543"/>
                </a:solidFill>
                <a:latin typeface="Microsoft Sans Serif"/>
                <a:cs typeface="Microsoft Sans Serif"/>
              </a:rPr>
              <a:t>p</a:t>
            </a:r>
            <a:r>
              <a:rPr sz="825" spc="-8" dirty="0">
                <a:solidFill>
                  <a:srgbClr val="092543"/>
                </a:solidFill>
                <a:latin typeface="Microsoft Sans Serif"/>
                <a:cs typeface="Microsoft Sans Serif"/>
              </a:rPr>
              <a:t>r</a:t>
            </a:r>
            <a:r>
              <a:rPr sz="825" dirty="0">
                <a:solidFill>
                  <a:srgbClr val="092543"/>
                </a:solidFill>
                <a:latin typeface="Microsoft Sans Serif"/>
                <a:cs typeface="Microsoft Sans Serif"/>
              </a:rPr>
              <a:t>e</a:t>
            </a:r>
            <a:r>
              <a:rPr sz="825" spc="-15" dirty="0">
                <a:solidFill>
                  <a:srgbClr val="092543"/>
                </a:solidFill>
                <a:latin typeface="Microsoft Sans Serif"/>
                <a:cs typeface="Microsoft Sans Serif"/>
              </a:rPr>
              <a:t>v</a:t>
            </a:r>
            <a:r>
              <a:rPr sz="825" dirty="0">
                <a:solidFill>
                  <a:srgbClr val="092543"/>
                </a:solidFill>
                <a:latin typeface="Microsoft Sans Serif"/>
                <a:cs typeface="Microsoft Sans Serif"/>
              </a:rPr>
              <a:t>e</a:t>
            </a:r>
            <a:r>
              <a:rPr sz="825" spc="-8" dirty="0">
                <a:solidFill>
                  <a:srgbClr val="092543"/>
                </a:solidFill>
                <a:latin typeface="Microsoft Sans Serif"/>
                <a:cs typeface="Microsoft Sans Serif"/>
              </a:rPr>
              <a:t>n</a:t>
            </a:r>
            <a:r>
              <a:rPr sz="825" spc="-11" dirty="0">
                <a:solidFill>
                  <a:srgbClr val="092543"/>
                </a:solidFill>
                <a:latin typeface="Microsoft Sans Serif"/>
                <a:cs typeface="Microsoft Sans Serif"/>
              </a:rPr>
              <a:t>z</a:t>
            </a:r>
            <a:r>
              <a:rPr sz="825" spc="-15" dirty="0">
                <a:solidFill>
                  <a:srgbClr val="092543"/>
                </a:solidFill>
                <a:latin typeface="Microsoft Sans Serif"/>
                <a:cs typeface="Microsoft Sans Serif"/>
              </a:rPr>
              <a:t>i</a:t>
            </a:r>
            <a:r>
              <a:rPr sz="825" dirty="0">
                <a:solidFill>
                  <a:srgbClr val="092543"/>
                </a:solidFill>
                <a:latin typeface="Microsoft Sans Serif"/>
                <a:cs typeface="Microsoft Sans Serif"/>
              </a:rPr>
              <a:t>o</a:t>
            </a:r>
            <a:r>
              <a:rPr sz="825" spc="-8" dirty="0">
                <a:solidFill>
                  <a:srgbClr val="092543"/>
                </a:solidFill>
                <a:latin typeface="Microsoft Sans Serif"/>
                <a:cs typeface="Microsoft Sans Serif"/>
              </a:rPr>
              <a:t>n</a:t>
            </a:r>
            <a:r>
              <a:rPr sz="825" dirty="0">
                <a:solidFill>
                  <a:srgbClr val="092543"/>
                </a:solidFill>
                <a:latin typeface="Microsoft Sans Serif"/>
                <a:cs typeface="Microsoft Sans Serif"/>
              </a:rPr>
              <a:t>e	e	</a:t>
            </a:r>
            <a:r>
              <a:rPr sz="825" spc="-8" dirty="0">
                <a:solidFill>
                  <a:srgbClr val="092543"/>
                </a:solidFill>
                <a:latin typeface="Microsoft Sans Serif"/>
                <a:cs typeface="Microsoft Sans Serif"/>
              </a:rPr>
              <a:t>i</a:t>
            </a:r>
            <a:endParaRPr sz="825" dirty="0">
              <a:latin typeface="Microsoft Sans Serif"/>
              <a:cs typeface="Microsoft Sans Serif"/>
            </a:endParaRPr>
          </a:p>
        </p:txBody>
      </p:sp>
      <p:sp>
        <p:nvSpPr>
          <p:cNvPr id="40" name="object 40"/>
          <p:cNvSpPr txBox="1">
            <a:spLocks noGrp="1"/>
          </p:cNvSpPr>
          <p:nvPr>
            <p:ph type="sldNum" sz="quarter" idx="7"/>
          </p:nvPr>
        </p:nvSpPr>
        <p:spPr>
          <a:xfrm>
            <a:off x="8772525" y="5647939"/>
            <a:ext cx="110013" cy="115416"/>
          </a:xfrm>
          <a:prstGeom prst="rect">
            <a:avLst/>
          </a:prstGeom>
        </p:spPr>
        <p:txBody>
          <a:bodyPr vert="horz" wrap="square" lIns="0" tIns="0" rIns="0" bIns="0" rtlCol="0">
            <a:spAutoFit/>
          </a:bodyPr>
          <a:lstStyle>
            <a:defPPr>
              <a:defRPr lang="it-IT"/>
            </a:defPPr>
            <a:lvl1pPr marL="0" algn="l" defTabSz="685800" rtl="0" eaLnBrk="1" latinLnBrk="0" hangingPunct="1">
              <a:defRPr sz="750" b="1" i="0" kern="1200">
                <a:solidFill>
                  <a:srgbClr val="092543"/>
                </a:solidFill>
                <a:latin typeface="Arial"/>
                <a:ea typeface="+mn-ea"/>
                <a:cs typeface="Arial"/>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
            <a:fld id="{81D60167-4931-47E6-BA6A-407CBD079E47}" type="slidenum">
              <a:rPr lang="it-IT" spc="-4"/>
              <a:pPr marL="28575"/>
              <a:t>5</a:t>
            </a:fld>
            <a:endParaRPr spc="-4" dirty="0"/>
          </a:p>
        </p:txBody>
      </p:sp>
      <p:sp>
        <p:nvSpPr>
          <p:cNvPr id="37" name="object 37"/>
          <p:cNvSpPr txBox="1"/>
          <p:nvPr/>
        </p:nvSpPr>
        <p:spPr>
          <a:xfrm>
            <a:off x="6809422" y="4377290"/>
            <a:ext cx="1639253" cy="556884"/>
          </a:xfrm>
          <a:prstGeom prst="rect">
            <a:avLst/>
          </a:prstGeom>
        </p:spPr>
        <p:txBody>
          <a:bodyPr vert="horz" wrap="square" lIns="0" tIns="9525" rIns="0" bIns="0" rtlCol="0">
            <a:spAutoFit/>
          </a:bodyPr>
          <a:lstStyle/>
          <a:p>
            <a:pPr marL="9525" marR="3810" algn="just">
              <a:lnSpc>
                <a:spcPct val="110000"/>
              </a:lnSpc>
              <a:spcBef>
                <a:spcPts val="75"/>
              </a:spcBef>
            </a:pPr>
            <a:r>
              <a:rPr sz="825" spc="-8" dirty="0">
                <a:solidFill>
                  <a:srgbClr val="092543"/>
                </a:solidFill>
                <a:latin typeface="Microsoft Sans Serif"/>
                <a:cs typeface="Microsoft Sans Serif"/>
              </a:rPr>
              <a:t>servizi</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sanitari</a:t>
            </a:r>
            <a:r>
              <a:rPr sz="825" spc="-4" dirty="0">
                <a:solidFill>
                  <a:srgbClr val="092543"/>
                </a:solidFill>
                <a:latin typeface="Microsoft Sans Serif"/>
                <a:cs typeface="Microsoft Sans Serif"/>
              </a:rPr>
              <a:t> sul</a:t>
            </a:r>
            <a:r>
              <a:rPr sz="825" dirty="0">
                <a:solidFill>
                  <a:srgbClr val="092543"/>
                </a:solidFill>
                <a:latin typeface="Microsoft Sans Serif"/>
                <a:cs typeface="Microsoft Sans Serif"/>
              </a:rPr>
              <a:t> </a:t>
            </a:r>
            <a:r>
              <a:rPr sz="825" spc="-8" dirty="0">
                <a:solidFill>
                  <a:srgbClr val="092543"/>
                </a:solidFill>
                <a:latin typeface="Microsoft Sans Serif"/>
                <a:cs typeface="Microsoft Sans Serif"/>
              </a:rPr>
              <a:t>territorio, </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modernizzare</a:t>
            </a:r>
            <a:r>
              <a:rPr sz="825" spc="-4" dirty="0">
                <a:solidFill>
                  <a:srgbClr val="092543"/>
                </a:solidFill>
                <a:latin typeface="Microsoft Sans Serif"/>
                <a:cs typeface="Microsoft Sans Serif"/>
              </a:rPr>
              <a:t> </a:t>
            </a:r>
            <a:r>
              <a:rPr sz="825" dirty="0">
                <a:solidFill>
                  <a:srgbClr val="092543"/>
                </a:solidFill>
                <a:latin typeface="Microsoft Sans Serif"/>
                <a:cs typeface="Microsoft Sans Serif"/>
              </a:rPr>
              <a:t>e</a:t>
            </a:r>
            <a:r>
              <a:rPr sz="825" spc="4" dirty="0">
                <a:solidFill>
                  <a:srgbClr val="092543"/>
                </a:solidFill>
                <a:latin typeface="Microsoft Sans Serif"/>
                <a:cs typeface="Microsoft Sans Serif"/>
              </a:rPr>
              <a:t> </a:t>
            </a:r>
            <a:r>
              <a:rPr sz="825" spc="-8" dirty="0">
                <a:solidFill>
                  <a:srgbClr val="092543"/>
                </a:solidFill>
                <a:latin typeface="Microsoft Sans Serif"/>
                <a:cs typeface="Microsoft Sans Serif"/>
              </a:rPr>
              <a:t>digitalizzare</a:t>
            </a:r>
            <a:r>
              <a:rPr sz="825" spc="-4" dirty="0">
                <a:solidFill>
                  <a:srgbClr val="092543"/>
                </a:solidFill>
                <a:latin typeface="Microsoft Sans Serif"/>
                <a:cs typeface="Microsoft Sans Serif"/>
              </a:rPr>
              <a:t> </a:t>
            </a:r>
            <a:r>
              <a:rPr sz="825" spc="-15" dirty="0">
                <a:solidFill>
                  <a:srgbClr val="092543"/>
                </a:solidFill>
                <a:latin typeface="Microsoft Sans Serif"/>
                <a:cs typeface="Microsoft Sans Serif"/>
              </a:rPr>
              <a:t>il </a:t>
            </a:r>
            <a:r>
              <a:rPr sz="825" spc="-210" dirty="0">
                <a:solidFill>
                  <a:srgbClr val="092543"/>
                </a:solidFill>
                <a:latin typeface="Microsoft Sans Serif"/>
                <a:cs typeface="Microsoft Sans Serif"/>
              </a:rPr>
              <a:t> </a:t>
            </a:r>
            <a:r>
              <a:rPr sz="825" spc="-8" dirty="0">
                <a:solidFill>
                  <a:srgbClr val="092543"/>
                </a:solidFill>
                <a:latin typeface="Microsoft Sans Serif"/>
                <a:cs typeface="Microsoft Sans Serif"/>
              </a:rPr>
              <a:t>sistema sanitario </a:t>
            </a:r>
            <a:r>
              <a:rPr sz="825" dirty="0">
                <a:solidFill>
                  <a:srgbClr val="092543"/>
                </a:solidFill>
                <a:latin typeface="Microsoft Sans Serif"/>
                <a:cs typeface="Microsoft Sans Serif"/>
              </a:rPr>
              <a:t>e </a:t>
            </a:r>
            <a:r>
              <a:rPr sz="825" spc="-8" dirty="0">
                <a:solidFill>
                  <a:srgbClr val="092543"/>
                </a:solidFill>
                <a:latin typeface="Microsoft Sans Serif"/>
                <a:cs typeface="Microsoft Sans Serif"/>
              </a:rPr>
              <a:t>garantire equità </a:t>
            </a:r>
            <a:r>
              <a:rPr sz="825" spc="-210" dirty="0">
                <a:solidFill>
                  <a:srgbClr val="092543"/>
                </a:solidFill>
                <a:latin typeface="Microsoft Sans Serif"/>
                <a:cs typeface="Microsoft Sans Serif"/>
              </a:rPr>
              <a:t> </a:t>
            </a:r>
            <a:r>
              <a:rPr sz="825" spc="-4" dirty="0">
                <a:solidFill>
                  <a:srgbClr val="092543"/>
                </a:solidFill>
                <a:latin typeface="Microsoft Sans Serif"/>
                <a:cs typeface="Microsoft Sans Serif"/>
              </a:rPr>
              <a:t>di </a:t>
            </a:r>
            <a:r>
              <a:rPr sz="825" dirty="0">
                <a:solidFill>
                  <a:srgbClr val="092543"/>
                </a:solidFill>
                <a:latin typeface="Microsoft Sans Serif"/>
                <a:cs typeface="Microsoft Sans Serif"/>
              </a:rPr>
              <a:t>accesso</a:t>
            </a:r>
            <a:r>
              <a:rPr sz="825" spc="-34" dirty="0">
                <a:solidFill>
                  <a:srgbClr val="092543"/>
                </a:solidFill>
                <a:latin typeface="Microsoft Sans Serif"/>
                <a:cs typeface="Microsoft Sans Serif"/>
              </a:rPr>
              <a:t> </a:t>
            </a:r>
            <a:r>
              <a:rPr sz="825" spc="-8" dirty="0">
                <a:solidFill>
                  <a:srgbClr val="092543"/>
                </a:solidFill>
                <a:latin typeface="Microsoft Sans Serif"/>
                <a:cs typeface="Microsoft Sans Serif"/>
              </a:rPr>
              <a:t>alle</a:t>
            </a:r>
            <a:r>
              <a:rPr sz="825" spc="-11" dirty="0">
                <a:solidFill>
                  <a:srgbClr val="092543"/>
                </a:solidFill>
                <a:latin typeface="Microsoft Sans Serif"/>
                <a:cs typeface="Microsoft Sans Serif"/>
              </a:rPr>
              <a:t> </a:t>
            </a:r>
            <a:r>
              <a:rPr sz="825" dirty="0">
                <a:solidFill>
                  <a:srgbClr val="092543"/>
                </a:solidFill>
                <a:latin typeface="Microsoft Sans Serif"/>
                <a:cs typeface="Microsoft Sans Serif"/>
              </a:rPr>
              <a:t>cure</a:t>
            </a:r>
            <a:endParaRPr sz="825" dirty="0">
              <a:latin typeface="Microsoft Sans Serif"/>
              <a:cs typeface="Microsoft Sans Serif"/>
            </a:endParaRPr>
          </a:p>
        </p:txBody>
      </p:sp>
      <p:sp>
        <p:nvSpPr>
          <p:cNvPr id="38" name="object 38"/>
          <p:cNvSpPr txBox="1">
            <a:spLocks noGrp="1"/>
          </p:cNvSpPr>
          <p:nvPr>
            <p:ph type="title"/>
          </p:nvPr>
        </p:nvSpPr>
        <p:spPr>
          <a:xfrm>
            <a:off x="316002" y="1068825"/>
            <a:ext cx="3903821" cy="625171"/>
          </a:xfrm>
          <a:prstGeom prst="rect">
            <a:avLst/>
          </a:prstGeom>
        </p:spPr>
        <p:txBody>
          <a:bodyPr vert="horz" wrap="square" lIns="0" tIns="9525" rIns="0" bIns="0" rtlCol="0" anchor="ctr">
            <a:spAutoFit/>
          </a:bodyPr>
          <a:lstStyle/>
          <a:p>
            <a:pPr marL="9525">
              <a:spcBef>
                <a:spcPts val="75"/>
              </a:spcBef>
            </a:pPr>
            <a:r>
              <a:rPr spc="-4" dirty="0"/>
              <a:t>PNR</a:t>
            </a:r>
            <a:r>
              <a:rPr lang="it-IT" spc="-4" dirty="0"/>
              <a:t>R</a:t>
            </a:r>
            <a:endParaRPr spc="-4" dirty="0"/>
          </a:p>
        </p:txBody>
      </p:sp>
      <p:sp>
        <p:nvSpPr>
          <p:cNvPr id="39" name="object 39"/>
          <p:cNvSpPr txBox="1"/>
          <p:nvPr/>
        </p:nvSpPr>
        <p:spPr>
          <a:xfrm>
            <a:off x="427482" y="1824185"/>
            <a:ext cx="7934630" cy="563135"/>
          </a:xfrm>
          <a:prstGeom prst="rect">
            <a:avLst/>
          </a:prstGeom>
        </p:spPr>
        <p:txBody>
          <a:bodyPr vert="horz" wrap="square" lIns="0" tIns="9049" rIns="0" bIns="0" rtlCol="0">
            <a:spAutoFit/>
          </a:bodyPr>
          <a:lstStyle/>
          <a:p>
            <a:pPr marL="9525">
              <a:spcBef>
                <a:spcPts val="71"/>
              </a:spcBef>
            </a:pPr>
            <a:r>
              <a:rPr sz="1200" spc="-8" dirty="0">
                <a:solidFill>
                  <a:srgbClr val="092543"/>
                </a:solidFill>
                <a:latin typeface="Microsoft Sans Serif"/>
                <a:cs typeface="Microsoft Sans Serif"/>
              </a:rPr>
              <a:t>Il</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PNRR</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contiene</a:t>
            </a:r>
            <a:r>
              <a:rPr sz="1200" spc="11" dirty="0">
                <a:solidFill>
                  <a:srgbClr val="092543"/>
                </a:solidFill>
                <a:latin typeface="Microsoft Sans Serif"/>
                <a:cs typeface="Microsoft Sans Serif"/>
              </a:rPr>
              <a:t> </a:t>
            </a:r>
            <a:r>
              <a:rPr sz="1200" spc="-4" dirty="0">
                <a:solidFill>
                  <a:srgbClr val="092543"/>
                </a:solidFill>
                <a:latin typeface="Microsoft Sans Serif"/>
                <a:cs typeface="Microsoft Sans Serif"/>
              </a:rPr>
              <a:t>un</a:t>
            </a:r>
            <a:r>
              <a:rPr sz="1200" spc="23" dirty="0">
                <a:solidFill>
                  <a:srgbClr val="092543"/>
                </a:solidFill>
                <a:latin typeface="Microsoft Sans Serif"/>
                <a:cs typeface="Microsoft Sans Serif"/>
              </a:rPr>
              <a:t> </a:t>
            </a:r>
            <a:r>
              <a:rPr sz="1200" spc="-4" dirty="0">
                <a:solidFill>
                  <a:srgbClr val="092543"/>
                </a:solidFill>
                <a:latin typeface="Microsoft Sans Serif"/>
                <a:cs typeface="Microsoft Sans Serif"/>
              </a:rPr>
              <a:t>pacchetto</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coerente</a:t>
            </a:r>
            <a:r>
              <a:rPr sz="1200" spc="38" dirty="0">
                <a:solidFill>
                  <a:srgbClr val="092543"/>
                </a:solidFill>
                <a:latin typeface="Microsoft Sans Serif"/>
                <a:cs typeface="Microsoft Sans Serif"/>
              </a:rPr>
              <a:t> </a:t>
            </a:r>
            <a:r>
              <a:rPr sz="1200" spc="-8" dirty="0">
                <a:solidFill>
                  <a:srgbClr val="092543"/>
                </a:solidFill>
                <a:latin typeface="Microsoft Sans Serif"/>
                <a:cs typeface="Microsoft Sans Serif"/>
              </a:rPr>
              <a:t>di</a:t>
            </a:r>
            <a:r>
              <a:rPr sz="1200" spc="26" dirty="0">
                <a:solidFill>
                  <a:srgbClr val="092543"/>
                </a:solidFill>
                <a:latin typeface="Microsoft Sans Serif"/>
                <a:cs typeface="Microsoft Sans Serif"/>
              </a:rPr>
              <a:t> </a:t>
            </a:r>
            <a:r>
              <a:rPr sz="1200" b="1" spc="-4" dirty="0">
                <a:solidFill>
                  <a:srgbClr val="466CB6"/>
                </a:solidFill>
                <a:latin typeface="Arial"/>
                <a:cs typeface="Arial"/>
              </a:rPr>
              <a:t>riforme</a:t>
            </a:r>
            <a:r>
              <a:rPr sz="1200" b="1" spc="34" dirty="0">
                <a:solidFill>
                  <a:srgbClr val="466CB6"/>
                </a:solidFill>
                <a:latin typeface="Arial"/>
                <a:cs typeface="Arial"/>
              </a:rPr>
              <a:t> </a:t>
            </a:r>
            <a:r>
              <a:rPr sz="1200" b="1" spc="-4" dirty="0">
                <a:solidFill>
                  <a:srgbClr val="466CB6"/>
                </a:solidFill>
                <a:latin typeface="Arial"/>
                <a:cs typeface="Arial"/>
              </a:rPr>
              <a:t>strutturali</a:t>
            </a:r>
            <a:r>
              <a:rPr sz="1200" b="1" spc="53" dirty="0">
                <a:solidFill>
                  <a:srgbClr val="466CB6"/>
                </a:solidFill>
                <a:latin typeface="Arial"/>
                <a:cs typeface="Arial"/>
              </a:rPr>
              <a:t> </a:t>
            </a:r>
            <a:r>
              <a:rPr sz="1200" b="1" spc="-4" dirty="0">
                <a:solidFill>
                  <a:srgbClr val="466CB6"/>
                </a:solidFill>
                <a:latin typeface="Arial"/>
                <a:cs typeface="Arial"/>
              </a:rPr>
              <a:t>e</a:t>
            </a:r>
            <a:r>
              <a:rPr sz="1200" b="1" dirty="0">
                <a:solidFill>
                  <a:srgbClr val="466CB6"/>
                </a:solidFill>
                <a:latin typeface="Arial"/>
                <a:cs typeface="Arial"/>
              </a:rPr>
              <a:t> </a:t>
            </a:r>
            <a:r>
              <a:rPr sz="1200" b="1" spc="-4" dirty="0">
                <a:solidFill>
                  <a:srgbClr val="466CB6"/>
                </a:solidFill>
                <a:latin typeface="Arial"/>
                <a:cs typeface="Arial"/>
              </a:rPr>
              <a:t>investimenti</a:t>
            </a:r>
            <a:r>
              <a:rPr sz="1200" b="1" spc="38" dirty="0">
                <a:solidFill>
                  <a:srgbClr val="466CB6"/>
                </a:solidFill>
                <a:latin typeface="Arial"/>
                <a:cs typeface="Arial"/>
              </a:rPr>
              <a:t> </a:t>
            </a:r>
            <a:r>
              <a:rPr sz="1200" spc="-4" dirty="0">
                <a:solidFill>
                  <a:srgbClr val="092543"/>
                </a:solidFill>
                <a:latin typeface="Microsoft Sans Serif"/>
                <a:cs typeface="Microsoft Sans Serif"/>
              </a:rPr>
              <a:t>per</a:t>
            </a:r>
            <a:r>
              <a:rPr sz="1200" spc="26" dirty="0">
                <a:solidFill>
                  <a:srgbClr val="092543"/>
                </a:solidFill>
                <a:latin typeface="Microsoft Sans Serif"/>
                <a:cs typeface="Microsoft Sans Serif"/>
              </a:rPr>
              <a:t> </a:t>
            </a:r>
            <a:r>
              <a:rPr sz="1200" spc="-11" dirty="0">
                <a:solidFill>
                  <a:srgbClr val="092543"/>
                </a:solidFill>
                <a:latin typeface="Microsoft Sans Serif"/>
                <a:cs typeface="Microsoft Sans Serif"/>
              </a:rPr>
              <a:t>il</a:t>
            </a:r>
            <a:r>
              <a:rPr sz="1200" spc="15" dirty="0">
                <a:solidFill>
                  <a:srgbClr val="092543"/>
                </a:solidFill>
                <a:latin typeface="Microsoft Sans Serif"/>
                <a:cs typeface="Microsoft Sans Serif"/>
              </a:rPr>
              <a:t> </a:t>
            </a:r>
            <a:r>
              <a:rPr sz="1200" spc="-4" dirty="0">
                <a:solidFill>
                  <a:srgbClr val="092543"/>
                </a:solidFill>
                <a:latin typeface="Microsoft Sans Serif"/>
                <a:cs typeface="Microsoft Sans Serif"/>
              </a:rPr>
              <a:t>periodo</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2021-2026</a:t>
            </a:r>
            <a:r>
              <a:rPr sz="1200" spc="30" dirty="0">
                <a:solidFill>
                  <a:srgbClr val="092543"/>
                </a:solidFill>
                <a:latin typeface="Microsoft Sans Serif"/>
                <a:cs typeface="Microsoft Sans Serif"/>
              </a:rPr>
              <a:t> </a:t>
            </a:r>
            <a:r>
              <a:rPr sz="1200" spc="-4" dirty="0">
                <a:solidFill>
                  <a:srgbClr val="092543"/>
                </a:solidFill>
                <a:latin typeface="Microsoft Sans Serif"/>
                <a:cs typeface="Microsoft Sans Serif"/>
              </a:rPr>
              <a:t>articolato</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in</a:t>
            </a:r>
            <a:r>
              <a:rPr sz="1200" spc="19" dirty="0">
                <a:solidFill>
                  <a:srgbClr val="092543"/>
                </a:solidFill>
                <a:latin typeface="Microsoft Sans Serif"/>
                <a:cs typeface="Microsoft Sans Serif"/>
              </a:rPr>
              <a:t> </a:t>
            </a:r>
            <a:r>
              <a:rPr sz="1200" spc="-4" dirty="0">
                <a:solidFill>
                  <a:srgbClr val="092543"/>
                </a:solidFill>
                <a:latin typeface="Microsoft Sans Serif"/>
                <a:cs typeface="Microsoft Sans Serif"/>
              </a:rPr>
              <a:t>sei</a:t>
            </a:r>
            <a:endParaRPr sz="1200" dirty="0">
              <a:latin typeface="Microsoft Sans Serif"/>
              <a:cs typeface="Microsoft Sans Serif"/>
            </a:endParaRPr>
          </a:p>
          <a:p>
            <a:pPr marL="9525"/>
            <a:r>
              <a:rPr sz="1200" b="1" spc="-4" dirty="0">
                <a:solidFill>
                  <a:srgbClr val="466CB6"/>
                </a:solidFill>
                <a:latin typeface="Arial"/>
                <a:cs typeface="Arial"/>
              </a:rPr>
              <a:t>settori</a:t>
            </a:r>
            <a:r>
              <a:rPr sz="1200" b="1" spc="26" dirty="0">
                <a:solidFill>
                  <a:srgbClr val="466CB6"/>
                </a:solidFill>
                <a:latin typeface="Arial"/>
                <a:cs typeface="Arial"/>
              </a:rPr>
              <a:t> </a:t>
            </a:r>
            <a:r>
              <a:rPr sz="1200" b="1" spc="-8" dirty="0">
                <a:solidFill>
                  <a:srgbClr val="466CB6"/>
                </a:solidFill>
                <a:latin typeface="Arial"/>
                <a:cs typeface="Arial"/>
              </a:rPr>
              <a:t>d'intervento</a:t>
            </a:r>
            <a:r>
              <a:rPr sz="1200" b="1" spc="49" dirty="0">
                <a:solidFill>
                  <a:srgbClr val="466CB6"/>
                </a:solidFill>
                <a:latin typeface="Arial"/>
                <a:cs typeface="Arial"/>
              </a:rPr>
              <a:t> </a:t>
            </a:r>
            <a:r>
              <a:rPr sz="1200" b="1" spc="-4" dirty="0">
                <a:solidFill>
                  <a:srgbClr val="466CB6"/>
                </a:solidFill>
                <a:latin typeface="Arial"/>
                <a:cs typeface="Arial"/>
              </a:rPr>
              <a:t>prioritari</a:t>
            </a:r>
            <a:r>
              <a:rPr sz="1200" b="1" spc="34" dirty="0">
                <a:solidFill>
                  <a:srgbClr val="466CB6"/>
                </a:solidFill>
                <a:latin typeface="Arial"/>
                <a:cs typeface="Arial"/>
              </a:rPr>
              <a:t> </a:t>
            </a:r>
            <a:r>
              <a:rPr sz="1200" spc="-4" dirty="0">
                <a:solidFill>
                  <a:srgbClr val="092543"/>
                </a:solidFill>
                <a:latin typeface="Microsoft Sans Serif"/>
                <a:cs typeface="Microsoft Sans Serif"/>
              </a:rPr>
              <a:t>e</a:t>
            </a:r>
            <a:r>
              <a:rPr sz="1200" spc="23" dirty="0">
                <a:solidFill>
                  <a:srgbClr val="092543"/>
                </a:solidFill>
                <a:latin typeface="Microsoft Sans Serif"/>
                <a:cs typeface="Microsoft Sans Serif"/>
              </a:rPr>
              <a:t> </a:t>
            </a:r>
            <a:r>
              <a:rPr sz="1200" spc="-4" dirty="0">
                <a:solidFill>
                  <a:srgbClr val="092543"/>
                </a:solidFill>
                <a:latin typeface="Microsoft Sans Serif"/>
                <a:cs typeface="Microsoft Sans Serif"/>
              </a:rPr>
              <a:t>obiettivi:</a:t>
            </a:r>
            <a:endParaRPr sz="1200" dirty="0">
              <a:latin typeface="Microsoft Sans Serif"/>
              <a:cs typeface="Microsoft Sans Serif"/>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97F4051-1FB7-6CE9-4AAD-A0359B6B56E3}"/>
              </a:ext>
            </a:extLst>
          </p:cNvPr>
          <p:cNvSpPr>
            <a:spLocks noGrp="1"/>
          </p:cNvSpPr>
          <p:nvPr>
            <p:ph idx="1"/>
          </p:nvPr>
        </p:nvSpPr>
        <p:spPr>
          <a:xfrm>
            <a:off x="457200" y="836712"/>
            <a:ext cx="8229600" cy="5640288"/>
          </a:xfrm>
        </p:spPr>
        <p:txBody>
          <a:bodyPr>
            <a:normAutofit fontScale="92500" lnSpcReduction="20000"/>
          </a:bodyPr>
          <a:lstStyle/>
          <a:p>
            <a:pPr algn="just"/>
            <a:r>
              <a:rPr lang="it-IT" b="0" i="0" dirty="0">
                <a:solidFill>
                  <a:srgbClr val="212121"/>
                </a:solidFill>
                <a:effectLst/>
                <a:latin typeface="Titillium Web" panose="00000500000000000000" pitchFamily="2" charset="0"/>
              </a:rPr>
              <a:t>La strategia e le priorità nell'uso dei Fondi europei sono definite da un </a:t>
            </a:r>
            <a:r>
              <a:rPr lang="it-IT" b="1" i="0" dirty="0">
                <a:solidFill>
                  <a:srgbClr val="212121"/>
                </a:solidFill>
                <a:effectLst/>
                <a:latin typeface="Titillium Web" panose="00000500000000000000" pitchFamily="2" charset="0"/>
              </a:rPr>
              <a:t>Accordo di Partenariato</a:t>
            </a:r>
            <a:r>
              <a:rPr lang="it-IT" b="0" i="0" dirty="0">
                <a:solidFill>
                  <a:srgbClr val="212121"/>
                </a:solidFill>
                <a:effectLst/>
                <a:latin typeface="Titillium Web" panose="00000500000000000000" pitchFamily="2" charset="0"/>
              </a:rPr>
              <a:t> che viene stipulato da ogni Stato membro con Bruxelles, ai sensi del Regolamento (UE) n. 2021/1060.</a:t>
            </a:r>
          </a:p>
          <a:p>
            <a:pPr algn="just"/>
            <a:r>
              <a:rPr lang="it-IT" b="0" i="0" dirty="0">
                <a:solidFill>
                  <a:srgbClr val="212121"/>
                </a:solidFill>
                <a:effectLst/>
                <a:latin typeface="Titillium Web" panose="00000500000000000000" pitchFamily="2" charset="0"/>
              </a:rPr>
              <a:t>Per l'Italia, l'interlocuzione informale con la Commissione europea per la definizione dell'Accordo ha avuto corso a partire dal novembre 2020.</a:t>
            </a:r>
          </a:p>
          <a:p>
            <a:pPr algn="just"/>
            <a:r>
              <a:rPr lang="it-IT" b="0" i="0" dirty="0">
                <a:solidFill>
                  <a:srgbClr val="212121"/>
                </a:solidFill>
                <a:effectLst/>
                <a:latin typeface="Titillium Web" panose="00000500000000000000" pitchFamily="2" charset="0"/>
              </a:rPr>
              <a:t>Con la delibera </a:t>
            </a:r>
            <a:r>
              <a:rPr lang="it-IT" b="1" i="0" dirty="0">
                <a:solidFill>
                  <a:srgbClr val="212121"/>
                </a:solidFill>
                <a:effectLst/>
                <a:latin typeface="Titillium Web" panose="00000500000000000000" pitchFamily="2" charset="0"/>
              </a:rPr>
              <a:t>CIPESS 22 dicembre 2021, n. 78</a:t>
            </a:r>
            <a:r>
              <a:rPr lang="it-IT" b="0" i="0" dirty="0">
                <a:solidFill>
                  <a:srgbClr val="212121"/>
                </a:solidFill>
                <a:effectLst/>
                <a:latin typeface="Titillium Web" panose="00000500000000000000" pitchFamily="2" charset="0"/>
              </a:rPr>
              <a:t> (</a:t>
            </a:r>
            <a:r>
              <a:rPr lang="it-IT" i="0" dirty="0">
                <a:solidFill>
                  <a:srgbClr val="212121"/>
                </a:solidFill>
                <a:effectLst/>
                <a:latin typeface="Titillium Web" panose="00000500000000000000" pitchFamily="2" charset="0"/>
              </a:rPr>
              <a:t>pubblicata in GU il 22 aprile scorso) è stata approvata la </a:t>
            </a:r>
            <a:r>
              <a:rPr lang="it-IT" i="0" strike="noStrike" dirty="0">
                <a:solidFill>
                  <a:srgbClr val="0066CC"/>
                </a:solidFill>
                <a:effectLst/>
                <a:latin typeface="Titillium Web" panose="00000500000000000000" pitchFamily="2" charset="0"/>
                <a:hlinkClick r:id="rId2"/>
              </a:rPr>
              <a:t>proposta di Accordo di partenariato</a:t>
            </a:r>
            <a:r>
              <a:rPr lang="it-IT" i="0" dirty="0">
                <a:solidFill>
                  <a:srgbClr val="212121"/>
                </a:solidFill>
                <a:effectLst/>
                <a:latin typeface="Titillium Web" panose="00000500000000000000" pitchFamily="2" charset="0"/>
              </a:rPr>
              <a:t> (AP) 2021-2027, dopo </a:t>
            </a:r>
            <a:r>
              <a:rPr lang="it-IT" i="0" strike="noStrike" dirty="0">
                <a:solidFill>
                  <a:srgbClr val="0066CC"/>
                </a:solidFill>
                <a:effectLst/>
                <a:latin typeface="Titillium Web" panose="00000500000000000000" pitchFamily="2" charset="0"/>
                <a:hlinkClick r:id="rId3"/>
              </a:rPr>
              <a:t>l'intesa</a:t>
            </a:r>
            <a:r>
              <a:rPr lang="it-IT" i="0" dirty="0">
                <a:solidFill>
                  <a:srgbClr val="212121"/>
                </a:solidFill>
                <a:effectLst/>
                <a:latin typeface="Titillium Web" panose="00000500000000000000" pitchFamily="2" charset="0"/>
              </a:rPr>
              <a:t> raggiunta in Conferenza Stato-Regioni il 16 dicembre 2021. Il testo è stato quindi </a:t>
            </a:r>
            <a:r>
              <a:rPr lang="it-IT" i="0" strike="noStrike" dirty="0">
                <a:solidFill>
                  <a:srgbClr val="0066CC"/>
                </a:solidFill>
                <a:effectLst/>
                <a:latin typeface="Titillium Web" panose="00000500000000000000" pitchFamily="2" charset="0"/>
                <a:hlinkClick r:id="rId4"/>
              </a:rPr>
              <a:t>inviato il 17 gennaio 2022 a Bruxelles</a:t>
            </a:r>
            <a:r>
              <a:rPr lang="it-IT" i="0" dirty="0">
                <a:solidFill>
                  <a:srgbClr val="212121"/>
                </a:solidFill>
                <a:effectLst/>
                <a:latin typeface="Titillium Web" panose="00000500000000000000" pitchFamily="2" charset="0"/>
              </a:rPr>
              <a:t> dal Dipartimento per le politiche di coesione per l'apertura del negoziato formale con la Commissione.</a:t>
            </a:r>
          </a:p>
          <a:p>
            <a:pPr algn="just"/>
            <a:r>
              <a:rPr lang="it-IT" i="0" dirty="0">
                <a:solidFill>
                  <a:srgbClr val="212121"/>
                </a:solidFill>
                <a:effectLst/>
                <a:latin typeface="Titillium Web" panose="00000500000000000000" pitchFamily="2" charset="0"/>
              </a:rPr>
              <a:t>L'</a:t>
            </a:r>
            <a:r>
              <a:rPr lang="it-IT" i="0" strike="noStrike" dirty="0">
                <a:solidFill>
                  <a:srgbClr val="0066CC"/>
                </a:solidFill>
                <a:effectLst/>
                <a:latin typeface="Titillium Web" panose="00000500000000000000" pitchFamily="2" charset="0"/>
                <a:hlinkClick r:id="rId5"/>
              </a:rPr>
              <a:t>Accordo di Partenariato</a:t>
            </a:r>
            <a:r>
              <a:rPr lang="it-IT" i="0" dirty="0">
                <a:solidFill>
                  <a:srgbClr val="212121"/>
                </a:solidFill>
                <a:effectLst/>
                <a:latin typeface="Titillium Web" panose="00000500000000000000" pitchFamily="2" charset="0"/>
              </a:rPr>
              <a:t> tra Italia e Commissione europea relativo al ciclo di programmazione 2021-2027 è stato approvato con </a:t>
            </a:r>
            <a:r>
              <a:rPr lang="it-IT" i="0" strike="noStrike" dirty="0">
                <a:solidFill>
                  <a:srgbClr val="0066CC"/>
                </a:solidFill>
                <a:effectLst/>
                <a:latin typeface="Titillium Web" panose="00000500000000000000" pitchFamily="2" charset="0"/>
                <a:hlinkClick r:id="rId6"/>
              </a:rPr>
              <a:t>Decisione di esecuzione della CE il 15 luglio 2022</a:t>
            </a:r>
            <a:r>
              <a:rPr lang="it-IT" i="0" dirty="0">
                <a:solidFill>
                  <a:srgbClr val="212121"/>
                </a:solidFill>
                <a:effectLst/>
                <a:latin typeface="Titillium Web" panose="00000500000000000000" pitchFamily="2" charset="0"/>
              </a:rPr>
              <a:t> e firmato il 19 luglio 2022.</a:t>
            </a:r>
          </a:p>
          <a:p>
            <a:endParaRPr lang="it-IT" dirty="0"/>
          </a:p>
        </p:txBody>
      </p:sp>
    </p:spTree>
    <p:extLst>
      <p:ext uri="{BB962C8B-B14F-4D97-AF65-F5344CB8AC3E}">
        <p14:creationId xmlns:p14="http://schemas.microsoft.com/office/powerpoint/2010/main" val="834790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E2DA147-432B-4F61-5DC9-877A86DD82C6}"/>
              </a:ext>
            </a:extLst>
          </p:cNvPr>
          <p:cNvSpPr>
            <a:spLocks noGrp="1"/>
          </p:cNvSpPr>
          <p:nvPr>
            <p:ph idx="1"/>
          </p:nvPr>
        </p:nvSpPr>
        <p:spPr/>
        <p:txBody>
          <a:bodyPr/>
          <a:lstStyle/>
          <a:p>
            <a:pPr algn="just"/>
            <a:r>
              <a:rPr lang="it-IT" b="0" i="0" dirty="0">
                <a:solidFill>
                  <a:srgbClr val="212121"/>
                </a:solidFill>
                <a:effectLst/>
                <a:latin typeface="Titillium Web" panose="00000500000000000000" pitchFamily="2" charset="0"/>
              </a:rPr>
              <a:t>La </a:t>
            </a:r>
            <a:r>
              <a:rPr lang="it-IT" b="1" i="0" dirty="0">
                <a:solidFill>
                  <a:srgbClr val="212121"/>
                </a:solidFill>
                <a:effectLst/>
                <a:latin typeface="Titillium Web" panose="00000500000000000000" pitchFamily="2" charset="0"/>
              </a:rPr>
              <a:t>strategia</a:t>
            </a:r>
            <a:r>
              <a:rPr lang="it-IT" b="0" i="0" dirty="0">
                <a:solidFill>
                  <a:srgbClr val="212121"/>
                </a:solidFill>
                <a:effectLst/>
                <a:latin typeface="Titillium Web" panose="00000500000000000000" pitchFamily="2" charset="0"/>
              </a:rPr>
              <a:t> sostenuta dall'Accordo di partenariato 2021-2027, anche in coerenza con le Raccomandazioni specifiche del semestre europeo, indirizza i fondi disponibili verso interventi rivolti al conseguimento dei traguardi fissati in sede europea per un'</a:t>
            </a:r>
            <a:r>
              <a:rPr lang="it-IT" b="1" i="0" dirty="0">
                <a:solidFill>
                  <a:srgbClr val="212121"/>
                </a:solidFill>
                <a:effectLst/>
                <a:latin typeface="Titillium Web" panose="00000500000000000000" pitchFamily="2" charset="0"/>
              </a:rPr>
              <a:t>economia climaticamente neutra</a:t>
            </a:r>
            <a:r>
              <a:rPr lang="it-IT" b="0" i="0" dirty="0">
                <a:solidFill>
                  <a:srgbClr val="212121"/>
                </a:solidFill>
                <a:effectLst/>
                <a:latin typeface="Titillium Web" panose="00000500000000000000" pitchFamily="2" charset="0"/>
              </a:rPr>
              <a:t> (</a:t>
            </a:r>
            <a:r>
              <a:rPr lang="it-IT" b="0" i="0" u="none" strike="noStrike" dirty="0">
                <a:solidFill>
                  <a:srgbClr val="0066CC"/>
                </a:solidFill>
                <a:effectLst/>
                <a:latin typeface="Titillium Web" panose="00000500000000000000" pitchFamily="2" charset="0"/>
                <a:hlinkClick r:id="rId2"/>
              </a:rPr>
              <a:t>Green Deal</a:t>
            </a:r>
            <a:r>
              <a:rPr lang="it-IT" b="0" i="0" dirty="0">
                <a:solidFill>
                  <a:srgbClr val="212121"/>
                </a:solidFill>
                <a:effectLst/>
                <a:latin typeface="Titillium Web" panose="00000500000000000000" pitchFamily="2" charset="0"/>
              </a:rPr>
              <a:t> europeo) e per una </a:t>
            </a:r>
            <a:r>
              <a:rPr lang="it-IT" b="1" i="0" dirty="0">
                <a:solidFill>
                  <a:srgbClr val="212121"/>
                </a:solidFill>
                <a:effectLst/>
                <a:latin typeface="Titillium Web" panose="00000500000000000000" pitchFamily="2" charset="0"/>
              </a:rPr>
              <a:t>società più giusta e inclusiva</a:t>
            </a:r>
            <a:r>
              <a:rPr lang="it-IT" b="0" i="0" dirty="0">
                <a:solidFill>
                  <a:srgbClr val="212121"/>
                </a:solidFill>
                <a:effectLst/>
                <a:latin typeface="Titillium Web" panose="00000500000000000000" pitchFamily="2" charset="0"/>
              </a:rPr>
              <a:t> (</a:t>
            </a:r>
            <a:r>
              <a:rPr lang="it-IT" b="0" i="0" u="none" strike="noStrike" dirty="0">
                <a:solidFill>
                  <a:srgbClr val="0066CC"/>
                </a:solidFill>
                <a:effectLst/>
                <a:latin typeface="Titillium Web" panose="00000500000000000000" pitchFamily="2" charset="0"/>
                <a:hlinkClick r:id="rId3"/>
              </a:rPr>
              <a:t>Social Pillar europeo</a:t>
            </a:r>
            <a:r>
              <a:rPr lang="it-IT" b="0" i="0" dirty="0">
                <a:solidFill>
                  <a:srgbClr val="212121"/>
                </a:solidFill>
                <a:effectLst/>
                <a:latin typeface="Titillium Web" panose="00000500000000000000" pitchFamily="2" charset="0"/>
              </a:rPr>
              <a:t>) nel più ampio contesto di adesione all'Agenda ONU 2030 per lo sviluppo sostenibile e in coerenza con le Strategie nazionali e regionali di Sviluppo sostenibile.</a:t>
            </a:r>
            <a:endParaRPr lang="it-IT" dirty="0"/>
          </a:p>
        </p:txBody>
      </p:sp>
    </p:spTree>
    <p:extLst>
      <p:ext uri="{BB962C8B-B14F-4D97-AF65-F5344CB8AC3E}">
        <p14:creationId xmlns:p14="http://schemas.microsoft.com/office/powerpoint/2010/main" val="3175619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2DD8815-5321-C364-4F22-0D81DC94E783}"/>
              </a:ext>
            </a:extLst>
          </p:cNvPr>
          <p:cNvSpPr>
            <a:spLocks noGrp="1"/>
          </p:cNvSpPr>
          <p:nvPr>
            <p:ph idx="1"/>
          </p:nvPr>
        </p:nvSpPr>
        <p:spPr>
          <a:xfrm>
            <a:off x="457200" y="908720"/>
            <a:ext cx="8229600" cy="5568280"/>
          </a:xfrm>
        </p:spPr>
        <p:txBody>
          <a:bodyPr>
            <a:normAutofit fontScale="85000" lnSpcReduction="10000"/>
          </a:bodyPr>
          <a:lstStyle/>
          <a:p>
            <a:pPr algn="just"/>
            <a:r>
              <a:rPr lang="it-IT" b="0" i="0" dirty="0">
                <a:solidFill>
                  <a:srgbClr val="212121"/>
                </a:solidFill>
                <a:effectLst/>
                <a:latin typeface="Titillium Web" panose="00000500000000000000" pitchFamily="2" charset="0"/>
              </a:rPr>
              <a:t>L'impostazione strategica dell'Accordo di partenariato è in particolare articolata su </a:t>
            </a:r>
            <a:r>
              <a:rPr lang="it-IT" b="1" i="0" dirty="0">
                <a:solidFill>
                  <a:srgbClr val="212121"/>
                </a:solidFill>
                <a:effectLst/>
                <a:latin typeface="Titillium Web" panose="00000500000000000000" pitchFamily="2" charset="0"/>
              </a:rPr>
              <a:t>5 Obiettivi strategici di policy</a:t>
            </a:r>
            <a:r>
              <a:rPr lang="it-IT" b="0" i="0" dirty="0">
                <a:solidFill>
                  <a:srgbClr val="212121"/>
                </a:solidFill>
                <a:effectLst/>
                <a:latin typeface="Titillium Web" panose="00000500000000000000" pitchFamily="2" charset="0"/>
              </a:rPr>
              <a:t>, corrispondenti a quelli individuati dal Regolamento (UE) 2021/1060, declinati nell'Accordo di Partenariato sulla base delle esigenze del nostro Paese:</a:t>
            </a:r>
          </a:p>
          <a:p>
            <a:pPr algn="just"/>
            <a:r>
              <a:rPr lang="it-IT" b="0" i="0" dirty="0">
                <a:solidFill>
                  <a:srgbClr val="212121"/>
                </a:solidFill>
                <a:effectLst/>
                <a:latin typeface="Titillium Web" panose="00000500000000000000" pitchFamily="2" charset="0"/>
              </a:rPr>
              <a:t>1. un'Europa più intelligente;</a:t>
            </a:r>
          </a:p>
          <a:p>
            <a:pPr algn="just"/>
            <a:r>
              <a:rPr lang="it-IT" b="0" i="0" dirty="0">
                <a:solidFill>
                  <a:srgbClr val="212121"/>
                </a:solidFill>
                <a:effectLst/>
                <a:latin typeface="Titillium Web" panose="00000500000000000000" pitchFamily="2" charset="0"/>
              </a:rPr>
              <a:t>2. un'Europa più verde;</a:t>
            </a:r>
          </a:p>
          <a:p>
            <a:pPr algn="just"/>
            <a:r>
              <a:rPr lang="it-IT" b="0" i="0" dirty="0">
                <a:solidFill>
                  <a:srgbClr val="212121"/>
                </a:solidFill>
                <a:effectLst/>
                <a:latin typeface="Titillium Web" panose="00000500000000000000" pitchFamily="2" charset="0"/>
              </a:rPr>
              <a:t>3. un'Europa più connessa;</a:t>
            </a:r>
          </a:p>
          <a:p>
            <a:pPr algn="just"/>
            <a:r>
              <a:rPr lang="it-IT" b="0" i="0" dirty="0">
                <a:solidFill>
                  <a:srgbClr val="212121"/>
                </a:solidFill>
                <a:effectLst/>
                <a:latin typeface="Titillium Web" panose="00000500000000000000" pitchFamily="2" charset="0"/>
              </a:rPr>
              <a:t>4. un'Europa più sociale e inclusiva;</a:t>
            </a:r>
          </a:p>
          <a:p>
            <a:pPr algn="just"/>
            <a:r>
              <a:rPr lang="it-IT" b="0" i="0" dirty="0">
                <a:solidFill>
                  <a:srgbClr val="212121"/>
                </a:solidFill>
                <a:effectLst/>
                <a:latin typeface="Titillium Web" panose="00000500000000000000" pitchFamily="2" charset="0"/>
              </a:rPr>
              <a:t>5. un'Europa più vicina ai cittadini.</a:t>
            </a:r>
          </a:p>
          <a:p>
            <a:pPr algn="just"/>
            <a:r>
              <a:rPr lang="it-IT" b="0" i="0" dirty="0">
                <a:solidFill>
                  <a:srgbClr val="212121"/>
                </a:solidFill>
                <a:effectLst/>
                <a:latin typeface="Titillium Web" panose="00000500000000000000" pitchFamily="2" charset="0"/>
              </a:rPr>
              <a:t>Ad essi si aggiunge l'ulteriore </a:t>
            </a:r>
            <a:r>
              <a:rPr lang="it-IT" b="1" i="0" dirty="0">
                <a:solidFill>
                  <a:srgbClr val="212121"/>
                </a:solidFill>
                <a:effectLst/>
                <a:latin typeface="Titillium Web" panose="00000500000000000000" pitchFamily="2" charset="0"/>
              </a:rPr>
              <a:t>obiettivo specifico del Fondo per la giusta transizione</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JTF</a:t>
            </a:r>
            <a:r>
              <a:rPr lang="it-IT" b="0" i="0" dirty="0">
                <a:solidFill>
                  <a:srgbClr val="212121"/>
                </a:solidFill>
                <a:effectLst/>
                <a:latin typeface="Titillium Web" panose="00000500000000000000" pitchFamily="2" charset="0"/>
              </a:rPr>
              <a:t>), finalizzato a consentire alle regioni e alle persone di affrontare gli effetti sociali, occupazionali, economici e ambientali della transizione verso gli obiettivi 2030 dell'Unione per l'energia e il clima e un'economia climaticamente neutra dell'Unione entro il 2050, basati sull'accordo di Parigi. Il JTF è indirizzato alle due aree del Mezzogiorno dove si concentrano le attività di produzione ad alta intensità di carbonio: l'area del Sulcis Iglesiente in Sardegna e l'area funzionale di Taranto in Puglia.</a:t>
            </a:r>
          </a:p>
          <a:p>
            <a:endParaRPr lang="it-IT" dirty="0"/>
          </a:p>
        </p:txBody>
      </p:sp>
    </p:spTree>
    <p:extLst>
      <p:ext uri="{BB962C8B-B14F-4D97-AF65-F5344CB8AC3E}">
        <p14:creationId xmlns:p14="http://schemas.microsoft.com/office/powerpoint/2010/main" val="1315836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733AB0-82B0-B7B3-CCE1-26D1DAD97E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1268760"/>
            <a:ext cx="8178800" cy="384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42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207A633-B726-E73B-FAD6-112CF8F0C82E}"/>
              </a:ext>
            </a:extLst>
          </p:cNvPr>
          <p:cNvSpPr>
            <a:spLocks noGrp="1"/>
          </p:cNvSpPr>
          <p:nvPr>
            <p:ph idx="1"/>
          </p:nvPr>
        </p:nvSpPr>
        <p:spPr>
          <a:xfrm>
            <a:off x="457200" y="836712"/>
            <a:ext cx="8229600" cy="5640288"/>
          </a:xfrm>
        </p:spPr>
        <p:txBody>
          <a:bodyPr>
            <a:normAutofit fontScale="92500" lnSpcReduction="10000"/>
          </a:bodyPr>
          <a:lstStyle/>
          <a:p>
            <a:pPr algn="just"/>
            <a:r>
              <a:rPr lang="it-IT" b="0" i="0" dirty="0">
                <a:solidFill>
                  <a:srgbClr val="212121"/>
                </a:solidFill>
                <a:effectLst/>
                <a:latin typeface="Titillium Web" panose="00000500000000000000" pitchFamily="2" charset="0"/>
              </a:rPr>
              <a:t>Nell'impostazione strategica dell'Accordo di partenariato per l'Italia, sono considerate il complesso delle </a:t>
            </a:r>
            <a:r>
              <a:rPr lang="it-IT" b="1" i="0" dirty="0">
                <a:solidFill>
                  <a:srgbClr val="212121"/>
                </a:solidFill>
                <a:effectLst/>
                <a:latin typeface="Titillium Web" panose="00000500000000000000" pitchFamily="2" charset="0"/>
              </a:rPr>
              <a:t>risorse comunitarie</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42,7 miliardi</a:t>
            </a:r>
            <a:r>
              <a:rPr lang="it-IT" b="0" i="0" dirty="0">
                <a:solidFill>
                  <a:srgbClr val="212121"/>
                </a:solidFill>
                <a:effectLst/>
                <a:latin typeface="Titillium Web" panose="00000500000000000000" pitchFamily="2" charset="0"/>
              </a:rPr>
              <a:t>) assegnate per la politica di coesione:</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a titolo dei due Fondi principali per la coesione - Fondo europeo di sviluppo regionale (</a:t>
            </a:r>
            <a:r>
              <a:rPr lang="it-IT" b="1" i="0" dirty="0">
                <a:solidFill>
                  <a:srgbClr val="212121"/>
                </a:solidFill>
                <a:effectLst/>
                <a:latin typeface="Titillium Web" panose="00000500000000000000" pitchFamily="2" charset="0"/>
              </a:rPr>
              <a:t>FESR) </a:t>
            </a:r>
            <a:r>
              <a:rPr lang="it-IT" b="0" i="0" dirty="0">
                <a:solidFill>
                  <a:srgbClr val="212121"/>
                </a:solidFill>
                <a:effectLst/>
                <a:latin typeface="Titillium Web" panose="00000500000000000000" pitchFamily="2" charset="0"/>
              </a:rPr>
              <a:t>e al Fondo sociale europeo plus (</a:t>
            </a:r>
            <a:r>
              <a:rPr lang="it-IT" b="1" i="0" dirty="0">
                <a:solidFill>
                  <a:srgbClr val="212121"/>
                </a:solidFill>
                <a:effectLst/>
                <a:latin typeface="Titillium Web" panose="00000500000000000000" pitchFamily="2" charset="0"/>
              </a:rPr>
              <a:t>FSE)+,</a:t>
            </a:r>
            <a:r>
              <a:rPr lang="it-IT" b="0" i="0" dirty="0">
                <a:solidFill>
                  <a:srgbClr val="212121"/>
                </a:solidFill>
                <a:effectLst/>
                <a:latin typeface="Titillium Web" panose="00000500000000000000" pitchFamily="2" charset="0"/>
              </a:rPr>
              <a:t> pari a </a:t>
            </a:r>
            <a:r>
              <a:rPr lang="it-IT" b="1" i="0" dirty="0">
                <a:solidFill>
                  <a:srgbClr val="212121"/>
                </a:solidFill>
                <a:effectLst/>
                <a:latin typeface="Titillium Web" panose="00000500000000000000" pitchFamily="2" charset="0"/>
              </a:rPr>
              <a:t>41,1 miliardi</a:t>
            </a:r>
            <a:r>
              <a:rPr lang="it-IT" b="0" i="0" dirty="0">
                <a:solidFill>
                  <a:srgbClr val="212121"/>
                </a:solidFill>
                <a:effectLst/>
                <a:latin typeface="Titillium Web" panose="00000500000000000000" pitchFamily="2" charset="0"/>
              </a:rPr>
              <a:t> euro (in luogo dei 32,7 miliardi assegnati nella precedente programmazione);</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a titolo di Fondo per la giusta transizione</a:t>
            </a:r>
            <a:r>
              <a:rPr lang="it-IT" b="1" i="0" dirty="0">
                <a:solidFill>
                  <a:srgbClr val="212121"/>
                </a:solidFill>
                <a:effectLst/>
                <a:latin typeface="Titillium Web" panose="00000500000000000000" pitchFamily="2" charset="0"/>
              </a:rPr>
              <a:t> (JTF)</a:t>
            </a:r>
            <a:r>
              <a:rPr lang="it-IT" b="0" i="0" dirty="0">
                <a:solidFill>
                  <a:srgbClr val="212121"/>
                </a:solidFill>
                <a:effectLst/>
                <a:latin typeface="Titillium Web" panose="00000500000000000000" pitchFamily="2" charset="0"/>
              </a:rPr>
              <a:t>, quale nuovo strumento della politica di coesione 2021-2027, pari a circa </a:t>
            </a:r>
            <a:r>
              <a:rPr lang="it-IT" b="1" i="0" dirty="0">
                <a:solidFill>
                  <a:srgbClr val="212121"/>
                </a:solidFill>
                <a:effectLst/>
                <a:latin typeface="Titillium Web" panose="00000500000000000000" pitchFamily="2" charset="0"/>
              </a:rPr>
              <a:t>1 miliardo</a:t>
            </a:r>
            <a:r>
              <a:rPr lang="it-IT" b="0" i="0" dirty="0">
                <a:solidFill>
                  <a:srgbClr val="212121"/>
                </a:solidFill>
                <a:effectLst/>
                <a:latin typeface="Titillium Web" panose="00000500000000000000" pitchFamily="2" charset="0"/>
              </a:rPr>
              <a:t> di euro;</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a titolo di Fondo Europeo per gli Affari Marittimi, la Pesca e l'Acquacoltura</a:t>
            </a:r>
            <a:r>
              <a:rPr lang="it-IT" b="1" i="0" dirty="0">
                <a:solidFill>
                  <a:srgbClr val="212121"/>
                </a:solidFill>
                <a:effectLst/>
                <a:latin typeface="Titillium Web" panose="00000500000000000000" pitchFamily="2" charset="0"/>
              </a:rPr>
              <a:t> (FEAMPA)</a:t>
            </a:r>
            <a:r>
              <a:rPr lang="it-IT" b="0" i="0" dirty="0">
                <a:solidFill>
                  <a:srgbClr val="212121"/>
                </a:solidFill>
                <a:effectLst/>
                <a:latin typeface="Titillium Web" panose="00000500000000000000" pitchFamily="2" charset="0"/>
              </a:rPr>
              <a:t>, per </a:t>
            </a:r>
            <a:r>
              <a:rPr lang="it-IT" b="1" i="0" dirty="0">
                <a:solidFill>
                  <a:srgbClr val="212121"/>
                </a:solidFill>
                <a:effectLst/>
                <a:latin typeface="Titillium Web" panose="00000500000000000000" pitchFamily="2" charset="0"/>
              </a:rPr>
              <a:t>518 milioni</a:t>
            </a:r>
            <a:r>
              <a:rPr lang="it-IT" b="0" i="0" dirty="0">
                <a:solidFill>
                  <a:srgbClr val="212121"/>
                </a:solidFill>
                <a:effectLst/>
                <a:latin typeface="Titillium Web" panose="00000500000000000000" pitchFamily="2" charset="0"/>
              </a:rPr>
              <a:t> di euro.</a:t>
            </a:r>
          </a:p>
          <a:p>
            <a:pPr algn="just"/>
            <a:r>
              <a:rPr lang="it-IT" b="0" i="0" dirty="0">
                <a:solidFill>
                  <a:srgbClr val="212121"/>
                </a:solidFill>
                <a:effectLst/>
                <a:latin typeface="Titillium Web" panose="00000500000000000000" pitchFamily="2" charset="0"/>
              </a:rPr>
              <a:t>Considerando le risorse del </a:t>
            </a:r>
            <a:r>
              <a:rPr lang="it-IT" b="1" i="0" dirty="0">
                <a:solidFill>
                  <a:srgbClr val="212121"/>
                </a:solidFill>
                <a:effectLst/>
                <a:latin typeface="Titillium Web" panose="00000500000000000000" pitchFamily="2" charset="0"/>
              </a:rPr>
              <a:t>cofinanziamento</a:t>
            </a:r>
            <a:r>
              <a:rPr lang="it-IT" b="0" i="0" dirty="0">
                <a:solidFill>
                  <a:srgbClr val="212121"/>
                </a:solidFill>
                <a:effectLst/>
                <a:latin typeface="Titillium Web" panose="00000500000000000000" pitchFamily="2" charset="0"/>
              </a:rPr>
              <a:t> </a:t>
            </a:r>
            <a:r>
              <a:rPr lang="it-IT" b="1" i="0" dirty="0">
                <a:solidFill>
                  <a:srgbClr val="212121"/>
                </a:solidFill>
                <a:effectLst/>
                <a:latin typeface="Titillium Web" panose="00000500000000000000" pitchFamily="2" charset="0"/>
              </a:rPr>
              <a:t>nazionale, </a:t>
            </a:r>
            <a:r>
              <a:rPr lang="it-IT" b="0" i="0" dirty="0">
                <a:solidFill>
                  <a:srgbClr val="212121"/>
                </a:solidFill>
                <a:effectLst/>
                <a:latin typeface="Titillium Web" panose="00000500000000000000" pitchFamily="2" charset="0"/>
              </a:rPr>
              <a:t>pari a circa</a:t>
            </a:r>
            <a:r>
              <a:rPr lang="it-IT" b="1" i="0" dirty="0">
                <a:solidFill>
                  <a:srgbClr val="212121"/>
                </a:solidFill>
                <a:effectLst/>
                <a:latin typeface="Titillium Web" panose="00000500000000000000" pitchFamily="2" charset="0"/>
              </a:rPr>
              <a:t> 32,4 miliardi</a:t>
            </a:r>
            <a:r>
              <a:rPr lang="it-IT" b="0" i="0" dirty="0">
                <a:solidFill>
                  <a:srgbClr val="212121"/>
                </a:solidFill>
                <a:effectLst/>
                <a:latin typeface="Titillium Web" panose="00000500000000000000" pitchFamily="2" charset="0"/>
              </a:rPr>
              <a:t>, lo stanziamento totale della politica di coesione per il ciclo 2021-2027, da programmare nell'ambito dell'Accordo di partenariato, raggiunge oltre </a:t>
            </a:r>
            <a:r>
              <a:rPr lang="it-IT" b="1" i="0" dirty="0">
                <a:solidFill>
                  <a:srgbClr val="212121"/>
                </a:solidFill>
                <a:effectLst/>
                <a:latin typeface="Titillium Web" panose="00000500000000000000" pitchFamily="2" charset="0"/>
              </a:rPr>
              <a:t>75 miliardi</a:t>
            </a:r>
            <a:r>
              <a:rPr lang="it-IT" b="0" i="0" dirty="0">
                <a:solidFill>
                  <a:srgbClr val="212121"/>
                </a:solidFill>
                <a:effectLst/>
                <a:latin typeface="Titillium Web" panose="00000500000000000000" pitchFamily="2" charset="0"/>
              </a:rPr>
              <a:t> di euro (cfr. </a:t>
            </a:r>
            <a:r>
              <a:rPr lang="it-IT" b="0" i="0" u="none" strike="noStrike" dirty="0">
                <a:solidFill>
                  <a:srgbClr val="0066CC"/>
                </a:solidFill>
                <a:effectLst/>
                <a:latin typeface="Titillium Web" panose="00000500000000000000" pitchFamily="2" charset="0"/>
                <a:hlinkClick r:id="rId2"/>
              </a:rPr>
              <a:t>Comunicato stampa</a:t>
            </a:r>
            <a:r>
              <a:rPr lang="it-IT" b="0" i="0" dirty="0">
                <a:solidFill>
                  <a:srgbClr val="212121"/>
                </a:solidFill>
                <a:effectLst/>
                <a:latin typeface="Titillium Web" panose="00000500000000000000" pitchFamily="2" charset="0"/>
              </a:rPr>
              <a:t> UE del 19 luglio 2022).</a:t>
            </a:r>
          </a:p>
          <a:p>
            <a:endParaRPr lang="it-IT" dirty="0"/>
          </a:p>
        </p:txBody>
      </p:sp>
    </p:spTree>
    <p:extLst>
      <p:ext uri="{BB962C8B-B14F-4D97-AF65-F5344CB8AC3E}">
        <p14:creationId xmlns:p14="http://schemas.microsoft.com/office/powerpoint/2010/main" val="372229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064CE68-8572-0E25-03C9-9950A8AF059E}"/>
              </a:ext>
            </a:extLst>
          </p:cNvPr>
          <p:cNvSpPr>
            <a:spLocks noGrp="1"/>
          </p:cNvSpPr>
          <p:nvPr>
            <p:ph idx="1"/>
          </p:nvPr>
        </p:nvSpPr>
        <p:spPr>
          <a:xfrm>
            <a:off x="457200" y="836712"/>
            <a:ext cx="8229600" cy="5640288"/>
          </a:xfrm>
        </p:spPr>
        <p:txBody>
          <a:bodyPr>
            <a:normAutofit fontScale="85000" lnSpcReduction="20000"/>
          </a:bodyPr>
          <a:lstStyle/>
          <a:p>
            <a:pPr algn="just"/>
            <a:r>
              <a:rPr lang="it-IT" b="0" i="0" dirty="0">
                <a:solidFill>
                  <a:srgbClr val="212121"/>
                </a:solidFill>
                <a:effectLst/>
                <a:latin typeface="Titillium Web" panose="00000500000000000000" pitchFamily="2" charset="0"/>
              </a:rPr>
              <a:t>Si rammenta, infatti, che ai fini della politica di coesione, oltre alle risorse comunitarie vanno considerate, per il principio della </a:t>
            </a:r>
            <a:r>
              <a:rPr lang="it-IT" b="1" i="0" dirty="0">
                <a:solidFill>
                  <a:srgbClr val="212121"/>
                </a:solidFill>
                <a:effectLst/>
                <a:latin typeface="Titillium Web" panose="00000500000000000000" pitchFamily="2" charset="0"/>
              </a:rPr>
              <a:t>addizionalità,</a:t>
            </a:r>
            <a:r>
              <a:rPr lang="it-IT" b="0" i="0" dirty="0">
                <a:solidFill>
                  <a:srgbClr val="212121"/>
                </a:solidFill>
                <a:effectLst/>
                <a:latin typeface="Titillium Web" panose="00000500000000000000" pitchFamily="2" charset="0"/>
              </a:rPr>
              <a:t> le risorse provenienti dal cofinanziamento nazionale </a:t>
            </a:r>
            <a:r>
              <a:rPr lang="it-IT" b="1" i="0" dirty="0">
                <a:solidFill>
                  <a:srgbClr val="212121"/>
                </a:solidFill>
                <a:effectLst/>
                <a:latin typeface="Titillium Web" panose="00000500000000000000" pitchFamily="2" charset="0"/>
              </a:rPr>
              <a:t>,</a:t>
            </a:r>
            <a:r>
              <a:rPr lang="it-IT" b="0" i="0" dirty="0">
                <a:solidFill>
                  <a:srgbClr val="212121"/>
                </a:solidFill>
                <a:effectLst/>
                <a:latin typeface="Titillium Web" panose="00000500000000000000" pitchFamily="2" charset="0"/>
              </a:rPr>
              <a:t> posto a carico del Fondo di rotazione per l'attuazione delle politiche comunitarie (c.d. Fondo IGRUE), stanziate in bilancio dalla legge di bilancio per il 2021.</a:t>
            </a:r>
          </a:p>
          <a:p>
            <a:pPr algn="just"/>
            <a:r>
              <a:rPr lang="it-IT" b="0" i="0" dirty="0">
                <a:solidFill>
                  <a:srgbClr val="212121"/>
                </a:solidFill>
                <a:effectLst/>
                <a:latin typeface="Titillium Web" panose="00000500000000000000" pitchFamily="2" charset="0"/>
              </a:rPr>
              <a:t>L'articolo 1, comma 51 e seguenti, della legge n. 178 del 2020 (legge di bilancio 2021) ha stabilito che il </a:t>
            </a:r>
            <a:r>
              <a:rPr lang="it-IT" b="1" i="0" dirty="0">
                <a:solidFill>
                  <a:srgbClr val="212121"/>
                </a:solidFill>
                <a:effectLst/>
                <a:latin typeface="Titillium Web" panose="00000500000000000000" pitchFamily="2" charset="0"/>
              </a:rPr>
              <a:t>Fondo IGRUE</a:t>
            </a:r>
            <a:r>
              <a:rPr lang="it-IT" b="0" i="0" dirty="0">
                <a:solidFill>
                  <a:srgbClr val="212121"/>
                </a:solidFill>
                <a:effectLst/>
                <a:latin typeface="Titillium Web" panose="00000500000000000000" pitchFamily="2" charset="0"/>
              </a:rPr>
              <a:t> provvede alla copertura degli oneri relativi alla quota di cofinanziamento nazionale pubblica relativa agli interventi cofinanziati dall'Unione europea per il periodo di programmazione 2021-2027, a valere sulle risorse dei fondi strutturali (FESR, FSE+), del Fondo per una transizione giusta (JTF) e del Fondo Europeo per gli Affari Marittimi, la Pesca e l'Acquacoltura (FEAMPA), nella misura del </a:t>
            </a:r>
            <a:r>
              <a:rPr lang="it-IT" b="1" i="0" dirty="0">
                <a:solidFill>
                  <a:srgbClr val="212121"/>
                </a:solidFill>
                <a:effectLst/>
                <a:latin typeface="Titillium Web" panose="00000500000000000000" pitchFamily="2" charset="0"/>
              </a:rPr>
              <a:t>100 per cento</a:t>
            </a:r>
            <a:r>
              <a:rPr lang="it-IT" b="0" i="0" dirty="0">
                <a:solidFill>
                  <a:srgbClr val="212121"/>
                </a:solidFill>
                <a:effectLst/>
                <a:latin typeface="Titillium Web" panose="00000500000000000000" pitchFamily="2" charset="0"/>
              </a:rPr>
              <a:t> per gli interventi attribuiti alla titolarità delle </a:t>
            </a:r>
            <a:r>
              <a:rPr lang="it-IT" b="1" i="0" dirty="0">
                <a:solidFill>
                  <a:srgbClr val="212121"/>
                </a:solidFill>
                <a:effectLst/>
                <a:latin typeface="Titillium Web" panose="00000500000000000000" pitchFamily="2" charset="0"/>
              </a:rPr>
              <a:t>amministrazioni centrali</a:t>
            </a:r>
            <a:r>
              <a:rPr lang="it-IT" b="0" i="0" dirty="0">
                <a:solidFill>
                  <a:srgbClr val="212121"/>
                </a:solidFill>
                <a:effectLst/>
                <a:latin typeface="Titillium Web" panose="00000500000000000000" pitchFamily="2" charset="0"/>
              </a:rPr>
              <a:t> dello Stato (comma 53) e per il </a:t>
            </a:r>
            <a:r>
              <a:rPr lang="it-IT" b="1" i="0" dirty="0">
                <a:solidFill>
                  <a:srgbClr val="212121"/>
                </a:solidFill>
                <a:effectLst/>
                <a:latin typeface="Titillium Web" panose="00000500000000000000" pitchFamily="2" charset="0"/>
              </a:rPr>
              <a:t>70 per cento</a:t>
            </a:r>
            <a:r>
              <a:rPr lang="it-IT" b="0" i="0" dirty="0">
                <a:solidFill>
                  <a:srgbClr val="212121"/>
                </a:solidFill>
                <a:effectLst/>
                <a:latin typeface="Titillium Web" panose="00000500000000000000" pitchFamily="2" charset="0"/>
              </a:rPr>
              <a:t> per gli interventi, attribuiti alla titolarità delle </a:t>
            </a:r>
            <a:r>
              <a:rPr lang="it-IT" b="1" i="0" dirty="0">
                <a:solidFill>
                  <a:srgbClr val="212121"/>
                </a:solidFill>
                <a:effectLst/>
                <a:latin typeface="Titillium Web" panose="00000500000000000000" pitchFamily="2" charset="0"/>
              </a:rPr>
              <a:t>regioni</a:t>
            </a:r>
            <a:r>
              <a:rPr lang="it-IT" b="0" i="0" dirty="0">
                <a:solidFill>
                  <a:srgbClr val="212121"/>
                </a:solidFill>
                <a:effectLst/>
                <a:latin typeface="Titillium Web" panose="00000500000000000000" pitchFamily="2" charset="0"/>
              </a:rPr>
              <a:t> e delle </a:t>
            </a:r>
            <a:r>
              <a:rPr lang="it-IT" b="1" i="0" dirty="0">
                <a:solidFill>
                  <a:srgbClr val="212121"/>
                </a:solidFill>
                <a:effectLst/>
                <a:latin typeface="Titillium Web" panose="00000500000000000000" pitchFamily="2" charset="0"/>
              </a:rPr>
              <a:t>province autonome</a:t>
            </a:r>
            <a:r>
              <a:rPr lang="it-IT" b="0" i="0" dirty="0">
                <a:solidFill>
                  <a:srgbClr val="212121"/>
                </a:solidFill>
                <a:effectLst/>
                <a:latin typeface="Titillium Web" panose="00000500000000000000" pitchFamily="2" charset="0"/>
              </a:rPr>
              <a:t> di Trento e di Bolzano (comma 52), ponendo la restante quota del 30 per cento fa carico ai bilanci delle regioni e delle predette province autonome, nonché degli eventuali altri organismi pubblici partecipanti a tali programmi.</a:t>
            </a:r>
          </a:p>
          <a:p>
            <a:pPr algn="just"/>
            <a:r>
              <a:rPr lang="it-IT" b="0" i="0" dirty="0">
                <a:solidFill>
                  <a:srgbClr val="212121"/>
                </a:solidFill>
                <a:effectLst/>
                <a:latin typeface="Titillium Web" panose="00000500000000000000" pitchFamily="2" charset="0"/>
              </a:rPr>
              <a:t> </a:t>
            </a:r>
          </a:p>
          <a:p>
            <a:endParaRPr lang="it-IT" dirty="0"/>
          </a:p>
        </p:txBody>
      </p:sp>
    </p:spTree>
    <p:extLst>
      <p:ext uri="{BB962C8B-B14F-4D97-AF65-F5344CB8AC3E}">
        <p14:creationId xmlns:p14="http://schemas.microsoft.com/office/powerpoint/2010/main" val="283506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5EE2C52-6593-E3C9-1651-9BE1D16E09A1}"/>
              </a:ext>
            </a:extLst>
          </p:cNvPr>
          <p:cNvSpPr>
            <a:spLocks noGrp="1"/>
          </p:cNvSpPr>
          <p:nvPr>
            <p:ph idx="1"/>
          </p:nvPr>
        </p:nvSpPr>
        <p:spPr/>
        <p:txBody>
          <a:bodyPr>
            <a:normAutofit fontScale="85000" lnSpcReduction="10000"/>
          </a:bodyPr>
          <a:lstStyle/>
          <a:p>
            <a:pPr algn="just"/>
            <a:r>
              <a:rPr lang="it-IT" b="0" i="0" dirty="0">
                <a:solidFill>
                  <a:srgbClr val="212121"/>
                </a:solidFill>
                <a:effectLst/>
                <a:latin typeface="Titillium Web" panose="00000500000000000000" pitchFamily="2" charset="0"/>
              </a:rPr>
              <a:t>ai fini della programmazione di tali risorse, - tolto il FEAMPA, che l'Accordo di Partenariato italiano prevede l'istituzione di </a:t>
            </a:r>
            <a:r>
              <a:rPr lang="it-IT" b="1" i="0" dirty="0">
                <a:solidFill>
                  <a:srgbClr val="212121"/>
                </a:solidFill>
                <a:effectLst/>
                <a:latin typeface="Titillium Web" panose="00000500000000000000" pitchFamily="2" charset="0"/>
              </a:rPr>
              <a:t>10 Programmi Nazionali</a:t>
            </a:r>
            <a:r>
              <a:rPr lang="it-IT" b="0" i="0" dirty="0">
                <a:solidFill>
                  <a:srgbClr val="212121"/>
                </a:solidFill>
                <a:effectLst/>
                <a:latin typeface="Titillium Web" panose="00000500000000000000" pitchFamily="2" charset="0"/>
              </a:rPr>
              <a:t> (PN), in linea con l'invito giunto dalla Commissione di ridurne il numero rispetto al ciclo precedente. L'elenco dei PN proposti è il seguente:</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Scuola e competenze;</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Ricerca, innovazione e competitività per la transizione verde e digitale;</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Sicurezza per la legalità;</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Equità nella salute;</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Inclusione e lotta alla povertà;</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Giovani, donne e lavoro;</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Metro plus e città medie del Sud;</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Cultura;</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Capacità per la coesione;</a:t>
            </a:r>
          </a:p>
          <a:p>
            <a:pPr algn="just">
              <a:buFont typeface="Arial" panose="020B0604020202020204" pitchFamily="34" charset="0"/>
              <a:buChar char="•"/>
            </a:pPr>
            <a:r>
              <a:rPr lang="it-IT" b="0" i="0" dirty="0">
                <a:solidFill>
                  <a:srgbClr val="212121"/>
                </a:solidFill>
                <a:effectLst/>
                <a:latin typeface="Titillium Web" panose="00000500000000000000" pitchFamily="2" charset="0"/>
              </a:rPr>
              <a:t>Just </a:t>
            </a:r>
            <a:r>
              <a:rPr lang="it-IT" b="0" i="0" dirty="0" err="1">
                <a:solidFill>
                  <a:srgbClr val="212121"/>
                </a:solidFill>
                <a:effectLst/>
                <a:latin typeface="Titillium Web" panose="00000500000000000000" pitchFamily="2" charset="0"/>
              </a:rPr>
              <a:t>Transition</a:t>
            </a:r>
            <a:r>
              <a:rPr lang="it-IT" b="0" i="0" dirty="0">
                <a:solidFill>
                  <a:srgbClr val="212121"/>
                </a:solidFill>
                <a:effectLst/>
                <a:latin typeface="Titillium Web" panose="00000500000000000000" pitchFamily="2" charset="0"/>
              </a:rPr>
              <a:t> Fund.</a:t>
            </a:r>
          </a:p>
          <a:p>
            <a:pPr marL="0" indent="0" algn="l">
              <a:buNone/>
            </a:pPr>
            <a:endParaRPr lang="it-IT" b="0" i="0" dirty="0">
              <a:solidFill>
                <a:srgbClr val="212121"/>
              </a:solidFill>
              <a:effectLst/>
              <a:latin typeface="Titillium Web" panose="00000500000000000000" pitchFamily="2" charset="0"/>
            </a:endParaRPr>
          </a:p>
          <a:p>
            <a:endParaRPr lang="it-IT" dirty="0"/>
          </a:p>
        </p:txBody>
      </p:sp>
    </p:spTree>
    <p:extLst>
      <p:ext uri="{BB962C8B-B14F-4D97-AF65-F5344CB8AC3E}">
        <p14:creationId xmlns:p14="http://schemas.microsoft.com/office/powerpoint/2010/main" val="1981763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94F55C2-E71B-4A39-1440-14F583678A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4540" y="980728"/>
            <a:ext cx="6791705"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94554DC-C99B-FA59-6DC2-0B426A5C4544}"/>
              </a:ext>
            </a:extLst>
          </p:cNvPr>
          <p:cNvSpPr>
            <a:spLocks noGrp="1"/>
          </p:cNvSpPr>
          <p:nvPr>
            <p:ph type="title"/>
          </p:nvPr>
        </p:nvSpPr>
        <p:spPr>
          <a:xfrm>
            <a:off x="480060" y="2564904"/>
            <a:ext cx="2064266" cy="18800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68580" tIns="34290" rIns="68580" bIns="34290" rtlCol="0" anchor="ctr">
            <a:normAutofit/>
          </a:bodyPr>
          <a:lstStyle/>
          <a:p>
            <a:pPr algn="ctr"/>
            <a:r>
              <a:rPr lang="en-US" sz="1950" dirty="0" err="1">
                <a:solidFill>
                  <a:schemeClr val="bg1"/>
                </a:solidFill>
              </a:rPr>
              <a:t>Programmi</a:t>
            </a:r>
            <a:r>
              <a:rPr lang="en-US" sz="1950" dirty="0">
                <a:solidFill>
                  <a:schemeClr val="bg1"/>
                </a:solidFill>
              </a:rPr>
              <a:t> </a:t>
            </a:r>
            <a:r>
              <a:rPr lang="en-US" sz="1950" dirty="0" err="1">
                <a:solidFill>
                  <a:schemeClr val="bg1"/>
                </a:solidFill>
              </a:rPr>
              <a:t>nazionali</a:t>
            </a:r>
            <a:endParaRPr lang="en-US" sz="1950" dirty="0">
              <a:solidFill>
                <a:schemeClr val="bg1"/>
              </a:solidFill>
            </a:endParaRPr>
          </a:p>
        </p:txBody>
      </p:sp>
    </p:spTree>
    <p:extLst>
      <p:ext uri="{BB962C8B-B14F-4D97-AF65-F5344CB8AC3E}">
        <p14:creationId xmlns:p14="http://schemas.microsoft.com/office/powerpoint/2010/main" val="2432614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1D8B04-4DB2-4317-C246-B724814897AE}"/>
              </a:ext>
            </a:extLst>
          </p:cNvPr>
          <p:cNvSpPr>
            <a:spLocks noGrp="1"/>
          </p:cNvSpPr>
          <p:nvPr>
            <p:ph type="title"/>
          </p:nvPr>
        </p:nvSpPr>
        <p:spPr>
          <a:xfrm>
            <a:off x="480060" y="2413023"/>
            <a:ext cx="2064266" cy="203195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68580" tIns="34290" rIns="68580" bIns="34290" rtlCol="0" anchor="ctr">
            <a:normAutofit/>
          </a:bodyPr>
          <a:lstStyle/>
          <a:p>
            <a:pPr algn="ctr"/>
            <a:r>
              <a:rPr lang="en-US" sz="1950" dirty="0" err="1">
                <a:solidFill>
                  <a:schemeClr val="bg1"/>
                </a:solidFill>
              </a:rPr>
              <a:t>Regioni</a:t>
            </a:r>
            <a:r>
              <a:rPr lang="en-US" sz="1950" dirty="0">
                <a:solidFill>
                  <a:schemeClr val="bg1"/>
                </a:solidFill>
              </a:rPr>
              <a:t> in </a:t>
            </a:r>
            <a:r>
              <a:rPr lang="en-US" sz="1950" dirty="0" err="1">
                <a:solidFill>
                  <a:schemeClr val="bg1"/>
                </a:solidFill>
              </a:rPr>
              <a:t>transizione</a:t>
            </a:r>
            <a:br>
              <a:rPr lang="en-US" sz="1950" dirty="0">
                <a:solidFill>
                  <a:schemeClr val="bg1"/>
                </a:solidFill>
              </a:rPr>
            </a:br>
            <a:endParaRPr lang="en-US" sz="1950" dirty="0">
              <a:solidFill>
                <a:schemeClr val="bg1"/>
              </a:solidFill>
            </a:endParaRPr>
          </a:p>
        </p:txBody>
      </p:sp>
      <p:pic>
        <p:nvPicPr>
          <p:cNvPr id="4" name="Segnaposto contenuto 3">
            <a:extLst>
              <a:ext uri="{FF2B5EF4-FFF2-40B4-BE49-F238E27FC236}">
                <a16:creationId xmlns:a16="http://schemas.microsoft.com/office/drawing/2014/main" id="{7C362A76-1340-575D-C6CC-23F0E956A9EA}"/>
              </a:ext>
            </a:extLst>
          </p:cNvPr>
          <p:cNvPicPr>
            <a:picLocks noGrp="1" noChangeAspect="1"/>
          </p:cNvPicPr>
          <p:nvPr>
            <p:ph idx="1"/>
          </p:nvPr>
        </p:nvPicPr>
        <p:blipFill>
          <a:blip r:embed="rId2"/>
          <a:stretch>
            <a:fillRect/>
          </a:stretch>
        </p:blipFill>
        <p:spPr>
          <a:xfrm>
            <a:off x="2642415" y="2418982"/>
            <a:ext cx="5777685" cy="2162146"/>
          </a:xfrm>
          <a:prstGeom prst="rect">
            <a:avLst/>
          </a:prstGeom>
        </p:spPr>
      </p:pic>
    </p:spTree>
    <p:extLst>
      <p:ext uri="{BB962C8B-B14F-4D97-AF65-F5344CB8AC3E}">
        <p14:creationId xmlns:p14="http://schemas.microsoft.com/office/powerpoint/2010/main" val="1219500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807CEEAC-E7D2-4D5B-C012-ED75416491A7}"/>
              </a:ext>
            </a:extLst>
          </p:cNvPr>
          <p:cNvPicPr>
            <a:picLocks noGrp="1" noChangeAspect="1"/>
          </p:cNvPicPr>
          <p:nvPr>
            <p:ph idx="1"/>
          </p:nvPr>
        </p:nvPicPr>
        <p:blipFill>
          <a:blip r:embed="rId2"/>
          <a:stretch>
            <a:fillRect/>
          </a:stretch>
        </p:blipFill>
        <p:spPr>
          <a:xfrm>
            <a:off x="2555776" y="1339850"/>
            <a:ext cx="5412878" cy="4176554"/>
          </a:xfrm>
          <a:prstGeom prst="rect">
            <a:avLst/>
          </a:prstGeom>
        </p:spPr>
      </p:pic>
      <p:sp>
        <p:nvSpPr>
          <p:cNvPr id="3" name="Titolo 1">
            <a:extLst>
              <a:ext uri="{FF2B5EF4-FFF2-40B4-BE49-F238E27FC236}">
                <a16:creationId xmlns:a16="http://schemas.microsoft.com/office/drawing/2014/main" id="{393B18BF-394E-4F1B-11BF-E88D0033D061}"/>
              </a:ext>
            </a:extLst>
          </p:cNvPr>
          <p:cNvSpPr txBox="1">
            <a:spLocks/>
          </p:cNvSpPr>
          <p:nvPr/>
        </p:nvSpPr>
        <p:spPr>
          <a:xfrm>
            <a:off x="491510" y="2412149"/>
            <a:ext cx="2064266" cy="203195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68580" tIns="34290" rIns="68580" bIns="3429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r>
              <a:rPr lang="en-US" sz="1950" dirty="0" err="1">
                <a:solidFill>
                  <a:schemeClr val="bg1"/>
                </a:solidFill>
              </a:rPr>
              <a:t>Regioni</a:t>
            </a:r>
            <a:r>
              <a:rPr lang="en-US" sz="1950" dirty="0">
                <a:solidFill>
                  <a:schemeClr val="bg1"/>
                </a:solidFill>
              </a:rPr>
              <a:t> </a:t>
            </a:r>
            <a:r>
              <a:rPr lang="en-US" sz="1950" dirty="0" err="1">
                <a:solidFill>
                  <a:schemeClr val="bg1"/>
                </a:solidFill>
              </a:rPr>
              <a:t>più</a:t>
            </a:r>
            <a:r>
              <a:rPr lang="en-US" sz="1950" dirty="0">
                <a:solidFill>
                  <a:schemeClr val="bg1"/>
                </a:solidFill>
              </a:rPr>
              <a:t> </a:t>
            </a:r>
            <a:r>
              <a:rPr lang="en-US" sz="1950" dirty="0" err="1">
                <a:solidFill>
                  <a:schemeClr val="bg1"/>
                </a:solidFill>
              </a:rPr>
              <a:t>sviluppate</a:t>
            </a:r>
            <a:endParaRPr lang="en-US" sz="1950" dirty="0">
              <a:solidFill>
                <a:schemeClr val="bg1"/>
              </a:solidFill>
            </a:endParaRPr>
          </a:p>
        </p:txBody>
      </p:sp>
    </p:spTree>
    <p:extLst>
      <p:ext uri="{BB962C8B-B14F-4D97-AF65-F5344CB8AC3E}">
        <p14:creationId xmlns:p14="http://schemas.microsoft.com/office/powerpoint/2010/main" val="222360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7B20D-14C6-3BFF-5AD6-70FBB12F8270}"/>
              </a:ext>
            </a:extLst>
          </p:cNvPr>
          <p:cNvSpPr>
            <a:spLocks noGrp="1"/>
          </p:cNvSpPr>
          <p:nvPr>
            <p:ph type="title"/>
          </p:nvPr>
        </p:nvSpPr>
        <p:spPr>
          <a:xfrm>
            <a:off x="566927" y="3407077"/>
            <a:ext cx="7980566" cy="581884"/>
          </a:xfrm>
        </p:spPr>
        <p:txBody>
          <a:bodyPr vert="horz" lIns="68580" tIns="34290" rIns="68580" bIns="34290" rtlCol="0" anchor="b">
            <a:normAutofit/>
          </a:bodyPr>
          <a:lstStyle/>
          <a:p>
            <a:pPr algn="ctr"/>
            <a:r>
              <a:rPr lang="en-US" sz="2550" dirty="0"/>
              <a:t>I numeri del PNRR per </a:t>
            </a:r>
            <a:r>
              <a:rPr lang="en-US" sz="2550" dirty="0" err="1"/>
              <a:t>Missioni</a:t>
            </a:r>
            <a:r>
              <a:rPr lang="en-US" sz="2550" dirty="0"/>
              <a:t> e </a:t>
            </a:r>
            <a:r>
              <a:rPr lang="en-US" sz="2550" dirty="0" err="1"/>
              <a:t>progetti</a:t>
            </a:r>
            <a:r>
              <a:rPr lang="en-US" sz="2550" dirty="0"/>
              <a:t> in </a:t>
            </a:r>
            <a:r>
              <a:rPr lang="en-US" sz="2550" dirty="0" err="1"/>
              <a:t>essere</a:t>
            </a:r>
            <a:r>
              <a:rPr lang="en-US" sz="2550" dirty="0"/>
              <a:t> e </a:t>
            </a:r>
            <a:r>
              <a:rPr lang="en-US" sz="2550" dirty="0" err="1"/>
              <a:t>nuovi</a:t>
            </a:r>
            <a:endParaRPr lang="en-US" sz="2550" dirty="0"/>
          </a:p>
        </p:txBody>
      </p:sp>
      <p:pic>
        <p:nvPicPr>
          <p:cNvPr id="4" name="Segnaposto contenuto 3">
            <a:extLst>
              <a:ext uri="{FF2B5EF4-FFF2-40B4-BE49-F238E27FC236}">
                <a16:creationId xmlns:a16="http://schemas.microsoft.com/office/drawing/2014/main" id="{CCE61186-E376-AF76-2E01-C956F9965A5A}"/>
              </a:ext>
            </a:extLst>
          </p:cNvPr>
          <p:cNvPicPr>
            <a:picLocks noGrp="1" noChangeAspect="1"/>
          </p:cNvPicPr>
          <p:nvPr>
            <p:ph idx="1"/>
          </p:nvPr>
        </p:nvPicPr>
        <p:blipFill>
          <a:blip r:embed="rId2"/>
          <a:stretch>
            <a:fillRect/>
          </a:stretch>
        </p:blipFill>
        <p:spPr>
          <a:xfrm>
            <a:off x="226757" y="1397820"/>
            <a:ext cx="8644398" cy="1526633"/>
          </a:xfrm>
          <a:prstGeom prst="rect">
            <a:avLst/>
          </a:prstGeom>
        </p:spPr>
      </p:pic>
    </p:spTree>
    <p:extLst>
      <p:ext uri="{BB962C8B-B14F-4D97-AF65-F5344CB8AC3E}">
        <p14:creationId xmlns:p14="http://schemas.microsoft.com/office/powerpoint/2010/main" val="332594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5CAECB3-EF9A-AB10-260B-4FC083C6F9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75856" y="980728"/>
            <a:ext cx="5065794" cy="41782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35D62C12-AF88-3820-3050-306BAAF8B9F8}"/>
              </a:ext>
            </a:extLst>
          </p:cNvPr>
          <p:cNvSpPr txBox="1">
            <a:spLocks/>
          </p:cNvSpPr>
          <p:nvPr/>
        </p:nvSpPr>
        <p:spPr>
          <a:xfrm>
            <a:off x="491510" y="2412149"/>
            <a:ext cx="2064266" cy="203195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68580" tIns="34290" rIns="68580" bIns="3429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r>
              <a:rPr lang="en-US" sz="1950" dirty="0" err="1">
                <a:solidFill>
                  <a:schemeClr val="bg1"/>
                </a:solidFill>
              </a:rPr>
              <a:t>Regioni</a:t>
            </a:r>
            <a:r>
              <a:rPr lang="en-US" sz="1950" dirty="0">
                <a:solidFill>
                  <a:schemeClr val="bg1"/>
                </a:solidFill>
              </a:rPr>
              <a:t> </a:t>
            </a:r>
            <a:r>
              <a:rPr lang="en-US" sz="1950" dirty="0" err="1">
                <a:solidFill>
                  <a:schemeClr val="bg1"/>
                </a:solidFill>
              </a:rPr>
              <a:t>meno</a:t>
            </a:r>
            <a:r>
              <a:rPr lang="en-US" sz="1950" dirty="0">
                <a:solidFill>
                  <a:schemeClr val="bg1"/>
                </a:solidFill>
              </a:rPr>
              <a:t> </a:t>
            </a:r>
            <a:r>
              <a:rPr lang="en-US" sz="1950" dirty="0" err="1">
                <a:solidFill>
                  <a:schemeClr val="bg1"/>
                </a:solidFill>
              </a:rPr>
              <a:t>sviluppate</a:t>
            </a:r>
            <a:endParaRPr lang="en-US" sz="1950" dirty="0">
              <a:solidFill>
                <a:schemeClr val="bg1"/>
              </a:solidFill>
            </a:endParaRPr>
          </a:p>
        </p:txBody>
      </p:sp>
    </p:spTree>
    <p:extLst>
      <p:ext uri="{BB962C8B-B14F-4D97-AF65-F5344CB8AC3E}">
        <p14:creationId xmlns:p14="http://schemas.microsoft.com/office/powerpoint/2010/main" val="1760507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51DB9-2EC5-A8CD-2175-44DBBA3E61F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3090840-BB61-8BC3-5677-98111101277C}"/>
              </a:ext>
            </a:extLst>
          </p:cNvPr>
          <p:cNvSpPr>
            <a:spLocks noGrp="1"/>
          </p:cNvSpPr>
          <p:nvPr>
            <p:ph idx="1"/>
          </p:nvPr>
        </p:nvSpPr>
        <p:spPr/>
        <p:txBody>
          <a:bodyPr/>
          <a:lstStyle/>
          <a:p>
            <a:pPr algn="l"/>
            <a:r>
              <a:rPr lang="it-IT" b="0" i="0" dirty="0">
                <a:solidFill>
                  <a:srgbClr val="212121"/>
                </a:solidFill>
                <a:effectLst/>
                <a:latin typeface="Titillium Web" panose="00000500000000000000" pitchFamily="2" charset="0"/>
              </a:rPr>
              <a:t>Nel complesso, se si </a:t>
            </a:r>
            <a:r>
              <a:rPr lang="it-IT" b="1" i="0" dirty="0">
                <a:solidFill>
                  <a:srgbClr val="212121"/>
                </a:solidFill>
                <a:effectLst/>
                <a:latin typeface="Titillium Web" panose="00000500000000000000" pitchFamily="2" charset="0"/>
              </a:rPr>
              <a:t>esclude</a:t>
            </a:r>
            <a:r>
              <a:rPr lang="it-IT" b="0" i="0" dirty="0">
                <a:solidFill>
                  <a:srgbClr val="212121"/>
                </a:solidFill>
                <a:effectLst/>
                <a:latin typeface="Titillium Web" panose="00000500000000000000" pitchFamily="2" charset="0"/>
              </a:rPr>
              <a:t> la quota riservata alla Cooperazione Territoriale Europea (</a:t>
            </a:r>
            <a:r>
              <a:rPr lang="it-IT" b="1" i="0" dirty="0">
                <a:solidFill>
                  <a:srgbClr val="212121"/>
                </a:solidFill>
                <a:effectLst/>
                <a:latin typeface="Titillium Web" panose="00000500000000000000" pitchFamily="2" charset="0"/>
              </a:rPr>
              <a:t>CTE</a:t>
            </a:r>
            <a:r>
              <a:rPr lang="it-IT" b="0" i="0" dirty="0">
                <a:solidFill>
                  <a:srgbClr val="212121"/>
                </a:solidFill>
                <a:effectLst/>
                <a:latin typeface="Titillium Web" panose="00000500000000000000" pitchFamily="2" charset="0"/>
              </a:rPr>
              <a:t>), le risorse europee e nazionali dei Fondi per la coesione si distribuiscono come segue tra le tre aree:</a:t>
            </a:r>
          </a:p>
          <a:p>
            <a:pPr algn="l">
              <a:buFont typeface="Arial" panose="020B0604020202020204" pitchFamily="34" charset="0"/>
              <a:buChar char="•"/>
            </a:pPr>
            <a:r>
              <a:rPr lang="it-IT" b="0" i="0" dirty="0">
                <a:solidFill>
                  <a:srgbClr val="212121"/>
                </a:solidFill>
                <a:effectLst/>
                <a:latin typeface="Titillium Web" panose="00000500000000000000" pitchFamily="2" charset="0"/>
              </a:rPr>
              <a:t>regioni</a:t>
            </a:r>
            <a:r>
              <a:rPr lang="it-IT" b="1" i="0" dirty="0">
                <a:solidFill>
                  <a:srgbClr val="212121"/>
                </a:solidFill>
                <a:effectLst/>
                <a:latin typeface="Titillium Web" panose="00000500000000000000" pitchFamily="2" charset="0"/>
              </a:rPr>
              <a:t> più sviluppate</a:t>
            </a:r>
            <a:r>
              <a:rPr lang="it-IT" b="0" i="0" dirty="0">
                <a:solidFill>
                  <a:srgbClr val="212121"/>
                </a:solidFill>
                <a:effectLst/>
                <a:latin typeface="Titillium Web" panose="00000500000000000000" pitchFamily="2" charset="0"/>
              </a:rPr>
              <a:t>: circa </a:t>
            </a:r>
            <a:r>
              <a:rPr lang="it-IT" b="1" i="0" dirty="0">
                <a:solidFill>
                  <a:srgbClr val="212121"/>
                </a:solidFill>
                <a:effectLst/>
                <a:latin typeface="Titillium Web" panose="00000500000000000000" pitchFamily="2" charset="0"/>
              </a:rPr>
              <a:t>23,9 miliardi</a:t>
            </a:r>
            <a:r>
              <a:rPr lang="it-IT" b="0" i="0" dirty="0">
                <a:solidFill>
                  <a:srgbClr val="212121"/>
                </a:solidFill>
                <a:effectLst/>
                <a:latin typeface="Titillium Web" panose="00000500000000000000" pitchFamily="2" charset="0"/>
              </a:rPr>
              <a:t> di euro;</a:t>
            </a:r>
          </a:p>
          <a:p>
            <a:pPr algn="l">
              <a:buFont typeface="Arial" panose="020B0604020202020204" pitchFamily="34" charset="0"/>
              <a:buChar char="•"/>
            </a:pPr>
            <a:r>
              <a:rPr lang="it-IT" b="0" i="0" dirty="0">
                <a:solidFill>
                  <a:srgbClr val="212121"/>
                </a:solidFill>
                <a:effectLst/>
                <a:latin typeface="Titillium Web" panose="00000500000000000000" pitchFamily="2" charset="0"/>
              </a:rPr>
              <a:t>regioni in </a:t>
            </a:r>
            <a:r>
              <a:rPr lang="it-IT" b="1" i="0" dirty="0">
                <a:solidFill>
                  <a:srgbClr val="212121"/>
                </a:solidFill>
                <a:effectLst/>
                <a:latin typeface="Titillium Web" panose="00000500000000000000" pitchFamily="2" charset="0"/>
              </a:rPr>
              <a:t>transizione</a:t>
            </a:r>
            <a:r>
              <a:rPr lang="it-IT" b="0" i="0" dirty="0">
                <a:solidFill>
                  <a:srgbClr val="212121"/>
                </a:solidFill>
                <a:effectLst/>
                <a:latin typeface="Titillium Web" panose="00000500000000000000" pitchFamily="2" charset="0"/>
              </a:rPr>
              <a:t>: circa </a:t>
            </a:r>
            <a:r>
              <a:rPr lang="it-IT" b="1" i="0" dirty="0">
                <a:solidFill>
                  <a:srgbClr val="212121"/>
                </a:solidFill>
                <a:effectLst/>
                <a:latin typeface="Titillium Web" panose="00000500000000000000" pitchFamily="2" charset="0"/>
              </a:rPr>
              <a:t>3,6 miliardi</a:t>
            </a:r>
            <a:r>
              <a:rPr lang="it-IT" b="0" i="0" dirty="0">
                <a:solidFill>
                  <a:srgbClr val="212121"/>
                </a:solidFill>
                <a:effectLst/>
                <a:latin typeface="Titillium Web" panose="00000500000000000000" pitchFamily="2" charset="0"/>
              </a:rPr>
              <a:t> di euro;</a:t>
            </a:r>
          </a:p>
          <a:p>
            <a:pPr algn="l">
              <a:buFont typeface="Arial" panose="020B0604020202020204" pitchFamily="34" charset="0"/>
              <a:buChar char="•"/>
            </a:pPr>
            <a:r>
              <a:rPr lang="it-IT" b="0" i="0" dirty="0">
                <a:solidFill>
                  <a:srgbClr val="212121"/>
                </a:solidFill>
                <a:effectLst/>
                <a:latin typeface="Titillium Web" panose="00000500000000000000" pitchFamily="2" charset="0"/>
              </a:rPr>
              <a:t>regioni </a:t>
            </a:r>
            <a:r>
              <a:rPr lang="it-IT" b="1" i="0" dirty="0">
                <a:solidFill>
                  <a:srgbClr val="212121"/>
                </a:solidFill>
                <a:effectLst/>
                <a:latin typeface="Titillium Web" panose="00000500000000000000" pitchFamily="2" charset="0"/>
              </a:rPr>
              <a:t>meno sviluppate</a:t>
            </a:r>
            <a:r>
              <a:rPr lang="it-IT" b="0" i="0" dirty="0">
                <a:solidFill>
                  <a:srgbClr val="212121"/>
                </a:solidFill>
                <a:effectLst/>
                <a:latin typeface="Titillium Web" panose="00000500000000000000" pitchFamily="2" charset="0"/>
              </a:rPr>
              <a:t>: circa </a:t>
            </a:r>
            <a:r>
              <a:rPr lang="it-IT" b="1" i="0" dirty="0">
                <a:solidFill>
                  <a:srgbClr val="212121"/>
                </a:solidFill>
                <a:effectLst/>
                <a:latin typeface="Titillium Web" panose="00000500000000000000" pitchFamily="2" charset="0"/>
              </a:rPr>
              <a:t>46,6 miliardi</a:t>
            </a:r>
            <a:r>
              <a:rPr lang="it-IT" b="0" i="0" dirty="0">
                <a:solidFill>
                  <a:srgbClr val="212121"/>
                </a:solidFill>
                <a:effectLst/>
                <a:latin typeface="Titillium Web" panose="00000500000000000000" pitchFamily="2" charset="0"/>
              </a:rPr>
              <a:t> di euro.</a:t>
            </a:r>
          </a:p>
          <a:p>
            <a:endParaRPr lang="it-IT" dirty="0"/>
          </a:p>
        </p:txBody>
      </p:sp>
    </p:spTree>
    <p:extLst>
      <p:ext uri="{BB962C8B-B14F-4D97-AF65-F5344CB8AC3E}">
        <p14:creationId xmlns:p14="http://schemas.microsoft.com/office/powerpoint/2010/main" val="4022499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5822C-E362-5271-CCE7-67D5D258E8A8}"/>
              </a:ext>
            </a:extLst>
          </p:cNvPr>
          <p:cNvSpPr>
            <a:spLocks noGrp="1"/>
          </p:cNvSpPr>
          <p:nvPr>
            <p:ph type="title"/>
          </p:nvPr>
        </p:nvSpPr>
        <p:spPr>
          <a:xfrm>
            <a:off x="480060" y="2413023"/>
            <a:ext cx="2064266" cy="203195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68580" tIns="34290" rIns="68580" bIns="34290" rtlCol="0" anchor="ctr">
            <a:normAutofit/>
          </a:bodyPr>
          <a:lstStyle/>
          <a:p>
            <a:pPr algn="ctr"/>
            <a:r>
              <a:rPr lang="en-US" sz="1950" dirty="0" err="1">
                <a:solidFill>
                  <a:schemeClr val="bg1"/>
                </a:solidFill>
              </a:rPr>
              <a:t>Risorse</a:t>
            </a:r>
            <a:r>
              <a:rPr lang="en-US" sz="1950" dirty="0">
                <a:solidFill>
                  <a:schemeClr val="bg1"/>
                </a:solidFill>
              </a:rPr>
              <a:t> per </a:t>
            </a:r>
            <a:r>
              <a:rPr lang="en-US" sz="1950" dirty="0" err="1">
                <a:solidFill>
                  <a:schemeClr val="bg1"/>
                </a:solidFill>
              </a:rPr>
              <a:t>regioni</a:t>
            </a:r>
            <a:r>
              <a:rPr lang="en-US" sz="1950" dirty="0">
                <a:solidFill>
                  <a:schemeClr val="bg1"/>
                </a:solidFill>
              </a:rPr>
              <a:t> </a:t>
            </a:r>
          </a:p>
        </p:txBody>
      </p:sp>
      <p:pic>
        <p:nvPicPr>
          <p:cNvPr id="5122" name="Picture 2">
            <a:extLst>
              <a:ext uri="{FF2B5EF4-FFF2-40B4-BE49-F238E27FC236}">
                <a16:creationId xmlns:a16="http://schemas.microsoft.com/office/drawing/2014/main" id="{4AAF6160-2D2D-5F3B-7BCA-F340F8F06C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52067" y="1798232"/>
            <a:ext cx="5391149" cy="2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605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51E394A-5D93-6D9E-FB67-91E5AA5966D9}"/>
              </a:ext>
            </a:extLst>
          </p:cNvPr>
          <p:cNvSpPr>
            <a:spLocks noGrp="1"/>
          </p:cNvSpPr>
          <p:nvPr>
            <p:ph idx="1"/>
          </p:nvPr>
        </p:nvSpPr>
        <p:spPr>
          <a:xfrm>
            <a:off x="683568" y="836712"/>
            <a:ext cx="8003232" cy="5640288"/>
          </a:xfrm>
        </p:spPr>
        <p:txBody>
          <a:bodyPr/>
          <a:lstStyle/>
          <a:p>
            <a:pPr algn="just"/>
            <a:r>
              <a:rPr lang="it-IT" b="0" i="0" dirty="0">
                <a:solidFill>
                  <a:srgbClr val="1C2024"/>
                </a:solidFill>
                <a:effectLst/>
                <a:latin typeface="Titillium Web" panose="00000500000000000000" pitchFamily="2" charset="0"/>
              </a:rPr>
              <a:t>Dagli ultimi dati del Dipartimento per le politiche della coesione, considerando anche il FSC, le risorse finanziarie assegnate alle politiche di coesione per il ciclo 2021-2027, ammontano complessivamente a </a:t>
            </a:r>
            <a:r>
              <a:rPr lang="it-IT" b="1" i="0" dirty="0">
                <a:solidFill>
                  <a:srgbClr val="1C2024"/>
                </a:solidFill>
                <a:effectLst/>
                <a:latin typeface="Titillium Web" panose="00000500000000000000" pitchFamily="2" charset="0"/>
              </a:rPr>
              <a:t>143,1 miliardi di euro</a:t>
            </a:r>
            <a:r>
              <a:rPr lang="it-IT" b="0" i="0" dirty="0">
                <a:solidFill>
                  <a:srgbClr val="1C2024"/>
                </a:solidFill>
                <a:effectLst/>
                <a:latin typeface="Titillium Web" panose="00000500000000000000" pitchFamily="2" charset="0"/>
              </a:rPr>
              <a:t> per il settennio (aggiornamento al 28 febbraio 2023) di cui </a:t>
            </a:r>
            <a:r>
              <a:rPr lang="it-IT" b="1" i="0" dirty="0">
                <a:solidFill>
                  <a:srgbClr val="1C2024"/>
                </a:solidFill>
                <a:effectLst/>
                <a:latin typeface="Titillium Web" panose="00000500000000000000" pitchFamily="2" charset="0"/>
              </a:rPr>
              <a:t>102,8 miliardi di euro al Mezzogiorno</a:t>
            </a:r>
            <a:r>
              <a:rPr lang="it-IT" b="0" i="0" dirty="0">
                <a:solidFill>
                  <a:srgbClr val="1C2024"/>
                </a:solidFill>
                <a:effectLst/>
                <a:latin typeface="Titillium Web" panose="00000500000000000000" pitchFamily="2" charset="0"/>
              </a:rPr>
              <a:t> e </a:t>
            </a:r>
            <a:r>
              <a:rPr lang="it-IT" b="1" i="0" dirty="0">
                <a:solidFill>
                  <a:srgbClr val="1C2024"/>
                </a:solidFill>
                <a:effectLst/>
                <a:latin typeface="Titillium Web" panose="00000500000000000000" pitchFamily="2" charset="0"/>
              </a:rPr>
              <a:t>38,6 miliardi di euro al Centro Nord</a:t>
            </a:r>
            <a:r>
              <a:rPr lang="it-IT" b="0" i="0" dirty="0">
                <a:solidFill>
                  <a:srgbClr val="1C2024"/>
                </a:solidFill>
                <a:effectLst/>
                <a:latin typeface="Titillium Web" panose="00000500000000000000" pitchFamily="2" charset="0"/>
              </a:rPr>
              <a:t>, oltre a 1,6 miliardi di euro non ripartiti territorialmente.</a:t>
            </a:r>
            <a:endParaRPr lang="it-IT" dirty="0"/>
          </a:p>
        </p:txBody>
      </p:sp>
    </p:spTree>
    <p:extLst>
      <p:ext uri="{BB962C8B-B14F-4D97-AF65-F5344CB8AC3E}">
        <p14:creationId xmlns:p14="http://schemas.microsoft.com/office/powerpoint/2010/main" val="3687296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BE9B0B5B-5FEE-C01A-0413-A47B26E290E2}"/>
              </a:ext>
            </a:extLst>
          </p:cNvPr>
          <p:cNvGraphicFramePr>
            <a:graphicFrameLocks noGrp="1"/>
          </p:cNvGraphicFramePr>
          <p:nvPr>
            <p:ph idx="1"/>
            <p:extLst>
              <p:ext uri="{D42A27DB-BD31-4B8C-83A1-F6EECF244321}">
                <p14:modId xmlns:p14="http://schemas.microsoft.com/office/powerpoint/2010/main" val="1287010258"/>
              </p:ext>
            </p:extLst>
          </p:nvPr>
        </p:nvGraphicFramePr>
        <p:xfrm>
          <a:off x="175437" y="1052736"/>
          <a:ext cx="8787812" cy="4621071"/>
        </p:xfrm>
        <a:graphic>
          <a:graphicData uri="http://schemas.openxmlformats.org/drawingml/2006/table">
            <a:tbl>
              <a:tblPr/>
              <a:tblGrid>
                <a:gridCol w="1722296">
                  <a:extLst>
                    <a:ext uri="{9D8B030D-6E8A-4147-A177-3AD203B41FA5}">
                      <a16:colId xmlns:a16="http://schemas.microsoft.com/office/drawing/2014/main" val="2425098790"/>
                    </a:ext>
                  </a:extLst>
                </a:gridCol>
                <a:gridCol w="613889">
                  <a:extLst>
                    <a:ext uri="{9D8B030D-6E8A-4147-A177-3AD203B41FA5}">
                      <a16:colId xmlns:a16="http://schemas.microsoft.com/office/drawing/2014/main" val="4170218275"/>
                    </a:ext>
                  </a:extLst>
                </a:gridCol>
                <a:gridCol w="613889">
                  <a:extLst>
                    <a:ext uri="{9D8B030D-6E8A-4147-A177-3AD203B41FA5}">
                      <a16:colId xmlns:a16="http://schemas.microsoft.com/office/drawing/2014/main" val="371251895"/>
                    </a:ext>
                  </a:extLst>
                </a:gridCol>
                <a:gridCol w="613889">
                  <a:extLst>
                    <a:ext uri="{9D8B030D-6E8A-4147-A177-3AD203B41FA5}">
                      <a16:colId xmlns:a16="http://schemas.microsoft.com/office/drawing/2014/main" val="3214078877"/>
                    </a:ext>
                  </a:extLst>
                </a:gridCol>
                <a:gridCol w="613889">
                  <a:extLst>
                    <a:ext uri="{9D8B030D-6E8A-4147-A177-3AD203B41FA5}">
                      <a16:colId xmlns:a16="http://schemas.microsoft.com/office/drawing/2014/main" val="2930877334"/>
                    </a:ext>
                  </a:extLst>
                </a:gridCol>
                <a:gridCol w="613889">
                  <a:extLst>
                    <a:ext uri="{9D8B030D-6E8A-4147-A177-3AD203B41FA5}">
                      <a16:colId xmlns:a16="http://schemas.microsoft.com/office/drawing/2014/main" val="1783206054"/>
                    </a:ext>
                  </a:extLst>
                </a:gridCol>
                <a:gridCol w="613889">
                  <a:extLst>
                    <a:ext uri="{9D8B030D-6E8A-4147-A177-3AD203B41FA5}">
                      <a16:colId xmlns:a16="http://schemas.microsoft.com/office/drawing/2014/main" val="3981825019"/>
                    </a:ext>
                  </a:extLst>
                </a:gridCol>
                <a:gridCol w="613889">
                  <a:extLst>
                    <a:ext uri="{9D8B030D-6E8A-4147-A177-3AD203B41FA5}">
                      <a16:colId xmlns:a16="http://schemas.microsoft.com/office/drawing/2014/main" val="2208251262"/>
                    </a:ext>
                  </a:extLst>
                </a:gridCol>
                <a:gridCol w="463313">
                  <a:extLst>
                    <a:ext uri="{9D8B030D-6E8A-4147-A177-3AD203B41FA5}">
                      <a16:colId xmlns:a16="http://schemas.microsoft.com/office/drawing/2014/main" val="3271834674"/>
                    </a:ext>
                  </a:extLst>
                </a:gridCol>
                <a:gridCol w="613889">
                  <a:extLst>
                    <a:ext uri="{9D8B030D-6E8A-4147-A177-3AD203B41FA5}">
                      <a16:colId xmlns:a16="http://schemas.microsoft.com/office/drawing/2014/main" val="4003973844"/>
                    </a:ext>
                  </a:extLst>
                </a:gridCol>
                <a:gridCol w="613889">
                  <a:extLst>
                    <a:ext uri="{9D8B030D-6E8A-4147-A177-3AD203B41FA5}">
                      <a16:colId xmlns:a16="http://schemas.microsoft.com/office/drawing/2014/main" val="2375063567"/>
                    </a:ext>
                  </a:extLst>
                </a:gridCol>
                <a:gridCol w="613889">
                  <a:extLst>
                    <a:ext uri="{9D8B030D-6E8A-4147-A177-3AD203B41FA5}">
                      <a16:colId xmlns:a16="http://schemas.microsoft.com/office/drawing/2014/main" val="4010378420"/>
                    </a:ext>
                  </a:extLst>
                </a:gridCol>
                <a:gridCol w="463313">
                  <a:extLst>
                    <a:ext uri="{9D8B030D-6E8A-4147-A177-3AD203B41FA5}">
                      <a16:colId xmlns:a16="http://schemas.microsoft.com/office/drawing/2014/main" val="543809970"/>
                    </a:ext>
                  </a:extLst>
                </a:gridCol>
              </a:tblGrid>
              <a:tr h="156759">
                <a:tc gridSpan="4">
                  <a:txBody>
                    <a:bodyPr/>
                    <a:lstStyle/>
                    <a:p>
                      <a:pPr algn="l" fontAlgn="ctr"/>
                      <a:r>
                        <a:rPr lang="it-IT" sz="700" b="1" i="0" u="none" strike="noStrike" dirty="0">
                          <a:solidFill>
                            <a:srgbClr val="000000"/>
                          </a:solidFill>
                          <a:effectLst/>
                          <a:latin typeface="Calibri" panose="020F0502020204030204" pitchFamily="34" charset="0"/>
                        </a:rPr>
                        <a:t>Risorse finanziarie delle politiche di coesione per il periodo di programmazione 2021-2027</a:t>
                      </a:r>
                    </a:p>
                  </a:txBody>
                  <a:tcPr marL="1888" marR="1888" marT="1888"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endParaRPr lang="it-IT" sz="600" b="1"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1"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1"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1"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FF0000"/>
                        </a:solidFill>
                        <a:effectLst/>
                        <a:latin typeface="Calibri" panose="020F0502020204030204" pitchFamily="34" charset="0"/>
                      </a:endParaRPr>
                    </a:p>
                  </a:txBody>
                  <a:tcPr marL="1888" marR="1888" marT="1888" marB="0" anchor="ctr">
                    <a:lnL>
                      <a:noFill/>
                    </a:lnL>
                    <a:lnR>
                      <a:noFill/>
                    </a:lnR>
                    <a:lnT>
                      <a:noFill/>
                    </a:lnT>
                    <a:lnB>
                      <a:noFill/>
                    </a:lnB>
                  </a:tcPr>
                </a:tc>
                <a:extLst>
                  <a:ext uri="{0D108BD9-81ED-4DB2-BD59-A6C34878D82A}">
                    <a16:rowId xmlns:a16="http://schemas.microsoft.com/office/drawing/2014/main" val="501721293"/>
                  </a:ext>
                </a:extLst>
              </a:tr>
              <a:tr h="260481">
                <a:tc>
                  <a:txBody>
                    <a:bodyPr/>
                    <a:lstStyle/>
                    <a:p>
                      <a:pPr algn="l" fontAlgn="ctr"/>
                      <a:r>
                        <a:rPr lang="it-IT" sz="600" b="0" i="1" u="none" strike="noStrike" dirty="0">
                          <a:solidFill>
                            <a:srgbClr val="000000"/>
                          </a:solidFill>
                          <a:effectLst/>
                          <a:latin typeface="Calibri" panose="020F0502020204030204" pitchFamily="34" charset="0"/>
                        </a:rPr>
                        <a:t>Dati espressi in milioni di euro (aggiornamento al 28 febbraio 2023)</a:t>
                      </a: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1"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FF0000"/>
                        </a:solidFill>
                        <a:effectLst/>
                        <a:latin typeface="Calibri" panose="020F0502020204030204" pitchFamily="34" charset="0"/>
                      </a:endParaRPr>
                    </a:p>
                  </a:txBody>
                  <a:tcPr marL="1888" marR="1888" marT="1888" marB="0" anchor="ctr">
                    <a:lnL>
                      <a:noFill/>
                    </a:lnL>
                    <a:lnR>
                      <a:noFill/>
                    </a:lnR>
                    <a:lnT>
                      <a:noFill/>
                    </a:lnT>
                    <a:lnB>
                      <a:noFill/>
                    </a:lnB>
                  </a:tcPr>
                </a:tc>
                <a:extLst>
                  <a:ext uri="{0D108BD9-81ED-4DB2-BD59-A6C34878D82A}">
                    <a16:rowId xmlns:a16="http://schemas.microsoft.com/office/drawing/2014/main" val="2603728506"/>
                  </a:ext>
                </a:extLst>
              </a:tr>
              <a:tr h="171357">
                <a:tc gridSpan="10">
                  <a:txBody>
                    <a:bodyPr/>
                    <a:lstStyle/>
                    <a:p>
                      <a:pPr algn="ctr" fontAlgn="ctr"/>
                      <a:endParaRPr lang="it-IT" sz="800" b="0" i="1" u="none" strike="noStrike">
                        <a:solidFill>
                          <a:srgbClr val="FF0000"/>
                        </a:solidFill>
                        <a:effectLst/>
                        <a:latin typeface="Calibri" panose="020F0502020204030204" pitchFamily="34" charset="0"/>
                      </a:endParaRPr>
                    </a:p>
                  </a:txBody>
                  <a:tcPr marL="1888" marR="1888" marT="1888"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FF0000"/>
                        </a:solidFill>
                        <a:effectLst/>
                        <a:latin typeface="Calibri" panose="020F0502020204030204" pitchFamily="34" charset="0"/>
                      </a:endParaRPr>
                    </a:p>
                  </a:txBody>
                  <a:tcPr marL="1888" marR="1888" marT="1888" marB="0" anchor="ctr">
                    <a:lnL>
                      <a:noFill/>
                    </a:lnL>
                    <a:lnR>
                      <a:noFill/>
                    </a:lnR>
                    <a:lnT>
                      <a:noFill/>
                    </a:lnT>
                    <a:lnB>
                      <a:noFill/>
                    </a:lnB>
                  </a:tcPr>
                </a:tc>
                <a:extLst>
                  <a:ext uri="{0D108BD9-81ED-4DB2-BD59-A6C34878D82A}">
                    <a16:rowId xmlns:a16="http://schemas.microsoft.com/office/drawing/2014/main" val="2683625141"/>
                  </a:ext>
                </a:extLst>
              </a:tr>
              <a:tr h="260481">
                <a:tc>
                  <a:txBody>
                    <a:bodyPr/>
                    <a:lstStyle/>
                    <a:p>
                      <a:pPr algn="ctr" fontAlgn="ctr"/>
                      <a:r>
                        <a:rPr lang="it-IT" sz="600" b="1" i="1" u="none" strike="noStrike">
                          <a:solidFill>
                            <a:srgbClr val="FFFFFF"/>
                          </a:solidFill>
                          <a:effectLst/>
                          <a:latin typeface="Calibri" panose="020F0502020204030204" pitchFamily="34" charset="0"/>
                        </a:rPr>
                        <a:t> </a:t>
                      </a:r>
                    </a:p>
                  </a:txBody>
                  <a:tcPr marL="1888" marR="1888" marT="1888" marB="0" anchor="ctr">
                    <a:lnL>
                      <a:noFill/>
                    </a:lnL>
                    <a:lnR w="6350" cap="flat" cmpd="sng" algn="ctr">
                      <a:solidFill>
                        <a:srgbClr val="FFFFFF"/>
                      </a:solidFill>
                      <a:prstDash val="solid"/>
                      <a:round/>
                      <a:headEnd type="none" w="med" len="med"/>
                      <a:tailEnd type="none" w="med" len="med"/>
                    </a:lnR>
                    <a:lnT>
                      <a:noFill/>
                    </a:lnT>
                    <a:lnB>
                      <a:noFill/>
                    </a:lnB>
                    <a:solidFill>
                      <a:srgbClr val="008080"/>
                    </a:solidFill>
                  </a:tcPr>
                </a:tc>
                <a:tc gridSpan="4">
                  <a:txBody>
                    <a:bodyPr/>
                    <a:lstStyle/>
                    <a:p>
                      <a:pPr algn="ctr" fontAlgn="ctr"/>
                      <a:r>
                        <a:rPr lang="it-IT" sz="600" b="1" i="0" u="none" strike="noStrike">
                          <a:solidFill>
                            <a:srgbClr val="FFFFFF"/>
                          </a:solidFill>
                          <a:effectLst/>
                          <a:latin typeface="Calibri" panose="020F0502020204030204" pitchFamily="34" charset="0"/>
                        </a:rPr>
                        <a:t>Risorse UE</a:t>
                      </a:r>
                    </a:p>
                  </a:txBody>
                  <a:tcPr marL="1888" marR="1888" marT="188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8080"/>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ctr"/>
                      <a:r>
                        <a:rPr lang="it-IT" sz="600" b="1" i="0" u="none" strike="noStrike">
                          <a:solidFill>
                            <a:srgbClr val="FFFFFF"/>
                          </a:solidFill>
                          <a:effectLst/>
                          <a:latin typeface="Calibri" panose="020F0502020204030204" pitchFamily="34" charset="0"/>
                        </a:rPr>
                        <a:t>Risorse nazionali</a:t>
                      </a:r>
                      <a:br>
                        <a:rPr lang="it-IT" sz="600" b="1" i="0" u="none" strike="noStrike">
                          <a:solidFill>
                            <a:srgbClr val="FFFFFF"/>
                          </a:solidFill>
                          <a:effectLst/>
                          <a:latin typeface="Calibri" panose="020F0502020204030204" pitchFamily="34" charset="0"/>
                        </a:rPr>
                      </a:br>
                      <a:r>
                        <a:rPr lang="it-IT" sz="600" b="1" i="0" u="none" strike="noStrike">
                          <a:solidFill>
                            <a:srgbClr val="FFFFFF"/>
                          </a:solidFill>
                          <a:effectLst/>
                          <a:latin typeface="Calibri" panose="020F0502020204030204" pitchFamily="34" charset="0"/>
                        </a:rPr>
                        <a:t>(inclusive del cofinanziamento a risorse UE)</a:t>
                      </a:r>
                    </a:p>
                  </a:txBody>
                  <a:tcPr marL="1888" marR="1888" marT="188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8080"/>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ctr"/>
                      <a:r>
                        <a:rPr lang="it-IT" sz="600" b="1" i="0" u="none" strike="noStrike">
                          <a:solidFill>
                            <a:srgbClr val="FFFFFF"/>
                          </a:solidFill>
                          <a:effectLst/>
                          <a:latin typeface="Calibri" panose="020F0502020204030204" pitchFamily="34" charset="0"/>
                        </a:rPr>
                        <a:t>Totale risorse</a:t>
                      </a:r>
                    </a:p>
                  </a:txBody>
                  <a:tcPr marL="1888" marR="1888" marT="188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808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47198050"/>
                  </a:ext>
                </a:extLst>
              </a:tr>
              <a:tr h="145235">
                <a:tc>
                  <a:txBody>
                    <a:bodyPr/>
                    <a:lstStyle/>
                    <a:p>
                      <a:pPr algn="ctr" fontAlgn="ctr"/>
                      <a:r>
                        <a:rPr lang="it-IT" sz="600" b="0" i="0" u="none" strike="noStrike">
                          <a:solidFill>
                            <a:srgbClr val="FFFFFF"/>
                          </a:solidFill>
                          <a:effectLst/>
                          <a:latin typeface="Calibri" panose="020F0502020204030204" pitchFamily="34" charset="0"/>
                        </a:rPr>
                        <a:t> </a:t>
                      </a:r>
                    </a:p>
                  </a:txBody>
                  <a:tcPr marL="1888" marR="1888" marT="18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Mezzogiorno</a:t>
                      </a:r>
                    </a:p>
                  </a:txBody>
                  <a:tcPr marL="1888" marR="1888" marT="188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Centro-Nord</a:t>
                      </a:r>
                    </a:p>
                  </a:txBody>
                  <a:tcPr marL="1888" marR="1888" marT="1888" marB="0" anchor="ctr">
                    <a:lnL>
                      <a:noFill/>
                    </a:lnL>
                    <a:lnR>
                      <a:noFill/>
                    </a:lnR>
                    <a:lnT w="6350" cap="flat" cmpd="sng" algn="ctr">
                      <a:solidFill>
                        <a:srgbClr val="FFFFFF"/>
                      </a:solidFill>
                      <a:prstDash val="solid"/>
                      <a:round/>
                      <a:headEnd type="none" w="med" len="med"/>
                      <a:tailEnd type="none" w="med" len="med"/>
                    </a:lnT>
                    <a:lnB>
                      <a:noFill/>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Non ripartito</a:t>
                      </a:r>
                    </a:p>
                  </a:txBody>
                  <a:tcPr marL="1888" marR="1888" marT="1888" marB="0" anchor="ctr">
                    <a:lnL>
                      <a:noFill/>
                    </a:lnL>
                    <a:lnR>
                      <a:noFill/>
                    </a:lnR>
                    <a:lnT w="6350" cap="flat" cmpd="sng" algn="ctr">
                      <a:solidFill>
                        <a:srgbClr val="FFFFFF"/>
                      </a:solidFill>
                      <a:prstDash val="solid"/>
                      <a:round/>
                      <a:headEnd type="none" w="med" len="med"/>
                      <a:tailEnd type="none" w="med" len="med"/>
                    </a:lnT>
                    <a:lnB>
                      <a:noFill/>
                    </a:lnB>
                    <a:solidFill>
                      <a:srgbClr val="008080"/>
                    </a:solidFill>
                  </a:tcPr>
                </a:tc>
                <a:tc>
                  <a:txBody>
                    <a:bodyPr/>
                    <a:lstStyle/>
                    <a:p>
                      <a:pPr algn="ctr" fontAlgn="ctr"/>
                      <a:r>
                        <a:rPr lang="it-IT" sz="600" b="1" i="0" u="none" strike="noStrike">
                          <a:solidFill>
                            <a:srgbClr val="FFFFFF"/>
                          </a:solidFill>
                          <a:effectLst/>
                          <a:latin typeface="Calibri" panose="020F0502020204030204" pitchFamily="34" charset="0"/>
                        </a:rPr>
                        <a:t>Totale</a:t>
                      </a:r>
                    </a:p>
                  </a:txBody>
                  <a:tcPr marL="1888" marR="1888" marT="188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Mezzogiorno</a:t>
                      </a:r>
                    </a:p>
                  </a:txBody>
                  <a:tcPr marL="1888" marR="1888" marT="188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Centro-Nord</a:t>
                      </a:r>
                    </a:p>
                  </a:txBody>
                  <a:tcPr marL="1888" marR="1888" marT="1888"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Non ripartito</a:t>
                      </a:r>
                    </a:p>
                  </a:txBody>
                  <a:tcPr marL="1888" marR="1888" marT="1888"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1" i="0" u="none" strike="noStrike">
                          <a:solidFill>
                            <a:srgbClr val="FFFFFF"/>
                          </a:solidFill>
                          <a:effectLst/>
                          <a:latin typeface="Calibri" panose="020F0502020204030204" pitchFamily="34" charset="0"/>
                        </a:rPr>
                        <a:t>Totale</a:t>
                      </a:r>
                    </a:p>
                  </a:txBody>
                  <a:tcPr marL="1888" marR="1888" marT="188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Mezzogiorno</a:t>
                      </a:r>
                    </a:p>
                  </a:txBody>
                  <a:tcPr marL="1888" marR="1888" marT="188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Centro-Nord</a:t>
                      </a:r>
                    </a:p>
                  </a:txBody>
                  <a:tcPr marL="1888" marR="1888" marT="1888"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Non ripartito</a:t>
                      </a:r>
                    </a:p>
                  </a:txBody>
                  <a:tcPr marL="1888" marR="1888" marT="1888"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tc>
                  <a:txBody>
                    <a:bodyPr/>
                    <a:lstStyle/>
                    <a:p>
                      <a:pPr algn="ctr" fontAlgn="ctr"/>
                      <a:r>
                        <a:rPr lang="it-IT" sz="600" b="0" i="0" u="none" strike="noStrike">
                          <a:solidFill>
                            <a:srgbClr val="FFFFFF"/>
                          </a:solidFill>
                          <a:effectLst/>
                          <a:latin typeface="Calibri" panose="020F0502020204030204" pitchFamily="34" charset="0"/>
                        </a:rPr>
                        <a:t>Totale</a:t>
                      </a:r>
                    </a:p>
                  </a:txBody>
                  <a:tcPr marL="1888" marR="1888" marT="1888"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3508285758"/>
                  </a:ext>
                </a:extLst>
              </a:tr>
              <a:tr h="260481">
                <a:tc>
                  <a:txBody>
                    <a:bodyPr/>
                    <a:lstStyle/>
                    <a:p>
                      <a:pPr algn="l" fontAlgn="ctr"/>
                      <a:r>
                        <a:rPr lang="it-IT" sz="600" b="0" i="0" u="none" strike="noStrike">
                          <a:solidFill>
                            <a:srgbClr val="000000"/>
                          </a:solidFill>
                          <a:effectLst/>
                          <a:latin typeface="Calibri" panose="020F0502020204030204" pitchFamily="34" charset="0"/>
                        </a:rPr>
                        <a:t>A) Fondi strutturali europei (Fondi FS 2021-2027)</a:t>
                      </a:r>
                    </a:p>
                  </a:txBody>
                  <a:tcPr marL="1888" marR="1888" marT="188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31.670,9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10.508,6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42.179,5 </a:t>
                      </a:r>
                    </a:p>
                  </a:txBody>
                  <a:tcPr marL="1888" marR="1888" marT="1888"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16.291,3 </a:t>
                      </a:r>
                    </a:p>
                  </a:txBody>
                  <a:tcPr marL="1888" marR="1888" marT="1888"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15.596,5 </a:t>
                      </a:r>
                    </a:p>
                  </a:txBody>
                  <a:tcPr marL="1888" marR="1888" marT="1888" marB="0" anchor="ctr">
                    <a:lnL>
                      <a:noFill/>
                    </a:lnL>
                    <a:lnR>
                      <a:noFill/>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31.887,8 </a:t>
                      </a:r>
                    </a:p>
                  </a:txBody>
                  <a:tcPr marL="1888" marR="1888" marT="1888"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47.962,2 </a:t>
                      </a:r>
                    </a:p>
                  </a:txBody>
                  <a:tcPr marL="1888" marR="1888" marT="1888"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26.105,1 </a:t>
                      </a:r>
                    </a:p>
                  </a:txBody>
                  <a:tcPr marL="1888" marR="1888" marT="1888" marB="0" anchor="ctr">
                    <a:lnL>
                      <a:noFill/>
                    </a:lnL>
                    <a:lnR>
                      <a:noFill/>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w="6350" cap="flat" cmpd="sng" algn="ctr">
                      <a:solidFill>
                        <a:srgbClr val="FFFFFF"/>
                      </a:solidFill>
                      <a:prstDash val="solid"/>
                      <a:round/>
                      <a:headEnd type="none" w="med" len="med"/>
                      <a:tailEnd type="none" w="med" len="med"/>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74.067,3 </a:t>
                      </a:r>
                    </a:p>
                  </a:txBody>
                  <a:tcPr marL="1888" marR="1888" marT="1888"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2443068447"/>
                  </a:ext>
                </a:extLst>
              </a:tr>
              <a:tr h="260481">
                <a:tc>
                  <a:txBody>
                    <a:bodyPr/>
                    <a:lstStyle/>
                    <a:p>
                      <a:pPr algn="l" fontAlgn="ctr"/>
                      <a:r>
                        <a:rPr lang="it-IT" sz="600" b="0" i="0" u="none" strike="noStrike" dirty="0">
                          <a:solidFill>
                            <a:srgbClr val="000000"/>
                          </a:solidFill>
                          <a:effectLst/>
                          <a:latin typeface="Calibri" panose="020F0502020204030204" pitchFamily="34" charset="0"/>
                        </a:rPr>
                        <a:t>Fondo europeo di sviluppo regionale (FESR) </a:t>
                      </a:r>
                    </a:p>
                  </a:txBody>
                  <a:tcPr marL="1888" marR="1888" marT="1888" marB="0" anchor="ctr">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21.431,9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4.909,4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26.341,3 </a:t>
                      </a: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10.622,1 </a:t>
                      </a:r>
                    </a:p>
                  </a:txBody>
                  <a:tcPr marL="1888" marR="1888" marT="1888"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7.252,7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17.874,8 </a:t>
                      </a: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32.054,0 </a:t>
                      </a:r>
                    </a:p>
                  </a:txBody>
                  <a:tcPr marL="1888" marR="1888" marT="1888"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12.162,1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44.216,1 </a:t>
                      </a: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88099172"/>
                  </a:ext>
                </a:extLst>
              </a:tr>
              <a:tr h="260481">
                <a:tc>
                  <a:txBody>
                    <a:bodyPr/>
                    <a:lstStyle/>
                    <a:p>
                      <a:pPr algn="l" fontAlgn="ctr"/>
                      <a:r>
                        <a:rPr lang="it-IT" sz="600" b="0" i="0" u="none" strike="noStrike">
                          <a:solidFill>
                            <a:srgbClr val="000000"/>
                          </a:solidFill>
                          <a:effectLst/>
                          <a:latin typeface="Calibri" panose="020F0502020204030204" pitchFamily="34" charset="0"/>
                        </a:rPr>
                        <a:t>Fondo sociale europeo plus (FSE+)</a:t>
                      </a:r>
                    </a:p>
                  </a:txBody>
                  <a:tcPr marL="1888" marR="1888" marT="1888" marB="0" anchor="ctr">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9.209,4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5.599,2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14.808,6 </a:t>
                      </a: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5.487,5 </a:t>
                      </a:r>
                    </a:p>
                  </a:txBody>
                  <a:tcPr marL="1888" marR="1888" marT="1888"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8.343,8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13.831,3 </a:t>
                      </a: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14.697,0 </a:t>
                      </a:r>
                    </a:p>
                  </a:txBody>
                  <a:tcPr marL="1888" marR="1888" marT="1888"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13.943,0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28.639,9 </a:t>
                      </a: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20271402"/>
                  </a:ext>
                </a:extLst>
              </a:tr>
              <a:tr h="260481">
                <a:tc>
                  <a:txBody>
                    <a:bodyPr/>
                    <a:lstStyle/>
                    <a:p>
                      <a:pPr algn="l" fontAlgn="ctr"/>
                      <a:r>
                        <a:rPr lang="it-IT" sz="600" b="0" i="0" u="none" strike="noStrike">
                          <a:solidFill>
                            <a:srgbClr val="000000"/>
                          </a:solidFill>
                          <a:effectLst/>
                          <a:latin typeface="Calibri" panose="020F0502020204030204" pitchFamily="34" charset="0"/>
                        </a:rPr>
                        <a:t>Fondo per una transizione giusta (Just Transition Fund - JTF)</a:t>
                      </a:r>
                    </a:p>
                  </a:txBody>
                  <a:tcPr marL="1888" marR="1888" marT="1888" marB="0" anchor="ctr">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1.029,6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1.029,6 </a:t>
                      </a: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181,7 </a:t>
                      </a:r>
                    </a:p>
                  </a:txBody>
                  <a:tcPr marL="1888" marR="1888" marT="1888"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181,7 </a:t>
                      </a:r>
                      <a:endParaRPr lang="it-IT" sz="600" b="1" i="0" u="none" strike="noStrike" dirty="0">
                        <a:solidFill>
                          <a:srgbClr val="000000"/>
                        </a:solidFill>
                        <a:effectLst/>
                        <a:latin typeface="Calibri" panose="020F0502020204030204" pitchFamily="34" charset="0"/>
                      </a:endParaRP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1.211,3 </a:t>
                      </a:r>
                    </a:p>
                  </a:txBody>
                  <a:tcPr marL="1888" marR="1888" marT="1888"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1.211,3 </a:t>
                      </a:r>
                    </a:p>
                  </a:txBody>
                  <a:tcPr marL="1888" marR="1888" marT="1888"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8698177"/>
                  </a:ext>
                </a:extLst>
              </a:tr>
              <a:tr h="260481">
                <a:tc>
                  <a:txBody>
                    <a:bodyPr/>
                    <a:lstStyle/>
                    <a:p>
                      <a:pPr algn="l" fontAlgn="ctr"/>
                      <a:r>
                        <a:rPr lang="it-IT" sz="600" b="0" i="0" u="none" strike="noStrike" dirty="0">
                          <a:solidFill>
                            <a:srgbClr val="000000"/>
                          </a:solidFill>
                          <a:effectLst/>
                          <a:latin typeface="Calibri" panose="020F0502020204030204" pitchFamily="34" charset="0"/>
                        </a:rPr>
                        <a:t>B) Programmi della Cooperazione Territoriale Europea (CTE)</a:t>
                      </a:r>
                    </a:p>
                  </a:txBody>
                  <a:tcPr marL="1888" marR="1888" marT="1888" marB="0" anchor="ctr">
                    <a:lnL w="6350" cap="flat" cmpd="sng" algn="ctr">
                      <a:solidFill>
                        <a:srgbClr val="FFFFFF"/>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dirty="0">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947,7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947,7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299,3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299,3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1.247,0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1.247,0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2284737438"/>
                  </a:ext>
                </a:extLst>
              </a:tr>
              <a:tr h="260481">
                <a:tc>
                  <a:txBody>
                    <a:bodyPr/>
                    <a:lstStyle/>
                    <a:p>
                      <a:pPr algn="l" fontAlgn="ctr"/>
                      <a:r>
                        <a:rPr lang="it-IT" sz="600" b="0" i="0" u="none" strike="noStrike">
                          <a:solidFill>
                            <a:srgbClr val="000000"/>
                          </a:solidFill>
                          <a:effectLst/>
                          <a:latin typeface="Calibri" panose="020F0502020204030204" pitchFamily="34" charset="0"/>
                        </a:rPr>
                        <a:t>C) Interventi e programmi Complementari (POC)</a:t>
                      </a:r>
                    </a:p>
                  </a:txBody>
                  <a:tcPr marL="1888" marR="1888" marT="1888" marB="0" anchor="ctr">
                    <a:lnL w="6350" cap="flat" cmpd="sng" algn="ctr">
                      <a:solidFill>
                        <a:srgbClr val="FFFFFF"/>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it-IT" sz="600" b="0" i="0" u="none" strike="noStrike" dirty="0">
                          <a:solidFill>
                            <a:srgbClr val="000000"/>
                          </a:solidFill>
                          <a:effectLst/>
                          <a:latin typeface="Calibri" panose="020F0502020204030204" pitchFamily="34" charset="0"/>
                        </a:rPr>
                        <a:t>                  5.643,1 </a:t>
                      </a:r>
                    </a:p>
                  </a:txBody>
                  <a:tcPr marL="1888" marR="1888" marT="1888"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154,3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358,0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6.155,4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5.643,1 </a:t>
                      </a:r>
                    </a:p>
                  </a:txBody>
                  <a:tcPr marL="1888" marR="1888" marT="1888"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154,3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358,0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6.155,4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3329317737"/>
                  </a:ext>
                </a:extLst>
              </a:tr>
              <a:tr h="260481">
                <a:tc>
                  <a:txBody>
                    <a:bodyPr/>
                    <a:lstStyle/>
                    <a:p>
                      <a:pPr algn="l" fontAlgn="ctr"/>
                      <a:r>
                        <a:rPr lang="it-IT" sz="600" b="0" i="0" u="none" strike="noStrike">
                          <a:solidFill>
                            <a:srgbClr val="000000"/>
                          </a:solidFill>
                          <a:effectLst/>
                          <a:latin typeface="Calibri" panose="020F0502020204030204" pitchFamily="34" charset="0"/>
                        </a:rPr>
                        <a:t>D) Fondo Sviluppo e Coesione (FSC)</a:t>
                      </a:r>
                    </a:p>
                  </a:txBody>
                  <a:tcPr marL="1888" marR="1888" marT="1888" marB="0" anchor="ctr">
                    <a:lnL w="6350" cap="flat" cmpd="sng" algn="ctr">
                      <a:solidFill>
                        <a:srgbClr val="FFFFFF"/>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49.199,6 </a:t>
                      </a:r>
                    </a:p>
                  </a:txBody>
                  <a:tcPr marL="1888" marR="1888" marT="1888"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12.299,9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61.499,5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49.199,6 </a:t>
                      </a:r>
                    </a:p>
                  </a:txBody>
                  <a:tcPr marL="1888" marR="1888" marT="1888"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12.299,9 </a:t>
                      </a:r>
                    </a:p>
                  </a:txBody>
                  <a:tcPr marL="1888" marR="1888" marT="1888" marB="0" anchor="ctr">
                    <a:lnL>
                      <a:noFill/>
                    </a:lnL>
                    <a:lnR>
                      <a:noFill/>
                    </a:lnR>
                    <a:lnT>
                      <a:noFill/>
                    </a:lnT>
                    <a:lnB>
                      <a:noFill/>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a:noFill/>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61.499,5 </a:t>
                      </a:r>
                    </a:p>
                  </a:txBody>
                  <a:tcPr marL="1888" marR="1888" marT="1888" marB="0" anchor="ctr">
                    <a:lnL>
                      <a:noFill/>
                    </a:lnL>
                    <a:lnR w="635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261829374"/>
                  </a:ext>
                </a:extLst>
              </a:tr>
              <a:tr h="260481">
                <a:tc>
                  <a:txBody>
                    <a:bodyPr/>
                    <a:lstStyle/>
                    <a:p>
                      <a:pPr algn="l" fontAlgn="ctr"/>
                      <a:r>
                        <a:rPr lang="it-IT" sz="600" b="0" i="0" u="none" strike="noStrike">
                          <a:solidFill>
                            <a:srgbClr val="000000"/>
                          </a:solidFill>
                          <a:effectLst/>
                          <a:latin typeface="Calibri" panose="020F0502020204030204" pitchFamily="34" charset="0"/>
                        </a:rPr>
                        <a:t>E) Risorse ordinarie dedicate alla coesione</a:t>
                      </a:r>
                    </a:p>
                  </a:txBody>
                  <a:tcPr marL="1888" marR="1888" marT="1888" marB="0" anchor="ctr">
                    <a:lnL w="6350" cap="flat" cmpd="sng" algn="ctr">
                      <a:solidFill>
                        <a:srgbClr val="FFFFFF"/>
                      </a:solidFill>
                      <a:prstDash val="solid"/>
                      <a:round/>
                      <a:headEnd type="none" w="med" len="med"/>
                      <a:tailEnd type="none" w="med" len="med"/>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  </a:t>
                      </a:r>
                    </a:p>
                  </a:txBody>
                  <a:tcPr marL="1888" marR="1888" marT="1888" marB="0" anchor="ctr">
                    <a:lnL>
                      <a:noFill/>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  </a:t>
                      </a:r>
                    </a:p>
                  </a:txBody>
                  <a:tcPr marL="1888" marR="1888" marT="1888" marB="0" anchor="ctr">
                    <a:lnL>
                      <a:noFill/>
                    </a:lnL>
                    <a:lnR w="6350" cap="flat" cmpd="sng" algn="ctr">
                      <a:solidFill>
                        <a:srgbClr val="000000"/>
                      </a:solidFill>
                      <a:prstDash val="solid"/>
                      <a:round/>
                      <a:headEnd type="none" w="med" len="med"/>
                      <a:tailEnd type="none" w="med" len="med"/>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83,3 </a:t>
                      </a:r>
                    </a:p>
                  </a:txBody>
                  <a:tcPr marL="1888" marR="1888" marT="1888" marB="0" anchor="ctr">
                    <a:lnL w="6350" cap="flat" cmpd="sng" algn="ctr">
                      <a:solidFill>
                        <a:srgbClr val="000000"/>
                      </a:solidFill>
                      <a:prstDash val="solid"/>
                      <a:round/>
                      <a:headEnd type="none" w="med" len="med"/>
                      <a:tailEnd type="none" w="med" len="med"/>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127,4 </a:t>
                      </a:r>
                    </a:p>
                  </a:txBody>
                  <a:tcPr marL="1888" marR="1888" marT="1888" marB="0" anchor="ctr">
                    <a:lnL>
                      <a:noFill/>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17,7 </a:t>
                      </a:r>
                    </a:p>
                  </a:txBody>
                  <a:tcPr marL="1888" marR="1888" marT="1888" marB="0" anchor="ctr">
                    <a:lnL>
                      <a:noFill/>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228,4 </a:t>
                      </a:r>
                    </a:p>
                  </a:txBody>
                  <a:tcPr marL="1888" marR="1888" marT="1888" marB="0" anchor="ctr">
                    <a:lnL>
                      <a:noFill/>
                    </a:lnL>
                    <a:lnR w="6350" cap="flat" cmpd="sng" algn="ctr">
                      <a:solidFill>
                        <a:srgbClr val="000000"/>
                      </a:solidFill>
                      <a:prstDash val="solid"/>
                      <a:round/>
                      <a:headEnd type="none" w="med" len="med"/>
                      <a:tailEnd type="none" w="med" len="med"/>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83,3 </a:t>
                      </a:r>
                    </a:p>
                  </a:txBody>
                  <a:tcPr marL="1888" marR="1888" marT="1888" marB="0" anchor="ctr">
                    <a:lnL w="6350" cap="flat" cmpd="sng" algn="ctr">
                      <a:solidFill>
                        <a:srgbClr val="000000"/>
                      </a:solidFill>
                      <a:prstDash val="solid"/>
                      <a:round/>
                      <a:headEnd type="none" w="med" len="med"/>
                      <a:tailEnd type="none" w="med" len="med"/>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127,4 </a:t>
                      </a:r>
                    </a:p>
                  </a:txBody>
                  <a:tcPr marL="1888" marR="1888" marT="1888" marB="0" anchor="ctr">
                    <a:lnL>
                      <a:noFill/>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0" i="0" u="none" strike="noStrike">
                          <a:solidFill>
                            <a:srgbClr val="000000"/>
                          </a:solidFill>
                          <a:effectLst/>
                          <a:latin typeface="Calibri" panose="020F0502020204030204" pitchFamily="34" charset="0"/>
                        </a:rPr>
                        <a:t>                        17,7 </a:t>
                      </a:r>
                    </a:p>
                  </a:txBody>
                  <a:tcPr marL="1888" marR="1888" marT="1888" marB="0" anchor="ctr">
                    <a:lnL>
                      <a:noFill/>
                    </a:lnL>
                    <a:lnR>
                      <a:noFill/>
                    </a:lnR>
                    <a:lnT>
                      <a:noFill/>
                    </a:lnT>
                    <a:lnB w="6350" cap="flat" cmpd="sng" algn="ctr">
                      <a:solidFill>
                        <a:srgbClr val="333399"/>
                      </a:solidFill>
                      <a:prstDash val="solid"/>
                      <a:round/>
                      <a:headEnd type="none" w="med" len="med"/>
                      <a:tailEnd type="none" w="med" len="med"/>
                    </a:lnB>
                    <a:solidFill>
                      <a:srgbClr val="CCFFFF"/>
                    </a:solidFill>
                  </a:tcPr>
                </a:tc>
                <a:tc>
                  <a:txBody>
                    <a:bodyPr/>
                    <a:lstStyle/>
                    <a:p>
                      <a:pPr algn="l" fontAlgn="ctr"/>
                      <a:r>
                        <a:rPr lang="it-IT" sz="600" b="1" i="0" u="none" strike="noStrike">
                          <a:solidFill>
                            <a:srgbClr val="000000"/>
                          </a:solidFill>
                          <a:effectLst/>
                          <a:latin typeface="Calibri" panose="020F0502020204030204" pitchFamily="34" charset="0"/>
                        </a:rPr>
                        <a:t>                      228,4 </a:t>
                      </a:r>
                    </a:p>
                  </a:txBody>
                  <a:tcPr marL="1888" marR="1888" marT="1888" marB="0" anchor="ctr">
                    <a:lnL>
                      <a:noFill/>
                    </a:lnL>
                    <a:lnR w="6350" cap="flat" cmpd="sng" algn="ctr">
                      <a:solidFill>
                        <a:srgbClr val="000000"/>
                      </a:solidFill>
                      <a:prstDash val="solid"/>
                      <a:round/>
                      <a:headEnd type="none" w="med" len="med"/>
                      <a:tailEnd type="none" w="med" len="med"/>
                    </a:lnR>
                    <a:lnT>
                      <a:noFill/>
                    </a:lnT>
                    <a:lnB w="6350" cap="flat" cmpd="sng" algn="ctr">
                      <a:solidFill>
                        <a:srgbClr val="333399"/>
                      </a:solidFill>
                      <a:prstDash val="solid"/>
                      <a:round/>
                      <a:headEnd type="none" w="med" len="med"/>
                      <a:tailEnd type="none" w="med" len="med"/>
                    </a:lnB>
                    <a:solidFill>
                      <a:srgbClr val="CCFFFF"/>
                    </a:solidFill>
                  </a:tcPr>
                </a:tc>
                <a:extLst>
                  <a:ext uri="{0D108BD9-81ED-4DB2-BD59-A6C34878D82A}">
                    <a16:rowId xmlns:a16="http://schemas.microsoft.com/office/drawing/2014/main" val="11665501"/>
                  </a:ext>
                </a:extLst>
              </a:tr>
              <a:tr h="260481">
                <a:tc>
                  <a:txBody>
                    <a:bodyPr/>
                    <a:lstStyle/>
                    <a:p>
                      <a:pPr algn="l" fontAlgn="ctr"/>
                      <a:r>
                        <a:rPr lang="it-IT" sz="600" b="1" i="0" u="none" strike="noStrike">
                          <a:solidFill>
                            <a:srgbClr val="000000"/>
                          </a:solidFill>
                          <a:effectLst/>
                          <a:latin typeface="Calibri" panose="020F0502020204030204" pitchFamily="34" charset="0"/>
                        </a:rPr>
                        <a:t>TOTALE</a:t>
                      </a:r>
                    </a:p>
                  </a:txBody>
                  <a:tcPr marL="1888" marR="1888" marT="1888" marB="0" anchor="ctr">
                    <a:lnL w="6350" cap="flat" cmpd="sng" algn="ctr">
                      <a:solidFill>
                        <a:srgbClr val="FFFFFF"/>
                      </a:solidFill>
                      <a:prstDash val="solid"/>
                      <a:round/>
                      <a:headEnd type="none" w="med" len="med"/>
                      <a:tailEnd type="none" w="med" len="med"/>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31.670,9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10.508,6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947,7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43.127,2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71.217,3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28.178,1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675,0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100.070,4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102.888,2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38.686,7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1.622,7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143.197,6 </a:t>
                      </a:r>
                    </a:p>
                  </a:txBody>
                  <a:tcPr marL="1888" marR="1888" marT="1888" marB="0" anchor="ctr">
                    <a:lnL>
                      <a:noFill/>
                    </a:lnL>
                    <a:lnR>
                      <a:noFill/>
                    </a:lnR>
                    <a:lnT w="6350" cap="flat" cmpd="sng" algn="ctr">
                      <a:solidFill>
                        <a:srgbClr val="333399"/>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extLst>
                  <a:ext uri="{0D108BD9-81ED-4DB2-BD59-A6C34878D82A}">
                    <a16:rowId xmlns:a16="http://schemas.microsoft.com/office/drawing/2014/main" val="1268670453"/>
                  </a:ext>
                </a:extLst>
              </a:tr>
              <a:tr h="145235">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tc>
                  <a:txBody>
                    <a:bodyPr/>
                    <a:lstStyle/>
                    <a:p>
                      <a:pPr algn="l" fontAlgn="ctr"/>
                      <a:r>
                        <a:rPr lang="it-IT" sz="600" b="1" i="0" u="none" strike="noStrike">
                          <a:solidFill>
                            <a:srgbClr val="000000"/>
                          </a:solidFill>
                          <a:effectLst/>
                          <a:latin typeface="Calibri" panose="020F0502020204030204" pitchFamily="34" charset="0"/>
                        </a:rPr>
                        <a:t> </a:t>
                      </a:r>
                    </a:p>
                  </a:txBody>
                  <a:tcPr marL="1888" marR="1888" marT="1888" marB="0" anchor="ctr">
                    <a:lnL>
                      <a:noFill/>
                    </a:lnL>
                    <a:lnR>
                      <a:noFill/>
                    </a:lnR>
                    <a:lnT w="12700" cap="flat" cmpd="sng" algn="ctr">
                      <a:solidFill>
                        <a:srgbClr val="00808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35886323"/>
                  </a:ext>
                </a:extLst>
              </a:tr>
              <a:tr h="260481">
                <a:tc gridSpan="13">
                  <a:txBody>
                    <a:bodyPr/>
                    <a:lstStyle/>
                    <a:p>
                      <a:pPr algn="l" fontAlgn="ctr"/>
                      <a:r>
                        <a:rPr lang="it-IT" sz="600" b="0" i="1" u="none" strike="noStrike">
                          <a:solidFill>
                            <a:srgbClr val="000000"/>
                          </a:solidFill>
                          <a:effectLst/>
                          <a:latin typeface="Calibri" panose="020F0502020204030204" pitchFamily="34" charset="0"/>
                        </a:rPr>
                        <a:t>Fonte: Per i Fondi Strutturali - elaborazioni DPCoe-Nuvap su dati della Piattaforma della Commissione Europea Sistema comune di gestione condivisa dei fondi; per i Fondi nazionali - elaborazioni DPCoe-Nuvap su dati riportati nei provvedimenti nazionali rilevanti (disposizioni di legge e delibere del CIPE).</a:t>
                      </a:r>
                    </a:p>
                  </a:txBody>
                  <a:tcPr marL="1888" marR="1888" marT="1888"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624563192"/>
                  </a:ext>
                </a:extLst>
              </a:tr>
              <a:tr h="125257">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FF0000"/>
                        </a:solidFill>
                        <a:effectLst/>
                        <a:latin typeface="Calibri" panose="020F0502020204030204" pitchFamily="34" charset="0"/>
                      </a:endParaRPr>
                    </a:p>
                  </a:txBody>
                  <a:tcPr marL="1888" marR="1888" marT="1888" marB="0" anchor="ctr">
                    <a:lnL>
                      <a:noFill/>
                    </a:lnL>
                    <a:lnR>
                      <a:noFill/>
                    </a:lnR>
                    <a:lnT>
                      <a:noFill/>
                    </a:lnT>
                    <a:lnB>
                      <a:noFill/>
                    </a:lnB>
                  </a:tcPr>
                </a:tc>
                <a:extLst>
                  <a:ext uri="{0D108BD9-81ED-4DB2-BD59-A6C34878D82A}">
                    <a16:rowId xmlns:a16="http://schemas.microsoft.com/office/drawing/2014/main" val="2346511386"/>
                  </a:ext>
                </a:extLst>
              </a:tr>
              <a:tr h="145235">
                <a:tc>
                  <a:txBody>
                    <a:bodyPr/>
                    <a:lstStyle/>
                    <a:p>
                      <a:pPr algn="l" fontAlgn="ctr"/>
                      <a:r>
                        <a:rPr lang="it-IT" sz="600" b="0" i="1" u="none" strike="noStrike">
                          <a:solidFill>
                            <a:srgbClr val="000000"/>
                          </a:solidFill>
                          <a:effectLst/>
                          <a:latin typeface="Calibri" panose="020F0502020204030204" pitchFamily="34" charset="0"/>
                        </a:rPr>
                        <a:t>Note:</a:t>
                      </a: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1"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000000"/>
                        </a:solidFill>
                        <a:effectLst/>
                        <a:latin typeface="Calibri" panose="020F0502020204030204" pitchFamily="34" charset="0"/>
                      </a:endParaRPr>
                    </a:p>
                  </a:txBody>
                  <a:tcPr marL="1888" marR="1888" marT="1888" marB="0" anchor="ctr">
                    <a:lnL>
                      <a:noFill/>
                    </a:lnL>
                    <a:lnR>
                      <a:noFill/>
                    </a:lnR>
                    <a:lnT>
                      <a:noFill/>
                    </a:lnT>
                    <a:lnB>
                      <a:noFill/>
                    </a:lnB>
                  </a:tcPr>
                </a:tc>
                <a:tc>
                  <a:txBody>
                    <a:bodyPr/>
                    <a:lstStyle/>
                    <a:p>
                      <a:pPr algn="l" fontAlgn="ctr"/>
                      <a:endParaRPr lang="it-IT" sz="600" b="0" i="0" u="none" strike="noStrike">
                        <a:solidFill>
                          <a:srgbClr val="FF0000"/>
                        </a:solidFill>
                        <a:effectLst/>
                        <a:latin typeface="Calibri" panose="020F0502020204030204" pitchFamily="34" charset="0"/>
                      </a:endParaRPr>
                    </a:p>
                  </a:txBody>
                  <a:tcPr marL="1888" marR="1888" marT="1888" marB="0" anchor="ctr">
                    <a:lnL>
                      <a:noFill/>
                    </a:lnL>
                    <a:lnR>
                      <a:noFill/>
                    </a:lnR>
                    <a:lnT>
                      <a:noFill/>
                    </a:lnT>
                    <a:lnB>
                      <a:noFill/>
                    </a:lnB>
                  </a:tcPr>
                </a:tc>
                <a:extLst>
                  <a:ext uri="{0D108BD9-81ED-4DB2-BD59-A6C34878D82A}">
                    <a16:rowId xmlns:a16="http://schemas.microsoft.com/office/drawing/2014/main" val="98864054"/>
                  </a:ext>
                </a:extLst>
              </a:tr>
              <a:tr h="606221">
                <a:tc gridSpan="13">
                  <a:txBody>
                    <a:bodyPr/>
                    <a:lstStyle/>
                    <a:p>
                      <a:pPr algn="l" fontAlgn="t"/>
                      <a:r>
                        <a:rPr lang="it-IT" sz="600" b="0" i="0" u="none" strike="noStrike" dirty="0">
                          <a:solidFill>
                            <a:srgbClr val="000000"/>
                          </a:solidFill>
                          <a:effectLst/>
                          <a:latin typeface="Calibri" panose="020F0502020204030204" pitchFamily="34" charset="0"/>
                        </a:rPr>
                        <a:t>Nelle colonne: la macro area "Mezzogiorno" si riferisce al Mezzogiorno geografico (territori delle regioni Abruzzo, Molise, Campania, Basilicata, Puglia, Calabria, Sicilia e Sardegna) e la macro area "Centro-Nord" si riferisce al Centro-Nord geografico (territori delle regioni Valle d’Aosta, Piemonte, Liguria, Lombardia, Veneto, Provincie di Trento e Bolzano, Friuli Venezia Giulia, Emilia Romagna, Marche, Toscana, Umbria e Lazio). Nei casi in cui non sia  possibile assegnare le risorse ad una macro area esse sono state inserite nella colonna  "Non ripartito". </a:t>
                      </a:r>
                      <a:br>
                        <a:rPr lang="it-IT" sz="600" b="0" i="0" u="none" strike="noStrike" dirty="0">
                          <a:solidFill>
                            <a:srgbClr val="000000"/>
                          </a:solidFill>
                          <a:effectLst/>
                          <a:latin typeface="Calibri" panose="020F0502020204030204" pitchFamily="34" charset="0"/>
                        </a:rPr>
                      </a:br>
                      <a:br>
                        <a:rPr lang="it-IT" sz="600" b="0" i="0" u="none" strike="noStrike" dirty="0">
                          <a:solidFill>
                            <a:srgbClr val="000000"/>
                          </a:solidFill>
                          <a:effectLst/>
                          <a:latin typeface="Calibri" panose="020F0502020204030204" pitchFamily="34" charset="0"/>
                        </a:rPr>
                      </a:br>
                      <a:r>
                        <a:rPr lang="it-IT" sz="600" b="0" i="0" u="none" strike="noStrike" dirty="0">
                          <a:solidFill>
                            <a:srgbClr val="000000"/>
                          </a:solidFill>
                          <a:effectLst/>
                          <a:latin typeface="Calibri" panose="020F0502020204030204" pitchFamily="34" charset="0"/>
                        </a:rPr>
                        <a:t>Le note esplicative alla tabella sono esplicitate nel foglio "Note alla Tavola risorse" del presente documento. </a:t>
                      </a:r>
                    </a:p>
                  </a:txBody>
                  <a:tcPr marL="1888" marR="1888" marT="1888" marB="0">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110056"/>
                  </a:ext>
                </a:extLst>
              </a:tr>
            </a:tbl>
          </a:graphicData>
        </a:graphic>
      </p:graphicFrame>
    </p:spTree>
    <p:extLst>
      <p:ext uri="{BB962C8B-B14F-4D97-AF65-F5344CB8AC3E}">
        <p14:creationId xmlns:p14="http://schemas.microsoft.com/office/powerpoint/2010/main" val="26138306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6EAFC8-1FC3-41F7-41E4-F9B83483A66F}"/>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F7717314-2FA2-C80F-EDF6-B7E4FEA506C8}"/>
              </a:ext>
            </a:extLst>
          </p:cNvPr>
          <p:cNvSpPr>
            <a:spLocks noGrp="1"/>
          </p:cNvSpPr>
          <p:nvPr>
            <p:ph idx="1"/>
          </p:nvPr>
        </p:nvSpPr>
        <p:spPr/>
        <p:txBody>
          <a:bodyPr/>
          <a:lstStyle/>
          <a:p>
            <a:pPr algn="just"/>
            <a:r>
              <a:rPr lang="it-IT" sz="2000" b="0" i="0" dirty="0">
                <a:solidFill>
                  <a:srgbClr val="1C2024"/>
                </a:solidFill>
                <a:effectLst/>
                <a:latin typeface="Titillium Web" panose="00000500000000000000" pitchFamily="2" charset="0"/>
              </a:rPr>
              <a:t>Con l’avvio del </a:t>
            </a:r>
            <a:r>
              <a:rPr lang="it-IT" sz="2000" b="1" i="0" dirty="0">
                <a:solidFill>
                  <a:srgbClr val="1C2024"/>
                </a:solidFill>
                <a:effectLst/>
                <a:latin typeface="Titillium Web" panose="00000500000000000000" pitchFamily="2" charset="0"/>
              </a:rPr>
              <a:t>periodo di programmazione 2021-2027</a:t>
            </a:r>
            <a:r>
              <a:rPr lang="it-IT" sz="2000" b="0" i="0" dirty="0">
                <a:solidFill>
                  <a:srgbClr val="1C2024"/>
                </a:solidFill>
                <a:effectLst/>
                <a:latin typeface="Titillium Web" panose="00000500000000000000" pitchFamily="2" charset="0"/>
              </a:rPr>
              <a:t> e il potenziamento mirato del </a:t>
            </a:r>
            <a:r>
              <a:rPr lang="it-IT" sz="2000" b="1" i="0" u="none" strike="noStrike" dirty="0">
                <a:solidFill>
                  <a:srgbClr val="0066CC"/>
                </a:solidFill>
                <a:effectLst/>
                <a:latin typeface="Titillium Web" panose="00000500000000000000" pitchFamily="2" charset="0"/>
                <a:hlinkClick r:id="rId2"/>
              </a:rPr>
              <a:t>bilancio a lungo termine dell’UE</a:t>
            </a:r>
            <a:r>
              <a:rPr lang="it-IT" sz="2000" b="0" i="0" dirty="0">
                <a:solidFill>
                  <a:srgbClr val="1C2024"/>
                </a:solidFill>
                <a:effectLst/>
                <a:latin typeface="Titillium Web" panose="00000500000000000000" pitchFamily="2" charset="0"/>
              </a:rPr>
              <a:t>, l’attenzione è posta sulla nuova politica di coesione e sullo strumento finanziario denominato </a:t>
            </a:r>
            <a:r>
              <a:rPr lang="it-IT" sz="2000" b="1" i="0" u="none" strike="noStrike" dirty="0" err="1">
                <a:solidFill>
                  <a:srgbClr val="0066CC"/>
                </a:solidFill>
                <a:effectLst/>
                <a:latin typeface="Titillium Web" panose="00000500000000000000" pitchFamily="2" charset="0"/>
                <a:hlinkClick r:id="rId3"/>
              </a:rPr>
              <a:t>NextGenerationEU</a:t>
            </a:r>
            <a:r>
              <a:rPr lang="it-IT" sz="2000" b="0" i="0" dirty="0">
                <a:solidFill>
                  <a:srgbClr val="1C2024"/>
                </a:solidFill>
                <a:effectLst/>
                <a:latin typeface="Titillium Web" panose="00000500000000000000" pitchFamily="2" charset="0"/>
              </a:rPr>
              <a:t>, uno strumento temporaneo da 750 miliardi di euro pensato per stimolare una “ripresa sostenibile, uniforme, inclusiva ed equa”, volta a garantire la possibilità di fare fronte a esigenze impreviste, il più grande pacchetto per stimolare l’economia mai finanziato dall’UE.</a:t>
            </a:r>
          </a:p>
          <a:p>
            <a:pPr algn="just"/>
            <a:r>
              <a:rPr lang="it-IT" sz="2000" b="0" i="0" dirty="0">
                <a:solidFill>
                  <a:srgbClr val="1C2024"/>
                </a:solidFill>
                <a:effectLst/>
                <a:latin typeface="Titillium Web" panose="00000500000000000000" pitchFamily="2" charset="0"/>
              </a:rPr>
              <a:t>L’intera iniziativa della Commissione europea è strutturata su </a:t>
            </a:r>
            <a:r>
              <a:rPr lang="it-IT" sz="2000" b="1" i="0" dirty="0">
                <a:solidFill>
                  <a:srgbClr val="1C2024"/>
                </a:solidFill>
                <a:effectLst/>
                <a:latin typeface="Titillium Web" panose="00000500000000000000" pitchFamily="2" charset="0"/>
              </a:rPr>
              <a:t>tre pilastri</a:t>
            </a:r>
            <a:r>
              <a:rPr lang="it-IT" sz="2000" b="0" i="0" dirty="0">
                <a:solidFill>
                  <a:srgbClr val="1C2024"/>
                </a:solidFill>
                <a:effectLst/>
                <a:latin typeface="Titillium Web" panose="00000500000000000000" pitchFamily="2" charset="0"/>
              </a:rPr>
              <a:t>:</a:t>
            </a:r>
          </a:p>
          <a:p>
            <a:pPr algn="just">
              <a:buFont typeface="+mj-lt"/>
              <a:buAutoNum type="arabicPeriod"/>
            </a:pPr>
            <a:r>
              <a:rPr lang="it-IT" sz="2000" b="1" i="0" dirty="0">
                <a:solidFill>
                  <a:srgbClr val="1C2024"/>
                </a:solidFill>
                <a:effectLst/>
                <a:latin typeface="Titillium Web" panose="00000500000000000000" pitchFamily="2" charset="0"/>
              </a:rPr>
              <a:t>Sostegno agli Stati membri per investimenti e riforme</a:t>
            </a:r>
            <a:endParaRPr lang="it-IT" sz="2000" b="0" i="0" dirty="0">
              <a:solidFill>
                <a:srgbClr val="1C2024"/>
              </a:solidFill>
              <a:effectLst/>
              <a:latin typeface="Titillium Web" panose="00000500000000000000" pitchFamily="2" charset="0"/>
            </a:endParaRPr>
          </a:p>
          <a:p>
            <a:pPr algn="just">
              <a:buFont typeface="+mj-lt"/>
              <a:buAutoNum type="arabicPeriod"/>
            </a:pPr>
            <a:r>
              <a:rPr lang="it-IT" sz="2000" b="1" i="0" dirty="0">
                <a:solidFill>
                  <a:srgbClr val="1C2024"/>
                </a:solidFill>
                <a:effectLst/>
                <a:latin typeface="Titillium Web" panose="00000500000000000000" pitchFamily="2" charset="0"/>
              </a:rPr>
              <a:t>Rilanciare l’economia dell’UE incentivando l’investimento privato</a:t>
            </a:r>
            <a:endParaRPr lang="it-IT" sz="2000" b="0" i="0" dirty="0">
              <a:solidFill>
                <a:srgbClr val="1C2024"/>
              </a:solidFill>
              <a:effectLst/>
              <a:latin typeface="Titillium Web" panose="00000500000000000000" pitchFamily="2" charset="0"/>
            </a:endParaRPr>
          </a:p>
          <a:p>
            <a:pPr algn="just">
              <a:buFont typeface="+mj-lt"/>
              <a:buAutoNum type="arabicPeriod"/>
            </a:pPr>
            <a:r>
              <a:rPr lang="it-IT" sz="2000" b="1" i="0" dirty="0">
                <a:solidFill>
                  <a:srgbClr val="1C2024"/>
                </a:solidFill>
                <a:effectLst/>
                <a:latin typeface="Titillium Web" panose="00000500000000000000" pitchFamily="2" charset="0"/>
              </a:rPr>
              <a:t>Trarre insegnamento dalla crisi</a:t>
            </a:r>
            <a:endParaRPr lang="it-IT" sz="2000" b="0" i="0" dirty="0">
              <a:solidFill>
                <a:srgbClr val="1C2024"/>
              </a:solidFill>
              <a:effectLst/>
              <a:latin typeface="Titillium Web" panose="00000500000000000000" pitchFamily="2" charset="0"/>
            </a:endParaRPr>
          </a:p>
          <a:p>
            <a:endParaRPr lang="it-IT" dirty="0"/>
          </a:p>
        </p:txBody>
      </p:sp>
    </p:spTree>
    <p:extLst>
      <p:ext uri="{BB962C8B-B14F-4D97-AF65-F5344CB8AC3E}">
        <p14:creationId xmlns:p14="http://schemas.microsoft.com/office/powerpoint/2010/main" val="2705504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19CCC7-CCBD-5C1A-C349-BE3A878C2DD9}"/>
              </a:ext>
            </a:extLst>
          </p:cNvPr>
          <p:cNvSpPr>
            <a:spLocks noGrp="1"/>
          </p:cNvSpPr>
          <p:nvPr>
            <p:ph type="title"/>
          </p:nvPr>
        </p:nvSpPr>
        <p:spPr/>
        <p:txBody>
          <a:bodyPr/>
          <a:lstStyle/>
          <a:p>
            <a:r>
              <a:rPr lang="it-IT" dirty="0"/>
              <a:t>NGEU</a:t>
            </a:r>
          </a:p>
        </p:txBody>
      </p:sp>
      <p:sp>
        <p:nvSpPr>
          <p:cNvPr id="3" name="Segnaposto contenuto 2">
            <a:extLst>
              <a:ext uri="{FF2B5EF4-FFF2-40B4-BE49-F238E27FC236}">
                <a16:creationId xmlns:a16="http://schemas.microsoft.com/office/drawing/2014/main" id="{20A84A0C-BFE5-24DC-6220-F69D8B294B1A}"/>
              </a:ext>
            </a:extLst>
          </p:cNvPr>
          <p:cNvSpPr>
            <a:spLocks noGrp="1"/>
          </p:cNvSpPr>
          <p:nvPr>
            <p:ph idx="1"/>
          </p:nvPr>
        </p:nvSpPr>
        <p:spPr/>
        <p:txBody>
          <a:bodyPr/>
          <a:lstStyle/>
          <a:p>
            <a:pPr algn="just"/>
            <a:r>
              <a:rPr lang="it-IT" b="0" i="0" dirty="0">
                <a:solidFill>
                  <a:srgbClr val="1C2024"/>
                </a:solidFill>
                <a:effectLst/>
                <a:latin typeface="Titillium Web" panose="00000500000000000000" pitchFamily="2" charset="0"/>
              </a:rPr>
              <a:t>In questo contesto si inserisce Il </a:t>
            </a:r>
            <a:r>
              <a:rPr lang="it-IT" b="1" i="0" dirty="0">
                <a:solidFill>
                  <a:srgbClr val="1C2024"/>
                </a:solidFill>
                <a:effectLst/>
                <a:latin typeface="Titillium Web" panose="00000500000000000000" pitchFamily="2" charset="0"/>
              </a:rPr>
              <a:t>Piano Nazionale di Ripresa e Resilienza</a:t>
            </a:r>
            <a:r>
              <a:rPr lang="it-IT" b="0" i="0" dirty="0">
                <a:solidFill>
                  <a:srgbClr val="1C2024"/>
                </a:solidFill>
                <a:effectLst/>
                <a:latin typeface="Titillium Web" panose="00000500000000000000" pitchFamily="2" charset="0"/>
              </a:rPr>
              <a:t>, lo strumento che  traccia gli obiettivi, le riforme e gli investimenti che l’Italia intende realizzare grazie all’utilizzo dei fondi europei di </a:t>
            </a:r>
            <a:r>
              <a:rPr lang="it-IT" b="1" i="0" dirty="0">
                <a:solidFill>
                  <a:srgbClr val="1C2024"/>
                </a:solidFill>
                <a:effectLst/>
                <a:latin typeface="Titillium Web" panose="00000500000000000000" pitchFamily="2" charset="0"/>
              </a:rPr>
              <a:t>Next Generation EU</a:t>
            </a:r>
            <a:r>
              <a:rPr lang="it-IT" b="0" i="0" dirty="0">
                <a:solidFill>
                  <a:srgbClr val="1C2024"/>
                </a:solidFill>
                <a:effectLst/>
                <a:latin typeface="Titillium Web" panose="00000500000000000000" pitchFamily="2" charset="0"/>
              </a:rPr>
              <a:t>, per attenuare l’impatto economico e sociale della pandemia e rendere l’Italia un Paese più equo, verde e inclusivo, con un’economia più competitiva, dinamica e innovativa.</a:t>
            </a:r>
          </a:p>
          <a:p>
            <a:endParaRPr lang="it-IT" dirty="0"/>
          </a:p>
        </p:txBody>
      </p:sp>
    </p:spTree>
    <p:extLst>
      <p:ext uri="{BB962C8B-B14F-4D97-AF65-F5344CB8AC3E}">
        <p14:creationId xmlns:p14="http://schemas.microsoft.com/office/powerpoint/2010/main" val="3280804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91FEB-2F77-9434-DCC2-D27C2B2C4532}"/>
              </a:ext>
            </a:extLst>
          </p:cNvPr>
          <p:cNvSpPr>
            <a:spLocks noGrp="1"/>
          </p:cNvSpPr>
          <p:nvPr>
            <p:ph type="title"/>
          </p:nvPr>
        </p:nvSpPr>
        <p:spPr>
          <a:xfrm>
            <a:off x="480060" y="2413023"/>
            <a:ext cx="2064266" cy="2031956"/>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950" dirty="0">
                <a:solidFill>
                  <a:srgbClr val="FFFFFF"/>
                </a:solidFill>
              </a:rPr>
              <a:t>NGEU</a:t>
            </a:r>
          </a:p>
        </p:txBody>
      </p:sp>
      <p:pic>
        <p:nvPicPr>
          <p:cNvPr id="4" name="Segnaposto contenuto 3">
            <a:extLst>
              <a:ext uri="{FF2B5EF4-FFF2-40B4-BE49-F238E27FC236}">
                <a16:creationId xmlns:a16="http://schemas.microsoft.com/office/drawing/2014/main" id="{0F65508A-F3CB-787B-A6EB-5BFEBB022AB4}"/>
              </a:ext>
            </a:extLst>
          </p:cNvPr>
          <p:cNvPicPr>
            <a:picLocks noGrp="1" noChangeAspect="1"/>
          </p:cNvPicPr>
          <p:nvPr>
            <p:ph idx="1"/>
          </p:nvPr>
        </p:nvPicPr>
        <p:blipFill>
          <a:blip r:embed="rId2"/>
          <a:stretch>
            <a:fillRect/>
          </a:stretch>
        </p:blipFill>
        <p:spPr>
          <a:xfrm>
            <a:off x="3034895" y="1578610"/>
            <a:ext cx="5379258" cy="3698240"/>
          </a:xfrm>
          <a:prstGeom prst="rect">
            <a:avLst/>
          </a:prstGeom>
        </p:spPr>
      </p:pic>
      <p:sp>
        <p:nvSpPr>
          <p:cNvPr id="3" name="CasellaDiTesto 2">
            <a:extLst>
              <a:ext uri="{FF2B5EF4-FFF2-40B4-BE49-F238E27FC236}">
                <a16:creationId xmlns:a16="http://schemas.microsoft.com/office/drawing/2014/main" id="{07D966B1-1C28-97DD-DF61-DA86888D4ED3}"/>
              </a:ext>
            </a:extLst>
          </p:cNvPr>
          <p:cNvSpPr txBox="1"/>
          <p:nvPr/>
        </p:nvSpPr>
        <p:spPr>
          <a:xfrm>
            <a:off x="755576" y="5805264"/>
            <a:ext cx="7776864" cy="1015663"/>
          </a:xfrm>
          <a:prstGeom prst="rect">
            <a:avLst/>
          </a:prstGeom>
          <a:noFill/>
        </p:spPr>
        <p:txBody>
          <a:bodyPr wrap="square" rtlCol="0">
            <a:spAutoFit/>
          </a:bodyPr>
          <a:lstStyle/>
          <a:p>
            <a:pPr algn="just"/>
            <a:r>
              <a:rPr lang="it-IT" sz="1200" dirty="0">
                <a:latin typeface="Times New Roman" panose="02020603050405020304" pitchFamily="18" charset="0"/>
                <a:ea typeface="Times New Roman" panose="02020603050405020304" pitchFamily="18" charset="0"/>
              </a:rPr>
              <a:t>L'assunzione dei prestiti</a:t>
            </a:r>
            <a:r>
              <a:rPr lang="it-IT" sz="1200" spc="4"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sarà</a:t>
            </a:r>
            <a:r>
              <a:rPr lang="it-IT" sz="1200" b="1" spc="-38"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concentrata</a:t>
            </a:r>
            <a:r>
              <a:rPr lang="it-IT" sz="1200" b="1" spc="-23"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tra</a:t>
            </a:r>
            <a:r>
              <a:rPr lang="it-IT" sz="1200" b="1" spc="-23"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la</a:t>
            </a:r>
            <a:r>
              <a:rPr lang="it-IT" sz="1200" b="1" spc="-26"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metà</a:t>
            </a:r>
            <a:r>
              <a:rPr lang="it-IT" sz="1200" b="1" spc="-23"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del</a:t>
            </a:r>
            <a:r>
              <a:rPr lang="it-IT" sz="1200" b="1" spc="-34"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2021</a:t>
            </a:r>
            <a:r>
              <a:rPr lang="it-IT" sz="1200" b="1" spc="-38"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e</a:t>
            </a:r>
            <a:r>
              <a:rPr lang="it-IT" sz="1200" b="1" spc="-23"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la</a:t>
            </a:r>
            <a:r>
              <a:rPr lang="it-IT" sz="1200" b="1" spc="-34"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fine</a:t>
            </a:r>
            <a:r>
              <a:rPr lang="it-IT" sz="1200" b="1" spc="-34"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del</a:t>
            </a:r>
            <a:r>
              <a:rPr lang="it-IT" sz="1200" b="1" spc="-26"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2026</a:t>
            </a:r>
            <a:r>
              <a:rPr lang="it-IT" sz="1200" b="1" spc="-19"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a</a:t>
            </a:r>
            <a:r>
              <a:rPr lang="it-IT" sz="1200" spc="-34"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un</a:t>
            </a:r>
            <a:r>
              <a:rPr lang="it-IT" sz="1200" spc="-30"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ritmo</a:t>
            </a:r>
            <a:r>
              <a:rPr lang="it-IT" sz="1200" spc="-19"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di</a:t>
            </a:r>
            <a:r>
              <a:rPr lang="it-IT" sz="1200" spc="-26"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circa</a:t>
            </a:r>
            <a:r>
              <a:rPr lang="it-IT" sz="1200" b="1" spc="-233"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150 miliardi all'anno</a:t>
            </a:r>
            <a:r>
              <a:rPr lang="it-IT" sz="1200" dirty="0">
                <a:latin typeface="Times New Roman" panose="02020603050405020304" pitchFamily="18" charset="0"/>
                <a:ea typeface="Times New Roman" panose="02020603050405020304" pitchFamily="18" charset="0"/>
              </a:rPr>
              <a:t>, mentre </a:t>
            </a:r>
            <a:r>
              <a:rPr lang="it-IT" sz="1200" b="1" dirty="0">
                <a:latin typeface="Times New Roman" panose="02020603050405020304" pitchFamily="18" charset="0"/>
                <a:ea typeface="Times New Roman" panose="02020603050405020304" pitchFamily="18" charset="0"/>
              </a:rPr>
              <a:t>il rimborso </a:t>
            </a:r>
            <a:r>
              <a:rPr lang="it-IT" sz="1200" dirty="0">
                <a:latin typeface="Times New Roman" panose="02020603050405020304" pitchFamily="18" charset="0"/>
                <a:ea typeface="Times New Roman" panose="02020603050405020304" pitchFamily="18" charset="0"/>
              </a:rPr>
              <a:t>inizierà </a:t>
            </a:r>
            <a:r>
              <a:rPr lang="it-IT" sz="1200" b="1" dirty="0">
                <a:latin typeface="Times New Roman" panose="02020603050405020304" pitchFamily="18" charset="0"/>
                <a:ea typeface="Times New Roman" panose="02020603050405020304" pitchFamily="18" charset="0"/>
              </a:rPr>
              <a:t>a partire dal 2028 </a:t>
            </a:r>
            <a:r>
              <a:rPr lang="it-IT" sz="1200" dirty="0">
                <a:latin typeface="Times New Roman" panose="02020603050405020304" pitchFamily="18" charset="0"/>
                <a:ea typeface="Times New Roman" panose="02020603050405020304" pitchFamily="18" charset="0"/>
              </a:rPr>
              <a:t>con</a:t>
            </a:r>
            <a:r>
              <a:rPr lang="it-IT" sz="1200" spc="4"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termine </a:t>
            </a:r>
            <a:r>
              <a:rPr lang="it-IT" sz="1200" dirty="0">
                <a:latin typeface="Times New Roman" panose="02020603050405020304" pitchFamily="18" charset="0"/>
                <a:ea typeface="Times New Roman" panose="02020603050405020304" pitchFamily="18" charset="0"/>
              </a:rPr>
              <a:t>fissato al </a:t>
            </a:r>
            <a:r>
              <a:rPr lang="it-IT" sz="1200" b="1" dirty="0">
                <a:latin typeface="Times New Roman" panose="02020603050405020304" pitchFamily="18" charset="0"/>
                <a:ea typeface="Times New Roman" panose="02020603050405020304" pitchFamily="18" charset="0"/>
              </a:rPr>
              <a:t>31 dicembre 2058</a:t>
            </a:r>
            <a:r>
              <a:rPr lang="it-IT" sz="1200" dirty="0">
                <a:latin typeface="Times New Roman" panose="02020603050405020304" pitchFamily="18" charset="0"/>
                <a:ea typeface="Times New Roman" panose="02020603050405020304" pitchFamily="18" charset="0"/>
              </a:rPr>
              <a:t>. Gli importi relativi ai prestiti saranno</a:t>
            </a:r>
            <a:r>
              <a:rPr lang="it-IT" sz="1200" spc="-233"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rimborsati dagli Stati membri, mentre gli importi relativi alle sovvenzioni</a:t>
            </a:r>
            <a:r>
              <a:rPr lang="it-IT" sz="1200" spc="4"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saranno rimborsati dal bilancio dell'UE. La Commissione si è impegnata ad</a:t>
            </a:r>
            <a:r>
              <a:rPr lang="it-IT" sz="1200" spc="-233"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emettere il </a:t>
            </a:r>
            <a:r>
              <a:rPr lang="it-IT" sz="1200" b="1" dirty="0">
                <a:latin typeface="Times New Roman" panose="02020603050405020304" pitchFamily="18" charset="0"/>
                <a:ea typeface="Times New Roman" panose="02020603050405020304" pitchFamily="18" charset="0"/>
              </a:rPr>
              <a:t>30% </a:t>
            </a:r>
            <a:r>
              <a:rPr lang="it-IT" sz="1200" dirty="0">
                <a:latin typeface="Times New Roman" panose="02020603050405020304" pitchFamily="18" charset="0"/>
                <a:ea typeface="Times New Roman" panose="02020603050405020304" pitchFamily="18" charset="0"/>
              </a:rPr>
              <a:t>del totale delle obbligazioni nell'ambito di NGEU sotto</a:t>
            </a:r>
            <a:r>
              <a:rPr lang="it-IT" sz="1200" spc="4"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forma</a:t>
            </a:r>
            <a:r>
              <a:rPr lang="it-IT" sz="1200" spc="-8"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di</a:t>
            </a:r>
            <a:r>
              <a:rPr lang="it-IT" sz="1200" spc="-4"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obbligazioni</a:t>
            </a:r>
            <a:r>
              <a:rPr lang="it-IT" sz="1200" b="1" spc="4" dirty="0">
                <a:latin typeface="Times New Roman" panose="02020603050405020304" pitchFamily="18" charset="0"/>
                <a:ea typeface="Times New Roman" panose="02020603050405020304" pitchFamily="18" charset="0"/>
              </a:rPr>
              <a:t> </a:t>
            </a:r>
            <a:r>
              <a:rPr lang="it-IT" sz="1200" b="1" dirty="0">
                <a:latin typeface="Times New Roman" panose="02020603050405020304" pitchFamily="18" charset="0"/>
                <a:ea typeface="Times New Roman" panose="02020603050405020304" pitchFamily="18" charset="0"/>
              </a:rPr>
              <a:t>verdi</a:t>
            </a:r>
            <a:r>
              <a:rPr lang="it-IT" sz="1200" b="1" spc="4" dirty="0">
                <a:latin typeface="Times New Roman" panose="02020603050405020304" pitchFamily="18" charset="0"/>
                <a:ea typeface="Times New Roman" panose="02020603050405020304" pitchFamily="18" charset="0"/>
              </a:rPr>
              <a:t> </a:t>
            </a:r>
            <a:r>
              <a:rPr lang="it-IT" sz="1200" dirty="0">
                <a:latin typeface="Times New Roman" panose="02020603050405020304" pitchFamily="18" charset="0"/>
                <a:ea typeface="Times New Roman" panose="02020603050405020304" pitchFamily="18" charset="0"/>
              </a:rPr>
              <a:t>(</a:t>
            </a:r>
            <a:r>
              <a:rPr lang="it-IT" sz="1200" i="1" dirty="0">
                <a:latin typeface="Times New Roman" panose="02020603050405020304" pitchFamily="18" charset="0"/>
                <a:ea typeface="Times New Roman" panose="02020603050405020304" pitchFamily="18" charset="0"/>
              </a:rPr>
              <a:t>green</a:t>
            </a:r>
            <a:r>
              <a:rPr lang="it-IT" sz="1200" i="1" spc="-4" dirty="0">
                <a:latin typeface="Times New Roman" panose="02020603050405020304" pitchFamily="18" charset="0"/>
                <a:ea typeface="Times New Roman" panose="02020603050405020304" pitchFamily="18" charset="0"/>
              </a:rPr>
              <a:t> </a:t>
            </a:r>
            <a:r>
              <a:rPr lang="it-IT" sz="1200" i="1" dirty="0">
                <a:latin typeface="Times New Roman" panose="02020603050405020304" pitchFamily="18" charset="0"/>
                <a:ea typeface="Times New Roman" panose="02020603050405020304" pitchFamily="18" charset="0"/>
              </a:rPr>
              <a:t>bonds</a:t>
            </a:r>
            <a:r>
              <a:rPr lang="it-IT" sz="12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694509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0AEDB3-41A2-3645-C159-AEB4AD3202F7}"/>
              </a:ext>
            </a:extLst>
          </p:cNvPr>
          <p:cNvSpPr>
            <a:spLocks noGrp="1"/>
          </p:cNvSpPr>
          <p:nvPr>
            <p:ph type="title"/>
          </p:nvPr>
        </p:nvSpPr>
        <p:spPr/>
        <p:txBody>
          <a:bodyPr/>
          <a:lstStyle/>
          <a:p>
            <a:r>
              <a:rPr lang="it-IT" dirty="0"/>
              <a:t>Finanziamenti NGEU</a:t>
            </a:r>
          </a:p>
        </p:txBody>
      </p:sp>
      <p:sp>
        <p:nvSpPr>
          <p:cNvPr id="3" name="Segnaposto contenuto 2">
            <a:extLst>
              <a:ext uri="{FF2B5EF4-FFF2-40B4-BE49-F238E27FC236}">
                <a16:creationId xmlns:a16="http://schemas.microsoft.com/office/drawing/2014/main" id="{03F08A25-E381-D5FF-D88C-AD48F0149836}"/>
              </a:ext>
            </a:extLst>
          </p:cNvPr>
          <p:cNvSpPr>
            <a:spLocks noGrp="1"/>
          </p:cNvSpPr>
          <p:nvPr>
            <p:ph idx="1"/>
          </p:nvPr>
        </p:nvSpPr>
        <p:spPr/>
        <p:txBody>
          <a:bodyPr>
            <a:normAutofit lnSpcReduction="10000"/>
          </a:bodyPr>
          <a:lstStyle/>
          <a:p>
            <a:pPr marL="326231" marR="323850" indent="134779" algn="just">
              <a:spcBef>
                <a:spcPts val="330"/>
              </a:spcBef>
              <a:spcAft>
                <a:spcPts val="0"/>
              </a:spcAft>
            </a:pPr>
            <a:r>
              <a:rPr lang="it-IT" sz="1125" dirty="0">
                <a:latin typeface="Times New Roman" panose="02020603050405020304" pitchFamily="18" charset="0"/>
                <a:ea typeface="Times New Roman" panose="02020603050405020304" pitchFamily="18" charset="0"/>
              </a:rPr>
              <a:t>I</a:t>
            </a:r>
            <a:r>
              <a:rPr lang="it-IT" sz="1125" spc="-5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finanziamenti</a:t>
            </a:r>
            <a:r>
              <a:rPr lang="it-IT" sz="1125" spc="-4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NGEU</a:t>
            </a:r>
            <a:r>
              <a:rPr lang="it-IT" sz="1125" spc="-4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saranno</a:t>
            </a:r>
            <a:r>
              <a:rPr lang="it-IT" sz="1125" spc="-5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erogati</a:t>
            </a:r>
            <a:r>
              <a:rPr lang="it-IT" sz="1125" spc="-3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tramite</a:t>
            </a:r>
            <a:r>
              <a:rPr lang="it-IT" sz="1125" spc="-49"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sette</a:t>
            </a:r>
            <a:r>
              <a:rPr lang="it-IT" sz="1125" b="1" spc="-49"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programmi</a:t>
            </a:r>
            <a:r>
              <a:rPr lang="it-IT" sz="1125" dirty="0">
                <a:latin typeface="Times New Roman" panose="02020603050405020304" pitchFamily="18" charset="0"/>
                <a:ea typeface="Times New Roman" panose="02020603050405020304" pitchFamily="18" charset="0"/>
              </a:rPr>
              <a:t>,</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sotto</a:t>
            </a:r>
            <a:r>
              <a:rPr lang="it-IT" sz="1125" spc="-236" dirty="0">
                <a:latin typeface="Times New Roman" panose="02020603050405020304" pitchFamily="18" charset="0"/>
                <a:ea typeface="Times New Roman" panose="02020603050405020304" pitchFamily="18" charset="0"/>
              </a:rPr>
              <a:t> </a:t>
            </a:r>
            <a:r>
              <a:rPr lang="it-IT" sz="1125" spc="-4" dirty="0">
                <a:latin typeface="Times New Roman" panose="02020603050405020304" pitchFamily="18" charset="0"/>
                <a:ea typeface="Times New Roman" panose="02020603050405020304" pitchFamily="18" charset="0"/>
              </a:rPr>
              <a:t>forma</a:t>
            </a:r>
            <a:r>
              <a:rPr lang="it-IT" sz="1125" spc="-1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prestiti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sovvenzioni,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al</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solo</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scopo</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a:t>
            </a:r>
            <a:r>
              <a:rPr lang="it-IT" sz="1125" spc="-60"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far</a:t>
            </a:r>
            <a:r>
              <a:rPr lang="it-IT" sz="1125" b="1" spc="-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fronte</a:t>
            </a:r>
            <a:r>
              <a:rPr lang="it-IT" sz="1125" b="1" spc="-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alle</a:t>
            </a:r>
            <a:r>
              <a:rPr lang="it-IT" sz="1125" b="1" spc="-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conseguenze</a:t>
            </a:r>
            <a:r>
              <a:rPr lang="it-IT" sz="1125" b="1" spc="-233"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economiche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negative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della</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crisi</a:t>
            </a:r>
            <a:r>
              <a:rPr lang="it-IT" sz="1125" b="1"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da</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COVID-19</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a:t>
            </a:r>
            <a:r>
              <a:rPr lang="it-IT" sz="1125"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favorire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la</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ripresa</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economica 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sociale</a:t>
            </a:r>
            <a:r>
              <a:rPr lang="it-IT" sz="1125" b="1"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dell’Unione.</a:t>
            </a:r>
          </a:p>
          <a:p>
            <a:pPr marL="461010" algn="just">
              <a:lnSpc>
                <a:spcPts val="1118"/>
              </a:lnSpc>
              <a:spcBef>
                <a:spcPts val="8"/>
              </a:spcBef>
              <a:spcAft>
                <a:spcPts val="0"/>
              </a:spcAft>
            </a:pPr>
            <a:r>
              <a:rPr lang="it-IT" sz="1125" dirty="0">
                <a:latin typeface="Times New Roman" panose="02020603050405020304" pitchFamily="18" charset="0"/>
                <a:ea typeface="Times New Roman" panose="02020603050405020304" pitchFamily="18" charset="0"/>
              </a:rPr>
              <a:t>Si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tratta,</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in particolare,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seguenti</a:t>
            </a:r>
            <a:r>
              <a:rPr lang="it-IT" sz="1125" spc="1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programmi:</a:t>
            </a:r>
          </a:p>
          <a:p>
            <a:pPr marL="557213" marR="324326" lvl="1" indent="-214313" algn="just">
              <a:spcAft>
                <a:spcPts val="0"/>
              </a:spcAft>
              <a:buSzPts val="1300"/>
              <a:buFont typeface="Times New Roman" panose="02020603050405020304" pitchFamily="18" charset="0"/>
              <a:buAutoNum type="arabicPeriod"/>
              <a:tabLst>
                <a:tab pos="804386" algn="l"/>
              </a:tabLst>
            </a:pPr>
            <a:r>
              <a:rPr lang="it-IT" sz="1125" dirty="0">
                <a:latin typeface="Times New Roman" panose="02020603050405020304" pitchFamily="18" charset="0"/>
                <a:ea typeface="Times New Roman" panose="02020603050405020304" pitchFamily="18" charset="0"/>
              </a:rPr>
              <a:t>il</a:t>
            </a:r>
            <a:r>
              <a:rPr lang="it-IT" sz="1125" spc="4" dirty="0">
                <a:solidFill>
                  <a:srgbClr val="0000FF"/>
                </a:solidFill>
                <a:latin typeface="Times New Roman" panose="02020603050405020304" pitchFamily="18" charset="0"/>
                <a:ea typeface="Times New Roman" panose="02020603050405020304" pitchFamily="18" charset="0"/>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dispositivo</a:t>
            </a:r>
            <a:r>
              <a:rPr lang="it-IT" sz="1125" b="1" u="heavy" spc="4"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per</a:t>
            </a:r>
            <a:r>
              <a:rPr lang="it-IT" sz="1125" b="1" u="heavy" spc="4"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la</a:t>
            </a:r>
            <a:r>
              <a:rPr lang="it-IT" sz="1125" b="1" u="heavy" spc="4"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ripresa</a:t>
            </a:r>
            <a:r>
              <a:rPr lang="it-IT" sz="1125" b="1" u="heavy" spc="4"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e</a:t>
            </a:r>
            <a:r>
              <a:rPr lang="it-IT" sz="1125" b="1" u="heavy" spc="4"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la</a:t>
            </a:r>
            <a:r>
              <a:rPr lang="it-IT" sz="1125" b="1" u="heavy" spc="4"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resilienza</a:t>
            </a:r>
            <a:r>
              <a:rPr lang="it-IT" sz="1125" b="1" spc="4" dirty="0">
                <a:solidFill>
                  <a:srgbClr val="0000FF"/>
                </a:solidFill>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t>
            </a:r>
            <a:r>
              <a:rPr lang="it-IT" sz="1125" i="1" dirty="0">
                <a:latin typeface="Times New Roman" panose="02020603050405020304" pitchFamily="18" charset="0"/>
                <a:ea typeface="Times New Roman" panose="02020603050405020304" pitchFamily="18" charset="0"/>
              </a:rPr>
              <a:t>Recovery</a:t>
            </a:r>
            <a:r>
              <a:rPr lang="it-IT" sz="1125" i="1" spc="4" dirty="0">
                <a:latin typeface="Times New Roman" panose="02020603050405020304" pitchFamily="18" charset="0"/>
                <a:ea typeface="Times New Roman" panose="02020603050405020304" pitchFamily="18" charset="0"/>
              </a:rPr>
              <a:t> </a:t>
            </a:r>
            <a:r>
              <a:rPr lang="it-IT" sz="1125" i="1" dirty="0">
                <a:latin typeface="Times New Roman" panose="02020603050405020304" pitchFamily="18" charset="0"/>
                <a:ea typeface="Times New Roman" panose="02020603050405020304" pitchFamily="18" charset="0"/>
              </a:rPr>
              <a:t>and</a:t>
            </a:r>
            <a:r>
              <a:rPr lang="it-IT" sz="1125" i="1" spc="4" dirty="0">
                <a:latin typeface="Times New Roman" panose="02020603050405020304" pitchFamily="18" charset="0"/>
                <a:ea typeface="Times New Roman" panose="02020603050405020304" pitchFamily="18" charset="0"/>
              </a:rPr>
              <a:t> </a:t>
            </a:r>
            <a:r>
              <a:rPr lang="it-IT" sz="1125" i="1" dirty="0" err="1">
                <a:latin typeface="Times New Roman" panose="02020603050405020304" pitchFamily="18" charset="0"/>
                <a:ea typeface="Times New Roman" panose="02020603050405020304" pitchFamily="18" charset="0"/>
              </a:rPr>
              <a:t>Resilience</a:t>
            </a:r>
            <a:r>
              <a:rPr lang="it-IT" sz="1125" i="1" dirty="0">
                <a:latin typeface="Times New Roman" panose="02020603050405020304" pitchFamily="18" charset="0"/>
                <a:ea typeface="Times New Roman" panose="02020603050405020304" pitchFamily="18" charset="0"/>
              </a:rPr>
              <a:t> Facility </a:t>
            </a:r>
            <a:r>
              <a:rPr lang="it-IT" sz="1125" dirty="0">
                <a:latin typeface="Times New Roman" panose="02020603050405020304" pitchFamily="18" charset="0"/>
                <a:ea typeface="Times New Roman" panose="02020603050405020304" pitchFamily="18" charset="0"/>
              </a:rPr>
              <a:t>- RRF,</a:t>
            </a:r>
            <a:r>
              <a:rPr lang="it-IT" sz="1125" dirty="0">
                <a:solidFill>
                  <a:srgbClr val="0000FF"/>
                </a:solidFill>
                <a:latin typeface="Times New Roman" panose="02020603050405020304" pitchFamily="18" charset="0"/>
                <a:ea typeface="Times New Roman" panose="02020603050405020304" pitchFamily="18" charset="0"/>
              </a:rPr>
              <a:t> </a:t>
            </a:r>
            <a:r>
              <a:rPr lang="it-IT" sz="1125" u="sng" dirty="0">
                <a:solidFill>
                  <a:srgbClr val="0000FF"/>
                </a:solidFill>
                <a:latin typeface="Times New Roman" panose="02020603050405020304" pitchFamily="18" charset="0"/>
                <a:ea typeface="Times New Roman" panose="02020603050405020304" pitchFamily="18" charset="0"/>
                <a:hlinkClick r:id="rId3"/>
              </a:rPr>
              <a:t>regolamento (UE) 2021/241</a:t>
            </a:r>
            <a:r>
              <a:rPr lang="it-IT" sz="1125" dirty="0">
                <a:latin typeface="Times New Roman" panose="02020603050405020304" pitchFamily="18" charset="0"/>
                <a:ea typeface="Times New Roman" panose="02020603050405020304" pitchFamily="18" charset="0"/>
              </a:rPr>
              <a:t>), pari a</a:t>
            </a:r>
            <a:r>
              <a:rPr lang="it-IT" sz="1125"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672,5 miliardi</a:t>
            </a:r>
            <a:r>
              <a:rPr lang="it-IT" sz="1125" b="1" spc="-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di euro</a:t>
            </a:r>
            <a:r>
              <a:rPr lang="it-IT" sz="1125" b="1"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veda</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l'approfondimento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seguente);</a:t>
            </a:r>
          </a:p>
          <a:p>
            <a:pPr marL="557213" marR="323850" lvl="1" indent="-214313" algn="just">
              <a:spcAft>
                <a:spcPts val="0"/>
              </a:spcAft>
              <a:buSzPts val="1300"/>
              <a:buFont typeface="Times New Roman" panose="02020603050405020304" pitchFamily="18" charset="0"/>
              <a:buAutoNum type="arabicPeriod"/>
              <a:tabLst>
                <a:tab pos="804386" algn="l"/>
              </a:tabLst>
            </a:pPr>
            <a:r>
              <a:rPr lang="it-IT" sz="1125" b="1" dirty="0">
                <a:latin typeface="Times New Roman" panose="02020603050405020304" pitchFamily="18" charset="0"/>
                <a:ea typeface="Times New Roman" panose="02020603050405020304" pitchFamily="18" charset="0"/>
              </a:rPr>
              <a:t>REACT-EU </a:t>
            </a:r>
            <a:r>
              <a:rPr lang="it-IT" sz="1125" dirty="0">
                <a:latin typeface="Times New Roman" panose="02020603050405020304" pitchFamily="18" charset="0"/>
                <a:ea typeface="Times New Roman" panose="02020603050405020304" pitchFamily="18" charset="0"/>
              </a:rPr>
              <a:t>(</a:t>
            </a:r>
            <a:r>
              <a:rPr lang="it-IT" sz="1125" u="sng" dirty="0">
                <a:solidFill>
                  <a:srgbClr val="0000FF"/>
                </a:solidFill>
                <a:latin typeface="Times New Roman" panose="02020603050405020304" pitchFamily="18" charset="0"/>
                <a:ea typeface="Times New Roman" panose="02020603050405020304" pitchFamily="18" charset="0"/>
                <a:hlinkClick r:id="rId4"/>
              </a:rPr>
              <a:t>regolamento (UE) 2020/2221</a:t>
            </a:r>
            <a:r>
              <a:rPr lang="it-IT" sz="1125" dirty="0">
                <a:latin typeface="Times New Roman" panose="02020603050405020304" pitchFamily="18" charset="0"/>
                <a:ea typeface="Times New Roman" panose="02020603050405020304" pitchFamily="18" charset="0"/>
              </a:rPr>
              <a:t>), che assegna </a:t>
            </a:r>
            <a:r>
              <a:rPr lang="it-IT" sz="1125" b="1" dirty="0">
                <a:latin typeface="Times New Roman" panose="02020603050405020304" pitchFamily="18" charset="0"/>
                <a:ea typeface="Times New Roman" panose="02020603050405020304" pitchFamily="18" charset="0"/>
              </a:rPr>
              <a:t>risorse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supplementari</a:t>
            </a:r>
            <a:r>
              <a:rPr lang="it-IT" sz="1125" dirty="0">
                <a:latin typeface="Times New Roman" panose="02020603050405020304" pitchFamily="18" charset="0"/>
                <a:ea typeface="Times New Roman" panose="02020603050405020304" pitchFamily="18" charset="0"/>
              </a:rPr>
              <a:t>, per gli anni 2021-2022, alla </a:t>
            </a:r>
            <a:r>
              <a:rPr lang="it-IT" sz="1125" b="1" dirty="0">
                <a:latin typeface="Times New Roman" panose="02020603050405020304" pitchFamily="18" charset="0"/>
                <a:ea typeface="Times New Roman" panose="02020603050405020304" pitchFamily="18" charset="0"/>
              </a:rPr>
              <a:t>politica di coesione</a:t>
            </a:r>
            <a:r>
              <a:rPr lang="it-IT" sz="1125" dirty="0">
                <a:latin typeface="Times New Roman" panose="02020603050405020304" pitchFamily="18" charset="0"/>
                <a:ea typeface="Times New Roman" panose="02020603050405020304" pitchFamily="18" charset="0"/>
              </a:rPr>
              <a:t>,</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allo scopo di rafforzare l'economia e l'occupazione nelle regioni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maggiormente colpite dalla pandemia COVID-19, con un importo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complessivo</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circa</a:t>
            </a:r>
            <a:r>
              <a:rPr lang="it-IT" sz="1125"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47,5</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miliardi</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di</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euro</a:t>
            </a:r>
            <a:r>
              <a:rPr lang="it-IT" sz="1125" dirty="0">
                <a:latin typeface="Times New Roman" panose="02020603050405020304" pitchFamily="18" charset="0"/>
                <a:ea typeface="Times New Roman" panose="02020603050405020304" pitchFamily="18" charset="0"/>
              </a:rPr>
              <a:t>;</a:t>
            </a:r>
          </a:p>
          <a:p>
            <a:pPr marL="557213" marR="326231" lvl="1" indent="-214313" algn="just">
              <a:spcBef>
                <a:spcPts val="4"/>
              </a:spcBef>
              <a:spcAft>
                <a:spcPts val="0"/>
              </a:spcAft>
              <a:buSzPts val="1300"/>
              <a:buFont typeface="Times New Roman" panose="02020603050405020304" pitchFamily="18" charset="0"/>
              <a:buAutoNum type="arabicPeriod"/>
              <a:tabLst>
                <a:tab pos="804386" algn="l"/>
              </a:tabLst>
            </a:pPr>
            <a:r>
              <a:rPr lang="it-IT" sz="1125" b="1" dirty="0">
                <a:latin typeface="Times New Roman" panose="02020603050405020304" pitchFamily="18" charset="0"/>
                <a:ea typeface="Times New Roman" panose="02020603050405020304" pitchFamily="18" charset="0"/>
              </a:rPr>
              <a:t>Orizzonte Europa </a:t>
            </a:r>
            <a:r>
              <a:rPr lang="it-IT" sz="1125" dirty="0">
                <a:latin typeface="Times New Roman" panose="02020603050405020304" pitchFamily="18" charset="0"/>
                <a:ea typeface="Times New Roman" panose="02020603050405020304" pitchFamily="18" charset="0"/>
              </a:rPr>
              <a:t>(</a:t>
            </a:r>
            <a:r>
              <a:rPr lang="it-IT" sz="1125" u="sng" dirty="0">
                <a:solidFill>
                  <a:srgbClr val="0000FF"/>
                </a:solidFill>
                <a:latin typeface="Times New Roman" panose="02020603050405020304" pitchFamily="18" charset="0"/>
                <a:ea typeface="Times New Roman" panose="02020603050405020304" pitchFamily="18" charset="0"/>
                <a:hlinkClick r:id="rId5"/>
              </a:rPr>
              <a:t>regolamento (UE) 2021/695</a:t>
            </a:r>
            <a:r>
              <a:rPr lang="it-IT" sz="1125" dirty="0">
                <a:latin typeface="Times New Roman" panose="02020603050405020304" pitchFamily="18" charset="0"/>
                <a:ea typeface="Times New Roman" panose="02020603050405020304" pitchFamily="18" charset="0"/>
              </a:rPr>
              <a:t>) a rafforzamento</a:t>
            </a:r>
            <a:r>
              <a:rPr lang="it-IT" sz="1125" spc="-233"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della</a:t>
            </a:r>
            <a:r>
              <a:rPr lang="it-IT" sz="1125"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ricerca</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nei</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settori</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della</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salute,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del</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clima</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dell'innovazione</a:t>
            </a:r>
            <a:r>
              <a:rPr lang="it-IT" sz="1125" dirty="0">
                <a:latin typeface="Times New Roman" panose="02020603050405020304" pitchFamily="18" charset="0"/>
                <a:ea typeface="Times New Roman" panose="02020603050405020304" pitchFamily="18" charset="0"/>
              </a:rPr>
              <a:t>,</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con</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un</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importo di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circa</a:t>
            </a:r>
            <a:r>
              <a:rPr lang="it-IT" sz="1125" spc="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5</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miliardi di</a:t>
            </a:r>
            <a:r>
              <a:rPr lang="it-IT" sz="1125" b="1" spc="-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euro</a:t>
            </a:r>
            <a:r>
              <a:rPr lang="it-IT" sz="1125" dirty="0">
                <a:latin typeface="Times New Roman" panose="02020603050405020304" pitchFamily="18" charset="0"/>
                <a:ea typeface="Times New Roman" panose="02020603050405020304" pitchFamily="18" charset="0"/>
              </a:rPr>
              <a:t>;</a:t>
            </a:r>
          </a:p>
          <a:p>
            <a:pPr marL="557213" marR="323850" lvl="1" indent="-214313" algn="just">
              <a:spcAft>
                <a:spcPts val="0"/>
              </a:spcAft>
              <a:buSzPts val="1300"/>
              <a:buFont typeface="Times New Roman" panose="02020603050405020304" pitchFamily="18" charset="0"/>
              <a:buAutoNum type="arabicPeriod"/>
              <a:tabLst>
                <a:tab pos="804386" algn="l"/>
              </a:tabLst>
            </a:pPr>
            <a:r>
              <a:rPr lang="it-IT" sz="1125" b="1" u="heavy" dirty="0" err="1">
                <a:solidFill>
                  <a:srgbClr val="0000FF"/>
                </a:solidFill>
                <a:uFill>
                  <a:solidFill>
                    <a:srgbClr val="0000FF"/>
                  </a:solidFill>
                </a:uFill>
                <a:latin typeface="Times New Roman" panose="02020603050405020304" pitchFamily="18" charset="0"/>
                <a:ea typeface="Times New Roman" panose="02020603050405020304" pitchFamily="18" charset="0"/>
                <a:hlinkClick r:id="rId6"/>
              </a:rPr>
              <a:t>InvestEu</a:t>
            </a:r>
            <a:r>
              <a:rPr lang="it-IT" sz="1125" b="1" spc="4" dirty="0">
                <a:solidFill>
                  <a:srgbClr val="0000FF"/>
                </a:solidFill>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t>
            </a:r>
            <a:r>
              <a:rPr lang="it-IT" sz="1125" u="sng" dirty="0">
                <a:solidFill>
                  <a:srgbClr val="0000FF"/>
                </a:solidFill>
                <a:latin typeface="Times New Roman" panose="02020603050405020304" pitchFamily="18" charset="0"/>
                <a:ea typeface="Times New Roman" panose="02020603050405020304" pitchFamily="18" charset="0"/>
                <a:hlinkClick r:id="rId7"/>
              </a:rPr>
              <a:t>regolamento</a:t>
            </a:r>
            <a:r>
              <a:rPr lang="it-IT" sz="1125" u="sng" spc="4" dirty="0">
                <a:solidFill>
                  <a:srgbClr val="0000FF"/>
                </a:solidFill>
                <a:latin typeface="Times New Roman" panose="02020603050405020304" pitchFamily="18" charset="0"/>
                <a:ea typeface="Times New Roman" panose="02020603050405020304" pitchFamily="18" charset="0"/>
                <a:hlinkClick r:id="rId7"/>
              </a:rPr>
              <a:t> </a:t>
            </a:r>
            <a:r>
              <a:rPr lang="it-IT" sz="1125" u="sng" dirty="0">
                <a:solidFill>
                  <a:srgbClr val="0000FF"/>
                </a:solidFill>
                <a:latin typeface="Times New Roman" panose="02020603050405020304" pitchFamily="18" charset="0"/>
                <a:ea typeface="Times New Roman" panose="02020603050405020304" pitchFamily="18" charset="0"/>
                <a:hlinkClick r:id="rId7"/>
              </a:rPr>
              <a:t>(UE)</a:t>
            </a:r>
            <a:r>
              <a:rPr lang="it-IT" sz="1125" u="sng" spc="4" dirty="0">
                <a:solidFill>
                  <a:srgbClr val="0000FF"/>
                </a:solidFill>
                <a:latin typeface="Times New Roman" panose="02020603050405020304" pitchFamily="18" charset="0"/>
                <a:ea typeface="Times New Roman" panose="02020603050405020304" pitchFamily="18" charset="0"/>
                <a:hlinkClick r:id="rId7"/>
              </a:rPr>
              <a:t> </a:t>
            </a:r>
            <a:r>
              <a:rPr lang="it-IT" sz="1125" u="sng" dirty="0">
                <a:solidFill>
                  <a:srgbClr val="0000FF"/>
                </a:solidFill>
                <a:latin typeface="Times New Roman" panose="02020603050405020304" pitchFamily="18" charset="0"/>
                <a:ea typeface="Times New Roman" panose="02020603050405020304" pitchFamily="18" charset="0"/>
                <a:hlinkClick r:id="rId7"/>
              </a:rPr>
              <a:t>2021/523</a:t>
            </a:r>
            <a:r>
              <a:rPr lang="it-IT" sz="1125" dirty="0">
                <a:latin typeface="Times New Roman" panose="02020603050405020304" pitchFamily="18" charset="0"/>
                <a:ea typeface="Times New Roman" panose="02020603050405020304" pitchFamily="18" charset="0"/>
              </a:rPr>
              <a:t>),</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che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propone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utilizzare</a:t>
            </a:r>
            <a:r>
              <a:rPr lang="it-IT" sz="1125" spc="-1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in</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collaborazione</a:t>
            </a:r>
            <a:r>
              <a:rPr lang="it-IT" sz="1125" spc="-19"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principalmente</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con</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il</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gruppo</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BEI</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la</a:t>
            </a:r>
            <a:r>
              <a:rPr lang="it-IT" sz="1125" spc="-23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garanzia</a:t>
            </a:r>
            <a:r>
              <a:rPr lang="it-IT" sz="1125" spc="-2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a:t>
            </a:r>
            <a:r>
              <a:rPr lang="it-IT" sz="1125" spc="-19"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bilancio</a:t>
            </a:r>
            <a:r>
              <a:rPr lang="it-IT" sz="1125" spc="-2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dell'Unione</a:t>
            </a:r>
            <a:r>
              <a:rPr lang="it-IT" sz="1125" spc="-23"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per</a:t>
            </a:r>
            <a:r>
              <a:rPr lang="it-IT" sz="1125" spc="-19"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attirare</a:t>
            </a:r>
            <a:r>
              <a:rPr lang="it-IT" sz="1125" spc="-1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altri</a:t>
            </a:r>
            <a:r>
              <a:rPr lang="it-IT" sz="1125" spc="-2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investitori,</a:t>
            </a:r>
            <a:r>
              <a:rPr lang="it-IT" sz="1125" spc="-2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anche</a:t>
            </a:r>
            <a:r>
              <a:rPr lang="it-IT" sz="1125" spc="-23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privati,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in</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quattro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settori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principali:</a:t>
            </a:r>
            <a:r>
              <a:rPr lang="it-IT" sz="1125"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infrastrutture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sostenibili;</a:t>
            </a:r>
            <a:r>
              <a:rPr lang="it-IT" sz="1125" b="1" spc="-233"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ricerca,</a:t>
            </a:r>
            <a:r>
              <a:rPr lang="it-IT" sz="1125" b="1" spc="6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innovazione</a:t>
            </a:r>
            <a:r>
              <a:rPr lang="it-IT" sz="1125" b="1" spc="75"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a:t>
            </a:r>
            <a:r>
              <a:rPr lang="it-IT" sz="1125" b="1" spc="6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digitalizzazione;</a:t>
            </a:r>
            <a:r>
              <a:rPr lang="it-IT" sz="1125" b="1" spc="75"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piccole</a:t>
            </a:r>
            <a:r>
              <a:rPr lang="it-IT" sz="1125" b="1" spc="6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a:t>
            </a:r>
            <a:r>
              <a:rPr lang="it-IT" sz="1125" b="1" spc="79"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medie</a:t>
            </a:r>
          </a:p>
          <a:p>
            <a:pPr marL="802958" marR="326231" algn="just">
              <a:spcBef>
                <a:spcPts val="334"/>
              </a:spcBef>
              <a:spcAft>
                <a:spcPts val="0"/>
              </a:spcAft>
            </a:pPr>
            <a:r>
              <a:rPr lang="it-IT" sz="1125" b="1" dirty="0">
                <a:latin typeface="Times New Roman" panose="02020603050405020304" pitchFamily="18" charset="0"/>
                <a:ea typeface="Times New Roman" panose="02020603050405020304" pitchFamily="18" charset="0"/>
              </a:rPr>
              <a:t>imprese;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investimento</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sociale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competenze</a:t>
            </a:r>
            <a:r>
              <a:rPr lang="it-IT" sz="1125" dirty="0">
                <a:latin typeface="Times New Roman" panose="02020603050405020304" pitchFamily="18" charset="0"/>
                <a:ea typeface="Times New Roman" panose="02020603050405020304" pitchFamily="18" charset="0"/>
              </a:rPr>
              <a:t>.</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L'importo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complessivo</a:t>
            </a:r>
            <a:r>
              <a:rPr lang="it-IT" sz="1125" spc="-3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a:t>
            </a:r>
            <a:r>
              <a:rPr lang="it-IT" sz="1125" spc="-3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programma</a:t>
            </a:r>
            <a:r>
              <a:rPr lang="it-IT" sz="1125" spc="-3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ammonta</a:t>
            </a:r>
            <a:r>
              <a:rPr lang="it-IT" sz="1125" spc="-3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circa</a:t>
            </a:r>
            <a:r>
              <a:rPr lang="it-IT" sz="1125" spc="-15"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5,6</a:t>
            </a:r>
            <a:r>
              <a:rPr lang="it-IT" sz="1125" b="1" spc="-30"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miliardi</a:t>
            </a:r>
            <a:r>
              <a:rPr lang="it-IT" sz="1125" b="1" spc="-30"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di</a:t>
            </a:r>
            <a:r>
              <a:rPr lang="it-IT" sz="1125" b="1" spc="-3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euro</a:t>
            </a:r>
            <a:r>
              <a:rPr lang="it-IT" sz="1125" dirty="0">
                <a:latin typeface="Times New Roman" panose="02020603050405020304" pitchFamily="18" charset="0"/>
                <a:ea typeface="Times New Roman" panose="02020603050405020304" pitchFamily="18" charset="0"/>
              </a:rPr>
              <a:t>;</a:t>
            </a:r>
          </a:p>
          <a:p>
            <a:pPr marL="342900" marR="326231" lvl="1" indent="0" algn="just">
              <a:buSzPts val="1300"/>
              <a:buNone/>
              <a:tabLst>
                <a:tab pos="802958" algn="l"/>
              </a:tabLst>
            </a:pPr>
            <a:r>
              <a:rPr lang="it-IT" sz="1125" dirty="0">
                <a:latin typeface="Times New Roman" panose="02020603050405020304" pitchFamily="18" charset="0"/>
                <a:ea typeface="Times New Roman" panose="02020603050405020304" pitchFamily="18" charset="0"/>
              </a:rPr>
              <a:t>5 il</a:t>
            </a:r>
            <a:r>
              <a:rPr lang="it-IT" sz="1125" dirty="0">
                <a:solidFill>
                  <a:srgbClr val="0000FF"/>
                </a:solidFill>
                <a:latin typeface="Times New Roman" panose="02020603050405020304" pitchFamily="18" charset="0"/>
                <a:ea typeface="Times New Roman" panose="02020603050405020304" pitchFamily="18" charset="0"/>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8"/>
              </a:rPr>
              <a:t>fondo agricolo europeo per lo sviluppo rurale (FEASR)</a:t>
            </a:r>
            <a:r>
              <a:rPr lang="it-IT" sz="1125" b="1" dirty="0">
                <a:solidFill>
                  <a:srgbClr val="0000FF"/>
                </a:solidFill>
                <a:latin typeface="Times New Roman" panose="02020603050405020304" pitchFamily="18" charset="0"/>
                <a:ea typeface="Times New Roman" panose="02020603050405020304" pitchFamily="18" charset="0"/>
                <a:hlinkClick r:id="rId8"/>
              </a:rPr>
              <a:t> </a:t>
            </a:r>
            <a:r>
              <a:rPr lang="it-IT" sz="1125" dirty="0">
                <a:latin typeface="Times New Roman" panose="02020603050405020304" pitchFamily="18" charset="0"/>
                <a:ea typeface="Times New Roman" panose="02020603050405020304" pitchFamily="18" charset="0"/>
              </a:rPr>
              <a:t>per</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fornire </a:t>
            </a:r>
            <a:r>
              <a:rPr lang="it-IT" sz="1125" b="1" dirty="0">
                <a:latin typeface="Times New Roman" panose="02020603050405020304" pitchFamily="18" charset="0"/>
                <a:ea typeface="Times New Roman" panose="02020603050405020304" pitchFamily="18" charset="0"/>
              </a:rPr>
              <a:t>sostegno ad agricoltori e aree rurali </a:t>
            </a:r>
            <a:r>
              <a:rPr lang="it-IT" sz="1125" dirty="0">
                <a:latin typeface="Times New Roman" panose="02020603050405020304" pitchFamily="18" charset="0"/>
                <a:ea typeface="Times New Roman" panose="02020603050405020304" pitchFamily="18" charset="0"/>
              </a:rPr>
              <a:t>nei cambiamenti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strutturali che si renderanno necessari per l'attuazione del </a:t>
            </a:r>
            <a:r>
              <a:rPr lang="it-IT" sz="1125" i="1" dirty="0">
                <a:latin typeface="Times New Roman" panose="02020603050405020304" pitchFamily="18" charset="0"/>
                <a:ea typeface="Times New Roman" panose="02020603050405020304" pitchFamily="18" charset="0"/>
              </a:rPr>
              <a:t>green</a:t>
            </a:r>
            <a:r>
              <a:rPr lang="it-IT" sz="1125" i="1" spc="4" dirty="0">
                <a:latin typeface="Times New Roman" panose="02020603050405020304" pitchFamily="18" charset="0"/>
                <a:ea typeface="Times New Roman" panose="02020603050405020304" pitchFamily="18" charset="0"/>
              </a:rPr>
              <a:t> </a:t>
            </a:r>
            <a:r>
              <a:rPr lang="it-IT" sz="1125" i="1" dirty="0">
                <a:latin typeface="Times New Roman" panose="02020603050405020304" pitchFamily="18" charset="0"/>
                <a:ea typeface="Times New Roman" panose="02020603050405020304" pitchFamily="18" charset="0"/>
              </a:rPr>
              <a:t>deal </a:t>
            </a:r>
            <a:r>
              <a:rPr lang="it-IT" sz="1125" dirty="0">
                <a:latin typeface="Times New Roman" panose="02020603050405020304" pitchFamily="18" charset="0"/>
                <a:ea typeface="Times New Roman" panose="02020603050405020304" pitchFamily="18" charset="0"/>
              </a:rPr>
              <a:t>europeo, con un impegno finanziario di circa </a:t>
            </a:r>
            <a:r>
              <a:rPr lang="it-IT" sz="1125" b="1" dirty="0">
                <a:latin typeface="Times New Roman" panose="02020603050405020304" pitchFamily="18" charset="0"/>
                <a:ea typeface="Times New Roman" panose="02020603050405020304" pitchFamily="18" charset="0"/>
              </a:rPr>
              <a:t>7,5 miliardi di</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euro</a:t>
            </a:r>
            <a:r>
              <a:rPr lang="it-IT" sz="1125" dirty="0">
                <a:latin typeface="Times New Roman" panose="02020603050405020304" pitchFamily="18" charset="0"/>
                <a:ea typeface="Times New Roman" panose="02020603050405020304" pitchFamily="18" charset="0"/>
              </a:rPr>
              <a:t>;</a:t>
            </a:r>
          </a:p>
          <a:p>
            <a:pPr marL="342900" marR="326231" lvl="1" indent="0" algn="just">
              <a:buSzPts val="1300"/>
              <a:buNone/>
              <a:tabLst>
                <a:tab pos="802958" algn="l"/>
              </a:tabLst>
            </a:pPr>
            <a:r>
              <a:rPr lang="it-IT" sz="1125" dirty="0">
                <a:latin typeface="Times New Roman" panose="02020603050405020304" pitchFamily="18" charset="0"/>
                <a:ea typeface="Times New Roman" panose="02020603050405020304" pitchFamily="18" charset="0"/>
              </a:rPr>
              <a:t>6. il</a:t>
            </a:r>
            <a:r>
              <a:rPr lang="it-IT" sz="1125" dirty="0">
                <a:solidFill>
                  <a:srgbClr val="0000FF"/>
                </a:solidFill>
                <a:latin typeface="Times New Roman" panose="02020603050405020304" pitchFamily="18" charset="0"/>
                <a:ea typeface="Times New Roman" panose="02020603050405020304" pitchFamily="18" charset="0"/>
              </a:rPr>
              <a:t> </a:t>
            </a:r>
            <a:r>
              <a:rPr lang="it-IT" sz="1125"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9"/>
              </a:rPr>
              <a:t>Fondo per una transizione giusta</a:t>
            </a:r>
            <a:r>
              <a:rPr lang="it-IT" sz="1125" b="1" dirty="0">
                <a:solidFill>
                  <a:srgbClr val="0000FF"/>
                </a:solidFill>
                <a:latin typeface="Times New Roman" panose="02020603050405020304" pitchFamily="18" charset="0"/>
                <a:ea typeface="Times New Roman" panose="02020603050405020304" pitchFamily="18" charset="0"/>
                <a:hlinkClick r:id="rId9"/>
              </a:rPr>
              <a:t> </a:t>
            </a:r>
            <a:r>
              <a:rPr lang="it-IT" sz="1125" dirty="0">
                <a:latin typeface="Times New Roman" panose="02020603050405020304" pitchFamily="18" charset="0"/>
                <a:ea typeface="Times New Roman" panose="02020603050405020304" pitchFamily="18" charset="0"/>
              </a:rPr>
              <a:t>(</a:t>
            </a:r>
            <a:r>
              <a:rPr lang="it-IT" sz="1125" i="1" dirty="0">
                <a:latin typeface="Times New Roman" panose="02020603050405020304" pitchFamily="18" charset="0"/>
                <a:ea typeface="Times New Roman" panose="02020603050405020304" pitchFamily="18" charset="0"/>
              </a:rPr>
              <a:t>Just </a:t>
            </a:r>
            <a:r>
              <a:rPr lang="it-IT" sz="1125" i="1" dirty="0" err="1">
                <a:latin typeface="Times New Roman" panose="02020603050405020304" pitchFamily="18" charset="0"/>
                <a:ea typeface="Times New Roman" panose="02020603050405020304" pitchFamily="18" charset="0"/>
              </a:rPr>
              <a:t>Transition</a:t>
            </a:r>
            <a:r>
              <a:rPr lang="it-IT" sz="1125" i="1" dirty="0">
                <a:latin typeface="Times New Roman" panose="02020603050405020304" pitchFamily="18" charset="0"/>
                <a:ea typeface="Times New Roman" panose="02020603050405020304" pitchFamily="18" charset="0"/>
              </a:rPr>
              <a:t> Fund </a:t>
            </a:r>
            <a:r>
              <a:rPr lang="it-IT" sz="1125" dirty="0">
                <a:latin typeface="Times New Roman" panose="02020603050405020304" pitchFamily="18" charset="0"/>
                <a:ea typeface="Times New Roman" panose="02020603050405020304" pitchFamily="18" charset="0"/>
              </a:rPr>
              <a:t>- JTF,</a:t>
            </a:r>
            <a:r>
              <a:rPr lang="it-IT" sz="1125" spc="-233" dirty="0">
                <a:solidFill>
                  <a:srgbClr val="0000FF"/>
                </a:solidFill>
                <a:latin typeface="Times New Roman" panose="02020603050405020304" pitchFamily="18" charset="0"/>
                <a:ea typeface="Times New Roman" panose="02020603050405020304" pitchFamily="18" charset="0"/>
              </a:rPr>
              <a:t> </a:t>
            </a:r>
            <a:r>
              <a:rPr lang="it-IT" sz="1125" u="sng" dirty="0">
                <a:solidFill>
                  <a:srgbClr val="0000FF"/>
                </a:solidFill>
                <a:latin typeface="Times New Roman" panose="02020603050405020304" pitchFamily="18" charset="0"/>
                <a:ea typeface="Times New Roman" panose="02020603050405020304" pitchFamily="18" charset="0"/>
                <a:hlinkClick r:id="rId10"/>
              </a:rPr>
              <a:t>regolamento</a:t>
            </a:r>
            <a:r>
              <a:rPr lang="it-IT" sz="1125" u="sng" spc="-30" dirty="0">
                <a:solidFill>
                  <a:srgbClr val="0000FF"/>
                </a:solidFill>
                <a:latin typeface="Times New Roman" panose="02020603050405020304" pitchFamily="18" charset="0"/>
                <a:ea typeface="Times New Roman" panose="02020603050405020304" pitchFamily="18" charset="0"/>
                <a:hlinkClick r:id="rId10"/>
              </a:rPr>
              <a:t> </a:t>
            </a:r>
            <a:r>
              <a:rPr lang="it-IT" sz="1125" u="sng" dirty="0">
                <a:solidFill>
                  <a:srgbClr val="0000FF"/>
                </a:solidFill>
                <a:latin typeface="Times New Roman" panose="02020603050405020304" pitchFamily="18" charset="0"/>
                <a:ea typeface="Times New Roman" panose="02020603050405020304" pitchFamily="18" charset="0"/>
                <a:hlinkClick r:id="rId10"/>
              </a:rPr>
              <a:t>(UE)</a:t>
            </a:r>
            <a:r>
              <a:rPr lang="it-IT" sz="1125" u="sng" spc="-30" dirty="0">
                <a:solidFill>
                  <a:srgbClr val="0000FF"/>
                </a:solidFill>
                <a:latin typeface="Times New Roman" panose="02020603050405020304" pitchFamily="18" charset="0"/>
                <a:ea typeface="Times New Roman" panose="02020603050405020304" pitchFamily="18" charset="0"/>
                <a:hlinkClick r:id="rId10"/>
              </a:rPr>
              <a:t> </a:t>
            </a:r>
            <a:r>
              <a:rPr lang="it-IT" sz="1125" u="sng" dirty="0">
                <a:solidFill>
                  <a:srgbClr val="0000FF"/>
                </a:solidFill>
                <a:latin typeface="Times New Roman" panose="02020603050405020304" pitchFamily="18" charset="0"/>
                <a:ea typeface="Times New Roman" panose="02020603050405020304" pitchFamily="18" charset="0"/>
                <a:hlinkClick r:id="rId10"/>
              </a:rPr>
              <a:t>2021/1056</a:t>
            </a:r>
            <a:r>
              <a:rPr lang="it-IT" sz="1125" dirty="0">
                <a:latin typeface="Times New Roman" panose="02020603050405020304" pitchFamily="18" charset="0"/>
                <a:ea typeface="Times New Roman" panose="02020603050405020304" pitchFamily="18" charset="0"/>
              </a:rPr>
              <a:t>),</a:t>
            </a:r>
            <a:r>
              <a:rPr lang="it-IT" sz="1125" spc="-2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istituito</a:t>
            </a:r>
            <a:r>
              <a:rPr lang="it-IT" sz="1125" spc="-3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nell'ambito</a:t>
            </a:r>
            <a:r>
              <a:rPr lang="it-IT" sz="1125" spc="-3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della</a:t>
            </a:r>
            <a:r>
              <a:rPr lang="it-IT" sz="1125" spc="-3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politica</a:t>
            </a:r>
            <a:r>
              <a:rPr lang="it-IT" sz="1125" spc="-2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a:t>
            </a:r>
            <a:r>
              <a:rPr lang="it-IT" sz="1125" spc="-23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coesione e attuato in regime di gestione concorrente, utilizzato per</a:t>
            </a:r>
            <a:r>
              <a:rPr lang="it-IT" sz="1125" spc="-233"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concedere</a:t>
            </a:r>
            <a:r>
              <a:rPr lang="it-IT" sz="1125" spc="-53"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sovvenzioni</a:t>
            </a:r>
            <a:r>
              <a:rPr lang="it-IT" sz="1125" b="1" spc="-49"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a</a:t>
            </a:r>
            <a:r>
              <a:rPr lang="it-IT" sz="1125" b="1" spc="-53"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favore</a:t>
            </a:r>
            <a:r>
              <a:rPr lang="it-IT" sz="1125" b="1" spc="-45"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della</a:t>
            </a:r>
            <a:r>
              <a:rPr lang="it-IT" sz="1125" b="1" spc="-41"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diversificazione</a:t>
            </a:r>
            <a:r>
              <a:rPr lang="it-IT" sz="1125" b="1" spc="-56"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economica</a:t>
            </a:r>
            <a:r>
              <a:rPr lang="it-IT" sz="1125" b="1" spc="-233"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dei territori maggiormente colpiti dalla transizione climatica</a:t>
            </a:r>
            <a:r>
              <a:rPr lang="it-IT" sz="1125" b="1"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nonché della riqualificazione professionale e dell'inclusione attiva</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dei lavoratori e delle persone in cerca di lavoro. Offrirà sostegno,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complessivamente pari a circa </a:t>
            </a:r>
            <a:r>
              <a:rPr lang="it-IT" sz="1125" b="1" dirty="0">
                <a:latin typeface="Times New Roman" panose="02020603050405020304" pitchFamily="18" charset="0"/>
                <a:ea typeface="Times New Roman" panose="02020603050405020304" pitchFamily="18" charset="0"/>
              </a:rPr>
              <a:t>10 miliardi di euro</a:t>
            </a:r>
            <a:r>
              <a:rPr lang="it-IT" sz="1125" dirty="0">
                <a:latin typeface="Times New Roman" panose="02020603050405020304" pitchFamily="18" charset="0"/>
                <a:ea typeface="Times New Roman" panose="02020603050405020304" pitchFamily="18" charset="0"/>
              </a:rPr>
              <a:t>, a tutti gli Stati</a:t>
            </a:r>
            <a:r>
              <a:rPr lang="it-IT" sz="1125" spc="-233"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membri sulla base di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piani territoriali per la transizione giusta</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elaborati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dagli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Stati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membri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approvati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dalla</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Commissione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europea;</a:t>
            </a:r>
          </a:p>
          <a:p>
            <a:pPr marL="342900" marR="326231" lvl="1" indent="0" algn="just">
              <a:buSzPts val="1300"/>
              <a:buNone/>
              <a:tabLst>
                <a:tab pos="802958" algn="l"/>
              </a:tabLst>
            </a:pPr>
            <a:r>
              <a:rPr lang="it-IT" sz="1125" dirty="0">
                <a:latin typeface="Times New Roman" panose="02020603050405020304" pitchFamily="18" charset="0"/>
                <a:ea typeface="Times New Roman" panose="02020603050405020304" pitchFamily="18" charset="0"/>
              </a:rPr>
              <a:t>7. il meccanismo di </a:t>
            </a:r>
            <a:r>
              <a:rPr lang="it-IT" sz="1125" b="1" dirty="0">
                <a:latin typeface="Times New Roman" panose="02020603050405020304" pitchFamily="18" charset="0"/>
                <a:ea typeface="Times New Roman" panose="02020603050405020304" pitchFamily="18" charset="0"/>
              </a:rPr>
              <a:t>protezione civile </a:t>
            </a:r>
            <a:r>
              <a:rPr lang="it-IT" sz="1125" dirty="0">
                <a:latin typeface="Times New Roman" panose="02020603050405020304" pitchFamily="18" charset="0"/>
                <a:ea typeface="Times New Roman" panose="02020603050405020304" pitchFamily="18" charset="0"/>
              </a:rPr>
              <a:t>(</a:t>
            </a:r>
            <a:r>
              <a:rPr lang="it-IT" sz="1125" b="1" u="heavy" dirty="0" err="1">
                <a:solidFill>
                  <a:srgbClr val="0000FF"/>
                </a:solidFill>
                <a:uFill>
                  <a:solidFill>
                    <a:srgbClr val="0000FF"/>
                  </a:solidFill>
                </a:uFill>
                <a:latin typeface="Times New Roman" panose="02020603050405020304" pitchFamily="18" charset="0"/>
                <a:ea typeface="Times New Roman" panose="02020603050405020304" pitchFamily="18" charset="0"/>
                <a:hlinkClick r:id="rId11"/>
              </a:rPr>
              <a:t>rescEU</a:t>
            </a:r>
            <a:r>
              <a:rPr lang="it-IT" sz="1125" dirty="0">
                <a:latin typeface="Times New Roman" panose="02020603050405020304" pitchFamily="18" charset="0"/>
                <a:ea typeface="Times New Roman" panose="02020603050405020304" pitchFamily="18" charset="0"/>
              </a:rPr>
              <a:t>,</a:t>
            </a:r>
            <a:r>
              <a:rPr lang="it-IT" sz="1125" dirty="0">
                <a:solidFill>
                  <a:srgbClr val="0000FF"/>
                </a:solidFill>
                <a:latin typeface="Times New Roman" panose="02020603050405020304" pitchFamily="18" charset="0"/>
                <a:ea typeface="Times New Roman" panose="02020603050405020304" pitchFamily="18" charset="0"/>
              </a:rPr>
              <a:t> </a:t>
            </a:r>
            <a:r>
              <a:rPr lang="it-IT" sz="1125" u="sng" dirty="0">
                <a:solidFill>
                  <a:srgbClr val="0000FF"/>
                </a:solidFill>
                <a:latin typeface="Times New Roman" panose="02020603050405020304" pitchFamily="18" charset="0"/>
                <a:ea typeface="Times New Roman" panose="02020603050405020304" pitchFamily="18" charset="0"/>
                <a:hlinkClick r:id="rId12"/>
              </a:rPr>
              <a:t>regolamento (UE)</a:t>
            </a:r>
            <a:r>
              <a:rPr lang="it-IT" sz="1125" spc="4" dirty="0">
                <a:solidFill>
                  <a:srgbClr val="0000FF"/>
                </a:solidFill>
                <a:latin typeface="Times New Roman" panose="02020603050405020304" pitchFamily="18" charset="0"/>
                <a:ea typeface="Times New Roman" panose="02020603050405020304" pitchFamily="18" charset="0"/>
              </a:rPr>
              <a:t> </a:t>
            </a:r>
            <a:r>
              <a:rPr lang="it-IT" sz="1125" u="sng" dirty="0">
                <a:solidFill>
                  <a:srgbClr val="0000FF"/>
                </a:solidFill>
                <a:latin typeface="Times New Roman" panose="02020603050405020304" pitchFamily="18" charset="0"/>
                <a:ea typeface="Times New Roman" panose="02020603050405020304" pitchFamily="18" charset="0"/>
                <a:hlinkClick r:id="rId12"/>
              </a:rPr>
              <a:t>2021/836</a:t>
            </a:r>
            <a:r>
              <a:rPr lang="it-IT" sz="1125" dirty="0">
                <a:latin typeface="Times New Roman" panose="02020603050405020304" pitchFamily="18" charset="0"/>
                <a:ea typeface="Times New Roman" panose="02020603050405020304" pitchFamily="18" charset="0"/>
              </a:rPr>
              <a:t>)</a:t>
            </a:r>
            <a:r>
              <a:rPr lang="it-IT" sz="1125" spc="-4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dell'Unione</a:t>
            </a:r>
            <a:r>
              <a:rPr lang="it-IT" sz="1125" spc="-3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a:t>
            </a:r>
            <a:r>
              <a:rPr lang="it-IT" sz="1125" spc="-4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la</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sua</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riserva</a:t>
            </a:r>
            <a:r>
              <a:rPr lang="it-IT" sz="1125" spc="-4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strategica,</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con</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finanziamenti</a:t>
            </a:r>
            <a:r>
              <a:rPr lang="it-IT" sz="1125" spc="-23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aggiuntivi utilizzabili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nella forma di sovvenzioni o appalti per</a:t>
            </a:r>
            <a:r>
              <a:rPr lang="it-IT" sz="1125"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infrastrutture</a:t>
            </a:r>
            <a:r>
              <a:rPr lang="it-IT" sz="1125" b="1" spc="-30"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di</a:t>
            </a:r>
            <a:r>
              <a:rPr lang="it-IT" sz="1125" b="1" spc="-3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risposta</a:t>
            </a:r>
            <a:r>
              <a:rPr lang="it-IT" sz="1125" b="1" spc="-3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ad</a:t>
            </a:r>
            <a:r>
              <a:rPr lang="it-IT" sz="1125" b="1" spc="-30"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emergenze,</a:t>
            </a:r>
            <a:r>
              <a:rPr lang="it-IT" sz="1125" b="1" spc="-30"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capacità</a:t>
            </a:r>
            <a:r>
              <a:rPr lang="it-IT" sz="1125" b="1" spc="-41"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di</a:t>
            </a:r>
            <a:r>
              <a:rPr lang="it-IT" sz="1125" b="1" spc="-38"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trasporto</a:t>
            </a:r>
            <a:r>
              <a:rPr lang="it-IT" sz="1125" b="1" spc="-30"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e</a:t>
            </a:r>
            <a:r>
              <a:rPr lang="it-IT" sz="1125" b="1" spc="-233"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infrastrutture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logistiche</a:t>
            </a:r>
            <a:r>
              <a:rPr lang="it-IT" sz="1125" dirty="0">
                <a:latin typeface="Times New Roman" panose="02020603050405020304" pitchFamily="18" charset="0"/>
                <a:ea typeface="Times New Roman" panose="02020603050405020304" pitchFamily="18" charset="0"/>
              </a:rPr>
              <a:t>,</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con</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un</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impegno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finanziario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complessivamente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pari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circa</a:t>
            </a:r>
            <a:r>
              <a:rPr lang="it-IT" sz="1125"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1,9 miliardi</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di euro</a:t>
            </a:r>
            <a:r>
              <a:rPr lang="it-IT" sz="1125" dirty="0">
                <a:latin typeface="Times New Roman" panose="02020603050405020304" pitchFamily="18" charset="0"/>
                <a:ea typeface="Times New Roman" panose="02020603050405020304" pitchFamily="18" charset="0"/>
              </a:rPr>
              <a:t>.</a:t>
            </a:r>
          </a:p>
          <a:p>
            <a:pPr marL="324803" marR="329565" indent="134779" algn="just">
              <a:spcAft>
                <a:spcPts val="0"/>
              </a:spcAft>
            </a:pPr>
            <a:r>
              <a:rPr lang="it-IT" sz="1125" dirty="0">
                <a:latin typeface="Times New Roman" panose="02020603050405020304" pitchFamily="18" charset="0"/>
                <a:ea typeface="Times New Roman" panose="02020603050405020304" pitchFamily="18" charset="0"/>
              </a:rPr>
              <a:t>Gli impegni giuridici saranno contratti entro il 31 dicembre 2023 e 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relativi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pagamenti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saranno</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effettuati</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entro</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il</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31</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dicembre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2026.</a:t>
            </a:r>
          </a:p>
          <a:p>
            <a:pPr marL="557213" marR="323850" lvl="1" indent="-214313" algn="just">
              <a:spcAft>
                <a:spcPts val="0"/>
              </a:spcAft>
              <a:buSzPts val="1300"/>
              <a:buFont typeface="Times New Roman" panose="02020603050405020304" pitchFamily="18" charset="0"/>
              <a:buAutoNum type="arabicPeriod"/>
              <a:tabLst>
                <a:tab pos="804386" algn="l"/>
              </a:tabLst>
            </a:pPr>
            <a:endParaRPr lang="it-IT" sz="1500" dirty="0">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1222586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122114-6353-3F2F-57B7-4F80292435B0}"/>
              </a:ext>
            </a:extLst>
          </p:cNvPr>
          <p:cNvSpPr>
            <a:spLocks noGrp="1"/>
          </p:cNvSpPr>
          <p:nvPr>
            <p:ph type="title"/>
          </p:nvPr>
        </p:nvSpPr>
        <p:spPr/>
        <p:txBody>
          <a:bodyPr/>
          <a:lstStyle/>
          <a:p>
            <a:r>
              <a:rPr lang="it-IT" dirty="0"/>
              <a:t>Finanziamenti NGEU</a:t>
            </a:r>
          </a:p>
        </p:txBody>
      </p:sp>
      <p:pic>
        <p:nvPicPr>
          <p:cNvPr id="4" name="Segnaposto contenuto 3">
            <a:extLst>
              <a:ext uri="{FF2B5EF4-FFF2-40B4-BE49-F238E27FC236}">
                <a16:creationId xmlns:a16="http://schemas.microsoft.com/office/drawing/2014/main" id="{9E238245-9F40-7C59-56B5-E6CB602B1EF1}"/>
              </a:ext>
            </a:extLst>
          </p:cNvPr>
          <p:cNvPicPr>
            <a:picLocks noGrp="1" noChangeAspect="1"/>
          </p:cNvPicPr>
          <p:nvPr>
            <p:ph idx="1"/>
          </p:nvPr>
        </p:nvPicPr>
        <p:blipFill>
          <a:blip r:embed="rId2"/>
          <a:stretch>
            <a:fillRect/>
          </a:stretch>
        </p:blipFill>
        <p:spPr>
          <a:xfrm>
            <a:off x="1448657" y="2125266"/>
            <a:ext cx="6372546" cy="3079525"/>
          </a:xfrm>
          <a:prstGeom prst="rect">
            <a:avLst/>
          </a:prstGeom>
        </p:spPr>
      </p:pic>
    </p:spTree>
    <p:extLst>
      <p:ext uri="{BB962C8B-B14F-4D97-AF65-F5344CB8AC3E}">
        <p14:creationId xmlns:p14="http://schemas.microsoft.com/office/powerpoint/2010/main" val="21485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122551"/>
            <a:ext cx="9144000" cy="1201579"/>
          </a:xfrm>
          <a:custGeom>
            <a:avLst/>
            <a:gdLst/>
            <a:ahLst/>
            <a:cxnLst/>
            <a:rect l="l" t="t" r="r" b="b"/>
            <a:pathLst>
              <a:path w="12192000" h="1602104">
                <a:moveTo>
                  <a:pt x="12192000" y="0"/>
                </a:moveTo>
                <a:lnTo>
                  <a:pt x="0" y="0"/>
                </a:lnTo>
                <a:lnTo>
                  <a:pt x="0" y="1601724"/>
                </a:lnTo>
                <a:lnTo>
                  <a:pt x="12192000" y="1601724"/>
                </a:lnTo>
                <a:lnTo>
                  <a:pt x="12192000" y="0"/>
                </a:lnTo>
                <a:close/>
              </a:path>
            </a:pathLst>
          </a:custGeom>
          <a:solidFill>
            <a:srgbClr val="466CB6"/>
          </a:solidFill>
        </p:spPr>
        <p:txBody>
          <a:bodyPr wrap="square" lIns="0" tIns="0" rIns="0" bIns="0" rtlCol="0"/>
          <a:lstStyle/>
          <a:p>
            <a:endParaRPr dirty="0"/>
          </a:p>
        </p:txBody>
      </p:sp>
      <p:sp>
        <p:nvSpPr>
          <p:cNvPr id="11" name="object 11"/>
          <p:cNvSpPr txBox="1"/>
          <p:nvPr/>
        </p:nvSpPr>
        <p:spPr>
          <a:xfrm>
            <a:off x="516495" y="773472"/>
            <a:ext cx="8306645" cy="378469"/>
          </a:xfrm>
          <a:prstGeom prst="rect">
            <a:avLst/>
          </a:prstGeom>
        </p:spPr>
        <p:txBody>
          <a:bodyPr vert="horz" wrap="square" lIns="0" tIns="9049" rIns="0" bIns="0" rtlCol="0">
            <a:spAutoFit/>
          </a:bodyPr>
          <a:lstStyle/>
          <a:p>
            <a:pPr marL="9525" marR="3810">
              <a:spcBef>
                <a:spcPts val="71"/>
              </a:spcBef>
            </a:pPr>
            <a:r>
              <a:rPr sz="1200" spc="-8" dirty="0">
                <a:solidFill>
                  <a:srgbClr val="092442"/>
                </a:solidFill>
                <a:latin typeface="Microsoft Sans Serif"/>
                <a:cs typeface="Microsoft Sans Serif"/>
              </a:rPr>
              <a:t>Nell’attuazione delle</a:t>
            </a:r>
            <a:r>
              <a:rPr sz="1200" spc="23" dirty="0">
                <a:solidFill>
                  <a:srgbClr val="092442"/>
                </a:solidFill>
                <a:latin typeface="Microsoft Sans Serif"/>
                <a:cs typeface="Microsoft Sans Serif"/>
              </a:rPr>
              <a:t> </a:t>
            </a:r>
            <a:r>
              <a:rPr sz="1200" b="1" spc="-4" dirty="0">
                <a:solidFill>
                  <a:srgbClr val="466CB6"/>
                </a:solidFill>
                <a:latin typeface="Arial"/>
                <a:cs typeface="Arial"/>
              </a:rPr>
              <a:t>6</a:t>
            </a:r>
            <a:r>
              <a:rPr sz="1200" b="1" spc="15" dirty="0">
                <a:solidFill>
                  <a:srgbClr val="466CB6"/>
                </a:solidFill>
                <a:latin typeface="Arial"/>
                <a:cs typeface="Arial"/>
              </a:rPr>
              <a:t> </a:t>
            </a:r>
            <a:r>
              <a:rPr sz="1200" b="1" spc="-4" dirty="0">
                <a:solidFill>
                  <a:srgbClr val="466CB6"/>
                </a:solidFill>
                <a:latin typeface="Arial"/>
                <a:cs typeface="Arial"/>
              </a:rPr>
              <a:t>Missioni</a:t>
            </a:r>
            <a:r>
              <a:rPr sz="1200" b="1" spc="26" dirty="0">
                <a:solidFill>
                  <a:srgbClr val="466CB6"/>
                </a:solidFill>
                <a:latin typeface="Arial"/>
                <a:cs typeface="Arial"/>
              </a:rPr>
              <a:t> </a:t>
            </a:r>
            <a:r>
              <a:rPr sz="1200" spc="-8" dirty="0">
                <a:solidFill>
                  <a:srgbClr val="092442"/>
                </a:solidFill>
                <a:latin typeface="Microsoft Sans Serif"/>
                <a:cs typeface="Microsoft Sans Serif"/>
              </a:rPr>
              <a:t>le</a:t>
            </a:r>
            <a:r>
              <a:rPr sz="1200" spc="-41" dirty="0">
                <a:solidFill>
                  <a:srgbClr val="092442"/>
                </a:solidFill>
                <a:latin typeface="Microsoft Sans Serif"/>
                <a:cs typeface="Microsoft Sans Serif"/>
              </a:rPr>
              <a:t> </a:t>
            </a:r>
            <a:r>
              <a:rPr sz="1200" spc="-4" dirty="0">
                <a:solidFill>
                  <a:srgbClr val="092442"/>
                </a:solidFill>
                <a:latin typeface="Microsoft Sans Serif"/>
                <a:cs typeface="Microsoft Sans Serif"/>
              </a:rPr>
              <a:t>Amministrazioni</a:t>
            </a:r>
            <a:r>
              <a:rPr sz="1200" spc="4" dirty="0">
                <a:solidFill>
                  <a:srgbClr val="092442"/>
                </a:solidFill>
                <a:latin typeface="Microsoft Sans Serif"/>
                <a:cs typeface="Microsoft Sans Serif"/>
              </a:rPr>
              <a:t> </a:t>
            </a:r>
            <a:r>
              <a:rPr sz="1200" spc="-4" dirty="0">
                <a:solidFill>
                  <a:srgbClr val="092442"/>
                </a:solidFill>
                <a:latin typeface="Microsoft Sans Serif"/>
                <a:cs typeface="Microsoft Sans Serif"/>
              </a:rPr>
              <a:t>sono</a:t>
            </a:r>
            <a:r>
              <a:rPr sz="1200" spc="19" dirty="0">
                <a:solidFill>
                  <a:srgbClr val="092442"/>
                </a:solidFill>
                <a:latin typeface="Microsoft Sans Serif"/>
                <a:cs typeface="Microsoft Sans Serif"/>
              </a:rPr>
              <a:t> </a:t>
            </a:r>
            <a:r>
              <a:rPr sz="1200" spc="-4" dirty="0">
                <a:solidFill>
                  <a:srgbClr val="092442"/>
                </a:solidFill>
                <a:latin typeface="Microsoft Sans Serif"/>
                <a:cs typeface="Microsoft Sans Serif"/>
              </a:rPr>
              <a:t>chiamate</a:t>
            </a:r>
            <a:r>
              <a:rPr sz="1200" spc="26" dirty="0">
                <a:solidFill>
                  <a:srgbClr val="092442"/>
                </a:solidFill>
                <a:latin typeface="Microsoft Sans Serif"/>
                <a:cs typeface="Microsoft Sans Serif"/>
              </a:rPr>
              <a:t> </a:t>
            </a:r>
            <a:r>
              <a:rPr sz="1200" spc="-4" dirty="0">
                <a:solidFill>
                  <a:srgbClr val="092442"/>
                </a:solidFill>
                <a:latin typeface="Microsoft Sans Serif"/>
                <a:cs typeface="Microsoft Sans Serif"/>
              </a:rPr>
              <a:t>a</a:t>
            </a:r>
            <a:r>
              <a:rPr sz="1200" spc="19" dirty="0">
                <a:solidFill>
                  <a:srgbClr val="092442"/>
                </a:solidFill>
                <a:latin typeface="Microsoft Sans Serif"/>
                <a:cs typeface="Microsoft Sans Serif"/>
              </a:rPr>
              <a:t> </a:t>
            </a:r>
            <a:r>
              <a:rPr sz="1200" spc="-4" dirty="0">
                <a:solidFill>
                  <a:srgbClr val="092442"/>
                </a:solidFill>
                <a:latin typeface="Microsoft Sans Serif"/>
                <a:cs typeface="Microsoft Sans Serif"/>
              </a:rPr>
              <a:t>rispettare</a:t>
            </a:r>
            <a:r>
              <a:rPr sz="1200" spc="38" dirty="0">
                <a:solidFill>
                  <a:srgbClr val="092442"/>
                </a:solidFill>
                <a:latin typeface="Microsoft Sans Serif"/>
                <a:cs typeface="Microsoft Sans Serif"/>
              </a:rPr>
              <a:t> </a:t>
            </a:r>
            <a:r>
              <a:rPr sz="1200" spc="-4" dirty="0">
                <a:solidFill>
                  <a:srgbClr val="092442"/>
                </a:solidFill>
                <a:latin typeface="Microsoft Sans Serif"/>
                <a:cs typeface="Microsoft Sans Serif"/>
              </a:rPr>
              <a:t>ulteriori</a:t>
            </a:r>
            <a:r>
              <a:rPr sz="1200" spc="45" dirty="0">
                <a:solidFill>
                  <a:srgbClr val="092442"/>
                </a:solidFill>
                <a:latin typeface="Microsoft Sans Serif"/>
                <a:cs typeface="Microsoft Sans Serif"/>
              </a:rPr>
              <a:t> </a:t>
            </a:r>
            <a:r>
              <a:rPr sz="1200" b="1" spc="-4" dirty="0">
                <a:solidFill>
                  <a:srgbClr val="466CB6"/>
                </a:solidFill>
                <a:latin typeface="Arial"/>
                <a:cs typeface="Arial"/>
              </a:rPr>
              <a:t>principi</a:t>
            </a:r>
            <a:r>
              <a:rPr sz="1200" b="1" spc="34" dirty="0">
                <a:solidFill>
                  <a:srgbClr val="466CB6"/>
                </a:solidFill>
                <a:latin typeface="Arial"/>
                <a:cs typeface="Arial"/>
              </a:rPr>
              <a:t> </a:t>
            </a:r>
            <a:r>
              <a:rPr sz="1200" b="1" spc="-8" dirty="0">
                <a:solidFill>
                  <a:srgbClr val="466CB6"/>
                </a:solidFill>
                <a:latin typeface="Arial"/>
                <a:cs typeface="Arial"/>
              </a:rPr>
              <a:t>trasversali</a:t>
            </a:r>
            <a:r>
              <a:rPr sz="1200" b="1" spc="53" dirty="0">
                <a:solidFill>
                  <a:srgbClr val="466CB6"/>
                </a:solidFill>
                <a:latin typeface="Arial"/>
                <a:cs typeface="Arial"/>
              </a:rPr>
              <a:t> </a:t>
            </a:r>
            <a:r>
              <a:rPr sz="1200" spc="-4" dirty="0">
                <a:solidFill>
                  <a:srgbClr val="092442"/>
                </a:solidFill>
                <a:latin typeface="Microsoft Sans Serif"/>
                <a:cs typeface="Microsoft Sans Serif"/>
              </a:rPr>
              <a:t>a</a:t>
            </a:r>
            <a:r>
              <a:rPr sz="1200" spc="30" dirty="0">
                <a:solidFill>
                  <a:srgbClr val="092442"/>
                </a:solidFill>
                <a:latin typeface="Microsoft Sans Serif"/>
                <a:cs typeface="Microsoft Sans Serif"/>
              </a:rPr>
              <a:t> </a:t>
            </a:r>
            <a:r>
              <a:rPr sz="1200" spc="-4" dirty="0">
                <a:solidFill>
                  <a:srgbClr val="092442"/>
                </a:solidFill>
                <a:latin typeface="Microsoft Sans Serif"/>
                <a:cs typeface="Microsoft Sans Serif"/>
              </a:rPr>
              <a:t>tutti</a:t>
            </a:r>
            <a:r>
              <a:rPr sz="1200" spc="34" dirty="0">
                <a:solidFill>
                  <a:srgbClr val="092442"/>
                </a:solidFill>
                <a:latin typeface="Microsoft Sans Serif"/>
                <a:cs typeface="Microsoft Sans Serif"/>
              </a:rPr>
              <a:t> </a:t>
            </a:r>
            <a:r>
              <a:rPr sz="1200" spc="-8" dirty="0">
                <a:solidFill>
                  <a:srgbClr val="092442"/>
                </a:solidFill>
                <a:latin typeface="Microsoft Sans Serif"/>
                <a:cs typeface="Microsoft Sans Serif"/>
              </a:rPr>
              <a:t>gli</a:t>
            </a:r>
            <a:r>
              <a:rPr sz="1200" spc="4" dirty="0">
                <a:solidFill>
                  <a:srgbClr val="092442"/>
                </a:solidFill>
                <a:latin typeface="Microsoft Sans Serif"/>
                <a:cs typeface="Microsoft Sans Serif"/>
              </a:rPr>
              <a:t> </a:t>
            </a:r>
            <a:r>
              <a:rPr sz="1200" spc="-4" dirty="0">
                <a:solidFill>
                  <a:srgbClr val="092442"/>
                </a:solidFill>
                <a:latin typeface="Microsoft Sans Serif"/>
                <a:cs typeface="Microsoft Sans Serif"/>
              </a:rPr>
              <a:t>interventi </a:t>
            </a:r>
            <a:r>
              <a:rPr sz="1200" spc="-307" dirty="0">
                <a:solidFill>
                  <a:srgbClr val="092442"/>
                </a:solidFill>
                <a:latin typeface="Microsoft Sans Serif"/>
                <a:cs typeface="Microsoft Sans Serif"/>
              </a:rPr>
              <a:t> </a:t>
            </a:r>
            <a:r>
              <a:rPr sz="1200" spc="-8" dirty="0">
                <a:solidFill>
                  <a:srgbClr val="092442"/>
                </a:solidFill>
                <a:latin typeface="Microsoft Sans Serif"/>
                <a:cs typeface="Microsoft Sans Serif"/>
              </a:rPr>
              <a:t>finanziati</a:t>
            </a:r>
            <a:r>
              <a:rPr sz="1200" spc="-4" dirty="0">
                <a:solidFill>
                  <a:srgbClr val="092442"/>
                </a:solidFill>
                <a:latin typeface="Microsoft Sans Serif"/>
                <a:cs typeface="Microsoft Sans Serif"/>
              </a:rPr>
              <a:t> </a:t>
            </a:r>
            <a:r>
              <a:rPr sz="1200" spc="-8" dirty="0">
                <a:solidFill>
                  <a:srgbClr val="092442"/>
                </a:solidFill>
                <a:latin typeface="Microsoft Sans Serif"/>
                <a:cs typeface="Microsoft Sans Serif"/>
              </a:rPr>
              <a:t>nell’ambito</a:t>
            </a:r>
            <a:r>
              <a:rPr sz="1200" spc="-4" dirty="0">
                <a:solidFill>
                  <a:srgbClr val="092442"/>
                </a:solidFill>
                <a:latin typeface="Microsoft Sans Serif"/>
                <a:cs typeface="Microsoft Sans Serif"/>
              </a:rPr>
              <a:t> </a:t>
            </a:r>
            <a:r>
              <a:rPr sz="1200" spc="-8" dirty="0">
                <a:solidFill>
                  <a:srgbClr val="092442"/>
                </a:solidFill>
                <a:latin typeface="Microsoft Sans Serif"/>
                <a:cs typeface="Microsoft Sans Serif"/>
              </a:rPr>
              <a:t>del</a:t>
            </a:r>
            <a:r>
              <a:rPr sz="1200" spc="15" dirty="0">
                <a:solidFill>
                  <a:srgbClr val="092442"/>
                </a:solidFill>
                <a:latin typeface="Microsoft Sans Serif"/>
                <a:cs typeface="Microsoft Sans Serif"/>
              </a:rPr>
              <a:t> </a:t>
            </a:r>
            <a:r>
              <a:rPr sz="1200" spc="-8" dirty="0">
                <a:solidFill>
                  <a:srgbClr val="092442"/>
                </a:solidFill>
                <a:latin typeface="Microsoft Sans Serif"/>
                <a:cs typeface="Microsoft Sans Serif"/>
              </a:rPr>
              <a:t>Piano.</a:t>
            </a:r>
            <a:endParaRPr sz="1200" dirty="0">
              <a:latin typeface="Microsoft Sans Serif"/>
              <a:cs typeface="Microsoft Sans Serif"/>
            </a:endParaRPr>
          </a:p>
        </p:txBody>
      </p:sp>
      <p:sp>
        <p:nvSpPr>
          <p:cNvPr id="12" name="object 12"/>
          <p:cNvSpPr txBox="1"/>
          <p:nvPr/>
        </p:nvSpPr>
        <p:spPr>
          <a:xfrm>
            <a:off x="753313" y="2814162"/>
            <a:ext cx="1690211" cy="281487"/>
          </a:xfrm>
          <a:prstGeom prst="rect">
            <a:avLst/>
          </a:prstGeom>
        </p:spPr>
        <p:txBody>
          <a:bodyPr vert="horz" wrap="square" lIns="0" tIns="24765" rIns="0" bIns="0" rtlCol="0">
            <a:spAutoFit/>
          </a:bodyPr>
          <a:lstStyle/>
          <a:p>
            <a:pPr marL="9525" marR="3810">
              <a:lnSpc>
                <a:spcPts val="975"/>
              </a:lnSpc>
              <a:spcBef>
                <a:spcPts val="195"/>
              </a:spcBef>
            </a:pPr>
            <a:r>
              <a:rPr sz="900" b="1" dirty="0">
                <a:solidFill>
                  <a:srgbClr val="FFFFFF"/>
                </a:solidFill>
                <a:latin typeface="Arial"/>
                <a:cs typeface="Arial"/>
              </a:rPr>
              <a:t>dello </a:t>
            </a:r>
            <a:r>
              <a:rPr sz="900" b="1" spc="-4" dirty="0">
                <a:solidFill>
                  <a:srgbClr val="FFFFFF"/>
                </a:solidFill>
                <a:latin typeface="Arial"/>
                <a:cs typeface="Arial"/>
              </a:rPr>
              <a:t>stanziamento</a:t>
            </a:r>
            <a:r>
              <a:rPr sz="900" b="1" spc="-11" dirty="0">
                <a:solidFill>
                  <a:srgbClr val="FFFFFF"/>
                </a:solidFill>
                <a:latin typeface="Arial"/>
                <a:cs typeface="Arial"/>
              </a:rPr>
              <a:t> </a:t>
            </a:r>
            <a:r>
              <a:rPr sz="900" b="1" spc="-4" dirty="0">
                <a:solidFill>
                  <a:srgbClr val="FFFFFF"/>
                </a:solidFill>
                <a:latin typeface="Arial"/>
                <a:cs typeface="Arial"/>
              </a:rPr>
              <a:t>totale</a:t>
            </a:r>
            <a:r>
              <a:rPr sz="900" b="1" spc="4" dirty="0">
                <a:solidFill>
                  <a:srgbClr val="FFFFFF"/>
                </a:solidFill>
                <a:latin typeface="Arial"/>
                <a:cs typeface="Arial"/>
              </a:rPr>
              <a:t> </a:t>
            </a:r>
            <a:r>
              <a:rPr sz="900" b="1" spc="-4" dirty="0">
                <a:solidFill>
                  <a:srgbClr val="FFFFFF"/>
                </a:solidFill>
                <a:latin typeface="Arial"/>
                <a:cs typeface="Arial"/>
              </a:rPr>
              <a:t>è per </a:t>
            </a:r>
            <a:r>
              <a:rPr sz="900" b="1" spc="-240" dirty="0">
                <a:solidFill>
                  <a:srgbClr val="FFFFFF"/>
                </a:solidFill>
                <a:latin typeface="Arial"/>
                <a:cs typeface="Arial"/>
              </a:rPr>
              <a:t> </a:t>
            </a:r>
            <a:r>
              <a:rPr sz="900" b="1" spc="-4" dirty="0">
                <a:solidFill>
                  <a:srgbClr val="FFFFFF"/>
                </a:solidFill>
                <a:latin typeface="Arial"/>
                <a:cs typeface="Arial"/>
              </a:rPr>
              <a:t>obiettivi</a:t>
            </a:r>
            <a:r>
              <a:rPr sz="900" b="1" spc="15" dirty="0">
                <a:solidFill>
                  <a:srgbClr val="FFFFFF"/>
                </a:solidFill>
                <a:latin typeface="Arial"/>
                <a:cs typeface="Arial"/>
              </a:rPr>
              <a:t> </a:t>
            </a:r>
            <a:r>
              <a:rPr sz="900" b="1" dirty="0">
                <a:solidFill>
                  <a:srgbClr val="FFFFFF"/>
                </a:solidFill>
                <a:latin typeface="Arial"/>
                <a:cs typeface="Arial"/>
              </a:rPr>
              <a:t>digitali</a:t>
            </a:r>
            <a:endParaRPr sz="900" dirty="0">
              <a:latin typeface="Arial"/>
              <a:cs typeface="Arial"/>
            </a:endParaRPr>
          </a:p>
        </p:txBody>
      </p:sp>
      <p:sp>
        <p:nvSpPr>
          <p:cNvPr id="13" name="object 13"/>
          <p:cNvSpPr txBox="1"/>
          <p:nvPr/>
        </p:nvSpPr>
        <p:spPr>
          <a:xfrm>
            <a:off x="3080194" y="2248377"/>
            <a:ext cx="1759268" cy="363241"/>
          </a:xfrm>
          <a:prstGeom prst="rect">
            <a:avLst/>
          </a:prstGeom>
        </p:spPr>
        <p:txBody>
          <a:bodyPr vert="horz" wrap="square" lIns="0" tIns="29528" rIns="0" bIns="0" rtlCol="0">
            <a:spAutoFit/>
          </a:bodyPr>
          <a:lstStyle/>
          <a:p>
            <a:pPr marL="9525" marR="3810">
              <a:lnSpc>
                <a:spcPts val="1298"/>
              </a:lnSpc>
              <a:spcBef>
                <a:spcPts val="233"/>
              </a:spcBef>
            </a:pPr>
            <a:r>
              <a:rPr sz="1200" b="1" spc="-8" dirty="0">
                <a:solidFill>
                  <a:srgbClr val="FFFFFF"/>
                </a:solidFill>
                <a:latin typeface="Arial"/>
                <a:cs typeface="Arial"/>
              </a:rPr>
              <a:t>TRANSIZIONE </a:t>
            </a:r>
            <a:r>
              <a:rPr sz="1200" b="1" spc="-4" dirty="0">
                <a:solidFill>
                  <a:srgbClr val="FFFFFF"/>
                </a:solidFill>
                <a:latin typeface="Arial"/>
                <a:cs typeface="Arial"/>
              </a:rPr>
              <a:t>VERDE E </a:t>
            </a:r>
            <a:r>
              <a:rPr sz="1200" b="1" spc="-323" dirty="0">
                <a:solidFill>
                  <a:srgbClr val="FFFFFF"/>
                </a:solidFill>
                <a:latin typeface="Arial"/>
                <a:cs typeface="Arial"/>
              </a:rPr>
              <a:t> </a:t>
            </a:r>
            <a:r>
              <a:rPr sz="1200" b="1" spc="-4" dirty="0">
                <a:solidFill>
                  <a:srgbClr val="FFFFFF"/>
                </a:solidFill>
                <a:latin typeface="Arial"/>
                <a:cs typeface="Arial"/>
              </a:rPr>
              <a:t>DNSH</a:t>
            </a:r>
            <a:endParaRPr sz="1200" dirty="0">
              <a:latin typeface="Arial"/>
              <a:cs typeface="Arial"/>
            </a:endParaRPr>
          </a:p>
        </p:txBody>
      </p:sp>
      <p:sp>
        <p:nvSpPr>
          <p:cNvPr id="14" name="object 14"/>
          <p:cNvSpPr txBox="1"/>
          <p:nvPr/>
        </p:nvSpPr>
        <p:spPr>
          <a:xfrm>
            <a:off x="6171342" y="2248377"/>
            <a:ext cx="2165033" cy="363241"/>
          </a:xfrm>
          <a:prstGeom prst="rect">
            <a:avLst/>
          </a:prstGeom>
        </p:spPr>
        <p:txBody>
          <a:bodyPr vert="horz" wrap="square" lIns="0" tIns="29528" rIns="0" bIns="0" rtlCol="0">
            <a:spAutoFit/>
          </a:bodyPr>
          <a:lstStyle/>
          <a:p>
            <a:pPr marL="9525" marR="3810">
              <a:lnSpc>
                <a:spcPts val="1298"/>
              </a:lnSpc>
              <a:spcBef>
                <a:spcPts val="233"/>
              </a:spcBef>
            </a:pPr>
            <a:r>
              <a:rPr sz="1200" b="1" spc="-26" dirty="0">
                <a:solidFill>
                  <a:srgbClr val="FFFFFF"/>
                </a:solidFill>
                <a:latin typeface="Arial"/>
                <a:cs typeface="Arial"/>
              </a:rPr>
              <a:t>PARITÀ</a:t>
            </a:r>
            <a:r>
              <a:rPr sz="1200" b="1" spc="19" dirty="0">
                <a:solidFill>
                  <a:srgbClr val="FFFFFF"/>
                </a:solidFill>
                <a:latin typeface="Arial"/>
                <a:cs typeface="Arial"/>
              </a:rPr>
              <a:t> </a:t>
            </a:r>
            <a:r>
              <a:rPr sz="1200" b="1" spc="-4" dirty="0">
                <a:solidFill>
                  <a:srgbClr val="FFFFFF"/>
                </a:solidFill>
                <a:latin typeface="Arial"/>
                <a:cs typeface="Arial"/>
              </a:rPr>
              <a:t>DI GENERE,</a:t>
            </a:r>
            <a:r>
              <a:rPr sz="1200" b="1" dirty="0">
                <a:solidFill>
                  <a:srgbClr val="FFFFFF"/>
                </a:solidFill>
                <a:latin typeface="Arial"/>
                <a:cs typeface="Arial"/>
              </a:rPr>
              <a:t> </a:t>
            </a:r>
            <a:r>
              <a:rPr sz="1200" b="1" spc="-23" dirty="0">
                <a:solidFill>
                  <a:srgbClr val="FFFFFF"/>
                </a:solidFill>
                <a:latin typeface="Arial"/>
                <a:cs typeface="Arial"/>
              </a:rPr>
              <a:t>GIOVANI </a:t>
            </a:r>
            <a:r>
              <a:rPr sz="1200" b="1" spc="-323" dirty="0">
                <a:solidFill>
                  <a:srgbClr val="FFFFFF"/>
                </a:solidFill>
                <a:latin typeface="Arial"/>
                <a:cs typeface="Arial"/>
              </a:rPr>
              <a:t> </a:t>
            </a:r>
            <a:r>
              <a:rPr sz="1200" b="1" spc="-4" dirty="0">
                <a:solidFill>
                  <a:srgbClr val="FFFFFF"/>
                </a:solidFill>
                <a:latin typeface="Arial"/>
                <a:cs typeface="Arial"/>
              </a:rPr>
              <a:t>E</a:t>
            </a:r>
            <a:r>
              <a:rPr sz="1200" b="1" spc="-11" dirty="0">
                <a:solidFill>
                  <a:srgbClr val="FFFFFF"/>
                </a:solidFill>
                <a:latin typeface="Arial"/>
                <a:cs typeface="Arial"/>
              </a:rPr>
              <a:t> </a:t>
            </a:r>
            <a:r>
              <a:rPr sz="1200" b="1" spc="-23" dirty="0">
                <a:solidFill>
                  <a:srgbClr val="FFFFFF"/>
                </a:solidFill>
                <a:latin typeface="Arial"/>
                <a:cs typeface="Arial"/>
              </a:rPr>
              <a:t>DIVARI</a:t>
            </a:r>
            <a:r>
              <a:rPr sz="1200" b="1" spc="34" dirty="0">
                <a:solidFill>
                  <a:srgbClr val="FFFFFF"/>
                </a:solidFill>
                <a:latin typeface="Arial"/>
                <a:cs typeface="Arial"/>
              </a:rPr>
              <a:t> </a:t>
            </a:r>
            <a:r>
              <a:rPr sz="1200" b="1" spc="-8" dirty="0">
                <a:solidFill>
                  <a:srgbClr val="FFFFFF"/>
                </a:solidFill>
                <a:latin typeface="Arial"/>
                <a:cs typeface="Arial"/>
              </a:rPr>
              <a:t>TERRITORIALI</a:t>
            </a:r>
            <a:endParaRPr sz="1200" dirty="0">
              <a:latin typeface="Arial"/>
              <a:cs typeface="Arial"/>
            </a:endParaRPr>
          </a:p>
        </p:txBody>
      </p:sp>
      <p:sp>
        <p:nvSpPr>
          <p:cNvPr id="15" name="object 15"/>
          <p:cNvSpPr txBox="1"/>
          <p:nvPr/>
        </p:nvSpPr>
        <p:spPr>
          <a:xfrm>
            <a:off x="120548" y="2338673"/>
            <a:ext cx="1786890" cy="193803"/>
          </a:xfrm>
          <a:prstGeom prst="rect">
            <a:avLst/>
          </a:prstGeom>
        </p:spPr>
        <p:txBody>
          <a:bodyPr vert="horz" wrap="square" lIns="0" tIns="9049" rIns="0" bIns="0" rtlCol="0">
            <a:spAutoFit/>
          </a:bodyPr>
          <a:lstStyle/>
          <a:p>
            <a:pPr marL="9525">
              <a:spcBef>
                <a:spcPts val="71"/>
              </a:spcBef>
            </a:pPr>
            <a:r>
              <a:rPr sz="1200" b="1" spc="-8" dirty="0">
                <a:solidFill>
                  <a:srgbClr val="FFFFFF"/>
                </a:solidFill>
                <a:latin typeface="Arial"/>
                <a:cs typeface="Arial"/>
              </a:rPr>
              <a:t>TRANSIZIONE</a:t>
            </a:r>
            <a:r>
              <a:rPr sz="1200" b="1" spc="4" dirty="0">
                <a:solidFill>
                  <a:srgbClr val="FFFFFF"/>
                </a:solidFill>
                <a:latin typeface="Arial"/>
                <a:cs typeface="Arial"/>
              </a:rPr>
              <a:t> </a:t>
            </a:r>
            <a:r>
              <a:rPr sz="1200" b="1" spc="-19" dirty="0">
                <a:solidFill>
                  <a:srgbClr val="FFFFFF"/>
                </a:solidFill>
                <a:latin typeface="Arial"/>
                <a:cs typeface="Arial"/>
              </a:rPr>
              <a:t>DIGITALE</a:t>
            </a:r>
            <a:endParaRPr sz="1200" dirty="0">
              <a:latin typeface="Arial"/>
              <a:cs typeface="Arial"/>
            </a:endParaRPr>
          </a:p>
        </p:txBody>
      </p:sp>
      <p:grpSp>
        <p:nvGrpSpPr>
          <p:cNvPr id="16" name="object 16"/>
          <p:cNvGrpSpPr/>
          <p:nvPr/>
        </p:nvGrpSpPr>
        <p:grpSpPr>
          <a:xfrm>
            <a:off x="3096339" y="2105216"/>
            <a:ext cx="2980372" cy="3651409"/>
            <a:chOff x="4128452" y="1663954"/>
            <a:chExt cx="3973829" cy="4868545"/>
          </a:xfrm>
        </p:grpSpPr>
        <p:sp>
          <p:nvSpPr>
            <p:cNvPr id="17" name="object 17"/>
            <p:cNvSpPr/>
            <p:nvPr/>
          </p:nvSpPr>
          <p:spPr>
            <a:xfrm>
              <a:off x="8076438" y="1689354"/>
              <a:ext cx="0" cy="4817745"/>
            </a:xfrm>
            <a:custGeom>
              <a:avLst/>
              <a:gdLst/>
              <a:ahLst/>
              <a:cxnLst/>
              <a:rect l="l" t="t" r="r" b="b"/>
              <a:pathLst>
                <a:path h="4817745">
                  <a:moveTo>
                    <a:pt x="0" y="0"/>
                  </a:moveTo>
                  <a:lnTo>
                    <a:pt x="0" y="2408682"/>
                  </a:lnTo>
                  <a:lnTo>
                    <a:pt x="0" y="4817287"/>
                  </a:lnTo>
                </a:path>
              </a:pathLst>
            </a:custGeom>
            <a:ln w="50292">
              <a:solidFill>
                <a:srgbClr val="21408E"/>
              </a:solidFill>
            </a:ln>
          </p:spPr>
          <p:txBody>
            <a:bodyPr wrap="square" lIns="0" tIns="0" rIns="0" bIns="0" rtlCol="0"/>
            <a:lstStyle/>
            <a:p>
              <a:endParaRPr dirty="0"/>
            </a:p>
          </p:txBody>
        </p:sp>
        <p:sp>
          <p:nvSpPr>
            <p:cNvPr id="18" name="object 18"/>
            <p:cNvSpPr/>
            <p:nvPr/>
          </p:nvSpPr>
          <p:spPr>
            <a:xfrm>
              <a:off x="4141470" y="2426970"/>
              <a:ext cx="698500" cy="721360"/>
            </a:xfrm>
            <a:custGeom>
              <a:avLst/>
              <a:gdLst/>
              <a:ahLst/>
              <a:cxnLst/>
              <a:rect l="l" t="t" r="r" b="b"/>
              <a:pathLst>
                <a:path w="698500" h="721360">
                  <a:moveTo>
                    <a:pt x="348995" y="0"/>
                  </a:moveTo>
                  <a:lnTo>
                    <a:pt x="301630" y="3291"/>
                  </a:lnTo>
                  <a:lnTo>
                    <a:pt x="256204" y="12878"/>
                  </a:lnTo>
                  <a:lnTo>
                    <a:pt x="213133" y="28330"/>
                  </a:lnTo>
                  <a:lnTo>
                    <a:pt x="172832" y="49219"/>
                  </a:lnTo>
                  <a:lnTo>
                    <a:pt x="135717" y="75114"/>
                  </a:lnTo>
                  <a:lnTo>
                    <a:pt x="102203" y="105584"/>
                  </a:lnTo>
                  <a:lnTo>
                    <a:pt x="72705" y="140201"/>
                  </a:lnTo>
                  <a:lnTo>
                    <a:pt x="47639" y="178533"/>
                  </a:lnTo>
                  <a:lnTo>
                    <a:pt x="27420" y="220152"/>
                  </a:lnTo>
                  <a:lnTo>
                    <a:pt x="12463" y="264627"/>
                  </a:lnTo>
                  <a:lnTo>
                    <a:pt x="3185" y="311528"/>
                  </a:lnTo>
                  <a:lnTo>
                    <a:pt x="0" y="360425"/>
                  </a:lnTo>
                  <a:lnTo>
                    <a:pt x="3185" y="409323"/>
                  </a:lnTo>
                  <a:lnTo>
                    <a:pt x="12463" y="456224"/>
                  </a:lnTo>
                  <a:lnTo>
                    <a:pt x="27420" y="500699"/>
                  </a:lnTo>
                  <a:lnTo>
                    <a:pt x="47639" y="542318"/>
                  </a:lnTo>
                  <a:lnTo>
                    <a:pt x="72705" y="580650"/>
                  </a:lnTo>
                  <a:lnTo>
                    <a:pt x="102203" y="615267"/>
                  </a:lnTo>
                  <a:lnTo>
                    <a:pt x="135717" y="645737"/>
                  </a:lnTo>
                  <a:lnTo>
                    <a:pt x="172832" y="671632"/>
                  </a:lnTo>
                  <a:lnTo>
                    <a:pt x="213133" y="692521"/>
                  </a:lnTo>
                  <a:lnTo>
                    <a:pt x="256204" y="707973"/>
                  </a:lnTo>
                  <a:lnTo>
                    <a:pt x="301630" y="717560"/>
                  </a:lnTo>
                  <a:lnTo>
                    <a:pt x="348995" y="720851"/>
                  </a:lnTo>
                  <a:lnTo>
                    <a:pt x="396361" y="717560"/>
                  </a:lnTo>
                  <a:lnTo>
                    <a:pt x="441787" y="707973"/>
                  </a:lnTo>
                  <a:lnTo>
                    <a:pt x="484858" y="692521"/>
                  </a:lnTo>
                  <a:lnTo>
                    <a:pt x="525159" y="671632"/>
                  </a:lnTo>
                  <a:lnTo>
                    <a:pt x="562274" y="645737"/>
                  </a:lnTo>
                  <a:lnTo>
                    <a:pt x="595788" y="615267"/>
                  </a:lnTo>
                  <a:lnTo>
                    <a:pt x="625286" y="580650"/>
                  </a:lnTo>
                  <a:lnTo>
                    <a:pt x="650352" y="542318"/>
                  </a:lnTo>
                  <a:lnTo>
                    <a:pt x="670571" y="500699"/>
                  </a:lnTo>
                  <a:lnTo>
                    <a:pt x="685528" y="456224"/>
                  </a:lnTo>
                  <a:lnTo>
                    <a:pt x="694806" y="409323"/>
                  </a:lnTo>
                  <a:lnTo>
                    <a:pt x="697991" y="360425"/>
                  </a:lnTo>
                  <a:lnTo>
                    <a:pt x="694806" y="311528"/>
                  </a:lnTo>
                  <a:lnTo>
                    <a:pt x="685528" y="264627"/>
                  </a:lnTo>
                  <a:lnTo>
                    <a:pt x="670571" y="220152"/>
                  </a:lnTo>
                  <a:lnTo>
                    <a:pt x="650352" y="178533"/>
                  </a:lnTo>
                  <a:lnTo>
                    <a:pt x="625286" y="140201"/>
                  </a:lnTo>
                  <a:lnTo>
                    <a:pt x="595788" y="105584"/>
                  </a:lnTo>
                  <a:lnTo>
                    <a:pt x="562274" y="75114"/>
                  </a:lnTo>
                  <a:lnTo>
                    <a:pt x="525159" y="49219"/>
                  </a:lnTo>
                  <a:lnTo>
                    <a:pt x="484858" y="28330"/>
                  </a:lnTo>
                  <a:lnTo>
                    <a:pt x="441787" y="12878"/>
                  </a:lnTo>
                  <a:lnTo>
                    <a:pt x="396361" y="3291"/>
                  </a:lnTo>
                  <a:lnTo>
                    <a:pt x="348995" y="0"/>
                  </a:lnTo>
                  <a:close/>
                </a:path>
              </a:pathLst>
            </a:custGeom>
            <a:solidFill>
              <a:srgbClr val="466CB6"/>
            </a:solidFill>
          </p:spPr>
          <p:txBody>
            <a:bodyPr wrap="square" lIns="0" tIns="0" rIns="0" bIns="0" rtlCol="0"/>
            <a:lstStyle/>
            <a:p>
              <a:endParaRPr dirty="0"/>
            </a:p>
          </p:txBody>
        </p:sp>
        <p:sp>
          <p:nvSpPr>
            <p:cNvPr id="19" name="object 19"/>
            <p:cNvSpPr/>
            <p:nvPr/>
          </p:nvSpPr>
          <p:spPr>
            <a:xfrm>
              <a:off x="4141470" y="2426970"/>
              <a:ext cx="698500" cy="721360"/>
            </a:xfrm>
            <a:custGeom>
              <a:avLst/>
              <a:gdLst/>
              <a:ahLst/>
              <a:cxnLst/>
              <a:rect l="l" t="t" r="r" b="b"/>
              <a:pathLst>
                <a:path w="698500" h="721360">
                  <a:moveTo>
                    <a:pt x="0" y="360425"/>
                  </a:moveTo>
                  <a:lnTo>
                    <a:pt x="3185" y="311528"/>
                  </a:lnTo>
                  <a:lnTo>
                    <a:pt x="12463" y="264627"/>
                  </a:lnTo>
                  <a:lnTo>
                    <a:pt x="27420" y="220152"/>
                  </a:lnTo>
                  <a:lnTo>
                    <a:pt x="47639" y="178533"/>
                  </a:lnTo>
                  <a:lnTo>
                    <a:pt x="72705" y="140201"/>
                  </a:lnTo>
                  <a:lnTo>
                    <a:pt x="102203" y="105584"/>
                  </a:lnTo>
                  <a:lnTo>
                    <a:pt x="135717" y="75114"/>
                  </a:lnTo>
                  <a:lnTo>
                    <a:pt x="172832" y="49219"/>
                  </a:lnTo>
                  <a:lnTo>
                    <a:pt x="213133" y="28330"/>
                  </a:lnTo>
                  <a:lnTo>
                    <a:pt x="256204" y="12878"/>
                  </a:lnTo>
                  <a:lnTo>
                    <a:pt x="301630" y="3291"/>
                  </a:lnTo>
                  <a:lnTo>
                    <a:pt x="348995" y="0"/>
                  </a:lnTo>
                  <a:lnTo>
                    <a:pt x="396361" y="3291"/>
                  </a:lnTo>
                  <a:lnTo>
                    <a:pt x="441787" y="12878"/>
                  </a:lnTo>
                  <a:lnTo>
                    <a:pt x="484858" y="28330"/>
                  </a:lnTo>
                  <a:lnTo>
                    <a:pt x="525159" y="49219"/>
                  </a:lnTo>
                  <a:lnTo>
                    <a:pt x="562274" y="75114"/>
                  </a:lnTo>
                  <a:lnTo>
                    <a:pt x="595788" y="105584"/>
                  </a:lnTo>
                  <a:lnTo>
                    <a:pt x="625286" y="140201"/>
                  </a:lnTo>
                  <a:lnTo>
                    <a:pt x="650352" y="178533"/>
                  </a:lnTo>
                  <a:lnTo>
                    <a:pt x="670571" y="220152"/>
                  </a:lnTo>
                  <a:lnTo>
                    <a:pt x="685528" y="264627"/>
                  </a:lnTo>
                  <a:lnTo>
                    <a:pt x="694806" y="311528"/>
                  </a:lnTo>
                  <a:lnTo>
                    <a:pt x="697991" y="360425"/>
                  </a:lnTo>
                  <a:lnTo>
                    <a:pt x="694806" y="409323"/>
                  </a:lnTo>
                  <a:lnTo>
                    <a:pt x="685528" y="456224"/>
                  </a:lnTo>
                  <a:lnTo>
                    <a:pt x="670571" y="500699"/>
                  </a:lnTo>
                  <a:lnTo>
                    <a:pt x="650352" y="542318"/>
                  </a:lnTo>
                  <a:lnTo>
                    <a:pt x="625286" y="580650"/>
                  </a:lnTo>
                  <a:lnTo>
                    <a:pt x="595788" y="615267"/>
                  </a:lnTo>
                  <a:lnTo>
                    <a:pt x="562274" y="645737"/>
                  </a:lnTo>
                  <a:lnTo>
                    <a:pt x="525159" y="671632"/>
                  </a:lnTo>
                  <a:lnTo>
                    <a:pt x="484858" y="692521"/>
                  </a:lnTo>
                  <a:lnTo>
                    <a:pt x="441787" y="707973"/>
                  </a:lnTo>
                  <a:lnTo>
                    <a:pt x="396361" y="717560"/>
                  </a:lnTo>
                  <a:lnTo>
                    <a:pt x="348995" y="720851"/>
                  </a:lnTo>
                  <a:lnTo>
                    <a:pt x="301630" y="717560"/>
                  </a:lnTo>
                  <a:lnTo>
                    <a:pt x="256204" y="707973"/>
                  </a:lnTo>
                  <a:lnTo>
                    <a:pt x="213133" y="692521"/>
                  </a:lnTo>
                  <a:lnTo>
                    <a:pt x="172832" y="671632"/>
                  </a:lnTo>
                  <a:lnTo>
                    <a:pt x="135717" y="645737"/>
                  </a:lnTo>
                  <a:lnTo>
                    <a:pt x="102203" y="615267"/>
                  </a:lnTo>
                  <a:lnTo>
                    <a:pt x="72705" y="580650"/>
                  </a:lnTo>
                  <a:lnTo>
                    <a:pt x="47639" y="542318"/>
                  </a:lnTo>
                  <a:lnTo>
                    <a:pt x="27420" y="500699"/>
                  </a:lnTo>
                  <a:lnTo>
                    <a:pt x="12463" y="456224"/>
                  </a:lnTo>
                  <a:lnTo>
                    <a:pt x="3185" y="409323"/>
                  </a:lnTo>
                  <a:lnTo>
                    <a:pt x="0" y="360425"/>
                  </a:lnTo>
                  <a:close/>
                </a:path>
              </a:pathLst>
            </a:custGeom>
            <a:ln w="25908">
              <a:solidFill>
                <a:srgbClr val="FFFFFF"/>
              </a:solidFill>
            </a:ln>
          </p:spPr>
          <p:txBody>
            <a:bodyPr wrap="square" lIns="0" tIns="0" rIns="0" bIns="0" rtlCol="0"/>
            <a:lstStyle/>
            <a:p>
              <a:endParaRPr dirty="0"/>
            </a:p>
          </p:txBody>
        </p:sp>
      </p:grpSp>
      <p:sp>
        <p:nvSpPr>
          <p:cNvPr id="20" name="object 20"/>
          <p:cNvSpPr txBox="1"/>
          <p:nvPr/>
        </p:nvSpPr>
        <p:spPr>
          <a:xfrm>
            <a:off x="3166395" y="2854833"/>
            <a:ext cx="450533" cy="193803"/>
          </a:xfrm>
          <a:prstGeom prst="rect">
            <a:avLst/>
          </a:prstGeom>
        </p:spPr>
        <p:txBody>
          <a:bodyPr vert="horz" wrap="square" lIns="0" tIns="9049" rIns="0" bIns="0" rtlCol="0">
            <a:spAutoFit/>
          </a:bodyPr>
          <a:lstStyle/>
          <a:p>
            <a:pPr marL="9525">
              <a:spcBef>
                <a:spcPts val="71"/>
              </a:spcBef>
            </a:pPr>
            <a:r>
              <a:rPr sz="1200" b="1" spc="-4" dirty="0">
                <a:solidFill>
                  <a:srgbClr val="FFFFFF"/>
                </a:solidFill>
                <a:latin typeface="Arial"/>
                <a:cs typeface="Arial"/>
              </a:rPr>
              <a:t>37,5%</a:t>
            </a:r>
            <a:endParaRPr sz="1200" dirty="0">
              <a:latin typeface="Arial"/>
              <a:cs typeface="Arial"/>
            </a:endParaRPr>
          </a:p>
        </p:txBody>
      </p:sp>
      <p:grpSp>
        <p:nvGrpSpPr>
          <p:cNvPr id="21" name="object 21"/>
          <p:cNvGrpSpPr/>
          <p:nvPr/>
        </p:nvGrpSpPr>
        <p:grpSpPr>
          <a:xfrm>
            <a:off x="6164152" y="2667715"/>
            <a:ext cx="543401" cy="560546"/>
            <a:chOff x="8218868" y="2413952"/>
            <a:chExt cx="724535" cy="747395"/>
          </a:xfrm>
        </p:grpSpPr>
        <p:sp>
          <p:nvSpPr>
            <p:cNvPr id="22" name="object 22"/>
            <p:cNvSpPr/>
            <p:nvPr/>
          </p:nvSpPr>
          <p:spPr>
            <a:xfrm>
              <a:off x="8231886" y="2426969"/>
              <a:ext cx="698500" cy="721360"/>
            </a:xfrm>
            <a:custGeom>
              <a:avLst/>
              <a:gdLst/>
              <a:ahLst/>
              <a:cxnLst/>
              <a:rect l="l" t="t" r="r" b="b"/>
              <a:pathLst>
                <a:path w="698500" h="721360">
                  <a:moveTo>
                    <a:pt x="348996" y="0"/>
                  </a:moveTo>
                  <a:lnTo>
                    <a:pt x="301630" y="3291"/>
                  </a:lnTo>
                  <a:lnTo>
                    <a:pt x="256204" y="12878"/>
                  </a:lnTo>
                  <a:lnTo>
                    <a:pt x="213133" y="28330"/>
                  </a:lnTo>
                  <a:lnTo>
                    <a:pt x="172832" y="49219"/>
                  </a:lnTo>
                  <a:lnTo>
                    <a:pt x="135717" y="75114"/>
                  </a:lnTo>
                  <a:lnTo>
                    <a:pt x="102203" y="105584"/>
                  </a:lnTo>
                  <a:lnTo>
                    <a:pt x="72705" y="140201"/>
                  </a:lnTo>
                  <a:lnTo>
                    <a:pt x="47639" y="178533"/>
                  </a:lnTo>
                  <a:lnTo>
                    <a:pt x="27420" y="220152"/>
                  </a:lnTo>
                  <a:lnTo>
                    <a:pt x="12463" y="264627"/>
                  </a:lnTo>
                  <a:lnTo>
                    <a:pt x="3185" y="311528"/>
                  </a:lnTo>
                  <a:lnTo>
                    <a:pt x="0" y="360425"/>
                  </a:lnTo>
                  <a:lnTo>
                    <a:pt x="3185" y="409323"/>
                  </a:lnTo>
                  <a:lnTo>
                    <a:pt x="12463" y="456224"/>
                  </a:lnTo>
                  <a:lnTo>
                    <a:pt x="27420" y="500699"/>
                  </a:lnTo>
                  <a:lnTo>
                    <a:pt x="47639" y="542318"/>
                  </a:lnTo>
                  <a:lnTo>
                    <a:pt x="72705" y="580650"/>
                  </a:lnTo>
                  <a:lnTo>
                    <a:pt x="102203" y="615267"/>
                  </a:lnTo>
                  <a:lnTo>
                    <a:pt x="135717" y="645737"/>
                  </a:lnTo>
                  <a:lnTo>
                    <a:pt x="172832" y="671632"/>
                  </a:lnTo>
                  <a:lnTo>
                    <a:pt x="213133" y="692521"/>
                  </a:lnTo>
                  <a:lnTo>
                    <a:pt x="256204" y="707973"/>
                  </a:lnTo>
                  <a:lnTo>
                    <a:pt x="301630" y="717560"/>
                  </a:lnTo>
                  <a:lnTo>
                    <a:pt x="348996" y="720851"/>
                  </a:lnTo>
                  <a:lnTo>
                    <a:pt x="396361" y="717560"/>
                  </a:lnTo>
                  <a:lnTo>
                    <a:pt x="441787" y="707973"/>
                  </a:lnTo>
                  <a:lnTo>
                    <a:pt x="484858" y="692521"/>
                  </a:lnTo>
                  <a:lnTo>
                    <a:pt x="525159" y="671632"/>
                  </a:lnTo>
                  <a:lnTo>
                    <a:pt x="562274" y="645737"/>
                  </a:lnTo>
                  <a:lnTo>
                    <a:pt x="595788" y="615267"/>
                  </a:lnTo>
                  <a:lnTo>
                    <a:pt x="625286" y="580650"/>
                  </a:lnTo>
                  <a:lnTo>
                    <a:pt x="650352" y="542318"/>
                  </a:lnTo>
                  <a:lnTo>
                    <a:pt x="670571" y="500699"/>
                  </a:lnTo>
                  <a:lnTo>
                    <a:pt x="685528" y="456224"/>
                  </a:lnTo>
                  <a:lnTo>
                    <a:pt x="694806" y="409323"/>
                  </a:lnTo>
                  <a:lnTo>
                    <a:pt x="697992" y="360425"/>
                  </a:lnTo>
                  <a:lnTo>
                    <a:pt x="694806" y="311528"/>
                  </a:lnTo>
                  <a:lnTo>
                    <a:pt x="685528" y="264627"/>
                  </a:lnTo>
                  <a:lnTo>
                    <a:pt x="670571" y="220152"/>
                  </a:lnTo>
                  <a:lnTo>
                    <a:pt x="650352" y="178533"/>
                  </a:lnTo>
                  <a:lnTo>
                    <a:pt x="625286" y="140201"/>
                  </a:lnTo>
                  <a:lnTo>
                    <a:pt x="595788" y="105584"/>
                  </a:lnTo>
                  <a:lnTo>
                    <a:pt x="562274" y="75114"/>
                  </a:lnTo>
                  <a:lnTo>
                    <a:pt x="525159" y="49219"/>
                  </a:lnTo>
                  <a:lnTo>
                    <a:pt x="484858" y="28330"/>
                  </a:lnTo>
                  <a:lnTo>
                    <a:pt x="441787" y="12878"/>
                  </a:lnTo>
                  <a:lnTo>
                    <a:pt x="396361" y="3291"/>
                  </a:lnTo>
                  <a:lnTo>
                    <a:pt x="348996" y="0"/>
                  </a:lnTo>
                  <a:close/>
                </a:path>
              </a:pathLst>
            </a:custGeom>
            <a:solidFill>
              <a:srgbClr val="466CB6"/>
            </a:solidFill>
          </p:spPr>
          <p:txBody>
            <a:bodyPr wrap="square" lIns="0" tIns="0" rIns="0" bIns="0" rtlCol="0"/>
            <a:lstStyle/>
            <a:p>
              <a:endParaRPr dirty="0"/>
            </a:p>
          </p:txBody>
        </p:sp>
        <p:sp>
          <p:nvSpPr>
            <p:cNvPr id="23" name="object 23"/>
            <p:cNvSpPr/>
            <p:nvPr/>
          </p:nvSpPr>
          <p:spPr>
            <a:xfrm>
              <a:off x="8231886" y="2426969"/>
              <a:ext cx="698500" cy="721360"/>
            </a:xfrm>
            <a:custGeom>
              <a:avLst/>
              <a:gdLst/>
              <a:ahLst/>
              <a:cxnLst/>
              <a:rect l="l" t="t" r="r" b="b"/>
              <a:pathLst>
                <a:path w="698500" h="721360">
                  <a:moveTo>
                    <a:pt x="0" y="360425"/>
                  </a:moveTo>
                  <a:lnTo>
                    <a:pt x="3185" y="311528"/>
                  </a:lnTo>
                  <a:lnTo>
                    <a:pt x="12463" y="264627"/>
                  </a:lnTo>
                  <a:lnTo>
                    <a:pt x="27420" y="220152"/>
                  </a:lnTo>
                  <a:lnTo>
                    <a:pt x="47639" y="178533"/>
                  </a:lnTo>
                  <a:lnTo>
                    <a:pt x="72705" y="140201"/>
                  </a:lnTo>
                  <a:lnTo>
                    <a:pt x="102203" y="105584"/>
                  </a:lnTo>
                  <a:lnTo>
                    <a:pt x="135717" y="75114"/>
                  </a:lnTo>
                  <a:lnTo>
                    <a:pt x="172832" y="49219"/>
                  </a:lnTo>
                  <a:lnTo>
                    <a:pt x="213133" y="28330"/>
                  </a:lnTo>
                  <a:lnTo>
                    <a:pt x="256204" y="12878"/>
                  </a:lnTo>
                  <a:lnTo>
                    <a:pt x="301630" y="3291"/>
                  </a:lnTo>
                  <a:lnTo>
                    <a:pt x="348996" y="0"/>
                  </a:lnTo>
                  <a:lnTo>
                    <a:pt x="396361" y="3291"/>
                  </a:lnTo>
                  <a:lnTo>
                    <a:pt x="441787" y="12878"/>
                  </a:lnTo>
                  <a:lnTo>
                    <a:pt x="484858" y="28330"/>
                  </a:lnTo>
                  <a:lnTo>
                    <a:pt x="525159" y="49219"/>
                  </a:lnTo>
                  <a:lnTo>
                    <a:pt x="562274" y="75114"/>
                  </a:lnTo>
                  <a:lnTo>
                    <a:pt x="595788" y="105584"/>
                  </a:lnTo>
                  <a:lnTo>
                    <a:pt x="625286" y="140201"/>
                  </a:lnTo>
                  <a:lnTo>
                    <a:pt x="650352" y="178533"/>
                  </a:lnTo>
                  <a:lnTo>
                    <a:pt x="670571" y="220152"/>
                  </a:lnTo>
                  <a:lnTo>
                    <a:pt x="685528" y="264627"/>
                  </a:lnTo>
                  <a:lnTo>
                    <a:pt x="694806" y="311528"/>
                  </a:lnTo>
                  <a:lnTo>
                    <a:pt x="697992" y="360425"/>
                  </a:lnTo>
                  <a:lnTo>
                    <a:pt x="694806" y="409323"/>
                  </a:lnTo>
                  <a:lnTo>
                    <a:pt x="685528" y="456224"/>
                  </a:lnTo>
                  <a:lnTo>
                    <a:pt x="670571" y="500699"/>
                  </a:lnTo>
                  <a:lnTo>
                    <a:pt x="650352" y="542318"/>
                  </a:lnTo>
                  <a:lnTo>
                    <a:pt x="625286" y="580650"/>
                  </a:lnTo>
                  <a:lnTo>
                    <a:pt x="595788" y="615267"/>
                  </a:lnTo>
                  <a:lnTo>
                    <a:pt x="562274" y="645737"/>
                  </a:lnTo>
                  <a:lnTo>
                    <a:pt x="525159" y="671632"/>
                  </a:lnTo>
                  <a:lnTo>
                    <a:pt x="484858" y="692521"/>
                  </a:lnTo>
                  <a:lnTo>
                    <a:pt x="441787" y="707973"/>
                  </a:lnTo>
                  <a:lnTo>
                    <a:pt x="396361" y="717560"/>
                  </a:lnTo>
                  <a:lnTo>
                    <a:pt x="348996" y="720851"/>
                  </a:lnTo>
                  <a:lnTo>
                    <a:pt x="301630" y="717560"/>
                  </a:lnTo>
                  <a:lnTo>
                    <a:pt x="256204" y="707973"/>
                  </a:lnTo>
                  <a:lnTo>
                    <a:pt x="213133" y="692521"/>
                  </a:lnTo>
                  <a:lnTo>
                    <a:pt x="172832" y="671632"/>
                  </a:lnTo>
                  <a:lnTo>
                    <a:pt x="135717" y="645737"/>
                  </a:lnTo>
                  <a:lnTo>
                    <a:pt x="102203" y="615267"/>
                  </a:lnTo>
                  <a:lnTo>
                    <a:pt x="72705" y="580650"/>
                  </a:lnTo>
                  <a:lnTo>
                    <a:pt x="47639" y="542318"/>
                  </a:lnTo>
                  <a:lnTo>
                    <a:pt x="27420" y="500699"/>
                  </a:lnTo>
                  <a:lnTo>
                    <a:pt x="12463" y="456224"/>
                  </a:lnTo>
                  <a:lnTo>
                    <a:pt x="3185" y="409323"/>
                  </a:lnTo>
                  <a:lnTo>
                    <a:pt x="0" y="360425"/>
                  </a:lnTo>
                  <a:close/>
                </a:path>
              </a:pathLst>
            </a:custGeom>
            <a:ln w="25908">
              <a:solidFill>
                <a:srgbClr val="FFFFFF"/>
              </a:solidFill>
            </a:ln>
          </p:spPr>
          <p:txBody>
            <a:bodyPr wrap="square" lIns="0" tIns="0" rIns="0" bIns="0" rtlCol="0"/>
            <a:lstStyle/>
            <a:p>
              <a:endParaRPr dirty="0"/>
            </a:p>
          </p:txBody>
        </p:sp>
      </p:grpSp>
      <p:sp>
        <p:nvSpPr>
          <p:cNvPr id="24" name="object 24"/>
          <p:cNvSpPr txBox="1"/>
          <p:nvPr/>
        </p:nvSpPr>
        <p:spPr>
          <a:xfrm>
            <a:off x="6297549" y="2837497"/>
            <a:ext cx="323374" cy="193803"/>
          </a:xfrm>
          <a:prstGeom prst="rect">
            <a:avLst/>
          </a:prstGeom>
        </p:spPr>
        <p:txBody>
          <a:bodyPr vert="horz" wrap="square" lIns="0" tIns="9049" rIns="0" bIns="0" rtlCol="0">
            <a:spAutoFit/>
          </a:bodyPr>
          <a:lstStyle/>
          <a:p>
            <a:pPr marL="9525">
              <a:spcBef>
                <a:spcPts val="71"/>
              </a:spcBef>
            </a:pPr>
            <a:r>
              <a:rPr sz="1200" b="1" spc="-4" dirty="0">
                <a:solidFill>
                  <a:srgbClr val="FFFFFF"/>
                </a:solidFill>
                <a:latin typeface="Arial"/>
                <a:cs typeface="Arial"/>
              </a:rPr>
              <a:t>40%</a:t>
            </a:r>
            <a:endParaRPr sz="1200" dirty="0">
              <a:latin typeface="Arial"/>
              <a:cs typeface="Arial"/>
            </a:endParaRPr>
          </a:p>
        </p:txBody>
      </p:sp>
      <p:sp>
        <p:nvSpPr>
          <p:cNvPr id="25" name="object 25"/>
          <p:cNvSpPr txBox="1"/>
          <p:nvPr/>
        </p:nvSpPr>
        <p:spPr>
          <a:xfrm>
            <a:off x="3733801" y="2809590"/>
            <a:ext cx="2158841" cy="286617"/>
          </a:xfrm>
          <a:prstGeom prst="rect">
            <a:avLst/>
          </a:prstGeom>
        </p:spPr>
        <p:txBody>
          <a:bodyPr vert="horz" wrap="square" lIns="0" tIns="9525" rIns="0" bIns="0" rtlCol="0">
            <a:spAutoFit/>
          </a:bodyPr>
          <a:lstStyle/>
          <a:p>
            <a:pPr marL="9525" marR="3810">
              <a:spcBef>
                <a:spcPts val="75"/>
              </a:spcBef>
            </a:pPr>
            <a:r>
              <a:rPr sz="900" b="1" dirty="0">
                <a:solidFill>
                  <a:srgbClr val="FFFFFF"/>
                </a:solidFill>
                <a:latin typeface="Arial"/>
                <a:cs typeface="Arial"/>
              </a:rPr>
              <a:t>dello </a:t>
            </a:r>
            <a:r>
              <a:rPr sz="900" b="1" spc="-4" dirty="0">
                <a:solidFill>
                  <a:srgbClr val="FFFFFF"/>
                </a:solidFill>
                <a:latin typeface="Arial"/>
                <a:cs typeface="Arial"/>
              </a:rPr>
              <a:t>stanziamento</a:t>
            </a:r>
            <a:r>
              <a:rPr sz="900" b="1" spc="-8" dirty="0">
                <a:solidFill>
                  <a:srgbClr val="FFFFFF"/>
                </a:solidFill>
                <a:latin typeface="Arial"/>
                <a:cs typeface="Arial"/>
              </a:rPr>
              <a:t> </a:t>
            </a:r>
            <a:r>
              <a:rPr sz="900" b="1" spc="-4" dirty="0">
                <a:solidFill>
                  <a:srgbClr val="FFFFFF"/>
                </a:solidFill>
                <a:latin typeface="Arial"/>
                <a:cs typeface="Arial"/>
              </a:rPr>
              <a:t>totale</a:t>
            </a:r>
            <a:r>
              <a:rPr sz="900" b="1" spc="8" dirty="0">
                <a:solidFill>
                  <a:srgbClr val="FFFFFF"/>
                </a:solidFill>
                <a:latin typeface="Arial"/>
                <a:cs typeface="Arial"/>
              </a:rPr>
              <a:t> </a:t>
            </a:r>
            <a:r>
              <a:rPr sz="900" b="1" spc="-4" dirty="0">
                <a:solidFill>
                  <a:srgbClr val="FFFFFF"/>
                </a:solidFill>
                <a:latin typeface="Arial"/>
                <a:cs typeface="Arial"/>
              </a:rPr>
              <a:t>è per</a:t>
            </a:r>
            <a:r>
              <a:rPr sz="900" b="1" spc="4" dirty="0">
                <a:solidFill>
                  <a:srgbClr val="FFFFFF"/>
                </a:solidFill>
                <a:latin typeface="Arial"/>
                <a:cs typeface="Arial"/>
              </a:rPr>
              <a:t> </a:t>
            </a:r>
            <a:r>
              <a:rPr sz="900" b="1" spc="-4" dirty="0">
                <a:solidFill>
                  <a:srgbClr val="FFFFFF"/>
                </a:solidFill>
                <a:latin typeface="Arial"/>
                <a:cs typeface="Arial"/>
              </a:rPr>
              <a:t>obiettivi </a:t>
            </a:r>
            <a:r>
              <a:rPr sz="900" b="1" spc="-240" dirty="0">
                <a:solidFill>
                  <a:srgbClr val="FFFFFF"/>
                </a:solidFill>
                <a:latin typeface="Arial"/>
                <a:cs typeface="Arial"/>
              </a:rPr>
              <a:t> </a:t>
            </a:r>
            <a:r>
              <a:rPr sz="900" b="1" spc="-4" dirty="0">
                <a:solidFill>
                  <a:srgbClr val="FFFFFF"/>
                </a:solidFill>
                <a:latin typeface="Arial"/>
                <a:cs typeface="Arial"/>
              </a:rPr>
              <a:t>climatici</a:t>
            </a:r>
            <a:endParaRPr sz="900" dirty="0">
              <a:latin typeface="Arial"/>
              <a:cs typeface="Arial"/>
            </a:endParaRPr>
          </a:p>
        </p:txBody>
      </p:sp>
      <p:sp>
        <p:nvSpPr>
          <p:cNvPr id="26" name="object 26"/>
          <p:cNvSpPr txBox="1"/>
          <p:nvPr/>
        </p:nvSpPr>
        <p:spPr>
          <a:xfrm>
            <a:off x="6803422" y="2781015"/>
            <a:ext cx="2192655" cy="286617"/>
          </a:xfrm>
          <a:prstGeom prst="rect">
            <a:avLst/>
          </a:prstGeom>
        </p:spPr>
        <p:txBody>
          <a:bodyPr vert="horz" wrap="square" lIns="0" tIns="9525" rIns="0" bIns="0" rtlCol="0">
            <a:spAutoFit/>
          </a:bodyPr>
          <a:lstStyle/>
          <a:p>
            <a:pPr marL="9525" marR="3810">
              <a:spcBef>
                <a:spcPts val="75"/>
              </a:spcBef>
            </a:pPr>
            <a:r>
              <a:rPr sz="900" b="1" spc="-4" dirty="0">
                <a:solidFill>
                  <a:srgbClr val="FFFFFF"/>
                </a:solidFill>
                <a:latin typeface="Arial"/>
                <a:cs typeface="Arial"/>
              </a:rPr>
              <a:t>delle</a:t>
            </a:r>
            <a:r>
              <a:rPr sz="900" b="1" spc="4" dirty="0">
                <a:solidFill>
                  <a:srgbClr val="FFFFFF"/>
                </a:solidFill>
                <a:latin typeface="Arial"/>
                <a:cs typeface="Arial"/>
              </a:rPr>
              <a:t> </a:t>
            </a:r>
            <a:r>
              <a:rPr sz="900" b="1" dirty="0">
                <a:solidFill>
                  <a:srgbClr val="FFFFFF"/>
                </a:solidFill>
                <a:latin typeface="Arial"/>
                <a:cs typeface="Arial"/>
              </a:rPr>
              <a:t>risorse</a:t>
            </a:r>
            <a:r>
              <a:rPr sz="900" b="1" spc="-4" dirty="0">
                <a:solidFill>
                  <a:srgbClr val="FFFFFF"/>
                </a:solidFill>
                <a:latin typeface="Arial"/>
                <a:cs typeface="Arial"/>
              </a:rPr>
              <a:t> territorializzabili</a:t>
            </a:r>
            <a:r>
              <a:rPr sz="900" b="1" spc="8" dirty="0">
                <a:solidFill>
                  <a:srgbClr val="FFFFFF"/>
                </a:solidFill>
                <a:latin typeface="Arial"/>
                <a:cs typeface="Arial"/>
              </a:rPr>
              <a:t> </a:t>
            </a:r>
            <a:r>
              <a:rPr sz="900" b="1" spc="-4" dirty="0">
                <a:solidFill>
                  <a:srgbClr val="FFFFFF"/>
                </a:solidFill>
                <a:latin typeface="Arial"/>
                <a:cs typeface="Arial"/>
              </a:rPr>
              <a:t>è</a:t>
            </a:r>
            <a:r>
              <a:rPr sz="900" b="1" spc="4" dirty="0">
                <a:solidFill>
                  <a:srgbClr val="FFFFFF"/>
                </a:solidFill>
                <a:latin typeface="Arial"/>
                <a:cs typeface="Arial"/>
              </a:rPr>
              <a:t> </a:t>
            </a:r>
            <a:r>
              <a:rPr sz="900" b="1" spc="-4" dirty="0">
                <a:solidFill>
                  <a:srgbClr val="FFFFFF"/>
                </a:solidFill>
                <a:latin typeface="Arial"/>
                <a:cs typeface="Arial"/>
              </a:rPr>
              <a:t>dedicate </a:t>
            </a:r>
            <a:r>
              <a:rPr sz="900" b="1" spc="-236" dirty="0">
                <a:solidFill>
                  <a:srgbClr val="FFFFFF"/>
                </a:solidFill>
                <a:latin typeface="Arial"/>
                <a:cs typeface="Arial"/>
              </a:rPr>
              <a:t> </a:t>
            </a:r>
            <a:r>
              <a:rPr sz="900" b="1" spc="-4" dirty="0">
                <a:solidFill>
                  <a:srgbClr val="FFFFFF"/>
                </a:solidFill>
                <a:latin typeface="Arial"/>
                <a:cs typeface="Arial"/>
              </a:rPr>
              <a:t>al</a:t>
            </a:r>
            <a:r>
              <a:rPr sz="900" b="1" spc="-11" dirty="0">
                <a:solidFill>
                  <a:srgbClr val="FFFFFF"/>
                </a:solidFill>
                <a:latin typeface="Arial"/>
                <a:cs typeface="Arial"/>
              </a:rPr>
              <a:t> </a:t>
            </a:r>
            <a:r>
              <a:rPr sz="900" b="1" spc="-4" dirty="0">
                <a:solidFill>
                  <a:srgbClr val="FFFFFF"/>
                </a:solidFill>
                <a:latin typeface="Arial"/>
                <a:cs typeface="Arial"/>
              </a:rPr>
              <a:t>Mezzogiorno</a:t>
            </a:r>
            <a:endParaRPr sz="900" dirty="0">
              <a:latin typeface="Arial"/>
              <a:cs typeface="Arial"/>
            </a:endParaRPr>
          </a:p>
        </p:txBody>
      </p:sp>
      <p:sp>
        <p:nvSpPr>
          <p:cNvPr id="27" name="object 27"/>
          <p:cNvSpPr txBox="1"/>
          <p:nvPr/>
        </p:nvSpPr>
        <p:spPr>
          <a:xfrm>
            <a:off x="5487638" y="3613119"/>
            <a:ext cx="358140" cy="148117"/>
          </a:xfrm>
          <a:prstGeom prst="rect">
            <a:avLst/>
          </a:prstGeom>
        </p:spPr>
        <p:txBody>
          <a:bodyPr vert="horz" wrap="square" lIns="0" tIns="9525" rIns="0" bIns="0" rtlCol="0">
            <a:spAutoFit/>
          </a:bodyPr>
          <a:lstStyle/>
          <a:p>
            <a:pPr marL="9525">
              <a:spcBef>
                <a:spcPts val="75"/>
              </a:spcBef>
            </a:pPr>
            <a:r>
              <a:rPr sz="900" b="1" spc="-11" dirty="0">
                <a:solidFill>
                  <a:srgbClr val="252525"/>
                </a:solidFill>
                <a:latin typeface="Arial"/>
                <a:cs typeface="Arial"/>
              </a:rPr>
              <a:t>arreca</a:t>
            </a:r>
            <a:endParaRPr sz="900" dirty="0">
              <a:latin typeface="Arial"/>
              <a:cs typeface="Arial"/>
            </a:endParaRPr>
          </a:p>
        </p:txBody>
      </p:sp>
      <p:grpSp>
        <p:nvGrpSpPr>
          <p:cNvPr id="28" name="object 28"/>
          <p:cNvGrpSpPr/>
          <p:nvPr/>
        </p:nvGrpSpPr>
        <p:grpSpPr>
          <a:xfrm>
            <a:off x="99440" y="2124266"/>
            <a:ext cx="6537960" cy="3613309"/>
            <a:chOff x="132587" y="1689354"/>
            <a:chExt cx="8717280" cy="4817745"/>
          </a:xfrm>
        </p:grpSpPr>
        <p:pic>
          <p:nvPicPr>
            <p:cNvPr id="29" name="object 29"/>
            <p:cNvPicPr/>
            <p:nvPr/>
          </p:nvPicPr>
          <p:blipFill>
            <a:blip r:embed="rId2" cstate="print"/>
            <a:stretch>
              <a:fillRect/>
            </a:stretch>
          </p:blipFill>
          <p:spPr>
            <a:xfrm>
              <a:off x="4317491" y="3662172"/>
              <a:ext cx="354075" cy="384047"/>
            </a:xfrm>
            <a:prstGeom prst="rect">
              <a:avLst/>
            </a:prstGeom>
          </p:spPr>
        </p:pic>
        <p:sp>
          <p:nvSpPr>
            <p:cNvPr id="30" name="object 30"/>
            <p:cNvSpPr/>
            <p:nvPr/>
          </p:nvSpPr>
          <p:spPr>
            <a:xfrm>
              <a:off x="4383023" y="3944596"/>
              <a:ext cx="334010" cy="117475"/>
            </a:xfrm>
            <a:custGeom>
              <a:avLst/>
              <a:gdLst/>
              <a:ahLst/>
              <a:cxnLst/>
              <a:rect l="l" t="t" r="r" b="b"/>
              <a:pathLst>
                <a:path w="334010" h="117475">
                  <a:moveTo>
                    <a:pt x="288545" y="0"/>
                  </a:moveTo>
                  <a:lnTo>
                    <a:pt x="272796" y="2055"/>
                  </a:lnTo>
                  <a:lnTo>
                    <a:pt x="195325" y="28344"/>
                  </a:lnTo>
                  <a:lnTo>
                    <a:pt x="192531" y="32408"/>
                  </a:lnTo>
                  <a:lnTo>
                    <a:pt x="193928" y="36599"/>
                  </a:lnTo>
                  <a:lnTo>
                    <a:pt x="195325" y="42187"/>
                  </a:lnTo>
                  <a:lnTo>
                    <a:pt x="200787" y="43457"/>
                  </a:lnTo>
                  <a:lnTo>
                    <a:pt x="278384" y="18565"/>
                  </a:lnTo>
                  <a:lnTo>
                    <a:pt x="286476" y="16585"/>
                  </a:lnTo>
                  <a:lnTo>
                    <a:pt x="294449" y="16914"/>
                  </a:lnTo>
                  <a:lnTo>
                    <a:pt x="302708" y="19815"/>
                  </a:lnTo>
                  <a:lnTo>
                    <a:pt x="311658" y="25550"/>
                  </a:lnTo>
                  <a:lnTo>
                    <a:pt x="288996" y="36697"/>
                  </a:lnTo>
                  <a:lnTo>
                    <a:pt x="268668" y="47188"/>
                  </a:lnTo>
                  <a:lnTo>
                    <a:pt x="234061" y="65682"/>
                  </a:lnTo>
                  <a:lnTo>
                    <a:pt x="185457" y="90044"/>
                  </a:lnTo>
                  <a:lnTo>
                    <a:pt x="151939" y="99607"/>
                  </a:lnTo>
                  <a:lnTo>
                    <a:pt x="117921" y="95668"/>
                  </a:lnTo>
                  <a:lnTo>
                    <a:pt x="67817" y="79525"/>
                  </a:lnTo>
                  <a:lnTo>
                    <a:pt x="28134" y="65291"/>
                  </a:lnTo>
                  <a:lnTo>
                    <a:pt x="8254" y="58697"/>
                  </a:lnTo>
                  <a:lnTo>
                    <a:pt x="4190" y="61491"/>
                  </a:lnTo>
                  <a:lnTo>
                    <a:pt x="2793" y="65682"/>
                  </a:lnTo>
                  <a:lnTo>
                    <a:pt x="0" y="69873"/>
                  </a:lnTo>
                  <a:lnTo>
                    <a:pt x="2793" y="75334"/>
                  </a:lnTo>
                  <a:lnTo>
                    <a:pt x="50383" y="90554"/>
                  </a:lnTo>
                  <a:lnTo>
                    <a:pt x="89554" y="104648"/>
                  </a:lnTo>
                  <a:lnTo>
                    <a:pt x="111823" y="111529"/>
                  </a:lnTo>
                  <a:lnTo>
                    <a:pt x="130472" y="115554"/>
                  </a:lnTo>
                  <a:lnTo>
                    <a:pt x="146812" y="116863"/>
                  </a:lnTo>
                  <a:lnTo>
                    <a:pt x="165431" y="114726"/>
                  </a:lnTo>
                  <a:lnTo>
                    <a:pt x="185753" y="108053"/>
                  </a:lnTo>
                  <a:lnTo>
                    <a:pt x="210480" y="96450"/>
                  </a:lnTo>
                  <a:lnTo>
                    <a:pt x="242315" y="79525"/>
                  </a:lnTo>
                  <a:lnTo>
                    <a:pt x="260074" y="70453"/>
                  </a:lnTo>
                  <a:lnTo>
                    <a:pt x="332359" y="32408"/>
                  </a:lnTo>
                  <a:lnTo>
                    <a:pt x="333755" y="31011"/>
                  </a:lnTo>
                  <a:lnTo>
                    <a:pt x="333755" y="22756"/>
                  </a:lnTo>
                  <a:lnTo>
                    <a:pt x="330962" y="21359"/>
                  </a:lnTo>
                  <a:lnTo>
                    <a:pt x="316855" y="9413"/>
                  </a:lnTo>
                  <a:lnTo>
                    <a:pt x="302974" y="2373"/>
                  </a:lnTo>
                  <a:lnTo>
                    <a:pt x="288545" y="0"/>
                  </a:lnTo>
                  <a:close/>
                </a:path>
              </a:pathLst>
            </a:custGeom>
            <a:solidFill>
              <a:srgbClr val="466CB6"/>
            </a:solidFill>
          </p:spPr>
          <p:txBody>
            <a:bodyPr wrap="square" lIns="0" tIns="0" rIns="0" bIns="0" rtlCol="0"/>
            <a:lstStyle/>
            <a:p>
              <a:endParaRPr dirty="0"/>
            </a:p>
          </p:txBody>
        </p:sp>
        <p:pic>
          <p:nvPicPr>
            <p:cNvPr id="31" name="object 31"/>
            <p:cNvPicPr/>
            <p:nvPr/>
          </p:nvPicPr>
          <p:blipFill>
            <a:blip r:embed="rId3" cstate="print"/>
            <a:stretch>
              <a:fillRect/>
            </a:stretch>
          </p:blipFill>
          <p:spPr>
            <a:xfrm>
              <a:off x="4383023" y="3912108"/>
              <a:ext cx="213360" cy="83819"/>
            </a:xfrm>
            <a:prstGeom prst="rect">
              <a:avLst/>
            </a:prstGeom>
          </p:spPr>
        </p:pic>
        <p:sp>
          <p:nvSpPr>
            <p:cNvPr id="32" name="object 32"/>
            <p:cNvSpPr/>
            <p:nvPr/>
          </p:nvSpPr>
          <p:spPr>
            <a:xfrm>
              <a:off x="4343400" y="4904232"/>
              <a:ext cx="349250" cy="53340"/>
            </a:xfrm>
            <a:custGeom>
              <a:avLst/>
              <a:gdLst/>
              <a:ahLst/>
              <a:cxnLst/>
              <a:rect l="l" t="t" r="r" b="b"/>
              <a:pathLst>
                <a:path w="349250" h="53339">
                  <a:moveTo>
                    <a:pt x="68580" y="4445"/>
                  </a:moveTo>
                  <a:lnTo>
                    <a:pt x="64262" y="0"/>
                  </a:lnTo>
                  <a:lnTo>
                    <a:pt x="51435" y="0"/>
                  </a:lnTo>
                  <a:lnTo>
                    <a:pt x="51435" y="17780"/>
                  </a:lnTo>
                  <a:lnTo>
                    <a:pt x="51435" y="35560"/>
                  </a:lnTo>
                  <a:lnTo>
                    <a:pt x="17145" y="35560"/>
                  </a:lnTo>
                  <a:lnTo>
                    <a:pt x="17145" y="17780"/>
                  </a:lnTo>
                  <a:lnTo>
                    <a:pt x="51435" y="17780"/>
                  </a:lnTo>
                  <a:lnTo>
                    <a:pt x="51435" y="0"/>
                  </a:lnTo>
                  <a:lnTo>
                    <a:pt x="2794" y="0"/>
                  </a:lnTo>
                  <a:lnTo>
                    <a:pt x="0" y="4445"/>
                  </a:lnTo>
                  <a:lnTo>
                    <a:pt x="0" y="48895"/>
                  </a:lnTo>
                  <a:lnTo>
                    <a:pt x="2794" y="53340"/>
                  </a:lnTo>
                  <a:lnTo>
                    <a:pt x="64262" y="53340"/>
                  </a:lnTo>
                  <a:lnTo>
                    <a:pt x="68580" y="48895"/>
                  </a:lnTo>
                  <a:lnTo>
                    <a:pt x="68580" y="35560"/>
                  </a:lnTo>
                  <a:lnTo>
                    <a:pt x="68580" y="17780"/>
                  </a:lnTo>
                  <a:lnTo>
                    <a:pt x="68580" y="4445"/>
                  </a:lnTo>
                  <a:close/>
                </a:path>
                <a:path w="349250" h="53339">
                  <a:moveTo>
                    <a:pt x="348996" y="4445"/>
                  </a:moveTo>
                  <a:lnTo>
                    <a:pt x="344551" y="0"/>
                  </a:lnTo>
                  <a:lnTo>
                    <a:pt x="331089" y="0"/>
                  </a:lnTo>
                  <a:lnTo>
                    <a:pt x="331089" y="17780"/>
                  </a:lnTo>
                  <a:lnTo>
                    <a:pt x="331089" y="35560"/>
                  </a:lnTo>
                  <a:lnTo>
                    <a:pt x="295275" y="35560"/>
                  </a:lnTo>
                  <a:lnTo>
                    <a:pt x="295275" y="17780"/>
                  </a:lnTo>
                  <a:lnTo>
                    <a:pt x="331089" y="17780"/>
                  </a:lnTo>
                  <a:lnTo>
                    <a:pt x="331089" y="0"/>
                  </a:lnTo>
                  <a:lnTo>
                    <a:pt x="280289" y="0"/>
                  </a:lnTo>
                  <a:lnTo>
                    <a:pt x="277368" y="4445"/>
                  </a:lnTo>
                  <a:lnTo>
                    <a:pt x="277368" y="48895"/>
                  </a:lnTo>
                  <a:lnTo>
                    <a:pt x="280289" y="53340"/>
                  </a:lnTo>
                  <a:lnTo>
                    <a:pt x="344551" y="53340"/>
                  </a:lnTo>
                  <a:lnTo>
                    <a:pt x="348996" y="48895"/>
                  </a:lnTo>
                  <a:lnTo>
                    <a:pt x="348996" y="35560"/>
                  </a:lnTo>
                  <a:lnTo>
                    <a:pt x="348996" y="17780"/>
                  </a:lnTo>
                  <a:lnTo>
                    <a:pt x="348996" y="4445"/>
                  </a:lnTo>
                  <a:close/>
                </a:path>
              </a:pathLst>
            </a:custGeom>
            <a:solidFill>
              <a:srgbClr val="466CB6"/>
            </a:solidFill>
          </p:spPr>
          <p:txBody>
            <a:bodyPr wrap="square" lIns="0" tIns="0" rIns="0" bIns="0" rtlCol="0"/>
            <a:lstStyle/>
            <a:p>
              <a:endParaRPr dirty="0"/>
            </a:p>
          </p:txBody>
        </p:sp>
        <p:pic>
          <p:nvPicPr>
            <p:cNvPr id="33" name="object 33"/>
            <p:cNvPicPr/>
            <p:nvPr/>
          </p:nvPicPr>
          <p:blipFill>
            <a:blip r:embed="rId4" cstate="print"/>
            <a:stretch>
              <a:fillRect/>
            </a:stretch>
          </p:blipFill>
          <p:spPr>
            <a:xfrm>
              <a:off x="4447032" y="4869180"/>
              <a:ext cx="140207" cy="70103"/>
            </a:xfrm>
            <a:prstGeom prst="rect">
              <a:avLst/>
            </a:prstGeom>
          </p:spPr>
        </p:pic>
        <p:sp>
          <p:nvSpPr>
            <p:cNvPr id="34" name="object 34"/>
            <p:cNvSpPr/>
            <p:nvPr/>
          </p:nvSpPr>
          <p:spPr>
            <a:xfrm>
              <a:off x="4325112" y="4712207"/>
              <a:ext cx="384175" cy="208915"/>
            </a:xfrm>
            <a:custGeom>
              <a:avLst/>
              <a:gdLst/>
              <a:ahLst/>
              <a:cxnLst/>
              <a:rect l="l" t="t" r="r" b="b"/>
              <a:pathLst>
                <a:path w="384175" h="208914">
                  <a:moveTo>
                    <a:pt x="199644" y="109474"/>
                  </a:moveTo>
                  <a:lnTo>
                    <a:pt x="195453" y="105156"/>
                  </a:lnTo>
                  <a:lnTo>
                    <a:pt x="185674" y="105156"/>
                  </a:lnTo>
                  <a:lnTo>
                    <a:pt x="182880" y="109474"/>
                  </a:lnTo>
                  <a:lnTo>
                    <a:pt x="182880" y="135763"/>
                  </a:lnTo>
                  <a:lnTo>
                    <a:pt x="185674" y="140208"/>
                  </a:lnTo>
                  <a:lnTo>
                    <a:pt x="191262" y="140208"/>
                  </a:lnTo>
                  <a:lnTo>
                    <a:pt x="195453" y="140208"/>
                  </a:lnTo>
                  <a:lnTo>
                    <a:pt x="199644" y="135763"/>
                  </a:lnTo>
                  <a:lnTo>
                    <a:pt x="199644" y="109474"/>
                  </a:lnTo>
                  <a:close/>
                </a:path>
                <a:path w="384175" h="208914">
                  <a:moveTo>
                    <a:pt x="384048" y="126365"/>
                  </a:moveTo>
                  <a:lnTo>
                    <a:pt x="379603" y="121920"/>
                  </a:lnTo>
                  <a:lnTo>
                    <a:pt x="378028" y="121920"/>
                  </a:lnTo>
                  <a:lnTo>
                    <a:pt x="366395" y="110375"/>
                  </a:lnTo>
                  <a:lnTo>
                    <a:pt x="366395" y="139700"/>
                  </a:lnTo>
                  <a:lnTo>
                    <a:pt x="366395" y="157480"/>
                  </a:lnTo>
                  <a:lnTo>
                    <a:pt x="313309" y="157480"/>
                  </a:lnTo>
                  <a:lnTo>
                    <a:pt x="313309" y="139700"/>
                  </a:lnTo>
                  <a:lnTo>
                    <a:pt x="366395" y="139700"/>
                  </a:lnTo>
                  <a:lnTo>
                    <a:pt x="366395" y="110375"/>
                  </a:lnTo>
                  <a:lnTo>
                    <a:pt x="330441" y="74663"/>
                  </a:lnTo>
                  <a:lnTo>
                    <a:pt x="328498" y="70739"/>
                  </a:lnTo>
                  <a:lnTo>
                    <a:pt x="308546" y="30480"/>
                  </a:lnTo>
                  <a:lnTo>
                    <a:pt x="308546" y="70104"/>
                  </a:lnTo>
                  <a:lnTo>
                    <a:pt x="73964" y="70104"/>
                  </a:lnTo>
                  <a:lnTo>
                    <a:pt x="99949" y="17653"/>
                  </a:lnTo>
                  <a:lnTo>
                    <a:pt x="282575" y="17653"/>
                  </a:lnTo>
                  <a:lnTo>
                    <a:pt x="308546" y="70104"/>
                  </a:lnTo>
                  <a:lnTo>
                    <a:pt x="308546" y="30480"/>
                  </a:lnTo>
                  <a:lnTo>
                    <a:pt x="302196" y="17653"/>
                  </a:lnTo>
                  <a:lnTo>
                    <a:pt x="295656" y="4445"/>
                  </a:lnTo>
                  <a:lnTo>
                    <a:pt x="294259" y="1524"/>
                  </a:lnTo>
                  <a:lnTo>
                    <a:pt x="291338" y="0"/>
                  </a:lnTo>
                  <a:lnTo>
                    <a:pt x="91186" y="0"/>
                  </a:lnTo>
                  <a:lnTo>
                    <a:pt x="88265" y="1524"/>
                  </a:lnTo>
                  <a:lnTo>
                    <a:pt x="86868" y="4445"/>
                  </a:lnTo>
                  <a:lnTo>
                    <a:pt x="51968" y="74879"/>
                  </a:lnTo>
                  <a:lnTo>
                    <a:pt x="4597" y="121920"/>
                  </a:lnTo>
                  <a:lnTo>
                    <a:pt x="2921" y="121920"/>
                  </a:lnTo>
                  <a:lnTo>
                    <a:pt x="0" y="126365"/>
                  </a:lnTo>
                  <a:lnTo>
                    <a:pt x="0" y="126492"/>
                  </a:lnTo>
                  <a:lnTo>
                    <a:pt x="0" y="170815"/>
                  </a:lnTo>
                  <a:lnTo>
                    <a:pt x="0" y="204470"/>
                  </a:lnTo>
                  <a:lnTo>
                    <a:pt x="2921" y="208788"/>
                  </a:lnTo>
                  <a:lnTo>
                    <a:pt x="135255" y="208788"/>
                  </a:lnTo>
                  <a:lnTo>
                    <a:pt x="139700" y="204470"/>
                  </a:lnTo>
                  <a:lnTo>
                    <a:pt x="139700" y="195834"/>
                  </a:lnTo>
                  <a:lnTo>
                    <a:pt x="135255" y="191389"/>
                  </a:lnTo>
                  <a:lnTo>
                    <a:pt x="17399" y="191389"/>
                  </a:lnTo>
                  <a:lnTo>
                    <a:pt x="17399" y="175260"/>
                  </a:lnTo>
                  <a:lnTo>
                    <a:pt x="82550" y="175260"/>
                  </a:lnTo>
                  <a:lnTo>
                    <a:pt x="86868" y="170815"/>
                  </a:lnTo>
                  <a:lnTo>
                    <a:pt x="86868" y="157480"/>
                  </a:lnTo>
                  <a:lnTo>
                    <a:pt x="86868" y="139700"/>
                  </a:lnTo>
                  <a:lnTo>
                    <a:pt x="86868" y="126365"/>
                  </a:lnTo>
                  <a:lnTo>
                    <a:pt x="82550" y="121920"/>
                  </a:lnTo>
                  <a:lnTo>
                    <a:pt x="69469" y="121920"/>
                  </a:lnTo>
                  <a:lnTo>
                    <a:pt x="69469" y="139700"/>
                  </a:lnTo>
                  <a:lnTo>
                    <a:pt x="69469" y="157480"/>
                  </a:lnTo>
                  <a:lnTo>
                    <a:pt x="17399" y="157480"/>
                  </a:lnTo>
                  <a:lnTo>
                    <a:pt x="17399" y="139700"/>
                  </a:lnTo>
                  <a:lnTo>
                    <a:pt x="69469" y="139700"/>
                  </a:lnTo>
                  <a:lnTo>
                    <a:pt x="69469" y="121920"/>
                  </a:lnTo>
                  <a:lnTo>
                    <a:pt x="29171" y="121920"/>
                  </a:lnTo>
                  <a:lnTo>
                    <a:pt x="62979" y="88392"/>
                  </a:lnTo>
                  <a:lnTo>
                    <a:pt x="319697" y="88392"/>
                  </a:lnTo>
                  <a:lnTo>
                    <a:pt x="354507" y="121920"/>
                  </a:lnTo>
                  <a:lnTo>
                    <a:pt x="298577" y="121920"/>
                  </a:lnTo>
                  <a:lnTo>
                    <a:pt x="295656" y="126365"/>
                  </a:lnTo>
                  <a:lnTo>
                    <a:pt x="295656" y="170815"/>
                  </a:lnTo>
                  <a:lnTo>
                    <a:pt x="298577" y="175260"/>
                  </a:lnTo>
                  <a:lnTo>
                    <a:pt x="366649" y="175260"/>
                  </a:lnTo>
                  <a:lnTo>
                    <a:pt x="366649" y="191389"/>
                  </a:lnTo>
                  <a:lnTo>
                    <a:pt x="247269" y="191389"/>
                  </a:lnTo>
                  <a:lnTo>
                    <a:pt x="244348" y="195834"/>
                  </a:lnTo>
                  <a:lnTo>
                    <a:pt x="244348" y="204470"/>
                  </a:lnTo>
                  <a:lnTo>
                    <a:pt x="247269" y="208788"/>
                  </a:lnTo>
                  <a:lnTo>
                    <a:pt x="375285" y="208788"/>
                  </a:lnTo>
                  <a:lnTo>
                    <a:pt x="379730" y="208788"/>
                  </a:lnTo>
                  <a:lnTo>
                    <a:pt x="384048" y="204470"/>
                  </a:lnTo>
                  <a:lnTo>
                    <a:pt x="384048" y="170815"/>
                  </a:lnTo>
                  <a:lnTo>
                    <a:pt x="384048" y="157480"/>
                  </a:lnTo>
                  <a:lnTo>
                    <a:pt x="384048" y="139700"/>
                  </a:lnTo>
                  <a:lnTo>
                    <a:pt x="384048" y="127889"/>
                  </a:lnTo>
                  <a:lnTo>
                    <a:pt x="384048" y="126365"/>
                  </a:lnTo>
                  <a:close/>
                </a:path>
              </a:pathLst>
            </a:custGeom>
            <a:solidFill>
              <a:srgbClr val="466CB6"/>
            </a:solidFill>
          </p:spPr>
          <p:txBody>
            <a:bodyPr wrap="square" lIns="0" tIns="0" rIns="0" bIns="0" rtlCol="0"/>
            <a:lstStyle/>
            <a:p>
              <a:endParaRPr dirty="0"/>
            </a:p>
          </p:txBody>
        </p:sp>
        <p:pic>
          <p:nvPicPr>
            <p:cNvPr id="35" name="object 35"/>
            <p:cNvPicPr/>
            <p:nvPr/>
          </p:nvPicPr>
          <p:blipFill>
            <a:blip r:embed="rId5" cstate="print"/>
            <a:stretch>
              <a:fillRect/>
            </a:stretch>
          </p:blipFill>
          <p:spPr>
            <a:xfrm>
              <a:off x="4384547" y="4538345"/>
              <a:ext cx="269748" cy="157099"/>
            </a:xfrm>
            <a:prstGeom prst="rect">
              <a:avLst/>
            </a:prstGeom>
          </p:spPr>
        </p:pic>
        <p:sp>
          <p:nvSpPr>
            <p:cNvPr id="36" name="object 36"/>
            <p:cNvSpPr/>
            <p:nvPr/>
          </p:nvSpPr>
          <p:spPr>
            <a:xfrm>
              <a:off x="3989070" y="1689354"/>
              <a:ext cx="0" cy="4817745"/>
            </a:xfrm>
            <a:custGeom>
              <a:avLst/>
              <a:gdLst/>
              <a:ahLst/>
              <a:cxnLst/>
              <a:rect l="l" t="t" r="r" b="b"/>
              <a:pathLst>
                <a:path h="4817745">
                  <a:moveTo>
                    <a:pt x="0" y="0"/>
                  </a:moveTo>
                  <a:lnTo>
                    <a:pt x="0" y="2408682"/>
                  </a:lnTo>
                  <a:lnTo>
                    <a:pt x="0" y="4817287"/>
                  </a:lnTo>
                </a:path>
              </a:pathLst>
            </a:custGeom>
            <a:ln w="50292">
              <a:solidFill>
                <a:srgbClr val="21408E"/>
              </a:solidFill>
            </a:ln>
          </p:spPr>
          <p:txBody>
            <a:bodyPr wrap="square" lIns="0" tIns="0" rIns="0" bIns="0" rtlCol="0"/>
            <a:lstStyle/>
            <a:p>
              <a:endParaRPr dirty="0"/>
            </a:p>
          </p:txBody>
        </p:sp>
        <p:sp>
          <p:nvSpPr>
            <p:cNvPr id="37" name="object 37"/>
            <p:cNvSpPr/>
            <p:nvPr/>
          </p:nvSpPr>
          <p:spPr>
            <a:xfrm>
              <a:off x="4530852" y="5981700"/>
              <a:ext cx="172720" cy="157480"/>
            </a:xfrm>
            <a:custGeom>
              <a:avLst/>
              <a:gdLst/>
              <a:ahLst/>
              <a:cxnLst/>
              <a:rect l="l" t="t" r="r" b="b"/>
              <a:pathLst>
                <a:path w="172720" h="157479">
                  <a:moveTo>
                    <a:pt x="172212" y="33528"/>
                  </a:moveTo>
                  <a:lnTo>
                    <a:pt x="169443" y="20675"/>
                  </a:lnTo>
                  <a:lnTo>
                    <a:pt x="165798" y="15468"/>
                  </a:lnTo>
                  <a:lnTo>
                    <a:pt x="161963" y="9994"/>
                  </a:lnTo>
                  <a:lnTo>
                    <a:pt x="156337" y="6248"/>
                  </a:lnTo>
                  <a:lnTo>
                    <a:pt x="156337" y="33528"/>
                  </a:lnTo>
                  <a:lnTo>
                    <a:pt x="154762" y="40703"/>
                  </a:lnTo>
                  <a:lnTo>
                    <a:pt x="150596" y="46418"/>
                  </a:lnTo>
                  <a:lnTo>
                    <a:pt x="144703" y="50215"/>
                  </a:lnTo>
                  <a:lnTo>
                    <a:pt x="137922" y="51587"/>
                  </a:lnTo>
                  <a:lnTo>
                    <a:pt x="130594" y="50215"/>
                  </a:lnTo>
                  <a:lnTo>
                    <a:pt x="124752" y="46418"/>
                  </a:lnTo>
                  <a:lnTo>
                    <a:pt x="120891" y="40703"/>
                  </a:lnTo>
                  <a:lnTo>
                    <a:pt x="119507" y="33528"/>
                  </a:lnTo>
                  <a:lnTo>
                    <a:pt x="120891" y="26898"/>
                  </a:lnTo>
                  <a:lnTo>
                    <a:pt x="124752" y="21120"/>
                  </a:lnTo>
                  <a:lnTo>
                    <a:pt x="130594" y="17030"/>
                  </a:lnTo>
                  <a:lnTo>
                    <a:pt x="137922" y="15468"/>
                  </a:lnTo>
                  <a:lnTo>
                    <a:pt x="144703" y="17030"/>
                  </a:lnTo>
                  <a:lnTo>
                    <a:pt x="150596" y="21120"/>
                  </a:lnTo>
                  <a:lnTo>
                    <a:pt x="154762" y="26898"/>
                  </a:lnTo>
                  <a:lnTo>
                    <a:pt x="156337" y="33528"/>
                  </a:lnTo>
                  <a:lnTo>
                    <a:pt x="156337" y="6248"/>
                  </a:lnTo>
                  <a:lnTo>
                    <a:pt x="151041" y="2705"/>
                  </a:lnTo>
                  <a:lnTo>
                    <a:pt x="137922" y="0"/>
                  </a:lnTo>
                  <a:lnTo>
                    <a:pt x="124206" y="2705"/>
                  </a:lnTo>
                  <a:lnTo>
                    <a:pt x="113347" y="9994"/>
                  </a:lnTo>
                  <a:lnTo>
                    <a:pt x="106197" y="20675"/>
                  </a:lnTo>
                  <a:lnTo>
                    <a:pt x="103632" y="33528"/>
                  </a:lnTo>
                  <a:lnTo>
                    <a:pt x="104965" y="40538"/>
                  </a:lnTo>
                  <a:lnTo>
                    <a:pt x="58585" y="64071"/>
                  </a:lnTo>
                  <a:lnTo>
                    <a:pt x="57048" y="61810"/>
                  </a:lnTo>
                  <a:lnTo>
                    <a:pt x="51562" y="58077"/>
                  </a:lnTo>
                  <a:lnTo>
                    <a:pt x="51562" y="85344"/>
                  </a:lnTo>
                  <a:lnTo>
                    <a:pt x="49999" y="92519"/>
                  </a:lnTo>
                  <a:lnTo>
                    <a:pt x="45923" y="98247"/>
                  </a:lnTo>
                  <a:lnTo>
                    <a:pt x="40144" y="102031"/>
                  </a:lnTo>
                  <a:lnTo>
                    <a:pt x="33528" y="103403"/>
                  </a:lnTo>
                  <a:lnTo>
                    <a:pt x="26365" y="102031"/>
                  </a:lnTo>
                  <a:lnTo>
                    <a:pt x="20650" y="98247"/>
                  </a:lnTo>
                  <a:lnTo>
                    <a:pt x="16852" y="92519"/>
                  </a:lnTo>
                  <a:lnTo>
                    <a:pt x="15494" y="85344"/>
                  </a:lnTo>
                  <a:lnTo>
                    <a:pt x="16852" y="78714"/>
                  </a:lnTo>
                  <a:lnTo>
                    <a:pt x="20650" y="72936"/>
                  </a:lnTo>
                  <a:lnTo>
                    <a:pt x="26365" y="68846"/>
                  </a:lnTo>
                  <a:lnTo>
                    <a:pt x="33528" y="67284"/>
                  </a:lnTo>
                  <a:lnTo>
                    <a:pt x="40144" y="68846"/>
                  </a:lnTo>
                  <a:lnTo>
                    <a:pt x="45923" y="72936"/>
                  </a:lnTo>
                  <a:lnTo>
                    <a:pt x="49999" y="78714"/>
                  </a:lnTo>
                  <a:lnTo>
                    <a:pt x="51562" y="85344"/>
                  </a:lnTo>
                  <a:lnTo>
                    <a:pt x="51562" y="58077"/>
                  </a:lnTo>
                  <a:lnTo>
                    <a:pt x="46367" y="54521"/>
                  </a:lnTo>
                  <a:lnTo>
                    <a:pt x="33528" y="51816"/>
                  </a:lnTo>
                  <a:lnTo>
                    <a:pt x="20142" y="54521"/>
                  </a:lnTo>
                  <a:lnTo>
                    <a:pt x="9525" y="61810"/>
                  </a:lnTo>
                  <a:lnTo>
                    <a:pt x="2514" y="72491"/>
                  </a:lnTo>
                  <a:lnTo>
                    <a:pt x="0" y="85344"/>
                  </a:lnTo>
                  <a:lnTo>
                    <a:pt x="2514" y="98755"/>
                  </a:lnTo>
                  <a:lnTo>
                    <a:pt x="9525" y="109372"/>
                  </a:lnTo>
                  <a:lnTo>
                    <a:pt x="20142" y="116357"/>
                  </a:lnTo>
                  <a:lnTo>
                    <a:pt x="33528" y="118872"/>
                  </a:lnTo>
                  <a:lnTo>
                    <a:pt x="46367" y="116357"/>
                  </a:lnTo>
                  <a:lnTo>
                    <a:pt x="57048" y="109372"/>
                  </a:lnTo>
                  <a:lnTo>
                    <a:pt x="60807" y="103886"/>
                  </a:lnTo>
                  <a:lnTo>
                    <a:pt x="104368" y="119748"/>
                  </a:lnTo>
                  <a:lnTo>
                    <a:pt x="124206" y="154457"/>
                  </a:lnTo>
                  <a:lnTo>
                    <a:pt x="137922" y="156972"/>
                  </a:lnTo>
                  <a:lnTo>
                    <a:pt x="151041" y="154457"/>
                  </a:lnTo>
                  <a:lnTo>
                    <a:pt x="161963" y="147472"/>
                  </a:lnTo>
                  <a:lnTo>
                    <a:pt x="166154" y="141503"/>
                  </a:lnTo>
                  <a:lnTo>
                    <a:pt x="169443" y="136855"/>
                  </a:lnTo>
                  <a:lnTo>
                    <a:pt x="172212" y="123444"/>
                  </a:lnTo>
                  <a:lnTo>
                    <a:pt x="169443" y="110591"/>
                  </a:lnTo>
                  <a:lnTo>
                    <a:pt x="165798" y="105384"/>
                  </a:lnTo>
                  <a:lnTo>
                    <a:pt x="161963" y="99910"/>
                  </a:lnTo>
                  <a:lnTo>
                    <a:pt x="156337" y="96164"/>
                  </a:lnTo>
                  <a:lnTo>
                    <a:pt x="156337" y="123444"/>
                  </a:lnTo>
                  <a:lnTo>
                    <a:pt x="154762" y="130619"/>
                  </a:lnTo>
                  <a:lnTo>
                    <a:pt x="150596" y="136347"/>
                  </a:lnTo>
                  <a:lnTo>
                    <a:pt x="144703" y="140131"/>
                  </a:lnTo>
                  <a:lnTo>
                    <a:pt x="137922" y="141503"/>
                  </a:lnTo>
                  <a:lnTo>
                    <a:pt x="130594" y="140131"/>
                  </a:lnTo>
                  <a:lnTo>
                    <a:pt x="124752" y="136347"/>
                  </a:lnTo>
                  <a:lnTo>
                    <a:pt x="120891" y="130619"/>
                  </a:lnTo>
                  <a:lnTo>
                    <a:pt x="119507" y="123444"/>
                  </a:lnTo>
                  <a:lnTo>
                    <a:pt x="120891" y="116814"/>
                  </a:lnTo>
                  <a:lnTo>
                    <a:pt x="124752" y="111036"/>
                  </a:lnTo>
                  <a:lnTo>
                    <a:pt x="130594" y="106946"/>
                  </a:lnTo>
                  <a:lnTo>
                    <a:pt x="137922" y="105384"/>
                  </a:lnTo>
                  <a:lnTo>
                    <a:pt x="144703" y="106946"/>
                  </a:lnTo>
                  <a:lnTo>
                    <a:pt x="150596" y="111036"/>
                  </a:lnTo>
                  <a:lnTo>
                    <a:pt x="154762" y="116814"/>
                  </a:lnTo>
                  <a:lnTo>
                    <a:pt x="156337" y="123444"/>
                  </a:lnTo>
                  <a:lnTo>
                    <a:pt x="156337" y="96164"/>
                  </a:lnTo>
                  <a:lnTo>
                    <a:pt x="151041" y="92621"/>
                  </a:lnTo>
                  <a:lnTo>
                    <a:pt x="137922" y="89916"/>
                  </a:lnTo>
                  <a:lnTo>
                    <a:pt x="124206" y="92621"/>
                  </a:lnTo>
                  <a:lnTo>
                    <a:pt x="113347" y="99910"/>
                  </a:lnTo>
                  <a:lnTo>
                    <a:pt x="109347" y="105892"/>
                  </a:lnTo>
                  <a:lnTo>
                    <a:pt x="66078" y="90144"/>
                  </a:lnTo>
                  <a:lnTo>
                    <a:pt x="67056" y="85344"/>
                  </a:lnTo>
                  <a:lnTo>
                    <a:pt x="65532" y="78130"/>
                  </a:lnTo>
                  <a:lnTo>
                    <a:pt x="111493" y="54813"/>
                  </a:lnTo>
                  <a:lnTo>
                    <a:pt x="113347" y="57556"/>
                  </a:lnTo>
                  <a:lnTo>
                    <a:pt x="124206" y="64541"/>
                  </a:lnTo>
                  <a:lnTo>
                    <a:pt x="137922" y="67056"/>
                  </a:lnTo>
                  <a:lnTo>
                    <a:pt x="151041" y="64541"/>
                  </a:lnTo>
                  <a:lnTo>
                    <a:pt x="161963" y="57556"/>
                  </a:lnTo>
                  <a:lnTo>
                    <a:pt x="166166" y="51587"/>
                  </a:lnTo>
                  <a:lnTo>
                    <a:pt x="169443" y="46939"/>
                  </a:lnTo>
                  <a:lnTo>
                    <a:pt x="172212" y="33528"/>
                  </a:lnTo>
                  <a:close/>
                </a:path>
              </a:pathLst>
            </a:custGeom>
            <a:solidFill>
              <a:srgbClr val="466CB6"/>
            </a:solidFill>
          </p:spPr>
          <p:txBody>
            <a:bodyPr wrap="square" lIns="0" tIns="0" rIns="0" bIns="0" rtlCol="0"/>
            <a:lstStyle/>
            <a:p>
              <a:endParaRPr dirty="0"/>
            </a:p>
          </p:txBody>
        </p:sp>
        <p:pic>
          <p:nvPicPr>
            <p:cNvPr id="38" name="object 38"/>
            <p:cNvPicPr/>
            <p:nvPr/>
          </p:nvPicPr>
          <p:blipFill>
            <a:blip r:embed="rId6" cstate="print"/>
            <a:stretch>
              <a:fillRect/>
            </a:stretch>
          </p:blipFill>
          <p:spPr>
            <a:xfrm>
              <a:off x="4517135" y="5771388"/>
              <a:ext cx="83819" cy="173736"/>
            </a:xfrm>
            <a:prstGeom prst="rect">
              <a:avLst/>
            </a:prstGeom>
          </p:spPr>
        </p:pic>
        <p:sp>
          <p:nvSpPr>
            <p:cNvPr id="39" name="object 39"/>
            <p:cNvSpPr/>
            <p:nvPr/>
          </p:nvSpPr>
          <p:spPr>
            <a:xfrm>
              <a:off x="4328160" y="5766816"/>
              <a:ext cx="372110" cy="372110"/>
            </a:xfrm>
            <a:custGeom>
              <a:avLst/>
              <a:gdLst/>
              <a:ahLst/>
              <a:cxnLst/>
              <a:rect l="l" t="t" r="r" b="b"/>
              <a:pathLst>
                <a:path w="372110" h="372110">
                  <a:moveTo>
                    <a:pt x="371856" y="170434"/>
                  </a:moveTo>
                  <a:lnTo>
                    <a:pt x="362216" y="124193"/>
                  </a:lnTo>
                  <a:lnTo>
                    <a:pt x="356362" y="112293"/>
                  </a:lnTo>
                  <a:lnTo>
                    <a:pt x="356362" y="170434"/>
                  </a:lnTo>
                  <a:lnTo>
                    <a:pt x="113665" y="170434"/>
                  </a:lnTo>
                  <a:lnTo>
                    <a:pt x="118465" y="129540"/>
                  </a:lnTo>
                  <a:lnTo>
                    <a:pt x="130035" y="92964"/>
                  </a:lnTo>
                  <a:lnTo>
                    <a:pt x="327990" y="92964"/>
                  </a:lnTo>
                  <a:lnTo>
                    <a:pt x="344347" y="120611"/>
                  </a:lnTo>
                  <a:lnTo>
                    <a:pt x="356362" y="170434"/>
                  </a:lnTo>
                  <a:lnTo>
                    <a:pt x="356362" y="112293"/>
                  </a:lnTo>
                  <a:lnTo>
                    <a:pt x="342061" y="83210"/>
                  </a:lnTo>
                  <a:lnTo>
                    <a:pt x="318858" y="55867"/>
                  </a:lnTo>
                  <a:lnTo>
                    <a:pt x="318858" y="77724"/>
                  </a:lnTo>
                  <a:lnTo>
                    <a:pt x="137528" y="77724"/>
                  </a:lnTo>
                  <a:lnTo>
                    <a:pt x="150863" y="52603"/>
                  </a:lnTo>
                  <a:lnTo>
                    <a:pt x="177190" y="18072"/>
                  </a:lnTo>
                  <a:lnTo>
                    <a:pt x="178181" y="16789"/>
                  </a:lnTo>
                  <a:lnTo>
                    <a:pt x="181991" y="16789"/>
                  </a:lnTo>
                  <a:lnTo>
                    <a:pt x="184658" y="15494"/>
                  </a:lnTo>
                  <a:lnTo>
                    <a:pt x="187198" y="15494"/>
                  </a:lnTo>
                  <a:lnTo>
                    <a:pt x="238277" y="23190"/>
                  </a:lnTo>
                  <a:lnTo>
                    <a:pt x="283019" y="44754"/>
                  </a:lnTo>
                  <a:lnTo>
                    <a:pt x="318858" y="77724"/>
                  </a:lnTo>
                  <a:lnTo>
                    <a:pt x="318858" y="55867"/>
                  </a:lnTo>
                  <a:lnTo>
                    <a:pt x="276415" y="22669"/>
                  </a:lnTo>
                  <a:lnTo>
                    <a:pt x="233972" y="5905"/>
                  </a:lnTo>
                  <a:lnTo>
                    <a:pt x="187198" y="0"/>
                  </a:lnTo>
                  <a:lnTo>
                    <a:pt x="184658" y="0"/>
                  </a:lnTo>
                  <a:lnTo>
                    <a:pt x="180721" y="1295"/>
                  </a:lnTo>
                  <a:lnTo>
                    <a:pt x="172974" y="1295"/>
                  </a:lnTo>
                  <a:lnTo>
                    <a:pt x="156210" y="4457"/>
                  </a:lnTo>
                  <a:lnTo>
                    <a:pt x="156210" y="18072"/>
                  </a:lnTo>
                  <a:lnTo>
                    <a:pt x="131711" y="53873"/>
                  </a:lnTo>
                  <a:lnTo>
                    <a:pt x="120586" y="77724"/>
                  </a:lnTo>
                  <a:lnTo>
                    <a:pt x="113804" y="77724"/>
                  </a:lnTo>
                  <a:lnTo>
                    <a:pt x="113804" y="92964"/>
                  </a:lnTo>
                  <a:lnTo>
                    <a:pt x="103568" y="130289"/>
                  </a:lnTo>
                  <a:lnTo>
                    <a:pt x="99441" y="170434"/>
                  </a:lnTo>
                  <a:lnTo>
                    <a:pt x="16764" y="170434"/>
                  </a:lnTo>
                  <a:lnTo>
                    <a:pt x="25819" y="126085"/>
                  </a:lnTo>
                  <a:lnTo>
                    <a:pt x="42760" y="92964"/>
                  </a:lnTo>
                  <a:lnTo>
                    <a:pt x="113804" y="92964"/>
                  </a:lnTo>
                  <a:lnTo>
                    <a:pt x="113804" y="77724"/>
                  </a:lnTo>
                  <a:lnTo>
                    <a:pt x="54317" y="77724"/>
                  </a:lnTo>
                  <a:lnTo>
                    <a:pt x="75145" y="54978"/>
                  </a:lnTo>
                  <a:lnTo>
                    <a:pt x="112458" y="31445"/>
                  </a:lnTo>
                  <a:lnTo>
                    <a:pt x="156210" y="18072"/>
                  </a:lnTo>
                  <a:lnTo>
                    <a:pt x="156210" y="4457"/>
                  </a:lnTo>
                  <a:lnTo>
                    <a:pt x="85674" y="28790"/>
                  </a:lnTo>
                  <a:lnTo>
                    <a:pt x="51142" y="56337"/>
                  </a:lnTo>
                  <a:lnTo>
                    <a:pt x="24460" y="91300"/>
                  </a:lnTo>
                  <a:lnTo>
                    <a:pt x="6972" y="132359"/>
                  </a:lnTo>
                  <a:lnTo>
                    <a:pt x="0" y="178181"/>
                  </a:lnTo>
                  <a:lnTo>
                    <a:pt x="0" y="182054"/>
                  </a:lnTo>
                  <a:lnTo>
                    <a:pt x="5981" y="229654"/>
                  </a:lnTo>
                  <a:lnTo>
                    <a:pt x="22910" y="273164"/>
                  </a:lnTo>
                  <a:lnTo>
                    <a:pt x="24384" y="275285"/>
                  </a:lnTo>
                  <a:lnTo>
                    <a:pt x="24384" y="276352"/>
                  </a:lnTo>
                  <a:lnTo>
                    <a:pt x="26631" y="278498"/>
                  </a:lnTo>
                  <a:lnTo>
                    <a:pt x="49237" y="310857"/>
                  </a:lnTo>
                  <a:lnTo>
                    <a:pt x="83413" y="341020"/>
                  </a:lnTo>
                  <a:lnTo>
                    <a:pt x="123901" y="361924"/>
                  </a:lnTo>
                  <a:lnTo>
                    <a:pt x="169164" y="371856"/>
                  </a:lnTo>
                  <a:lnTo>
                    <a:pt x="179451" y="371856"/>
                  </a:lnTo>
                  <a:lnTo>
                    <a:pt x="181991" y="370560"/>
                  </a:lnTo>
                  <a:lnTo>
                    <a:pt x="183388" y="367982"/>
                  </a:lnTo>
                  <a:lnTo>
                    <a:pt x="185928" y="365404"/>
                  </a:lnTo>
                  <a:lnTo>
                    <a:pt x="183388" y="360235"/>
                  </a:lnTo>
                  <a:lnTo>
                    <a:pt x="179946" y="355066"/>
                  </a:lnTo>
                  <a:lnTo>
                    <a:pt x="161417" y="327190"/>
                  </a:lnTo>
                  <a:lnTo>
                    <a:pt x="161417" y="355066"/>
                  </a:lnTo>
                  <a:lnTo>
                    <a:pt x="115214" y="341198"/>
                  </a:lnTo>
                  <a:lnTo>
                    <a:pt x="75615" y="315061"/>
                  </a:lnTo>
                  <a:lnTo>
                    <a:pt x="44500" y="278942"/>
                  </a:lnTo>
                  <a:lnTo>
                    <a:pt x="120573" y="278892"/>
                  </a:lnTo>
                  <a:lnTo>
                    <a:pt x="135737" y="313029"/>
                  </a:lnTo>
                  <a:lnTo>
                    <a:pt x="161417" y="355066"/>
                  </a:lnTo>
                  <a:lnTo>
                    <a:pt x="161417" y="327190"/>
                  </a:lnTo>
                  <a:lnTo>
                    <a:pt x="154305" y="316484"/>
                  </a:lnTo>
                  <a:lnTo>
                    <a:pt x="136042" y="278892"/>
                  </a:lnTo>
                  <a:lnTo>
                    <a:pt x="188722" y="278892"/>
                  </a:lnTo>
                  <a:lnTo>
                    <a:pt x="192659" y="278892"/>
                  </a:lnTo>
                  <a:lnTo>
                    <a:pt x="196596" y="276352"/>
                  </a:lnTo>
                  <a:lnTo>
                    <a:pt x="196596" y="267462"/>
                  </a:lnTo>
                  <a:lnTo>
                    <a:pt x="192659" y="263652"/>
                  </a:lnTo>
                  <a:lnTo>
                    <a:pt x="130213" y="263652"/>
                  </a:lnTo>
                  <a:lnTo>
                    <a:pt x="119443" y="228968"/>
                  </a:lnTo>
                  <a:lnTo>
                    <a:pt x="114896" y="195110"/>
                  </a:lnTo>
                  <a:lnTo>
                    <a:pt x="114896" y="263652"/>
                  </a:lnTo>
                  <a:lnTo>
                    <a:pt x="37274" y="263652"/>
                  </a:lnTo>
                  <a:lnTo>
                    <a:pt x="23825" y="235127"/>
                  </a:lnTo>
                  <a:lnTo>
                    <a:pt x="15494" y="185928"/>
                  </a:lnTo>
                  <a:lnTo>
                    <a:pt x="99441" y="185928"/>
                  </a:lnTo>
                  <a:lnTo>
                    <a:pt x="104736" y="227977"/>
                  </a:lnTo>
                  <a:lnTo>
                    <a:pt x="114896" y="263652"/>
                  </a:lnTo>
                  <a:lnTo>
                    <a:pt x="114896" y="195110"/>
                  </a:lnTo>
                  <a:lnTo>
                    <a:pt x="113665" y="185928"/>
                  </a:lnTo>
                  <a:lnTo>
                    <a:pt x="367919" y="185928"/>
                  </a:lnTo>
                  <a:lnTo>
                    <a:pt x="371856" y="183349"/>
                  </a:lnTo>
                  <a:lnTo>
                    <a:pt x="371856" y="170434"/>
                  </a:lnTo>
                  <a:close/>
                </a:path>
              </a:pathLst>
            </a:custGeom>
            <a:solidFill>
              <a:srgbClr val="466CB6"/>
            </a:solidFill>
          </p:spPr>
          <p:txBody>
            <a:bodyPr wrap="square" lIns="0" tIns="0" rIns="0" bIns="0" rtlCol="0"/>
            <a:lstStyle/>
            <a:p>
              <a:endParaRPr dirty="0"/>
            </a:p>
          </p:txBody>
        </p:sp>
        <p:pic>
          <p:nvPicPr>
            <p:cNvPr id="40" name="object 40"/>
            <p:cNvPicPr/>
            <p:nvPr/>
          </p:nvPicPr>
          <p:blipFill>
            <a:blip r:embed="rId7" cstate="print"/>
            <a:stretch>
              <a:fillRect/>
            </a:stretch>
          </p:blipFill>
          <p:spPr>
            <a:xfrm>
              <a:off x="8545068" y="4568952"/>
              <a:ext cx="85343" cy="103631"/>
            </a:xfrm>
            <a:prstGeom prst="rect">
              <a:avLst/>
            </a:prstGeom>
          </p:spPr>
        </p:pic>
        <p:pic>
          <p:nvPicPr>
            <p:cNvPr id="41" name="object 41"/>
            <p:cNvPicPr/>
            <p:nvPr/>
          </p:nvPicPr>
          <p:blipFill>
            <a:blip r:embed="rId8" cstate="print"/>
            <a:stretch>
              <a:fillRect/>
            </a:stretch>
          </p:blipFill>
          <p:spPr>
            <a:xfrm>
              <a:off x="8545068" y="4721352"/>
              <a:ext cx="85343" cy="103631"/>
            </a:xfrm>
            <a:prstGeom prst="rect">
              <a:avLst/>
            </a:prstGeom>
          </p:spPr>
        </p:pic>
        <p:pic>
          <p:nvPicPr>
            <p:cNvPr id="42" name="object 42"/>
            <p:cNvPicPr/>
            <p:nvPr/>
          </p:nvPicPr>
          <p:blipFill>
            <a:blip r:embed="rId9" cstate="print"/>
            <a:stretch>
              <a:fillRect/>
            </a:stretch>
          </p:blipFill>
          <p:spPr>
            <a:xfrm>
              <a:off x="8392668" y="4556760"/>
              <a:ext cx="102107" cy="283463"/>
            </a:xfrm>
            <a:prstGeom prst="rect">
              <a:avLst/>
            </a:prstGeom>
          </p:spPr>
        </p:pic>
        <p:pic>
          <p:nvPicPr>
            <p:cNvPr id="43" name="object 43"/>
            <p:cNvPicPr/>
            <p:nvPr/>
          </p:nvPicPr>
          <p:blipFill>
            <a:blip r:embed="rId10" cstate="print"/>
            <a:stretch>
              <a:fillRect/>
            </a:stretch>
          </p:blipFill>
          <p:spPr>
            <a:xfrm>
              <a:off x="8700516" y="4556760"/>
              <a:ext cx="100583" cy="283463"/>
            </a:xfrm>
            <a:prstGeom prst="rect">
              <a:avLst/>
            </a:prstGeom>
          </p:spPr>
        </p:pic>
        <p:pic>
          <p:nvPicPr>
            <p:cNvPr id="44" name="object 44"/>
            <p:cNvPicPr/>
            <p:nvPr/>
          </p:nvPicPr>
          <p:blipFill>
            <a:blip r:embed="rId11" cstate="print"/>
            <a:stretch>
              <a:fillRect/>
            </a:stretch>
          </p:blipFill>
          <p:spPr>
            <a:xfrm>
              <a:off x="8345423" y="3617976"/>
              <a:ext cx="504444" cy="502919"/>
            </a:xfrm>
            <a:prstGeom prst="rect">
              <a:avLst/>
            </a:prstGeom>
          </p:spPr>
        </p:pic>
        <p:pic>
          <p:nvPicPr>
            <p:cNvPr id="45" name="object 45"/>
            <p:cNvPicPr/>
            <p:nvPr/>
          </p:nvPicPr>
          <p:blipFill>
            <a:blip r:embed="rId12" cstate="print"/>
            <a:stretch>
              <a:fillRect/>
            </a:stretch>
          </p:blipFill>
          <p:spPr>
            <a:xfrm>
              <a:off x="181653" y="4743096"/>
              <a:ext cx="507008" cy="460917"/>
            </a:xfrm>
            <a:prstGeom prst="rect">
              <a:avLst/>
            </a:prstGeom>
          </p:spPr>
        </p:pic>
        <p:pic>
          <p:nvPicPr>
            <p:cNvPr id="46" name="object 46"/>
            <p:cNvPicPr/>
            <p:nvPr/>
          </p:nvPicPr>
          <p:blipFill>
            <a:blip r:embed="rId13" cstate="print"/>
            <a:stretch>
              <a:fillRect/>
            </a:stretch>
          </p:blipFill>
          <p:spPr>
            <a:xfrm>
              <a:off x="473963" y="3886200"/>
              <a:ext cx="131064" cy="201168"/>
            </a:xfrm>
            <a:prstGeom prst="rect">
              <a:avLst/>
            </a:prstGeom>
          </p:spPr>
        </p:pic>
        <p:pic>
          <p:nvPicPr>
            <p:cNvPr id="47" name="object 47"/>
            <p:cNvPicPr/>
            <p:nvPr/>
          </p:nvPicPr>
          <p:blipFill>
            <a:blip r:embed="rId14" cstate="print"/>
            <a:stretch>
              <a:fillRect/>
            </a:stretch>
          </p:blipFill>
          <p:spPr>
            <a:xfrm>
              <a:off x="298703" y="3886200"/>
              <a:ext cx="120396" cy="201168"/>
            </a:xfrm>
            <a:prstGeom prst="rect">
              <a:avLst/>
            </a:prstGeom>
          </p:spPr>
        </p:pic>
        <p:pic>
          <p:nvPicPr>
            <p:cNvPr id="48" name="object 48"/>
            <p:cNvPicPr/>
            <p:nvPr/>
          </p:nvPicPr>
          <p:blipFill>
            <a:blip r:embed="rId15" cstate="print"/>
            <a:stretch>
              <a:fillRect/>
            </a:stretch>
          </p:blipFill>
          <p:spPr>
            <a:xfrm>
              <a:off x="326135" y="3762755"/>
              <a:ext cx="251459" cy="71627"/>
            </a:xfrm>
            <a:prstGeom prst="rect">
              <a:avLst/>
            </a:prstGeom>
          </p:spPr>
        </p:pic>
        <p:sp>
          <p:nvSpPr>
            <p:cNvPr id="49" name="object 49"/>
            <p:cNvSpPr/>
            <p:nvPr/>
          </p:nvSpPr>
          <p:spPr>
            <a:xfrm>
              <a:off x="243840" y="3642359"/>
              <a:ext cx="416559" cy="152400"/>
            </a:xfrm>
            <a:custGeom>
              <a:avLst/>
              <a:gdLst/>
              <a:ahLst/>
              <a:cxnLst/>
              <a:rect l="l" t="t" r="r" b="b"/>
              <a:pathLst>
                <a:path w="416559" h="152400">
                  <a:moveTo>
                    <a:pt x="371856" y="132080"/>
                  </a:moveTo>
                  <a:lnTo>
                    <a:pt x="337032" y="101688"/>
                  </a:lnTo>
                  <a:lnTo>
                    <a:pt x="301447" y="81280"/>
                  </a:lnTo>
                  <a:lnTo>
                    <a:pt x="298132" y="79375"/>
                  </a:lnTo>
                  <a:lnTo>
                    <a:pt x="255117" y="65646"/>
                  </a:lnTo>
                  <a:lnTo>
                    <a:pt x="208026" y="60960"/>
                  </a:lnTo>
                  <a:lnTo>
                    <a:pt x="160921" y="65646"/>
                  </a:lnTo>
                  <a:lnTo>
                    <a:pt x="117919" y="79375"/>
                  </a:lnTo>
                  <a:lnTo>
                    <a:pt x="79006" y="101688"/>
                  </a:lnTo>
                  <a:lnTo>
                    <a:pt x="44196" y="132080"/>
                  </a:lnTo>
                  <a:lnTo>
                    <a:pt x="44196" y="142240"/>
                  </a:lnTo>
                  <a:lnTo>
                    <a:pt x="49657" y="147320"/>
                  </a:lnTo>
                  <a:lnTo>
                    <a:pt x="66040" y="147320"/>
                  </a:lnTo>
                  <a:lnTo>
                    <a:pt x="94361" y="119862"/>
                  </a:lnTo>
                  <a:lnTo>
                    <a:pt x="128828" y="99060"/>
                  </a:lnTo>
                  <a:lnTo>
                    <a:pt x="167398" y="85890"/>
                  </a:lnTo>
                  <a:lnTo>
                    <a:pt x="208026" y="81280"/>
                  </a:lnTo>
                  <a:lnTo>
                    <a:pt x="248716" y="85890"/>
                  </a:lnTo>
                  <a:lnTo>
                    <a:pt x="287883" y="99060"/>
                  </a:lnTo>
                  <a:lnTo>
                    <a:pt x="323977" y="119862"/>
                  </a:lnTo>
                  <a:lnTo>
                    <a:pt x="355473" y="147320"/>
                  </a:lnTo>
                  <a:lnTo>
                    <a:pt x="360934" y="152400"/>
                  </a:lnTo>
                  <a:lnTo>
                    <a:pt x="371856" y="142240"/>
                  </a:lnTo>
                  <a:lnTo>
                    <a:pt x="371856" y="132080"/>
                  </a:lnTo>
                  <a:close/>
                </a:path>
                <a:path w="416559" h="152400">
                  <a:moveTo>
                    <a:pt x="416052" y="91059"/>
                  </a:moveTo>
                  <a:lnTo>
                    <a:pt x="383374" y="60236"/>
                  </a:lnTo>
                  <a:lnTo>
                    <a:pt x="345186" y="34988"/>
                  </a:lnTo>
                  <a:lnTo>
                    <a:pt x="302526" y="16040"/>
                  </a:lnTo>
                  <a:lnTo>
                    <a:pt x="256463" y="4140"/>
                  </a:lnTo>
                  <a:lnTo>
                    <a:pt x="208026" y="0"/>
                  </a:lnTo>
                  <a:lnTo>
                    <a:pt x="160108" y="4140"/>
                  </a:lnTo>
                  <a:lnTo>
                    <a:pt x="115087" y="16040"/>
                  </a:lnTo>
                  <a:lnTo>
                    <a:pt x="73215" y="34988"/>
                  </a:lnTo>
                  <a:lnTo>
                    <a:pt x="34772" y="60236"/>
                  </a:lnTo>
                  <a:lnTo>
                    <a:pt x="0" y="91059"/>
                  </a:lnTo>
                  <a:lnTo>
                    <a:pt x="0" y="101092"/>
                  </a:lnTo>
                  <a:lnTo>
                    <a:pt x="10947" y="111252"/>
                  </a:lnTo>
                  <a:lnTo>
                    <a:pt x="16421" y="111252"/>
                  </a:lnTo>
                  <a:lnTo>
                    <a:pt x="21894" y="106172"/>
                  </a:lnTo>
                  <a:lnTo>
                    <a:pt x="59436" y="69278"/>
                  </a:lnTo>
                  <a:lnTo>
                    <a:pt x="104686" y="42329"/>
                  </a:lnTo>
                  <a:lnTo>
                    <a:pt x="155067" y="25806"/>
                  </a:lnTo>
                  <a:lnTo>
                    <a:pt x="208026" y="20193"/>
                  </a:lnTo>
                  <a:lnTo>
                    <a:pt x="263359" y="25806"/>
                  </a:lnTo>
                  <a:lnTo>
                    <a:pt x="314083" y="42329"/>
                  </a:lnTo>
                  <a:lnTo>
                    <a:pt x="359676" y="69278"/>
                  </a:lnTo>
                  <a:lnTo>
                    <a:pt x="399630" y="106172"/>
                  </a:lnTo>
                  <a:lnTo>
                    <a:pt x="410578" y="106172"/>
                  </a:lnTo>
                  <a:lnTo>
                    <a:pt x="416052" y="101092"/>
                  </a:lnTo>
                  <a:lnTo>
                    <a:pt x="416052" y="91059"/>
                  </a:lnTo>
                  <a:close/>
                </a:path>
              </a:pathLst>
            </a:custGeom>
            <a:solidFill>
              <a:srgbClr val="466CB6"/>
            </a:solidFill>
          </p:spPr>
          <p:txBody>
            <a:bodyPr wrap="square" lIns="0" tIns="0" rIns="0" bIns="0" rtlCol="0"/>
            <a:lstStyle/>
            <a:p>
              <a:endParaRPr dirty="0"/>
            </a:p>
          </p:txBody>
        </p:sp>
        <p:pic>
          <p:nvPicPr>
            <p:cNvPr id="50" name="object 50"/>
            <p:cNvPicPr/>
            <p:nvPr/>
          </p:nvPicPr>
          <p:blipFill>
            <a:blip r:embed="rId16" cstate="print"/>
            <a:stretch>
              <a:fillRect/>
            </a:stretch>
          </p:blipFill>
          <p:spPr>
            <a:xfrm>
              <a:off x="8472363" y="5350836"/>
              <a:ext cx="256709" cy="556139"/>
            </a:xfrm>
            <a:prstGeom prst="rect">
              <a:avLst/>
            </a:prstGeom>
          </p:spPr>
        </p:pic>
        <p:sp>
          <p:nvSpPr>
            <p:cNvPr id="51" name="object 51"/>
            <p:cNvSpPr/>
            <p:nvPr/>
          </p:nvSpPr>
          <p:spPr>
            <a:xfrm>
              <a:off x="145541" y="2437638"/>
              <a:ext cx="698500" cy="721360"/>
            </a:xfrm>
            <a:custGeom>
              <a:avLst/>
              <a:gdLst/>
              <a:ahLst/>
              <a:cxnLst/>
              <a:rect l="l" t="t" r="r" b="b"/>
              <a:pathLst>
                <a:path w="698500" h="721360">
                  <a:moveTo>
                    <a:pt x="348995" y="0"/>
                  </a:moveTo>
                  <a:lnTo>
                    <a:pt x="301638" y="3291"/>
                  </a:lnTo>
                  <a:lnTo>
                    <a:pt x="256218" y="12878"/>
                  </a:lnTo>
                  <a:lnTo>
                    <a:pt x="213149" y="28330"/>
                  </a:lnTo>
                  <a:lnTo>
                    <a:pt x="172849" y="49219"/>
                  </a:lnTo>
                  <a:lnTo>
                    <a:pt x="135733" y="75114"/>
                  </a:lnTo>
                  <a:lnTo>
                    <a:pt x="102217" y="105584"/>
                  </a:lnTo>
                  <a:lnTo>
                    <a:pt x="72716" y="140201"/>
                  </a:lnTo>
                  <a:lnTo>
                    <a:pt x="47647" y="178533"/>
                  </a:lnTo>
                  <a:lnTo>
                    <a:pt x="27425" y="220152"/>
                  </a:lnTo>
                  <a:lnTo>
                    <a:pt x="12466" y="264627"/>
                  </a:lnTo>
                  <a:lnTo>
                    <a:pt x="3185" y="311528"/>
                  </a:lnTo>
                  <a:lnTo>
                    <a:pt x="0" y="360425"/>
                  </a:lnTo>
                  <a:lnTo>
                    <a:pt x="3185" y="409323"/>
                  </a:lnTo>
                  <a:lnTo>
                    <a:pt x="12466" y="456224"/>
                  </a:lnTo>
                  <a:lnTo>
                    <a:pt x="27425" y="500699"/>
                  </a:lnTo>
                  <a:lnTo>
                    <a:pt x="47647" y="542318"/>
                  </a:lnTo>
                  <a:lnTo>
                    <a:pt x="72716" y="580650"/>
                  </a:lnTo>
                  <a:lnTo>
                    <a:pt x="102217" y="615267"/>
                  </a:lnTo>
                  <a:lnTo>
                    <a:pt x="135733" y="645737"/>
                  </a:lnTo>
                  <a:lnTo>
                    <a:pt x="172849" y="671632"/>
                  </a:lnTo>
                  <a:lnTo>
                    <a:pt x="213149" y="692521"/>
                  </a:lnTo>
                  <a:lnTo>
                    <a:pt x="256218" y="707973"/>
                  </a:lnTo>
                  <a:lnTo>
                    <a:pt x="301638" y="717560"/>
                  </a:lnTo>
                  <a:lnTo>
                    <a:pt x="348995" y="720851"/>
                  </a:lnTo>
                  <a:lnTo>
                    <a:pt x="396353" y="717560"/>
                  </a:lnTo>
                  <a:lnTo>
                    <a:pt x="441773" y="707973"/>
                  </a:lnTo>
                  <a:lnTo>
                    <a:pt x="484842" y="692521"/>
                  </a:lnTo>
                  <a:lnTo>
                    <a:pt x="525142" y="671632"/>
                  </a:lnTo>
                  <a:lnTo>
                    <a:pt x="562258" y="645737"/>
                  </a:lnTo>
                  <a:lnTo>
                    <a:pt x="595774" y="615267"/>
                  </a:lnTo>
                  <a:lnTo>
                    <a:pt x="625275" y="580650"/>
                  </a:lnTo>
                  <a:lnTo>
                    <a:pt x="650344" y="542318"/>
                  </a:lnTo>
                  <a:lnTo>
                    <a:pt x="670566" y="500699"/>
                  </a:lnTo>
                  <a:lnTo>
                    <a:pt x="685525" y="456224"/>
                  </a:lnTo>
                  <a:lnTo>
                    <a:pt x="694806" y="409323"/>
                  </a:lnTo>
                  <a:lnTo>
                    <a:pt x="697992" y="360425"/>
                  </a:lnTo>
                  <a:lnTo>
                    <a:pt x="694806" y="311528"/>
                  </a:lnTo>
                  <a:lnTo>
                    <a:pt x="685525" y="264627"/>
                  </a:lnTo>
                  <a:lnTo>
                    <a:pt x="670566" y="220152"/>
                  </a:lnTo>
                  <a:lnTo>
                    <a:pt x="650344" y="178533"/>
                  </a:lnTo>
                  <a:lnTo>
                    <a:pt x="625275" y="140201"/>
                  </a:lnTo>
                  <a:lnTo>
                    <a:pt x="595774" y="105584"/>
                  </a:lnTo>
                  <a:lnTo>
                    <a:pt x="562258" y="75114"/>
                  </a:lnTo>
                  <a:lnTo>
                    <a:pt x="525142" y="49219"/>
                  </a:lnTo>
                  <a:lnTo>
                    <a:pt x="484842" y="28330"/>
                  </a:lnTo>
                  <a:lnTo>
                    <a:pt x="441773" y="12878"/>
                  </a:lnTo>
                  <a:lnTo>
                    <a:pt x="396353" y="3291"/>
                  </a:lnTo>
                  <a:lnTo>
                    <a:pt x="348995" y="0"/>
                  </a:lnTo>
                  <a:close/>
                </a:path>
              </a:pathLst>
            </a:custGeom>
            <a:solidFill>
              <a:srgbClr val="466CB6"/>
            </a:solidFill>
          </p:spPr>
          <p:txBody>
            <a:bodyPr wrap="square" lIns="0" tIns="0" rIns="0" bIns="0" rtlCol="0"/>
            <a:lstStyle/>
            <a:p>
              <a:endParaRPr dirty="0"/>
            </a:p>
          </p:txBody>
        </p:sp>
        <p:sp>
          <p:nvSpPr>
            <p:cNvPr id="52" name="object 52"/>
            <p:cNvSpPr/>
            <p:nvPr/>
          </p:nvSpPr>
          <p:spPr>
            <a:xfrm>
              <a:off x="145541" y="2437638"/>
              <a:ext cx="698500" cy="721360"/>
            </a:xfrm>
            <a:custGeom>
              <a:avLst/>
              <a:gdLst/>
              <a:ahLst/>
              <a:cxnLst/>
              <a:rect l="l" t="t" r="r" b="b"/>
              <a:pathLst>
                <a:path w="698500" h="721360">
                  <a:moveTo>
                    <a:pt x="0" y="360425"/>
                  </a:moveTo>
                  <a:lnTo>
                    <a:pt x="3185" y="311528"/>
                  </a:lnTo>
                  <a:lnTo>
                    <a:pt x="12466" y="264627"/>
                  </a:lnTo>
                  <a:lnTo>
                    <a:pt x="27425" y="220152"/>
                  </a:lnTo>
                  <a:lnTo>
                    <a:pt x="47647" y="178533"/>
                  </a:lnTo>
                  <a:lnTo>
                    <a:pt x="72716" y="140201"/>
                  </a:lnTo>
                  <a:lnTo>
                    <a:pt x="102217" y="105584"/>
                  </a:lnTo>
                  <a:lnTo>
                    <a:pt x="135733" y="75114"/>
                  </a:lnTo>
                  <a:lnTo>
                    <a:pt x="172849" y="49219"/>
                  </a:lnTo>
                  <a:lnTo>
                    <a:pt x="213149" y="28330"/>
                  </a:lnTo>
                  <a:lnTo>
                    <a:pt x="256218" y="12878"/>
                  </a:lnTo>
                  <a:lnTo>
                    <a:pt x="301638" y="3291"/>
                  </a:lnTo>
                  <a:lnTo>
                    <a:pt x="348995" y="0"/>
                  </a:lnTo>
                  <a:lnTo>
                    <a:pt x="396353" y="3291"/>
                  </a:lnTo>
                  <a:lnTo>
                    <a:pt x="441773" y="12878"/>
                  </a:lnTo>
                  <a:lnTo>
                    <a:pt x="484842" y="28330"/>
                  </a:lnTo>
                  <a:lnTo>
                    <a:pt x="525142" y="49219"/>
                  </a:lnTo>
                  <a:lnTo>
                    <a:pt x="562258" y="75114"/>
                  </a:lnTo>
                  <a:lnTo>
                    <a:pt x="595774" y="105584"/>
                  </a:lnTo>
                  <a:lnTo>
                    <a:pt x="625275" y="140201"/>
                  </a:lnTo>
                  <a:lnTo>
                    <a:pt x="650344" y="178533"/>
                  </a:lnTo>
                  <a:lnTo>
                    <a:pt x="670566" y="220152"/>
                  </a:lnTo>
                  <a:lnTo>
                    <a:pt x="685525" y="264627"/>
                  </a:lnTo>
                  <a:lnTo>
                    <a:pt x="694806" y="311528"/>
                  </a:lnTo>
                  <a:lnTo>
                    <a:pt x="697992" y="360425"/>
                  </a:lnTo>
                  <a:lnTo>
                    <a:pt x="694806" y="409323"/>
                  </a:lnTo>
                  <a:lnTo>
                    <a:pt x="685525" y="456224"/>
                  </a:lnTo>
                  <a:lnTo>
                    <a:pt x="670566" y="500699"/>
                  </a:lnTo>
                  <a:lnTo>
                    <a:pt x="650344" y="542318"/>
                  </a:lnTo>
                  <a:lnTo>
                    <a:pt x="625275" y="580650"/>
                  </a:lnTo>
                  <a:lnTo>
                    <a:pt x="595774" y="615267"/>
                  </a:lnTo>
                  <a:lnTo>
                    <a:pt x="562258" y="645737"/>
                  </a:lnTo>
                  <a:lnTo>
                    <a:pt x="525142" y="671632"/>
                  </a:lnTo>
                  <a:lnTo>
                    <a:pt x="484842" y="692521"/>
                  </a:lnTo>
                  <a:lnTo>
                    <a:pt x="441773" y="707973"/>
                  </a:lnTo>
                  <a:lnTo>
                    <a:pt x="396353" y="717560"/>
                  </a:lnTo>
                  <a:lnTo>
                    <a:pt x="348995" y="720851"/>
                  </a:lnTo>
                  <a:lnTo>
                    <a:pt x="301638" y="717560"/>
                  </a:lnTo>
                  <a:lnTo>
                    <a:pt x="256218" y="707973"/>
                  </a:lnTo>
                  <a:lnTo>
                    <a:pt x="213149" y="692521"/>
                  </a:lnTo>
                  <a:lnTo>
                    <a:pt x="172849" y="671632"/>
                  </a:lnTo>
                  <a:lnTo>
                    <a:pt x="135733" y="645737"/>
                  </a:lnTo>
                  <a:lnTo>
                    <a:pt x="102217" y="615267"/>
                  </a:lnTo>
                  <a:lnTo>
                    <a:pt x="72716" y="580650"/>
                  </a:lnTo>
                  <a:lnTo>
                    <a:pt x="47647" y="542318"/>
                  </a:lnTo>
                  <a:lnTo>
                    <a:pt x="27425" y="500699"/>
                  </a:lnTo>
                  <a:lnTo>
                    <a:pt x="12466" y="456224"/>
                  </a:lnTo>
                  <a:lnTo>
                    <a:pt x="3185" y="409323"/>
                  </a:lnTo>
                  <a:lnTo>
                    <a:pt x="0" y="360425"/>
                  </a:lnTo>
                  <a:close/>
                </a:path>
              </a:pathLst>
            </a:custGeom>
            <a:ln w="25907">
              <a:solidFill>
                <a:srgbClr val="FFFFFF"/>
              </a:solidFill>
            </a:ln>
          </p:spPr>
          <p:txBody>
            <a:bodyPr wrap="square" lIns="0" tIns="0" rIns="0" bIns="0" rtlCol="0"/>
            <a:lstStyle/>
            <a:p>
              <a:endParaRPr dirty="0"/>
            </a:p>
          </p:txBody>
        </p:sp>
      </p:grpSp>
      <p:sp>
        <p:nvSpPr>
          <p:cNvPr id="53" name="object 53"/>
          <p:cNvSpPr txBox="1"/>
          <p:nvPr/>
        </p:nvSpPr>
        <p:spPr>
          <a:xfrm>
            <a:off x="3712750" y="4100227"/>
            <a:ext cx="1474470" cy="171201"/>
          </a:xfrm>
          <a:prstGeom prst="rect">
            <a:avLst/>
          </a:prstGeom>
        </p:spPr>
        <p:txBody>
          <a:bodyPr vert="horz" wrap="square" lIns="0" tIns="9525" rIns="0" bIns="0" rtlCol="0">
            <a:spAutoFit/>
          </a:bodyPr>
          <a:lstStyle/>
          <a:p>
            <a:pPr marL="9525">
              <a:spcBef>
                <a:spcPts val="75"/>
              </a:spcBef>
            </a:pPr>
            <a:r>
              <a:rPr sz="1050" b="1" spc="-4" dirty="0">
                <a:solidFill>
                  <a:srgbClr val="466CB6"/>
                </a:solidFill>
                <a:latin typeface="Arial"/>
                <a:cs typeface="Arial"/>
              </a:rPr>
              <a:t>INVESTIMENTI</a:t>
            </a:r>
            <a:r>
              <a:rPr sz="1050" b="1" spc="-71" dirty="0">
                <a:solidFill>
                  <a:srgbClr val="466CB6"/>
                </a:solidFill>
                <a:latin typeface="Arial"/>
                <a:cs typeface="Arial"/>
              </a:rPr>
              <a:t> </a:t>
            </a:r>
            <a:r>
              <a:rPr sz="1050" b="1" spc="-23" dirty="0">
                <a:solidFill>
                  <a:srgbClr val="466CB6"/>
                </a:solidFill>
                <a:latin typeface="Arial"/>
                <a:cs typeface="Arial"/>
              </a:rPr>
              <a:t>CHIAVE</a:t>
            </a:r>
            <a:endParaRPr sz="1050" dirty="0">
              <a:latin typeface="Arial"/>
              <a:cs typeface="Arial"/>
            </a:endParaRPr>
          </a:p>
        </p:txBody>
      </p:sp>
      <p:sp>
        <p:nvSpPr>
          <p:cNvPr id="65" name="object 65"/>
          <p:cNvSpPr txBox="1">
            <a:spLocks noGrp="1"/>
          </p:cNvSpPr>
          <p:nvPr>
            <p:ph type="sldNum" sz="quarter" idx="4294967295"/>
          </p:nvPr>
        </p:nvSpPr>
        <p:spPr>
          <a:xfrm>
            <a:off x="8772525" y="5652857"/>
            <a:ext cx="110013" cy="115416"/>
          </a:xfrm>
          <a:prstGeom prst="rect">
            <a:avLst/>
          </a:prstGeom>
        </p:spPr>
        <p:txBody>
          <a:bodyPr vert="horz" wrap="square" lIns="0" tIns="0" rIns="0" bIns="0" rtlCol="0" anchor="ctr">
            <a:spAutoFit/>
          </a:bodyPr>
          <a:lstStyle>
            <a:defPPr>
              <a:defRPr lang="it-IT"/>
            </a:defPPr>
            <a:lvl1pPr marL="0" algn="l" defTabSz="685800" rtl="0" eaLnBrk="1" latinLnBrk="0" hangingPunct="1">
              <a:defRPr sz="750" b="1" i="0" kern="1200">
                <a:solidFill>
                  <a:srgbClr val="092543"/>
                </a:solidFill>
                <a:latin typeface="Arial"/>
                <a:ea typeface="+mn-ea"/>
                <a:cs typeface="Arial"/>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
            <a:fld id="{81D60167-4931-47E6-BA6A-407CBD079E47}" type="slidenum">
              <a:rPr lang="it-IT" spc="-4"/>
              <a:pPr marL="28575"/>
              <a:t>7</a:t>
            </a:fld>
            <a:endParaRPr spc="-4" dirty="0"/>
          </a:p>
        </p:txBody>
      </p:sp>
      <p:sp>
        <p:nvSpPr>
          <p:cNvPr id="54" name="object 54"/>
          <p:cNvSpPr txBox="1"/>
          <p:nvPr/>
        </p:nvSpPr>
        <p:spPr>
          <a:xfrm>
            <a:off x="3718465" y="4281106"/>
            <a:ext cx="2197894" cy="302455"/>
          </a:xfrm>
          <a:prstGeom prst="rect">
            <a:avLst/>
          </a:prstGeom>
        </p:spPr>
        <p:txBody>
          <a:bodyPr vert="horz" wrap="square" lIns="0" tIns="9525" rIns="0" bIns="0" rtlCol="0">
            <a:spAutoFit/>
          </a:bodyPr>
          <a:lstStyle/>
          <a:p>
            <a:pPr marL="224314" marR="3810" indent="-215265">
              <a:lnSpc>
                <a:spcPct val="110100"/>
              </a:lnSpc>
              <a:spcBef>
                <a:spcPts val="75"/>
              </a:spcBef>
              <a:buFont typeface="Wingdings"/>
              <a:buChar char=""/>
              <a:tabLst>
                <a:tab pos="224314" algn="l"/>
                <a:tab pos="224790" algn="l"/>
              </a:tabLst>
            </a:pPr>
            <a:r>
              <a:rPr sz="900" b="1" spc="-8" dirty="0">
                <a:solidFill>
                  <a:srgbClr val="092543"/>
                </a:solidFill>
                <a:latin typeface="Arial"/>
                <a:cs typeface="Arial"/>
              </a:rPr>
              <a:t>Efficienza</a:t>
            </a:r>
            <a:r>
              <a:rPr sz="900" b="1" spc="-4" dirty="0">
                <a:solidFill>
                  <a:srgbClr val="092543"/>
                </a:solidFill>
                <a:latin typeface="Arial"/>
                <a:cs typeface="Arial"/>
              </a:rPr>
              <a:t> </a:t>
            </a:r>
            <a:r>
              <a:rPr sz="900" b="1" spc="-8" dirty="0">
                <a:solidFill>
                  <a:srgbClr val="092543"/>
                </a:solidFill>
                <a:latin typeface="Arial"/>
                <a:cs typeface="Arial"/>
              </a:rPr>
              <a:t>energetica</a:t>
            </a:r>
            <a:r>
              <a:rPr sz="900" b="1" spc="-4" dirty="0">
                <a:solidFill>
                  <a:srgbClr val="092543"/>
                </a:solidFill>
                <a:latin typeface="Arial"/>
                <a:cs typeface="Arial"/>
              </a:rPr>
              <a:t> negli</a:t>
            </a:r>
            <a:r>
              <a:rPr sz="900" b="1" dirty="0">
                <a:solidFill>
                  <a:srgbClr val="092543"/>
                </a:solidFill>
                <a:latin typeface="Arial"/>
                <a:cs typeface="Arial"/>
              </a:rPr>
              <a:t> </a:t>
            </a:r>
            <a:r>
              <a:rPr sz="900" b="1" spc="-8" dirty="0">
                <a:solidFill>
                  <a:srgbClr val="092543"/>
                </a:solidFill>
                <a:latin typeface="Arial"/>
                <a:cs typeface="Arial"/>
              </a:rPr>
              <a:t>edifici </a:t>
            </a:r>
            <a:r>
              <a:rPr sz="900" b="1" spc="-240" dirty="0">
                <a:solidFill>
                  <a:srgbClr val="092543"/>
                </a:solidFill>
                <a:latin typeface="Arial"/>
                <a:cs typeface="Arial"/>
              </a:rPr>
              <a:t> </a:t>
            </a:r>
            <a:r>
              <a:rPr sz="900" b="1" spc="-4" dirty="0">
                <a:solidFill>
                  <a:srgbClr val="092543"/>
                </a:solidFill>
                <a:latin typeface="Arial"/>
                <a:cs typeface="Arial"/>
              </a:rPr>
              <a:t>residenziali</a:t>
            </a:r>
            <a:r>
              <a:rPr sz="900" b="1" spc="-34" dirty="0">
                <a:solidFill>
                  <a:srgbClr val="092543"/>
                </a:solidFill>
                <a:latin typeface="Arial"/>
                <a:cs typeface="Arial"/>
              </a:rPr>
              <a:t> </a:t>
            </a:r>
            <a:r>
              <a:rPr sz="900" b="1" spc="-4" dirty="0">
                <a:solidFill>
                  <a:srgbClr val="092543"/>
                </a:solidFill>
                <a:latin typeface="Arial"/>
                <a:cs typeface="Arial"/>
              </a:rPr>
              <a:t>(</a:t>
            </a:r>
            <a:r>
              <a:rPr sz="900" b="1" spc="-4" dirty="0">
                <a:solidFill>
                  <a:srgbClr val="466CB6"/>
                </a:solidFill>
                <a:latin typeface="Arial"/>
                <a:cs typeface="Arial"/>
              </a:rPr>
              <a:t>€ 12,1</a:t>
            </a:r>
            <a:r>
              <a:rPr sz="900" b="1" spc="-34" dirty="0">
                <a:solidFill>
                  <a:srgbClr val="466CB6"/>
                </a:solidFill>
                <a:latin typeface="Arial"/>
                <a:cs typeface="Arial"/>
              </a:rPr>
              <a:t> </a:t>
            </a:r>
            <a:r>
              <a:rPr sz="900" b="1" spc="-4" dirty="0">
                <a:solidFill>
                  <a:srgbClr val="466CB6"/>
                </a:solidFill>
                <a:latin typeface="Arial"/>
                <a:cs typeface="Arial"/>
              </a:rPr>
              <a:t>Mld</a:t>
            </a:r>
            <a:r>
              <a:rPr sz="900" b="1" spc="-4" dirty="0">
                <a:solidFill>
                  <a:srgbClr val="092543"/>
                </a:solidFill>
                <a:latin typeface="Arial"/>
                <a:cs typeface="Arial"/>
              </a:rPr>
              <a:t>)</a:t>
            </a:r>
            <a:endParaRPr sz="900" dirty="0">
              <a:latin typeface="Arial"/>
              <a:cs typeface="Arial"/>
            </a:endParaRPr>
          </a:p>
        </p:txBody>
      </p:sp>
      <p:sp>
        <p:nvSpPr>
          <p:cNvPr id="55" name="object 55"/>
          <p:cNvSpPr txBox="1"/>
          <p:nvPr/>
        </p:nvSpPr>
        <p:spPr>
          <a:xfrm>
            <a:off x="3718465" y="4583239"/>
            <a:ext cx="2197418" cy="454900"/>
          </a:xfrm>
          <a:prstGeom prst="rect">
            <a:avLst/>
          </a:prstGeom>
        </p:spPr>
        <p:txBody>
          <a:bodyPr vert="horz" wrap="square" lIns="0" tIns="23336" rIns="0" bIns="0" rtlCol="0">
            <a:spAutoFit/>
          </a:bodyPr>
          <a:lstStyle/>
          <a:p>
            <a:pPr marL="224314" indent="-215265">
              <a:spcBef>
                <a:spcPts val="183"/>
              </a:spcBef>
              <a:buFont typeface="Wingdings"/>
              <a:buChar char=""/>
              <a:tabLst>
                <a:tab pos="224314" algn="l"/>
                <a:tab pos="224790" algn="l"/>
              </a:tabLst>
            </a:pPr>
            <a:r>
              <a:rPr sz="900" b="1" spc="-4" dirty="0">
                <a:solidFill>
                  <a:srgbClr val="092543"/>
                </a:solidFill>
                <a:latin typeface="Arial"/>
                <a:cs typeface="Arial"/>
              </a:rPr>
              <a:t>Mobilità</a:t>
            </a:r>
            <a:r>
              <a:rPr sz="900" b="1" spc="-15" dirty="0">
                <a:solidFill>
                  <a:srgbClr val="092543"/>
                </a:solidFill>
                <a:latin typeface="Arial"/>
                <a:cs typeface="Arial"/>
              </a:rPr>
              <a:t> </a:t>
            </a:r>
            <a:r>
              <a:rPr sz="900" b="1" spc="-4" dirty="0">
                <a:solidFill>
                  <a:srgbClr val="092543"/>
                </a:solidFill>
                <a:latin typeface="Arial"/>
                <a:cs typeface="Arial"/>
              </a:rPr>
              <a:t>sostenibile</a:t>
            </a:r>
            <a:r>
              <a:rPr sz="900" b="1" spc="-26" dirty="0">
                <a:solidFill>
                  <a:srgbClr val="092543"/>
                </a:solidFill>
                <a:latin typeface="Arial"/>
                <a:cs typeface="Arial"/>
              </a:rPr>
              <a:t> </a:t>
            </a:r>
            <a:r>
              <a:rPr sz="900" b="1" spc="-4" dirty="0">
                <a:solidFill>
                  <a:srgbClr val="092543"/>
                </a:solidFill>
                <a:latin typeface="Arial"/>
                <a:cs typeface="Arial"/>
              </a:rPr>
              <a:t>(</a:t>
            </a:r>
            <a:r>
              <a:rPr sz="900" b="1" spc="-4" dirty="0">
                <a:solidFill>
                  <a:srgbClr val="466CB6"/>
                </a:solidFill>
                <a:latin typeface="Arial"/>
                <a:cs typeface="Arial"/>
              </a:rPr>
              <a:t>€</a:t>
            </a:r>
            <a:r>
              <a:rPr sz="900" b="1" spc="-15" dirty="0">
                <a:solidFill>
                  <a:srgbClr val="466CB6"/>
                </a:solidFill>
                <a:latin typeface="Arial"/>
                <a:cs typeface="Arial"/>
              </a:rPr>
              <a:t> </a:t>
            </a:r>
            <a:r>
              <a:rPr sz="900" b="1" spc="-4" dirty="0">
                <a:solidFill>
                  <a:srgbClr val="466CB6"/>
                </a:solidFill>
                <a:latin typeface="Arial"/>
                <a:cs typeface="Arial"/>
              </a:rPr>
              <a:t>32,1</a:t>
            </a:r>
            <a:r>
              <a:rPr sz="900" b="1" spc="-34" dirty="0">
                <a:solidFill>
                  <a:srgbClr val="466CB6"/>
                </a:solidFill>
                <a:latin typeface="Arial"/>
                <a:cs typeface="Arial"/>
              </a:rPr>
              <a:t> </a:t>
            </a:r>
            <a:r>
              <a:rPr sz="900" b="1" spc="-4" dirty="0">
                <a:solidFill>
                  <a:srgbClr val="466CB6"/>
                </a:solidFill>
                <a:latin typeface="Arial"/>
                <a:cs typeface="Arial"/>
              </a:rPr>
              <a:t>Mld</a:t>
            </a:r>
            <a:r>
              <a:rPr sz="900" b="1" spc="-4" dirty="0">
                <a:solidFill>
                  <a:srgbClr val="092543"/>
                </a:solidFill>
                <a:latin typeface="Arial"/>
                <a:cs typeface="Arial"/>
              </a:rPr>
              <a:t>)</a:t>
            </a:r>
            <a:endParaRPr sz="900" dirty="0">
              <a:latin typeface="Arial"/>
              <a:cs typeface="Arial"/>
            </a:endParaRPr>
          </a:p>
          <a:p>
            <a:pPr marL="224314" marR="3810" indent="-215265">
              <a:lnSpc>
                <a:spcPct val="110000"/>
              </a:lnSpc>
              <a:buFont typeface="Wingdings"/>
              <a:buChar char=""/>
              <a:tabLst>
                <a:tab pos="224314" algn="l"/>
                <a:tab pos="224790" algn="l"/>
              </a:tabLst>
            </a:pPr>
            <a:r>
              <a:rPr sz="900" b="1" spc="-8" dirty="0">
                <a:solidFill>
                  <a:srgbClr val="092543"/>
                </a:solidFill>
                <a:latin typeface="Arial"/>
                <a:cs typeface="Arial"/>
              </a:rPr>
              <a:t>Energia</a:t>
            </a:r>
            <a:r>
              <a:rPr sz="900" b="1" spc="-4" dirty="0">
                <a:solidFill>
                  <a:srgbClr val="092543"/>
                </a:solidFill>
                <a:latin typeface="Arial"/>
                <a:cs typeface="Arial"/>
              </a:rPr>
              <a:t> </a:t>
            </a:r>
            <a:r>
              <a:rPr sz="900" b="1" spc="-8" dirty="0">
                <a:solidFill>
                  <a:srgbClr val="092543"/>
                </a:solidFill>
                <a:latin typeface="Arial"/>
                <a:cs typeface="Arial"/>
              </a:rPr>
              <a:t>rinnovabile</a:t>
            </a:r>
            <a:r>
              <a:rPr sz="900" b="1" spc="-4" dirty="0">
                <a:solidFill>
                  <a:srgbClr val="092543"/>
                </a:solidFill>
                <a:latin typeface="Arial"/>
                <a:cs typeface="Arial"/>
              </a:rPr>
              <a:t> ed</a:t>
            </a:r>
            <a:r>
              <a:rPr sz="900" b="1" dirty="0">
                <a:solidFill>
                  <a:srgbClr val="092543"/>
                </a:solidFill>
                <a:latin typeface="Arial"/>
                <a:cs typeface="Arial"/>
              </a:rPr>
              <a:t> </a:t>
            </a:r>
            <a:r>
              <a:rPr sz="900" b="1" spc="-8" dirty="0">
                <a:solidFill>
                  <a:srgbClr val="092543"/>
                </a:solidFill>
                <a:latin typeface="Arial"/>
                <a:cs typeface="Arial"/>
              </a:rPr>
              <a:t>economia </a:t>
            </a:r>
            <a:r>
              <a:rPr sz="900" b="1" spc="-240" dirty="0">
                <a:solidFill>
                  <a:srgbClr val="092543"/>
                </a:solidFill>
                <a:latin typeface="Arial"/>
                <a:cs typeface="Arial"/>
              </a:rPr>
              <a:t> </a:t>
            </a:r>
            <a:r>
              <a:rPr sz="900" b="1" spc="-4" dirty="0">
                <a:solidFill>
                  <a:srgbClr val="092543"/>
                </a:solidFill>
                <a:latin typeface="Arial"/>
                <a:cs typeface="Arial"/>
              </a:rPr>
              <a:t>circolare</a:t>
            </a:r>
            <a:r>
              <a:rPr sz="900" b="1" spc="-34" dirty="0">
                <a:solidFill>
                  <a:srgbClr val="092543"/>
                </a:solidFill>
                <a:latin typeface="Arial"/>
                <a:cs typeface="Arial"/>
              </a:rPr>
              <a:t> </a:t>
            </a:r>
            <a:r>
              <a:rPr sz="900" b="1" spc="-4" dirty="0">
                <a:solidFill>
                  <a:srgbClr val="092543"/>
                </a:solidFill>
                <a:latin typeface="Arial"/>
                <a:cs typeface="Arial"/>
              </a:rPr>
              <a:t>(</a:t>
            </a:r>
            <a:r>
              <a:rPr sz="900" b="1" spc="-4" dirty="0">
                <a:solidFill>
                  <a:srgbClr val="466CB6"/>
                </a:solidFill>
                <a:latin typeface="Arial"/>
                <a:cs typeface="Arial"/>
              </a:rPr>
              <a:t>€</a:t>
            </a:r>
            <a:r>
              <a:rPr sz="900" b="1" spc="-15" dirty="0">
                <a:solidFill>
                  <a:srgbClr val="466CB6"/>
                </a:solidFill>
                <a:latin typeface="Arial"/>
                <a:cs typeface="Arial"/>
              </a:rPr>
              <a:t> </a:t>
            </a:r>
            <a:r>
              <a:rPr sz="900" b="1" spc="-4" dirty="0">
                <a:solidFill>
                  <a:srgbClr val="466CB6"/>
                </a:solidFill>
                <a:latin typeface="Arial"/>
                <a:cs typeface="Arial"/>
              </a:rPr>
              <a:t>18</a:t>
            </a:r>
            <a:r>
              <a:rPr sz="900" b="1" spc="-23" dirty="0">
                <a:solidFill>
                  <a:srgbClr val="466CB6"/>
                </a:solidFill>
                <a:latin typeface="Arial"/>
                <a:cs typeface="Arial"/>
              </a:rPr>
              <a:t> </a:t>
            </a:r>
            <a:r>
              <a:rPr sz="900" b="1" spc="-4" dirty="0">
                <a:solidFill>
                  <a:srgbClr val="466CB6"/>
                </a:solidFill>
                <a:latin typeface="Arial"/>
                <a:cs typeface="Arial"/>
              </a:rPr>
              <a:t>Mld</a:t>
            </a:r>
            <a:r>
              <a:rPr sz="900" b="1" spc="-4" dirty="0">
                <a:solidFill>
                  <a:srgbClr val="092543"/>
                </a:solidFill>
                <a:latin typeface="Arial"/>
                <a:cs typeface="Arial"/>
              </a:rPr>
              <a:t>)</a:t>
            </a:r>
            <a:endParaRPr sz="900" dirty="0">
              <a:latin typeface="Arial"/>
              <a:cs typeface="Arial"/>
            </a:endParaRPr>
          </a:p>
        </p:txBody>
      </p:sp>
      <p:sp>
        <p:nvSpPr>
          <p:cNvPr id="56" name="object 56"/>
          <p:cNvSpPr txBox="1"/>
          <p:nvPr/>
        </p:nvSpPr>
        <p:spPr>
          <a:xfrm>
            <a:off x="3724846" y="3407738"/>
            <a:ext cx="1670209" cy="501868"/>
          </a:xfrm>
          <a:prstGeom prst="rect">
            <a:avLst/>
          </a:prstGeom>
        </p:spPr>
        <p:txBody>
          <a:bodyPr vert="horz" wrap="square" lIns="0" tIns="34289" rIns="0" bIns="0" rtlCol="0">
            <a:spAutoFit/>
          </a:bodyPr>
          <a:lstStyle/>
          <a:p>
            <a:pPr marL="16193">
              <a:spcBef>
                <a:spcPts val="269"/>
              </a:spcBef>
            </a:pPr>
            <a:r>
              <a:rPr sz="1050" b="1" spc="-4" dirty="0">
                <a:solidFill>
                  <a:srgbClr val="466CB6"/>
                </a:solidFill>
                <a:latin typeface="Arial"/>
                <a:cs typeface="Arial"/>
              </a:rPr>
              <a:t>DNSH</a:t>
            </a:r>
            <a:endParaRPr sz="1050" dirty="0">
              <a:latin typeface="Arial"/>
              <a:cs typeface="Arial"/>
            </a:endParaRPr>
          </a:p>
          <a:p>
            <a:pPr marL="9525" marR="3810">
              <a:lnSpc>
                <a:spcPct val="110000"/>
              </a:lnSpc>
              <a:spcBef>
                <a:spcPts val="53"/>
              </a:spcBef>
              <a:tabLst>
                <a:tab pos="594360" algn="l"/>
                <a:tab pos="1079183" algn="l"/>
                <a:tab pos="1355884" algn="l"/>
              </a:tabLst>
            </a:pPr>
            <a:r>
              <a:rPr sz="900" b="1" spc="-15" dirty="0">
                <a:solidFill>
                  <a:srgbClr val="252525"/>
                </a:solidFill>
                <a:latin typeface="Arial"/>
                <a:cs typeface="Arial"/>
              </a:rPr>
              <a:t>N</a:t>
            </a:r>
            <a:r>
              <a:rPr sz="900" b="1" spc="-11" dirty="0">
                <a:solidFill>
                  <a:srgbClr val="252525"/>
                </a:solidFill>
                <a:latin typeface="Arial"/>
                <a:cs typeface="Arial"/>
              </a:rPr>
              <a:t>es</a:t>
            </a:r>
            <a:r>
              <a:rPr sz="900" b="1" spc="-4" dirty="0">
                <a:solidFill>
                  <a:srgbClr val="252525"/>
                </a:solidFill>
                <a:latin typeface="Arial"/>
                <a:cs typeface="Arial"/>
              </a:rPr>
              <a:t>s</a:t>
            </a:r>
            <a:r>
              <a:rPr sz="900" b="1" dirty="0">
                <a:solidFill>
                  <a:srgbClr val="252525"/>
                </a:solidFill>
                <a:latin typeface="Arial"/>
                <a:cs typeface="Arial"/>
              </a:rPr>
              <a:t>u</a:t>
            </a:r>
            <a:r>
              <a:rPr sz="900" b="1" spc="-11" dirty="0">
                <a:solidFill>
                  <a:srgbClr val="252525"/>
                </a:solidFill>
                <a:latin typeface="Arial"/>
                <a:cs typeface="Arial"/>
              </a:rPr>
              <a:t>n</a:t>
            </a:r>
            <a:r>
              <a:rPr sz="900" b="1" spc="-4" dirty="0">
                <a:solidFill>
                  <a:srgbClr val="252525"/>
                </a:solidFill>
                <a:latin typeface="Arial"/>
                <a:cs typeface="Arial"/>
              </a:rPr>
              <a:t>a</a:t>
            </a:r>
            <a:r>
              <a:rPr sz="900" b="1" dirty="0">
                <a:solidFill>
                  <a:srgbClr val="252525"/>
                </a:solidFill>
                <a:latin typeface="Arial"/>
                <a:cs typeface="Arial"/>
              </a:rPr>
              <a:t>	</a:t>
            </a:r>
            <a:r>
              <a:rPr sz="900" b="1" spc="-11" dirty="0">
                <a:solidFill>
                  <a:srgbClr val="252525"/>
                </a:solidFill>
                <a:latin typeface="Arial"/>
                <a:cs typeface="Arial"/>
              </a:rPr>
              <a:t>m</a:t>
            </a:r>
            <a:r>
              <a:rPr sz="900" b="1" spc="-8" dirty="0">
                <a:solidFill>
                  <a:srgbClr val="252525"/>
                </a:solidFill>
                <a:latin typeface="Arial"/>
                <a:cs typeface="Arial"/>
              </a:rPr>
              <a:t>i</a:t>
            </a:r>
            <a:r>
              <a:rPr sz="900" b="1" dirty="0">
                <a:solidFill>
                  <a:srgbClr val="252525"/>
                </a:solidFill>
                <a:latin typeface="Arial"/>
                <a:cs typeface="Arial"/>
              </a:rPr>
              <a:t>s</a:t>
            </a:r>
            <a:r>
              <a:rPr sz="900" b="1" spc="-11" dirty="0">
                <a:solidFill>
                  <a:srgbClr val="252525"/>
                </a:solidFill>
                <a:latin typeface="Arial"/>
                <a:cs typeface="Arial"/>
              </a:rPr>
              <a:t>u</a:t>
            </a:r>
            <a:r>
              <a:rPr sz="900" b="1" spc="-15" dirty="0">
                <a:solidFill>
                  <a:srgbClr val="252525"/>
                </a:solidFill>
                <a:latin typeface="Arial"/>
                <a:cs typeface="Arial"/>
              </a:rPr>
              <a:t>r</a:t>
            </a:r>
            <a:r>
              <a:rPr sz="900" b="1" spc="-4" dirty="0">
                <a:solidFill>
                  <a:srgbClr val="252525"/>
                </a:solidFill>
                <a:latin typeface="Arial"/>
                <a:cs typeface="Arial"/>
              </a:rPr>
              <a:t>a</a:t>
            </a:r>
            <a:r>
              <a:rPr sz="900" b="1" dirty="0">
                <a:solidFill>
                  <a:srgbClr val="252525"/>
                </a:solidFill>
                <a:latin typeface="Arial"/>
                <a:cs typeface="Arial"/>
              </a:rPr>
              <a:t>	</a:t>
            </a:r>
            <a:r>
              <a:rPr sz="900" b="1" spc="-11" dirty="0">
                <a:solidFill>
                  <a:srgbClr val="252525"/>
                </a:solidFill>
                <a:latin typeface="Arial"/>
                <a:cs typeface="Arial"/>
              </a:rPr>
              <a:t>de</a:t>
            </a:r>
            <a:r>
              <a:rPr sz="900" b="1" dirty="0">
                <a:solidFill>
                  <a:srgbClr val="252525"/>
                </a:solidFill>
                <a:latin typeface="Arial"/>
                <a:cs typeface="Arial"/>
              </a:rPr>
              <a:t>l	p</a:t>
            </a:r>
            <a:r>
              <a:rPr sz="900" b="1" spc="-11" dirty="0">
                <a:solidFill>
                  <a:srgbClr val="252525"/>
                </a:solidFill>
                <a:latin typeface="Arial"/>
                <a:cs typeface="Arial"/>
              </a:rPr>
              <a:t>i</a:t>
            </a:r>
            <a:r>
              <a:rPr sz="900" b="1" spc="-4" dirty="0">
                <a:solidFill>
                  <a:srgbClr val="252525"/>
                </a:solidFill>
                <a:latin typeface="Arial"/>
                <a:cs typeface="Arial"/>
              </a:rPr>
              <a:t>a</a:t>
            </a:r>
            <a:r>
              <a:rPr sz="900" b="1" dirty="0">
                <a:solidFill>
                  <a:srgbClr val="252525"/>
                </a:solidFill>
                <a:latin typeface="Arial"/>
                <a:cs typeface="Arial"/>
              </a:rPr>
              <a:t>no  danno</a:t>
            </a:r>
            <a:r>
              <a:rPr sz="900" b="1" spc="-23" dirty="0">
                <a:solidFill>
                  <a:srgbClr val="252525"/>
                </a:solidFill>
                <a:latin typeface="Arial"/>
                <a:cs typeface="Arial"/>
              </a:rPr>
              <a:t> </a:t>
            </a:r>
            <a:r>
              <a:rPr sz="900" b="1" dirty="0">
                <a:solidFill>
                  <a:srgbClr val="252525"/>
                </a:solidFill>
                <a:latin typeface="Arial"/>
                <a:cs typeface="Arial"/>
              </a:rPr>
              <a:t>agli</a:t>
            </a:r>
            <a:r>
              <a:rPr sz="900" b="1" spc="-23" dirty="0">
                <a:solidFill>
                  <a:srgbClr val="252525"/>
                </a:solidFill>
                <a:latin typeface="Arial"/>
                <a:cs typeface="Arial"/>
              </a:rPr>
              <a:t> </a:t>
            </a:r>
            <a:r>
              <a:rPr sz="900" b="1" spc="-4" dirty="0">
                <a:solidFill>
                  <a:srgbClr val="252525"/>
                </a:solidFill>
                <a:latin typeface="Arial"/>
                <a:cs typeface="Arial"/>
              </a:rPr>
              <a:t>obiettivi</a:t>
            </a:r>
            <a:r>
              <a:rPr sz="900" b="1" spc="-30" dirty="0">
                <a:solidFill>
                  <a:srgbClr val="252525"/>
                </a:solidFill>
                <a:latin typeface="Arial"/>
                <a:cs typeface="Arial"/>
              </a:rPr>
              <a:t> </a:t>
            </a:r>
            <a:r>
              <a:rPr sz="900" b="1" spc="-4" dirty="0">
                <a:solidFill>
                  <a:srgbClr val="252525"/>
                </a:solidFill>
                <a:latin typeface="Arial"/>
                <a:cs typeface="Arial"/>
              </a:rPr>
              <a:t>ambientali</a:t>
            </a:r>
            <a:endParaRPr sz="900" dirty="0">
              <a:latin typeface="Arial"/>
              <a:cs typeface="Arial"/>
            </a:endParaRPr>
          </a:p>
        </p:txBody>
      </p:sp>
      <p:sp>
        <p:nvSpPr>
          <p:cNvPr id="57" name="object 57"/>
          <p:cNvSpPr txBox="1"/>
          <p:nvPr/>
        </p:nvSpPr>
        <p:spPr>
          <a:xfrm>
            <a:off x="3728275" y="5167366"/>
            <a:ext cx="1420178" cy="370454"/>
          </a:xfrm>
          <a:prstGeom prst="rect">
            <a:avLst/>
          </a:prstGeom>
        </p:spPr>
        <p:txBody>
          <a:bodyPr vert="horz" wrap="square" lIns="0" tIns="44291" rIns="0" bIns="0" rtlCol="0">
            <a:spAutoFit/>
          </a:bodyPr>
          <a:lstStyle/>
          <a:p>
            <a:pPr marL="12859">
              <a:spcBef>
                <a:spcPts val="349"/>
              </a:spcBef>
            </a:pPr>
            <a:r>
              <a:rPr sz="1050" b="1" spc="-4" dirty="0">
                <a:solidFill>
                  <a:srgbClr val="466CB6"/>
                </a:solidFill>
                <a:latin typeface="Arial"/>
                <a:cs typeface="Arial"/>
              </a:rPr>
              <a:t>NETWORK</a:t>
            </a:r>
            <a:endParaRPr sz="1050" dirty="0">
              <a:latin typeface="Arial"/>
              <a:cs typeface="Arial"/>
            </a:endParaRPr>
          </a:p>
          <a:p>
            <a:pPr marL="9525">
              <a:spcBef>
                <a:spcPts val="233"/>
              </a:spcBef>
            </a:pPr>
            <a:r>
              <a:rPr sz="900" b="1" spc="-4" dirty="0">
                <a:solidFill>
                  <a:srgbClr val="252525"/>
                </a:solidFill>
                <a:latin typeface="Arial"/>
                <a:cs typeface="Arial"/>
              </a:rPr>
              <a:t>Reti</a:t>
            </a:r>
            <a:r>
              <a:rPr sz="900" b="1" spc="-23" dirty="0">
                <a:solidFill>
                  <a:srgbClr val="252525"/>
                </a:solidFill>
                <a:latin typeface="Arial"/>
                <a:cs typeface="Arial"/>
              </a:rPr>
              <a:t> </a:t>
            </a:r>
            <a:r>
              <a:rPr sz="900" b="1" spc="-4" dirty="0">
                <a:solidFill>
                  <a:srgbClr val="252525"/>
                </a:solidFill>
                <a:latin typeface="Arial"/>
                <a:cs typeface="Arial"/>
              </a:rPr>
              <a:t>Intelligenti</a:t>
            </a:r>
            <a:r>
              <a:rPr sz="900" b="1" spc="-34" dirty="0">
                <a:solidFill>
                  <a:srgbClr val="252525"/>
                </a:solidFill>
                <a:latin typeface="Arial"/>
                <a:cs typeface="Arial"/>
              </a:rPr>
              <a:t> </a:t>
            </a:r>
            <a:r>
              <a:rPr sz="900" b="1" dirty="0">
                <a:solidFill>
                  <a:srgbClr val="252525"/>
                </a:solidFill>
                <a:latin typeface="Arial"/>
                <a:cs typeface="Arial"/>
              </a:rPr>
              <a:t>(</a:t>
            </a:r>
            <a:r>
              <a:rPr sz="900" b="1" dirty="0">
                <a:solidFill>
                  <a:srgbClr val="466CB6"/>
                </a:solidFill>
                <a:latin typeface="Arial"/>
                <a:cs typeface="Arial"/>
              </a:rPr>
              <a:t>€</a:t>
            </a:r>
            <a:r>
              <a:rPr sz="900" b="1" spc="-4" dirty="0">
                <a:solidFill>
                  <a:srgbClr val="466CB6"/>
                </a:solidFill>
                <a:latin typeface="Arial"/>
                <a:cs typeface="Arial"/>
              </a:rPr>
              <a:t> 3,6</a:t>
            </a:r>
            <a:r>
              <a:rPr sz="900" b="1" spc="-26" dirty="0">
                <a:solidFill>
                  <a:srgbClr val="466CB6"/>
                </a:solidFill>
                <a:latin typeface="Arial"/>
                <a:cs typeface="Arial"/>
              </a:rPr>
              <a:t> </a:t>
            </a:r>
            <a:r>
              <a:rPr sz="900" b="1" spc="-4" dirty="0">
                <a:solidFill>
                  <a:srgbClr val="466CB6"/>
                </a:solidFill>
                <a:latin typeface="Arial"/>
                <a:cs typeface="Arial"/>
              </a:rPr>
              <a:t>Mld</a:t>
            </a:r>
            <a:r>
              <a:rPr sz="900" b="1" spc="-4" dirty="0">
                <a:solidFill>
                  <a:srgbClr val="252525"/>
                </a:solidFill>
                <a:latin typeface="Arial"/>
                <a:cs typeface="Arial"/>
              </a:rPr>
              <a:t>)</a:t>
            </a:r>
            <a:endParaRPr sz="900" dirty="0">
              <a:latin typeface="Arial"/>
              <a:cs typeface="Arial"/>
            </a:endParaRPr>
          </a:p>
        </p:txBody>
      </p:sp>
      <p:sp>
        <p:nvSpPr>
          <p:cNvPr id="58" name="object 58"/>
          <p:cNvSpPr txBox="1"/>
          <p:nvPr/>
        </p:nvSpPr>
        <p:spPr>
          <a:xfrm>
            <a:off x="6763702" y="3450530"/>
            <a:ext cx="2100263" cy="487794"/>
          </a:xfrm>
          <a:prstGeom prst="rect">
            <a:avLst/>
          </a:prstGeom>
        </p:spPr>
        <p:txBody>
          <a:bodyPr vert="horz" wrap="square" lIns="0" tIns="23336" rIns="0" bIns="0" rtlCol="0">
            <a:spAutoFit/>
          </a:bodyPr>
          <a:lstStyle/>
          <a:p>
            <a:pPr marL="9525">
              <a:spcBef>
                <a:spcPts val="184"/>
              </a:spcBef>
            </a:pPr>
            <a:r>
              <a:rPr sz="1050" b="1" spc="-23" dirty="0">
                <a:solidFill>
                  <a:srgbClr val="466CB6"/>
                </a:solidFill>
                <a:latin typeface="Arial"/>
                <a:cs typeface="Arial"/>
              </a:rPr>
              <a:t>DIVARI</a:t>
            </a:r>
            <a:r>
              <a:rPr sz="1050" b="1" spc="19" dirty="0">
                <a:solidFill>
                  <a:srgbClr val="466CB6"/>
                </a:solidFill>
                <a:latin typeface="Arial"/>
                <a:cs typeface="Arial"/>
              </a:rPr>
              <a:t> </a:t>
            </a:r>
            <a:r>
              <a:rPr sz="1050" b="1" spc="-8" dirty="0">
                <a:solidFill>
                  <a:srgbClr val="466CB6"/>
                </a:solidFill>
                <a:latin typeface="Arial"/>
                <a:cs typeface="Arial"/>
              </a:rPr>
              <a:t>TERRITORIALI</a:t>
            </a:r>
            <a:endParaRPr sz="1050" dirty="0">
              <a:latin typeface="Arial"/>
              <a:cs typeface="Arial"/>
            </a:endParaRPr>
          </a:p>
          <a:p>
            <a:pPr marL="11906">
              <a:spcBef>
                <a:spcPts val="90"/>
              </a:spcBef>
            </a:pPr>
            <a:r>
              <a:rPr sz="900" b="1" spc="-4" dirty="0">
                <a:solidFill>
                  <a:srgbClr val="092543"/>
                </a:solidFill>
                <a:latin typeface="Arial"/>
                <a:cs typeface="Arial"/>
              </a:rPr>
              <a:t>Allocazione</a:t>
            </a:r>
            <a:r>
              <a:rPr sz="900" b="1" spc="23" dirty="0">
                <a:solidFill>
                  <a:srgbClr val="092543"/>
                </a:solidFill>
                <a:latin typeface="Arial"/>
                <a:cs typeface="Arial"/>
              </a:rPr>
              <a:t> </a:t>
            </a:r>
            <a:r>
              <a:rPr sz="900" b="1" spc="-8" dirty="0">
                <a:solidFill>
                  <a:srgbClr val="092543"/>
                </a:solidFill>
                <a:latin typeface="Arial"/>
                <a:cs typeface="Arial"/>
              </a:rPr>
              <a:t>risorse</a:t>
            </a:r>
            <a:r>
              <a:rPr sz="900" b="1" spc="34" dirty="0">
                <a:solidFill>
                  <a:srgbClr val="092543"/>
                </a:solidFill>
                <a:latin typeface="Arial"/>
                <a:cs typeface="Arial"/>
              </a:rPr>
              <a:t> </a:t>
            </a:r>
            <a:r>
              <a:rPr sz="900" b="1" spc="-8" dirty="0">
                <a:solidFill>
                  <a:srgbClr val="092543"/>
                </a:solidFill>
                <a:latin typeface="Arial"/>
                <a:cs typeface="Arial"/>
              </a:rPr>
              <a:t>in</a:t>
            </a:r>
            <a:r>
              <a:rPr sz="900" b="1" spc="26" dirty="0">
                <a:solidFill>
                  <a:srgbClr val="092543"/>
                </a:solidFill>
                <a:latin typeface="Arial"/>
                <a:cs typeface="Arial"/>
              </a:rPr>
              <a:t> </a:t>
            </a:r>
            <a:r>
              <a:rPr sz="900" b="1" spc="-8" dirty="0">
                <a:solidFill>
                  <a:srgbClr val="092543"/>
                </a:solidFill>
                <a:latin typeface="Arial"/>
                <a:cs typeface="Arial"/>
              </a:rPr>
              <a:t>coerenza</a:t>
            </a:r>
            <a:r>
              <a:rPr sz="900" b="1" spc="23" dirty="0">
                <a:solidFill>
                  <a:srgbClr val="092543"/>
                </a:solidFill>
                <a:latin typeface="Arial"/>
                <a:cs typeface="Arial"/>
              </a:rPr>
              <a:t> </a:t>
            </a:r>
            <a:r>
              <a:rPr sz="900" b="1" dirty="0">
                <a:solidFill>
                  <a:srgbClr val="092543"/>
                </a:solidFill>
                <a:latin typeface="Arial"/>
                <a:cs typeface="Arial"/>
              </a:rPr>
              <a:t>con</a:t>
            </a:r>
            <a:r>
              <a:rPr sz="900" b="1" spc="19" dirty="0">
                <a:solidFill>
                  <a:srgbClr val="092543"/>
                </a:solidFill>
                <a:latin typeface="Arial"/>
                <a:cs typeface="Arial"/>
              </a:rPr>
              <a:t> </a:t>
            </a:r>
            <a:r>
              <a:rPr sz="900" b="1" spc="-11" dirty="0">
                <a:solidFill>
                  <a:srgbClr val="092543"/>
                </a:solidFill>
                <a:latin typeface="Arial"/>
                <a:cs typeface="Arial"/>
              </a:rPr>
              <a:t>le</a:t>
            </a:r>
            <a:endParaRPr sz="900" dirty="0">
              <a:latin typeface="Arial"/>
              <a:cs typeface="Arial"/>
            </a:endParaRPr>
          </a:p>
          <a:p>
            <a:pPr marL="11906">
              <a:spcBef>
                <a:spcPts val="113"/>
              </a:spcBef>
            </a:pPr>
            <a:r>
              <a:rPr sz="900" b="1" spc="-4" dirty="0">
                <a:solidFill>
                  <a:srgbClr val="092543"/>
                </a:solidFill>
                <a:latin typeface="Arial"/>
                <a:cs typeface="Arial"/>
              </a:rPr>
              <a:t>%</a:t>
            </a:r>
            <a:r>
              <a:rPr sz="900" b="1" spc="-15" dirty="0">
                <a:solidFill>
                  <a:srgbClr val="092543"/>
                </a:solidFill>
                <a:latin typeface="Arial"/>
                <a:cs typeface="Arial"/>
              </a:rPr>
              <a:t> </a:t>
            </a:r>
            <a:r>
              <a:rPr sz="900" b="1" spc="-4" dirty="0">
                <a:solidFill>
                  <a:srgbClr val="092543"/>
                </a:solidFill>
                <a:latin typeface="Arial"/>
                <a:cs typeface="Arial"/>
              </a:rPr>
              <a:t>previste</a:t>
            </a:r>
            <a:r>
              <a:rPr sz="900" b="1" spc="-49" dirty="0">
                <a:solidFill>
                  <a:srgbClr val="092543"/>
                </a:solidFill>
                <a:latin typeface="Arial"/>
                <a:cs typeface="Arial"/>
              </a:rPr>
              <a:t> </a:t>
            </a:r>
            <a:r>
              <a:rPr sz="900" b="1" spc="-4" dirty="0">
                <a:solidFill>
                  <a:srgbClr val="092543"/>
                </a:solidFill>
                <a:latin typeface="Arial"/>
                <a:cs typeface="Arial"/>
              </a:rPr>
              <a:t>nel</a:t>
            </a:r>
            <a:r>
              <a:rPr sz="900" b="1" spc="-15" dirty="0">
                <a:solidFill>
                  <a:srgbClr val="092543"/>
                </a:solidFill>
                <a:latin typeface="Arial"/>
                <a:cs typeface="Arial"/>
              </a:rPr>
              <a:t> </a:t>
            </a:r>
            <a:r>
              <a:rPr sz="900" b="1" spc="-4" dirty="0">
                <a:solidFill>
                  <a:srgbClr val="092543"/>
                </a:solidFill>
                <a:latin typeface="Arial"/>
                <a:cs typeface="Arial"/>
              </a:rPr>
              <a:t>PNRR</a:t>
            </a:r>
            <a:endParaRPr sz="900" dirty="0">
              <a:latin typeface="Arial"/>
              <a:cs typeface="Arial"/>
            </a:endParaRPr>
          </a:p>
        </p:txBody>
      </p:sp>
      <p:sp>
        <p:nvSpPr>
          <p:cNvPr id="59" name="object 59"/>
          <p:cNvSpPr txBox="1"/>
          <p:nvPr/>
        </p:nvSpPr>
        <p:spPr>
          <a:xfrm>
            <a:off x="6757511" y="4141432"/>
            <a:ext cx="2105978" cy="461504"/>
          </a:xfrm>
          <a:prstGeom prst="rect">
            <a:avLst/>
          </a:prstGeom>
        </p:spPr>
        <p:txBody>
          <a:bodyPr vert="horz" wrap="square" lIns="0" tIns="10001" rIns="0" bIns="0" rtlCol="0">
            <a:spAutoFit/>
          </a:bodyPr>
          <a:lstStyle/>
          <a:p>
            <a:pPr marL="9525">
              <a:spcBef>
                <a:spcPts val="79"/>
              </a:spcBef>
            </a:pPr>
            <a:r>
              <a:rPr sz="1050" b="1" spc="-23" dirty="0">
                <a:solidFill>
                  <a:srgbClr val="466CB6"/>
                </a:solidFill>
                <a:latin typeface="Arial"/>
                <a:cs typeface="Arial"/>
              </a:rPr>
              <a:t>PARITÀ</a:t>
            </a:r>
            <a:r>
              <a:rPr sz="1050" b="1" spc="4" dirty="0">
                <a:solidFill>
                  <a:srgbClr val="466CB6"/>
                </a:solidFill>
                <a:latin typeface="Arial"/>
                <a:cs typeface="Arial"/>
              </a:rPr>
              <a:t> </a:t>
            </a:r>
            <a:r>
              <a:rPr sz="1050" b="1" spc="-4" dirty="0">
                <a:solidFill>
                  <a:srgbClr val="466CB6"/>
                </a:solidFill>
                <a:latin typeface="Arial"/>
                <a:cs typeface="Arial"/>
              </a:rPr>
              <a:t>DI</a:t>
            </a:r>
            <a:r>
              <a:rPr sz="1050" b="1" spc="-19" dirty="0">
                <a:solidFill>
                  <a:srgbClr val="466CB6"/>
                </a:solidFill>
                <a:latin typeface="Arial"/>
                <a:cs typeface="Arial"/>
              </a:rPr>
              <a:t> </a:t>
            </a:r>
            <a:r>
              <a:rPr sz="1050" b="1" dirty="0">
                <a:solidFill>
                  <a:srgbClr val="466CB6"/>
                </a:solidFill>
                <a:latin typeface="Arial"/>
                <a:cs typeface="Arial"/>
              </a:rPr>
              <a:t>GENERE</a:t>
            </a:r>
            <a:endParaRPr sz="1050" dirty="0">
              <a:latin typeface="Arial"/>
              <a:cs typeface="Arial"/>
            </a:endParaRPr>
          </a:p>
          <a:p>
            <a:pPr marL="18098">
              <a:spcBef>
                <a:spcPts val="11"/>
              </a:spcBef>
              <a:tabLst>
                <a:tab pos="271939" algn="l"/>
                <a:tab pos="872014" algn="l"/>
                <a:tab pos="1396841" algn="l"/>
                <a:tab pos="2002631" algn="l"/>
              </a:tabLst>
            </a:pPr>
            <a:r>
              <a:rPr sz="900" b="1" spc="-8" dirty="0">
                <a:solidFill>
                  <a:srgbClr val="092543"/>
                </a:solidFill>
                <a:latin typeface="Arial"/>
                <a:cs typeface="Arial"/>
              </a:rPr>
              <a:t>L</a:t>
            </a:r>
            <a:r>
              <a:rPr sz="900" b="1" spc="-4" dirty="0">
                <a:solidFill>
                  <a:srgbClr val="092543"/>
                </a:solidFill>
                <a:latin typeface="Arial"/>
                <a:cs typeface="Arial"/>
              </a:rPr>
              <a:t>e</a:t>
            </a:r>
            <a:r>
              <a:rPr sz="900" b="1" dirty="0">
                <a:solidFill>
                  <a:srgbClr val="092543"/>
                </a:solidFill>
                <a:latin typeface="Arial"/>
                <a:cs typeface="Arial"/>
              </a:rPr>
              <a:t>	ini</a:t>
            </a:r>
            <a:r>
              <a:rPr sz="900" b="1" spc="-8" dirty="0">
                <a:solidFill>
                  <a:srgbClr val="092543"/>
                </a:solidFill>
                <a:latin typeface="Arial"/>
                <a:cs typeface="Arial"/>
              </a:rPr>
              <a:t>zi</a:t>
            </a:r>
            <a:r>
              <a:rPr sz="900" b="1" spc="-4" dirty="0">
                <a:solidFill>
                  <a:srgbClr val="092543"/>
                </a:solidFill>
                <a:latin typeface="Arial"/>
                <a:cs typeface="Arial"/>
              </a:rPr>
              <a:t>ati</a:t>
            </a:r>
            <a:r>
              <a:rPr sz="900" b="1" spc="-30" dirty="0">
                <a:solidFill>
                  <a:srgbClr val="092543"/>
                </a:solidFill>
                <a:latin typeface="Arial"/>
                <a:cs typeface="Arial"/>
              </a:rPr>
              <a:t>v</a:t>
            </a:r>
            <a:r>
              <a:rPr sz="900" b="1" spc="-4" dirty="0">
                <a:solidFill>
                  <a:srgbClr val="092543"/>
                </a:solidFill>
                <a:latin typeface="Arial"/>
                <a:cs typeface="Arial"/>
              </a:rPr>
              <a:t>e</a:t>
            </a:r>
            <a:r>
              <a:rPr sz="900" b="1" dirty="0">
                <a:solidFill>
                  <a:srgbClr val="092543"/>
                </a:solidFill>
                <a:latin typeface="Arial"/>
                <a:cs typeface="Arial"/>
              </a:rPr>
              <a:t>	</a:t>
            </a:r>
            <a:r>
              <a:rPr sz="900" b="1" spc="-11" dirty="0">
                <a:solidFill>
                  <a:srgbClr val="092543"/>
                </a:solidFill>
                <a:latin typeface="Arial"/>
                <a:cs typeface="Arial"/>
              </a:rPr>
              <a:t>d</a:t>
            </a:r>
            <a:r>
              <a:rPr sz="900" b="1" spc="-4" dirty="0">
                <a:solidFill>
                  <a:srgbClr val="092543"/>
                </a:solidFill>
                <a:latin typeface="Arial"/>
                <a:cs typeface="Arial"/>
              </a:rPr>
              <a:t>e</a:t>
            </a:r>
            <a:r>
              <a:rPr sz="900" b="1" spc="-19" dirty="0">
                <a:solidFill>
                  <a:srgbClr val="092543"/>
                </a:solidFill>
                <a:latin typeface="Arial"/>
                <a:cs typeface="Arial"/>
              </a:rPr>
              <a:t>v</a:t>
            </a:r>
            <a:r>
              <a:rPr sz="900" b="1" dirty="0">
                <a:solidFill>
                  <a:srgbClr val="092543"/>
                </a:solidFill>
                <a:latin typeface="Arial"/>
                <a:cs typeface="Arial"/>
              </a:rPr>
              <a:t>ono	</a:t>
            </a:r>
            <a:r>
              <a:rPr sz="900" b="1" spc="-4" dirty="0">
                <a:solidFill>
                  <a:srgbClr val="092543"/>
                </a:solidFill>
                <a:latin typeface="Arial"/>
                <a:cs typeface="Arial"/>
              </a:rPr>
              <a:t>g</a:t>
            </a:r>
            <a:r>
              <a:rPr sz="900" b="1" spc="-11" dirty="0">
                <a:solidFill>
                  <a:srgbClr val="092543"/>
                </a:solidFill>
                <a:latin typeface="Arial"/>
                <a:cs typeface="Arial"/>
              </a:rPr>
              <a:t>a</a:t>
            </a:r>
            <a:r>
              <a:rPr sz="900" b="1" spc="-15" dirty="0">
                <a:solidFill>
                  <a:srgbClr val="092543"/>
                </a:solidFill>
                <a:latin typeface="Arial"/>
                <a:cs typeface="Arial"/>
              </a:rPr>
              <a:t>r</a:t>
            </a:r>
            <a:r>
              <a:rPr sz="900" b="1" spc="-4" dirty="0">
                <a:solidFill>
                  <a:srgbClr val="092543"/>
                </a:solidFill>
                <a:latin typeface="Arial"/>
                <a:cs typeface="Arial"/>
              </a:rPr>
              <a:t>a</a:t>
            </a:r>
            <a:r>
              <a:rPr sz="900" b="1" dirty="0">
                <a:solidFill>
                  <a:srgbClr val="092543"/>
                </a:solidFill>
                <a:latin typeface="Arial"/>
                <a:cs typeface="Arial"/>
              </a:rPr>
              <a:t>n</a:t>
            </a:r>
            <a:r>
              <a:rPr sz="900" b="1" spc="-15" dirty="0">
                <a:solidFill>
                  <a:srgbClr val="092543"/>
                </a:solidFill>
                <a:latin typeface="Arial"/>
                <a:cs typeface="Arial"/>
              </a:rPr>
              <a:t>t</a:t>
            </a:r>
            <a:r>
              <a:rPr sz="900" b="1" spc="-8" dirty="0">
                <a:solidFill>
                  <a:srgbClr val="092543"/>
                </a:solidFill>
                <a:latin typeface="Arial"/>
                <a:cs typeface="Arial"/>
              </a:rPr>
              <a:t>i</a:t>
            </a:r>
            <a:r>
              <a:rPr sz="900" b="1" spc="-15" dirty="0">
                <a:solidFill>
                  <a:srgbClr val="092543"/>
                </a:solidFill>
                <a:latin typeface="Arial"/>
                <a:cs typeface="Arial"/>
              </a:rPr>
              <a:t>r</a:t>
            </a:r>
            <a:r>
              <a:rPr sz="900" b="1" spc="-4" dirty="0">
                <a:solidFill>
                  <a:srgbClr val="092543"/>
                </a:solidFill>
                <a:latin typeface="Arial"/>
                <a:cs typeface="Arial"/>
              </a:rPr>
              <a:t>e</a:t>
            </a:r>
            <a:r>
              <a:rPr sz="900" b="1" dirty="0">
                <a:solidFill>
                  <a:srgbClr val="092543"/>
                </a:solidFill>
                <a:latin typeface="Arial"/>
                <a:cs typeface="Arial"/>
              </a:rPr>
              <a:t>	</a:t>
            </a:r>
            <a:r>
              <a:rPr sz="900" b="1" spc="-11" dirty="0">
                <a:solidFill>
                  <a:srgbClr val="092543"/>
                </a:solidFill>
                <a:latin typeface="Arial"/>
                <a:cs typeface="Arial"/>
              </a:rPr>
              <a:t>la</a:t>
            </a:r>
            <a:endParaRPr sz="900" dirty="0">
              <a:latin typeface="Arial"/>
              <a:cs typeface="Arial"/>
            </a:endParaRPr>
          </a:p>
          <a:p>
            <a:pPr marL="18098">
              <a:spcBef>
                <a:spcPts val="109"/>
              </a:spcBef>
            </a:pPr>
            <a:r>
              <a:rPr sz="900" b="1" spc="-4" dirty="0">
                <a:solidFill>
                  <a:srgbClr val="092543"/>
                </a:solidFill>
                <a:latin typeface="Arial"/>
                <a:cs typeface="Arial"/>
              </a:rPr>
              <a:t>partecipazione</a:t>
            </a:r>
            <a:r>
              <a:rPr sz="900" b="1" spc="-49" dirty="0">
                <a:solidFill>
                  <a:srgbClr val="092543"/>
                </a:solidFill>
                <a:latin typeface="Arial"/>
                <a:cs typeface="Arial"/>
              </a:rPr>
              <a:t> </a:t>
            </a:r>
            <a:r>
              <a:rPr sz="900" b="1" dirty="0">
                <a:solidFill>
                  <a:srgbClr val="092543"/>
                </a:solidFill>
                <a:latin typeface="Arial"/>
                <a:cs typeface="Arial"/>
              </a:rPr>
              <a:t>delle</a:t>
            </a:r>
            <a:r>
              <a:rPr sz="900" b="1" spc="-34" dirty="0">
                <a:solidFill>
                  <a:srgbClr val="092543"/>
                </a:solidFill>
                <a:latin typeface="Arial"/>
                <a:cs typeface="Arial"/>
              </a:rPr>
              <a:t> </a:t>
            </a:r>
            <a:r>
              <a:rPr sz="900" b="1" spc="-4" dirty="0">
                <a:solidFill>
                  <a:srgbClr val="092543"/>
                </a:solidFill>
                <a:latin typeface="Arial"/>
                <a:cs typeface="Arial"/>
              </a:rPr>
              <a:t>donne</a:t>
            </a:r>
            <a:endParaRPr sz="900" dirty="0">
              <a:latin typeface="Arial"/>
              <a:cs typeface="Arial"/>
            </a:endParaRPr>
          </a:p>
        </p:txBody>
      </p:sp>
      <p:sp>
        <p:nvSpPr>
          <p:cNvPr id="60" name="object 60"/>
          <p:cNvSpPr txBox="1"/>
          <p:nvPr/>
        </p:nvSpPr>
        <p:spPr>
          <a:xfrm>
            <a:off x="6748082" y="4861522"/>
            <a:ext cx="2090261" cy="603018"/>
          </a:xfrm>
          <a:prstGeom prst="rect">
            <a:avLst/>
          </a:prstGeom>
        </p:spPr>
        <p:txBody>
          <a:bodyPr vert="horz" wrap="square" lIns="0" tIns="10001" rIns="0" bIns="0" rtlCol="0">
            <a:spAutoFit/>
          </a:bodyPr>
          <a:lstStyle/>
          <a:p>
            <a:pPr marL="9525">
              <a:spcBef>
                <a:spcPts val="79"/>
              </a:spcBef>
            </a:pPr>
            <a:r>
              <a:rPr sz="1050" b="1" spc="-4" dirty="0">
                <a:solidFill>
                  <a:srgbClr val="466CB6"/>
                </a:solidFill>
                <a:latin typeface="Arial"/>
                <a:cs typeface="Arial"/>
              </a:rPr>
              <a:t>FUTURE</a:t>
            </a:r>
            <a:r>
              <a:rPr sz="1050" b="1" spc="-30" dirty="0">
                <a:solidFill>
                  <a:srgbClr val="466CB6"/>
                </a:solidFill>
                <a:latin typeface="Arial"/>
                <a:cs typeface="Arial"/>
              </a:rPr>
              <a:t> </a:t>
            </a:r>
            <a:r>
              <a:rPr sz="1050" b="1" spc="-4" dirty="0">
                <a:solidFill>
                  <a:srgbClr val="466CB6"/>
                </a:solidFill>
                <a:latin typeface="Arial"/>
                <a:cs typeface="Arial"/>
              </a:rPr>
              <a:t>GENERAZIONI</a:t>
            </a:r>
            <a:endParaRPr sz="1050" dirty="0">
              <a:latin typeface="Arial"/>
              <a:cs typeface="Arial"/>
            </a:endParaRPr>
          </a:p>
          <a:p>
            <a:pPr marL="14764"/>
            <a:r>
              <a:rPr sz="900" b="1" dirty="0">
                <a:solidFill>
                  <a:srgbClr val="092543"/>
                </a:solidFill>
                <a:latin typeface="Arial"/>
                <a:cs typeface="Arial"/>
              </a:rPr>
              <a:t>Gli</a:t>
            </a:r>
            <a:r>
              <a:rPr sz="900" b="1" spc="45" dirty="0">
                <a:solidFill>
                  <a:srgbClr val="092543"/>
                </a:solidFill>
                <a:latin typeface="Arial"/>
                <a:cs typeface="Arial"/>
              </a:rPr>
              <a:t> </a:t>
            </a:r>
            <a:r>
              <a:rPr sz="900" b="1" spc="-8" dirty="0">
                <a:solidFill>
                  <a:srgbClr val="092543"/>
                </a:solidFill>
                <a:latin typeface="Arial"/>
                <a:cs typeface="Arial"/>
              </a:rPr>
              <a:t>interventi</a:t>
            </a:r>
            <a:r>
              <a:rPr sz="900" b="1" spc="38" dirty="0">
                <a:solidFill>
                  <a:srgbClr val="092543"/>
                </a:solidFill>
                <a:latin typeface="Arial"/>
                <a:cs typeface="Arial"/>
              </a:rPr>
              <a:t> </a:t>
            </a:r>
            <a:r>
              <a:rPr sz="900" b="1" dirty="0">
                <a:solidFill>
                  <a:srgbClr val="092543"/>
                </a:solidFill>
                <a:latin typeface="Arial"/>
                <a:cs typeface="Arial"/>
              </a:rPr>
              <a:t>sono</a:t>
            </a:r>
            <a:r>
              <a:rPr sz="900" b="1" spc="41" dirty="0">
                <a:solidFill>
                  <a:srgbClr val="092543"/>
                </a:solidFill>
                <a:latin typeface="Arial"/>
                <a:cs typeface="Arial"/>
              </a:rPr>
              <a:t> </a:t>
            </a:r>
            <a:r>
              <a:rPr sz="900" b="1" spc="-8" dirty="0">
                <a:solidFill>
                  <a:srgbClr val="092543"/>
                </a:solidFill>
                <a:latin typeface="Arial"/>
                <a:cs typeface="Arial"/>
              </a:rPr>
              <a:t>tesi</a:t>
            </a:r>
            <a:r>
              <a:rPr sz="900" b="1" spc="34" dirty="0">
                <a:solidFill>
                  <a:srgbClr val="092543"/>
                </a:solidFill>
                <a:latin typeface="Arial"/>
                <a:cs typeface="Arial"/>
              </a:rPr>
              <a:t> </a:t>
            </a:r>
            <a:r>
              <a:rPr sz="900" b="1" dirty="0">
                <a:solidFill>
                  <a:srgbClr val="092543"/>
                </a:solidFill>
                <a:latin typeface="Arial"/>
                <a:cs typeface="Arial"/>
              </a:rPr>
              <a:t>a</a:t>
            </a:r>
            <a:r>
              <a:rPr sz="900" b="1" spc="49" dirty="0">
                <a:solidFill>
                  <a:srgbClr val="092543"/>
                </a:solidFill>
                <a:latin typeface="Arial"/>
                <a:cs typeface="Arial"/>
              </a:rPr>
              <a:t> </a:t>
            </a:r>
            <a:r>
              <a:rPr sz="900" b="1" spc="-8" dirty="0">
                <a:solidFill>
                  <a:srgbClr val="092543"/>
                </a:solidFill>
                <a:latin typeface="Arial"/>
                <a:cs typeface="Arial"/>
              </a:rPr>
              <a:t>valorizzare</a:t>
            </a:r>
            <a:r>
              <a:rPr sz="900" b="1" spc="30" dirty="0">
                <a:solidFill>
                  <a:srgbClr val="092543"/>
                </a:solidFill>
                <a:latin typeface="Arial"/>
                <a:cs typeface="Arial"/>
              </a:rPr>
              <a:t> </a:t>
            </a:r>
            <a:r>
              <a:rPr sz="900" b="1" dirty="0">
                <a:solidFill>
                  <a:srgbClr val="092543"/>
                </a:solidFill>
                <a:latin typeface="Arial"/>
                <a:cs typeface="Arial"/>
              </a:rPr>
              <a:t>e</a:t>
            </a:r>
            <a:endParaRPr sz="900" dirty="0">
              <a:latin typeface="Arial"/>
              <a:cs typeface="Arial"/>
            </a:endParaRPr>
          </a:p>
          <a:p>
            <a:pPr marL="14764" marR="3810">
              <a:lnSpc>
                <a:spcPct val="110000"/>
              </a:lnSpc>
              <a:spcBef>
                <a:spcPts val="4"/>
              </a:spcBef>
            </a:pPr>
            <a:r>
              <a:rPr sz="900" b="1" spc="-4" dirty="0">
                <a:solidFill>
                  <a:srgbClr val="092543"/>
                </a:solidFill>
                <a:latin typeface="Arial"/>
                <a:cs typeface="Arial"/>
              </a:rPr>
              <a:t>fornire</a:t>
            </a:r>
            <a:r>
              <a:rPr sz="900" b="1" spc="206" dirty="0">
                <a:solidFill>
                  <a:srgbClr val="092543"/>
                </a:solidFill>
                <a:latin typeface="Arial"/>
                <a:cs typeface="Arial"/>
              </a:rPr>
              <a:t> </a:t>
            </a:r>
            <a:r>
              <a:rPr sz="900" b="1" spc="-8" dirty="0">
                <a:solidFill>
                  <a:srgbClr val="092543"/>
                </a:solidFill>
                <a:latin typeface="Arial"/>
                <a:cs typeface="Arial"/>
              </a:rPr>
              <a:t>benefici</a:t>
            </a:r>
            <a:r>
              <a:rPr sz="900" b="1" spc="217" dirty="0">
                <a:solidFill>
                  <a:srgbClr val="092543"/>
                </a:solidFill>
                <a:latin typeface="Arial"/>
                <a:cs typeface="Arial"/>
              </a:rPr>
              <a:t> </a:t>
            </a:r>
            <a:r>
              <a:rPr sz="900" b="1" spc="-8" dirty="0">
                <a:solidFill>
                  <a:srgbClr val="092543"/>
                </a:solidFill>
                <a:latin typeface="Arial"/>
                <a:cs typeface="Arial"/>
              </a:rPr>
              <a:t>diretti</a:t>
            </a:r>
            <a:r>
              <a:rPr sz="900" b="1" spc="203" dirty="0">
                <a:solidFill>
                  <a:srgbClr val="092543"/>
                </a:solidFill>
                <a:latin typeface="Arial"/>
                <a:cs typeface="Arial"/>
              </a:rPr>
              <a:t> </a:t>
            </a:r>
            <a:r>
              <a:rPr sz="900" b="1" spc="-4" dirty="0">
                <a:solidFill>
                  <a:srgbClr val="092543"/>
                </a:solidFill>
                <a:latin typeface="Arial"/>
                <a:cs typeface="Arial"/>
              </a:rPr>
              <a:t>e</a:t>
            </a:r>
            <a:r>
              <a:rPr sz="900" b="1" spc="214" dirty="0">
                <a:solidFill>
                  <a:srgbClr val="092543"/>
                </a:solidFill>
                <a:latin typeface="Arial"/>
                <a:cs typeface="Arial"/>
              </a:rPr>
              <a:t> </a:t>
            </a:r>
            <a:r>
              <a:rPr sz="900" b="1" spc="-4" dirty="0">
                <a:solidFill>
                  <a:srgbClr val="092543"/>
                </a:solidFill>
                <a:latin typeface="Arial"/>
                <a:cs typeface="Arial"/>
              </a:rPr>
              <a:t>indiretti</a:t>
            </a:r>
            <a:r>
              <a:rPr sz="900" b="1" spc="206" dirty="0">
                <a:solidFill>
                  <a:srgbClr val="092543"/>
                </a:solidFill>
                <a:latin typeface="Arial"/>
                <a:cs typeface="Arial"/>
              </a:rPr>
              <a:t> </a:t>
            </a:r>
            <a:r>
              <a:rPr sz="900" b="1" spc="-8" dirty="0">
                <a:solidFill>
                  <a:srgbClr val="092543"/>
                </a:solidFill>
                <a:latin typeface="Arial"/>
                <a:cs typeface="Arial"/>
              </a:rPr>
              <a:t>alle </a:t>
            </a:r>
            <a:r>
              <a:rPr sz="900" b="1" spc="-240" dirty="0">
                <a:solidFill>
                  <a:srgbClr val="092543"/>
                </a:solidFill>
                <a:latin typeface="Arial"/>
                <a:cs typeface="Arial"/>
              </a:rPr>
              <a:t> </a:t>
            </a:r>
            <a:r>
              <a:rPr sz="900" b="1" spc="-4" dirty="0">
                <a:solidFill>
                  <a:srgbClr val="092543"/>
                </a:solidFill>
                <a:latin typeface="Arial"/>
                <a:cs typeface="Arial"/>
              </a:rPr>
              <a:t>future</a:t>
            </a:r>
            <a:r>
              <a:rPr sz="900" b="1" spc="-15" dirty="0">
                <a:solidFill>
                  <a:srgbClr val="092543"/>
                </a:solidFill>
                <a:latin typeface="Arial"/>
                <a:cs typeface="Arial"/>
              </a:rPr>
              <a:t> </a:t>
            </a:r>
            <a:r>
              <a:rPr sz="900" b="1" spc="-4" dirty="0">
                <a:solidFill>
                  <a:srgbClr val="092543"/>
                </a:solidFill>
                <a:latin typeface="Arial"/>
                <a:cs typeface="Arial"/>
              </a:rPr>
              <a:t>generazioni</a:t>
            </a:r>
            <a:endParaRPr sz="900" dirty="0">
              <a:latin typeface="Arial"/>
              <a:cs typeface="Arial"/>
            </a:endParaRPr>
          </a:p>
        </p:txBody>
      </p:sp>
      <p:sp>
        <p:nvSpPr>
          <p:cNvPr id="61" name="object 61"/>
          <p:cNvSpPr txBox="1"/>
          <p:nvPr/>
        </p:nvSpPr>
        <p:spPr>
          <a:xfrm>
            <a:off x="666903" y="4353782"/>
            <a:ext cx="1473994" cy="171201"/>
          </a:xfrm>
          <a:prstGeom prst="rect">
            <a:avLst/>
          </a:prstGeom>
        </p:spPr>
        <p:txBody>
          <a:bodyPr vert="horz" wrap="square" lIns="0" tIns="9525" rIns="0" bIns="0" rtlCol="0">
            <a:spAutoFit/>
          </a:bodyPr>
          <a:lstStyle/>
          <a:p>
            <a:pPr marL="9525">
              <a:spcBef>
                <a:spcPts val="75"/>
              </a:spcBef>
            </a:pPr>
            <a:r>
              <a:rPr sz="1050" b="1" dirty="0">
                <a:solidFill>
                  <a:srgbClr val="466CB6"/>
                </a:solidFill>
                <a:latin typeface="Arial"/>
                <a:cs typeface="Arial"/>
              </a:rPr>
              <a:t>I</a:t>
            </a:r>
            <a:r>
              <a:rPr sz="1050" b="1" spc="-8" dirty="0">
                <a:solidFill>
                  <a:srgbClr val="466CB6"/>
                </a:solidFill>
                <a:latin typeface="Arial"/>
                <a:cs typeface="Arial"/>
              </a:rPr>
              <a:t>N</a:t>
            </a:r>
            <a:r>
              <a:rPr sz="1050" b="1" dirty="0">
                <a:solidFill>
                  <a:srgbClr val="466CB6"/>
                </a:solidFill>
                <a:latin typeface="Arial"/>
                <a:cs typeface="Arial"/>
              </a:rPr>
              <a:t>VES</a:t>
            </a:r>
            <a:r>
              <a:rPr sz="1050" b="1" spc="-8" dirty="0">
                <a:solidFill>
                  <a:srgbClr val="466CB6"/>
                </a:solidFill>
                <a:latin typeface="Arial"/>
                <a:cs typeface="Arial"/>
              </a:rPr>
              <a:t>TIM</a:t>
            </a:r>
            <a:r>
              <a:rPr sz="1050" b="1" spc="-11" dirty="0">
                <a:solidFill>
                  <a:srgbClr val="466CB6"/>
                </a:solidFill>
                <a:latin typeface="Arial"/>
                <a:cs typeface="Arial"/>
              </a:rPr>
              <a:t>E</a:t>
            </a:r>
            <a:r>
              <a:rPr sz="1050" b="1" spc="-8" dirty="0">
                <a:solidFill>
                  <a:srgbClr val="466CB6"/>
                </a:solidFill>
                <a:latin typeface="Arial"/>
                <a:cs typeface="Arial"/>
              </a:rPr>
              <a:t>NT</a:t>
            </a:r>
            <a:r>
              <a:rPr sz="1050" b="1" dirty="0">
                <a:solidFill>
                  <a:srgbClr val="466CB6"/>
                </a:solidFill>
                <a:latin typeface="Arial"/>
                <a:cs typeface="Arial"/>
              </a:rPr>
              <a:t>I</a:t>
            </a:r>
            <a:r>
              <a:rPr sz="1050" b="1" spc="-38" dirty="0">
                <a:solidFill>
                  <a:srgbClr val="466CB6"/>
                </a:solidFill>
                <a:latin typeface="Arial"/>
                <a:cs typeface="Arial"/>
              </a:rPr>
              <a:t> </a:t>
            </a:r>
            <a:r>
              <a:rPr sz="1050" b="1" spc="-8" dirty="0">
                <a:solidFill>
                  <a:srgbClr val="466CB6"/>
                </a:solidFill>
                <a:latin typeface="Arial"/>
                <a:cs typeface="Arial"/>
              </a:rPr>
              <a:t>CH</a:t>
            </a:r>
            <a:r>
              <a:rPr sz="1050" b="1" dirty="0">
                <a:solidFill>
                  <a:srgbClr val="466CB6"/>
                </a:solidFill>
                <a:latin typeface="Arial"/>
                <a:cs typeface="Arial"/>
              </a:rPr>
              <a:t>I</a:t>
            </a:r>
            <a:r>
              <a:rPr sz="1050" b="1" spc="-116" dirty="0">
                <a:solidFill>
                  <a:srgbClr val="466CB6"/>
                </a:solidFill>
                <a:latin typeface="Arial"/>
                <a:cs typeface="Arial"/>
              </a:rPr>
              <a:t>A</a:t>
            </a:r>
            <a:r>
              <a:rPr sz="1050" b="1" dirty="0">
                <a:solidFill>
                  <a:srgbClr val="466CB6"/>
                </a:solidFill>
                <a:latin typeface="Arial"/>
                <a:cs typeface="Arial"/>
              </a:rPr>
              <a:t>VE</a:t>
            </a:r>
            <a:endParaRPr sz="1050" dirty="0">
              <a:latin typeface="Arial"/>
              <a:cs typeface="Arial"/>
            </a:endParaRPr>
          </a:p>
        </p:txBody>
      </p:sp>
      <p:sp>
        <p:nvSpPr>
          <p:cNvPr id="62" name="object 62"/>
          <p:cNvSpPr txBox="1"/>
          <p:nvPr/>
        </p:nvSpPr>
        <p:spPr>
          <a:xfrm>
            <a:off x="665073" y="4530090"/>
            <a:ext cx="2221230" cy="770339"/>
          </a:xfrm>
          <a:prstGeom prst="rect">
            <a:avLst/>
          </a:prstGeom>
        </p:spPr>
        <p:txBody>
          <a:bodyPr vert="horz" wrap="square" lIns="0" tIns="9525" rIns="0" bIns="0" rtlCol="0">
            <a:spAutoFit/>
          </a:bodyPr>
          <a:lstStyle/>
          <a:p>
            <a:pPr marL="224314" marR="271939" indent="-215265">
              <a:lnSpc>
                <a:spcPct val="110100"/>
              </a:lnSpc>
              <a:spcBef>
                <a:spcPts val="75"/>
              </a:spcBef>
              <a:buFont typeface="Wingdings"/>
              <a:buChar char=""/>
              <a:tabLst>
                <a:tab pos="224314" algn="l"/>
                <a:tab pos="224790" algn="l"/>
              </a:tabLst>
            </a:pPr>
            <a:r>
              <a:rPr sz="900" b="1" spc="-4" dirty="0">
                <a:solidFill>
                  <a:srgbClr val="092543"/>
                </a:solidFill>
                <a:latin typeface="Arial"/>
                <a:cs typeface="Arial"/>
              </a:rPr>
              <a:t>Sviluppo</a:t>
            </a:r>
            <a:r>
              <a:rPr sz="900" b="1" spc="-15" dirty="0">
                <a:solidFill>
                  <a:srgbClr val="092543"/>
                </a:solidFill>
                <a:latin typeface="Arial"/>
                <a:cs typeface="Arial"/>
              </a:rPr>
              <a:t> </a:t>
            </a:r>
            <a:r>
              <a:rPr sz="900" b="1" spc="-4" dirty="0">
                <a:solidFill>
                  <a:srgbClr val="092543"/>
                </a:solidFill>
                <a:latin typeface="Arial"/>
                <a:cs typeface="Arial"/>
              </a:rPr>
              <a:t>della</a:t>
            </a:r>
            <a:r>
              <a:rPr sz="900" b="1" spc="-23" dirty="0">
                <a:solidFill>
                  <a:srgbClr val="092543"/>
                </a:solidFill>
                <a:latin typeface="Arial"/>
                <a:cs typeface="Arial"/>
              </a:rPr>
              <a:t> </a:t>
            </a:r>
            <a:r>
              <a:rPr sz="900" b="1" spc="-4" dirty="0">
                <a:solidFill>
                  <a:srgbClr val="092543"/>
                </a:solidFill>
                <a:latin typeface="Arial"/>
                <a:cs typeface="Arial"/>
              </a:rPr>
              <a:t>banda</a:t>
            </a:r>
            <a:r>
              <a:rPr sz="900" b="1" spc="-26" dirty="0">
                <a:solidFill>
                  <a:srgbClr val="092543"/>
                </a:solidFill>
                <a:latin typeface="Arial"/>
                <a:cs typeface="Arial"/>
              </a:rPr>
              <a:t> </a:t>
            </a:r>
            <a:r>
              <a:rPr sz="900" b="1" spc="-4" dirty="0">
                <a:solidFill>
                  <a:srgbClr val="092543"/>
                </a:solidFill>
                <a:latin typeface="Arial"/>
                <a:cs typeface="Arial"/>
              </a:rPr>
              <a:t>ultra</a:t>
            </a:r>
            <a:r>
              <a:rPr sz="900" b="1" spc="-15" dirty="0">
                <a:solidFill>
                  <a:srgbClr val="092543"/>
                </a:solidFill>
                <a:latin typeface="Arial"/>
                <a:cs typeface="Arial"/>
              </a:rPr>
              <a:t> </a:t>
            </a:r>
            <a:r>
              <a:rPr sz="900" b="1" dirty="0">
                <a:solidFill>
                  <a:srgbClr val="092543"/>
                </a:solidFill>
                <a:latin typeface="Arial"/>
                <a:cs typeface="Arial"/>
              </a:rPr>
              <a:t>larga </a:t>
            </a:r>
            <a:r>
              <a:rPr sz="900" b="1" spc="-240" dirty="0">
                <a:solidFill>
                  <a:srgbClr val="092543"/>
                </a:solidFill>
                <a:latin typeface="Arial"/>
                <a:cs typeface="Arial"/>
              </a:rPr>
              <a:t> </a:t>
            </a:r>
            <a:r>
              <a:rPr sz="900" b="1" spc="-4" dirty="0">
                <a:solidFill>
                  <a:srgbClr val="092543"/>
                </a:solidFill>
                <a:latin typeface="Arial"/>
                <a:cs typeface="Arial"/>
              </a:rPr>
              <a:t>fissa</a:t>
            </a:r>
            <a:r>
              <a:rPr sz="900" b="1" spc="-38" dirty="0">
                <a:solidFill>
                  <a:srgbClr val="092543"/>
                </a:solidFill>
                <a:latin typeface="Arial"/>
                <a:cs typeface="Arial"/>
              </a:rPr>
              <a:t> </a:t>
            </a:r>
            <a:r>
              <a:rPr sz="900" b="1" spc="-4" dirty="0">
                <a:solidFill>
                  <a:srgbClr val="092543"/>
                </a:solidFill>
                <a:latin typeface="Arial"/>
                <a:cs typeface="Arial"/>
              </a:rPr>
              <a:t>e</a:t>
            </a:r>
            <a:r>
              <a:rPr sz="900" b="1" spc="-15" dirty="0">
                <a:solidFill>
                  <a:srgbClr val="092543"/>
                </a:solidFill>
                <a:latin typeface="Arial"/>
                <a:cs typeface="Arial"/>
              </a:rPr>
              <a:t> </a:t>
            </a:r>
            <a:r>
              <a:rPr sz="900" b="1" spc="-4" dirty="0">
                <a:solidFill>
                  <a:srgbClr val="092543"/>
                </a:solidFill>
                <a:latin typeface="Arial"/>
                <a:cs typeface="Arial"/>
              </a:rPr>
              <a:t>reti</a:t>
            </a:r>
            <a:r>
              <a:rPr sz="900" b="1" spc="-26" dirty="0">
                <a:solidFill>
                  <a:srgbClr val="092543"/>
                </a:solidFill>
                <a:latin typeface="Arial"/>
                <a:cs typeface="Arial"/>
              </a:rPr>
              <a:t> </a:t>
            </a:r>
            <a:r>
              <a:rPr sz="900" b="1" spc="-4" dirty="0">
                <a:solidFill>
                  <a:srgbClr val="092543"/>
                </a:solidFill>
                <a:latin typeface="Arial"/>
                <a:cs typeface="Arial"/>
              </a:rPr>
              <a:t>5G</a:t>
            </a:r>
            <a:r>
              <a:rPr sz="900" b="1" spc="-8" dirty="0">
                <a:solidFill>
                  <a:srgbClr val="092543"/>
                </a:solidFill>
                <a:latin typeface="Arial"/>
                <a:cs typeface="Arial"/>
              </a:rPr>
              <a:t> </a:t>
            </a:r>
            <a:r>
              <a:rPr sz="900" b="1" dirty="0">
                <a:solidFill>
                  <a:srgbClr val="092543"/>
                </a:solidFill>
                <a:latin typeface="Arial"/>
                <a:cs typeface="Arial"/>
              </a:rPr>
              <a:t>(</a:t>
            </a:r>
            <a:r>
              <a:rPr sz="900" b="1" dirty="0">
                <a:solidFill>
                  <a:srgbClr val="466CB6"/>
                </a:solidFill>
                <a:latin typeface="Arial"/>
                <a:cs typeface="Arial"/>
              </a:rPr>
              <a:t>€</a:t>
            </a:r>
            <a:r>
              <a:rPr sz="900" b="1" spc="-15" dirty="0">
                <a:solidFill>
                  <a:srgbClr val="466CB6"/>
                </a:solidFill>
                <a:latin typeface="Arial"/>
                <a:cs typeface="Arial"/>
              </a:rPr>
              <a:t> </a:t>
            </a:r>
            <a:r>
              <a:rPr sz="900" b="1" spc="-4" dirty="0">
                <a:solidFill>
                  <a:srgbClr val="466CB6"/>
                </a:solidFill>
                <a:latin typeface="Arial"/>
                <a:cs typeface="Arial"/>
              </a:rPr>
              <a:t>6,7</a:t>
            </a:r>
            <a:r>
              <a:rPr sz="900" b="1" spc="-23" dirty="0">
                <a:solidFill>
                  <a:srgbClr val="466CB6"/>
                </a:solidFill>
                <a:latin typeface="Arial"/>
                <a:cs typeface="Arial"/>
              </a:rPr>
              <a:t> </a:t>
            </a:r>
            <a:r>
              <a:rPr sz="900" b="1" spc="-4" dirty="0">
                <a:solidFill>
                  <a:srgbClr val="466CB6"/>
                </a:solidFill>
                <a:latin typeface="Arial"/>
                <a:cs typeface="Arial"/>
              </a:rPr>
              <a:t>Mld</a:t>
            </a:r>
            <a:r>
              <a:rPr sz="900" b="1" spc="-4" dirty="0">
                <a:solidFill>
                  <a:srgbClr val="092543"/>
                </a:solidFill>
                <a:latin typeface="Arial"/>
                <a:cs typeface="Arial"/>
              </a:rPr>
              <a:t>)</a:t>
            </a:r>
            <a:endParaRPr sz="900" dirty="0">
              <a:latin typeface="Arial"/>
              <a:cs typeface="Arial"/>
            </a:endParaRPr>
          </a:p>
          <a:p>
            <a:pPr marL="224314" marR="3810" indent="-215265">
              <a:lnSpc>
                <a:spcPct val="110000"/>
              </a:lnSpc>
              <a:buFont typeface="Wingdings"/>
              <a:buChar char=""/>
              <a:tabLst>
                <a:tab pos="224314" algn="l"/>
                <a:tab pos="224790" algn="l"/>
              </a:tabLst>
            </a:pPr>
            <a:r>
              <a:rPr sz="900" b="1" spc="-4" dirty="0">
                <a:solidFill>
                  <a:srgbClr val="092543"/>
                </a:solidFill>
                <a:latin typeface="Arial"/>
                <a:cs typeface="Arial"/>
              </a:rPr>
              <a:t>Digitalizzazione</a:t>
            </a:r>
            <a:r>
              <a:rPr sz="900" b="1" spc="-34" dirty="0">
                <a:solidFill>
                  <a:srgbClr val="092543"/>
                </a:solidFill>
                <a:latin typeface="Arial"/>
                <a:cs typeface="Arial"/>
              </a:rPr>
              <a:t> </a:t>
            </a:r>
            <a:r>
              <a:rPr sz="900" b="1" spc="-4" dirty="0">
                <a:solidFill>
                  <a:srgbClr val="092543"/>
                </a:solidFill>
                <a:latin typeface="Arial"/>
                <a:cs typeface="Arial"/>
              </a:rPr>
              <a:t>delle</a:t>
            </a:r>
            <a:r>
              <a:rPr sz="900" b="1" spc="-19" dirty="0">
                <a:solidFill>
                  <a:srgbClr val="092543"/>
                </a:solidFill>
                <a:latin typeface="Arial"/>
                <a:cs typeface="Arial"/>
              </a:rPr>
              <a:t> </a:t>
            </a:r>
            <a:r>
              <a:rPr sz="900" b="1" spc="-4" dirty="0">
                <a:solidFill>
                  <a:srgbClr val="092543"/>
                </a:solidFill>
                <a:latin typeface="Arial"/>
                <a:cs typeface="Arial"/>
              </a:rPr>
              <a:t>imprese</a:t>
            </a:r>
            <a:r>
              <a:rPr sz="900" b="1" spc="-34" dirty="0">
                <a:solidFill>
                  <a:srgbClr val="092543"/>
                </a:solidFill>
                <a:latin typeface="Arial"/>
                <a:cs typeface="Arial"/>
              </a:rPr>
              <a:t> </a:t>
            </a:r>
            <a:r>
              <a:rPr sz="900" b="1" dirty="0">
                <a:solidFill>
                  <a:srgbClr val="092543"/>
                </a:solidFill>
                <a:latin typeface="Arial"/>
                <a:cs typeface="Arial"/>
              </a:rPr>
              <a:t>(</a:t>
            </a:r>
            <a:r>
              <a:rPr sz="900" b="1" dirty="0">
                <a:solidFill>
                  <a:srgbClr val="466CB6"/>
                </a:solidFill>
                <a:latin typeface="Arial"/>
                <a:cs typeface="Arial"/>
              </a:rPr>
              <a:t>€</a:t>
            </a:r>
            <a:r>
              <a:rPr sz="900" b="1" spc="-11" dirty="0">
                <a:solidFill>
                  <a:srgbClr val="466CB6"/>
                </a:solidFill>
                <a:latin typeface="Arial"/>
                <a:cs typeface="Arial"/>
              </a:rPr>
              <a:t> </a:t>
            </a:r>
            <a:r>
              <a:rPr sz="900" b="1" spc="-4" dirty="0">
                <a:solidFill>
                  <a:srgbClr val="466CB6"/>
                </a:solidFill>
                <a:latin typeface="Arial"/>
                <a:cs typeface="Arial"/>
              </a:rPr>
              <a:t>13,4 </a:t>
            </a:r>
            <a:r>
              <a:rPr sz="900" b="1" spc="-240" dirty="0">
                <a:solidFill>
                  <a:srgbClr val="466CB6"/>
                </a:solidFill>
                <a:latin typeface="Arial"/>
                <a:cs typeface="Arial"/>
              </a:rPr>
              <a:t> </a:t>
            </a:r>
            <a:r>
              <a:rPr sz="900" b="1" spc="-4" dirty="0">
                <a:solidFill>
                  <a:srgbClr val="466CB6"/>
                </a:solidFill>
                <a:latin typeface="Arial"/>
                <a:cs typeface="Arial"/>
              </a:rPr>
              <a:t>Mld</a:t>
            </a:r>
            <a:r>
              <a:rPr sz="900" b="1" spc="-4" dirty="0">
                <a:solidFill>
                  <a:srgbClr val="092543"/>
                </a:solidFill>
                <a:latin typeface="Arial"/>
                <a:cs typeface="Arial"/>
              </a:rPr>
              <a:t>)</a:t>
            </a:r>
            <a:endParaRPr sz="900" dirty="0">
              <a:latin typeface="Arial"/>
              <a:cs typeface="Arial"/>
            </a:endParaRPr>
          </a:p>
          <a:p>
            <a:pPr marL="224314" indent="-215265">
              <a:spcBef>
                <a:spcPts val="109"/>
              </a:spcBef>
              <a:buFont typeface="Wingdings"/>
              <a:buChar char=""/>
              <a:tabLst>
                <a:tab pos="224314" algn="l"/>
                <a:tab pos="224790" algn="l"/>
              </a:tabLst>
            </a:pPr>
            <a:r>
              <a:rPr sz="900" b="1" spc="-4" dirty="0">
                <a:solidFill>
                  <a:srgbClr val="092543"/>
                </a:solidFill>
                <a:latin typeface="Arial"/>
                <a:cs typeface="Arial"/>
              </a:rPr>
              <a:t>Digitalizzazione</a:t>
            </a:r>
            <a:r>
              <a:rPr sz="900" b="1" spc="-38" dirty="0">
                <a:solidFill>
                  <a:srgbClr val="092543"/>
                </a:solidFill>
                <a:latin typeface="Arial"/>
                <a:cs typeface="Arial"/>
              </a:rPr>
              <a:t> </a:t>
            </a:r>
            <a:r>
              <a:rPr sz="900" b="1" spc="-4" dirty="0">
                <a:solidFill>
                  <a:srgbClr val="092543"/>
                </a:solidFill>
                <a:latin typeface="Arial"/>
                <a:cs typeface="Arial"/>
              </a:rPr>
              <a:t>della</a:t>
            </a:r>
            <a:r>
              <a:rPr sz="900" b="1" spc="-23" dirty="0">
                <a:solidFill>
                  <a:srgbClr val="092543"/>
                </a:solidFill>
                <a:latin typeface="Arial"/>
                <a:cs typeface="Arial"/>
              </a:rPr>
              <a:t> </a:t>
            </a:r>
            <a:r>
              <a:rPr sz="900" b="1" spc="-38" dirty="0">
                <a:solidFill>
                  <a:srgbClr val="092543"/>
                </a:solidFill>
                <a:latin typeface="Arial"/>
                <a:cs typeface="Arial"/>
              </a:rPr>
              <a:t>P.A.</a:t>
            </a:r>
            <a:r>
              <a:rPr sz="900" b="1" spc="11" dirty="0">
                <a:solidFill>
                  <a:srgbClr val="092543"/>
                </a:solidFill>
                <a:latin typeface="Arial"/>
                <a:cs typeface="Arial"/>
              </a:rPr>
              <a:t> </a:t>
            </a:r>
            <a:r>
              <a:rPr sz="900" b="1" dirty="0">
                <a:solidFill>
                  <a:srgbClr val="092543"/>
                </a:solidFill>
                <a:latin typeface="Arial"/>
                <a:cs typeface="Arial"/>
              </a:rPr>
              <a:t>(</a:t>
            </a:r>
            <a:r>
              <a:rPr sz="900" b="1" dirty="0">
                <a:solidFill>
                  <a:srgbClr val="466CB6"/>
                </a:solidFill>
                <a:latin typeface="Arial"/>
                <a:cs typeface="Arial"/>
              </a:rPr>
              <a:t>€</a:t>
            </a:r>
            <a:r>
              <a:rPr sz="900" b="1" spc="-15" dirty="0">
                <a:solidFill>
                  <a:srgbClr val="466CB6"/>
                </a:solidFill>
                <a:latin typeface="Arial"/>
                <a:cs typeface="Arial"/>
              </a:rPr>
              <a:t> </a:t>
            </a:r>
            <a:r>
              <a:rPr sz="900" b="1" spc="-4" dirty="0">
                <a:solidFill>
                  <a:srgbClr val="466CB6"/>
                </a:solidFill>
                <a:latin typeface="Arial"/>
                <a:cs typeface="Arial"/>
              </a:rPr>
              <a:t>6,1</a:t>
            </a:r>
            <a:r>
              <a:rPr sz="900" b="1" spc="-23" dirty="0">
                <a:solidFill>
                  <a:srgbClr val="466CB6"/>
                </a:solidFill>
                <a:latin typeface="Arial"/>
                <a:cs typeface="Arial"/>
              </a:rPr>
              <a:t> </a:t>
            </a:r>
            <a:r>
              <a:rPr sz="900" b="1" dirty="0">
                <a:solidFill>
                  <a:srgbClr val="466CB6"/>
                </a:solidFill>
                <a:latin typeface="Arial"/>
                <a:cs typeface="Arial"/>
              </a:rPr>
              <a:t>Mld</a:t>
            </a:r>
            <a:r>
              <a:rPr sz="900" b="1" dirty="0">
                <a:solidFill>
                  <a:srgbClr val="092543"/>
                </a:solidFill>
                <a:latin typeface="Arial"/>
                <a:cs typeface="Arial"/>
              </a:rPr>
              <a:t>)</a:t>
            </a:r>
            <a:endParaRPr sz="900" dirty="0">
              <a:latin typeface="Arial"/>
              <a:cs typeface="Arial"/>
            </a:endParaRPr>
          </a:p>
        </p:txBody>
      </p:sp>
      <p:sp>
        <p:nvSpPr>
          <p:cNvPr id="63" name="object 63"/>
          <p:cNvSpPr txBox="1"/>
          <p:nvPr/>
        </p:nvSpPr>
        <p:spPr>
          <a:xfrm>
            <a:off x="660730" y="3466109"/>
            <a:ext cx="2084546" cy="761586"/>
          </a:xfrm>
          <a:prstGeom prst="rect">
            <a:avLst/>
          </a:prstGeom>
        </p:spPr>
        <p:txBody>
          <a:bodyPr vert="horz" wrap="square" lIns="0" tIns="10001" rIns="0" bIns="0" rtlCol="0">
            <a:spAutoFit/>
          </a:bodyPr>
          <a:lstStyle/>
          <a:p>
            <a:pPr marL="9525">
              <a:spcBef>
                <a:spcPts val="79"/>
              </a:spcBef>
            </a:pPr>
            <a:r>
              <a:rPr sz="1050" b="1" spc="-4" dirty="0">
                <a:solidFill>
                  <a:srgbClr val="466CB6"/>
                </a:solidFill>
                <a:latin typeface="Arial"/>
                <a:cs typeface="Arial"/>
              </a:rPr>
              <a:t>PROGETTI</a:t>
            </a:r>
            <a:r>
              <a:rPr sz="1050" b="1" spc="-19" dirty="0">
                <a:solidFill>
                  <a:srgbClr val="466CB6"/>
                </a:solidFill>
                <a:latin typeface="Arial"/>
                <a:cs typeface="Arial"/>
              </a:rPr>
              <a:t> </a:t>
            </a:r>
            <a:r>
              <a:rPr sz="1050" b="1" spc="-11" dirty="0">
                <a:solidFill>
                  <a:srgbClr val="466CB6"/>
                </a:solidFill>
                <a:latin typeface="Arial"/>
                <a:cs typeface="Arial"/>
              </a:rPr>
              <a:t>TRANSFRONTALIERI</a:t>
            </a:r>
            <a:endParaRPr sz="1050" dirty="0">
              <a:latin typeface="Arial"/>
              <a:cs typeface="Arial"/>
            </a:endParaRPr>
          </a:p>
          <a:p>
            <a:pPr marL="9525"/>
            <a:r>
              <a:rPr sz="1050" b="1" spc="-15" dirty="0">
                <a:solidFill>
                  <a:srgbClr val="466CB6"/>
                </a:solidFill>
                <a:latin typeface="Arial"/>
                <a:cs typeface="Arial"/>
              </a:rPr>
              <a:t>MULTINAZIONALI</a:t>
            </a:r>
            <a:endParaRPr sz="1050" dirty="0">
              <a:latin typeface="Arial"/>
              <a:cs typeface="Arial"/>
            </a:endParaRPr>
          </a:p>
          <a:p>
            <a:pPr marL="10001" marR="3810" algn="just">
              <a:spcBef>
                <a:spcPts val="53"/>
              </a:spcBef>
            </a:pPr>
            <a:r>
              <a:rPr sz="900" b="1" spc="-4" dirty="0">
                <a:solidFill>
                  <a:srgbClr val="092442"/>
                </a:solidFill>
                <a:latin typeface="Arial"/>
                <a:cs typeface="Arial"/>
              </a:rPr>
              <a:t>Partecipazione</a:t>
            </a:r>
            <a:r>
              <a:rPr sz="900" b="1" dirty="0">
                <a:solidFill>
                  <a:srgbClr val="092442"/>
                </a:solidFill>
                <a:latin typeface="Arial"/>
                <a:cs typeface="Arial"/>
              </a:rPr>
              <a:t> </a:t>
            </a:r>
            <a:r>
              <a:rPr sz="900" b="1" spc="-4" dirty="0">
                <a:solidFill>
                  <a:srgbClr val="092442"/>
                </a:solidFill>
                <a:latin typeface="Arial"/>
                <a:cs typeface="Arial"/>
              </a:rPr>
              <a:t>alle</a:t>
            </a:r>
            <a:r>
              <a:rPr sz="900" b="1" dirty="0">
                <a:solidFill>
                  <a:srgbClr val="092442"/>
                </a:solidFill>
                <a:latin typeface="Arial"/>
                <a:cs typeface="Arial"/>
              </a:rPr>
              <a:t> IPCEI</a:t>
            </a:r>
            <a:r>
              <a:rPr sz="900" b="1" spc="4" dirty="0">
                <a:solidFill>
                  <a:srgbClr val="092442"/>
                </a:solidFill>
                <a:latin typeface="Arial"/>
                <a:cs typeface="Arial"/>
              </a:rPr>
              <a:t> </a:t>
            </a:r>
            <a:r>
              <a:rPr sz="900" b="1" spc="-4" dirty="0">
                <a:solidFill>
                  <a:srgbClr val="092442"/>
                </a:solidFill>
                <a:latin typeface="Arial"/>
                <a:cs typeface="Arial"/>
              </a:rPr>
              <a:t>pianificate </a:t>
            </a:r>
            <a:r>
              <a:rPr sz="900" b="1" spc="-240" dirty="0">
                <a:solidFill>
                  <a:srgbClr val="092442"/>
                </a:solidFill>
                <a:latin typeface="Arial"/>
                <a:cs typeface="Arial"/>
              </a:rPr>
              <a:t> </a:t>
            </a:r>
            <a:r>
              <a:rPr sz="900" b="1" dirty="0">
                <a:solidFill>
                  <a:srgbClr val="092442"/>
                </a:solidFill>
                <a:latin typeface="Arial"/>
                <a:cs typeface="Arial"/>
              </a:rPr>
              <a:t>cloud e </a:t>
            </a:r>
            <a:r>
              <a:rPr sz="900" b="1" spc="-4" dirty="0">
                <a:solidFill>
                  <a:srgbClr val="092442"/>
                </a:solidFill>
                <a:latin typeface="Arial"/>
                <a:cs typeface="Arial"/>
              </a:rPr>
              <a:t>microelettronica </a:t>
            </a:r>
            <a:r>
              <a:rPr sz="900" b="1" dirty="0">
                <a:solidFill>
                  <a:srgbClr val="092442"/>
                </a:solidFill>
                <a:latin typeface="Arial"/>
                <a:cs typeface="Arial"/>
              </a:rPr>
              <a:t>e </a:t>
            </a:r>
            <a:r>
              <a:rPr sz="900" b="1" spc="-4" dirty="0">
                <a:solidFill>
                  <a:srgbClr val="092442"/>
                </a:solidFill>
                <a:latin typeface="Arial"/>
                <a:cs typeface="Arial"/>
              </a:rPr>
              <a:t>sviluppo di </a:t>
            </a:r>
            <a:r>
              <a:rPr sz="900" b="1" spc="-240" dirty="0">
                <a:solidFill>
                  <a:srgbClr val="092442"/>
                </a:solidFill>
                <a:latin typeface="Arial"/>
                <a:cs typeface="Arial"/>
              </a:rPr>
              <a:t> </a:t>
            </a:r>
            <a:r>
              <a:rPr sz="900" b="1" spc="-4" dirty="0">
                <a:solidFill>
                  <a:srgbClr val="092442"/>
                </a:solidFill>
                <a:latin typeface="Arial"/>
                <a:cs typeface="Arial"/>
              </a:rPr>
              <a:t>reti</a:t>
            </a:r>
            <a:r>
              <a:rPr sz="900" b="1" spc="-11" dirty="0">
                <a:solidFill>
                  <a:srgbClr val="092442"/>
                </a:solidFill>
                <a:latin typeface="Arial"/>
                <a:cs typeface="Arial"/>
              </a:rPr>
              <a:t> </a:t>
            </a:r>
            <a:r>
              <a:rPr sz="900" b="1" spc="-4" dirty="0">
                <a:solidFill>
                  <a:srgbClr val="092442"/>
                </a:solidFill>
                <a:latin typeface="Arial"/>
                <a:cs typeface="Arial"/>
              </a:rPr>
              <a:t>5G</a:t>
            </a:r>
            <a:endParaRPr sz="900" dirty="0">
              <a:latin typeface="Arial"/>
              <a:cs typeface="Arial"/>
            </a:endParaRPr>
          </a:p>
        </p:txBody>
      </p:sp>
      <p:sp>
        <p:nvSpPr>
          <p:cNvPr id="64" name="object 64"/>
          <p:cNvSpPr txBox="1"/>
          <p:nvPr/>
        </p:nvSpPr>
        <p:spPr>
          <a:xfrm>
            <a:off x="169697" y="2863311"/>
            <a:ext cx="450533" cy="193803"/>
          </a:xfrm>
          <a:prstGeom prst="rect">
            <a:avLst/>
          </a:prstGeom>
        </p:spPr>
        <p:txBody>
          <a:bodyPr vert="horz" wrap="square" lIns="0" tIns="9049" rIns="0" bIns="0" rtlCol="0">
            <a:spAutoFit/>
          </a:bodyPr>
          <a:lstStyle/>
          <a:p>
            <a:pPr marL="9525">
              <a:spcBef>
                <a:spcPts val="71"/>
              </a:spcBef>
            </a:pPr>
            <a:r>
              <a:rPr sz="1200" b="1" spc="-4" dirty="0">
                <a:solidFill>
                  <a:srgbClr val="FFFFFF"/>
                </a:solidFill>
                <a:latin typeface="Arial"/>
                <a:cs typeface="Arial"/>
              </a:rPr>
              <a:t>25,1%</a:t>
            </a:r>
            <a:endParaRPr sz="1200" dirty="0">
              <a:latin typeface="Arial"/>
              <a:cs typeface="Arial"/>
            </a:endParaRPr>
          </a:p>
        </p:txBody>
      </p:sp>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89A4D8-8465-16E1-CF88-6762D2FEAD22}"/>
              </a:ext>
            </a:extLst>
          </p:cNvPr>
          <p:cNvSpPr>
            <a:spLocks noGrp="1"/>
          </p:cNvSpPr>
          <p:nvPr>
            <p:ph type="title"/>
          </p:nvPr>
        </p:nvSpPr>
        <p:spPr/>
        <p:txBody>
          <a:bodyPr/>
          <a:lstStyle/>
          <a:p>
            <a:r>
              <a:rPr lang="it-IT" dirty="0"/>
              <a:t>Aree di intervento NGEU</a:t>
            </a:r>
          </a:p>
        </p:txBody>
      </p:sp>
      <p:sp>
        <p:nvSpPr>
          <p:cNvPr id="3" name="Segnaposto contenuto 2">
            <a:extLst>
              <a:ext uri="{FF2B5EF4-FFF2-40B4-BE49-F238E27FC236}">
                <a16:creationId xmlns:a16="http://schemas.microsoft.com/office/drawing/2014/main" id="{83859D5F-0E0B-D726-91BF-0E7BA693FD3D}"/>
              </a:ext>
            </a:extLst>
          </p:cNvPr>
          <p:cNvSpPr>
            <a:spLocks noGrp="1"/>
          </p:cNvSpPr>
          <p:nvPr>
            <p:ph idx="1"/>
          </p:nvPr>
        </p:nvSpPr>
        <p:spPr/>
        <p:txBody>
          <a:bodyPr>
            <a:normAutofit fontScale="85000" lnSpcReduction="10000"/>
          </a:bodyPr>
          <a:lstStyle/>
          <a:p>
            <a:pPr algn="just"/>
            <a:r>
              <a:rPr lang="it-IT" dirty="0"/>
              <a:t>La dotazione del RRF, di gran lunga la parte preponderante (circa il 90 per cento) del finanziamento totale di NGEU, è stata fissata in sede di Consiglio europeo del 17-21 luglio 20205 in 672,5 miliardi di euro, 360 dei quali destinati a prestiti e 312,5 a sovvenzioni.</a:t>
            </a:r>
          </a:p>
          <a:p>
            <a:pPr algn="just"/>
            <a:r>
              <a:rPr lang="it-IT" dirty="0"/>
              <a:t>Il dispositivo finanzia investimenti e riforme - da realizzare entro il 31 agosto 2026 - che promuovano la coesione, aumentino la resilienza delle economie dell'UE e ne promuovano la crescita sostenibile, fornendo agli Stati membri supporto finanziario per raggiungere traguardi che gli Stati medesimi sono chiamati a individuare.</a:t>
            </a:r>
          </a:p>
          <a:p>
            <a:pPr algn="just"/>
            <a:r>
              <a:rPr lang="it-IT" dirty="0"/>
              <a:t>Sono state individuate sei aree di intervento, organizzate attorno ai seguenti pilastri: transizione verde, compresa la biodiversità; trasformazione digitale; crescita intelligente, sostenibile e inclusiva (comprese occupazione, ricerca, sviluppo e innovazione); coesione sociale e territoriale; salute e resilienza economica, sociale e istituzionale; politiche per la prossima generazione, infanzia e gioventù, incluse l'istruzione e le competenze.</a:t>
            </a:r>
          </a:p>
          <a:p>
            <a:endParaRPr lang="it-IT" dirty="0"/>
          </a:p>
        </p:txBody>
      </p:sp>
    </p:spTree>
    <p:extLst>
      <p:ext uri="{BB962C8B-B14F-4D97-AF65-F5344CB8AC3E}">
        <p14:creationId xmlns:p14="http://schemas.microsoft.com/office/powerpoint/2010/main" val="3943518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576E088F-DD05-6BAF-15D2-9FD19B952145}"/>
              </a:ext>
            </a:extLst>
          </p:cNvPr>
          <p:cNvPicPr>
            <a:picLocks noGrp="1" noChangeAspect="1"/>
          </p:cNvPicPr>
          <p:nvPr>
            <p:ph idx="1"/>
          </p:nvPr>
        </p:nvPicPr>
        <p:blipFill>
          <a:blip r:embed="rId2"/>
          <a:stretch>
            <a:fillRect/>
          </a:stretch>
        </p:blipFill>
        <p:spPr>
          <a:xfrm>
            <a:off x="738697" y="1339850"/>
            <a:ext cx="7666606" cy="4178300"/>
          </a:xfrm>
          <a:prstGeom prst="rect">
            <a:avLst/>
          </a:prstGeom>
        </p:spPr>
      </p:pic>
    </p:spTree>
    <p:extLst>
      <p:ext uri="{BB962C8B-B14F-4D97-AF65-F5344CB8AC3E}">
        <p14:creationId xmlns:p14="http://schemas.microsoft.com/office/powerpoint/2010/main" val="16891950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E6A06-FC60-C67F-6FCD-4387BEAF3215}"/>
              </a:ext>
            </a:extLst>
          </p:cNvPr>
          <p:cNvSpPr>
            <a:spLocks noGrp="1"/>
          </p:cNvSpPr>
          <p:nvPr>
            <p:ph type="title"/>
          </p:nvPr>
        </p:nvSpPr>
        <p:spPr/>
        <p:txBody>
          <a:bodyPr/>
          <a:lstStyle/>
          <a:p>
            <a:r>
              <a:rPr lang="it-IT" dirty="0"/>
              <a:t>Criteri</a:t>
            </a:r>
          </a:p>
        </p:txBody>
      </p:sp>
      <p:sp>
        <p:nvSpPr>
          <p:cNvPr id="3" name="Segnaposto contenuto 2">
            <a:extLst>
              <a:ext uri="{FF2B5EF4-FFF2-40B4-BE49-F238E27FC236}">
                <a16:creationId xmlns:a16="http://schemas.microsoft.com/office/drawing/2014/main" id="{4E8AF1FA-92A9-81F8-52F9-F6C171852201}"/>
              </a:ext>
            </a:extLst>
          </p:cNvPr>
          <p:cNvSpPr>
            <a:spLocks noGrp="1"/>
          </p:cNvSpPr>
          <p:nvPr>
            <p:ph idx="1"/>
          </p:nvPr>
        </p:nvSpPr>
        <p:spPr/>
        <p:txBody>
          <a:bodyPr/>
          <a:lstStyle/>
          <a:p>
            <a:pPr marL="277495" marR="445294" indent="0" algn="just">
              <a:spcBef>
                <a:spcPts val="330"/>
              </a:spcBef>
              <a:spcAft>
                <a:spcPts val="0"/>
              </a:spcAft>
              <a:buNone/>
            </a:pPr>
            <a:r>
              <a:rPr lang="it-IT" sz="2000" dirty="0">
                <a:latin typeface="Times New Roman" panose="02020603050405020304" pitchFamily="18" charset="0"/>
                <a:ea typeface="Times New Roman" panose="02020603050405020304" pitchFamily="18" charset="0"/>
              </a:rPr>
              <a:t>In</a:t>
            </a:r>
            <a:r>
              <a:rPr lang="it-IT" sz="2000" spc="-8"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ogni</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caso,</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il sostegno</a:t>
            </a:r>
            <a:r>
              <a:rPr lang="it-IT" sz="2000" spc="-8"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finanziario del</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Dispositivo:</a:t>
            </a:r>
          </a:p>
          <a:p>
            <a:pPr marL="257175" marR="324326" indent="-257175" algn="just">
              <a:spcAft>
                <a:spcPts val="0"/>
              </a:spcAft>
              <a:buSzPts val="1300"/>
              <a:buFont typeface="Symbol" panose="05050102010706020507" pitchFamily="18" charset="2"/>
              <a:buChar char=""/>
              <a:tabLst>
                <a:tab pos="613410" algn="l"/>
              </a:tabLst>
            </a:pPr>
            <a:r>
              <a:rPr lang="it-IT" sz="2000" b="1" dirty="0">
                <a:latin typeface="Times New Roman" panose="02020603050405020304" pitchFamily="18" charset="0"/>
                <a:ea typeface="Symbol" panose="05050102010706020507" pitchFamily="18" charset="2"/>
                <a:cs typeface="Symbol" panose="05050102010706020507" pitchFamily="18" charset="2"/>
              </a:rPr>
              <a:t>non può sostituire la spesa nazionale ricorrente di bilancio</a:t>
            </a:r>
            <a:r>
              <a:rPr lang="it-IT" sz="2000" dirty="0">
                <a:latin typeface="Times New Roman" panose="02020603050405020304" pitchFamily="18" charset="0"/>
                <a:ea typeface="Symbol" panose="05050102010706020507" pitchFamily="18" charset="2"/>
                <a:cs typeface="Symbol" panose="05050102010706020507" pitchFamily="18" charset="2"/>
              </a:rPr>
              <a:t>, se non</a:t>
            </a:r>
            <a:r>
              <a:rPr lang="it-IT" sz="2000" spc="4"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in</a:t>
            </a:r>
            <a:r>
              <a:rPr lang="it-IT" sz="2000" spc="-8"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casi</a:t>
            </a:r>
            <a:r>
              <a:rPr lang="it-IT" sz="2000" spc="-4"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debitamente</a:t>
            </a:r>
            <a:r>
              <a:rPr lang="it-IT" sz="2000" spc="4"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giustificati;</a:t>
            </a:r>
          </a:p>
          <a:p>
            <a:pPr marL="257175" marR="325755" indent="-257175" algn="just">
              <a:spcAft>
                <a:spcPts val="0"/>
              </a:spcAft>
              <a:buSzPts val="1300"/>
              <a:buFont typeface="Symbol" panose="05050102010706020507" pitchFamily="18" charset="2"/>
              <a:buChar char=""/>
              <a:tabLst>
                <a:tab pos="582454" algn="l"/>
              </a:tabLst>
            </a:pPr>
            <a:r>
              <a:rPr lang="it-IT" sz="2000" dirty="0">
                <a:latin typeface="Times New Roman" panose="02020603050405020304" pitchFamily="18" charset="0"/>
                <a:ea typeface="Symbol" panose="05050102010706020507" pitchFamily="18" charset="2"/>
                <a:cs typeface="Symbol" panose="05050102010706020507" pitchFamily="18" charset="2"/>
              </a:rPr>
              <a:t>deve</a:t>
            </a:r>
            <a:r>
              <a:rPr lang="it-IT" sz="2000" spc="4" dirty="0">
                <a:latin typeface="Times New Roman" panose="02020603050405020304" pitchFamily="18" charset="0"/>
                <a:ea typeface="Symbol" panose="05050102010706020507" pitchFamily="18" charset="2"/>
                <a:cs typeface="Symbol" panose="05050102010706020507" pitchFamily="18" charset="2"/>
              </a:rPr>
              <a:t> </a:t>
            </a:r>
            <a:r>
              <a:rPr lang="it-IT" sz="2000" b="1" dirty="0">
                <a:latin typeface="Times New Roman" panose="02020603050405020304" pitchFamily="18" charset="0"/>
                <a:ea typeface="Symbol" panose="05050102010706020507" pitchFamily="18" charset="2"/>
                <a:cs typeface="Symbol" panose="05050102010706020507" pitchFamily="18" charset="2"/>
              </a:rPr>
              <a:t>rispettare</a:t>
            </a:r>
            <a:r>
              <a:rPr lang="it-IT" sz="2000" b="1" spc="4" dirty="0">
                <a:latin typeface="Times New Roman" panose="02020603050405020304" pitchFamily="18" charset="0"/>
                <a:ea typeface="Symbol" panose="05050102010706020507" pitchFamily="18" charset="2"/>
                <a:cs typeface="Symbol" panose="05050102010706020507" pitchFamily="18" charset="2"/>
              </a:rPr>
              <a:t> </a:t>
            </a:r>
            <a:r>
              <a:rPr lang="it-IT" sz="2000" b="1" dirty="0">
                <a:latin typeface="Times New Roman" panose="02020603050405020304" pitchFamily="18" charset="0"/>
                <a:ea typeface="Symbol" panose="05050102010706020507" pitchFamily="18" charset="2"/>
                <a:cs typeface="Symbol" panose="05050102010706020507" pitchFamily="18" charset="2"/>
              </a:rPr>
              <a:t>il</a:t>
            </a:r>
            <a:r>
              <a:rPr lang="it-IT" sz="2000" b="1" spc="4" dirty="0">
                <a:latin typeface="Times New Roman" panose="02020603050405020304" pitchFamily="18" charset="0"/>
                <a:ea typeface="Symbol" panose="05050102010706020507" pitchFamily="18" charset="2"/>
                <a:cs typeface="Symbol" panose="05050102010706020507" pitchFamily="18" charset="2"/>
              </a:rPr>
              <a:t> </a:t>
            </a:r>
            <a:r>
              <a:rPr lang="it-IT" sz="2000" b="1" dirty="0">
                <a:latin typeface="Times New Roman" panose="02020603050405020304" pitchFamily="18" charset="0"/>
                <a:ea typeface="Symbol" panose="05050102010706020507" pitchFamily="18" charset="2"/>
                <a:cs typeface="Symbol" panose="05050102010706020507" pitchFamily="18" charset="2"/>
              </a:rPr>
              <a:t>principio</a:t>
            </a:r>
            <a:r>
              <a:rPr lang="it-IT" sz="2000" b="1" spc="4" dirty="0">
                <a:latin typeface="Times New Roman" panose="02020603050405020304" pitchFamily="18" charset="0"/>
                <a:ea typeface="Symbol" panose="05050102010706020507" pitchFamily="18" charset="2"/>
                <a:cs typeface="Symbol" panose="05050102010706020507" pitchFamily="18" charset="2"/>
              </a:rPr>
              <a:t> </a:t>
            </a:r>
            <a:r>
              <a:rPr lang="it-IT" sz="2000" b="1" dirty="0">
                <a:latin typeface="Times New Roman" panose="02020603050405020304" pitchFamily="18" charset="0"/>
                <a:ea typeface="Symbol" panose="05050102010706020507" pitchFamily="18" charset="2"/>
                <a:cs typeface="Symbol" panose="05050102010706020507" pitchFamily="18" charset="2"/>
              </a:rPr>
              <a:t>di</a:t>
            </a:r>
            <a:r>
              <a:rPr lang="it-IT" sz="2000" b="1" spc="4" dirty="0">
                <a:latin typeface="Times New Roman" panose="02020603050405020304" pitchFamily="18" charset="0"/>
                <a:ea typeface="Symbol" panose="05050102010706020507" pitchFamily="18" charset="2"/>
                <a:cs typeface="Symbol" panose="05050102010706020507" pitchFamily="18" charset="2"/>
              </a:rPr>
              <a:t> </a:t>
            </a:r>
            <a:r>
              <a:rPr lang="it-IT" sz="2000" b="1" dirty="0">
                <a:latin typeface="Times New Roman" panose="02020603050405020304" pitchFamily="18" charset="0"/>
                <a:ea typeface="Symbol" panose="05050102010706020507" pitchFamily="18" charset="2"/>
                <a:cs typeface="Symbol" panose="05050102010706020507" pitchFamily="18" charset="2"/>
              </a:rPr>
              <a:t>addizionalità</a:t>
            </a:r>
            <a:r>
              <a:rPr lang="it-IT" sz="2000" b="1" spc="4"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dei</a:t>
            </a:r>
            <a:r>
              <a:rPr lang="it-IT" sz="2000" spc="4"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finanziamenti</a:t>
            </a:r>
            <a:r>
              <a:rPr lang="it-IT" sz="2000" spc="4"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dell’Unione, ossia può aggiungersi al sostegno fornito da altri fondi e</a:t>
            </a:r>
            <a:r>
              <a:rPr lang="it-IT" sz="2000" spc="-233"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programmi dell’Unione</a:t>
            </a:r>
            <a:r>
              <a:rPr lang="it-IT" sz="2000" spc="-8"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a</a:t>
            </a:r>
            <a:r>
              <a:rPr lang="it-IT" sz="2000" spc="-8"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condizione</a:t>
            </a:r>
            <a:r>
              <a:rPr lang="it-IT" sz="2000" spc="-8"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di</a:t>
            </a:r>
            <a:r>
              <a:rPr lang="it-IT" sz="2000" spc="-8"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non</a:t>
            </a:r>
            <a:r>
              <a:rPr lang="it-IT" sz="2000" spc="-8"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coprire</a:t>
            </a:r>
            <a:r>
              <a:rPr lang="it-IT" sz="2000" spc="-8"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lo</a:t>
            </a:r>
            <a:r>
              <a:rPr lang="it-IT" sz="2000" spc="-4"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stesso</a:t>
            </a:r>
            <a:r>
              <a:rPr lang="it-IT" sz="2000" spc="-8" dirty="0">
                <a:latin typeface="Times New Roman" panose="02020603050405020304" pitchFamily="18" charset="0"/>
                <a:ea typeface="Symbol" panose="05050102010706020507" pitchFamily="18" charset="2"/>
                <a:cs typeface="Symbol" panose="05050102010706020507" pitchFamily="18" charset="2"/>
              </a:rPr>
              <a:t> </a:t>
            </a:r>
            <a:r>
              <a:rPr lang="it-IT" sz="2000" dirty="0">
                <a:latin typeface="Times New Roman" panose="02020603050405020304" pitchFamily="18" charset="0"/>
                <a:ea typeface="Symbol" panose="05050102010706020507" pitchFamily="18" charset="2"/>
                <a:cs typeface="Symbol" panose="05050102010706020507" pitchFamily="18" charset="2"/>
              </a:rPr>
              <a:t>costo;</a:t>
            </a:r>
          </a:p>
          <a:p>
            <a:pPr marL="257175" marR="324803" indent="-257175" algn="just">
              <a:spcAft>
                <a:spcPts val="0"/>
              </a:spcAft>
              <a:buSzPts val="1300"/>
              <a:buFont typeface="Symbol" panose="05050102010706020507" pitchFamily="18" charset="2"/>
              <a:buChar char=""/>
              <a:tabLst>
                <a:tab pos="582454" algn="l"/>
              </a:tabLst>
            </a:pPr>
            <a:r>
              <a:rPr lang="it-IT" sz="2000" dirty="0">
                <a:latin typeface="Times New Roman" panose="02020603050405020304" pitchFamily="18" charset="0"/>
                <a:ea typeface="Symbol" panose="05050102010706020507" pitchFamily="18" charset="2"/>
                <a:cs typeface="Symbol" panose="05050102010706020507" pitchFamily="18" charset="2"/>
              </a:rPr>
              <a:t>deve sostenere misure che rispettano il principio di "</a:t>
            </a:r>
            <a:r>
              <a:rPr lang="it-IT" sz="2000" b="1" dirty="0">
                <a:latin typeface="Times New Roman" panose="02020603050405020304" pitchFamily="18" charset="0"/>
                <a:ea typeface="Symbol" panose="05050102010706020507" pitchFamily="18" charset="2"/>
                <a:cs typeface="Symbol" panose="05050102010706020507" pitchFamily="18" charset="2"/>
              </a:rPr>
              <a:t>non arrecare un</a:t>
            </a:r>
            <a:r>
              <a:rPr lang="it-IT" sz="2000" b="1" spc="4" dirty="0">
                <a:latin typeface="Times New Roman" panose="02020603050405020304" pitchFamily="18" charset="0"/>
                <a:ea typeface="Symbol" panose="05050102010706020507" pitchFamily="18" charset="2"/>
                <a:cs typeface="Symbol" panose="05050102010706020507" pitchFamily="18" charset="2"/>
              </a:rPr>
              <a:t> </a:t>
            </a:r>
            <a:r>
              <a:rPr lang="it-IT" sz="2000" b="1" dirty="0">
                <a:latin typeface="Times New Roman" panose="02020603050405020304" pitchFamily="18" charset="0"/>
                <a:ea typeface="Symbol" panose="05050102010706020507" pitchFamily="18" charset="2"/>
                <a:cs typeface="Symbol" panose="05050102010706020507" pitchFamily="18" charset="2"/>
              </a:rPr>
              <a:t>danno significativo</a:t>
            </a:r>
            <a:r>
              <a:rPr lang="it-IT" sz="2000" dirty="0">
                <a:latin typeface="Times New Roman" panose="02020603050405020304" pitchFamily="18" charset="0"/>
                <a:ea typeface="Symbol" panose="05050102010706020507" pitchFamily="18" charset="2"/>
                <a:cs typeface="Symbol" panose="05050102010706020507" pitchFamily="18" charset="2"/>
              </a:rPr>
              <a:t>" agli obiettivi ambientali dell’Unione (</a:t>
            </a:r>
            <a:r>
              <a:rPr lang="it-IT" sz="2000" i="1" dirty="0">
                <a:latin typeface="Times New Roman" panose="02020603050405020304" pitchFamily="18" charset="0"/>
                <a:ea typeface="Symbol" panose="05050102010706020507" pitchFamily="18" charset="2"/>
                <a:cs typeface="Symbol" panose="05050102010706020507" pitchFamily="18" charset="2"/>
              </a:rPr>
              <a:t>do no</a:t>
            </a:r>
            <a:r>
              <a:rPr lang="it-IT" sz="2000" i="1" spc="4" dirty="0">
                <a:latin typeface="Times New Roman" panose="02020603050405020304" pitchFamily="18" charset="0"/>
                <a:ea typeface="Symbol" panose="05050102010706020507" pitchFamily="18" charset="2"/>
                <a:cs typeface="Symbol" panose="05050102010706020507" pitchFamily="18" charset="2"/>
              </a:rPr>
              <a:t> </a:t>
            </a:r>
            <a:r>
              <a:rPr lang="it-IT" sz="2000" i="1" dirty="0" err="1">
                <a:latin typeface="Times New Roman" panose="02020603050405020304" pitchFamily="18" charset="0"/>
                <a:ea typeface="Symbol" panose="05050102010706020507" pitchFamily="18" charset="2"/>
                <a:cs typeface="Symbol" panose="05050102010706020507" pitchFamily="18" charset="2"/>
              </a:rPr>
              <a:t>significant</a:t>
            </a:r>
            <a:r>
              <a:rPr lang="it-IT" sz="2000" i="1" spc="4" dirty="0">
                <a:latin typeface="Times New Roman" panose="02020603050405020304" pitchFamily="18" charset="0"/>
                <a:ea typeface="Symbol" panose="05050102010706020507" pitchFamily="18" charset="2"/>
                <a:cs typeface="Symbol" panose="05050102010706020507" pitchFamily="18" charset="2"/>
              </a:rPr>
              <a:t> </a:t>
            </a:r>
            <a:r>
              <a:rPr lang="it-IT" sz="2000" i="1" dirty="0" err="1">
                <a:latin typeface="Times New Roman" panose="02020603050405020304" pitchFamily="18" charset="0"/>
                <a:ea typeface="Symbol" panose="05050102010706020507" pitchFamily="18" charset="2"/>
                <a:cs typeface="Symbol" panose="05050102010706020507" pitchFamily="18" charset="2"/>
              </a:rPr>
              <a:t>harm</a:t>
            </a:r>
            <a:r>
              <a:rPr lang="it-IT" sz="2000" i="1" spc="8" dirty="0">
                <a:latin typeface="Times New Roman" panose="02020603050405020304" pitchFamily="18" charset="0"/>
                <a:ea typeface="Symbol" panose="05050102010706020507" pitchFamily="18" charset="2"/>
                <a:cs typeface="Symbol" panose="05050102010706020507" pitchFamily="18" charset="2"/>
              </a:rPr>
              <a:t> </a:t>
            </a:r>
            <a:r>
              <a:rPr lang="it-IT" sz="2000" i="1" dirty="0" err="1">
                <a:latin typeface="Times New Roman" panose="02020603050405020304" pitchFamily="18" charset="0"/>
                <a:ea typeface="Symbol" panose="05050102010706020507" pitchFamily="18" charset="2"/>
                <a:cs typeface="Symbol" panose="05050102010706020507" pitchFamily="18" charset="2"/>
              </a:rPr>
              <a:t>principle</a:t>
            </a:r>
            <a:r>
              <a:rPr lang="it-IT" sz="2000" dirty="0">
                <a:latin typeface="Times New Roman" panose="02020603050405020304" pitchFamily="18" charset="0"/>
                <a:ea typeface="Symbol" panose="05050102010706020507" pitchFamily="18" charset="2"/>
                <a:cs typeface="Symbol" panose="05050102010706020507" pitchFamily="18" charset="2"/>
              </a:rPr>
              <a:t>).</a:t>
            </a:r>
          </a:p>
          <a:p>
            <a:pPr marL="257175" marR="324803" indent="-257175" algn="just">
              <a:spcAft>
                <a:spcPts val="0"/>
              </a:spcAft>
              <a:buSzPts val="1300"/>
              <a:buFont typeface="Symbol" panose="05050102010706020507" pitchFamily="18" charset="2"/>
              <a:buChar char=""/>
              <a:tabLst>
                <a:tab pos="582454" algn="l"/>
              </a:tabLst>
            </a:pPr>
            <a:r>
              <a:rPr lang="it-IT" sz="2000" dirty="0">
                <a:latin typeface="Times New Roman" panose="02020603050405020304" pitchFamily="18" charset="0"/>
                <a:ea typeface="Times New Roman" panose="02020603050405020304" pitchFamily="18" charset="0"/>
              </a:rPr>
              <a:t>Le risorse assegnate agli Stati membri in regime di gestione concorrente</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possono, su loro richiesta, essere trasferite al Dispositivo. Inoltre, il Piano</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potrà</a:t>
            </a:r>
            <a:r>
              <a:rPr lang="it-IT" sz="2000" spc="-38"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includere,</a:t>
            </a:r>
            <a:r>
              <a:rPr lang="it-IT" sz="2000" spc="-23"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entro</a:t>
            </a:r>
            <a:r>
              <a:rPr lang="it-IT" sz="2000" spc="-26"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un</a:t>
            </a:r>
            <a:r>
              <a:rPr lang="it-IT" sz="2000" spc="-38"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determinato</a:t>
            </a:r>
            <a:r>
              <a:rPr lang="it-IT" sz="2000" spc="-8"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massimale,</a:t>
            </a:r>
            <a:r>
              <a:rPr lang="it-IT" sz="2000" spc="-3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contributi</a:t>
            </a:r>
            <a:r>
              <a:rPr lang="it-IT" sz="2000" spc="-26"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ai</a:t>
            </a:r>
            <a:r>
              <a:rPr lang="it-IT" sz="2000" spc="-38"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comparti</a:t>
            </a:r>
            <a:r>
              <a:rPr lang="it-IT" sz="2000" spc="-3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degli</a:t>
            </a:r>
            <a:r>
              <a:rPr lang="it-IT" sz="2000" spc="-236"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Stati</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membri</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nell'ambito</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del</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programma</a:t>
            </a:r>
            <a:r>
              <a:rPr lang="it-IT" sz="2000" spc="4" dirty="0">
                <a:latin typeface="Times New Roman" panose="02020603050405020304" pitchFamily="18" charset="0"/>
                <a:ea typeface="Times New Roman" panose="02020603050405020304" pitchFamily="18" charset="0"/>
              </a:rPr>
              <a:t> </a:t>
            </a:r>
            <a:r>
              <a:rPr lang="it-IT" sz="2000" dirty="0" err="1">
                <a:latin typeface="Times New Roman" panose="02020603050405020304" pitchFamily="18" charset="0"/>
                <a:ea typeface="Times New Roman" panose="02020603050405020304" pitchFamily="18" charset="0"/>
              </a:rPr>
              <a:t>InvestEU</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e</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allo</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Strumento</a:t>
            </a:r>
            <a:r>
              <a:rPr lang="it-IT" sz="2000" spc="4"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di</a:t>
            </a:r>
            <a:r>
              <a:rPr lang="it-IT" sz="2000" spc="-233"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sostegno</a:t>
            </a:r>
            <a:r>
              <a:rPr lang="it-IT" sz="2000" spc="-8" dirty="0">
                <a:latin typeface="Times New Roman" panose="02020603050405020304" pitchFamily="18" charset="0"/>
                <a:ea typeface="Times New Roman" panose="02020603050405020304" pitchFamily="18" charset="0"/>
              </a:rPr>
              <a:t> </a:t>
            </a:r>
            <a:r>
              <a:rPr lang="it-IT" sz="2000" dirty="0">
                <a:latin typeface="Times New Roman" panose="02020603050405020304" pitchFamily="18" charset="0"/>
                <a:ea typeface="Times New Roman" panose="02020603050405020304" pitchFamily="18" charset="0"/>
              </a:rPr>
              <a:t>tecnico.</a:t>
            </a:r>
          </a:p>
          <a:p>
            <a:endParaRPr lang="it-IT" dirty="0"/>
          </a:p>
        </p:txBody>
      </p:sp>
    </p:spTree>
    <p:extLst>
      <p:ext uri="{BB962C8B-B14F-4D97-AF65-F5344CB8AC3E}">
        <p14:creationId xmlns:p14="http://schemas.microsoft.com/office/powerpoint/2010/main" val="9466739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B687DA-80E9-762A-846E-D290B217BB41}"/>
              </a:ext>
            </a:extLst>
          </p:cNvPr>
          <p:cNvSpPr>
            <a:spLocks noGrp="1"/>
          </p:cNvSpPr>
          <p:nvPr>
            <p:ph type="title"/>
          </p:nvPr>
        </p:nvSpPr>
        <p:spPr/>
        <p:txBody>
          <a:bodyPr>
            <a:normAutofit fontScale="90000"/>
          </a:bodyPr>
          <a:lstStyle/>
          <a:p>
            <a:pPr>
              <a:spcBef>
                <a:spcPts val="4"/>
              </a:spcBef>
            </a:pPr>
            <a:r>
              <a:rPr lang="it-IT" sz="2200" dirty="0">
                <a:latin typeface="Times New Roman" panose="02020603050405020304" pitchFamily="18" charset="0"/>
                <a:ea typeface="Times New Roman" panose="02020603050405020304" pitchFamily="18" charset="0"/>
              </a:rPr>
              <a:t> </a:t>
            </a:r>
            <a:br>
              <a:rPr lang="it-IT" sz="2200" dirty="0">
                <a:latin typeface="Times New Roman" panose="02020603050405020304" pitchFamily="18" charset="0"/>
                <a:ea typeface="Times New Roman" panose="02020603050405020304" pitchFamily="18" charset="0"/>
              </a:rPr>
            </a:br>
            <a:r>
              <a:rPr lang="it-IT" sz="2200" i="1" u="sng" dirty="0">
                <a:latin typeface="Times New Roman" panose="02020603050405020304" pitchFamily="18" charset="0"/>
                <a:ea typeface="Times New Roman" panose="02020603050405020304" pitchFamily="18" charset="0"/>
              </a:rPr>
              <a:t>Piani</a:t>
            </a:r>
            <a:r>
              <a:rPr lang="it-IT" sz="2200" i="1" u="sng" spc="-11" dirty="0">
                <a:latin typeface="Times New Roman" panose="02020603050405020304" pitchFamily="18" charset="0"/>
                <a:ea typeface="Times New Roman" panose="02020603050405020304" pitchFamily="18" charset="0"/>
              </a:rPr>
              <a:t> </a:t>
            </a:r>
            <a:r>
              <a:rPr lang="it-IT" sz="2200" i="1" u="sng" dirty="0">
                <a:latin typeface="Times New Roman" panose="02020603050405020304" pitchFamily="18" charset="0"/>
                <a:ea typeface="Times New Roman" panose="02020603050405020304" pitchFamily="18" charset="0"/>
              </a:rPr>
              <a:t>nazionali</a:t>
            </a:r>
            <a:r>
              <a:rPr lang="it-IT" sz="2200" i="1" u="sng" spc="-8" dirty="0">
                <a:latin typeface="Times New Roman" panose="02020603050405020304" pitchFamily="18" charset="0"/>
                <a:ea typeface="Times New Roman" panose="02020603050405020304" pitchFamily="18" charset="0"/>
              </a:rPr>
              <a:t> </a:t>
            </a:r>
            <a:r>
              <a:rPr lang="it-IT" sz="2200" i="1" u="sng" dirty="0">
                <a:latin typeface="Times New Roman" panose="02020603050405020304" pitchFamily="18" charset="0"/>
                <a:ea typeface="Times New Roman" panose="02020603050405020304" pitchFamily="18" charset="0"/>
              </a:rPr>
              <a:t>di ripresa</a:t>
            </a:r>
            <a:r>
              <a:rPr lang="it-IT" sz="2200" i="1" u="sng" spc="-8" dirty="0">
                <a:latin typeface="Times New Roman" panose="02020603050405020304" pitchFamily="18" charset="0"/>
                <a:ea typeface="Times New Roman" panose="02020603050405020304" pitchFamily="18" charset="0"/>
              </a:rPr>
              <a:t> </a:t>
            </a:r>
            <a:r>
              <a:rPr lang="it-IT" sz="2200" i="1" u="sng" dirty="0">
                <a:latin typeface="Times New Roman" panose="02020603050405020304" pitchFamily="18" charset="0"/>
                <a:ea typeface="Times New Roman" panose="02020603050405020304" pitchFamily="18" charset="0"/>
              </a:rPr>
              <a:t>e</a:t>
            </a:r>
            <a:r>
              <a:rPr lang="it-IT" sz="2200" i="1" u="sng" spc="-8" dirty="0">
                <a:latin typeface="Times New Roman" panose="02020603050405020304" pitchFamily="18" charset="0"/>
                <a:ea typeface="Times New Roman" panose="02020603050405020304" pitchFamily="18" charset="0"/>
              </a:rPr>
              <a:t> </a:t>
            </a:r>
            <a:r>
              <a:rPr lang="it-IT" sz="2200" i="1" u="sng" dirty="0">
                <a:latin typeface="Times New Roman" panose="02020603050405020304" pitchFamily="18" charset="0"/>
                <a:ea typeface="Times New Roman" panose="02020603050405020304" pitchFamily="18" charset="0"/>
              </a:rPr>
              <a:t>resilienza</a:t>
            </a:r>
            <a:br>
              <a:rPr lang="it-IT" sz="1350" dirty="0">
                <a:latin typeface="Times New Roman" panose="02020603050405020304" pitchFamily="18" charset="0"/>
                <a:ea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1B0FA997-39C9-B43F-38B1-C0790F3AC22C}"/>
              </a:ext>
            </a:extLst>
          </p:cNvPr>
          <p:cNvSpPr>
            <a:spLocks noGrp="1"/>
          </p:cNvSpPr>
          <p:nvPr>
            <p:ph idx="1"/>
          </p:nvPr>
        </p:nvSpPr>
        <p:spPr/>
        <p:txBody>
          <a:bodyPr>
            <a:normAutofit fontScale="92500"/>
          </a:bodyPr>
          <a:lstStyle/>
          <a:p>
            <a:pPr marL="326231" marR="322898" indent="0" algn="just">
              <a:spcBef>
                <a:spcPts val="668"/>
              </a:spcBef>
              <a:spcAft>
                <a:spcPts val="0"/>
              </a:spcAft>
              <a:buNone/>
            </a:pPr>
            <a:r>
              <a:rPr lang="it-IT" sz="1350" dirty="0">
                <a:latin typeface="Times New Roman" panose="02020603050405020304" pitchFamily="18" charset="0"/>
                <a:ea typeface="Times New Roman" panose="02020603050405020304" pitchFamily="18" charset="0"/>
              </a:rPr>
              <a:t>L'erogazione dei fondi dell'RRF è stata subordinata alla presentazione, da</a:t>
            </a:r>
            <a:r>
              <a:rPr lang="it-IT" sz="1350" spc="-23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parte degli Stati membri interessati, di un </a:t>
            </a:r>
            <a:r>
              <a:rPr lang="it-IT" sz="1350" b="1" dirty="0">
                <a:latin typeface="Times New Roman" panose="02020603050405020304" pitchFamily="18" charset="0"/>
                <a:ea typeface="Times New Roman" panose="02020603050405020304" pitchFamily="18" charset="0"/>
              </a:rPr>
              <a:t>Piano nazionale per la ripresa e</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la</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resilienza</a:t>
            </a:r>
            <a:r>
              <a:rPr lang="it-IT" sz="1350" b="1"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(PNRR).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Questo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dovrà</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definire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specifico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programma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nazionale di riforme ed investimenti pubblici, strutturati in un </a:t>
            </a:r>
            <a:r>
              <a:rPr lang="it-IT" sz="1350" b="1" dirty="0">
                <a:latin typeface="Times New Roman" panose="02020603050405020304" pitchFamily="18" charset="0"/>
                <a:ea typeface="Times New Roman" panose="02020603050405020304" pitchFamily="18" charset="0"/>
              </a:rPr>
              <a:t>pacchetto</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completo</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e</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coerente</a:t>
            </a:r>
            <a:r>
              <a:rPr lang="it-IT" sz="1350" dirty="0">
                <a:latin typeface="Times New Roman" panose="02020603050405020304" pitchFamily="18" charset="0"/>
                <a:ea typeface="Times New Roman" panose="02020603050405020304" pitchFamily="18" charset="0"/>
              </a:rPr>
              <a:t>,</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che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può</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altresì</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includere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regime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pubblico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finalizzato a incentivare investimenti privati. Il suo </a:t>
            </a:r>
            <a:r>
              <a:rPr lang="it-IT" sz="1350" b="1" dirty="0">
                <a:latin typeface="Times New Roman" panose="02020603050405020304" pitchFamily="18" charset="0"/>
                <a:ea typeface="Times New Roman" panose="02020603050405020304" pitchFamily="18" charset="0"/>
              </a:rPr>
              <a:t>contenuto </a:t>
            </a:r>
            <a:r>
              <a:rPr lang="it-IT" sz="1350" dirty="0">
                <a:latin typeface="Times New Roman" panose="02020603050405020304" pitchFamily="18" charset="0"/>
                <a:ea typeface="Times New Roman" panose="02020603050405020304" pitchFamily="18" charset="0"/>
              </a:rPr>
              <a:t>deve, tra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l'altro,</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essere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coerente</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a:t>
            </a:r>
          </a:p>
          <a:p>
            <a:pPr marL="257175" indent="-257175" algn="just">
              <a:buSzPts val="1300"/>
              <a:buFont typeface="Times New Roman" panose="02020603050405020304" pitchFamily="18" charset="0"/>
              <a:buAutoNum type="arabicParenR"/>
              <a:tabLst>
                <a:tab pos="669608" algn="l"/>
              </a:tabLst>
            </a:pPr>
            <a:r>
              <a:rPr lang="it-IT" sz="1350" dirty="0">
                <a:latin typeface="Times New Roman" panose="02020603050405020304" pitchFamily="18" charset="0"/>
                <a:ea typeface="Times New Roman" panose="02020603050405020304" pitchFamily="18" charset="0"/>
              </a:rPr>
              <a:t>le</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sfide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priorità</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emerse</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contesto</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a:t>
            </a:r>
            <a:r>
              <a:rPr lang="it-IT" sz="1350" spc="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semestre</a:t>
            </a:r>
            <a:r>
              <a:rPr lang="it-IT" sz="1350" b="1" spc="-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europeo</a:t>
            </a:r>
            <a:r>
              <a:rPr lang="it-IT" sz="1350" dirty="0">
                <a:latin typeface="Times New Roman" panose="02020603050405020304" pitchFamily="18" charset="0"/>
                <a:ea typeface="Times New Roman" panose="02020603050405020304" pitchFamily="18" charset="0"/>
              </a:rPr>
              <a:t>;</a:t>
            </a:r>
          </a:p>
          <a:p>
            <a:pPr marL="257175" marR="324803" indent="-257175" algn="just">
              <a:spcBef>
                <a:spcPts val="4"/>
              </a:spcBef>
              <a:spcAft>
                <a:spcPts val="0"/>
              </a:spcAft>
              <a:buSzPts val="1300"/>
              <a:buFont typeface="Times New Roman" panose="02020603050405020304" pitchFamily="18" charset="0"/>
              <a:buAutoNum type="arabicParenR"/>
              <a:tabLst>
                <a:tab pos="669608" algn="l"/>
              </a:tabLst>
            </a:pPr>
            <a:r>
              <a:rPr lang="it-IT" sz="1350" dirty="0">
                <a:latin typeface="Times New Roman" panose="02020603050405020304" pitchFamily="18" charset="0"/>
                <a:ea typeface="Times New Roman" panose="02020603050405020304" pitchFamily="18" charset="0"/>
              </a:rPr>
              <a:t>le informazioni inserite nei </a:t>
            </a:r>
            <a:r>
              <a:rPr lang="it-IT" sz="1350" b="1" dirty="0">
                <a:latin typeface="Times New Roman" panose="02020603050405020304" pitchFamily="18" charset="0"/>
                <a:ea typeface="Times New Roman" panose="02020603050405020304" pitchFamily="18" charset="0"/>
              </a:rPr>
              <a:t>Piani nazionali </a:t>
            </a:r>
            <a:r>
              <a:rPr lang="it-IT" sz="1350" dirty="0">
                <a:latin typeface="Times New Roman" panose="02020603050405020304" pitchFamily="18" charset="0"/>
                <a:ea typeface="Times New Roman" panose="02020603050405020304" pitchFamily="18" charset="0"/>
              </a:rPr>
              <a:t>di riforma, nei Piani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nazionali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l'energia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clima,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Piani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territoriali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transizione giusta, nei Piani di attuazione della garanzia giovani 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negli</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accordi</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elaborati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contesto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fondi</a:t>
            </a:r>
            <a:r>
              <a:rPr lang="it-IT" sz="1350" spc="-4" dirty="0">
                <a:latin typeface="Times New Roman" panose="02020603050405020304" pitchFamily="18" charset="0"/>
                <a:ea typeface="Times New Roman" panose="02020603050405020304" pitchFamily="18" charset="0"/>
              </a:rPr>
              <a:t> </a:t>
            </a:r>
            <a:r>
              <a:rPr lang="it-IT" sz="1350" dirty="0" err="1">
                <a:latin typeface="Times New Roman" panose="02020603050405020304" pitchFamily="18" charset="0"/>
                <a:ea typeface="Times New Roman" panose="02020603050405020304" pitchFamily="18" charset="0"/>
              </a:rPr>
              <a:t>unionali</a:t>
            </a:r>
            <a:r>
              <a:rPr lang="it-IT" sz="1350" dirty="0">
                <a:latin typeface="Times New Roman" panose="02020603050405020304" pitchFamily="18" charset="0"/>
                <a:ea typeface="Times New Roman" panose="02020603050405020304" pitchFamily="18" charset="0"/>
              </a:rPr>
              <a:t>;</a:t>
            </a:r>
          </a:p>
          <a:p>
            <a:pPr marL="257175" marR="323374" indent="-257175" algn="just">
              <a:spcAft>
                <a:spcPts val="0"/>
              </a:spcAft>
              <a:buSzPts val="1300"/>
              <a:buFont typeface="Times New Roman" panose="02020603050405020304" pitchFamily="18" charset="0"/>
              <a:buAutoNum type="arabicParenR"/>
              <a:tabLst>
                <a:tab pos="669608" algn="l"/>
              </a:tabLst>
            </a:pPr>
            <a:r>
              <a:rPr lang="it-IT" sz="1350" dirty="0">
                <a:latin typeface="Times New Roman" panose="02020603050405020304" pitchFamily="18" charset="0"/>
                <a:ea typeface="Times New Roman" panose="02020603050405020304" pitchFamily="18" charset="0"/>
              </a:rPr>
              <a:t>le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priorità</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generali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dell'Unione,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particolare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riferimento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alla</a:t>
            </a:r>
            <a:r>
              <a:rPr lang="it-IT" sz="1350"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transizione verde </a:t>
            </a:r>
            <a:r>
              <a:rPr lang="it-IT" sz="1350" dirty="0">
                <a:latin typeface="Times New Roman" panose="02020603050405020304" pitchFamily="18" charset="0"/>
                <a:ea typeface="Times New Roman" panose="02020603050405020304" pitchFamily="18" charset="0"/>
              </a:rPr>
              <a:t>(il 37 per cento della spesa dei piani nazionali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dovrà</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essere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dedicata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agli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obiettivi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clima)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alla</a:t>
            </a:r>
            <a:r>
              <a:rPr lang="it-IT" sz="1350"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transizione</a:t>
            </a:r>
            <a:r>
              <a:rPr lang="it-IT" sz="1350" b="1" spc="-233"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digitale</a:t>
            </a:r>
            <a:r>
              <a:rPr lang="it-IT" sz="1350" b="1" spc="-2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a:t>
            </a:r>
            <a:r>
              <a:rPr lang="it-IT" sz="1350" spc="-3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sostegno</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della</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quale</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deve</a:t>
            </a:r>
            <a:r>
              <a:rPr lang="it-IT" sz="1350" spc="-3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essere</a:t>
            </a:r>
            <a:r>
              <a:rPr lang="it-IT" sz="1350" spc="-3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destinato</a:t>
            </a:r>
            <a:r>
              <a:rPr lang="it-IT" sz="1350" spc="-2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almeno</a:t>
            </a:r>
            <a:r>
              <a:rPr lang="it-IT" sz="1350" spc="-3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il</a:t>
            </a:r>
            <a:r>
              <a:rPr lang="it-IT" sz="1350" spc="-2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a:t>
            </a:r>
            <a:r>
              <a:rPr lang="it-IT" sz="1350" spc="-2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23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cento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della spesa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contenuta in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ogni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piano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nazionale).</a:t>
            </a:r>
          </a:p>
          <a:p>
            <a:pPr marL="257175" marR="323374" indent="-257175" algn="just">
              <a:spcAft>
                <a:spcPts val="0"/>
              </a:spcAft>
              <a:buSzPts val="1300"/>
              <a:buFont typeface="Times New Roman" panose="02020603050405020304" pitchFamily="18" charset="0"/>
              <a:buAutoNum type="arabicParenR"/>
              <a:tabLst>
                <a:tab pos="669608" algn="l"/>
              </a:tabLst>
            </a:pPr>
            <a:r>
              <a:rPr lang="it-IT" sz="1350" dirty="0">
                <a:latin typeface="Times New Roman" panose="02020603050405020304" pitchFamily="18" charset="0"/>
                <a:ea typeface="Times New Roman" panose="02020603050405020304" pitchFamily="18" charset="0"/>
              </a:rPr>
              <a:t>L'Italia ha </a:t>
            </a:r>
            <a:r>
              <a:rPr lang="it-IT" sz="1350" b="1" dirty="0">
                <a:latin typeface="Times New Roman" panose="02020603050405020304" pitchFamily="18" charset="0"/>
                <a:ea typeface="Times New Roman" panose="02020603050405020304" pitchFamily="18" charset="0"/>
              </a:rPr>
              <a:t>trasmesso il proprio </a:t>
            </a:r>
            <a:r>
              <a:rPr lang="it-IT" sz="1350"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PNNR</a:t>
            </a:r>
            <a:r>
              <a:rPr lang="it-IT" sz="1350" b="1" dirty="0">
                <a:solidFill>
                  <a:srgbClr val="0000FF"/>
                </a:solidFill>
                <a:latin typeface="Times New Roman" panose="02020603050405020304" pitchFamily="18" charset="0"/>
                <a:ea typeface="Times New Roman" panose="02020603050405020304" pitchFamily="18" charset="0"/>
                <a:hlinkClick r:id="rId2"/>
              </a:rPr>
              <a:t> </a:t>
            </a:r>
            <a:r>
              <a:rPr lang="it-IT" sz="1350" dirty="0">
                <a:latin typeface="Times New Roman" panose="02020603050405020304" pitchFamily="18" charset="0"/>
                <a:ea typeface="Times New Roman" panose="02020603050405020304" pitchFamily="18" charset="0"/>
              </a:rPr>
              <a:t>alla </a:t>
            </a:r>
            <a:r>
              <a:rPr lang="it-IT" sz="1350" u="sng" dirty="0">
                <a:solidFill>
                  <a:srgbClr val="0000FF"/>
                </a:solidFill>
                <a:latin typeface="Times New Roman" panose="02020603050405020304" pitchFamily="18" charset="0"/>
                <a:ea typeface="Times New Roman" panose="02020603050405020304" pitchFamily="18" charset="0"/>
                <a:hlinkClick r:id="rId3"/>
              </a:rPr>
              <a:t>Commissione europea</a:t>
            </a:r>
            <a:r>
              <a:rPr lang="it-IT" sz="1350" dirty="0">
                <a:solidFill>
                  <a:srgbClr val="0000FF"/>
                </a:solidFill>
                <a:latin typeface="Times New Roman" panose="02020603050405020304" pitchFamily="18" charset="0"/>
                <a:ea typeface="Times New Roman" panose="02020603050405020304" pitchFamily="18" charset="0"/>
                <a:hlinkClick r:id="rId3"/>
              </a:rPr>
              <a:t> </a:t>
            </a:r>
            <a:r>
              <a:rPr lang="it-IT" sz="1350" dirty="0">
                <a:latin typeface="Times New Roman" panose="02020603050405020304" pitchFamily="18" charset="0"/>
                <a:ea typeface="Times New Roman" panose="02020603050405020304" pitchFamily="18" charset="0"/>
              </a:rPr>
              <a:t>il </a:t>
            </a:r>
            <a:r>
              <a:rPr lang="it-IT" sz="1350" b="1" dirty="0">
                <a:latin typeface="Times New Roman" panose="02020603050405020304" pitchFamily="18" charset="0"/>
                <a:ea typeface="Times New Roman" panose="02020603050405020304" pitchFamily="18" charset="0"/>
              </a:rPr>
              <a:t>30 aprile</a:t>
            </a:r>
            <a:r>
              <a:rPr lang="it-IT" sz="1350" b="1"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 Il Piano italiano comprende misure che si articolano intorno a tre assi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strategici, condivisi a livello europeo: digitalizzazione e innovazione, transizione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ecologica, inclusione sociale. Esso si articola in sei missioni (digitalizzazione,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innovazione,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competitività,</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cultura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turismo,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rivoluzione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verde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transizione</a:t>
            </a:r>
            <a:r>
              <a:rPr lang="it-IT" sz="1350" spc="4" dirty="0">
                <a:latin typeface="Times New Roman" panose="02020603050405020304" pitchFamily="18" charset="0"/>
                <a:ea typeface="Times New Roman" panose="02020603050405020304" pitchFamily="18" charset="0"/>
              </a:rPr>
              <a:t> </a:t>
            </a:r>
            <a:r>
              <a:rPr lang="it-IT" sz="1350" spc="-4" dirty="0">
                <a:latin typeface="Times New Roman" panose="02020603050405020304" pitchFamily="18" charset="0"/>
                <a:ea typeface="Times New Roman" panose="02020603050405020304" pitchFamily="18" charset="0"/>
              </a:rPr>
              <a:t>ecologica,</a:t>
            </a:r>
            <a:r>
              <a:rPr lang="it-IT" sz="1350" spc="-5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infrastrutture</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6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una</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mobilità</a:t>
            </a:r>
            <a:r>
              <a:rPr lang="it-IT" sz="1350" spc="-5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sostenibile,</a:t>
            </a:r>
            <a:r>
              <a:rPr lang="it-IT" sz="1350" spc="-5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istruzione</a:t>
            </a:r>
            <a:r>
              <a:rPr lang="it-IT" sz="1350" spc="-5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5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ricerca,</a:t>
            </a:r>
            <a:r>
              <a:rPr lang="it-IT" sz="1350" spc="-5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inclusione</a:t>
            </a:r>
            <a:r>
              <a:rPr lang="it-IT" sz="1350" spc="-21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 coesione e salute). L'Italia ha richiesto il massimo delle risorse RRF disponibili,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pari</a:t>
            </a:r>
            <a:r>
              <a:rPr lang="it-IT" sz="1350" spc="-2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a:t>
            </a:r>
            <a:r>
              <a:rPr lang="it-IT" sz="1350" spc="-26"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191,5</a:t>
            </a:r>
            <a:r>
              <a:rPr lang="it-IT" sz="1350" b="1" spc="-15"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miliardi</a:t>
            </a:r>
            <a:r>
              <a:rPr lang="it-IT" sz="1350" b="1" spc="-23"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di</a:t>
            </a:r>
            <a:r>
              <a:rPr lang="it-IT" sz="1350" b="1" spc="-19"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euro</a:t>
            </a:r>
            <a:r>
              <a:rPr lang="it-IT" sz="1350" dirty="0">
                <a:latin typeface="Times New Roman" panose="02020603050405020304" pitchFamily="18" charset="0"/>
                <a:ea typeface="Times New Roman" panose="02020603050405020304" pitchFamily="18" charset="0"/>
              </a:rPr>
              <a:t>,</a:t>
            </a:r>
            <a:r>
              <a:rPr lang="it-IT" sz="1350" spc="-2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2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cui</a:t>
            </a:r>
            <a:r>
              <a:rPr lang="it-IT" sz="1350" spc="-23"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68,9</a:t>
            </a:r>
            <a:r>
              <a:rPr lang="it-IT" sz="1350" b="1" spc="-11"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miliardi</a:t>
            </a:r>
            <a:r>
              <a:rPr lang="it-IT" sz="1350" b="1" spc="-23"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in</a:t>
            </a:r>
            <a:r>
              <a:rPr lang="it-IT" sz="1350" b="1" spc="-19"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sovvenzioni</a:t>
            </a:r>
            <a:r>
              <a:rPr lang="it-IT" sz="1350" b="1"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26"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122,6</a:t>
            </a:r>
            <a:r>
              <a:rPr lang="it-IT" sz="1350" b="1" spc="-19"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miliardi</a:t>
            </a:r>
            <a:r>
              <a:rPr lang="it-IT" sz="1350" b="1" spc="-217"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in prestiti</a:t>
            </a:r>
            <a:r>
              <a:rPr lang="it-IT" sz="1350" dirty="0">
                <a:latin typeface="Times New Roman" panose="02020603050405020304" pitchFamily="18" charset="0"/>
                <a:ea typeface="Times New Roman" panose="02020603050405020304" pitchFamily="18" charset="0"/>
              </a:rPr>
              <a:t>.</a:t>
            </a:r>
          </a:p>
          <a:p>
            <a:pPr marL="326231" marR="323850" indent="134779" algn="just">
              <a:spcAft>
                <a:spcPts val="0"/>
              </a:spcAft>
            </a:pPr>
            <a:r>
              <a:rPr lang="it-IT" sz="1350" dirty="0">
                <a:latin typeface="Times New Roman" panose="02020603050405020304" pitchFamily="18" charset="0"/>
                <a:ea typeface="Times New Roman" panose="02020603050405020304" pitchFamily="18" charset="0"/>
              </a:rPr>
              <a:t>La proposta di decisione di esecuzione del Consiglio relativa all'approvazione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PNRR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dell'Italia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t>
            </a:r>
            <a:r>
              <a:rPr lang="it-IT" sz="1350" u="sng" dirty="0">
                <a:solidFill>
                  <a:srgbClr val="0000FF"/>
                </a:solidFill>
                <a:latin typeface="Times New Roman" panose="02020603050405020304" pitchFamily="18" charset="0"/>
                <a:ea typeface="Times New Roman" panose="02020603050405020304" pitchFamily="18" charset="0"/>
                <a:hlinkClick r:id="rId4"/>
              </a:rPr>
              <a:t>COM(2021)</a:t>
            </a:r>
            <a:r>
              <a:rPr lang="it-IT" sz="1350" u="sng" spc="4" dirty="0">
                <a:solidFill>
                  <a:srgbClr val="0000FF"/>
                </a:solidFill>
                <a:latin typeface="Times New Roman" panose="02020603050405020304" pitchFamily="18" charset="0"/>
                <a:ea typeface="Times New Roman" panose="02020603050405020304" pitchFamily="18" charset="0"/>
                <a:hlinkClick r:id="rId4"/>
              </a:rPr>
              <a:t> </a:t>
            </a:r>
            <a:r>
              <a:rPr lang="it-IT" sz="1350" u="sng" dirty="0">
                <a:solidFill>
                  <a:srgbClr val="0000FF"/>
                </a:solidFill>
                <a:latin typeface="Times New Roman" panose="02020603050405020304" pitchFamily="18" charset="0"/>
                <a:ea typeface="Times New Roman" panose="02020603050405020304" pitchFamily="18" charset="0"/>
                <a:hlinkClick r:id="rId4"/>
              </a:rPr>
              <a:t>344</a:t>
            </a:r>
            <a:r>
              <a:rPr lang="it-IT" sz="1350" dirty="0">
                <a:latin typeface="Times New Roman" panose="02020603050405020304" pitchFamily="18" charset="0"/>
                <a:ea typeface="Times New Roman" panose="02020603050405020304" pitchFamily="18" charset="0"/>
              </a:rPr>
              <a:t>)</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è</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stata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pubblicata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dalla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Commissione</a:t>
            </a:r>
            <a:r>
              <a:rPr lang="it-IT" sz="1350" spc="-21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europea il 22 giugno 2021, accompagnata da una dettagliata analisi del PNRR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(documento</a:t>
            </a:r>
            <a:r>
              <a:rPr lang="it-IT" sz="1350" spc="8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9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lavoro</a:t>
            </a:r>
            <a:r>
              <a:rPr lang="it-IT" sz="1350" spc="9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della</a:t>
            </a:r>
            <a:r>
              <a:rPr lang="it-IT" sz="1350" spc="8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Commissione</a:t>
            </a:r>
            <a:r>
              <a:rPr lang="it-IT" sz="1350" spc="109" dirty="0">
                <a:latin typeface="Times New Roman" panose="02020603050405020304" pitchFamily="18" charset="0"/>
                <a:ea typeface="Times New Roman" panose="02020603050405020304" pitchFamily="18" charset="0"/>
              </a:rPr>
              <a:t> </a:t>
            </a:r>
            <a:r>
              <a:rPr lang="it-IT" sz="1350" u="sng" dirty="0">
                <a:solidFill>
                  <a:srgbClr val="0000FF"/>
                </a:solidFill>
                <a:latin typeface="Times New Roman" panose="02020603050405020304" pitchFamily="18" charset="0"/>
                <a:ea typeface="Times New Roman" panose="02020603050405020304" pitchFamily="18" charset="0"/>
                <a:hlinkClick r:id="rId5"/>
              </a:rPr>
              <a:t>SWD(2021)</a:t>
            </a:r>
            <a:r>
              <a:rPr lang="it-IT" sz="1350" u="sng" spc="86" dirty="0">
                <a:solidFill>
                  <a:srgbClr val="0000FF"/>
                </a:solidFill>
                <a:latin typeface="Times New Roman" panose="02020603050405020304" pitchFamily="18" charset="0"/>
                <a:ea typeface="Times New Roman" panose="02020603050405020304" pitchFamily="18" charset="0"/>
                <a:hlinkClick r:id="rId5"/>
              </a:rPr>
              <a:t> </a:t>
            </a:r>
            <a:r>
              <a:rPr lang="it-IT" sz="1350" u="sng" dirty="0">
                <a:solidFill>
                  <a:srgbClr val="0000FF"/>
                </a:solidFill>
                <a:latin typeface="Times New Roman" panose="02020603050405020304" pitchFamily="18" charset="0"/>
                <a:ea typeface="Times New Roman" panose="02020603050405020304" pitchFamily="18" charset="0"/>
                <a:hlinkClick r:id="rId5"/>
              </a:rPr>
              <a:t>165</a:t>
            </a:r>
            <a:r>
              <a:rPr lang="it-IT" sz="1350" dirty="0">
                <a:latin typeface="Times New Roman" panose="02020603050405020304" pitchFamily="18" charset="0"/>
                <a:ea typeface="Times New Roman" panose="02020603050405020304" pitchFamily="18" charset="0"/>
              </a:rPr>
              <a:t>).</a:t>
            </a:r>
          </a:p>
          <a:p>
            <a:pPr marL="326231" marR="323850" indent="134779" algn="just">
              <a:spcAft>
                <a:spcPts val="0"/>
              </a:spcAft>
            </a:pPr>
            <a:r>
              <a:rPr lang="it-IT" sz="1350" dirty="0">
                <a:latin typeface="Times New Roman" panose="02020603050405020304" pitchFamily="18" charset="0"/>
                <a:ea typeface="Times New Roman" panose="02020603050405020304" pitchFamily="18" charset="0"/>
              </a:rPr>
              <a:t>Il PNRR italiano è stato approvato il 13 luglio 2021 dal </a:t>
            </a:r>
            <a:r>
              <a:rPr lang="it-IT" sz="1350" u="sng" dirty="0">
                <a:solidFill>
                  <a:srgbClr val="0000FF"/>
                </a:solidFill>
                <a:latin typeface="Times New Roman" panose="02020603050405020304" pitchFamily="18" charset="0"/>
                <a:ea typeface="Times New Roman" panose="02020603050405020304" pitchFamily="18" charset="0"/>
                <a:hlinkClick r:id="rId6"/>
              </a:rPr>
              <a:t>Consiglio Ecofin</a:t>
            </a:r>
            <a:r>
              <a:rPr lang="it-IT" sz="1350" dirty="0">
                <a:latin typeface="Times New Roman" panose="02020603050405020304" pitchFamily="18" charset="0"/>
                <a:ea typeface="Times New Roman" panose="02020603050405020304" pitchFamily="18" charset="0"/>
              </a:rPr>
              <a:t>. La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relativa decisione di esecuzione (doc </a:t>
            </a:r>
            <a:r>
              <a:rPr lang="it-IT" sz="1350" u="sng" dirty="0">
                <a:solidFill>
                  <a:srgbClr val="0000FF"/>
                </a:solidFill>
                <a:latin typeface="Times New Roman" panose="02020603050405020304" pitchFamily="18" charset="0"/>
                <a:ea typeface="Times New Roman" panose="02020603050405020304" pitchFamily="18" charset="0"/>
                <a:hlinkClick r:id="rId7"/>
              </a:rPr>
              <a:t>10160/21</a:t>
            </a:r>
            <a:r>
              <a:rPr lang="it-IT" sz="1350" dirty="0">
                <a:latin typeface="Times New Roman" panose="02020603050405020304" pitchFamily="18" charset="0"/>
                <a:ea typeface="Times New Roman" panose="02020603050405020304" pitchFamily="18" charset="0"/>
              </a:rPr>
              <a:t>) è corredata di un </a:t>
            </a:r>
            <a:r>
              <a:rPr lang="it-IT" sz="1350" u="sng" dirty="0">
                <a:solidFill>
                  <a:srgbClr val="0000FF"/>
                </a:solidFill>
                <a:latin typeface="Times New Roman" panose="02020603050405020304" pitchFamily="18" charset="0"/>
                <a:ea typeface="Times New Roman" panose="02020603050405020304" pitchFamily="18" charset="0"/>
                <a:hlinkClick r:id="rId8"/>
              </a:rPr>
              <a:t>allegato</a:t>
            </a:r>
            <a:r>
              <a:rPr lang="it-IT" sz="1350" dirty="0">
                <a:solidFill>
                  <a:srgbClr val="0000FF"/>
                </a:solidFill>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che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definisce in dettaglio, per ogni investimento e riforma, obiettivi e traguardi precisi.</a:t>
            </a:r>
            <a:r>
              <a:rPr lang="it-IT" sz="1350" spc="-217"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conseguenza,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13</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agosto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a:t>
            </a:r>
            <a:r>
              <a:rPr lang="it-IT" sz="1350" spc="4" dirty="0">
                <a:latin typeface="Times New Roman" panose="02020603050405020304" pitchFamily="18" charset="0"/>
                <a:ea typeface="Times New Roman" panose="02020603050405020304" pitchFamily="18" charset="0"/>
              </a:rPr>
              <a:t> </a:t>
            </a:r>
            <a:r>
              <a:rPr lang="it-IT" sz="1350" u="sng" dirty="0">
                <a:solidFill>
                  <a:srgbClr val="0000FF"/>
                </a:solidFill>
                <a:latin typeface="Times New Roman" panose="02020603050405020304" pitchFamily="18" charset="0"/>
                <a:ea typeface="Times New Roman" panose="02020603050405020304" pitchFamily="18" charset="0"/>
                <a:hlinkClick r:id="rId9"/>
              </a:rPr>
              <a:t>Commissione</a:t>
            </a:r>
            <a:r>
              <a:rPr lang="it-IT" sz="1350" u="sng" spc="4" dirty="0">
                <a:solidFill>
                  <a:srgbClr val="0000FF"/>
                </a:solidFill>
                <a:latin typeface="Times New Roman" panose="02020603050405020304" pitchFamily="18" charset="0"/>
                <a:ea typeface="Times New Roman" panose="02020603050405020304" pitchFamily="18" charset="0"/>
                <a:hlinkClick r:id="rId9"/>
              </a:rPr>
              <a:t> </a:t>
            </a:r>
            <a:r>
              <a:rPr lang="it-IT" sz="1350" u="sng" dirty="0">
                <a:solidFill>
                  <a:srgbClr val="0000FF"/>
                </a:solidFill>
                <a:latin typeface="Times New Roman" panose="02020603050405020304" pitchFamily="18" charset="0"/>
                <a:ea typeface="Times New Roman" panose="02020603050405020304" pitchFamily="18" charset="0"/>
                <a:hlinkClick r:id="rId9"/>
              </a:rPr>
              <a:t>europea</a:t>
            </a:r>
            <a:r>
              <a:rPr lang="it-IT" sz="1350" spc="4" dirty="0">
                <a:solidFill>
                  <a:srgbClr val="0000FF"/>
                </a:solidFill>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ha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dato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notizia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dell'avvenuto pagamento delle somme dovute a titolo di </a:t>
            </a:r>
            <a:r>
              <a:rPr lang="it-IT" sz="1350" dirty="0" err="1">
                <a:latin typeface="Times New Roman" panose="02020603050405020304" pitchFamily="18" charset="0"/>
                <a:ea typeface="Times New Roman" panose="02020603050405020304" pitchFamily="18" charset="0"/>
              </a:rPr>
              <a:t>pre</a:t>
            </a:r>
            <a:r>
              <a:rPr lang="it-IT" sz="1350" dirty="0">
                <a:latin typeface="Times New Roman" panose="02020603050405020304" pitchFamily="18" charset="0"/>
                <a:ea typeface="Times New Roman" panose="02020603050405020304" pitchFamily="18" charset="0"/>
              </a:rPr>
              <a:t>-finanziamento per un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totale</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24,9</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miliardi,</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equivalenti</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al</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13</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 cento sia</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contributo</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finanziario,</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sia</a:t>
            </a:r>
            <a:r>
              <a:rPr lang="it-IT" sz="1350" spc="-217"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prestito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(8.954.466.787</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euro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sovvenzioni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15.938.235.352</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euro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prestiti).</a:t>
            </a:r>
          </a:p>
          <a:p>
            <a:pPr marL="326231" marR="323850" indent="134779" algn="just">
              <a:spcAft>
                <a:spcPts val="0"/>
              </a:spcAft>
            </a:pPr>
            <a:endParaRPr lang="it-IT" sz="1350" dirty="0">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1940651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6872A-BA15-E1FE-9A23-F6EFD31C005C}"/>
              </a:ext>
            </a:extLst>
          </p:cNvPr>
          <p:cNvSpPr>
            <a:spLocks noGrp="1"/>
          </p:cNvSpPr>
          <p:nvPr>
            <p:ph type="title"/>
          </p:nvPr>
        </p:nvSpPr>
        <p:spPr/>
        <p:txBody>
          <a:bodyPr/>
          <a:lstStyle/>
          <a:p>
            <a:r>
              <a:rPr lang="it-IT" dirty="0"/>
              <a:t>Procedura </a:t>
            </a:r>
          </a:p>
        </p:txBody>
      </p:sp>
      <p:sp>
        <p:nvSpPr>
          <p:cNvPr id="3" name="Segnaposto contenuto 2">
            <a:extLst>
              <a:ext uri="{FF2B5EF4-FFF2-40B4-BE49-F238E27FC236}">
                <a16:creationId xmlns:a16="http://schemas.microsoft.com/office/drawing/2014/main" id="{BE9D5A8E-0BA4-0498-7781-DFCA16A104E0}"/>
              </a:ext>
            </a:extLst>
          </p:cNvPr>
          <p:cNvSpPr>
            <a:spLocks noGrp="1"/>
          </p:cNvSpPr>
          <p:nvPr>
            <p:ph idx="1"/>
          </p:nvPr>
        </p:nvSpPr>
        <p:spPr/>
        <p:txBody>
          <a:bodyPr>
            <a:normAutofit fontScale="62500" lnSpcReduction="20000"/>
          </a:bodyPr>
          <a:lstStyle/>
          <a:p>
            <a:pPr algn="just"/>
            <a:r>
              <a:rPr lang="it-IT" dirty="0"/>
              <a:t>L'assegnazione delle risorse agli Stati membri avrà luogo - previa presentazione, due volte l'anno, di apposita richiesta - a seguito dell'avvenuto raggiungimento degli obiettivi concordati all'interno del Piano nazionale. La Commissione effettuerà una valutazione preliminare sull'avvenuto raggiungimento di obiettivi e traguardi, da sottoporre poi per un parere al Comitato economico e finanziario, organo consultivo composto da alti funzionari di amministrazioni e banche centrali nazionali. In caso di valutazione positiva, adotterà senza ritardo una decisione che autorizza l'erogazione dei fondi.</a:t>
            </a:r>
          </a:p>
          <a:p>
            <a:pPr algn="just"/>
            <a:r>
              <a:rPr lang="it-IT" dirty="0"/>
              <a:t>Qualora, invece, la Commissione ritenga che obiettivi e target non siano stati raggiunti in maniera soddisfacente, il pagamento (totale o parziale) del contributo finanziario viene sospeso per riprendere solo dopo che lo Stato membro interessato abbia adottato le "misure necessarie per garantire un conseguimento soddisfacente dei traguardi e degli obiettivi". In caso di inazione, entro sei mesi la Commissione potrebbe disporre la riduzione proporzionale dell'ammontare del contributo finanziario. Se, dopo 18 mesi, non sia stato realizzato alcun progresso concreto, è prevista la possibilità di risolvere il contratto e disimpegnarne l'importo. Eventuali </a:t>
            </a:r>
            <a:r>
              <a:rPr lang="it-IT" dirty="0" err="1"/>
              <a:t>pre</a:t>
            </a:r>
            <a:r>
              <a:rPr lang="it-IT" dirty="0"/>
              <a:t>-finanziamenti sarebbero integralmente recuperati. È assicurata agli Stati membri interessati la possibilità di presentare osservazioni.</a:t>
            </a:r>
          </a:p>
          <a:p>
            <a:pPr algn="just"/>
            <a:r>
              <a:rPr lang="it-IT" dirty="0"/>
              <a:t>In questa fase si inserisce la procedura, concordata in sede di Consiglio europeo, che la stampa ha definito freno d'emergenza: qualora uno o più Stati membri ritengano che vi siano stati seri scostamenti dall'adempimento soddisfacente di traguardi e obiettivi, potrebbe richiedere di deferire la questione al successivo Consiglio europeo. Nessuna decisione potrà essere assunta finché il Consiglio europeo o l'Ecofin, da esso delegato, non abbiano discusso la questione "in maniera esaustiva". Per tale procedura si prevede, "di regola", una durata non superiore a tre mesi. Il PE dovrebbe essere prontamente informato.</a:t>
            </a:r>
          </a:p>
          <a:p>
            <a:endParaRPr lang="it-IT" dirty="0"/>
          </a:p>
        </p:txBody>
      </p:sp>
    </p:spTree>
    <p:extLst>
      <p:ext uri="{BB962C8B-B14F-4D97-AF65-F5344CB8AC3E}">
        <p14:creationId xmlns:p14="http://schemas.microsoft.com/office/powerpoint/2010/main" val="341973225"/>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06FC1-B7EF-263C-9010-BA787218BD77}"/>
              </a:ext>
            </a:extLst>
          </p:cNvPr>
          <p:cNvSpPr>
            <a:spLocks noGrp="1"/>
          </p:cNvSpPr>
          <p:nvPr>
            <p:ph type="title"/>
          </p:nvPr>
        </p:nvSpPr>
        <p:spPr/>
        <p:txBody>
          <a:bodyPr>
            <a:normAutofit fontScale="90000"/>
          </a:bodyPr>
          <a:lstStyle/>
          <a:p>
            <a:r>
              <a:rPr lang="it-IT" dirty="0"/>
              <a:t>Monitoraggio  e Trasparenza</a:t>
            </a:r>
            <a:br>
              <a:rPr lang="it-IT" sz="1350" dirty="0">
                <a:latin typeface="Times New Roman" panose="02020603050405020304" pitchFamily="18" charset="0"/>
                <a:ea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71E0B3F3-9601-0153-ABD9-0689351DB14F}"/>
              </a:ext>
            </a:extLst>
          </p:cNvPr>
          <p:cNvSpPr>
            <a:spLocks noGrp="1"/>
          </p:cNvSpPr>
          <p:nvPr>
            <p:ph idx="1"/>
          </p:nvPr>
        </p:nvSpPr>
        <p:spPr/>
        <p:txBody>
          <a:bodyPr/>
          <a:lstStyle/>
          <a:p>
            <a:pPr marL="326231" marR="326708" indent="134779" algn="just">
              <a:spcBef>
                <a:spcPts val="668"/>
              </a:spcBef>
              <a:spcAft>
                <a:spcPts val="0"/>
              </a:spcAft>
            </a:pPr>
            <a:r>
              <a:rPr lang="it-IT" sz="1350" dirty="0">
                <a:latin typeface="Times New Roman" panose="02020603050405020304" pitchFamily="18" charset="0"/>
                <a:ea typeface="Times New Roman" panose="02020603050405020304" pitchFamily="18" charset="0"/>
              </a:rPr>
              <a:t>Ai fini dell'attuazione del dell'RRF e della liquidazione dei finanziamenti</a:t>
            </a:r>
            <a:r>
              <a:rPr lang="it-IT" sz="1350" spc="-23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assume,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quindi,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notevole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importanza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valutazione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dell'avvenuto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raggiungimento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degli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obiettivi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concordati.</a:t>
            </a:r>
          </a:p>
          <a:p>
            <a:pPr marL="461010" algn="just">
              <a:spcBef>
                <a:spcPts val="4"/>
              </a:spcBef>
              <a:spcAft>
                <a:spcPts val="0"/>
              </a:spcAft>
            </a:pPr>
            <a:r>
              <a:rPr lang="it-IT" sz="1350" dirty="0">
                <a:latin typeface="Times New Roman" panose="02020603050405020304" pitchFamily="18" charset="0"/>
                <a:ea typeface="Times New Roman" panose="02020603050405020304" pitchFamily="18" charset="0"/>
              </a:rPr>
              <a:t>In</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quest'ambito la</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Commissione</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europea:</a:t>
            </a:r>
          </a:p>
          <a:p>
            <a:pPr marL="257175" marR="325755" indent="-257175" algn="just">
              <a:spcBef>
                <a:spcPts val="4"/>
              </a:spcBef>
              <a:spcAft>
                <a:spcPts val="0"/>
              </a:spcAft>
              <a:buSzPts val="1300"/>
              <a:buFont typeface="Times New Roman" panose="02020603050405020304" pitchFamily="18" charset="0"/>
              <a:buAutoNum type="arabicParenR"/>
              <a:tabLst>
                <a:tab pos="632936" algn="l"/>
              </a:tabLst>
            </a:pPr>
            <a:r>
              <a:rPr lang="it-IT" sz="1350" dirty="0">
                <a:latin typeface="Times New Roman" panose="02020603050405020304" pitchFamily="18" charset="0"/>
                <a:ea typeface="Times New Roman" panose="02020603050405020304" pitchFamily="18" charset="0"/>
              </a:rPr>
              <a:t>entro</a:t>
            </a:r>
            <a:r>
              <a:rPr lang="it-IT" sz="1350" spc="-2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il</a:t>
            </a:r>
            <a:r>
              <a:rPr lang="it-IT" sz="1350" spc="-1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31</a:t>
            </a:r>
            <a:r>
              <a:rPr lang="it-IT" sz="1350" spc="-2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dicembre</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a:t>
            </a:r>
            <a:r>
              <a:rPr lang="it-IT" sz="1350" spc="-2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dovrà</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adottare</a:t>
            </a:r>
            <a:r>
              <a:rPr lang="it-IT" sz="1350" spc="-11"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atti</a:t>
            </a:r>
            <a:r>
              <a:rPr lang="it-IT" sz="1350" b="1" spc="-15"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delegati</a:t>
            </a:r>
            <a:r>
              <a:rPr lang="it-IT" sz="1350" b="1" spc="-2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che</a:t>
            </a:r>
            <a:r>
              <a:rPr lang="it-IT" sz="1350" spc="-2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stabiliscano</a:t>
            </a:r>
            <a:r>
              <a:rPr lang="it-IT" sz="1350" spc="-23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indicatori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comuni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utilizzare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riferire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sui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progressi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che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definiscano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metodologia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rendicontazione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spesa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sociale,</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anche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favore</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dell'infanzia</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della</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gioventù;</a:t>
            </a:r>
          </a:p>
          <a:p>
            <a:pPr marL="257175" marR="324326" indent="-257175" algn="just">
              <a:spcAft>
                <a:spcPts val="0"/>
              </a:spcAft>
              <a:buSzPts val="1300"/>
              <a:buFont typeface="Times New Roman" panose="02020603050405020304" pitchFamily="18" charset="0"/>
              <a:buAutoNum type="arabicParenR"/>
              <a:tabLst>
                <a:tab pos="632936" algn="l"/>
              </a:tabLst>
            </a:pPr>
            <a:r>
              <a:rPr lang="it-IT" sz="1350" dirty="0">
                <a:latin typeface="Times New Roman" panose="02020603050405020304" pitchFamily="18" charset="0"/>
                <a:ea typeface="Times New Roman" panose="02020603050405020304" pitchFamily="18" charset="0"/>
              </a:rPr>
              <a:t>darà</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conto</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progresso</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nell'attuazione</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dei</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piani</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nazionali</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relazione</a:t>
            </a:r>
            <a:r>
              <a:rPr lang="it-IT" sz="1350" spc="-23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ad</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ognuno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sei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pilastri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attraverso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a:t>
            </a:r>
            <a:r>
              <a:rPr lang="it-IT" sz="1350"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quadro</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di</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valutazione</a:t>
            </a:r>
            <a:r>
              <a:rPr lang="it-IT" sz="1350" b="1"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t>
            </a:r>
            <a:r>
              <a:rPr lang="it-IT" sz="1350" i="1" dirty="0" err="1">
                <a:latin typeface="Times New Roman" panose="02020603050405020304" pitchFamily="18" charset="0"/>
                <a:ea typeface="Times New Roman" panose="02020603050405020304" pitchFamily="18" charset="0"/>
              </a:rPr>
              <a:t>scoreboard</a:t>
            </a:r>
            <a:r>
              <a:rPr lang="it-IT" sz="1350" dirty="0">
                <a:latin typeface="Times New Roman" panose="02020603050405020304" pitchFamily="18" charset="0"/>
                <a:ea typeface="Times New Roman" panose="02020603050405020304" pitchFamily="18" charset="0"/>
              </a:rPr>
              <a:t>), la cui operatività è prevista a partire da dicembre 2021.</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Sarà aggiornato due volte l'anno e messo a disposizione del pubblico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su</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sito</a:t>
            </a:r>
            <a:r>
              <a:rPr lang="it-IT" sz="1350" spc="8" dirty="0">
                <a:latin typeface="Times New Roman" panose="02020603050405020304" pitchFamily="18" charset="0"/>
                <a:ea typeface="Times New Roman" panose="02020603050405020304" pitchFamily="18" charset="0"/>
              </a:rPr>
              <a:t> </a:t>
            </a:r>
            <a:r>
              <a:rPr lang="it-IT" sz="1350" i="1" dirty="0">
                <a:latin typeface="Times New Roman" panose="02020603050405020304" pitchFamily="18" charset="0"/>
                <a:ea typeface="Times New Roman" panose="02020603050405020304" pitchFamily="18" charset="0"/>
              </a:rPr>
              <a:t>web </a:t>
            </a:r>
            <a:r>
              <a:rPr lang="it-IT" sz="1350" dirty="0">
                <a:latin typeface="Times New Roman" panose="02020603050405020304" pitchFamily="18" charset="0"/>
                <a:ea typeface="Times New Roman" panose="02020603050405020304" pitchFamily="18" charset="0"/>
              </a:rPr>
              <a:t>o un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portale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Internet.</a:t>
            </a:r>
          </a:p>
          <a:p>
            <a:endParaRPr lang="it-IT" dirty="0"/>
          </a:p>
        </p:txBody>
      </p:sp>
    </p:spTree>
    <p:extLst>
      <p:ext uri="{BB962C8B-B14F-4D97-AF65-F5344CB8AC3E}">
        <p14:creationId xmlns:p14="http://schemas.microsoft.com/office/powerpoint/2010/main" val="4275821369"/>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EB621ED3-BC27-C89C-F970-810F519073B7}"/>
              </a:ext>
            </a:extLst>
          </p:cNvPr>
          <p:cNvPicPr>
            <a:picLocks noGrp="1" noChangeAspect="1"/>
          </p:cNvPicPr>
          <p:nvPr>
            <p:ph idx="1"/>
          </p:nvPr>
        </p:nvPicPr>
        <p:blipFill>
          <a:blip r:embed="rId2"/>
          <a:stretch>
            <a:fillRect/>
          </a:stretch>
        </p:blipFill>
        <p:spPr>
          <a:xfrm>
            <a:off x="323528" y="764705"/>
            <a:ext cx="8424936" cy="4753446"/>
          </a:xfrm>
          <a:prstGeom prst="rect">
            <a:avLst/>
          </a:prstGeom>
          <a:ln>
            <a:noFill/>
          </a:ln>
        </p:spPr>
      </p:pic>
    </p:spTree>
    <p:extLst>
      <p:ext uri="{BB962C8B-B14F-4D97-AF65-F5344CB8AC3E}">
        <p14:creationId xmlns:p14="http://schemas.microsoft.com/office/powerpoint/2010/main" val="3836251559"/>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E71699-8787-C46F-26AB-431C8277D25D}"/>
              </a:ext>
            </a:extLst>
          </p:cNvPr>
          <p:cNvSpPr>
            <a:spLocks noGrp="1"/>
          </p:cNvSpPr>
          <p:nvPr>
            <p:ph idx="1"/>
          </p:nvPr>
        </p:nvSpPr>
        <p:spPr/>
        <p:txBody>
          <a:bodyPr/>
          <a:lstStyle/>
          <a:p>
            <a:pPr marL="0" indent="0">
              <a:buNone/>
              <a:tabLst>
                <a:tab pos="632936" algn="l"/>
              </a:tabLst>
            </a:pPr>
            <a:r>
              <a:rPr lang="it-IT" sz="1350" i="1" u="sng" dirty="0">
                <a:latin typeface="Times New Roman" panose="02020603050405020304" pitchFamily="18" charset="0"/>
                <a:ea typeface="Times New Roman" panose="02020603050405020304" pitchFamily="18" charset="0"/>
              </a:rPr>
              <a:t>a)RRF</a:t>
            </a:r>
            <a:endParaRPr lang="it-IT" sz="1350" dirty="0">
              <a:latin typeface="Times New Roman" panose="02020603050405020304" pitchFamily="18" charset="0"/>
              <a:ea typeface="Times New Roman" panose="02020603050405020304" pitchFamily="18" charset="0"/>
            </a:endParaRPr>
          </a:p>
          <a:p>
            <a:pPr marL="326231" marR="324326" indent="134779" algn="just">
              <a:spcBef>
                <a:spcPts val="668"/>
              </a:spcBef>
              <a:spcAft>
                <a:spcPts val="0"/>
              </a:spcAft>
            </a:pPr>
            <a:r>
              <a:rPr lang="it-IT" sz="1350" dirty="0">
                <a:latin typeface="Times New Roman" panose="02020603050405020304" pitchFamily="18" charset="0"/>
                <a:ea typeface="Times New Roman" panose="02020603050405020304" pitchFamily="18" charset="0"/>
              </a:rPr>
              <a:t>Il dispositivo RRF garantisce all’Italia risorse per </a:t>
            </a:r>
            <a:r>
              <a:rPr lang="it-IT" sz="1350" b="1" dirty="0">
                <a:latin typeface="Times New Roman" panose="02020603050405020304" pitchFamily="18" charset="0"/>
                <a:ea typeface="Times New Roman" panose="02020603050405020304" pitchFamily="18" charset="0"/>
              </a:rPr>
              <a:t>191,5 miliardi </a:t>
            </a:r>
            <a:r>
              <a:rPr lang="it-IT" sz="1350" dirty="0">
                <a:latin typeface="Times New Roman" panose="02020603050405020304" pitchFamily="18" charset="0"/>
                <a:ea typeface="Times New Roman" panose="02020603050405020304" pitchFamily="18" charset="0"/>
              </a:rPr>
              <a:t>di euro,</a:t>
            </a:r>
            <a:r>
              <a:rPr lang="it-IT" sz="1350" spc="-23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impiegare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a:t>
            </a:r>
            <a:r>
              <a:rPr lang="it-IT" sz="1350"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periodo</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2021-2026</a:t>
            </a:r>
            <a:r>
              <a:rPr lang="it-IT" sz="1350" dirty="0">
                <a:latin typeface="Times New Roman" panose="02020603050405020304" pitchFamily="18" charset="0"/>
                <a:ea typeface="Times New Roman" panose="02020603050405020304" pitchFamily="18" charset="0"/>
              </a:rPr>
              <a:t>,</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quali</a:t>
            </a:r>
            <a:r>
              <a:rPr lang="it-IT" sz="1350" spc="4"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68,9</a:t>
            </a:r>
            <a:r>
              <a:rPr lang="it-IT" sz="1350" u="sng" spc="4"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miliardi</a:t>
            </a:r>
            <a:r>
              <a:rPr lang="it-IT" sz="1350" u="sng" spc="4"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sono</a:t>
            </a:r>
            <a:r>
              <a:rPr lang="it-IT" sz="1350" spc="4"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sovvenzioni</a:t>
            </a:r>
            <a:r>
              <a:rPr lang="it-IT" sz="1350" u="sng" spc="-8"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a</a:t>
            </a:r>
            <a:r>
              <a:rPr lang="it-IT" sz="1350" u="sng" spc="-8"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fondo</a:t>
            </a:r>
            <a:r>
              <a:rPr lang="it-IT" sz="1350" u="sng" spc="-8"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perduto</a:t>
            </a:r>
            <a:r>
              <a:rPr lang="it-IT" sz="1350" u="sng" spc="-4"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e</a:t>
            </a:r>
            <a:r>
              <a:rPr lang="it-IT" sz="1350" u="sng" spc="-8"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122,6</a:t>
            </a:r>
            <a:r>
              <a:rPr lang="it-IT" sz="1350" u="sng" spc="11"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miliardi</a:t>
            </a:r>
            <a:r>
              <a:rPr lang="it-IT" sz="1350" u="sng" spc="-4"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sono</a:t>
            </a:r>
            <a:r>
              <a:rPr lang="it-IT" sz="1350" u="sng" spc="-8" dirty="0">
                <a:latin typeface="Times New Roman" panose="02020603050405020304" pitchFamily="18" charset="0"/>
                <a:ea typeface="Times New Roman" panose="02020603050405020304" pitchFamily="18" charset="0"/>
              </a:rPr>
              <a:t> </a:t>
            </a:r>
            <a:r>
              <a:rPr lang="it-IT" sz="1350" u="sng" dirty="0">
                <a:latin typeface="Times New Roman" panose="02020603050405020304" pitchFamily="18" charset="0"/>
                <a:ea typeface="Times New Roman" panose="02020603050405020304" pitchFamily="18" charset="0"/>
              </a:rPr>
              <a:t>prestiti</a:t>
            </a:r>
            <a:r>
              <a:rPr lang="it-IT" sz="1350" dirty="0">
                <a:latin typeface="Times New Roman" panose="02020603050405020304" pitchFamily="18" charset="0"/>
                <a:ea typeface="Times New Roman" panose="02020603050405020304" pitchFamily="18" charset="0"/>
              </a:rPr>
              <a:t>.</a:t>
            </a:r>
          </a:p>
          <a:p>
            <a:pPr marL="257175" indent="-257175">
              <a:spcBef>
                <a:spcPts val="334"/>
              </a:spcBef>
              <a:spcAft>
                <a:spcPts val="0"/>
              </a:spcAft>
              <a:buFont typeface="+mj-lt"/>
              <a:buAutoNum type="alphaLcParenR"/>
              <a:tabLst>
                <a:tab pos="632936" algn="l"/>
              </a:tabLst>
            </a:pPr>
            <a:r>
              <a:rPr lang="it-IT" sz="1350" i="1" u="sng" dirty="0">
                <a:latin typeface="Times New Roman" panose="02020603050405020304" pitchFamily="18" charset="0"/>
                <a:ea typeface="Times New Roman" panose="02020603050405020304" pitchFamily="18" charset="0"/>
              </a:rPr>
              <a:t>REACT-EU</a:t>
            </a:r>
            <a:endParaRPr lang="it-IT" sz="1350" dirty="0">
              <a:latin typeface="Times New Roman" panose="02020603050405020304" pitchFamily="18" charset="0"/>
              <a:ea typeface="Times New Roman" panose="02020603050405020304" pitchFamily="18" charset="0"/>
            </a:endParaRPr>
          </a:p>
          <a:p>
            <a:pPr marL="326231" marR="324326" indent="134779" algn="just">
              <a:spcBef>
                <a:spcPts val="668"/>
              </a:spcBef>
              <a:spcAft>
                <a:spcPts val="0"/>
              </a:spcAft>
            </a:pPr>
            <a:r>
              <a:rPr lang="it-IT" sz="1350" dirty="0">
                <a:latin typeface="Times New Roman" panose="02020603050405020304" pitchFamily="18" charset="0"/>
                <a:ea typeface="Times New Roman" panose="02020603050405020304" pitchFamily="18" charset="0"/>
              </a:rPr>
              <a:t>Il fondo REACT-EU destina risorse aggiuntive per la politica di coesione</a:t>
            </a:r>
            <a:r>
              <a:rPr lang="it-IT" sz="1350" spc="-23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2014-2020</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indirizzate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Paesi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più</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colpiti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dalla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pandemia.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All’Italia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è</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assegnato</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l’ammontare</a:t>
            </a:r>
            <a:r>
              <a:rPr lang="it-IT" sz="1350" spc="1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più</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elevato</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a:t>
            </a:r>
            <a:r>
              <a:rPr lang="it-IT" sz="1350" spc="1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valore</a:t>
            </a:r>
            <a:r>
              <a:rPr lang="it-IT" sz="1350" spc="1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assoluto</a:t>
            </a:r>
            <a:r>
              <a:rPr lang="it-IT" sz="1350" spc="1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t>
            </a:r>
            <a:r>
              <a:rPr lang="it-IT" sz="1350" b="1" dirty="0">
                <a:latin typeface="Times New Roman" panose="02020603050405020304" pitchFamily="18" charset="0"/>
                <a:ea typeface="Times New Roman" panose="02020603050405020304" pitchFamily="18" charset="0"/>
              </a:rPr>
              <a:t>13,5</a:t>
            </a:r>
            <a:r>
              <a:rPr lang="it-IT" sz="1350" b="1" spc="19"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miliardi</a:t>
            </a:r>
            <a:r>
              <a:rPr lang="it-IT" sz="1350" dirty="0">
                <a:latin typeface="Times New Roman" panose="02020603050405020304" pitchFamily="18" charset="0"/>
                <a:ea typeface="Times New Roman" panose="02020603050405020304" pitchFamily="18" charset="0"/>
              </a:rPr>
              <a:t>),</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cui quasi</a:t>
            </a:r>
            <a:r>
              <a:rPr lang="it-IT" sz="1350" spc="18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8</a:t>
            </a:r>
            <a:r>
              <a:rPr lang="it-IT" sz="1350" spc="19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miliardi</a:t>
            </a:r>
            <a:r>
              <a:rPr lang="it-IT" sz="1350" spc="18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18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mezzo</a:t>
            </a:r>
            <a:r>
              <a:rPr lang="it-IT" sz="1350" spc="18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sono</a:t>
            </a:r>
            <a:r>
              <a:rPr lang="it-IT" sz="1350" spc="18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rivolti</a:t>
            </a:r>
            <a:r>
              <a:rPr lang="it-IT" sz="1350" spc="18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al</a:t>
            </a:r>
            <a:r>
              <a:rPr lang="it-IT" sz="1350" spc="18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Mezzogiorno,</a:t>
            </a:r>
            <a:r>
              <a:rPr lang="it-IT" sz="1350" spc="19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da</a:t>
            </a:r>
            <a:r>
              <a:rPr lang="it-IT" sz="1350" spc="18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impiegare</a:t>
            </a:r>
            <a:r>
              <a:rPr lang="it-IT" sz="1350" spc="18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  </a:t>
            </a:r>
            <a:r>
              <a:rPr lang="it-IT" sz="1350" b="1" dirty="0">
                <a:latin typeface="Times New Roman" panose="02020603050405020304" pitchFamily="18" charset="0"/>
                <a:ea typeface="Times New Roman" panose="02020603050405020304" pitchFamily="18" charset="0"/>
              </a:rPr>
              <a:t>periodo</a:t>
            </a:r>
            <a:r>
              <a:rPr lang="it-IT" sz="1350" b="1" spc="-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2021-2022</a:t>
            </a:r>
            <a:r>
              <a:rPr lang="it-IT" sz="1350" dirty="0">
                <a:latin typeface="Times New Roman" panose="02020603050405020304" pitchFamily="18" charset="0"/>
                <a:ea typeface="Times New Roman" panose="02020603050405020304" pitchFamily="18" charset="0"/>
              </a:rPr>
              <a:t>. Una</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quota</a:t>
            </a:r>
            <a:r>
              <a:rPr lang="it-IT" sz="1350" spc="-3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parte</a:t>
            </a:r>
            <a:r>
              <a:rPr lang="it-IT" sz="1350" spc="-3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delle</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risorse</a:t>
            </a:r>
            <a:r>
              <a:rPr lang="it-IT" sz="1350" spc="-38" dirty="0">
                <a:latin typeface="Times New Roman" panose="02020603050405020304" pitchFamily="18" charset="0"/>
                <a:ea typeface="Times New Roman" panose="02020603050405020304" pitchFamily="18" charset="0"/>
              </a:rPr>
              <a:t> </a:t>
            </a:r>
            <a:r>
              <a:rPr lang="it-IT" sz="1350" dirty="0" err="1">
                <a:latin typeface="Times New Roman" panose="02020603050405020304" pitchFamily="18" charset="0"/>
                <a:ea typeface="Times New Roman" panose="02020603050405020304" pitchFamily="18" charset="0"/>
              </a:rPr>
              <a:t>React</a:t>
            </a:r>
            <a:r>
              <a:rPr lang="it-IT" sz="1350" dirty="0">
                <a:latin typeface="Times New Roman" panose="02020603050405020304" pitchFamily="18" charset="0"/>
                <a:ea typeface="Times New Roman" panose="02020603050405020304" pitchFamily="18" charset="0"/>
              </a:rPr>
              <a:t>-Eu,</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pari</a:t>
            </a:r>
            <a:r>
              <a:rPr lang="it-IT" sz="1350" spc="-3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a:t>
            </a:r>
            <a:r>
              <a:rPr lang="it-IT" sz="1350" spc="-3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0,5</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miliardi</a:t>
            </a:r>
            <a:r>
              <a:rPr lang="it-IT" sz="1350" spc="-3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a:t>
            </a:r>
            <a:r>
              <a:rPr lang="it-IT" sz="1350" spc="-3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è</a:t>
            </a:r>
            <a:r>
              <a:rPr lang="it-IT" sz="1350" spc="-3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stata</a:t>
            </a:r>
            <a:r>
              <a:rPr lang="it-IT" sz="1350" spc="-23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destinata al Fondo per l’attuazione di misure relative alle politiche attive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ammortizzatori sociali (art. 1, co. 324, legge n. 178/2020 “legge di bilancio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a:t>
            </a:r>
          </a:p>
          <a:p>
            <a:pPr>
              <a:spcBef>
                <a:spcPts val="15"/>
              </a:spcBef>
            </a:pPr>
            <a:r>
              <a:rPr lang="it-IT" sz="1350" dirty="0">
                <a:latin typeface="Times New Roman" panose="02020603050405020304" pitchFamily="18" charset="0"/>
                <a:ea typeface="Times New Roman" panose="02020603050405020304" pitchFamily="18" charset="0"/>
              </a:rPr>
              <a:t> </a:t>
            </a:r>
          </a:p>
          <a:p>
            <a:endParaRPr lang="it-IT" dirty="0"/>
          </a:p>
        </p:txBody>
      </p:sp>
    </p:spTree>
    <p:extLst>
      <p:ext uri="{BB962C8B-B14F-4D97-AF65-F5344CB8AC3E}">
        <p14:creationId xmlns:p14="http://schemas.microsoft.com/office/powerpoint/2010/main" val="4281706659"/>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9798C0-1BEF-81F3-742F-2B237CFF61AE}"/>
              </a:ext>
            </a:extLst>
          </p:cNvPr>
          <p:cNvSpPr>
            <a:spLocks noGrp="1"/>
          </p:cNvSpPr>
          <p:nvPr>
            <p:ph type="title"/>
          </p:nvPr>
        </p:nvSpPr>
        <p:spPr/>
        <p:txBody>
          <a:bodyPr>
            <a:normAutofit fontScale="90000"/>
          </a:bodyPr>
          <a:lstStyle/>
          <a:p>
            <a:r>
              <a:rPr lang="it-IT" i="1" u="sng" dirty="0">
                <a:latin typeface="Times New Roman" panose="02020603050405020304" pitchFamily="18" charset="0"/>
                <a:ea typeface="Times New Roman" panose="02020603050405020304" pitchFamily="18" charset="0"/>
              </a:rPr>
              <a:t>Fondo</a:t>
            </a:r>
            <a:r>
              <a:rPr lang="it-IT" i="1" u="sng" spc="-8" dirty="0">
                <a:latin typeface="Times New Roman" panose="02020603050405020304" pitchFamily="18" charset="0"/>
                <a:ea typeface="Times New Roman" panose="02020603050405020304" pitchFamily="18" charset="0"/>
              </a:rPr>
              <a:t> </a:t>
            </a:r>
            <a:r>
              <a:rPr lang="it-IT" i="1" u="sng" dirty="0">
                <a:latin typeface="Times New Roman" panose="02020603050405020304" pitchFamily="18" charset="0"/>
                <a:ea typeface="Times New Roman" panose="02020603050405020304" pitchFamily="18" charset="0"/>
              </a:rPr>
              <a:t>sviluppo e</a:t>
            </a:r>
            <a:r>
              <a:rPr lang="it-IT" i="1" u="sng" spc="-4" dirty="0">
                <a:latin typeface="Times New Roman" panose="02020603050405020304" pitchFamily="18" charset="0"/>
                <a:ea typeface="Times New Roman" panose="02020603050405020304" pitchFamily="18" charset="0"/>
              </a:rPr>
              <a:t> </a:t>
            </a:r>
            <a:r>
              <a:rPr lang="it-IT" i="1" u="sng" dirty="0">
                <a:latin typeface="Times New Roman" panose="02020603050405020304" pitchFamily="18" charset="0"/>
                <a:ea typeface="Times New Roman" panose="02020603050405020304" pitchFamily="18" charset="0"/>
              </a:rPr>
              <a:t>coesione</a:t>
            </a:r>
            <a:r>
              <a:rPr lang="it-IT" i="1" u="sng" spc="4" dirty="0">
                <a:latin typeface="Times New Roman" panose="02020603050405020304" pitchFamily="18" charset="0"/>
                <a:ea typeface="Times New Roman" panose="02020603050405020304" pitchFamily="18" charset="0"/>
              </a:rPr>
              <a:t> </a:t>
            </a:r>
            <a:r>
              <a:rPr lang="it-IT" i="1" u="sng" dirty="0">
                <a:latin typeface="Times New Roman" panose="02020603050405020304" pitchFamily="18" charset="0"/>
                <a:ea typeface="Times New Roman" panose="02020603050405020304" pitchFamily="18" charset="0"/>
              </a:rPr>
              <a:t>(FSC)</a:t>
            </a:r>
            <a:br>
              <a:rPr lang="it-IT" dirty="0">
                <a:latin typeface="Times New Roman" panose="02020603050405020304" pitchFamily="18" charset="0"/>
                <a:ea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BB30E626-5E65-DAF6-5DBD-17A5530BA621}"/>
              </a:ext>
            </a:extLst>
          </p:cNvPr>
          <p:cNvSpPr>
            <a:spLocks noGrp="1"/>
          </p:cNvSpPr>
          <p:nvPr>
            <p:ph idx="1"/>
          </p:nvPr>
        </p:nvSpPr>
        <p:spPr/>
        <p:txBody>
          <a:bodyPr>
            <a:normAutofit/>
          </a:bodyPr>
          <a:lstStyle/>
          <a:p>
            <a:pPr marL="324803" marR="325279" indent="134779" algn="just">
              <a:spcBef>
                <a:spcPts val="668"/>
              </a:spcBef>
              <a:spcAft>
                <a:spcPts val="0"/>
              </a:spcAft>
            </a:pPr>
            <a:r>
              <a:rPr lang="it-IT" sz="1350" dirty="0">
                <a:latin typeface="Times New Roman" panose="02020603050405020304" pitchFamily="18" charset="0"/>
                <a:ea typeface="Times New Roman" panose="02020603050405020304" pitchFamily="18" charset="0"/>
              </a:rPr>
              <a:t>Il</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PNRR</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evidenzia</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che</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“il</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Fondo</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lo</a:t>
            </a:r>
            <a:r>
              <a:rPr lang="it-IT" sz="1350" spc="-3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Sviluppo</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Coesione</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2021-2027</a:t>
            </a:r>
            <a:r>
              <a:rPr lang="it-IT" sz="1350" spc="-23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 una dotazione di 50 miliardi di euro assegnata dalla Legge di Bilancio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 a cui si aggiungeranno ulteriori 23 miliardi con la legge di bilancio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2022)</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dovrà</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essere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impiegato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linea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politiche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settoriali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investimento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riforma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previste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PNRR,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secondo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principio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complementarità</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addizionalità</a:t>
            </a:r>
            <a:r>
              <a:rPr lang="it-IT" sz="1350" spc="-3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delle</a:t>
            </a:r>
            <a:r>
              <a:rPr lang="it-IT" sz="1350" spc="-3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risorse.</a:t>
            </a:r>
            <a:r>
              <a:rPr lang="it-IT" sz="1350" spc="-3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Risponde</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questo</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obiettivo,</a:t>
            </a:r>
            <a:r>
              <a:rPr lang="it-IT" sz="1350" spc="-23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l’esigenza</a:t>
            </a:r>
            <a:r>
              <a:rPr lang="it-IT" sz="1350" spc="-3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3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anticipare</a:t>
            </a:r>
            <a:r>
              <a:rPr lang="it-IT" sz="1350" b="1" spc="-3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nel</a:t>
            </a:r>
            <a:r>
              <a:rPr lang="it-IT" sz="1350" b="1" spc="-3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PNRR</a:t>
            </a:r>
            <a:r>
              <a:rPr lang="it-IT" sz="1350" b="1" spc="-3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la</a:t>
            </a:r>
            <a:r>
              <a:rPr lang="it-IT" sz="1350" b="1" spc="-3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programmazione</a:t>
            </a:r>
            <a:r>
              <a:rPr lang="it-IT" sz="1350" b="1" spc="-3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nazionale</a:t>
            </a:r>
            <a:r>
              <a:rPr lang="it-IT" sz="1350" b="1" spc="-3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del</a:t>
            </a:r>
            <a:r>
              <a:rPr lang="it-IT" sz="1350" b="1" spc="-38"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FSC</a:t>
            </a:r>
            <a:r>
              <a:rPr lang="it-IT" sz="1350" b="1" spc="-233"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2021-2027 per un valore di circa 15,5 miliardi</a:t>
            </a:r>
            <a:r>
              <a:rPr lang="it-IT" sz="1350" dirty="0">
                <a:latin typeface="Times New Roman" panose="02020603050405020304" pitchFamily="18" charset="0"/>
                <a:ea typeface="Times New Roman" panose="02020603050405020304" pitchFamily="18" charset="0"/>
              </a:rPr>
              <a:t>, per accelerare la capacità</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utilizzo</a:t>
            </a:r>
            <a:r>
              <a:rPr lang="it-IT" sz="1350" spc="5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delle</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risorse</a:t>
            </a:r>
            <a:r>
              <a:rPr lang="it-IT" sz="1350" spc="5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realizzazione</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degli</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investimenti”</a:t>
            </a:r>
            <a:r>
              <a:rPr lang="it-IT" sz="1350" spc="-38" dirty="0">
                <a:latin typeface="Times New Roman" panose="02020603050405020304" pitchFamily="18" charset="0"/>
                <a:ea typeface="Times New Roman" panose="02020603050405020304" pitchFamily="18" charset="0"/>
              </a:rPr>
              <a:t> </a:t>
            </a:r>
            <a:r>
              <a:rPr lang="it-IT" sz="1350" baseline="30000" dirty="0">
                <a:latin typeface="Times New Roman" panose="02020603050405020304" pitchFamily="18" charset="0"/>
                <a:ea typeface="Times New Roman" panose="02020603050405020304" pitchFamily="18" charset="0"/>
              </a:rPr>
              <a:t>9</a:t>
            </a:r>
            <a:r>
              <a:rPr lang="it-IT" sz="1350" dirty="0">
                <a:latin typeface="Times New Roman" panose="02020603050405020304" pitchFamily="18" charset="0"/>
                <a:ea typeface="Times New Roman" panose="02020603050405020304" pitchFamily="18" charset="0"/>
              </a:rPr>
              <a:t>.</a:t>
            </a:r>
          </a:p>
          <a:p>
            <a:pPr marL="324803" marR="326708" indent="134779" algn="just">
              <a:spcBef>
                <a:spcPts val="4"/>
              </a:spcBef>
              <a:spcAft>
                <a:spcPts val="0"/>
              </a:spcAft>
            </a:pPr>
            <a:r>
              <a:rPr lang="it-IT" sz="1350" dirty="0">
                <a:latin typeface="Times New Roman" panose="02020603050405020304" pitchFamily="18" charset="0"/>
                <a:ea typeface="Times New Roman" panose="02020603050405020304" pitchFamily="18" charset="0"/>
              </a:rPr>
              <a:t>Come</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già</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evidenziato,</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predetta</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quota</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spesa</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trova</a:t>
            </a:r>
            <a:r>
              <a:rPr lang="it-IT" sz="1350" spc="-45"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copertura</a:t>
            </a:r>
            <a:r>
              <a:rPr lang="it-IT" sz="1350" spc="-49"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attraverso</a:t>
            </a:r>
            <a:r>
              <a:rPr lang="it-IT" sz="1350" spc="-23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l’utilizzo</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delle</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risorse RRF</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(nella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componente</a:t>
            </a:r>
            <a:r>
              <a:rPr lang="it-IT" sz="1350" spc="-11"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dei</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“prestiti”).</a:t>
            </a:r>
          </a:p>
          <a:p>
            <a:pPr marL="324803" marR="325279" indent="134779" algn="just">
              <a:spcBef>
                <a:spcPts val="8"/>
              </a:spcBef>
              <a:spcAft>
                <a:spcPts val="0"/>
              </a:spcAft>
            </a:pPr>
            <a:r>
              <a:rPr lang="it-IT" sz="1350" dirty="0">
                <a:latin typeface="Times New Roman" panose="02020603050405020304" pitchFamily="18" charset="0"/>
                <a:ea typeface="Times New Roman" panose="02020603050405020304" pitchFamily="18" charset="0"/>
              </a:rPr>
              <a:t>Tuttavia,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al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fine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garantire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la</a:t>
            </a:r>
            <a:r>
              <a:rPr lang="it-IT" sz="1350"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piena</a:t>
            </a:r>
            <a:r>
              <a:rPr lang="it-IT" sz="1350" b="1" spc="4"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addizionalità</a:t>
            </a:r>
            <a:r>
              <a:rPr lang="it-IT" sz="1350" b="1"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della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spesa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questione, il Piano evidenzia la necessità di reintegrare le disponibilità FSC</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con riguardo agli esercizi in cui era originariamente prevista la spesa ora</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destinata al PNRR. A tali fini, l’</a:t>
            </a:r>
            <a:r>
              <a:rPr lang="it-IT" sz="1350" u="sng" dirty="0">
                <a:latin typeface="Times New Roman" panose="02020603050405020304" pitchFamily="18" charset="0"/>
                <a:ea typeface="Times New Roman" panose="02020603050405020304" pitchFamily="18" charset="0"/>
              </a:rPr>
              <a:t>articolo 2 del decreto legge n. 59/2021</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dispone l’incremento del Fondo per lo sviluppo e la coesione, periodo di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programmazione</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2021-2027,</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complessivi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15.500</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milioni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euro.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L’incremento</a:t>
            </a:r>
            <a:r>
              <a:rPr lang="it-IT" sz="1350" spc="-8"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è</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distribuito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periodo</a:t>
            </a:r>
            <a:r>
              <a:rPr lang="it-IT" sz="1350" spc="-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2022-2031.</a:t>
            </a:r>
          </a:p>
          <a:p>
            <a:pPr marL="324803" marR="325755" indent="134779" algn="just">
              <a:spcAft>
                <a:spcPts val="0"/>
              </a:spcAft>
            </a:pPr>
            <a:r>
              <a:rPr lang="it-IT" sz="1350" dirty="0">
                <a:latin typeface="Times New Roman" panose="02020603050405020304" pitchFamily="18" charset="0"/>
                <a:ea typeface="Times New Roman" panose="02020603050405020304" pitchFamily="18" charset="0"/>
              </a:rPr>
              <a:t>Si</a:t>
            </a:r>
            <a:r>
              <a:rPr lang="it-IT" sz="1350" spc="-64"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segnala</a:t>
            </a:r>
            <a:r>
              <a:rPr lang="it-IT" sz="1350" spc="-6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infine</a:t>
            </a:r>
            <a:r>
              <a:rPr lang="it-IT" sz="1350" spc="-60"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che,</a:t>
            </a:r>
            <a:r>
              <a:rPr lang="it-IT" sz="1350" spc="-5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da</a:t>
            </a:r>
            <a:r>
              <a:rPr lang="it-IT" sz="1350" spc="-5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ultimo,</a:t>
            </a:r>
            <a:r>
              <a:rPr lang="it-IT" sz="1350" spc="-5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nel</a:t>
            </a:r>
            <a:r>
              <a:rPr lang="it-IT" sz="1350" spc="-49" dirty="0">
                <a:latin typeface="Times New Roman" panose="02020603050405020304" pitchFamily="18" charset="0"/>
                <a:ea typeface="Times New Roman" panose="02020603050405020304" pitchFamily="18" charset="0"/>
              </a:rPr>
              <a:t> </a:t>
            </a:r>
            <a:r>
              <a:rPr lang="it-IT" sz="1350"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DM</a:t>
            </a:r>
            <a:r>
              <a:rPr lang="it-IT" sz="1350" b="1" u="heavy" spc="-60"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350"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6</a:t>
            </a:r>
            <a:r>
              <a:rPr lang="it-IT" sz="1350" b="1" u="heavy" spc="-53"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350"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agosto</a:t>
            </a:r>
            <a:r>
              <a:rPr lang="it-IT" sz="1350" b="1" u="heavy" spc="-60"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 </a:t>
            </a:r>
            <a:r>
              <a:rPr lang="it-IT" sz="1350" b="1" u="heavy" dirty="0">
                <a:solidFill>
                  <a:srgbClr val="0000FF"/>
                </a:solidFill>
                <a:uFill>
                  <a:solidFill>
                    <a:srgbClr val="0000FF"/>
                  </a:solidFill>
                </a:uFill>
                <a:latin typeface="Times New Roman" panose="02020603050405020304" pitchFamily="18" charset="0"/>
                <a:ea typeface="Times New Roman" panose="02020603050405020304" pitchFamily="18" charset="0"/>
                <a:hlinkClick r:id="rId2"/>
              </a:rPr>
              <a:t>2021</a:t>
            </a:r>
            <a:r>
              <a:rPr lang="it-IT" sz="1350" b="1" spc="-49" dirty="0">
                <a:solidFill>
                  <a:srgbClr val="0000FF"/>
                </a:solidFill>
                <a:latin typeface="Times New Roman" panose="02020603050405020304" pitchFamily="18" charset="0"/>
                <a:ea typeface="Times New Roman" panose="02020603050405020304" pitchFamily="18" charset="0"/>
                <a:hlinkClick r:id="rId2"/>
              </a:rPr>
              <a:t> </a:t>
            </a:r>
            <a:r>
              <a:rPr lang="it-IT" sz="1350" dirty="0">
                <a:latin typeface="Times New Roman" panose="02020603050405020304" pitchFamily="18" charset="0"/>
                <a:ea typeface="Times New Roman" panose="02020603050405020304" pitchFamily="18" charset="0"/>
              </a:rPr>
              <a:t>(G.U.</a:t>
            </a:r>
            <a:r>
              <a:rPr lang="it-IT" sz="1350" spc="-5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24</a:t>
            </a:r>
            <a:r>
              <a:rPr lang="it-IT" sz="1350" spc="-53"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settembre</a:t>
            </a:r>
            <a:r>
              <a:rPr lang="it-IT" sz="1350" spc="-236" dirty="0">
                <a:latin typeface="Times New Roman" panose="02020603050405020304" pitchFamily="18" charset="0"/>
                <a:ea typeface="Times New Roman" panose="02020603050405020304" pitchFamily="18" charset="0"/>
              </a:rPr>
              <a:t> </a:t>
            </a:r>
            <a:r>
              <a:rPr lang="it-IT" sz="1350" dirty="0">
                <a:latin typeface="Times New Roman" panose="02020603050405020304" pitchFamily="18" charset="0"/>
                <a:ea typeface="Times New Roman" panose="02020603050405020304" pitchFamily="18" charset="0"/>
              </a:rPr>
              <a:t>2021) le risorse FSC anticipate per le finalità del PNRR vengono indicate in</a:t>
            </a:r>
            <a:r>
              <a:rPr lang="it-IT" sz="1350" spc="-233" dirty="0">
                <a:latin typeface="Times New Roman" panose="02020603050405020304" pitchFamily="18" charset="0"/>
                <a:ea typeface="Times New Roman" panose="02020603050405020304" pitchFamily="18" charset="0"/>
              </a:rPr>
              <a:t> </a:t>
            </a:r>
            <a:r>
              <a:rPr lang="it-IT" sz="1350" b="1" dirty="0">
                <a:latin typeface="Times New Roman" panose="02020603050405020304" pitchFamily="18" charset="0"/>
                <a:ea typeface="Times New Roman" panose="02020603050405020304" pitchFamily="18" charset="0"/>
              </a:rPr>
              <a:t>15,6 miliardi</a:t>
            </a:r>
            <a:r>
              <a:rPr lang="it-IT" sz="1350" dirty="0">
                <a:latin typeface="Times New Roman" panose="02020603050405020304" pitchFamily="18" charset="0"/>
                <a:ea typeface="Times New Roman" panose="02020603050405020304" pitchFamily="18" charset="0"/>
              </a:rPr>
              <a:t>.</a:t>
            </a:r>
          </a:p>
          <a:p>
            <a:endParaRPr lang="it-IT" dirty="0"/>
          </a:p>
        </p:txBody>
      </p:sp>
    </p:spTree>
    <p:extLst>
      <p:ext uri="{BB962C8B-B14F-4D97-AF65-F5344CB8AC3E}">
        <p14:creationId xmlns:p14="http://schemas.microsoft.com/office/powerpoint/2010/main" val="1482933360"/>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B0AB4B05-28A3-36F6-0FB0-9CFEFE6F254E}"/>
              </a:ext>
            </a:extLst>
          </p:cNvPr>
          <p:cNvPicPr>
            <a:picLocks noChangeAspect="1"/>
          </p:cNvPicPr>
          <p:nvPr/>
        </p:nvPicPr>
        <p:blipFill>
          <a:blip r:embed="rId2"/>
          <a:stretch>
            <a:fillRect/>
          </a:stretch>
        </p:blipFill>
        <p:spPr>
          <a:xfrm>
            <a:off x="494936" y="1615025"/>
            <a:ext cx="8154129" cy="175931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Segnaposto contenuto 2">
            <a:extLst>
              <a:ext uri="{FF2B5EF4-FFF2-40B4-BE49-F238E27FC236}">
                <a16:creationId xmlns:a16="http://schemas.microsoft.com/office/drawing/2014/main" id="{A8DAC0FE-97F3-55B0-22CE-8B38F4CDD42D}"/>
              </a:ext>
            </a:extLst>
          </p:cNvPr>
          <p:cNvSpPr>
            <a:spLocks noGrp="1"/>
          </p:cNvSpPr>
          <p:nvPr>
            <p:ph idx="1"/>
          </p:nvPr>
        </p:nvSpPr>
        <p:spPr>
          <a:xfrm>
            <a:off x="3728127" y="3855764"/>
            <a:ext cx="4920938" cy="1445444"/>
          </a:xfrm>
        </p:spPr>
        <p:txBody>
          <a:bodyPr>
            <a:normAutofit/>
          </a:bodyPr>
          <a:lstStyle/>
          <a:p>
            <a:pPr algn="just"/>
            <a:r>
              <a:rPr lang="it-IT" sz="1125" dirty="0">
                <a:latin typeface="Times New Roman" panose="02020603050405020304" pitchFamily="18" charset="0"/>
                <a:ea typeface="Times New Roman" panose="02020603050405020304" pitchFamily="18" charset="0"/>
              </a:rPr>
              <a:t>Il PNRR segnala che, con riferimento alle risorse nazionali aggiuntive,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l’Italia</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ha</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deciso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costituire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un</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apposito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fondo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bilancio,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con</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una</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dotazione complessiva di </a:t>
            </a:r>
            <a:r>
              <a:rPr lang="it-IT" sz="1125" b="1" dirty="0">
                <a:latin typeface="Times New Roman" panose="02020603050405020304" pitchFamily="18" charset="0"/>
                <a:ea typeface="Times New Roman" panose="02020603050405020304" pitchFamily="18" charset="0"/>
              </a:rPr>
              <a:t>circa 31 miliardi </a:t>
            </a:r>
            <a:r>
              <a:rPr lang="it-IT" sz="1125" dirty="0">
                <a:latin typeface="Times New Roman" panose="02020603050405020304" pitchFamily="18" charset="0"/>
                <a:ea typeface="Times New Roman" panose="02020603050405020304" pitchFamily="18" charset="0"/>
              </a:rPr>
              <a:t>di euro (c.d. “</a:t>
            </a:r>
            <a:r>
              <a:rPr lang="it-IT" sz="1125" b="1" dirty="0">
                <a:latin typeface="Times New Roman" panose="02020603050405020304" pitchFamily="18" charset="0"/>
                <a:ea typeface="Times New Roman" panose="02020603050405020304" pitchFamily="18" charset="0"/>
              </a:rPr>
              <a:t>Piano nazionale</a:t>
            </a:r>
            <a:r>
              <a:rPr lang="it-IT" sz="1125" b="1" spc="4" dirty="0">
                <a:latin typeface="Times New Roman" panose="02020603050405020304" pitchFamily="18" charset="0"/>
                <a:ea typeface="Times New Roman" panose="02020603050405020304" pitchFamily="18" charset="0"/>
              </a:rPr>
              <a:t> </a:t>
            </a:r>
            <a:r>
              <a:rPr lang="it-IT" sz="1125" b="1" dirty="0">
                <a:latin typeface="Times New Roman" panose="02020603050405020304" pitchFamily="18" charset="0"/>
                <a:ea typeface="Times New Roman" panose="02020603050405020304" pitchFamily="18" charset="0"/>
              </a:rPr>
              <a:t>complementare</a:t>
            </a:r>
            <a:r>
              <a:rPr lang="it-IT" sz="1125" dirty="0">
                <a:latin typeface="Times New Roman" panose="02020603050405020304" pitchFamily="18" charset="0"/>
                <a:ea typeface="Times New Roman" panose="02020603050405020304" pitchFamily="18" charset="0"/>
              </a:rPr>
              <a:t>”), destinato a finanziare specifiche azioni che integrano 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completano il Piano. Attraverso il Fondo Nazionale aggiuntivo, lo Stato</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integra</a:t>
            </a:r>
            <a:r>
              <a:rPr lang="it-IT" sz="1125" spc="-53"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il</a:t>
            </a:r>
            <a:r>
              <a:rPr lang="it-IT" sz="1125" spc="-41" dirty="0">
                <a:latin typeface="Times New Roman" panose="02020603050405020304" pitchFamily="18" charset="0"/>
                <a:ea typeface="Times New Roman" panose="02020603050405020304" pitchFamily="18" charset="0"/>
              </a:rPr>
              <a:t> </a:t>
            </a:r>
            <a:r>
              <a:rPr lang="it-IT" sz="1125" i="1" dirty="0">
                <a:latin typeface="Times New Roman" panose="02020603050405020304" pitchFamily="18" charset="0"/>
                <a:ea typeface="Times New Roman" panose="02020603050405020304" pitchFamily="18" charset="0"/>
              </a:rPr>
              <a:t>plafond</a:t>
            </a:r>
            <a:r>
              <a:rPr lang="it-IT" sz="1125" i="1" spc="-49"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a:t>
            </a:r>
            <a:r>
              <a:rPr lang="it-IT" sz="1125" spc="-5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risorse</a:t>
            </a:r>
            <a:r>
              <a:rPr lang="it-IT" sz="1125" spc="-53"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disponibili</a:t>
            </a:r>
            <a:r>
              <a:rPr lang="it-IT" sz="1125" spc="-4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per</a:t>
            </a:r>
            <a:r>
              <a:rPr lang="it-IT" sz="1125" spc="-4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perseguire</a:t>
            </a:r>
            <a:r>
              <a:rPr lang="it-IT" sz="1125" spc="-49"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le</a:t>
            </a:r>
            <a:r>
              <a:rPr lang="it-IT" sz="1125" spc="-45"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priorità</a:t>
            </a:r>
            <a:r>
              <a:rPr lang="it-IT" sz="1125" spc="-5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gli</a:t>
            </a:r>
            <a:r>
              <a:rPr lang="it-IT" sz="1125" spc="-41"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obiettivi</a:t>
            </a:r>
            <a:r>
              <a:rPr lang="it-IT" sz="1125" spc="-236"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PNRR,</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tiene</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conto</a:t>
            </a:r>
            <a:r>
              <a:rPr lang="it-IT" sz="1125" spc="-8"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delle</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recenti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risoluzioni</a:t>
            </a:r>
            <a:r>
              <a:rPr lang="it-IT" sz="1125" spc="-4" dirty="0">
                <a:latin typeface="Times New Roman" panose="02020603050405020304" pitchFamily="18" charset="0"/>
                <a:ea typeface="Times New Roman" panose="02020603050405020304" pitchFamily="18" charset="0"/>
              </a:rPr>
              <a:t> </a:t>
            </a:r>
            <a:r>
              <a:rPr lang="it-IT" sz="1125" dirty="0">
                <a:latin typeface="Times New Roman" panose="02020603050405020304" pitchFamily="18" charset="0"/>
                <a:ea typeface="Times New Roman" panose="02020603050405020304" pitchFamily="18" charset="0"/>
              </a:rPr>
              <a:t>parlamentari.</a:t>
            </a:r>
          </a:p>
          <a:p>
            <a:pPr algn="just"/>
            <a:endParaRPr lang="it-IT" sz="1125" dirty="0"/>
          </a:p>
        </p:txBody>
      </p:sp>
    </p:spTree>
    <p:extLst>
      <p:ext uri="{BB962C8B-B14F-4D97-AF65-F5344CB8AC3E}">
        <p14:creationId xmlns:p14="http://schemas.microsoft.com/office/powerpoint/2010/main" val="175860801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16E500D-BD1D-2040-4975-0FA372614632}"/>
              </a:ext>
            </a:extLst>
          </p:cNvPr>
          <p:cNvSpPr txBox="1">
            <a:spLocks noGrp="1"/>
          </p:cNvSpPr>
          <p:nvPr>
            <p:ph type="title"/>
          </p:nvPr>
        </p:nvSpPr>
        <p:spPr>
          <a:xfrm>
            <a:off x="628650" y="1007819"/>
            <a:ext cx="7886700" cy="1240724"/>
          </a:xfrm>
          <a:prstGeom prst="rect">
            <a:avLst/>
          </a:prstGeom>
        </p:spPr>
        <p:txBody>
          <a:bodyPr vert="horz" wrap="square" lIns="0" tIns="9525" rIns="0" bIns="0" rtlCol="0" anchor="ctr">
            <a:spAutoFit/>
          </a:bodyPr>
          <a:lstStyle/>
          <a:p>
            <a:pPr marL="60960">
              <a:spcBef>
                <a:spcPts val="75"/>
              </a:spcBef>
            </a:pPr>
            <a:r>
              <a:rPr dirty="0">
                <a:solidFill>
                  <a:srgbClr val="0070C0"/>
                </a:solidFill>
              </a:rPr>
              <a:t>Le</a:t>
            </a:r>
            <a:r>
              <a:rPr spc="-34" dirty="0">
                <a:solidFill>
                  <a:srgbClr val="0070C0"/>
                </a:solidFill>
              </a:rPr>
              <a:t> </a:t>
            </a:r>
            <a:r>
              <a:rPr dirty="0">
                <a:solidFill>
                  <a:srgbClr val="0070C0"/>
                </a:solidFill>
              </a:rPr>
              <a:t>tre</a:t>
            </a:r>
            <a:r>
              <a:rPr spc="-26" dirty="0">
                <a:solidFill>
                  <a:srgbClr val="0070C0"/>
                </a:solidFill>
              </a:rPr>
              <a:t> </a:t>
            </a:r>
            <a:r>
              <a:rPr dirty="0">
                <a:solidFill>
                  <a:srgbClr val="0070C0"/>
                </a:solidFill>
              </a:rPr>
              <a:t>Priorità</a:t>
            </a:r>
            <a:r>
              <a:rPr spc="-23" dirty="0">
                <a:solidFill>
                  <a:srgbClr val="0070C0"/>
                </a:solidFill>
              </a:rPr>
              <a:t> </a:t>
            </a:r>
            <a:r>
              <a:rPr spc="-8" dirty="0">
                <a:solidFill>
                  <a:srgbClr val="0070C0"/>
                </a:solidFill>
              </a:rPr>
              <a:t>trasversali:</a:t>
            </a:r>
            <a:r>
              <a:rPr spc="-30" dirty="0">
                <a:solidFill>
                  <a:srgbClr val="0070C0"/>
                </a:solidFill>
              </a:rPr>
              <a:t> </a:t>
            </a:r>
            <a:r>
              <a:rPr dirty="0">
                <a:solidFill>
                  <a:srgbClr val="0070C0"/>
                </a:solidFill>
              </a:rPr>
              <a:t>donne,</a:t>
            </a:r>
            <a:r>
              <a:rPr spc="-23" dirty="0">
                <a:solidFill>
                  <a:srgbClr val="0070C0"/>
                </a:solidFill>
              </a:rPr>
              <a:t> </a:t>
            </a:r>
            <a:r>
              <a:rPr dirty="0">
                <a:solidFill>
                  <a:srgbClr val="0070C0"/>
                </a:solidFill>
              </a:rPr>
              <a:t>giovani,</a:t>
            </a:r>
            <a:r>
              <a:rPr spc="-23" dirty="0">
                <a:solidFill>
                  <a:srgbClr val="0070C0"/>
                </a:solidFill>
              </a:rPr>
              <a:t> </a:t>
            </a:r>
            <a:r>
              <a:rPr spc="-19" dirty="0">
                <a:solidFill>
                  <a:srgbClr val="0070C0"/>
                </a:solidFill>
              </a:rPr>
              <a:t>Sud</a:t>
            </a:r>
          </a:p>
        </p:txBody>
      </p:sp>
      <p:grpSp>
        <p:nvGrpSpPr>
          <p:cNvPr id="5" name="object 3">
            <a:extLst>
              <a:ext uri="{FF2B5EF4-FFF2-40B4-BE49-F238E27FC236}">
                <a16:creationId xmlns:a16="http://schemas.microsoft.com/office/drawing/2014/main" id="{A622F7A2-94FA-D72E-6AF9-3CED287C2C7C}"/>
              </a:ext>
            </a:extLst>
          </p:cNvPr>
          <p:cNvGrpSpPr/>
          <p:nvPr/>
        </p:nvGrpSpPr>
        <p:grpSpPr>
          <a:xfrm>
            <a:off x="628650" y="2226469"/>
            <a:ext cx="7886700" cy="1574327"/>
            <a:chOff x="449580" y="1956816"/>
            <a:chExt cx="7922259" cy="1795780"/>
          </a:xfrm>
        </p:grpSpPr>
        <p:pic>
          <p:nvPicPr>
            <p:cNvPr id="6" name="object 4">
              <a:extLst>
                <a:ext uri="{FF2B5EF4-FFF2-40B4-BE49-F238E27FC236}">
                  <a16:creationId xmlns:a16="http://schemas.microsoft.com/office/drawing/2014/main" id="{39F99485-BF42-AEA3-9F69-0647336305D4}"/>
                </a:ext>
              </a:extLst>
            </p:cNvPr>
            <p:cNvPicPr/>
            <p:nvPr/>
          </p:nvPicPr>
          <p:blipFill>
            <a:blip r:embed="rId2" cstate="print"/>
            <a:stretch>
              <a:fillRect/>
            </a:stretch>
          </p:blipFill>
          <p:spPr>
            <a:xfrm>
              <a:off x="449580" y="1956816"/>
              <a:ext cx="2510028" cy="1795272"/>
            </a:xfrm>
            <a:prstGeom prst="rect">
              <a:avLst/>
            </a:prstGeom>
          </p:spPr>
        </p:pic>
        <p:pic>
          <p:nvPicPr>
            <p:cNvPr id="7" name="object 5">
              <a:extLst>
                <a:ext uri="{FF2B5EF4-FFF2-40B4-BE49-F238E27FC236}">
                  <a16:creationId xmlns:a16="http://schemas.microsoft.com/office/drawing/2014/main" id="{4C46F2BD-A31D-9518-564C-99B154AE039C}"/>
                </a:ext>
              </a:extLst>
            </p:cNvPr>
            <p:cNvPicPr/>
            <p:nvPr/>
          </p:nvPicPr>
          <p:blipFill>
            <a:blip r:embed="rId3" cstate="print"/>
            <a:stretch>
              <a:fillRect/>
            </a:stretch>
          </p:blipFill>
          <p:spPr>
            <a:xfrm>
              <a:off x="3383280" y="2054352"/>
              <a:ext cx="2238755" cy="1600200"/>
            </a:xfrm>
            <a:prstGeom prst="rect">
              <a:avLst/>
            </a:prstGeom>
          </p:spPr>
        </p:pic>
        <p:pic>
          <p:nvPicPr>
            <p:cNvPr id="8" name="object 6">
              <a:extLst>
                <a:ext uri="{FF2B5EF4-FFF2-40B4-BE49-F238E27FC236}">
                  <a16:creationId xmlns:a16="http://schemas.microsoft.com/office/drawing/2014/main" id="{5E87F4F9-C27C-9038-3C9F-36C3615FBBA8}"/>
                </a:ext>
              </a:extLst>
            </p:cNvPr>
            <p:cNvPicPr/>
            <p:nvPr/>
          </p:nvPicPr>
          <p:blipFill>
            <a:blip r:embed="rId4" cstate="print"/>
            <a:stretch>
              <a:fillRect/>
            </a:stretch>
          </p:blipFill>
          <p:spPr>
            <a:xfrm>
              <a:off x="6167627" y="2054352"/>
              <a:ext cx="2203704" cy="1574292"/>
            </a:xfrm>
            <a:prstGeom prst="rect">
              <a:avLst/>
            </a:prstGeom>
          </p:spPr>
        </p:pic>
      </p:grpSp>
      <p:sp>
        <p:nvSpPr>
          <p:cNvPr id="9" name="object 11">
            <a:extLst>
              <a:ext uri="{FF2B5EF4-FFF2-40B4-BE49-F238E27FC236}">
                <a16:creationId xmlns:a16="http://schemas.microsoft.com/office/drawing/2014/main" id="{23505AC1-9140-B0E2-EA03-26B3EC9D7F5C}"/>
              </a:ext>
            </a:extLst>
          </p:cNvPr>
          <p:cNvSpPr txBox="1">
            <a:spLocks noGrp="1"/>
          </p:cNvSpPr>
          <p:nvPr>
            <p:ph idx="1"/>
          </p:nvPr>
        </p:nvSpPr>
        <p:spPr>
          <a:xfrm>
            <a:off x="400692" y="3987061"/>
            <a:ext cx="8114658" cy="647293"/>
          </a:xfrm>
          <a:prstGeom prst="rect">
            <a:avLst/>
          </a:prstGeom>
          <a:ln w="9144">
            <a:solidFill>
              <a:srgbClr val="57B0B8"/>
            </a:solidFill>
          </a:ln>
        </p:spPr>
        <p:txBody>
          <a:bodyPr vert="horz" wrap="square" lIns="0" tIns="23813" rIns="0" bIns="0" numCol="1" rtlCol="0" anchor="t" anchorCtr="0" compatLnSpc="1">
            <a:prstTxWarp prst="textNoShape">
              <a:avLst/>
            </a:prstTxWarp>
            <a:spAutoFit/>
          </a:bodyPr>
          <a:lstStyle/>
          <a:p>
            <a:pPr marL="68104" marR="61436" algn="just">
              <a:spcBef>
                <a:spcPts val="188"/>
              </a:spcBef>
            </a:pPr>
            <a:r>
              <a:rPr sz="1350" dirty="0">
                <a:latin typeface="Calibri"/>
                <a:cs typeface="Calibri"/>
              </a:rPr>
              <a:t>Il</a:t>
            </a:r>
            <a:r>
              <a:rPr sz="1350" spc="251" dirty="0">
                <a:latin typeface="Calibri"/>
                <a:cs typeface="Calibri"/>
              </a:rPr>
              <a:t> </a:t>
            </a:r>
            <a:r>
              <a:rPr sz="1350" dirty="0">
                <a:latin typeface="Calibri"/>
                <a:cs typeface="Calibri"/>
              </a:rPr>
              <a:t>contrasto</a:t>
            </a:r>
            <a:r>
              <a:rPr sz="1350" spc="251" dirty="0">
                <a:latin typeface="Calibri"/>
                <a:cs typeface="Calibri"/>
              </a:rPr>
              <a:t> </a:t>
            </a:r>
            <a:r>
              <a:rPr sz="1350" dirty="0">
                <a:latin typeface="Calibri"/>
                <a:cs typeface="Calibri"/>
              </a:rPr>
              <a:t>alle</a:t>
            </a:r>
            <a:r>
              <a:rPr sz="1350" spc="263" dirty="0">
                <a:latin typeface="Calibri"/>
                <a:cs typeface="Calibri"/>
              </a:rPr>
              <a:t> </a:t>
            </a:r>
            <a:r>
              <a:rPr sz="1350" dirty="0">
                <a:latin typeface="Calibri"/>
                <a:cs typeface="Calibri"/>
              </a:rPr>
              <a:t>discriminazioni</a:t>
            </a:r>
            <a:r>
              <a:rPr sz="1350" spc="266" dirty="0">
                <a:latin typeface="Calibri"/>
                <a:cs typeface="Calibri"/>
              </a:rPr>
              <a:t> </a:t>
            </a:r>
            <a:r>
              <a:rPr sz="1350" dirty="0">
                <a:latin typeface="Calibri"/>
                <a:cs typeface="Calibri"/>
              </a:rPr>
              <a:t>di</a:t>
            </a:r>
            <a:r>
              <a:rPr sz="1350" spc="255" dirty="0">
                <a:latin typeface="Calibri"/>
                <a:cs typeface="Calibri"/>
              </a:rPr>
              <a:t> </a:t>
            </a:r>
            <a:r>
              <a:rPr sz="1350" dirty="0">
                <a:latin typeface="Calibri"/>
                <a:cs typeface="Calibri"/>
              </a:rPr>
              <a:t>genere,</a:t>
            </a:r>
            <a:r>
              <a:rPr sz="1350" spc="266" dirty="0">
                <a:latin typeface="Calibri"/>
                <a:cs typeface="Calibri"/>
              </a:rPr>
              <a:t> </a:t>
            </a:r>
            <a:r>
              <a:rPr sz="1350" dirty="0">
                <a:latin typeface="Calibri"/>
                <a:cs typeface="Calibri"/>
              </a:rPr>
              <a:t>l’accrescimento</a:t>
            </a:r>
            <a:r>
              <a:rPr sz="1350" spc="255" dirty="0">
                <a:latin typeface="Calibri"/>
                <a:cs typeface="Calibri"/>
              </a:rPr>
              <a:t> </a:t>
            </a:r>
            <a:r>
              <a:rPr sz="1350" dirty="0">
                <a:latin typeface="Calibri"/>
                <a:cs typeface="Calibri"/>
              </a:rPr>
              <a:t>delle</a:t>
            </a:r>
            <a:r>
              <a:rPr sz="1350" spc="259" dirty="0">
                <a:latin typeface="Calibri"/>
                <a:cs typeface="Calibri"/>
              </a:rPr>
              <a:t> </a:t>
            </a:r>
            <a:r>
              <a:rPr sz="1350" dirty="0">
                <a:latin typeface="Calibri"/>
                <a:cs typeface="Calibri"/>
              </a:rPr>
              <a:t>competenze,</a:t>
            </a:r>
            <a:r>
              <a:rPr sz="1350" spc="266" dirty="0">
                <a:latin typeface="Calibri"/>
                <a:cs typeface="Calibri"/>
              </a:rPr>
              <a:t> </a:t>
            </a:r>
            <a:r>
              <a:rPr sz="1350" spc="-8" dirty="0">
                <a:latin typeface="Calibri"/>
                <a:cs typeface="Calibri"/>
              </a:rPr>
              <a:t>della </a:t>
            </a:r>
            <a:r>
              <a:rPr sz="1350" dirty="0">
                <a:latin typeface="Calibri"/>
                <a:cs typeface="Calibri"/>
              </a:rPr>
              <a:t>capacità</a:t>
            </a:r>
            <a:r>
              <a:rPr sz="1350" spc="184" dirty="0">
                <a:latin typeface="Calibri"/>
                <a:cs typeface="Calibri"/>
              </a:rPr>
              <a:t> </a:t>
            </a:r>
            <a:r>
              <a:rPr sz="1350" dirty="0">
                <a:latin typeface="Calibri"/>
                <a:cs typeface="Calibri"/>
              </a:rPr>
              <a:t>e</a:t>
            </a:r>
            <a:r>
              <a:rPr sz="1350" spc="199" dirty="0">
                <a:latin typeface="Calibri"/>
                <a:cs typeface="Calibri"/>
              </a:rPr>
              <a:t> </a:t>
            </a:r>
            <a:r>
              <a:rPr sz="1350" dirty="0">
                <a:latin typeface="Calibri"/>
                <a:cs typeface="Calibri"/>
              </a:rPr>
              <a:t>delle</a:t>
            </a:r>
            <a:r>
              <a:rPr sz="1350" spc="203" dirty="0">
                <a:latin typeface="Calibri"/>
                <a:cs typeface="Calibri"/>
              </a:rPr>
              <a:t> </a:t>
            </a:r>
            <a:r>
              <a:rPr sz="1350" dirty="0">
                <a:latin typeface="Calibri"/>
                <a:cs typeface="Calibri"/>
              </a:rPr>
              <a:t>prospettive</a:t>
            </a:r>
            <a:r>
              <a:rPr sz="1350" spc="191" dirty="0">
                <a:latin typeface="Calibri"/>
                <a:cs typeface="Calibri"/>
              </a:rPr>
              <a:t> </a:t>
            </a:r>
            <a:r>
              <a:rPr sz="1350" dirty="0">
                <a:latin typeface="Calibri"/>
                <a:cs typeface="Calibri"/>
              </a:rPr>
              <a:t>occupazionali</a:t>
            </a:r>
            <a:r>
              <a:rPr sz="1350" spc="195" dirty="0">
                <a:latin typeface="Calibri"/>
                <a:cs typeface="Calibri"/>
              </a:rPr>
              <a:t> </a:t>
            </a:r>
            <a:r>
              <a:rPr sz="1350" dirty="0">
                <a:latin typeface="Calibri"/>
                <a:cs typeface="Calibri"/>
              </a:rPr>
              <a:t>dei</a:t>
            </a:r>
            <a:r>
              <a:rPr sz="1350" spc="195" dirty="0">
                <a:latin typeface="Calibri"/>
                <a:cs typeface="Calibri"/>
              </a:rPr>
              <a:t> </a:t>
            </a:r>
            <a:r>
              <a:rPr sz="1350" dirty="0">
                <a:latin typeface="Calibri"/>
                <a:cs typeface="Calibri"/>
              </a:rPr>
              <a:t>giovani,</a:t>
            </a:r>
            <a:r>
              <a:rPr sz="1350" spc="199" dirty="0">
                <a:latin typeface="Calibri"/>
                <a:cs typeface="Calibri"/>
              </a:rPr>
              <a:t> </a:t>
            </a:r>
            <a:r>
              <a:rPr sz="1350" dirty="0">
                <a:latin typeface="Calibri"/>
                <a:cs typeface="Calibri"/>
              </a:rPr>
              <a:t>il</a:t>
            </a:r>
            <a:r>
              <a:rPr sz="1350" spc="195" dirty="0">
                <a:latin typeface="Calibri"/>
                <a:cs typeface="Calibri"/>
              </a:rPr>
              <a:t> </a:t>
            </a:r>
            <a:r>
              <a:rPr sz="1350" dirty="0">
                <a:latin typeface="Calibri"/>
                <a:cs typeface="Calibri"/>
              </a:rPr>
              <a:t>riequilibrio</a:t>
            </a:r>
            <a:r>
              <a:rPr sz="1350" spc="199" dirty="0">
                <a:latin typeface="Calibri"/>
                <a:cs typeface="Calibri"/>
              </a:rPr>
              <a:t> </a:t>
            </a:r>
            <a:r>
              <a:rPr sz="1350" dirty="0">
                <a:latin typeface="Calibri"/>
                <a:cs typeface="Calibri"/>
              </a:rPr>
              <a:t>territoriale</a:t>
            </a:r>
            <a:r>
              <a:rPr sz="1350" spc="203" dirty="0">
                <a:latin typeface="Calibri"/>
                <a:cs typeface="Calibri"/>
              </a:rPr>
              <a:t> </a:t>
            </a:r>
            <a:r>
              <a:rPr sz="1350" dirty="0">
                <a:latin typeface="Calibri"/>
                <a:cs typeface="Calibri"/>
              </a:rPr>
              <a:t>e</a:t>
            </a:r>
            <a:r>
              <a:rPr sz="1350" spc="203" dirty="0">
                <a:latin typeface="Calibri"/>
                <a:cs typeface="Calibri"/>
              </a:rPr>
              <a:t> </a:t>
            </a:r>
            <a:r>
              <a:rPr sz="1350" spc="-19" dirty="0">
                <a:latin typeface="Calibri"/>
                <a:cs typeface="Calibri"/>
              </a:rPr>
              <a:t>lo </a:t>
            </a:r>
            <a:r>
              <a:rPr sz="1350" dirty="0">
                <a:latin typeface="Calibri"/>
                <a:cs typeface="Calibri"/>
              </a:rPr>
              <a:t>sviluppo</a:t>
            </a:r>
            <a:r>
              <a:rPr sz="1350" spc="255" dirty="0">
                <a:latin typeface="Calibri"/>
                <a:cs typeface="Calibri"/>
              </a:rPr>
              <a:t> </a:t>
            </a:r>
            <a:r>
              <a:rPr sz="1350" dirty="0">
                <a:latin typeface="Calibri"/>
                <a:cs typeface="Calibri"/>
              </a:rPr>
              <a:t>del</a:t>
            </a:r>
            <a:r>
              <a:rPr sz="1350" spc="274" dirty="0">
                <a:latin typeface="Calibri"/>
                <a:cs typeface="Calibri"/>
              </a:rPr>
              <a:t> </a:t>
            </a:r>
            <a:r>
              <a:rPr sz="1350" dirty="0">
                <a:latin typeface="Calibri"/>
                <a:cs typeface="Calibri"/>
              </a:rPr>
              <a:t>Mezzogiorno</a:t>
            </a:r>
            <a:r>
              <a:rPr sz="1350" spc="274" dirty="0">
                <a:latin typeface="Calibri"/>
                <a:cs typeface="Calibri"/>
              </a:rPr>
              <a:t> </a:t>
            </a:r>
            <a:r>
              <a:rPr sz="1350" dirty="0">
                <a:latin typeface="Calibri"/>
                <a:cs typeface="Calibri"/>
              </a:rPr>
              <a:t>non</a:t>
            </a:r>
            <a:r>
              <a:rPr sz="1350" spc="281" dirty="0">
                <a:latin typeface="Calibri"/>
                <a:cs typeface="Calibri"/>
              </a:rPr>
              <a:t> </a:t>
            </a:r>
            <a:r>
              <a:rPr sz="1350" dirty="0">
                <a:latin typeface="Calibri"/>
                <a:cs typeface="Calibri"/>
              </a:rPr>
              <a:t>sono</a:t>
            </a:r>
            <a:r>
              <a:rPr sz="1350" spc="270" dirty="0">
                <a:latin typeface="Calibri"/>
                <a:cs typeface="Calibri"/>
              </a:rPr>
              <a:t> </a:t>
            </a:r>
            <a:r>
              <a:rPr sz="1350" dirty="0">
                <a:latin typeface="Calibri"/>
                <a:cs typeface="Calibri"/>
              </a:rPr>
              <a:t>affidati</a:t>
            </a:r>
            <a:r>
              <a:rPr sz="1350" spc="266" dirty="0">
                <a:latin typeface="Calibri"/>
                <a:cs typeface="Calibri"/>
              </a:rPr>
              <a:t> </a:t>
            </a:r>
            <a:r>
              <a:rPr sz="1350" dirty="0">
                <a:latin typeface="Calibri"/>
                <a:cs typeface="Calibri"/>
              </a:rPr>
              <a:t>a</a:t>
            </a:r>
            <a:r>
              <a:rPr sz="1350" spc="281" dirty="0">
                <a:latin typeface="Calibri"/>
                <a:cs typeface="Calibri"/>
              </a:rPr>
              <a:t> </a:t>
            </a:r>
            <a:r>
              <a:rPr sz="1350" dirty="0">
                <a:latin typeface="Calibri"/>
                <a:cs typeface="Calibri"/>
              </a:rPr>
              <a:t>singoli</a:t>
            </a:r>
            <a:r>
              <a:rPr sz="1350" spc="274" dirty="0">
                <a:latin typeface="Calibri"/>
                <a:cs typeface="Calibri"/>
              </a:rPr>
              <a:t> </a:t>
            </a:r>
            <a:r>
              <a:rPr sz="1350" dirty="0">
                <a:latin typeface="Calibri"/>
                <a:cs typeface="Calibri"/>
              </a:rPr>
              <a:t>interventi,</a:t>
            </a:r>
            <a:r>
              <a:rPr sz="1350" spc="270" dirty="0">
                <a:latin typeface="Calibri"/>
                <a:cs typeface="Calibri"/>
              </a:rPr>
              <a:t> </a:t>
            </a:r>
            <a:r>
              <a:rPr sz="1350" dirty="0">
                <a:latin typeface="Calibri"/>
                <a:cs typeface="Calibri"/>
              </a:rPr>
              <a:t>ma</a:t>
            </a:r>
            <a:r>
              <a:rPr sz="1350" spc="274" dirty="0">
                <a:latin typeface="Calibri"/>
                <a:cs typeface="Calibri"/>
              </a:rPr>
              <a:t> </a:t>
            </a:r>
            <a:r>
              <a:rPr sz="1350" dirty="0">
                <a:latin typeface="Calibri"/>
                <a:cs typeface="Calibri"/>
              </a:rPr>
              <a:t>sono</a:t>
            </a:r>
            <a:r>
              <a:rPr sz="1350" spc="270" dirty="0">
                <a:latin typeface="Calibri"/>
                <a:cs typeface="Calibri"/>
              </a:rPr>
              <a:t> </a:t>
            </a:r>
            <a:r>
              <a:rPr sz="1350" b="1" spc="-8" dirty="0">
                <a:latin typeface="Calibri"/>
                <a:cs typeface="Calibri"/>
              </a:rPr>
              <a:t>obiettivi trasversali</a:t>
            </a:r>
            <a:r>
              <a:rPr sz="1350" b="1" spc="-30" dirty="0">
                <a:latin typeface="Calibri"/>
                <a:cs typeface="Calibri"/>
              </a:rPr>
              <a:t> </a:t>
            </a:r>
            <a:r>
              <a:rPr sz="1350" dirty="0">
                <a:latin typeface="Calibri"/>
                <a:cs typeface="Calibri"/>
              </a:rPr>
              <a:t>in</a:t>
            </a:r>
            <a:r>
              <a:rPr sz="1350" spc="-23" dirty="0">
                <a:latin typeface="Calibri"/>
                <a:cs typeface="Calibri"/>
              </a:rPr>
              <a:t> </a:t>
            </a:r>
            <a:r>
              <a:rPr sz="1350" dirty="0">
                <a:latin typeface="Calibri"/>
                <a:cs typeface="Calibri"/>
              </a:rPr>
              <a:t>tutte le</a:t>
            </a:r>
            <a:r>
              <a:rPr sz="1350" spc="4" dirty="0">
                <a:latin typeface="Calibri"/>
                <a:cs typeface="Calibri"/>
              </a:rPr>
              <a:t> </a:t>
            </a:r>
            <a:r>
              <a:rPr sz="1350" dirty="0">
                <a:latin typeface="Calibri"/>
                <a:cs typeface="Calibri"/>
              </a:rPr>
              <a:t>Componenti</a:t>
            </a:r>
            <a:r>
              <a:rPr sz="1350" spc="-19" dirty="0">
                <a:latin typeface="Calibri"/>
                <a:cs typeface="Calibri"/>
              </a:rPr>
              <a:t> </a:t>
            </a:r>
            <a:r>
              <a:rPr sz="1350" dirty="0">
                <a:latin typeface="Calibri"/>
                <a:cs typeface="Calibri"/>
              </a:rPr>
              <a:t>del</a:t>
            </a:r>
            <a:r>
              <a:rPr sz="1350" spc="-4" dirty="0">
                <a:latin typeface="Calibri"/>
                <a:cs typeface="Calibri"/>
              </a:rPr>
              <a:t> </a:t>
            </a:r>
            <a:r>
              <a:rPr sz="1350" spc="-8" dirty="0">
                <a:latin typeface="Calibri"/>
                <a:cs typeface="Calibri"/>
              </a:rPr>
              <a:t>PNRR.</a:t>
            </a:r>
            <a:endParaRPr sz="1350" dirty="0">
              <a:latin typeface="Calibri"/>
              <a:cs typeface="Calibri"/>
            </a:endParaRPr>
          </a:p>
        </p:txBody>
      </p:sp>
      <p:sp>
        <p:nvSpPr>
          <p:cNvPr id="10" name="CasellaDiTesto 9">
            <a:extLst>
              <a:ext uri="{FF2B5EF4-FFF2-40B4-BE49-F238E27FC236}">
                <a16:creationId xmlns:a16="http://schemas.microsoft.com/office/drawing/2014/main" id="{EF046B26-E70F-150C-15C5-6DAD5F5299E4}"/>
              </a:ext>
            </a:extLst>
          </p:cNvPr>
          <p:cNvSpPr txBox="1"/>
          <p:nvPr/>
        </p:nvSpPr>
        <p:spPr>
          <a:xfrm>
            <a:off x="500866" y="5072224"/>
            <a:ext cx="8183366" cy="507831"/>
          </a:xfrm>
          <a:prstGeom prst="rect">
            <a:avLst/>
          </a:prstGeom>
          <a:noFill/>
        </p:spPr>
        <p:txBody>
          <a:bodyPr wrap="square" rtlCol="0">
            <a:spAutoFit/>
          </a:bodyPr>
          <a:lstStyle/>
          <a:p>
            <a:pPr marL="266700" marR="3810" indent="-257175" algn="just">
              <a:spcBef>
                <a:spcPts val="900"/>
              </a:spcBef>
              <a:buFont typeface="Wingdings"/>
              <a:buChar char=""/>
              <a:tabLst>
                <a:tab pos="266700" algn="l"/>
              </a:tabLst>
            </a:pPr>
            <a:r>
              <a:rPr lang="it-IT" sz="1350" b="1" dirty="0">
                <a:latin typeface="Calibri"/>
                <a:cs typeface="Calibri"/>
              </a:rPr>
              <a:t>Per</a:t>
            </a:r>
            <a:r>
              <a:rPr lang="it-IT" sz="1350" b="1" spc="270" dirty="0">
                <a:latin typeface="Calibri"/>
                <a:cs typeface="Calibri"/>
              </a:rPr>
              <a:t> </a:t>
            </a:r>
            <a:r>
              <a:rPr lang="it-IT" sz="1350" b="1" dirty="0">
                <a:latin typeface="Calibri"/>
                <a:cs typeface="Calibri"/>
              </a:rPr>
              <a:t>l'Italia,</a:t>
            </a:r>
            <a:r>
              <a:rPr lang="it-IT" sz="1350" b="1" spc="270" dirty="0">
                <a:latin typeface="Calibri"/>
                <a:cs typeface="Calibri"/>
              </a:rPr>
              <a:t> </a:t>
            </a:r>
            <a:r>
              <a:rPr lang="it-IT" sz="1350" b="1" dirty="0">
                <a:latin typeface="Calibri"/>
                <a:cs typeface="Calibri"/>
              </a:rPr>
              <a:t>il</a:t>
            </a:r>
            <a:r>
              <a:rPr lang="it-IT" sz="1350" b="1" spc="274" dirty="0">
                <a:latin typeface="Calibri"/>
                <a:cs typeface="Calibri"/>
              </a:rPr>
              <a:t> </a:t>
            </a:r>
            <a:r>
              <a:rPr lang="it-IT" sz="1350" b="1" dirty="0">
                <a:latin typeface="Calibri"/>
                <a:cs typeface="Calibri"/>
              </a:rPr>
              <a:t>Piano</a:t>
            </a:r>
            <a:r>
              <a:rPr lang="it-IT" sz="1350" b="1" spc="278" dirty="0">
                <a:latin typeface="Calibri"/>
                <a:cs typeface="Calibri"/>
              </a:rPr>
              <a:t> </a:t>
            </a:r>
            <a:r>
              <a:rPr lang="it-IT" sz="1350" b="1" dirty="0">
                <a:latin typeface="Calibri"/>
                <a:cs typeface="Calibri"/>
              </a:rPr>
              <a:t>rappresenta</a:t>
            </a:r>
            <a:r>
              <a:rPr lang="it-IT" sz="1350" b="1" spc="278" dirty="0">
                <a:latin typeface="Calibri"/>
                <a:cs typeface="Calibri"/>
              </a:rPr>
              <a:t> </a:t>
            </a:r>
            <a:r>
              <a:rPr lang="it-IT" sz="1350" b="1" spc="-15" dirty="0">
                <a:latin typeface="Calibri"/>
                <a:cs typeface="Calibri"/>
              </a:rPr>
              <a:t>l’occasione </a:t>
            </a:r>
            <a:r>
              <a:rPr lang="it-IT" sz="1350" b="1" dirty="0">
                <a:latin typeface="Calibri"/>
                <a:cs typeface="Calibri"/>
              </a:rPr>
              <a:t>per</a:t>
            </a:r>
            <a:r>
              <a:rPr lang="it-IT" sz="1350" b="1" spc="-26" dirty="0">
                <a:latin typeface="Calibri"/>
                <a:cs typeface="Calibri"/>
              </a:rPr>
              <a:t> </a:t>
            </a:r>
            <a:r>
              <a:rPr lang="it-IT" sz="1350" b="1" spc="-8" dirty="0">
                <a:latin typeface="Calibri"/>
                <a:cs typeface="Calibri"/>
              </a:rPr>
              <a:t>realizzare</a:t>
            </a:r>
            <a:r>
              <a:rPr lang="it-IT" sz="1350" b="1" spc="-15" dirty="0">
                <a:latin typeface="Calibri"/>
                <a:cs typeface="Calibri"/>
              </a:rPr>
              <a:t> </a:t>
            </a:r>
            <a:r>
              <a:rPr lang="it-IT" sz="1350" b="1" dirty="0">
                <a:latin typeface="Calibri"/>
                <a:cs typeface="Calibri"/>
              </a:rPr>
              <a:t>una</a:t>
            </a:r>
            <a:r>
              <a:rPr lang="it-IT" sz="1350" b="1" spc="-11" dirty="0">
                <a:latin typeface="Calibri"/>
                <a:cs typeface="Calibri"/>
              </a:rPr>
              <a:t> </a:t>
            </a:r>
            <a:r>
              <a:rPr lang="it-IT" sz="1350" b="1" dirty="0">
                <a:latin typeface="Calibri"/>
                <a:cs typeface="Calibri"/>
              </a:rPr>
              <a:t>piena</a:t>
            </a:r>
            <a:r>
              <a:rPr lang="it-IT" sz="1350" b="1" spc="-15" dirty="0">
                <a:latin typeface="Calibri"/>
                <a:cs typeface="Calibri"/>
              </a:rPr>
              <a:t> </a:t>
            </a:r>
            <a:r>
              <a:rPr lang="it-IT" sz="1350" b="1" dirty="0">
                <a:latin typeface="Calibri"/>
                <a:cs typeface="Calibri"/>
              </a:rPr>
              <a:t>transizione</a:t>
            </a:r>
            <a:r>
              <a:rPr lang="it-IT" sz="1350" b="1" spc="-4" dirty="0">
                <a:latin typeface="Calibri"/>
                <a:cs typeface="Calibri"/>
              </a:rPr>
              <a:t> </a:t>
            </a:r>
            <a:r>
              <a:rPr lang="it-IT" sz="1350" b="1" spc="-8" dirty="0">
                <a:latin typeface="Calibri"/>
                <a:cs typeface="Calibri"/>
              </a:rPr>
              <a:t>ecologica </a:t>
            </a:r>
            <a:r>
              <a:rPr lang="it-IT" sz="1350" b="1" dirty="0">
                <a:latin typeface="Calibri"/>
                <a:cs typeface="Calibri"/>
              </a:rPr>
              <a:t>e</a:t>
            </a:r>
            <a:r>
              <a:rPr lang="it-IT" sz="1350" b="1" spc="184" dirty="0">
                <a:latin typeface="Calibri"/>
                <a:cs typeface="Calibri"/>
              </a:rPr>
              <a:t> </a:t>
            </a:r>
            <a:r>
              <a:rPr lang="it-IT" sz="1350" b="1" dirty="0">
                <a:latin typeface="Calibri"/>
                <a:cs typeface="Calibri"/>
              </a:rPr>
              <a:t>digitale,</a:t>
            </a:r>
            <a:r>
              <a:rPr lang="it-IT" sz="1350" b="1" spc="191" dirty="0">
                <a:latin typeface="Calibri"/>
                <a:cs typeface="Calibri"/>
              </a:rPr>
              <a:t> </a:t>
            </a:r>
            <a:r>
              <a:rPr lang="it-IT" sz="1350" b="1" dirty="0">
                <a:latin typeface="Calibri"/>
                <a:cs typeface="Calibri"/>
              </a:rPr>
              <a:t>ma</a:t>
            </a:r>
            <a:r>
              <a:rPr lang="it-IT" sz="1350" b="1" spc="188" dirty="0">
                <a:latin typeface="Calibri"/>
                <a:cs typeface="Calibri"/>
              </a:rPr>
              <a:t> </a:t>
            </a:r>
            <a:r>
              <a:rPr lang="it-IT" sz="1350" b="1" dirty="0">
                <a:latin typeface="Calibri"/>
                <a:cs typeface="Calibri"/>
              </a:rPr>
              <a:t>anche</a:t>
            </a:r>
            <a:r>
              <a:rPr lang="it-IT" sz="1350" b="1" spc="195" dirty="0">
                <a:latin typeface="Calibri"/>
                <a:cs typeface="Calibri"/>
              </a:rPr>
              <a:t> </a:t>
            </a:r>
            <a:r>
              <a:rPr lang="it-IT" sz="1350" b="1" dirty="0">
                <a:latin typeface="Calibri"/>
                <a:cs typeface="Calibri"/>
              </a:rPr>
              <a:t>per</a:t>
            </a:r>
            <a:r>
              <a:rPr lang="it-IT" sz="1350" b="1" spc="188" dirty="0">
                <a:latin typeface="Calibri"/>
                <a:cs typeface="Calibri"/>
              </a:rPr>
              <a:t> </a:t>
            </a:r>
            <a:r>
              <a:rPr lang="it-IT" sz="1350" b="1" dirty="0">
                <a:latin typeface="Calibri"/>
                <a:cs typeface="Calibri"/>
              </a:rPr>
              <a:t>recuperare</a:t>
            </a:r>
            <a:r>
              <a:rPr lang="it-IT" sz="1350" b="1" spc="195" dirty="0">
                <a:latin typeface="Calibri"/>
                <a:cs typeface="Calibri"/>
              </a:rPr>
              <a:t> </a:t>
            </a:r>
            <a:r>
              <a:rPr lang="it-IT" sz="1350" b="1" dirty="0">
                <a:latin typeface="Calibri"/>
                <a:cs typeface="Calibri"/>
              </a:rPr>
              <a:t>i</a:t>
            </a:r>
            <a:r>
              <a:rPr lang="it-IT" sz="1350" b="1" spc="191" dirty="0">
                <a:latin typeface="Calibri"/>
                <a:cs typeface="Calibri"/>
              </a:rPr>
              <a:t> </a:t>
            </a:r>
            <a:r>
              <a:rPr lang="it-IT" sz="1350" b="1" spc="-8" dirty="0">
                <a:latin typeface="Calibri"/>
                <a:cs typeface="Calibri"/>
              </a:rPr>
              <a:t>divari </a:t>
            </a:r>
            <a:r>
              <a:rPr lang="it-IT" sz="1350" b="1" dirty="0">
                <a:latin typeface="Calibri"/>
                <a:cs typeface="Calibri"/>
              </a:rPr>
              <a:t>occupazionali</a:t>
            </a:r>
            <a:r>
              <a:rPr lang="it-IT" sz="1350" b="1" spc="-38" dirty="0">
                <a:latin typeface="Calibri"/>
                <a:cs typeface="Calibri"/>
              </a:rPr>
              <a:t> </a:t>
            </a:r>
            <a:r>
              <a:rPr lang="it-IT" sz="1350" b="1" dirty="0">
                <a:latin typeface="Calibri"/>
                <a:cs typeface="Calibri"/>
              </a:rPr>
              <a:t>che</a:t>
            </a:r>
            <a:r>
              <a:rPr lang="it-IT" sz="1350" b="1" spc="-34" dirty="0">
                <a:latin typeface="Calibri"/>
                <a:cs typeface="Calibri"/>
              </a:rPr>
              <a:t> </a:t>
            </a:r>
            <a:r>
              <a:rPr lang="it-IT" sz="1350" b="1" dirty="0">
                <a:latin typeface="Calibri"/>
                <a:cs typeface="Calibri"/>
              </a:rPr>
              <a:t>penalizzano</a:t>
            </a:r>
            <a:r>
              <a:rPr lang="it-IT" sz="1350" b="1" spc="-23" dirty="0">
                <a:latin typeface="Calibri"/>
                <a:cs typeface="Calibri"/>
              </a:rPr>
              <a:t> </a:t>
            </a:r>
            <a:r>
              <a:rPr lang="it-IT" sz="1350" b="1" dirty="0">
                <a:latin typeface="Calibri"/>
                <a:cs typeface="Calibri"/>
              </a:rPr>
              <a:t>giovani,</a:t>
            </a:r>
            <a:r>
              <a:rPr lang="it-IT" sz="1350" b="1" spc="-30" dirty="0">
                <a:latin typeface="Calibri"/>
                <a:cs typeface="Calibri"/>
              </a:rPr>
              <a:t> </a:t>
            </a:r>
            <a:r>
              <a:rPr lang="it-IT" sz="1350" b="1" spc="-8" dirty="0">
                <a:latin typeface="Calibri"/>
                <a:cs typeface="Calibri"/>
              </a:rPr>
              <a:t>donne </a:t>
            </a:r>
            <a:r>
              <a:rPr lang="it-IT" sz="1350" b="1" dirty="0">
                <a:latin typeface="Calibri"/>
                <a:cs typeface="Calibri"/>
              </a:rPr>
              <a:t>e</a:t>
            </a:r>
            <a:r>
              <a:rPr lang="it-IT" sz="1350" b="1" spc="-8" dirty="0">
                <a:latin typeface="Calibri"/>
                <a:cs typeface="Calibri"/>
              </a:rPr>
              <a:t> </a:t>
            </a:r>
            <a:r>
              <a:rPr lang="it-IT" sz="1350" b="1" spc="-15" dirty="0">
                <a:latin typeface="Calibri"/>
                <a:cs typeface="Calibri"/>
              </a:rPr>
              <a:t>Sud.</a:t>
            </a:r>
            <a:endParaRPr lang="it-IT" sz="1350" dirty="0">
              <a:latin typeface="Calibri"/>
              <a:cs typeface="Calibri"/>
            </a:endParaRPr>
          </a:p>
        </p:txBody>
      </p:sp>
    </p:spTree>
    <p:extLst>
      <p:ext uri="{BB962C8B-B14F-4D97-AF65-F5344CB8AC3E}">
        <p14:creationId xmlns:p14="http://schemas.microsoft.com/office/powerpoint/2010/main" val="20494634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82CE53-845E-1B59-69F8-D22F6D38933E}"/>
              </a:ext>
            </a:extLst>
          </p:cNvPr>
          <p:cNvSpPr>
            <a:spLocks noGrp="1"/>
          </p:cNvSpPr>
          <p:nvPr>
            <p:ph type="title"/>
          </p:nvPr>
        </p:nvSpPr>
        <p:spPr>
          <a:xfrm>
            <a:off x="473202" y="1337867"/>
            <a:ext cx="2564892" cy="4187361"/>
          </a:xfrm>
        </p:spPr>
        <p:txBody>
          <a:bodyPr vert="horz" lIns="68580" tIns="34290" rIns="68580" bIns="34290" rtlCol="0" anchor="ctr">
            <a:normAutofit/>
          </a:bodyPr>
          <a:lstStyle/>
          <a:p>
            <a:r>
              <a:rPr lang="en-US" sz="4050">
                <a:solidFill>
                  <a:schemeClr val="tx1"/>
                </a:solidFill>
              </a:rPr>
              <a:t>Risorse per il Pnrr</a:t>
            </a:r>
          </a:p>
        </p:txBody>
      </p:sp>
      <p:sp>
        <p:nvSpPr>
          <p:cNvPr id="5" name="Rectangle 1">
            <a:extLst>
              <a:ext uri="{FF2B5EF4-FFF2-40B4-BE49-F238E27FC236}">
                <a16:creationId xmlns:a16="http://schemas.microsoft.com/office/drawing/2014/main" id="{E451B054-CB97-6939-3156-6937B420482F}"/>
              </a:ext>
            </a:extLst>
          </p:cNvPr>
          <p:cNvSpPr>
            <a:spLocks noChangeArrowheads="1"/>
          </p:cNvSpPr>
          <p:nvPr/>
        </p:nvSpPr>
        <p:spPr bwMode="auto">
          <a:xfrm>
            <a:off x="3490722" y="4456183"/>
            <a:ext cx="5170932" cy="10713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t" anchorCtr="0" compatLnSpc="1">
            <a:prstTxWarp prst="textNoShape">
              <a:avLst/>
            </a:prstTxWarp>
            <a:normAutofit fontScale="92500" lnSpcReduction="20000"/>
          </a:bodyPr>
          <a:lstStyle/>
          <a:p>
            <a:pPr indent="-171450">
              <a:lnSpc>
                <a:spcPct val="90000"/>
              </a:lnSpc>
              <a:spcAft>
                <a:spcPts val="450"/>
              </a:spcAft>
              <a:buFont typeface="Arial" panose="020B0604020202020204" pitchFamily="34" charset="0"/>
              <a:buChar char="•"/>
            </a:pPr>
            <a:r>
              <a:rPr lang="en-US" altLang="it-IT" sz="1275" b="1"/>
              <a:t>Tavola 1 – Rate semestrali dall’UE – quote RRF (sovvenzioni e prestiti)</a:t>
            </a:r>
            <a:endParaRPr lang="en-US" altLang="it-IT" sz="1275"/>
          </a:p>
          <a:p>
            <a:pPr indent="-171450">
              <a:lnSpc>
                <a:spcPct val="90000"/>
              </a:lnSpc>
              <a:spcAft>
                <a:spcPts val="450"/>
              </a:spcAft>
              <a:buFont typeface="Arial" panose="020B0604020202020204" pitchFamily="34" charset="0"/>
              <a:buChar char="•"/>
            </a:pPr>
            <a:r>
              <a:rPr lang="en-US" altLang="it-IT" sz="1275" i="1"/>
              <a:t>(miliardi di euro)</a:t>
            </a:r>
            <a:endParaRPr lang="en-US" altLang="it-IT" sz="1275"/>
          </a:p>
          <a:p>
            <a:pPr indent="-171450">
              <a:lnSpc>
                <a:spcPct val="90000"/>
              </a:lnSpc>
              <a:spcAft>
                <a:spcPts val="450"/>
              </a:spcAft>
              <a:buFont typeface="Arial" panose="020B0604020202020204" pitchFamily="34" charset="0"/>
              <a:buChar char="•"/>
            </a:pPr>
            <a:r>
              <a:rPr lang="en-US" altLang="it-IT" sz="1275" i="1"/>
              <a:t>Fonte: Elaborazione su dati pubblicati sul portale Italia Domani (PNRR-Traguardi e Obiettivi per rata semestrale, 15 luglio 2021) e Allegato “aggiornato” alla Decisione del Consiglio.</a:t>
            </a:r>
            <a:endParaRPr lang="en-US" altLang="it-IT" sz="1275"/>
          </a:p>
        </p:txBody>
      </p:sp>
      <p:graphicFrame>
        <p:nvGraphicFramePr>
          <p:cNvPr id="4" name="Segnaposto contenuto 3">
            <a:extLst>
              <a:ext uri="{FF2B5EF4-FFF2-40B4-BE49-F238E27FC236}">
                <a16:creationId xmlns:a16="http://schemas.microsoft.com/office/drawing/2014/main" id="{FFC31CAE-87FE-3D58-8835-BA0CD836FD08}"/>
              </a:ext>
            </a:extLst>
          </p:cNvPr>
          <p:cNvGraphicFramePr>
            <a:graphicFrameLocks noGrp="1"/>
          </p:cNvGraphicFramePr>
          <p:nvPr>
            <p:ph idx="1"/>
            <p:extLst>
              <p:ext uri="{D42A27DB-BD31-4B8C-83A1-F6EECF244321}">
                <p14:modId xmlns:p14="http://schemas.microsoft.com/office/powerpoint/2010/main" val="991356636"/>
              </p:ext>
            </p:extLst>
          </p:nvPr>
        </p:nvGraphicFramePr>
        <p:xfrm>
          <a:off x="2267744" y="2050596"/>
          <a:ext cx="6393918" cy="1494939"/>
        </p:xfrm>
        <a:graphic>
          <a:graphicData uri="http://schemas.openxmlformats.org/drawingml/2006/table">
            <a:tbl>
              <a:tblPr firstRow="1" firstCol="1" lastRow="1" lastCol="1" bandRow="1" bandCol="1"/>
              <a:tblGrid>
                <a:gridCol w="815517">
                  <a:extLst>
                    <a:ext uri="{9D8B030D-6E8A-4147-A177-3AD203B41FA5}">
                      <a16:colId xmlns:a16="http://schemas.microsoft.com/office/drawing/2014/main" val="1571881180"/>
                    </a:ext>
                  </a:extLst>
                </a:gridCol>
                <a:gridCol w="560918">
                  <a:extLst>
                    <a:ext uri="{9D8B030D-6E8A-4147-A177-3AD203B41FA5}">
                      <a16:colId xmlns:a16="http://schemas.microsoft.com/office/drawing/2014/main" val="3531044054"/>
                    </a:ext>
                  </a:extLst>
                </a:gridCol>
                <a:gridCol w="472410">
                  <a:extLst>
                    <a:ext uri="{9D8B030D-6E8A-4147-A177-3AD203B41FA5}">
                      <a16:colId xmlns:a16="http://schemas.microsoft.com/office/drawing/2014/main" val="1839207517"/>
                    </a:ext>
                  </a:extLst>
                </a:gridCol>
                <a:gridCol w="467792">
                  <a:extLst>
                    <a:ext uri="{9D8B030D-6E8A-4147-A177-3AD203B41FA5}">
                      <a16:colId xmlns:a16="http://schemas.microsoft.com/office/drawing/2014/main" val="736160983"/>
                    </a:ext>
                  </a:extLst>
                </a:gridCol>
                <a:gridCol w="472410">
                  <a:extLst>
                    <a:ext uri="{9D8B030D-6E8A-4147-A177-3AD203B41FA5}">
                      <a16:colId xmlns:a16="http://schemas.microsoft.com/office/drawing/2014/main" val="3196565825"/>
                    </a:ext>
                  </a:extLst>
                </a:gridCol>
                <a:gridCol w="467792">
                  <a:extLst>
                    <a:ext uri="{9D8B030D-6E8A-4147-A177-3AD203B41FA5}">
                      <a16:colId xmlns:a16="http://schemas.microsoft.com/office/drawing/2014/main" val="1357485231"/>
                    </a:ext>
                  </a:extLst>
                </a:gridCol>
                <a:gridCol w="468099">
                  <a:extLst>
                    <a:ext uri="{9D8B030D-6E8A-4147-A177-3AD203B41FA5}">
                      <a16:colId xmlns:a16="http://schemas.microsoft.com/office/drawing/2014/main" val="1802018487"/>
                    </a:ext>
                  </a:extLst>
                </a:gridCol>
                <a:gridCol w="472101">
                  <a:extLst>
                    <a:ext uri="{9D8B030D-6E8A-4147-A177-3AD203B41FA5}">
                      <a16:colId xmlns:a16="http://schemas.microsoft.com/office/drawing/2014/main" val="2818208379"/>
                    </a:ext>
                  </a:extLst>
                </a:gridCol>
                <a:gridCol w="468407">
                  <a:extLst>
                    <a:ext uri="{9D8B030D-6E8A-4147-A177-3AD203B41FA5}">
                      <a16:colId xmlns:a16="http://schemas.microsoft.com/office/drawing/2014/main" val="128835720"/>
                    </a:ext>
                  </a:extLst>
                </a:gridCol>
                <a:gridCol w="472409">
                  <a:extLst>
                    <a:ext uri="{9D8B030D-6E8A-4147-A177-3AD203B41FA5}">
                      <a16:colId xmlns:a16="http://schemas.microsoft.com/office/drawing/2014/main" val="67085916"/>
                    </a:ext>
                  </a:extLst>
                </a:gridCol>
                <a:gridCol w="539060">
                  <a:extLst>
                    <a:ext uri="{9D8B030D-6E8A-4147-A177-3AD203B41FA5}">
                      <a16:colId xmlns:a16="http://schemas.microsoft.com/office/drawing/2014/main" val="337338101"/>
                    </a:ext>
                  </a:extLst>
                </a:gridCol>
                <a:gridCol w="717003">
                  <a:extLst>
                    <a:ext uri="{9D8B030D-6E8A-4147-A177-3AD203B41FA5}">
                      <a16:colId xmlns:a16="http://schemas.microsoft.com/office/drawing/2014/main" val="825664281"/>
                    </a:ext>
                  </a:extLst>
                </a:gridCol>
              </a:tblGrid>
              <a:tr h="221687">
                <a:tc rowSpan="3">
                  <a:txBody>
                    <a:bodyPr/>
                    <a:lstStyle/>
                    <a:p>
                      <a:pPr marR="9144" algn="r" fontAlgn="t">
                        <a:spcBef>
                          <a:spcPts val="13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Anno</a:t>
                      </a:r>
                      <a:endParaRPr lang="it-IT" sz="1400" b="0" i="0" u="none" strike="noStrike">
                        <a:effectLst/>
                        <a:latin typeface="Arial" panose="020B0604020202020204" pitchFamily="34" charset="0"/>
                      </a:endParaRPr>
                    </a:p>
                    <a:p>
                      <a:pPr marR="27432" algn="r" fontAlgn="t">
                        <a:spcBef>
                          <a:spcPts val="310"/>
                        </a:spcBef>
                        <a:spcAft>
                          <a:spcPts val="0"/>
                        </a:spcAft>
                      </a:pPr>
                      <a:r>
                        <a:rPr lang="it-IT" sz="600" b="0" i="1" u="none" strike="noStrike" spc="-5">
                          <a:effectLst/>
                          <a:latin typeface="Times New Roman" panose="02020603050405020304" pitchFamily="18" charset="0"/>
                          <a:ea typeface="Calibri" panose="020F0502020204030204" pitchFamily="34" charset="0"/>
                          <a:cs typeface="Calibri" panose="020F0502020204030204" pitchFamily="34" charset="0"/>
                        </a:rPr>
                        <a:t>Scadenza</a:t>
                      </a:r>
                      <a:r>
                        <a:rPr lang="it-IT" sz="600" b="0" i="1" u="none" strike="noStrike" spc="-20">
                          <a:effectLst/>
                          <a:latin typeface="Times New Roman" panose="02020603050405020304" pitchFamily="18" charset="0"/>
                          <a:ea typeface="Calibri" panose="020F0502020204030204" pitchFamily="34" charset="0"/>
                          <a:cs typeface="Calibri" panose="020F0502020204030204" pitchFamily="34" charset="0"/>
                        </a:rPr>
                        <a:t> </a:t>
                      </a: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rata</a:t>
                      </a:r>
                      <a:endParaRPr lang="it-IT" sz="1400" b="0" i="0" u="none" strike="noStrike">
                        <a:effectLst/>
                        <a:latin typeface="Arial" panose="020B0604020202020204" pitchFamily="34" charset="0"/>
                      </a:endParaRPr>
                    </a:p>
                    <a:p>
                      <a:pPr marR="45720" algn="r" fontAlgn="t">
                        <a:spcBef>
                          <a:spcPts val="41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Rata</a:t>
                      </a:r>
                      <a:r>
                        <a:rPr lang="it-IT" sz="600" b="0" i="0" u="none" strike="noStrike" spc="180">
                          <a:effectLst/>
                          <a:latin typeface="Times New Roman" panose="02020603050405020304" pitchFamily="18" charset="0"/>
                          <a:ea typeface="Calibri" panose="020F0502020204030204" pitchFamily="34" charset="0"/>
                          <a:cs typeface="Calibri" panose="020F0502020204030204" pitchFamily="34" charset="0"/>
                        </a:rPr>
                        <a:t> </a:t>
                      </a: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semestrale</a:t>
                      </a:r>
                      <a:endParaRPr lang="it-IT" sz="1400" b="0" i="0" u="none" strike="noStrike">
                        <a:effectLst/>
                        <a:latin typeface="Arial" panose="020B0604020202020204" pitchFamily="34" charset="0"/>
                      </a:endParaRPr>
                    </a:p>
                    <a:p>
                      <a:pPr marL="27432" algn="r" fontAlgn="t">
                        <a:spcBef>
                          <a:spcPts val="45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di</a:t>
                      </a:r>
                      <a:r>
                        <a:rPr lang="it-IT" sz="600" b="0" i="1" u="none" strike="noStrike" spc="-10">
                          <a:effectLst/>
                          <a:latin typeface="Times New Roman" panose="02020603050405020304" pitchFamily="18" charset="0"/>
                          <a:ea typeface="Calibri" panose="020F0502020204030204" pitchFamily="34" charset="0"/>
                          <a:cs typeface="Calibri" panose="020F0502020204030204" pitchFamily="34" charset="0"/>
                        </a:rPr>
                        <a:t> </a:t>
                      </a: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cui</a:t>
                      </a:r>
                      <a:endParaRPr lang="it-IT" sz="1400" b="0" i="0" u="none" strike="noStrike">
                        <a:effectLst/>
                        <a:latin typeface="Arial" panose="020B0604020202020204" pitchFamily="34" charset="0"/>
                      </a:endParaRPr>
                    </a:p>
                    <a:p>
                      <a:pPr marR="36576" algn="r" fontAlgn="t">
                        <a:spcBef>
                          <a:spcPts val="20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sovvenzioni</a:t>
                      </a:r>
                      <a:endParaRPr lang="it-IT" sz="1400" b="0" i="0" u="none" strike="noStrike">
                        <a:effectLst/>
                        <a:latin typeface="Arial" panose="020B0604020202020204" pitchFamily="34" charset="0"/>
                      </a:endParaRPr>
                    </a:p>
                    <a:p>
                      <a:pPr marR="36576" algn="r"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prestiti</a:t>
                      </a:r>
                      <a:endParaRPr lang="it-IT" sz="1400" b="0" i="0" u="none" strike="noStrike">
                        <a:effectLst/>
                        <a:latin typeface="Arial" panose="020B0604020202020204" pitchFamily="34" charset="0"/>
                      </a:endParaRPr>
                    </a:p>
                  </a:txBody>
                  <a:tcPr marL="71705" marR="71705" marT="35852" marB="35852">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09728" algn="l" fontAlgn="t">
                        <a:spcBef>
                          <a:spcPts val="175"/>
                        </a:spcBef>
                        <a:spcAft>
                          <a:spcPts val="0"/>
                        </a:spcAft>
                      </a:pPr>
                      <a:r>
                        <a:rPr lang="it-IT" sz="500" b="1" i="0" u="none" strike="noStrike">
                          <a:effectLst/>
                          <a:latin typeface="Times New Roman" panose="02020603050405020304" pitchFamily="18" charset="0"/>
                          <a:ea typeface="Calibri" panose="020F0502020204030204" pitchFamily="34" charset="0"/>
                          <a:cs typeface="Calibri" panose="020F0502020204030204" pitchFamily="34" charset="0"/>
                        </a:rPr>
                        <a:t>2021</a:t>
                      </a:r>
                      <a:endParaRPr lang="it-IT" sz="1400" b="0" i="0" u="none" strike="noStrike">
                        <a:effectLst/>
                        <a:latin typeface="Arial" panose="020B0604020202020204" pitchFamily="34" charset="0"/>
                      </a:endParaRPr>
                    </a:p>
                    <a:p>
                      <a:pPr marL="73152" algn="l" fontAlgn="t">
                        <a:spcBef>
                          <a:spcPts val="37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31-dic</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56032" marR="246888" algn="ctr" fontAlgn="t">
                        <a:spcBef>
                          <a:spcPts val="175"/>
                        </a:spcBef>
                        <a:spcAft>
                          <a:spcPts val="0"/>
                        </a:spcAft>
                      </a:pPr>
                      <a:r>
                        <a:rPr lang="it-IT" sz="500" b="1" i="0" u="none" strike="noStrike">
                          <a:effectLst/>
                          <a:latin typeface="Times New Roman" panose="02020603050405020304" pitchFamily="18" charset="0"/>
                          <a:ea typeface="Calibri" panose="020F0502020204030204" pitchFamily="34" charset="0"/>
                          <a:cs typeface="Calibri" panose="020F0502020204030204" pitchFamily="34" charset="0"/>
                        </a:rPr>
                        <a:t>2022</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marL="256032" marR="246888" algn="ctr" fontAlgn="t">
                        <a:spcBef>
                          <a:spcPts val="175"/>
                        </a:spcBef>
                        <a:spcAft>
                          <a:spcPts val="0"/>
                        </a:spcAft>
                      </a:pPr>
                      <a:r>
                        <a:rPr lang="it-IT" sz="500" b="1" i="0" u="none" strike="noStrike">
                          <a:effectLst/>
                          <a:latin typeface="Times New Roman" panose="02020603050405020304" pitchFamily="18" charset="0"/>
                          <a:ea typeface="Calibri" panose="020F0502020204030204" pitchFamily="34" charset="0"/>
                          <a:cs typeface="Calibri" panose="020F0502020204030204" pitchFamily="34" charset="0"/>
                        </a:rPr>
                        <a:t>2023</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marL="256032" marR="246888" algn="ctr" fontAlgn="t">
                        <a:spcBef>
                          <a:spcPts val="175"/>
                        </a:spcBef>
                        <a:spcAft>
                          <a:spcPts val="0"/>
                        </a:spcAft>
                      </a:pPr>
                      <a:r>
                        <a:rPr lang="it-IT" sz="500" b="1" i="0" u="none" strike="noStrike">
                          <a:effectLst/>
                          <a:latin typeface="Times New Roman" panose="02020603050405020304" pitchFamily="18" charset="0"/>
                          <a:ea typeface="Calibri" panose="020F0502020204030204" pitchFamily="34" charset="0"/>
                          <a:cs typeface="Calibri" panose="020F0502020204030204" pitchFamily="34" charset="0"/>
                        </a:rPr>
                        <a:t>2024</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marL="256032" marR="256032" algn="ctr" fontAlgn="t">
                        <a:spcBef>
                          <a:spcPts val="175"/>
                        </a:spcBef>
                        <a:spcAft>
                          <a:spcPts val="0"/>
                        </a:spcAft>
                      </a:pPr>
                      <a:r>
                        <a:rPr lang="it-IT" sz="500" b="1" i="0" u="none" strike="noStrike">
                          <a:effectLst/>
                          <a:latin typeface="Times New Roman" panose="02020603050405020304" pitchFamily="18" charset="0"/>
                          <a:ea typeface="Calibri" panose="020F0502020204030204" pitchFamily="34" charset="0"/>
                          <a:cs typeface="Calibri" panose="020F0502020204030204" pitchFamily="34" charset="0"/>
                        </a:rPr>
                        <a:t>2025</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rowSpan="2">
                  <a:txBody>
                    <a:bodyPr/>
                    <a:lstStyle/>
                    <a:p>
                      <a:pPr marL="82296" algn="l" fontAlgn="t">
                        <a:spcBef>
                          <a:spcPts val="175"/>
                        </a:spcBef>
                        <a:spcAft>
                          <a:spcPts val="0"/>
                        </a:spcAft>
                      </a:pPr>
                      <a:r>
                        <a:rPr lang="it-IT" sz="500" b="1" i="0" u="none" strike="noStrike">
                          <a:effectLst/>
                          <a:latin typeface="Times New Roman" panose="02020603050405020304" pitchFamily="18" charset="0"/>
                          <a:ea typeface="Calibri" panose="020F0502020204030204" pitchFamily="34" charset="0"/>
                          <a:cs typeface="Calibri" panose="020F0502020204030204" pitchFamily="34" charset="0"/>
                        </a:rPr>
                        <a:t>2026</a:t>
                      </a:r>
                      <a:endParaRPr lang="it-IT" sz="1400" b="0" i="0" u="none" strike="noStrike">
                        <a:effectLst/>
                        <a:latin typeface="Arial" panose="020B0604020202020204" pitchFamily="34" charset="0"/>
                      </a:endParaRPr>
                    </a:p>
                    <a:p>
                      <a:pPr marL="45720" algn="l" fontAlgn="t">
                        <a:spcBef>
                          <a:spcPts val="37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30-giu</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64008" algn="l" fontAlgn="t">
                        <a:spcBef>
                          <a:spcPts val="13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TOTALE</a:t>
                      </a:r>
                      <a:endParaRPr lang="it-IT" sz="1400" b="0" i="0" u="none" strike="noStrike">
                        <a:effectLst/>
                        <a:latin typeface="Arial" panose="020B0604020202020204" pitchFamily="34" charset="0"/>
                      </a:endParaRPr>
                    </a:p>
                    <a:p>
                      <a:pPr algn="l" fontAlgn="t">
                        <a:spcBef>
                          <a:spcPts val="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37160" algn="l" fontAlgn="t">
                        <a:spcBef>
                          <a:spcPts val="66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191,5</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55448" algn="l" fontAlgn="t">
                        <a:spcBef>
                          <a:spcPts val="540"/>
                        </a:spcBef>
                        <a:spcAft>
                          <a:spcPts val="0"/>
                        </a:spcAft>
                      </a:pPr>
                      <a:r>
                        <a:rPr lang="it-IT" sz="600" b="1" i="1" u="none" strike="noStrike">
                          <a:effectLst/>
                          <a:latin typeface="Times New Roman" panose="02020603050405020304" pitchFamily="18" charset="0"/>
                          <a:ea typeface="Calibri" panose="020F0502020204030204" pitchFamily="34" charset="0"/>
                          <a:cs typeface="Calibri" panose="020F0502020204030204" pitchFamily="34" charset="0"/>
                        </a:rPr>
                        <a:t>68,9</a:t>
                      </a:r>
                      <a:endParaRPr lang="it-IT" sz="1400" b="0" i="0" u="none" strike="noStrike">
                        <a:effectLst/>
                        <a:latin typeface="Arial" panose="020B0604020202020204" pitchFamily="34" charset="0"/>
                      </a:endParaRPr>
                    </a:p>
                    <a:p>
                      <a:pPr marL="128016" algn="l" fontAlgn="t">
                        <a:lnSpc>
                          <a:spcPts val="890"/>
                        </a:lnSpc>
                        <a:spcBef>
                          <a:spcPts val="255"/>
                        </a:spcBef>
                        <a:spcAft>
                          <a:spcPts val="0"/>
                        </a:spcAft>
                      </a:pPr>
                      <a:r>
                        <a:rPr lang="it-IT" sz="600" b="1" i="1" u="none" strike="noStrike">
                          <a:effectLst/>
                          <a:latin typeface="Times New Roman" panose="02020603050405020304" pitchFamily="18" charset="0"/>
                          <a:ea typeface="Calibri" panose="020F0502020204030204" pitchFamily="34" charset="0"/>
                          <a:cs typeface="Calibri" panose="020F0502020204030204" pitchFamily="34" charset="0"/>
                        </a:rPr>
                        <a:t>122,6</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732138"/>
                  </a:ext>
                </a:extLst>
              </a:tr>
              <a:tr h="157451">
                <a:tc vMerge="1">
                  <a:txBody>
                    <a:bodyPr/>
                    <a:lstStyle/>
                    <a:p>
                      <a:endParaRPr lang="it-IT"/>
                    </a:p>
                  </a:txBody>
                  <a:tcPr/>
                </a:tc>
                <a:tc vMerge="1">
                  <a:txBody>
                    <a:bodyPr/>
                    <a:lstStyle/>
                    <a:p>
                      <a:endParaRPr lang="it-IT"/>
                    </a:p>
                  </a:txBody>
                  <a:tcPr/>
                </a:tc>
                <a:tc>
                  <a:txBody>
                    <a:bodyPr/>
                    <a:lstStyle/>
                    <a:p>
                      <a:pPr marL="54864" algn="l" fontAlgn="t">
                        <a:spcBef>
                          <a:spcPts val="20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30-giu</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4864" algn="l" fontAlgn="t">
                        <a:spcBef>
                          <a:spcPts val="20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31-dic</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4864" algn="l" fontAlgn="t">
                        <a:spcBef>
                          <a:spcPts val="20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30-giu</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4864" algn="l" fontAlgn="t">
                        <a:spcBef>
                          <a:spcPts val="20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31-dic</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45720" algn="l" fontAlgn="t">
                        <a:spcBef>
                          <a:spcPts val="20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30-giu</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4864" algn="l" fontAlgn="t">
                        <a:spcBef>
                          <a:spcPts val="20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31-dic</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45720" algn="l" fontAlgn="t">
                        <a:spcBef>
                          <a:spcPts val="20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30-giu</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4864" algn="l" fontAlgn="t">
                        <a:spcBef>
                          <a:spcPts val="200"/>
                        </a:spcBef>
                        <a:spcAft>
                          <a:spcPts val="0"/>
                        </a:spcAft>
                      </a:pPr>
                      <a:r>
                        <a:rPr lang="it-IT" sz="500" b="0" i="1" u="none" strike="noStrike">
                          <a:effectLst/>
                          <a:latin typeface="Times New Roman" panose="02020603050405020304" pitchFamily="18" charset="0"/>
                          <a:ea typeface="Calibri" panose="020F0502020204030204" pitchFamily="34" charset="0"/>
                          <a:cs typeface="Calibri" panose="020F0502020204030204" pitchFamily="34" charset="0"/>
                        </a:rPr>
                        <a:t>31-dic</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410447267"/>
                  </a:ext>
                </a:extLst>
              </a:tr>
              <a:tr h="543360">
                <a:tc vMerge="1">
                  <a:txBody>
                    <a:bodyPr/>
                    <a:lstStyle/>
                    <a:p>
                      <a:endParaRPr lang="it-IT"/>
                    </a:p>
                  </a:txBody>
                  <a:tcPr/>
                </a:tc>
                <a:tc>
                  <a:txBody>
                    <a:bodyPr/>
                    <a:lstStyle/>
                    <a:p>
                      <a:pPr marL="109728" algn="l" fontAlgn="t">
                        <a:spcBef>
                          <a:spcPts val="230"/>
                        </a:spcBef>
                        <a:spcAft>
                          <a:spcPts val="0"/>
                        </a:spcAft>
                      </a:pPr>
                      <a:r>
                        <a:rPr lang="it-IT" sz="600" b="0" i="0" u="none" strike="noStrike" dirty="0">
                          <a:effectLst/>
                          <a:latin typeface="Times New Roman" panose="02020603050405020304" pitchFamily="18" charset="0"/>
                          <a:ea typeface="Calibri" panose="020F0502020204030204" pitchFamily="34" charset="0"/>
                          <a:cs typeface="Calibri" panose="020F0502020204030204" pitchFamily="34" charset="0"/>
                        </a:rPr>
                        <a:t>24,1</a:t>
                      </a:r>
                      <a:endParaRPr lang="it-IT" sz="1400" b="0" i="0" u="none" strike="noStrike" dirty="0">
                        <a:effectLst/>
                        <a:latin typeface="Arial" panose="020B0604020202020204" pitchFamily="34" charset="0"/>
                      </a:endParaRPr>
                    </a:p>
                    <a:p>
                      <a:pPr algn="l" fontAlgn="t">
                        <a:spcBef>
                          <a:spcPts val="0"/>
                        </a:spcBef>
                        <a:spcAft>
                          <a:spcPts val="0"/>
                        </a:spcAft>
                      </a:pPr>
                      <a:r>
                        <a:rPr lang="it-IT" sz="700" b="0" i="1" u="none" strike="noStrike" dirty="0">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dirty="0">
                        <a:effectLst/>
                        <a:latin typeface="Arial" panose="020B0604020202020204" pitchFamily="34" charset="0"/>
                      </a:endParaRPr>
                    </a:p>
                    <a:p>
                      <a:pPr marL="100584" algn="l" fontAlgn="t">
                        <a:spcBef>
                          <a:spcPts val="535"/>
                        </a:spcBef>
                        <a:spcAft>
                          <a:spcPts val="0"/>
                        </a:spcAft>
                      </a:pPr>
                      <a:r>
                        <a:rPr lang="it-IT" sz="600" b="0" i="1" u="none" strike="noStrike" dirty="0">
                          <a:effectLst/>
                          <a:latin typeface="Times New Roman" panose="02020603050405020304" pitchFamily="18" charset="0"/>
                          <a:ea typeface="Calibri" panose="020F0502020204030204" pitchFamily="34" charset="0"/>
                          <a:cs typeface="Calibri" panose="020F0502020204030204" pitchFamily="34" charset="0"/>
                        </a:rPr>
                        <a:t>11,5</a:t>
                      </a:r>
                      <a:endParaRPr lang="it-IT" sz="1400" b="0" i="0" u="none" strike="noStrike" dirty="0">
                        <a:effectLst/>
                        <a:latin typeface="Arial" panose="020B0604020202020204" pitchFamily="34" charset="0"/>
                      </a:endParaRPr>
                    </a:p>
                    <a:p>
                      <a:pPr marL="100584" algn="l" fontAlgn="t">
                        <a:lnSpc>
                          <a:spcPts val="890"/>
                        </a:lnSpc>
                        <a:spcBef>
                          <a:spcPts val="255"/>
                        </a:spcBef>
                        <a:spcAft>
                          <a:spcPts val="0"/>
                        </a:spcAft>
                      </a:pPr>
                      <a:r>
                        <a:rPr lang="it-IT" sz="600" b="0" i="1" u="none" strike="noStrike" dirty="0">
                          <a:effectLst/>
                          <a:latin typeface="Times New Roman" panose="02020603050405020304" pitchFamily="18" charset="0"/>
                          <a:ea typeface="Calibri" panose="020F0502020204030204" pitchFamily="34" charset="0"/>
                          <a:cs typeface="Calibri" panose="020F0502020204030204" pitchFamily="34" charset="0"/>
                        </a:rPr>
                        <a:t>12,6</a:t>
                      </a:r>
                      <a:endParaRPr lang="it-IT" sz="1400" b="0" i="0" u="none" strike="noStrike" dirty="0">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24,1</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82296"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11,5</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12,6</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21,8</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82296"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11,5</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10,3</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18,4</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09728"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2,3</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16,1</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20,7</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09728"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8,0</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12,6</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12,6</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09728"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2,3</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10,3</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21,3</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09728"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6,3</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14,9</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296"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12,6</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00584"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2,3</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10,3</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296"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14,9</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00584"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4,6</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10,3</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296" algn="l" fontAlgn="t">
                        <a:spcBef>
                          <a:spcPts val="230"/>
                        </a:spcBef>
                        <a:spcAft>
                          <a:spcPts val="0"/>
                        </a:spcAft>
                      </a:pPr>
                      <a:r>
                        <a:rPr lang="it-IT" sz="600" b="0" i="0" u="none" strike="noStrike">
                          <a:effectLst/>
                          <a:latin typeface="Times New Roman" panose="02020603050405020304" pitchFamily="18" charset="0"/>
                          <a:ea typeface="Calibri" panose="020F0502020204030204" pitchFamily="34" charset="0"/>
                          <a:cs typeface="Calibri" panose="020F0502020204030204" pitchFamily="34" charset="0"/>
                        </a:rPr>
                        <a:t>20,8</a:t>
                      </a:r>
                      <a:endParaRPr lang="it-IT" sz="1400" b="0" i="0" u="none" strike="noStrike">
                        <a:effectLst/>
                        <a:latin typeface="Arial" panose="020B0604020202020204" pitchFamily="34" charset="0"/>
                      </a:endParaRPr>
                    </a:p>
                    <a:p>
                      <a:pPr algn="l" fontAlgn="t">
                        <a:spcBef>
                          <a:spcPts val="0"/>
                        </a:spcBef>
                        <a:spcAft>
                          <a:spcPts val="0"/>
                        </a:spcAft>
                      </a:pPr>
                      <a:r>
                        <a:rPr lang="it-IT" sz="700" b="0" i="1"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it-IT" sz="1400" b="0" i="0" u="none" strike="noStrike">
                        <a:effectLst/>
                        <a:latin typeface="Arial" panose="020B0604020202020204" pitchFamily="34" charset="0"/>
                      </a:endParaRPr>
                    </a:p>
                    <a:p>
                      <a:pPr marL="100584" algn="l" fontAlgn="t">
                        <a:spcBef>
                          <a:spcPts val="53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8,5</a:t>
                      </a:r>
                      <a:endParaRPr lang="it-IT" sz="1400" b="0" i="0" u="none" strike="noStrike">
                        <a:effectLst/>
                        <a:latin typeface="Arial" panose="020B0604020202020204" pitchFamily="34" charset="0"/>
                      </a:endParaRPr>
                    </a:p>
                    <a:p>
                      <a:pPr marL="82296" algn="l" fontAlgn="t">
                        <a:lnSpc>
                          <a:spcPts val="890"/>
                        </a:lnSpc>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12,3</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414131572"/>
                  </a:ext>
                </a:extLst>
              </a:tr>
              <a:tr h="223479">
                <a:tc rowSpan="2">
                  <a:txBody>
                    <a:bodyPr/>
                    <a:lstStyle/>
                    <a:p>
                      <a:pPr marL="27432" algn="l" fontAlgn="t">
                        <a:spcBef>
                          <a:spcPts val="180"/>
                        </a:spcBef>
                        <a:spcAft>
                          <a:spcPts val="0"/>
                        </a:spcAft>
                      </a:pPr>
                      <a:r>
                        <a:rPr lang="it-IT" sz="600" b="1" i="0" u="none" strike="noStrike" spc="-5">
                          <a:effectLst/>
                          <a:latin typeface="Times New Roman" panose="02020603050405020304" pitchFamily="18" charset="0"/>
                          <a:ea typeface="Calibri" panose="020F0502020204030204" pitchFamily="34" charset="0"/>
                          <a:cs typeface="Calibri" panose="020F0502020204030204" pitchFamily="34" charset="0"/>
                        </a:rPr>
                        <a:t>Totale</a:t>
                      </a:r>
                      <a:r>
                        <a:rPr lang="it-IT" sz="600" b="1" i="0" u="none" strike="noStrike" spc="-45">
                          <a:effectLst/>
                          <a:latin typeface="Times New Roman" panose="02020603050405020304" pitchFamily="18" charset="0"/>
                          <a:ea typeface="Calibri" panose="020F0502020204030204" pitchFamily="34" charset="0"/>
                          <a:cs typeface="Calibri" panose="020F0502020204030204" pitchFamily="34" charset="0"/>
                        </a:rPr>
                        <a:t> </a:t>
                      </a:r>
                      <a:r>
                        <a:rPr lang="it-IT" sz="600" b="1" i="0" u="none" strike="noStrike" spc="-5">
                          <a:effectLst/>
                          <a:latin typeface="Times New Roman" panose="02020603050405020304" pitchFamily="18" charset="0"/>
                          <a:ea typeface="Calibri" panose="020F0502020204030204" pitchFamily="34" charset="0"/>
                          <a:cs typeface="Calibri" panose="020F0502020204030204" pitchFamily="34" charset="0"/>
                        </a:rPr>
                        <a:t>annuo</a:t>
                      </a:r>
                      <a:endParaRPr lang="it-IT" sz="1400" b="0" i="0" u="none" strike="noStrike">
                        <a:effectLst/>
                        <a:latin typeface="Arial" panose="020B0604020202020204" pitchFamily="34" charset="0"/>
                      </a:endParaRPr>
                    </a:p>
                    <a:p>
                      <a:pPr marL="27432" algn="l" fontAlgn="t">
                        <a:spcBef>
                          <a:spcPts val="40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di</a:t>
                      </a:r>
                      <a:r>
                        <a:rPr lang="it-IT" sz="600" b="0" i="1" u="none" strike="noStrike" spc="-10">
                          <a:effectLst/>
                          <a:latin typeface="Times New Roman" panose="02020603050405020304" pitchFamily="18" charset="0"/>
                          <a:ea typeface="Calibri" panose="020F0502020204030204" pitchFamily="34" charset="0"/>
                          <a:cs typeface="Calibri" panose="020F0502020204030204" pitchFamily="34" charset="0"/>
                        </a:rPr>
                        <a:t> </a:t>
                      </a: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cui</a:t>
                      </a:r>
                      <a:endParaRPr lang="it-IT" sz="1400" b="0" i="0" u="none" strike="noStrike">
                        <a:effectLst/>
                        <a:latin typeface="Arial" panose="020B0604020202020204" pitchFamily="34" charset="0"/>
                      </a:endParaRPr>
                    </a:p>
                    <a:p>
                      <a:pPr marR="36576" algn="r" fontAlgn="t">
                        <a:spcBef>
                          <a:spcPts val="20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sovvenzioni</a:t>
                      </a:r>
                      <a:endParaRPr lang="it-IT" sz="1400" b="0" i="0" u="none" strike="noStrike">
                        <a:effectLst/>
                        <a:latin typeface="Arial" panose="020B0604020202020204" pitchFamily="34" charset="0"/>
                      </a:endParaRPr>
                    </a:p>
                    <a:p>
                      <a:pPr marR="36576" algn="r" fontAlgn="t">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prestiti</a:t>
                      </a:r>
                      <a:endParaRPr lang="it-IT" sz="1400" b="0" i="0" u="none" strike="noStrike">
                        <a:effectLst/>
                        <a:latin typeface="Arial" panose="020B0604020202020204" pitchFamily="34" charset="0"/>
                      </a:endParaRPr>
                    </a:p>
                  </a:txBody>
                  <a:tcPr marL="71705" marR="71705" marT="35852" marB="35852">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728" algn="l" fontAlgn="t">
                        <a:spcBef>
                          <a:spcPts val="18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24,1</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256032" marR="256032" algn="ctr" fontAlgn="t">
                        <a:spcBef>
                          <a:spcPts val="18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46,0</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marL="256032" marR="256032" algn="ctr" fontAlgn="t">
                        <a:spcBef>
                          <a:spcPts val="18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39,1</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marL="256032" marR="256032" algn="ctr" fontAlgn="t">
                        <a:spcBef>
                          <a:spcPts val="18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33,9</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marL="256032" marR="256032" algn="ctr" fontAlgn="t">
                        <a:spcBef>
                          <a:spcPts val="18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27,6</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marL="82296" algn="l" fontAlgn="t">
                        <a:spcBef>
                          <a:spcPts val="18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20,8</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37160" algn="l" fontAlgn="t">
                        <a:spcBef>
                          <a:spcPts val="180"/>
                        </a:spcBef>
                        <a:spcAft>
                          <a:spcPts val="0"/>
                        </a:spcAft>
                      </a:pPr>
                      <a:r>
                        <a:rPr lang="it-IT" sz="600" b="1" i="0" u="none" strike="noStrike">
                          <a:effectLst/>
                          <a:latin typeface="Times New Roman" panose="02020603050405020304" pitchFamily="18" charset="0"/>
                          <a:ea typeface="Calibri" panose="020F0502020204030204" pitchFamily="34" charset="0"/>
                          <a:cs typeface="Calibri" panose="020F0502020204030204" pitchFamily="34" charset="0"/>
                        </a:rPr>
                        <a:t>191,5</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5946346"/>
                  </a:ext>
                </a:extLst>
              </a:tr>
              <a:tr h="348962">
                <a:tc vMerge="1">
                  <a:txBody>
                    <a:bodyPr/>
                    <a:lstStyle/>
                    <a:p>
                      <a:endParaRPr lang="it-IT"/>
                    </a:p>
                  </a:txBody>
                  <a:tcPr/>
                </a:tc>
                <a:tc>
                  <a:txBody>
                    <a:bodyPr/>
                    <a:lstStyle/>
                    <a:p>
                      <a:pPr marL="100584" algn="l" fontAlgn="t">
                        <a:spcBef>
                          <a:spcPts val="74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11,5</a:t>
                      </a:r>
                      <a:endParaRPr lang="it-IT" sz="1400" b="0" i="0" u="none" strike="noStrike">
                        <a:effectLst/>
                        <a:latin typeface="Arial" panose="020B0604020202020204" pitchFamily="34" charset="0"/>
                      </a:endParaRPr>
                    </a:p>
                    <a:p>
                      <a:pPr marL="100584" algn="l" fontAlgn="t">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12,6</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246888" marR="256032" algn="ctr" fontAlgn="t">
                        <a:spcBef>
                          <a:spcPts val="69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23,0</a:t>
                      </a:r>
                      <a:endParaRPr lang="it-IT" sz="1400" b="0" i="0" u="none" strike="noStrike">
                        <a:effectLst/>
                        <a:latin typeface="Arial" panose="020B0604020202020204" pitchFamily="34" charset="0"/>
                      </a:endParaRPr>
                    </a:p>
                    <a:p>
                      <a:pPr marL="246888" marR="256032" algn="ctr" fontAlgn="t">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23,0</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marL="246888" marR="256032" algn="ctr" fontAlgn="t">
                        <a:spcBef>
                          <a:spcPts val="69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10,3</a:t>
                      </a:r>
                      <a:endParaRPr lang="it-IT" sz="1400" b="0" i="0" u="none" strike="noStrike">
                        <a:effectLst/>
                        <a:latin typeface="Arial" panose="020B0604020202020204" pitchFamily="34" charset="0"/>
                      </a:endParaRPr>
                    </a:p>
                    <a:p>
                      <a:pPr marL="246888" marR="256032" algn="ctr" fontAlgn="t">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28,7</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marL="237744" marR="256032" algn="ctr" fontAlgn="t">
                        <a:spcBef>
                          <a:spcPts val="69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8,6</a:t>
                      </a:r>
                      <a:endParaRPr lang="it-IT" sz="1400" b="0" i="0" u="none" strike="noStrike">
                        <a:effectLst/>
                        <a:latin typeface="Arial" panose="020B0604020202020204" pitchFamily="34" charset="0"/>
                      </a:endParaRPr>
                    </a:p>
                    <a:p>
                      <a:pPr marL="246888" marR="256032" algn="ctr" fontAlgn="t">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25,3</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marL="237744" marR="265176" algn="ctr" fontAlgn="t">
                        <a:spcBef>
                          <a:spcPts val="69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6,9</a:t>
                      </a:r>
                      <a:endParaRPr lang="it-IT" sz="1400" b="0" i="0" u="none" strike="noStrike">
                        <a:effectLst/>
                        <a:latin typeface="Arial" panose="020B0604020202020204" pitchFamily="34" charset="0"/>
                      </a:endParaRPr>
                    </a:p>
                    <a:p>
                      <a:pPr marL="246888" marR="265176" algn="ctr" fontAlgn="t">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20,7</a:t>
                      </a:r>
                      <a:endParaRPr lang="it-IT" sz="1400" b="0" i="0" u="none" strike="noStrike">
                        <a:effectLst/>
                        <a:latin typeface="Arial" panose="020B0604020202020204" pitchFamily="34" charset="0"/>
                      </a:endParaRPr>
                    </a:p>
                  </a:txBody>
                  <a:tcPr marL="71705" marR="71705" marT="35852" marB="3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marL="100584" algn="l" fontAlgn="t">
                        <a:spcBef>
                          <a:spcPts val="740"/>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8,5</a:t>
                      </a:r>
                      <a:endParaRPr lang="it-IT" sz="1400" b="0" i="0" u="none" strike="noStrike">
                        <a:effectLst/>
                        <a:latin typeface="Arial" panose="020B0604020202020204" pitchFamily="34" charset="0"/>
                      </a:endParaRPr>
                    </a:p>
                    <a:p>
                      <a:pPr marL="82296" algn="l" fontAlgn="t">
                        <a:spcBef>
                          <a:spcPts val="255"/>
                        </a:spcBef>
                        <a:spcAft>
                          <a:spcPts val="0"/>
                        </a:spcAft>
                      </a:pPr>
                      <a:r>
                        <a:rPr lang="it-IT" sz="600" b="0" i="1" u="none" strike="noStrike">
                          <a:effectLst/>
                          <a:latin typeface="Times New Roman" panose="02020603050405020304" pitchFamily="18" charset="0"/>
                          <a:ea typeface="Calibri" panose="020F0502020204030204" pitchFamily="34" charset="0"/>
                          <a:cs typeface="Calibri" panose="020F0502020204030204" pitchFamily="34" charset="0"/>
                        </a:rPr>
                        <a:t>12,3</a:t>
                      </a:r>
                      <a:endParaRPr lang="it-IT" sz="1400" b="0" i="0" u="none" strike="noStrike">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55448" algn="l" fontAlgn="t">
                        <a:spcBef>
                          <a:spcPts val="740"/>
                        </a:spcBef>
                        <a:spcAft>
                          <a:spcPts val="0"/>
                        </a:spcAft>
                      </a:pPr>
                      <a:r>
                        <a:rPr lang="it-IT" sz="600" b="1" i="1" u="none" strike="noStrike" dirty="0">
                          <a:effectLst/>
                          <a:latin typeface="Times New Roman" panose="02020603050405020304" pitchFamily="18" charset="0"/>
                          <a:ea typeface="Calibri" panose="020F0502020204030204" pitchFamily="34" charset="0"/>
                          <a:cs typeface="Calibri" panose="020F0502020204030204" pitchFamily="34" charset="0"/>
                        </a:rPr>
                        <a:t>68,9</a:t>
                      </a:r>
                      <a:endParaRPr lang="it-IT" sz="1400" b="0" i="0" u="none" strike="noStrike" dirty="0">
                        <a:effectLst/>
                        <a:latin typeface="Arial" panose="020B0604020202020204" pitchFamily="34" charset="0"/>
                      </a:endParaRPr>
                    </a:p>
                    <a:p>
                      <a:pPr marL="128016" algn="l" fontAlgn="t">
                        <a:spcBef>
                          <a:spcPts val="255"/>
                        </a:spcBef>
                        <a:spcAft>
                          <a:spcPts val="0"/>
                        </a:spcAft>
                      </a:pPr>
                      <a:r>
                        <a:rPr lang="it-IT" sz="600" b="1" i="1" u="none" strike="noStrike" dirty="0">
                          <a:effectLst/>
                          <a:latin typeface="Times New Roman" panose="02020603050405020304" pitchFamily="18" charset="0"/>
                          <a:ea typeface="Calibri" panose="020F0502020204030204" pitchFamily="34" charset="0"/>
                          <a:cs typeface="Calibri" panose="020F0502020204030204" pitchFamily="34" charset="0"/>
                        </a:rPr>
                        <a:t>122,6</a:t>
                      </a:r>
                      <a:endParaRPr lang="it-IT" sz="1400" b="0" i="0" u="none" strike="noStrike" dirty="0">
                        <a:effectLst/>
                        <a:latin typeface="Arial" panose="020B0604020202020204" pitchFamily="34" charset="0"/>
                      </a:endParaRPr>
                    </a:p>
                  </a:txBody>
                  <a:tcPr marL="7469" marR="7469" marT="7469"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979441"/>
                  </a:ext>
                </a:extLst>
              </a:tr>
            </a:tbl>
          </a:graphicData>
        </a:graphic>
      </p:graphicFrame>
    </p:spTree>
    <p:extLst>
      <p:ext uri="{BB962C8B-B14F-4D97-AF65-F5344CB8AC3E}">
        <p14:creationId xmlns:p14="http://schemas.microsoft.com/office/powerpoint/2010/main" val="14689165"/>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 name="Google Shape;558;p11">
            <a:extLst>
              <a:ext uri="{FF2B5EF4-FFF2-40B4-BE49-F238E27FC236}">
                <a16:creationId xmlns:a16="http://schemas.microsoft.com/office/drawing/2014/main" id="{98DCBF14-C0E7-44A2-B28E-9A11AE66B724}"/>
              </a:ext>
            </a:extLst>
          </p:cNvPr>
          <p:cNvSpPr txBox="1"/>
          <p:nvPr/>
        </p:nvSpPr>
        <p:spPr>
          <a:xfrm>
            <a:off x="261303" y="1017484"/>
            <a:ext cx="8606155" cy="427595"/>
          </a:xfrm>
          <a:prstGeom prst="rect">
            <a:avLst/>
          </a:prstGeom>
          <a:noFill/>
          <a:ln>
            <a:solidFill>
              <a:schemeClr val="tx2"/>
            </a:solidFill>
          </a:ln>
        </p:spPr>
        <p:txBody>
          <a:bodyPr spcFirstLastPara="1" vert="horz" wrap="square" lIns="68569" tIns="68569" rIns="68569" bIns="68569" rtlCol="0" anchor="ctr" anchorCtr="0">
            <a:noAutofit/>
          </a:bodyPr>
          <a:lstStyle>
            <a:lvl1pPr algn="ctr">
              <a:lnSpc>
                <a:spcPct val="90000"/>
              </a:lnSpc>
              <a:spcBef>
                <a:spcPct val="0"/>
              </a:spcBef>
              <a:buNone/>
              <a:defRPr sz="2800" b="1">
                <a:solidFill>
                  <a:srgbClr val="5B9BD5">
                    <a:lumMod val="50000"/>
                  </a:srgbClr>
                </a:solidFill>
                <a:cs typeface="Arial"/>
              </a:defRPr>
            </a:lvl1pPr>
          </a:lstStyle>
          <a:p>
            <a:r>
              <a:rPr lang="it-IT" sz="2100" dirty="0">
                <a:sym typeface="Arial"/>
              </a:rPr>
              <a:t>IMPIANTO INNOVATIVO </a:t>
            </a:r>
            <a:r>
              <a:rPr lang="it-IT" sz="2100">
                <a:sym typeface="Arial"/>
              </a:rPr>
              <a:t>DEL DISPOSITIVO</a:t>
            </a:r>
            <a:endParaRPr lang="en-US" sz="2100" dirty="0"/>
          </a:p>
        </p:txBody>
      </p:sp>
      <p:sp>
        <p:nvSpPr>
          <p:cNvPr id="45" name="Slide Number Placeholder 3">
            <a:extLst>
              <a:ext uri="{FF2B5EF4-FFF2-40B4-BE49-F238E27FC236}">
                <a16:creationId xmlns:a16="http://schemas.microsoft.com/office/drawing/2014/main" id="{DCF78A92-671A-49CA-BB05-33F70527D042}"/>
              </a:ext>
            </a:extLst>
          </p:cNvPr>
          <p:cNvSpPr>
            <a:spLocks noGrp="1"/>
          </p:cNvSpPr>
          <p:nvPr>
            <p:ph type="sldNum" sz="quarter" idx="12"/>
          </p:nvPr>
        </p:nvSpPr>
        <p:spPr>
          <a:xfrm>
            <a:off x="6457950" y="5632133"/>
            <a:ext cx="2057400" cy="273844"/>
          </a:xfrm>
        </p:spPr>
        <p:txBody>
          <a:bodyPr/>
          <a:lstStyle/>
          <a:p>
            <a:fld id="{FF908A5D-492B-5F48-8FB1-5EFA648BB77C}" type="slidenum">
              <a:rPr lang="en-US" smtClean="0">
                <a:solidFill>
                  <a:schemeClr val="tx1"/>
                </a:solidFill>
              </a:rPr>
              <a:t>81</a:t>
            </a:fld>
            <a:endParaRPr lang="en-US" dirty="0">
              <a:solidFill>
                <a:schemeClr val="tx1"/>
              </a:solidFill>
            </a:endParaRPr>
          </a:p>
        </p:txBody>
      </p:sp>
      <p:sp>
        <p:nvSpPr>
          <p:cNvPr id="46" name="Rectangle 45">
            <a:extLst>
              <a:ext uri="{FF2B5EF4-FFF2-40B4-BE49-F238E27FC236}">
                <a16:creationId xmlns:a16="http://schemas.microsoft.com/office/drawing/2014/main" id="{3E5DAAFC-2FF5-48FB-B601-48E58B4CE874}"/>
              </a:ext>
            </a:extLst>
          </p:cNvPr>
          <p:cNvSpPr/>
          <p:nvPr/>
        </p:nvSpPr>
        <p:spPr>
          <a:xfrm>
            <a:off x="322389" y="2593116"/>
            <a:ext cx="8545068" cy="2885405"/>
          </a:xfrm>
          <a:prstGeom prst="rect">
            <a:avLst/>
          </a:prstGeom>
        </p:spPr>
        <p:txBody>
          <a:bodyPr wrap="square">
            <a:spAutoFit/>
          </a:bodyPr>
          <a:lstStyle/>
          <a:p>
            <a:pPr marL="257175" indent="-257175" algn="just">
              <a:buFont typeface="Arial" panose="020B0604020202020204" pitchFamily="34" charset="0"/>
              <a:buChar char="•"/>
            </a:pPr>
            <a:r>
              <a:rPr lang="it-IT" sz="1650" dirty="0">
                <a:solidFill>
                  <a:schemeClr val="accent1">
                    <a:lumMod val="50000"/>
                  </a:schemeClr>
                </a:solidFill>
              </a:rPr>
              <a:t>I programmi finanziati con RRF sono </a:t>
            </a:r>
            <a:r>
              <a:rPr lang="it-IT" sz="1650" b="1" dirty="0">
                <a:solidFill>
                  <a:schemeClr val="accent1">
                    <a:lumMod val="50000"/>
                  </a:schemeClr>
                </a:solidFill>
              </a:rPr>
              <a:t>programmi di </a:t>
            </a:r>
            <a:r>
              <a:rPr lang="it-IT" sz="1650" b="1" u="sng" dirty="0">
                <a:solidFill>
                  <a:schemeClr val="accent1">
                    <a:lumMod val="50000"/>
                  </a:schemeClr>
                </a:solidFill>
              </a:rPr>
              <a:t>performance (e non di spesa)</a:t>
            </a:r>
          </a:p>
          <a:p>
            <a:pPr marL="600075" lvl="1" indent="-257175" algn="just">
              <a:buFont typeface="Courier New" panose="02070309020205020404" pitchFamily="49" charset="0"/>
              <a:buChar char="o"/>
            </a:pPr>
            <a:r>
              <a:rPr lang="it-IT" sz="1650" dirty="0">
                <a:solidFill>
                  <a:schemeClr val="accent1">
                    <a:lumMod val="50000"/>
                  </a:schemeClr>
                </a:solidFill>
              </a:rPr>
              <a:t>riforme e investimenti devono impegnarsi </a:t>
            </a:r>
            <a:r>
              <a:rPr lang="it-IT" sz="1650" i="1" dirty="0">
                <a:solidFill>
                  <a:schemeClr val="accent1">
                    <a:lumMod val="50000"/>
                  </a:schemeClr>
                </a:solidFill>
              </a:rPr>
              <a:t>ex-ante</a:t>
            </a:r>
            <a:r>
              <a:rPr lang="it-IT" sz="1650" dirty="0">
                <a:solidFill>
                  <a:schemeClr val="accent1">
                    <a:lumMod val="50000"/>
                  </a:schemeClr>
                </a:solidFill>
              </a:rPr>
              <a:t> al raggiungimento di </a:t>
            </a:r>
            <a:r>
              <a:rPr lang="it-IT" sz="1650" dirty="0" err="1">
                <a:solidFill>
                  <a:schemeClr val="accent1">
                    <a:lumMod val="50000"/>
                  </a:schemeClr>
                </a:solidFill>
              </a:rPr>
              <a:t>milestone</a:t>
            </a:r>
            <a:r>
              <a:rPr lang="it-IT" sz="1650" dirty="0">
                <a:solidFill>
                  <a:schemeClr val="accent1">
                    <a:lumMod val="50000"/>
                  </a:schemeClr>
                </a:solidFill>
              </a:rPr>
              <a:t> (traguardi intermedi) e target (obiettivi) entro scadenze </a:t>
            </a:r>
            <a:r>
              <a:rPr lang="it-IT" sz="1650" dirty="0" err="1">
                <a:solidFill>
                  <a:schemeClr val="accent1">
                    <a:lumMod val="50000"/>
                  </a:schemeClr>
                </a:solidFill>
              </a:rPr>
              <a:t>pre</a:t>
            </a:r>
            <a:r>
              <a:rPr lang="it-IT" sz="1650" dirty="0">
                <a:solidFill>
                  <a:schemeClr val="accent1">
                    <a:lumMod val="50000"/>
                  </a:schemeClr>
                </a:solidFill>
              </a:rPr>
              <a:t>-fissate</a:t>
            </a:r>
          </a:p>
          <a:p>
            <a:pPr marL="600075" lvl="1" indent="-257175" algn="just">
              <a:buFont typeface="Courier New" panose="02070309020205020404" pitchFamily="49" charset="0"/>
              <a:buChar char="o"/>
            </a:pPr>
            <a:r>
              <a:rPr lang="it-IT" sz="1650" dirty="0">
                <a:solidFill>
                  <a:schemeClr val="accent1">
                    <a:lumMod val="50000"/>
                  </a:schemeClr>
                </a:solidFill>
              </a:rPr>
              <a:t>deve esserci corrispondenza e </a:t>
            </a:r>
            <a:r>
              <a:rPr lang="it-IT" sz="1650" b="1" u="sng" dirty="0">
                <a:solidFill>
                  <a:srgbClr val="FF0000"/>
                </a:solidFill>
              </a:rPr>
              <a:t>coerenza</a:t>
            </a:r>
            <a:r>
              <a:rPr lang="it-IT" sz="1650" b="1" u="sng" dirty="0">
                <a:solidFill>
                  <a:schemeClr val="accent1">
                    <a:lumMod val="50000"/>
                  </a:schemeClr>
                </a:solidFill>
              </a:rPr>
              <a:t> tra </a:t>
            </a:r>
            <a:r>
              <a:rPr lang="it-IT" sz="1650" b="1" u="sng" dirty="0">
                <a:solidFill>
                  <a:srgbClr val="FF0000"/>
                </a:solidFill>
              </a:rPr>
              <a:t>finanziamenti </a:t>
            </a:r>
            <a:r>
              <a:rPr lang="it-IT" sz="1650" b="1" u="sng" dirty="0">
                <a:solidFill>
                  <a:schemeClr val="accent1">
                    <a:lumMod val="50000"/>
                  </a:schemeClr>
                </a:solidFill>
              </a:rPr>
              <a:t>richiesti e </a:t>
            </a:r>
            <a:r>
              <a:rPr lang="it-IT" sz="1650" b="1" u="sng" dirty="0">
                <a:solidFill>
                  <a:srgbClr val="FF0000"/>
                </a:solidFill>
              </a:rPr>
              <a:t>target</a:t>
            </a:r>
            <a:r>
              <a:rPr lang="it-IT" sz="1650" b="1" u="sng" dirty="0">
                <a:solidFill>
                  <a:schemeClr val="accent1">
                    <a:lumMod val="50000"/>
                  </a:schemeClr>
                </a:solidFill>
              </a:rPr>
              <a:t> </a:t>
            </a:r>
          </a:p>
          <a:p>
            <a:pPr marL="600075" lvl="1" indent="-257175" algn="just">
              <a:buFont typeface="Courier New" panose="02070309020205020404" pitchFamily="49" charset="0"/>
              <a:buChar char="o"/>
            </a:pPr>
            <a:r>
              <a:rPr lang="it-IT" sz="1650" dirty="0">
                <a:solidFill>
                  <a:schemeClr val="accent1">
                    <a:lumMod val="50000"/>
                  </a:schemeClr>
                </a:solidFill>
              </a:rPr>
              <a:t>La CE autorizzerà gli esborsi sulla base del </a:t>
            </a:r>
            <a:r>
              <a:rPr lang="it-IT" sz="1650" b="1" u="sng" dirty="0">
                <a:solidFill>
                  <a:srgbClr val="FF0000"/>
                </a:solidFill>
              </a:rPr>
              <a:t>soddisfacente adempimento</a:t>
            </a:r>
            <a:r>
              <a:rPr lang="it-IT" sz="1650" u="sng" dirty="0">
                <a:solidFill>
                  <a:srgbClr val="FF0000"/>
                </a:solidFill>
              </a:rPr>
              <a:t> </a:t>
            </a:r>
            <a:r>
              <a:rPr lang="it-IT" sz="1650" dirty="0">
                <a:solidFill>
                  <a:schemeClr val="accent1">
                    <a:lumMod val="50000"/>
                  </a:schemeClr>
                </a:solidFill>
              </a:rPr>
              <a:t>di insiemi di M&amp;T che riflettono i progressi compiuti (e non alla spesa erogata)</a:t>
            </a:r>
          </a:p>
          <a:p>
            <a:pPr marL="600075" lvl="1" indent="-257175" algn="just">
              <a:buFont typeface="Courier New" panose="02070309020205020404" pitchFamily="49" charset="0"/>
              <a:buChar char="o"/>
            </a:pPr>
            <a:endParaRPr lang="it-IT" sz="1650" dirty="0">
              <a:solidFill>
                <a:schemeClr val="accent1">
                  <a:lumMod val="50000"/>
                </a:schemeClr>
              </a:solidFill>
            </a:endParaRPr>
          </a:p>
          <a:p>
            <a:pPr marL="257175" indent="-257175" algn="just">
              <a:buFont typeface="Arial" panose="020B0604020202020204" pitchFamily="34" charset="0"/>
              <a:buChar char="•"/>
            </a:pPr>
            <a:r>
              <a:rPr lang="it-IT" sz="1650" dirty="0">
                <a:solidFill>
                  <a:schemeClr val="accent1">
                    <a:lumMod val="50000"/>
                  </a:schemeClr>
                </a:solidFill>
              </a:rPr>
              <a:t>Le </a:t>
            </a:r>
            <a:r>
              <a:rPr lang="it-IT" sz="1650" b="1" u="sng" dirty="0">
                <a:solidFill>
                  <a:schemeClr val="accent1">
                    <a:lumMod val="50000"/>
                  </a:schemeClr>
                </a:solidFill>
              </a:rPr>
              <a:t>milestone (traguardi intermedi)</a:t>
            </a:r>
            <a:r>
              <a:rPr lang="it-IT" sz="1650" dirty="0">
                <a:solidFill>
                  <a:schemeClr val="accent1">
                    <a:lumMod val="50000"/>
                  </a:schemeClr>
                </a:solidFill>
              </a:rPr>
              <a:t> tendono a rappresentare il completamento di fasi essenziali dell’attuazione (fisica e procedurale); i </a:t>
            </a:r>
            <a:r>
              <a:rPr lang="it-IT" sz="1650" b="1" u="sng" dirty="0">
                <a:solidFill>
                  <a:schemeClr val="accent1">
                    <a:lumMod val="50000"/>
                  </a:schemeClr>
                </a:solidFill>
              </a:rPr>
              <a:t>target (obiettivi intermedi)</a:t>
            </a:r>
            <a:r>
              <a:rPr lang="it-IT" sz="1650" dirty="0">
                <a:solidFill>
                  <a:schemeClr val="accent1">
                    <a:lumMod val="50000"/>
                  </a:schemeClr>
                </a:solidFill>
              </a:rPr>
              <a:t> sono obiettivi determinati direttamente o altrimenti influenzati dalle politiche pubbliche e quantificati, a cui siano cioè stati assegnati</a:t>
            </a:r>
            <a:r>
              <a:rPr lang="it-IT" sz="1650" b="1" dirty="0">
                <a:solidFill>
                  <a:schemeClr val="accent1">
                    <a:lumMod val="50000"/>
                  </a:schemeClr>
                </a:solidFill>
              </a:rPr>
              <a:t> </a:t>
            </a:r>
            <a:r>
              <a:rPr lang="it-IT" sz="1650" b="1" dirty="0">
                <a:solidFill>
                  <a:srgbClr val="FF0000"/>
                </a:solidFill>
              </a:rPr>
              <a:t>indicatori misurabili</a:t>
            </a:r>
          </a:p>
        </p:txBody>
      </p:sp>
      <p:sp>
        <p:nvSpPr>
          <p:cNvPr id="3" name="Rettangolo 2">
            <a:extLst>
              <a:ext uri="{FF2B5EF4-FFF2-40B4-BE49-F238E27FC236}">
                <a16:creationId xmlns:a16="http://schemas.microsoft.com/office/drawing/2014/main" id="{5CBF9382-6BB1-A1F7-A10D-68B57AD768F8}"/>
              </a:ext>
            </a:extLst>
          </p:cNvPr>
          <p:cNvSpPr/>
          <p:nvPr/>
        </p:nvSpPr>
        <p:spPr>
          <a:xfrm>
            <a:off x="473698" y="1601924"/>
            <a:ext cx="1536881" cy="749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dirty="0">
                <a:solidFill>
                  <a:schemeClr val="accent1">
                    <a:lumMod val="50000"/>
                  </a:schemeClr>
                </a:solidFill>
              </a:rPr>
              <a:t>6</a:t>
            </a:r>
          </a:p>
          <a:p>
            <a:pPr algn="ctr"/>
            <a:r>
              <a:rPr lang="it-IT" sz="1500" dirty="0">
                <a:solidFill>
                  <a:schemeClr val="accent1">
                    <a:lumMod val="50000"/>
                  </a:schemeClr>
                </a:solidFill>
              </a:rPr>
              <a:t>Missioni</a:t>
            </a:r>
          </a:p>
        </p:txBody>
      </p:sp>
      <p:sp>
        <p:nvSpPr>
          <p:cNvPr id="8" name="Rettangolo 7">
            <a:extLst>
              <a:ext uri="{FF2B5EF4-FFF2-40B4-BE49-F238E27FC236}">
                <a16:creationId xmlns:a16="http://schemas.microsoft.com/office/drawing/2014/main" id="{C91F3418-5FD0-9374-5C29-C21A409A8B04}"/>
              </a:ext>
            </a:extLst>
          </p:cNvPr>
          <p:cNvSpPr/>
          <p:nvPr/>
        </p:nvSpPr>
        <p:spPr>
          <a:xfrm>
            <a:off x="2086860" y="1601924"/>
            <a:ext cx="1536881" cy="749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dirty="0">
                <a:solidFill>
                  <a:schemeClr val="accent1">
                    <a:lumMod val="50000"/>
                  </a:schemeClr>
                </a:solidFill>
              </a:rPr>
              <a:t>16</a:t>
            </a:r>
          </a:p>
          <a:p>
            <a:pPr algn="ctr"/>
            <a:r>
              <a:rPr lang="it-IT" sz="1500" dirty="0">
                <a:solidFill>
                  <a:schemeClr val="accent1">
                    <a:lumMod val="50000"/>
                  </a:schemeClr>
                </a:solidFill>
              </a:rPr>
              <a:t>Componenti</a:t>
            </a:r>
          </a:p>
        </p:txBody>
      </p:sp>
      <p:sp>
        <p:nvSpPr>
          <p:cNvPr id="9" name="Rettangolo 8">
            <a:extLst>
              <a:ext uri="{FF2B5EF4-FFF2-40B4-BE49-F238E27FC236}">
                <a16:creationId xmlns:a16="http://schemas.microsoft.com/office/drawing/2014/main" id="{5CDFD8E3-5209-85DC-F3F4-0B4FBE1018C1}"/>
              </a:ext>
            </a:extLst>
          </p:cNvPr>
          <p:cNvSpPr/>
          <p:nvPr/>
        </p:nvSpPr>
        <p:spPr>
          <a:xfrm>
            <a:off x="3700022" y="1601924"/>
            <a:ext cx="1536881" cy="749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dirty="0">
                <a:solidFill>
                  <a:schemeClr val="accent1">
                    <a:lumMod val="50000"/>
                  </a:schemeClr>
                </a:solidFill>
              </a:rPr>
              <a:t>63</a:t>
            </a:r>
          </a:p>
          <a:p>
            <a:pPr algn="ctr"/>
            <a:r>
              <a:rPr lang="it-IT" sz="1500" dirty="0">
                <a:solidFill>
                  <a:schemeClr val="accent1">
                    <a:lumMod val="50000"/>
                  </a:schemeClr>
                </a:solidFill>
              </a:rPr>
              <a:t>Riforme</a:t>
            </a:r>
          </a:p>
        </p:txBody>
      </p:sp>
      <p:sp>
        <p:nvSpPr>
          <p:cNvPr id="10" name="Rettangolo 9">
            <a:extLst>
              <a:ext uri="{FF2B5EF4-FFF2-40B4-BE49-F238E27FC236}">
                <a16:creationId xmlns:a16="http://schemas.microsoft.com/office/drawing/2014/main" id="{891FDA98-A921-6AE8-FDF9-8AA4954A62A7}"/>
              </a:ext>
            </a:extLst>
          </p:cNvPr>
          <p:cNvSpPr/>
          <p:nvPr/>
        </p:nvSpPr>
        <p:spPr>
          <a:xfrm>
            <a:off x="5313184" y="1601924"/>
            <a:ext cx="1536881" cy="749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dirty="0">
                <a:solidFill>
                  <a:schemeClr val="accent1">
                    <a:lumMod val="50000"/>
                  </a:schemeClr>
                </a:solidFill>
              </a:rPr>
              <a:t>134</a:t>
            </a:r>
          </a:p>
          <a:p>
            <a:pPr algn="ctr"/>
            <a:r>
              <a:rPr lang="it-IT" sz="1500" dirty="0">
                <a:solidFill>
                  <a:schemeClr val="accent1">
                    <a:lumMod val="50000"/>
                  </a:schemeClr>
                </a:solidFill>
              </a:rPr>
              <a:t>Investimenti</a:t>
            </a:r>
          </a:p>
        </p:txBody>
      </p:sp>
      <p:sp>
        <p:nvSpPr>
          <p:cNvPr id="11" name="Rettangolo 10">
            <a:extLst>
              <a:ext uri="{FF2B5EF4-FFF2-40B4-BE49-F238E27FC236}">
                <a16:creationId xmlns:a16="http://schemas.microsoft.com/office/drawing/2014/main" id="{24EAE6F3-9249-5E86-9674-C8E0CCDB4A37}"/>
              </a:ext>
            </a:extLst>
          </p:cNvPr>
          <p:cNvSpPr/>
          <p:nvPr/>
        </p:nvSpPr>
        <p:spPr>
          <a:xfrm>
            <a:off x="6944023" y="1601924"/>
            <a:ext cx="1536881" cy="749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dirty="0">
                <a:solidFill>
                  <a:srgbClr val="FF0000"/>
                </a:solidFill>
              </a:rPr>
              <a:t>527</a:t>
            </a:r>
          </a:p>
          <a:p>
            <a:pPr algn="ctr"/>
            <a:r>
              <a:rPr lang="it-IT" sz="1500" dirty="0">
                <a:solidFill>
                  <a:srgbClr val="FF0000"/>
                </a:solidFill>
              </a:rPr>
              <a:t>M&amp;T</a:t>
            </a:r>
          </a:p>
        </p:txBody>
      </p:sp>
      <p:pic>
        <p:nvPicPr>
          <p:cNvPr id="2" name="x_x_x_x_x_x_x_x_x_x_x_x_x_x_x_x_x_x_x_Immagine 1" descr="mef_logo">
            <a:extLst>
              <a:ext uri="{FF2B5EF4-FFF2-40B4-BE49-F238E27FC236}">
                <a16:creationId xmlns:a16="http://schemas.microsoft.com/office/drawing/2014/main" id="{C61E246F-713E-373A-A93F-97E5F5DCBF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115" y="5573622"/>
            <a:ext cx="682229" cy="246460"/>
          </a:xfrm>
          <a:prstGeom prst="rect">
            <a:avLst/>
          </a:prstGeom>
          <a:noFill/>
          <a:ln>
            <a:noFill/>
          </a:ln>
        </p:spPr>
      </p:pic>
    </p:spTree>
    <p:extLst>
      <p:ext uri="{BB962C8B-B14F-4D97-AF65-F5344CB8AC3E}">
        <p14:creationId xmlns:p14="http://schemas.microsoft.com/office/powerpoint/2010/main" val="1569174472"/>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4F51E1-AB2B-CE53-4D09-665E872BF776}"/>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Differenze e analogie tra fondi strutturali e PNRR</a:t>
            </a:r>
            <a:endParaRPr lang="it-IT" dirty="0"/>
          </a:p>
        </p:txBody>
      </p:sp>
      <p:sp>
        <p:nvSpPr>
          <p:cNvPr id="3" name="Segnaposto contenuto 2">
            <a:extLst>
              <a:ext uri="{FF2B5EF4-FFF2-40B4-BE49-F238E27FC236}">
                <a16:creationId xmlns:a16="http://schemas.microsoft.com/office/drawing/2014/main" id="{E6A3C6AD-4BB6-D31D-38F0-57773471DA41}"/>
              </a:ext>
            </a:extLst>
          </p:cNvPr>
          <p:cNvSpPr>
            <a:spLocks noGrp="1"/>
          </p:cNvSpPr>
          <p:nvPr>
            <p:ph idx="1"/>
          </p:nvPr>
        </p:nvSpPr>
        <p:spPr/>
        <p:txBody>
          <a:bodyPr/>
          <a:lstStyle/>
          <a:p>
            <a:pPr algn="just"/>
            <a:r>
              <a:rPr lang="it-IT" b="0" i="0" dirty="0">
                <a:solidFill>
                  <a:srgbClr val="000000"/>
                </a:solidFill>
                <a:effectLst/>
                <a:latin typeface="Lato" panose="020F0502020204030203" pitchFamily="34" charset="0"/>
              </a:rPr>
              <a:t>Come si è detto, il pacchetto </a:t>
            </a:r>
            <a:r>
              <a:rPr lang="it-IT" b="0" i="1" dirty="0">
                <a:solidFill>
                  <a:srgbClr val="000000"/>
                </a:solidFill>
                <a:effectLst/>
                <a:latin typeface="Lato" panose="020F0502020204030203" pitchFamily="34" charset="0"/>
              </a:rPr>
              <a:t>Next Generation</a:t>
            </a:r>
            <a:r>
              <a:rPr lang="it-IT" b="0" i="0" dirty="0">
                <a:solidFill>
                  <a:srgbClr val="000000"/>
                </a:solidFill>
                <a:effectLst/>
                <a:latin typeface="Lato" panose="020F0502020204030203" pitchFamily="34" charset="0"/>
              </a:rPr>
              <a:t> EU il Dispositivo europeo per la ripresa e la resilienza (</a:t>
            </a:r>
            <a:r>
              <a:rPr lang="it-IT" b="0" i="1" dirty="0">
                <a:solidFill>
                  <a:srgbClr val="000000"/>
                </a:solidFill>
                <a:effectLst/>
                <a:latin typeface="Lato" panose="020F0502020204030203" pitchFamily="34" charset="0"/>
              </a:rPr>
              <a:t>Recovery and </a:t>
            </a:r>
            <a:r>
              <a:rPr lang="it-IT" b="0" i="1" dirty="0" err="1">
                <a:solidFill>
                  <a:srgbClr val="000000"/>
                </a:solidFill>
                <a:effectLst/>
                <a:latin typeface="Lato" panose="020F0502020204030203" pitchFamily="34" charset="0"/>
              </a:rPr>
              <a:t>Resilience</a:t>
            </a:r>
            <a:r>
              <a:rPr lang="it-IT" b="0" i="1" dirty="0">
                <a:solidFill>
                  <a:srgbClr val="000000"/>
                </a:solidFill>
                <a:effectLst/>
                <a:latin typeface="Lato" panose="020F0502020204030203" pitchFamily="34" charset="0"/>
              </a:rPr>
              <a:t> Facility</a:t>
            </a:r>
            <a:r>
              <a:rPr lang="it-IT" b="0" i="0" dirty="0">
                <a:solidFill>
                  <a:srgbClr val="000000"/>
                </a:solidFill>
                <a:effectLst/>
                <a:latin typeface="Lato" panose="020F0502020204030203" pitchFamily="34" charset="0"/>
              </a:rPr>
              <a:t> - RRF) finalizzato ad attenuare l’impatto economico e sociale della pandemia e rendere le economie e le società dei paesi europei più resilienti, nonché altre iniziative eterogenee, integrando, infatti, le risorse dell’</a:t>
            </a:r>
            <a:r>
              <a:rPr lang="it-IT" b="0" i="1" dirty="0">
                <a:solidFill>
                  <a:srgbClr val="000000"/>
                </a:solidFill>
                <a:effectLst/>
                <a:latin typeface="Lato" panose="020F0502020204030203" pitchFamily="34" charset="0"/>
              </a:rPr>
              <a:t>Horizon Europe</a:t>
            </a:r>
            <a:r>
              <a:rPr lang="it-IT" b="0" i="0" dirty="0">
                <a:solidFill>
                  <a:srgbClr val="000000"/>
                </a:solidFill>
                <a:effectLst/>
                <a:latin typeface="Lato" panose="020F0502020204030203" pitchFamily="34" charset="0"/>
              </a:rPr>
              <a:t>, le risorse </a:t>
            </a:r>
            <a:r>
              <a:rPr lang="it-IT" b="0" i="0" dirty="0" err="1">
                <a:solidFill>
                  <a:srgbClr val="000000"/>
                </a:solidFill>
                <a:effectLst/>
                <a:latin typeface="Lato" panose="020F0502020204030203" pitchFamily="34" charset="0"/>
              </a:rPr>
              <a:t>React</a:t>
            </a:r>
            <a:r>
              <a:rPr lang="it-IT" b="0" i="0" dirty="0">
                <a:solidFill>
                  <a:srgbClr val="000000"/>
                </a:solidFill>
                <a:effectLst/>
                <a:latin typeface="Lato" panose="020F0502020204030203" pitchFamily="34" charset="0"/>
              </a:rPr>
              <a:t>-EU destinate ad integrare i fondi strutturali 2014-2020, le risorse dedicate allo sviluppo rurale, al rafforzamento dello strumento </a:t>
            </a:r>
            <a:r>
              <a:rPr lang="it-IT" b="0" i="0" dirty="0" err="1">
                <a:solidFill>
                  <a:srgbClr val="000000"/>
                </a:solidFill>
                <a:effectLst/>
                <a:latin typeface="Lato" panose="020F0502020204030203" pitchFamily="34" charset="0"/>
              </a:rPr>
              <a:t>InvestEu</a:t>
            </a:r>
            <a:r>
              <a:rPr lang="it-IT" b="0" i="0" dirty="0">
                <a:solidFill>
                  <a:srgbClr val="000000"/>
                </a:solidFill>
                <a:effectLst/>
                <a:latin typeface="Lato" panose="020F0502020204030203" pitchFamily="34" charset="0"/>
              </a:rPr>
              <a:t>, alla costituzione del Fondo Transizione Giusta (JTF) e al Programma </a:t>
            </a:r>
            <a:r>
              <a:rPr lang="it-IT" b="0" i="0" dirty="0" err="1">
                <a:solidFill>
                  <a:srgbClr val="000000"/>
                </a:solidFill>
                <a:effectLst/>
                <a:latin typeface="Lato" panose="020F0502020204030203" pitchFamily="34" charset="0"/>
              </a:rPr>
              <a:t>RescEU</a:t>
            </a:r>
            <a:r>
              <a:rPr lang="it-IT" b="0" i="0" dirty="0">
                <a:solidFill>
                  <a:srgbClr val="000000"/>
                </a:solidFill>
                <a:effectLst/>
                <a:latin typeface="Lato" panose="020F0502020204030203" pitchFamily="34" charset="0"/>
              </a:rPr>
              <a:t>.</a:t>
            </a:r>
            <a:endParaRPr lang="it-IT" dirty="0"/>
          </a:p>
        </p:txBody>
      </p:sp>
    </p:spTree>
    <p:extLst>
      <p:ext uri="{BB962C8B-B14F-4D97-AF65-F5344CB8AC3E}">
        <p14:creationId xmlns:p14="http://schemas.microsoft.com/office/powerpoint/2010/main" val="4024589512"/>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03B83E-1A63-70CD-85B3-07D76D493B3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9841346-2D07-8E14-4ED5-0A53FF0FC0DF}"/>
              </a:ext>
            </a:extLst>
          </p:cNvPr>
          <p:cNvSpPr>
            <a:spLocks noGrp="1"/>
          </p:cNvSpPr>
          <p:nvPr>
            <p:ph idx="1"/>
          </p:nvPr>
        </p:nvSpPr>
        <p:spPr/>
        <p:txBody>
          <a:bodyPr/>
          <a:lstStyle/>
          <a:p>
            <a:pPr algn="l" rtl="0"/>
            <a:r>
              <a:rPr lang="it-IT" b="0" i="0" dirty="0">
                <a:solidFill>
                  <a:srgbClr val="000000"/>
                </a:solidFill>
                <a:effectLst/>
                <a:latin typeface="Lato" panose="020F0502020204030203" pitchFamily="34" charset="0"/>
              </a:rPr>
              <a:t>Come previsto da diversi osservatori infatti, la programmazione dei Fondi Strutturali è stata di fatto relegata in secondo ordine rispetto a quelle degli interventi dei </a:t>
            </a:r>
            <a:r>
              <a:rPr lang="it-IT" b="0" i="1" dirty="0">
                <a:solidFill>
                  <a:srgbClr val="000000"/>
                </a:solidFill>
                <a:effectLst/>
                <a:latin typeface="Lato" panose="020F0502020204030203" pitchFamily="34" charset="0"/>
              </a:rPr>
              <a:t>Recovery Plan</a:t>
            </a:r>
            <a:r>
              <a:rPr lang="it-IT" b="0" i="0" dirty="0">
                <a:solidFill>
                  <a:srgbClr val="000000"/>
                </a:solidFill>
                <a:effectLst/>
                <a:latin typeface="Lato" panose="020F0502020204030203" pitchFamily="34" charset="0"/>
              </a:rPr>
              <a:t> nazionali finanziati nell’ambito dell’iniziativa </a:t>
            </a:r>
            <a:r>
              <a:rPr lang="it-IT" b="0" i="1" dirty="0">
                <a:solidFill>
                  <a:srgbClr val="000000"/>
                </a:solidFill>
                <a:effectLst/>
                <a:latin typeface="Lato" panose="020F0502020204030203" pitchFamily="34" charset="0"/>
              </a:rPr>
              <a:t>Next Generation EU</a:t>
            </a:r>
            <a:r>
              <a:rPr lang="it-IT" b="0" i="0" dirty="0">
                <a:solidFill>
                  <a:srgbClr val="000000"/>
                </a:solidFill>
                <a:effectLst/>
                <a:latin typeface="Lato" panose="020F0502020204030203" pitchFamily="34" charset="0"/>
              </a:rPr>
              <a:t>.</a:t>
            </a:r>
          </a:p>
          <a:p>
            <a:pPr algn="l" rtl="0"/>
            <a:r>
              <a:rPr lang="it-IT" b="0" i="0" dirty="0">
                <a:solidFill>
                  <a:srgbClr val="000000"/>
                </a:solidFill>
                <a:effectLst/>
                <a:latin typeface="Lato" panose="020F0502020204030203" pitchFamily="34" charset="0"/>
              </a:rPr>
              <a:t>L’utilizzo congiunto ed efficace di questi strumenti – fondi strutturali e piani di ripresa nazionali – sarà in ogni caso una sfida impegnativa, potendosi facilmente verificare casi di conflitto e sovrapposizioni, rischi di doppio finanziamento, oneri amministrativi aggiuntivi o mancanza di allineamento strategico tra gli investimenti finanziati.</a:t>
            </a:r>
          </a:p>
          <a:p>
            <a:endParaRPr lang="it-IT" dirty="0"/>
          </a:p>
        </p:txBody>
      </p:sp>
    </p:spTree>
    <p:extLst>
      <p:ext uri="{BB962C8B-B14F-4D97-AF65-F5344CB8AC3E}">
        <p14:creationId xmlns:p14="http://schemas.microsoft.com/office/powerpoint/2010/main" val="1418901123"/>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563D2-E9E9-2B59-DE83-FB9A63179346}"/>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Gestione ed attuazione: un primo confronto tra PNRR e fondi SIE</a:t>
            </a:r>
            <a:endParaRPr lang="it-IT" dirty="0"/>
          </a:p>
        </p:txBody>
      </p:sp>
      <p:sp>
        <p:nvSpPr>
          <p:cNvPr id="3" name="Segnaposto contenuto 2">
            <a:extLst>
              <a:ext uri="{FF2B5EF4-FFF2-40B4-BE49-F238E27FC236}">
                <a16:creationId xmlns:a16="http://schemas.microsoft.com/office/drawing/2014/main" id="{A967B304-36C3-A39C-B2E1-FBF3676E14F9}"/>
              </a:ext>
            </a:extLst>
          </p:cNvPr>
          <p:cNvSpPr>
            <a:spLocks noGrp="1"/>
          </p:cNvSpPr>
          <p:nvPr>
            <p:ph idx="1"/>
          </p:nvPr>
        </p:nvSpPr>
        <p:spPr/>
        <p:txBody>
          <a:bodyPr>
            <a:normAutofit fontScale="92500"/>
          </a:bodyPr>
          <a:lstStyle/>
          <a:p>
            <a:pPr algn="just" rtl="0"/>
            <a:r>
              <a:rPr lang="it-IT" b="0" i="0" dirty="0">
                <a:solidFill>
                  <a:srgbClr val="000000"/>
                </a:solidFill>
                <a:effectLst/>
                <a:latin typeface="Lato" panose="020F0502020204030203" pitchFamily="34" charset="0"/>
              </a:rPr>
              <a:t>Sul punto, l’esperienza delle politiche di coesione ha evidenziato:</a:t>
            </a:r>
          </a:p>
          <a:p>
            <a:pPr algn="just" rtl="0"/>
            <a:r>
              <a:rPr lang="it-IT" b="0" i="0" dirty="0">
                <a:solidFill>
                  <a:srgbClr val="000000"/>
                </a:solidFill>
                <a:effectLst/>
                <a:latin typeface="Lato" panose="020F0502020204030203" pitchFamily="34" charset="0"/>
              </a:rPr>
              <a:t>il loro carattere di </a:t>
            </a:r>
            <a:r>
              <a:rPr lang="it-IT" b="0" i="1" dirty="0">
                <a:solidFill>
                  <a:srgbClr val="000000"/>
                </a:solidFill>
                <a:effectLst/>
                <a:latin typeface="Lato" panose="020F0502020204030203" pitchFamily="34" charset="0"/>
              </a:rPr>
              <a:t>sistematicità</a:t>
            </a:r>
            <a:r>
              <a:rPr lang="it-IT" b="0" i="0" dirty="0">
                <a:solidFill>
                  <a:srgbClr val="000000"/>
                </a:solidFill>
                <a:effectLst/>
                <a:latin typeface="Lato" panose="020F0502020204030203" pitchFamily="34" charset="0"/>
              </a:rPr>
              <a:t> ovvero la circostanza che gli interventi siano capaci di rafforzare lo sviluppo economico nel suo complesso, favorendo l’integrazione tra gli </a:t>
            </a:r>
            <a:r>
              <a:rPr lang="it-IT" b="0" i="1" dirty="0">
                <a:solidFill>
                  <a:srgbClr val="000000"/>
                </a:solidFill>
                <a:effectLst/>
                <a:latin typeface="Lato" panose="020F0502020204030203" pitchFamily="34" charset="0"/>
              </a:rPr>
              <a:t>asset </a:t>
            </a:r>
            <a:r>
              <a:rPr lang="it-IT" b="0" i="0" dirty="0">
                <a:solidFill>
                  <a:srgbClr val="000000"/>
                </a:solidFill>
                <a:effectLst/>
                <a:latin typeface="Lato" panose="020F0502020204030203" pitchFamily="34" charset="0"/>
              </a:rPr>
              <a:t>e le vocazioni territoriali;</a:t>
            </a:r>
          </a:p>
          <a:p>
            <a:pPr algn="just" rtl="0"/>
            <a:r>
              <a:rPr lang="it-IT" b="0" i="0" dirty="0">
                <a:solidFill>
                  <a:srgbClr val="000000"/>
                </a:solidFill>
                <a:effectLst/>
                <a:latin typeface="Lato" panose="020F0502020204030203" pitchFamily="34" charset="0"/>
              </a:rPr>
              <a:t>il loro carattere di </a:t>
            </a:r>
            <a:r>
              <a:rPr lang="it-IT" b="0" i="1" dirty="0">
                <a:solidFill>
                  <a:srgbClr val="000000"/>
                </a:solidFill>
                <a:effectLst/>
                <a:latin typeface="Lato" panose="020F0502020204030203" pitchFamily="34" charset="0"/>
              </a:rPr>
              <a:t>addizionalità</a:t>
            </a:r>
            <a:r>
              <a:rPr lang="it-IT" b="0" i="0" dirty="0">
                <a:solidFill>
                  <a:srgbClr val="000000"/>
                </a:solidFill>
                <a:effectLst/>
                <a:latin typeface="Lato" panose="020F0502020204030203" pitchFamily="34" charset="0"/>
              </a:rPr>
              <a:t> ovvero i fondi strutturali europei sono sempre stati intesi come aggiuntivi agli investimenti nazionali;</a:t>
            </a:r>
          </a:p>
          <a:p>
            <a:pPr algn="just" rtl="0"/>
            <a:r>
              <a:rPr lang="it-IT" b="0" i="0" dirty="0">
                <a:solidFill>
                  <a:srgbClr val="000000"/>
                </a:solidFill>
                <a:effectLst/>
                <a:latin typeface="Lato" panose="020F0502020204030203" pitchFamily="34" charset="0"/>
              </a:rPr>
              <a:t>la loro attitudine a </a:t>
            </a:r>
            <a:r>
              <a:rPr lang="it-IT" b="0" i="1" dirty="0">
                <a:solidFill>
                  <a:srgbClr val="000000"/>
                </a:solidFill>
                <a:effectLst/>
                <a:latin typeface="Lato" panose="020F0502020204030203" pitchFamily="34" charset="0"/>
              </a:rPr>
              <a:t>disegnare procedure efficaci. </a:t>
            </a:r>
            <a:r>
              <a:rPr lang="it-IT" b="0" i="0" dirty="0">
                <a:solidFill>
                  <a:srgbClr val="000000"/>
                </a:solidFill>
                <a:effectLst/>
                <a:latin typeface="Lato" panose="020F0502020204030203" pitchFamily="34" charset="0"/>
              </a:rPr>
              <a:t>Il tema delle procedure è centrale sia a livello europeo sia a livello nazionale e subnazionale e produce semplificazione procedurale, riduzione dei costi, trasparenza, </a:t>
            </a:r>
            <a:r>
              <a:rPr lang="it-IT" b="0" i="1" dirty="0">
                <a:solidFill>
                  <a:srgbClr val="000000"/>
                </a:solidFill>
                <a:effectLst/>
                <a:latin typeface="Lato" panose="020F0502020204030203" pitchFamily="34" charset="0"/>
              </a:rPr>
              <a:t>accountability</a:t>
            </a:r>
            <a:r>
              <a:rPr lang="it-IT" b="0" i="0" dirty="0">
                <a:solidFill>
                  <a:srgbClr val="000000"/>
                </a:solidFill>
                <a:effectLst/>
                <a:latin typeface="Lato" panose="020F0502020204030203" pitchFamily="34" charset="0"/>
              </a:rPr>
              <a:t> e monitoraggio.</a:t>
            </a:r>
          </a:p>
          <a:p>
            <a:endParaRPr lang="it-IT" dirty="0"/>
          </a:p>
        </p:txBody>
      </p:sp>
    </p:spTree>
    <p:extLst>
      <p:ext uri="{BB962C8B-B14F-4D97-AF65-F5344CB8AC3E}">
        <p14:creationId xmlns:p14="http://schemas.microsoft.com/office/powerpoint/2010/main" val="3358703129"/>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40B7F-9771-0E3E-7A68-70DBA37B124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BAFA8F2-0317-1F12-FD85-05D38EE7E7F8}"/>
              </a:ext>
            </a:extLst>
          </p:cNvPr>
          <p:cNvSpPr>
            <a:spLocks noGrp="1"/>
          </p:cNvSpPr>
          <p:nvPr>
            <p:ph idx="1"/>
          </p:nvPr>
        </p:nvSpPr>
        <p:spPr/>
        <p:txBody>
          <a:bodyPr/>
          <a:lstStyle/>
          <a:p>
            <a:r>
              <a:rPr lang="it-IT" b="0" i="0" dirty="0">
                <a:solidFill>
                  <a:srgbClr val="000000"/>
                </a:solidFill>
                <a:effectLst/>
                <a:latin typeface="Lato" panose="020F0502020204030203" pitchFamily="34" charset="0"/>
              </a:rPr>
              <a:t>Inoltre, il PNRR incrocia temporalmente, nel suo periodo di attuazione, la programmazione delle politiche di coesione. Inoltre, dal punto di vista della concentrazione territoriale, il PNRR ha tra i suoi obiettivi generali anche il riequilibrio territoriale, tanto che è previsto che almeno il 40% delle risorse territorializzabili venga destinato al Mezzogiorno. Questa quota Mezzogiorno andrebbe a sommarsi alla componente dell’Accordo di Partenariato (</a:t>
            </a:r>
            <a:r>
              <a:rPr lang="it-IT" b="0" i="0" dirty="0" err="1">
                <a:solidFill>
                  <a:srgbClr val="000000"/>
                </a:solidFill>
                <a:effectLst/>
                <a:latin typeface="Lato" panose="020F0502020204030203" pitchFamily="34" charset="0"/>
              </a:rPr>
              <a:t>AdP</a:t>
            </a:r>
            <a:r>
              <a:rPr lang="it-IT" b="0" i="0" dirty="0">
                <a:solidFill>
                  <a:srgbClr val="000000"/>
                </a:solidFill>
                <a:effectLst/>
                <a:latin typeface="Lato" panose="020F0502020204030203" pitchFamily="34" charset="0"/>
              </a:rPr>
              <a:t>) dell’Italia 2021-2027 destinata al Mezzogiorno che, comprensiva del cofinanziamento nazionale, è pari a circa 54 miliardi.</a:t>
            </a:r>
            <a:endParaRPr lang="it-IT" dirty="0"/>
          </a:p>
        </p:txBody>
      </p:sp>
    </p:spTree>
    <p:extLst>
      <p:ext uri="{BB962C8B-B14F-4D97-AF65-F5344CB8AC3E}">
        <p14:creationId xmlns:p14="http://schemas.microsoft.com/office/powerpoint/2010/main" val="865712141"/>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E9A46-9492-91B9-CD54-A63A97BC5401}"/>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rischio</a:t>
            </a:r>
            <a:endParaRPr lang="it-IT" dirty="0"/>
          </a:p>
        </p:txBody>
      </p:sp>
      <p:sp>
        <p:nvSpPr>
          <p:cNvPr id="3" name="Segnaposto contenuto 2">
            <a:extLst>
              <a:ext uri="{FF2B5EF4-FFF2-40B4-BE49-F238E27FC236}">
                <a16:creationId xmlns:a16="http://schemas.microsoft.com/office/drawing/2014/main" id="{AF5DE516-6C9F-03AC-3A2F-08EC9DF000DB}"/>
              </a:ext>
            </a:extLst>
          </p:cNvPr>
          <p:cNvSpPr>
            <a:spLocks noGrp="1"/>
          </p:cNvSpPr>
          <p:nvPr>
            <p:ph idx="1"/>
          </p:nvPr>
        </p:nvSpPr>
        <p:spPr/>
        <p:txBody>
          <a:bodyPr>
            <a:normAutofit fontScale="70000" lnSpcReduction="20000"/>
          </a:bodyPr>
          <a:lstStyle/>
          <a:p>
            <a:pPr algn="just" rtl="0"/>
            <a:r>
              <a:rPr lang="it-IT" b="0" i="0" dirty="0">
                <a:solidFill>
                  <a:srgbClr val="000000"/>
                </a:solidFill>
                <a:effectLst/>
                <a:latin typeface="Lato" panose="020F0502020204030203" pitchFamily="34" charset="0"/>
              </a:rPr>
              <a:t>In linea generale, si ravvisano principalmente tre motivi alla base della concentrazione dell’attenzione di decisori pubblici sulla programmazione degli interventi del PNRR:</a:t>
            </a:r>
          </a:p>
          <a:p>
            <a:pPr algn="just" rtl="0"/>
            <a:r>
              <a:rPr lang="it-IT" b="0" i="0" dirty="0">
                <a:solidFill>
                  <a:srgbClr val="000000"/>
                </a:solidFill>
                <a:effectLst/>
                <a:latin typeface="Lato" panose="020F0502020204030203" pitchFamily="34" charset="0"/>
              </a:rPr>
              <a:t>l’ingente quantità di risorse finanziarie allocata sul PNRR;</a:t>
            </a:r>
          </a:p>
          <a:p>
            <a:pPr algn="just" rtl="0"/>
            <a:r>
              <a:rPr lang="it-IT" b="0" i="0" dirty="0">
                <a:solidFill>
                  <a:srgbClr val="000000"/>
                </a:solidFill>
                <a:effectLst/>
                <a:latin typeface="Lato" panose="020F0502020204030203" pitchFamily="34" charset="0"/>
              </a:rPr>
              <a:t>la necessità di varare riforme ed attuare/completare gli investimenti previsti secondo un dettagliato cronoprogramma, al fine di evitare il disimpegno, da parte della Commissione, delle risorse assegnate. Questa circostanza di </a:t>
            </a:r>
            <a:r>
              <a:rPr lang="it-IT" b="0" i="1" dirty="0">
                <a:solidFill>
                  <a:srgbClr val="000000"/>
                </a:solidFill>
                <a:effectLst/>
                <a:latin typeface="Lato" panose="020F0502020204030203" pitchFamily="34" charset="0"/>
              </a:rPr>
              <a:t>stress</a:t>
            </a:r>
            <a:r>
              <a:rPr lang="it-IT" b="0" i="0" dirty="0">
                <a:solidFill>
                  <a:srgbClr val="000000"/>
                </a:solidFill>
                <a:effectLst/>
                <a:latin typeface="Lato" panose="020F0502020204030203" pitchFamily="34" charset="0"/>
              </a:rPr>
              <a:t> operativo non era riscontrabile nell’ambito dell’attuazione dei nuovi Programmi cofinanziati dai Fondi Strutturali. La normativa del periodo 2021-2027, infatti, fino al 2026 prevede che continui a valere la regola “n+3” sul disimpegno delle risorse comunitarie non spese nel triennio successivo all’anno del loro impegno. A partire dall’annualità 2027 si applicherà la regola “n+2” e, quindi, il periodo di programmazione terminerà al 31.12.2027 per quel che concerne l’assunzione di impegni giuridicamente vincolante e il 31.12.2029 per quel che riguarda la spesa;</a:t>
            </a:r>
          </a:p>
          <a:p>
            <a:pPr algn="just" rtl="0"/>
            <a:r>
              <a:rPr lang="it-IT" b="0" i="0" dirty="0">
                <a:solidFill>
                  <a:srgbClr val="000000"/>
                </a:solidFill>
                <a:effectLst/>
                <a:latin typeface="Lato" panose="020F0502020204030203" pitchFamily="34" charset="0"/>
              </a:rPr>
              <a:t>la circostanza che, per le risorse del Dispositivo per la Ripresa e la Resilienza, non è stato previsto il vincolo di cofinanziamento. Come è noto, invece, il principio di cofinanziamento è uno dei principi fondamentali dei “Fondi Strutturali”</a:t>
            </a:r>
            <a:r>
              <a:rPr lang="it-IT" dirty="0">
                <a:solidFill>
                  <a:srgbClr val="FC7100"/>
                </a:solidFill>
                <a:latin typeface="Lato" panose="020F0502020204030203" pitchFamily="34" charset="0"/>
              </a:rPr>
              <a:t>.</a:t>
            </a:r>
            <a:endParaRPr lang="it-IT" b="0" i="0" dirty="0">
              <a:solidFill>
                <a:srgbClr val="000000"/>
              </a:solidFill>
              <a:effectLst/>
              <a:latin typeface="Lato" panose="020F0502020204030203" pitchFamily="34" charset="0"/>
            </a:endParaRPr>
          </a:p>
          <a:p>
            <a:endParaRPr lang="it-IT" dirty="0"/>
          </a:p>
        </p:txBody>
      </p:sp>
    </p:spTree>
    <p:extLst>
      <p:ext uri="{BB962C8B-B14F-4D97-AF65-F5344CB8AC3E}">
        <p14:creationId xmlns:p14="http://schemas.microsoft.com/office/powerpoint/2010/main" val="4031795246"/>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2A5B4-31FD-97C4-3FFE-9119AD15650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1B39C7C-4901-1A80-C697-A6AF1D1BAD5D}"/>
              </a:ext>
            </a:extLst>
          </p:cNvPr>
          <p:cNvSpPr>
            <a:spLocks noGrp="1"/>
          </p:cNvSpPr>
          <p:nvPr>
            <p:ph idx="1"/>
          </p:nvPr>
        </p:nvSpPr>
        <p:spPr/>
        <p:txBody>
          <a:bodyPr/>
          <a:lstStyle/>
          <a:p>
            <a:r>
              <a:rPr lang="it-IT" b="0" i="0" dirty="0">
                <a:solidFill>
                  <a:srgbClr val="000000"/>
                </a:solidFill>
                <a:effectLst/>
                <a:latin typeface="Lato" panose="020F0502020204030203" pitchFamily="34" charset="0"/>
              </a:rPr>
              <a:t>i “Fondi strutturali e d’investimento” si sono caratterizzati per tempi più lunghi di realizzazione, su condizionalità e efficacia tarata sulla capacità di spesa e sul co-finanziamento. Diversamente, il NGEU si presenta tarato su tempi stretti, su una condizionalità rafforzata e un finanziamento pieno ma realizzato con sussidi/prestiti.</a:t>
            </a:r>
            <a:endParaRPr lang="it-IT" dirty="0"/>
          </a:p>
        </p:txBody>
      </p:sp>
    </p:spTree>
    <p:extLst>
      <p:ext uri="{BB962C8B-B14F-4D97-AF65-F5344CB8AC3E}">
        <p14:creationId xmlns:p14="http://schemas.microsoft.com/office/powerpoint/2010/main" val="2613033417"/>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326D5-D550-1EA8-775F-E5411C92DCD5}"/>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 Fondi SIE versus PNRR – Gli elementi di opportunità</a:t>
            </a:r>
            <a:endParaRPr lang="it-IT" dirty="0"/>
          </a:p>
        </p:txBody>
      </p:sp>
      <p:sp>
        <p:nvSpPr>
          <p:cNvPr id="3" name="Segnaposto contenuto 2">
            <a:extLst>
              <a:ext uri="{FF2B5EF4-FFF2-40B4-BE49-F238E27FC236}">
                <a16:creationId xmlns:a16="http://schemas.microsoft.com/office/drawing/2014/main" id="{E830806B-821A-BCF7-7D1E-3AFD084B9613}"/>
              </a:ext>
            </a:extLst>
          </p:cNvPr>
          <p:cNvSpPr>
            <a:spLocks noGrp="1"/>
          </p:cNvSpPr>
          <p:nvPr>
            <p:ph idx="1"/>
          </p:nvPr>
        </p:nvSpPr>
        <p:spPr/>
        <p:txBody>
          <a:bodyPr>
            <a:normAutofit fontScale="77500" lnSpcReduction="20000"/>
          </a:bodyPr>
          <a:lstStyle/>
          <a:p>
            <a:pPr algn="just" rtl="0"/>
            <a:r>
              <a:rPr lang="it-IT" b="0" i="0" dirty="0">
                <a:solidFill>
                  <a:srgbClr val="000000"/>
                </a:solidFill>
                <a:effectLst/>
                <a:latin typeface="Lato" panose="020F0502020204030203" pitchFamily="34" charset="0"/>
              </a:rPr>
              <a:t>Dall’esperienza di attuazione dei fondi SIE emergono meccanismi già rodati che potrebbero essere utilmente ripresi dal sistema di </a:t>
            </a:r>
            <a:r>
              <a:rPr lang="it-IT" b="0" i="1" dirty="0">
                <a:solidFill>
                  <a:srgbClr val="000000"/>
                </a:solidFill>
                <a:effectLst/>
                <a:latin typeface="Lato" panose="020F0502020204030203" pitchFamily="34" charset="0"/>
              </a:rPr>
              <a:t>governance</a:t>
            </a:r>
            <a:r>
              <a:rPr lang="it-IT" b="0" i="0" dirty="0">
                <a:solidFill>
                  <a:srgbClr val="000000"/>
                </a:solidFill>
                <a:effectLst/>
                <a:latin typeface="Lato" panose="020F0502020204030203" pitchFamily="34" charset="0"/>
              </a:rPr>
              <a:t> e gestione del PNRR, avvantaggiando il concreto raggiungimento di una comune finalità: la risposta alla crisi da Covid-19 nonché la ripresa e la crescita dell’Unione europea.</a:t>
            </a:r>
          </a:p>
          <a:p>
            <a:pPr algn="just" rtl="0"/>
            <a:r>
              <a:rPr lang="it-IT" b="0" i="0" dirty="0">
                <a:solidFill>
                  <a:srgbClr val="000000"/>
                </a:solidFill>
                <a:effectLst/>
                <a:latin typeface="Lato" panose="020F0502020204030203" pitchFamily="34" charset="0"/>
              </a:rPr>
              <a:t>Il Regolamento finanziario dell’Unione europea, da ultimo il Regolamento 1046/2016, stabilisce che la Commissione europea esegue il bilancio </a:t>
            </a:r>
            <a:r>
              <a:rPr lang="it-IT" b="0" i="0" dirty="0" err="1">
                <a:solidFill>
                  <a:srgbClr val="000000"/>
                </a:solidFill>
                <a:effectLst/>
                <a:latin typeface="Lato" panose="020F0502020204030203" pitchFamily="34" charset="0"/>
              </a:rPr>
              <a:t>unionale</a:t>
            </a:r>
            <a:r>
              <a:rPr lang="it-IT" b="0" i="0" dirty="0">
                <a:solidFill>
                  <a:srgbClr val="000000"/>
                </a:solidFill>
                <a:effectLst/>
                <a:latin typeface="Lato" panose="020F0502020204030203" pitchFamily="34" charset="0"/>
              </a:rPr>
              <a:t>:</a:t>
            </a:r>
          </a:p>
          <a:p>
            <a:pPr algn="just" rtl="0"/>
            <a:r>
              <a:rPr lang="it-IT" b="0" i="0" dirty="0">
                <a:solidFill>
                  <a:srgbClr val="000000"/>
                </a:solidFill>
                <a:effectLst/>
                <a:latin typeface="Lato" panose="020F0502020204030203" pitchFamily="34" charset="0"/>
              </a:rPr>
              <a:t>a “gestione diretta”, ossia attraverso i suoi servizi o tramite agenzie governative;</a:t>
            </a:r>
          </a:p>
          <a:p>
            <a:pPr algn="just" rtl="0"/>
            <a:r>
              <a:rPr lang="it-IT" b="0" i="0" dirty="0">
                <a:solidFill>
                  <a:srgbClr val="000000"/>
                </a:solidFill>
                <a:effectLst/>
                <a:latin typeface="Lato" panose="020F0502020204030203" pitchFamily="34" charset="0"/>
              </a:rPr>
              <a:t>a “gestione concorrente” con gli Stati Membri;</a:t>
            </a:r>
          </a:p>
          <a:p>
            <a:pPr algn="just" rtl="0"/>
            <a:r>
              <a:rPr lang="it-IT" b="0" i="0" dirty="0">
                <a:solidFill>
                  <a:srgbClr val="000000"/>
                </a:solidFill>
                <a:effectLst/>
                <a:latin typeface="Lato" panose="020F0502020204030203" pitchFamily="34" charset="0"/>
              </a:rPr>
              <a:t>in via residuale a “gestione indiretta”, ovvero affidando compiti di esecuzione ad altri soggetti, come paesi terzi od organismi da questi designati, la Banca europea per gli investimenti (“BEI”), il Fondo europeo per gli investimenti (“FEI”) o organismi di diritto pubblico o privato.</a:t>
            </a:r>
          </a:p>
          <a:p>
            <a:pPr algn="just" rtl="0"/>
            <a:r>
              <a:rPr lang="it-IT" b="0" i="0" dirty="0">
                <a:solidFill>
                  <a:srgbClr val="000000"/>
                </a:solidFill>
                <a:effectLst/>
                <a:latin typeface="Lato" panose="020F0502020204030203" pitchFamily="34" charset="0"/>
              </a:rPr>
              <a:t>Le modalità di esecuzione di strumenti o iniziative finanziarie, comprese quelle rivolte alle politiche di investimento pubblico, seguono regole e processi specifici a seconda della categoria di appartenenza.</a:t>
            </a:r>
          </a:p>
          <a:p>
            <a:endParaRPr lang="it-IT" dirty="0"/>
          </a:p>
        </p:txBody>
      </p:sp>
    </p:spTree>
    <p:extLst>
      <p:ext uri="{BB962C8B-B14F-4D97-AF65-F5344CB8AC3E}">
        <p14:creationId xmlns:p14="http://schemas.microsoft.com/office/powerpoint/2010/main" val="3784834243"/>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972178-74CF-BF02-E9A2-26010EBDE4D3}"/>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9239FE9F-D629-09B7-672C-5DCBAD38A6B6}"/>
              </a:ext>
            </a:extLst>
          </p:cNvPr>
          <p:cNvSpPr>
            <a:spLocks noGrp="1"/>
          </p:cNvSpPr>
          <p:nvPr>
            <p:ph idx="1"/>
          </p:nvPr>
        </p:nvSpPr>
        <p:spPr/>
        <p:txBody>
          <a:bodyPr/>
          <a:lstStyle/>
          <a:p>
            <a:pPr algn="just"/>
            <a:r>
              <a:rPr lang="it-IT" b="0" i="0" dirty="0">
                <a:solidFill>
                  <a:srgbClr val="000000"/>
                </a:solidFill>
                <a:effectLst/>
                <a:latin typeface="Lato" panose="020F0502020204030203" pitchFamily="34" charset="0"/>
              </a:rPr>
              <a:t>I fondi a “gestione diretta” vengono attuati con regole stabilite da Regolamenti comunitari e gestiti direttamente dai servizi competenti della Commissione. Si instaura, quindi, un rapporto diretto tra i beneficiari del contributo comunitario e la Commissione europea, che li seleziona, di norma, a seguito della presentazione di istanze in specifiche chiamate a progetti, nell’ambito di Programmi la cui titolarità resta in capo alla stessa Commissione</a:t>
            </a:r>
            <a:endParaRPr lang="it-IT" dirty="0"/>
          </a:p>
        </p:txBody>
      </p:sp>
    </p:spTree>
    <p:extLst>
      <p:ext uri="{BB962C8B-B14F-4D97-AF65-F5344CB8AC3E}">
        <p14:creationId xmlns:p14="http://schemas.microsoft.com/office/powerpoint/2010/main" val="286104284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idx="4294967295"/>
          </p:nvPr>
        </p:nvSpPr>
        <p:spPr>
          <a:xfrm>
            <a:off x="399011" y="4228926"/>
            <a:ext cx="2896470" cy="1428924"/>
          </a:xfrm>
        </p:spPr>
        <p:txBody>
          <a:bodyPr vert="horz" lIns="68580" tIns="34290" rIns="68580" bIns="34290" rtlCol="0" anchor="ctr">
            <a:normAutofit/>
          </a:bodyPr>
          <a:lstStyle/>
          <a:p>
            <a:r>
              <a:rPr lang="en-US" sz="2400" dirty="0"/>
              <a:t>Missione 1: digitalizzare Pa e imprese</a:t>
            </a:r>
          </a:p>
        </p:txBody>
      </p:sp>
      <p:pic>
        <p:nvPicPr>
          <p:cNvPr id="5" name="object 5"/>
          <p:cNvPicPr/>
          <p:nvPr/>
        </p:nvPicPr>
        <p:blipFill>
          <a:blip r:embed="rId2" cstate="print"/>
          <a:stretch>
            <a:fillRect/>
          </a:stretch>
        </p:blipFill>
        <p:spPr>
          <a:xfrm>
            <a:off x="1122574" y="1130357"/>
            <a:ext cx="2864747" cy="2569847"/>
          </a:xfrm>
          <a:prstGeom prst="rect">
            <a:avLst/>
          </a:prstGeom>
        </p:spPr>
      </p:pic>
      <p:sp>
        <p:nvSpPr>
          <p:cNvPr id="2" name="object 2"/>
          <p:cNvSpPr txBox="1"/>
          <p:nvPr/>
        </p:nvSpPr>
        <p:spPr>
          <a:xfrm>
            <a:off x="3872040" y="4228926"/>
            <a:ext cx="4940186" cy="1428924"/>
          </a:xfrm>
          <a:prstGeom prst="rect">
            <a:avLst/>
          </a:prstGeom>
        </p:spPr>
        <p:txBody>
          <a:bodyPr vert="horz" lIns="68580" tIns="34290" rIns="68580" bIns="34290" rtlCol="0" anchor="ctr">
            <a:normAutofit/>
          </a:bodyPr>
          <a:lstStyle/>
          <a:p>
            <a:pPr marL="9525" marR="3810" indent="-171450">
              <a:lnSpc>
                <a:spcPct val="90000"/>
              </a:lnSpc>
              <a:spcBef>
                <a:spcPts val="75"/>
              </a:spcBef>
              <a:buFont typeface="Arial" panose="020B0604020202020204" pitchFamily="34" charset="0"/>
              <a:buChar char="•"/>
            </a:pPr>
            <a:r>
              <a:rPr lang="en-US" sz="825" b="1" dirty="0"/>
              <a:t>La</a:t>
            </a:r>
            <a:r>
              <a:rPr lang="en-US" sz="825" b="1" spc="-19" dirty="0"/>
              <a:t> </a:t>
            </a:r>
            <a:r>
              <a:rPr lang="en-US" sz="825" b="1" dirty="0"/>
              <a:t>Missione 1</a:t>
            </a:r>
            <a:r>
              <a:rPr lang="en-US" sz="825" b="1" spc="-11" dirty="0"/>
              <a:t> </a:t>
            </a:r>
            <a:r>
              <a:rPr lang="en-US" sz="825" b="1" spc="-8" dirty="0"/>
              <a:t>“Digitalizzazione,</a:t>
            </a:r>
            <a:r>
              <a:rPr lang="en-US" sz="825" b="1" spc="-15" dirty="0"/>
              <a:t> </a:t>
            </a:r>
            <a:r>
              <a:rPr lang="en-US" sz="825" b="1" dirty="0"/>
              <a:t>innovazione,</a:t>
            </a:r>
            <a:r>
              <a:rPr lang="en-US" sz="825" b="1" spc="-4" dirty="0"/>
              <a:t> </a:t>
            </a:r>
            <a:r>
              <a:rPr lang="en-US" sz="825" b="1" dirty="0"/>
              <a:t>competitività</a:t>
            </a:r>
            <a:r>
              <a:rPr lang="en-US" sz="825" b="1" spc="-15" dirty="0"/>
              <a:t> </a:t>
            </a:r>
            <a:r>
              <a:rPr lang="en-US" sz="825" b="1" dirty="0"/>
              <a:t>e</a:t>
            </a:r>
            <a:r>
              <a:rPr lang="en-US" sz="825" b="1" spc="-4" dirty="0"/>
              <a:t> </a:t>
            </a:r>
            <a:r>
              <a:rPr lang="en-US" sz="825" b="1" spc="-8" dirty="0"/>
              <a:t>cultura” </a:t>
            </a:r>
            <a:r>
              <a:rPr lang="en-US" sz="825" dirty="0"/>
              <a:t>sostiene</a:t>
            </a:r>
            <a:r>
              <a:rPr lang="en-US" sz="825" spc="153" dirty="0"/>
              <a:t> </a:t>
            </a:r>
            <a:r>
              <a:rPr lang="en-US" sz="825" dirty="0"/>
              <a:t>la</a:t>
            </a:r>
            <a:r>
              <a:rPr lang="en-US" sz="825" spc="161" dirty="0"/>
              <a:t> </a:t>
            </a:r>
            <a:r>
              <a:rPr lang="en-US" sz="825" dirty="0"/>
              <a:t>transizione</a:t>
            </a:r>
            <a:r>
              <a:rPr lang="en-US" sz="825" spc="161" dirty="0"/>
              <a:t> </a:t>
            </a:r>
            <a:r>
              <a:rPr lang="en-US" sz="825" dirty="0"/>
              <a:t>digitale</a:t>
            </a:r>
            <a:r>
              <a:rPr lang="en-US" sz="825" spc="169" dirty="0"/>
              <a:t> </a:t>
            </a:r>
            <a:r>
              <a:rPr lang="en-US" sz="825" dirty="0"/>
              <a:t>del</a:t>
            </a:r>
            <a:r>
              <a:rPr lang="en-US" sz="825" spc="153" dirty="0"/>
              <a:t> </a:t>
            </a:r>
            <a:r>
              <a:rPr lang="en-US" sz="825" dirty="0"/>
              <a:t>Paese</a:t>
            </a:r>
            <a:r>
              <a:rPr lang="en-US" sz="825" spc="165" dirty="0"/>
              <a:t> </a:t>
            </a:r>
            <a:r>
              <a:rPr lang="en-US" sz="825" dirty="0"/>
              <a:t>e</a:t>
            </a:r>
            <a:r>
              <a:rPr lang="en-US" sz="825" spc="158" dirty="0"/>
              <a:t> </a:t>
            </a:r>
            <a:r>
              <a:rPr lang="en-US" sz="825" dirty="0"/>
              <a:t>la</a:t>
            </a:r>
            <a:r>
              <a:rPr lang="en-US" sz="825" spc="169" dirty="0"/>
              <a:t> </a:t>
            </a:r>
            <a:r>
              <a:rPr lang="en-US" sz="825" dirty="0"/>
              <a:t>modernizzazione</a:t>
            </a:r>
            <a:r>
              <a:rPr lang="en-US" sz="825" spc="165" dirty="0"/>
              <a:t> </a:t>
            </a:r>
            <a:r>
              <a:rPr lang="en-US" sz="825" spc="-8" dirty="0"/>
              <a:t>della </a:t>
            </a:r>
            <a:r>
              <a:rPr lang="en-US" sz="825" dirty="0"/>
              <a:t>Pubblica</a:t>
            </a:r>
            <a:r>
              <a:rPr lang="en-US" sz="825" spc="49" dirty="0"/>
              <a:t> </a:t>
            </a:r>
            <a:r>
              <a:rPr lang="en-US" sz="825" dirty="0" err="1"/>
              <a:t>amministrazione</a:t>
            </a:r>
            <a:r>
              <a:rPr lang="en-US" sz="825" dirty="0"/>
              <a:t>,</a:t>
            </a:r>
            <a:r>
              <a:rPr lang="en-US" sz="825" spc="34" dirty="0"/>
              <a:t> </a:t>
            </a:r>
            <a:r>
              <a:rPr lang="en-US" sz="825" dirty="0" err="1"/>
              <a:t>delle</a:t>
            </a:r>
            <a:r>
              <a:rPr lang="en-US" sz="825" spc="45" dirty="0"/>
              <a:t> </a:t>
            </a:r>
            <a:r>
              <a:rPr lang="en-US" sz="825" dirty="0" err="1"/>
              <a:t>infrastrutture</a:t>
            </a:r>
            <a:r>
              <a:rPr lang="en-US" sz="825" spc="49" dirty="0"/>
              <a:t> </a:t>
            </a:r>
            <a:r>
              <a:rPr lang="en-US" sz="825" dirty="0"/>
              <a:t>di</a:t>
            </a:r>
            <a:r>
              <a:rPr lang="en-US" sz="825" spc="45" dirty="0"/>
              <a:t> </a:t>
            </a:r>
            <a:r>
              <a:rPr lang="en-US" sz="825" dirty="0" err="1"/>
              <a:t>comunicazione</a:t>
            </a:r>
            <a:r>
              <a:rPr lang="en-US" sz="825" spc="41" dirty="0"/>
              <a:t> </a:t>
            </a:r>
            <a:r>
              <a:rPr lang="en-US" sz="825" dirty="0"/>
              <a:t>e</a:t>
            </a:r>
            <a:r>
              <a:rPr lang="en-US" sz="825" spc="49" dirty="0"/>
              <a:t> </a:t>
            </a:r>
            <a:r>
              <a:rPr lang="en-US" sz="825" spc="-19" dirty="0"/>
              <a:t>del </a:t>
            </a:r>
            <a:r>
              <a:rPr lang="en-US" sz="825" dirty="0" err="1"/>
              <a:t>sistema</a:t>
            </a:r>
            <a:r>
              <a:rPr lang="en-US" sz="825" spc="-41" dirty="0"/>
              <a:t> </a:t>
            </a:r>
            <a:r>
              <a:rPr lang="en-US" sz="825" spc="-8" dirty="0" err="1"/>
              <a:t>produttivo</a:t>
            </a:r>
            <a:r>
              <a:rPr lang="en-US" sz="825" spc="-8" dirty="0"/>
              <a:t>.</a:t>
            </a:r>
            <a:endParaRPr lang="en-US" sz="825" dirty="0"/>
          </a:p>
          <a:p>
            <a:pPr marL="9525" marR="4763" indent="-171450">
              <a:lnSpc>
                <a:spcPct val="90000"/>
              </a:lnSpc>
              <a:spcBef>
                <a:spcPts val="915"/>
              </a:spcBef>
              <a:buFont typeface="Arial" panose="020B0604020202020204" pitchFamily="34" charset="0"/>
              <a:buChar char="•"/>
            </a:pPr>
            <a:r>
              <a:rPr lang="en-US" sz="825" dirty="0" err="1"/>
              <a:t>L’obiettivo</a:t>
            </a:r>
            <a:r>
              <a:rPr lang="en-US" sz="825" spc="161" dirty="0"/>
              <a:t> </a:t>
            </a:r>
            <a:r>
              <a:rPr lang="en-US" sz="825" dirty="0"/>
              <a:t>è</a:t>
            </a:r>
            <a:r>
              <a:rPr lang="en-US" sz="825" spc="165" dirty="0"/>
              <a:t> </a:t>
            </a:r>
            <a:r>
              <a:rPr lang="en-US" sz="825" dirty="0" err="1"/>
              <a:t>garantire</a:t>
            </a:r>
            <a:r>
              <a:rPr lang="en-US" sz="825" spc="165" dirty="0"/>
              <a:t> </a:t>
            </a:r>
            <a:r>
              <a:rPr lang="en-US" sz="825" dirty="0"/>
              <a:t>la</a:t>
            </a:r>
            <a:r>
              <a:rPr lang="en-US" sz="825" spc="169" dirty="0"/>
              <a:t> </a:t>
            </a:r>
            <a:r>
              <a:rPr lang="en-US" sz="825" b="1" dirty="0" err="1"/>
              <a:t>copertura</a:t>
            </a:r>
            <a:r>
              <a:rPr lang="en-US" sz="825" b="1" spc="180" dirty="0"/>
              <a:t> </a:t>
            </a:r>
            <a:r>
              <a:rPr lang="en-US" sz="825" b="1" dirty="0"/>
              <a:t>di</a:t>
            </a:r>
            <a:r>
              <a:rPr lang="en-US" sz="825" b="1" spc="169" dirty="0"/>
              <a:t> </a:t>
            </a:r>
            <a:r>
              <a:rPr lang="en-US" sz="825" b="1" dirty="0" err="1"/>
              <a:t>tutto</a:t>
            </a:r>
            <a:r>
              <a:rPr lang="en-US" sz="825" b="1" spc="169" dirty="0"/>
              <a:t> </a:t>
            </a:r>
            <a:r>
              <a:rPr lang="en-US" sz="825" b="1" dirty="0"/>
              <a:t>il</a:t>
            </a:r>
            <a:r>
              <a:rPr lang="en-US" sz="825" b="1" spc="165" dirty="0"/>
              <a:t> </a:t>
            </a:r>
            <a:r>
              <a:rPr lang="en-US" sz="825" b="1" dirty="0" err="1"/>
              <a:t>territorio</a:t>
            </a:r>
            <a:r>
              <a:rPr lang="en-US" sz="825" b="1" spc="172" dirty="0"/>
              <a:t> </a:t>
            </a:r>
            <a:r>
              <a:rPr lang="en-US" sz="825" b="1" dirty="0"/>
              <a:t>con</a:t>
            </a:r>
            <a:r>
              <a:rPr lang="en-US" sz="825" b="1" spc="165" dirty="0"/>
              <a:t> </a:t>
            </a:r>
            <a:r>
              <a:rPr lang="en-US" sz="825" b="1" dirty="0"/>
              <a:t>la</a:t>
            </a:r>
            <a:r>
              <a:rPr lang="en-US" sz="825" b="1" spc="169" dirty="0"/>
              <a:t> </a:t>
            </a:r>
            <a:r>
              <a:rPr lang="en-US" sz="825" b="1" dirty="0" err="1"/>
              <a:t>banda</a:t>
            </a:r>
            <a:r>
              <a:rPr lang="en-US" sz="825" b="1" spc="165" dirty="0"/>
              <a:t> </a:t>
            </a:r>
            <a:r>
              <a:rPr lang="en-US" sz="825" b="1" spc="-8" dirty="0"/>
              <a:t>ultra </a:t>
            </a:r>
            <a:r>
              <a:rPr lang="en-US" sz="825" b="1" dirty="0" err="1"/>
              <a:t>larga</a:t>
            </a:r>
            <a:r>
              <a:rPr lang="en-US" sz="825" b="1" dirty="0"/>
              <a:t>,</a:t>
            </a:r>
            <a:r>
              <a:rPr lang="en-US" sz="825" b="1" spc="296" dirty="0"/>
              <a:t>  </a:t>
            </a:r>
            <a:r>
              <a:rPr lang="en-US" sz="825" dirty="0" err="1"/>
              <a:t>migliorare</a:t>
            </a:r>
            <a:r>
              <a:rPr lang="en-US" sz="825" spc="300" dirty="0"/>
              <a:t>  </a:t>
            </a:r>
            <a:r>
              <a:rPr lang="en-US" sz="825" dirty="0"/>
              <a:t>la</a:t>
            </a:r>
            <a:r>
              <a:rPr lang="en-US" sz="825" spc="304" dirty="0"/>
              <a:t>  </a:t>
            </a:r>
            <a:r>
              <a:rPr lang="en-US" sz="825" dirty="0" err="1"/>
              <a:t>competitività</a:t>
            </a:r>
            <a:r>
              <a:rPr lang="en-US" sz="825" spc="304" dirty="0"/>
              <a:t>  </a:t>
            </a:r>
            <a:r>
              <a:rPr lang="en-US" sz="825" dirty="0" err="1"/>
              <a:t>delle</a:t>
            </a:r>
            <a:r>
              <a:rPr lang="en-US" sz="825" spc="296" dirty="0"/>
              <a:t>  </a:t>
            </a:r>
            <a:r>
              <a:rPr lang="en-US" sz="825" dirty="0" err="1"/>
              <a:t>filiere</a:t>
            </a:r>
            <a:r>
              <a:rPr lang="en-US" sz="825" spc="304" dirty="0"/>
              <a:t>  </a:t>
            </a:r>
            <a:r>
              <a:rPr lang="en-US" sz="825" dirty="0" err="1"/>
              <a:t>industriali</a:t>
            </a:r>
            <a:r>
              <a:rPr lang="en-US" sz="825" dirty="0"/>
              <a:t>,</a:t>
            </a:r>
            <a:r>
              <a:rPr lang="en-US" sz="825" spc="296" dirty="0"/>
              <a:t>  </a:t>
            </a:r>
            <a:r>
              <a:rPr lang="en-US" sz="825" spc="-8" dirty="0" err="1"/>
              <a:t>agevolare</a:t>
            </a:r>
            <a:r>
              <a:rPr lang="en-US" sz="825" spc="-8" dirty="0"/>
              <a:t> </a:t>
            </a:r>
            <a:r>
              <a:rPr lang="en-US" sz="825" dirty="0" err="1"/>
              <a:t>l’internazionalizzazione</a:t>
            </a:r>
            <a:r>
              <a:rPr lang="en-US" sz="825" spc="240" dirty="0"/>
              <a:t> </a:t>
            </a:r>
            <a:r>
              <a:rPr lang="en-US" sz="825" dirty="0" err="1"/>
              <a:t>delle</a:t>
            </a:r>
            <a:r>
              <a:rPr lang="en-US" sz="825" spc="229" dirty="0"/>
              <a:t> </a:t>
            </a:r>
            <a:r>
              <a:rPr lang="en-US" sz="825" dirty="0" err="1"/>
              <a:t>imprese</a:t>
            </a:r>
            <a:r>
              <a:rPr lang="en-US" sz="825" dirty="0"/>
              <a:t>.</a:t>
            </a:r>
            <a:r>
              <a:rPr lang="en-US" sz="825" spc="236" dirty="0"/>
              <a:t> </a:t>
            </a:r>
            <a:r>
              <a:rPr lang="en-US" sz="825" dirty="0" err="1"/>
              <a:t>Inoltre</a:t>
            </a:r>
            <a:r>
              <a:rPr lang="en-US" sz="825" dirty="0"/>
              <a:t>,</a:t>
            </a:r>
            <a:r>
              <a:rPr lang="en-US" sz="825" spc="233" dirty="0"/>
              <a:t> </a:t>
            </a:r>
            <a:r>
              <a:rPr lang="en-US" sz="825" dirty="0" err="1"/>
              <a:t>si</a:t>
            </a:r>
            <a:r>
              <a:rPr lang="en-US" sz="825" spc="236" dirty="0"/>
              <a:t> </a:t>
            </a:r>
            <a:r>
              <a:rPr lang="en-US" sz="825" dirty="0" err="1"/>
              <a:t>investe</a:t>
            </a:r>
            <a:r>
              <a:rPr lang="en-US" sz="825" spc="233" dirty="0"/>
              <a:t> </a:t>
            </a:r>
            <a:r>
              <a:rPr lang="en-US" sz="825" dirty="0" err="1"/>
              <a:t>sul</a:t>
            </a:r>
            <a:r>
              <a:rPr lang="en-US" sz="825" spc="240" dirty="0"/>
              <a:t> </a:t>
            </a:r>
            <a:r>
              <a:rPr lang="en-US" sz="825" dirty="0" err="1"/>
              <a:t>rilancio</a:t>
            </a:r>
            <a:r>
              <a:rPr lang="en-US" sz="825" spc="236" dirty="0"/>
              <a:t> </a:t>
            </a:r>
            <a:r>
              <a:rPr lang="en-US" sz="825" dirty="0"/>
              <a:t>di</a:t>
            </a:r>
            <a:r>
              <a:rPr lang="en-US" sz="825" spc="225" dirty="0"/>
              <a:t> </a:t>
            </a:r>
            <a:r>
              <a:rPr lang="en-US" sz="825" spc="-19" dirty="0"/>
              <a:t>due </a:t>
            </a:r>
            <a:r>
              <a:rPr lang="en-US" sz="825" dirty="0" err="1"/>
              <a:t>settori</a:t>
            </a:r>
            <a:r>
              <a:rPr lang="en-US" sz="825" spc="-4" dirty="0"/>
              <a:t> </a:t>
            </a:r>
            <a:r>
              <a:rPr lang="en-US" sz="825" spc="-8" dirty="0" err="1"/>
              <a:t>chiave</a:t>
            </a:r>
            <a:r>
              <a:rPr lang="en-US" sz="825" spc="-30" dirty="0"/>
              <a:t> </a:t>
            </a:r>
            <a:r>
              <a:rPr lang="en-US" sz="825" dirty="0"/>
              <a:t>per</a:t>
            </a:r>
            <a:r>
              <a:rPr lang="en-US" sz="825" spc="-11" dirty="0"/>
              <a:t> </a:t>
            </a:r>
            <a:r>
              <a:rPr lang="en-US" sz="825" spc="-8" dirty="0" err="1"/>
              <a:t>l’Italia</a:t>
            </a:r>
            <a:r>
              <a:rPr lang="en-US" sz="825" spc="-8" dirty="0"/>
              <a:t>:</a:t>
            </a:r>
            <a:r>
              <a:rPr lang="en-US" sz="825" spc="-41" dirty="0"/>
              <a:t> </a:t>
            </a:r>
            <a:r>
              <a:rPr lang="en-US" sz="825" dirty="0"/>
              <a:t>il</a:t>
            </a:r>
            <a:r>
              <a:rPr lang="en-US" sz="825" spc="-26" dirty="0"/>
              <a:t> </a:t>
            </a:r>
            <a:r>
              <a:rPr lang="en-US" sz="825" dirty="0"/>
              <a:t>turismo</a:t>
            </a:r>
            <a:r>
              <a:rPr lang="en-US" sz="825" spc="-11" dirty="0"/>
              <a:t> </a:t>
            </a:r>
            <a:r>
              <a:rPr lang="en-US" sz="825" dirty="0"/>
              <a:t>e</a:t>
            </a:r>
            <a:r>
              <a:rPr lang="en-US" sz="825" spc="-23" dirty="0"/>
              <a:t> </a:t>
            </a:r>
            <a:r>
              <a:rPr lang="en-US" sz="825" dirty="0"/>
              <a:t>la</a:t>
            </a:r>
            <a:r>
              <a:rPr lang="en-US" sz="825" spc="-26" dirty="0"/>
              <a:t> </a:t>
            </a:r>
            <a:r>
              <a:rPr lang="en-US" sz="825" spc="-8" dirty="0" err="1"/>
              <a:t>cultura</a:t>
            </a:r>
            <a:r>
              <a:rPr lang="en-US" sz="825" spc="-8" dirty="0"/>
              <a:t>.</a:t>
            </a:r>
            <a:endParaRPr lang="en-US" sz="825" dirty="0"/>
          </a:p>
        </p:txBody>
      </p:sp>
      <p:sp>
        <p:nvSpPr>
          <p:cNvPr id="6" name="object 6"/>
          <p:cNvSpPr txBox="1">
            <a:spLocks noGrp="1"/>
          </p:cNvSpPr>
          <p:nvPr>
            <p:ph type="sldNum" sz="quarter" idx="7"/>
          </p:nvPr>
        </p:nvSpPr>
        <p:spPr>
          <a:xfrm>
            <a:off x="6457950" y="5726430"/>
            <a:ext cx="2057400" cy="273844"/>
          </a:xfrm>
        </p:spPr>
        <p:txBody>
          <a:bodyPr vert="horz" lIns="68580" tIns="34290" rIns="68580" bIns="34290" rtlCol="0" anchor="ctr">
            <a:normAutofit/>
          </a:bodyPr>
          <a:lstStyle/>
          <a:p>
            <a:pPr>
              <a:spcAft>
                <a:spcPts val="450"/>
              </a:spcAft>
            </a:pPr>
            <a:fld id="{81D60167-4931-47E6-BA6A-407CBD079E47}" type="slidenum">
              <a:rPr lang="en-US" sz="900">
                <a:solidFill>
                  <a:schemeClr val="tx1">
                    <a:tint val="75000"/>
                  </a:schemeClr>
                </a:solidFill>
                <a:latin typeface="+mn-lt"/>
                <a:cs typeface="+mn-cs"/>
              </a:rPr>
              <a:pPr>
                <a:spcAft>
                  <a:spcPts val="450"/>
                </a:spcAft>
              </a:pPr>
              <a:t>9</a:t>
            </a:fld>
            <a:endParaRPr lang="en-US" sz="900">
              <a:solidFill>
                <a:schemeClr val="tx1">
                  <a:tint val="75000"/>
                </a:schemeClr>
              </a:solidFill>
              <a:latin typeface="+mn-lt"/>
              <a:cs typeface="+mn-cs"/>
            </a:endParaRPr>
          </a:p>
        </p:txBody>
      </p:sp>
      <p:sp>
        <p:nvSpPr>
          <p:cNvPr id="7" name="CasellaDiTesto 6">
            <a:extLst>
              <a:ext uri="{FF2B5EF4-FFF2-40B4-BE49-F238E27FC236}">
                <a16:creationId xmlns:a16="http://schemas.microsoft.com/office/drawing/2014/main" id="{44C13F09-D96E-6FE0-A10C-071DA505A634}"/>
              </a:ext>
            </a:extLst>
          </p:cNvPr>
          <p:cNvSpPr txBox="1"/>
          <p:nvPr/>
        </p:nvSpPr>
        <p:spPr>
          <a:xfrm>
            <a:off x="4932040" y="1268760"/>
            <a:ext cx="3583310" cy="2585323"/>
          </a:xfrm>
          <a:prstGeom prst="rect">
            <a:avLst/>
          </a:prstGeom>
          <a:noFill/>
        </p:spPr>
        <p:txBody>
          <a:bodyPr wrap="square" rtlCol="0">
            <a:spAutoFit/>
          </a:bodyPr>
          <a:lstStyle/>
          <a:p>
            <a:pPr algn="l"/>
            <a:r>
              <a:rPr lang="it-IT" sz="1800" b="0" i="0" u="none" strike="noStrike" baseline="0" dirty="0">
                <a:solidFill>
                  <a:srgbClr val="000000"/>
                </a:solidFill>
                <a:latin typeface="Calibri" panose="020F0502020204030204" pitchFamily="34" charset="0"/>
              </a:rPr>
              <a:t>40,73 mld </a:t>
            </a:r>
          </a:p>
          <a:p>
            <a:pPr marL="285750" indent="-285750">
              <a:buFont typeface="Arial" panose="020B0604020202020204" pitchFamily="34" charset="0"/>
              <a:buChar char="•"/>
            </a:pPr>
            <a:r>
              <a:rPr lang="it-IT" sz="1800" b="1" i="0" u="none" strike="noStrike" baseline="0" dirty="0">
                <a:solidFill>
                  <a:srgbClr val="000000"/>
                </a:solidFill>
                <a:latin typeface="Calibri" panose="020F0502020204030204" pitchFamily="34" charset="0"/>
              </a:rPr>
              <a:t>Componenti:</a:t>
            </a:r>
          </a:p>
          <a:p>
            <a:pPr marL="285750" indent="-285750">
              <a:buFont typeface="Arial" panose="020B0604020202020204" pitchFamily="34" charset="0"/>
              <a:buChar char="•"/>
            </a:pPr>
            <a:r>
              <a:rPr lang="it-IT" sz="1800" b="1" i="0" u="none" strike="noStrike" baseline="0" dirty="0" err="1">
                <a:solidFill>
                  <a:srgbClr val="000000"/>
                </a:solidFill>
                <a:latin typeface="Calibri" panose="020F0502020204030204" pitchFamily="34" charset="0"/>
              </a:rPr>
              <a:t>Digitalizzazione,innovazione</a:t>
            </a:r>
            <a:r>
              <a:rPr lang="it-IT" sz="1800" b="1" i="0" u="none" strike="noStrike" baseline="0" dirty="0">
                <a:solidFill>
                  <a:srgbClr val="000000"/>
                </a:solidFill>
                <a:latin typeface="Calibri" panose="020F0502020204030204" pitchFamily="34" charset="0"/>
              </a:rPr>
              <a:t> e sicurezza nella Pubblica amministrazione</a:t>
            </a:r>
            <a:endParaRPr lang="it-IT"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it-IT" sz="1800" b="1" i="0" u="none" strike="noStrike" baseline="0" dirty="0" err="1">
                <a:solidFill>
                  <a:srgbClr val="000000"/>
                </a:solidFill>
                <a:latin typeface="Calibri" panose="020F0502020204030204" pitchFamily="34" charset="0"/>
              </a:rPr>
              <a:t>Digitalizzazione,innovazione</a:t>
            </a:r>
            <a:r>
              <a:rPr lang="it-IT" sz="1800" b="1" i="0" u="none" strike="noStrike" baseline="0" dirty="0">
                <a:solidFill>
                  <a:srgbClr val="000000"/>
                </a:solidFill>
                <a:latin typeface="Calibri" panose="020F0502020204030204" pitchFamily="34" charset="0"/>
              </a:rPr>
              <a:t> e competitività del sistema produttivo</a:t>
            </a:r>
            <a:endParaRPr lang="it-IT"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it-IT" sz="1800" b="1" i="0" u="none" strike="noStrike" baseline="0" dirty="0">
                <a:solidFill>
                  <a:srgbClr val="000000"/>
                </a:solidFill>
                <a:latin typeface="Calibri" panose="020F0502020204030204" pitchFamily="34" charset="0"/>
              </a:rPr>
              <a:t>Turismo e Cultura 4.0</a:t>
            </a:r>
            <a:endParaRPr lang="it-IT"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70337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C9394C-55BF-5B3A-46FB-C88B94DF2C6A}"/>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495ECF38-CB55-44DC-D592-397993CCD0A1}"/>
              </a:ext>
            </a:extLst>
          </p:cNvPr>
          <p:cNvSpPr>
            <a:spLocks noGrp="1"/>
          </p:cNvSpPr>
          <p:nvPr>
            <p:ph idx="1"/>
          </p:nvPr>
        </p:nvSpPr>
        <p:spPr/>
        <p:txBody>
          <a:bodyPr>
            <a:normAutofit fontScale="70000" lnSpcReduction="20000"/>
          </a:bodyPr>
          <a:lstStyle/>
          <a:p>
            <a:pPr algn="just" rtl="0"/>
            <a:r>
              <a:rPr lang="it-IT" b="0" i="0" dirty="0">
                <a:solidFill>
                  <a:srgbClr val="000000"/>
                </a:solidFill>
                <a:effectLst/>
                <a:latin typeface="Lato" panose="020F0502020204030203" pitchFamily="34" charset="0"/>
              </a:rPr>
              <a:t>Diversamente, il mondo delle politiche di coesione rientra nella categoria dei fondi a “gestione concorrente” con gli Stati membri; ciò ha comportato la definizione di regole di ingaggio specifiche e complesse, attraverso le quali vengono definiti gli strumenti strategici e programmatici, come l’Accordo di Partenariato ed i Programmi Operativi, adottati con decisione comunitaria a seguito di un preciso negoziato. Per ogni Programma Operativo viene, poi, richiesta la definizione e l’esplicitazione di un “</a:t>
            </a:r>
            <a:r>
              <a:rPr lang="it-IT" b="0" i="1" dirty="0">
                <a:solidFill>
                  <a:srgbClr val="000000"/>
                </a:solidFill>
                <a:effectLst/>
                <a:latin typeface="Lato" panose="020F0502020204030203" pitchFamily="34" charset="0"/>
              </a:rPr>
              <a:t>sistema di gestione e controllo</a:t>
            </a:r>
            <a:r>
              <a:rPr lang="it-IT" b="0" i="0" dirty="0">
                <a:solidFill>
                  <a:srgbClr val="000000"/>
                </a:solidFill>
                <a:effectLst/>
                <a:latin typeface="Lato" panose="020F0502020204030203" pitchFamily="34" charset="0"/>
              </a:rPr>
              <a:t>” (</a:t>
            </a:r>
            <a:r>
              <a:rPr lang="it-IT" b="0" i="0" dirty="0" err="1">
                <a:solidFill>
                  <a:srgbClr val="000000"/>
                </a:solidFill>
                <a:effectLst/>
                <a:latin typeface="Lato" panose="020F0502020204030203" pitchFamily="34" charset="0"/>
              </a:rPr>
              <a:t>Si.Ge.Co</a:t>
            </a:r>
            <a:r>
              <a:rPr lang="it-IT" b="0" i="0" dirty="0">
                <a:solidFill>
                  <a:srgbClr val="000000"/>
                </a:solidFill>
                <a:effectLst/>
                <a:latin typeface="Lato" panose="020F0502020204030203" pitchFamily="34" charset="0"/>
              </a:rPr>
              <a:t>.), finalizzato a descriverne l’organizzazione, gli strumenti, le procedure ed i processi adottati per la relativa attuazione. Tale struttura ha il fine di fornire alla Commissione europea la garanzia di regolarità e correttezza dei finanziamenti erogati per la realizzazione dei progetti attuati nell’area geografica di pertinenza al sostegno dei fondi </a:t>
            </a:r>
            <a:r>
              <a:rPr lang="it-IT" b="0" i="0" dirty="0" err="1">
                <a:solidFill>
                  <a:srgbClr val="000000"/>
                </a:solidFill>
                <a:effectLst/>
                <a:latin typeface="Lato" panose="020F0502020204030203" pitchFamily="34" charset="0"/>
              </a:rPr>
              <a:t>unionali</a:t>
            </a:r>
            <a:r>
              <a:rPr lang="it-IT" b="0" i="0" dirty="0">
                <a:solidFill>
                  <a:srgbClr val="000000"/>
                </a:solidFill>
                <a:effectLst/>
                <a:latin typeface="Lato" panose="020F0502020204030203" pitchFamily="34" charset="0"/>
              </a:rPr>
              <a:t>.</a:t>
            </a:r>
          </a:p>
          <a:p>
            <a:pPr algn="just" rtl="0"/>
            <a:r>
              <a:rPr lang="it-IT" b="0" i="0" dirty="0">
                <a:solidFill>
                  <a:srgbClr val="000000"/>
                </a:solidFill>
                <a:effectLst/>
                <a:latin typeface="Lato" panose="020F0502020204030203" pitchFamily="34" charset="0"/>
              </a:rPr>
              <a:t>Si appalesano, quindi, nel mondo delle politiche di coesione, soggetti amministrativamente al di fuori dal nostro quadro giuridico, come l’Autorità di gestione (</a:t>
            </a:r>
            <a:r>
              <a:rPr lang="it-IT" b="0" i="0" dirty="0" err="1">
                <a:solidFill>
                  <a:srgbClr val="000000"/>
                </a:solidFill>
                <a:effectLst/>
                <a:latin typeface="Lato" panose="020F0502020204030203" pitchFamily="34" charset="0"/>
              </a:rPr>
              <a:t>AdG</a:t>
            </a:r>
            <a:r>
              <a:rPr lang="it-IT" b="0" i="0" dirty="0">
                <a:solidFill>
                  <a:srgbClr val="000000"/>
                </a:solidFill>
                <a:effectLst/>
                <a:latin typeface="Lato" panose="020F0502020204030203" pitchFamily="34" charset="0"/>
              </a:rPr>
              <a:t>), soggetto responsabile del Programma, l’Autorità di Certificazione (</a:t>
            </a:r>
            <a:r>
              <a:rPr lang="it-IT" b="0" i="0" dirty="0" err="1">
                <a:solidFill>
                  <a:srgbClr val="000000"/>
                </a:solidFill>
                <a:effectLst/>
                <a:latin typeface="Lato" panose="020F0502020204030203" pitchFamily="34" charset="0"/>
              </a:rPr>
              <a:t>AdC</a:t>
            </a:r>
            <a:r>
              <a:rPr lang="it-IT" b="0" i="0" dirty="0">
                <a:solidFill>
                  <a:srgbClr val="000000"/>
                </a:solidFill>
                <a:effectLst/>
                <a:latin typeface="Lato" panose="020F0502020204030203" pitchFamily="34" charset="0"/>
              </a:rPr>
              <a:t>), responsabile dell’invio delle domande di pagamento alla Commissione europea e l’Autorità di </a:t>
            </a:r>
            <a:r>
              <a:rPr lang="it-IT" b="0" i="1" dirty="0">
                <a:solidFill>
                  <a:srgbClr val="000000"/>
                </a:solidFill>
                <a:effectLst/>
                <a:latin typeface="Lato" panose="020F0502020204030203" pitchFamily="34" charset="0"/>
              </a:rPr>
              <a:t>audit</a:t>
            </a:r>
            <a:r>
              <a:rPr lang="it-IT" b="0" i="0" dirty="0">
                <a:solidFill>
                  <a:srgbClr val="000000"/>
                </a:solidFill>
                <a:effectLst/>
                <a:latin typeface="Lato" panose="020F0502020204030203" pitchFamily="34" charset="0"/>
              </a:rPr>
              <a:t> (</a:t>
            </a:r>
            <a:r>
              <a:rPr lang="it-IT" b="0" i="0" dirty="0" err="1">
                <a:solidFill>
                  <a:srgbClr val="000000"/>
                </a:solidFill>
                <a:effectLst/>
                <a:latin typeface="Lato" panose="020F0502020204030203" pitchFamily="34" charset="0"/>
              </a:rPr>
              <a:t>AdA</a:t>
            </a:r>
            <a:r>
              <a:rPr lang="it-IT" b="0" i="0" dirty="0">
                <a:solidFill>
                  <a:srgbClr val="000000"/>
                </a:solidFill>
                <a:effectLst/>
                <a:latin typeface="Lato" panose="020F0502020204030203" pitchFamily="34" charset="0"/>
              </a:rPr>
              <a:t>), che svolge funzioni dirette a garantire la “tenuta” del sistema, relazionando sul funzionamento del sistema per ogni periodo contabile di riferimento.</a:t>
            </a:r>
          </a:p>
          <a:p>
            <a:pPr algn="just"/>
            <a:r>
              <a:rPr lang="it-IT" b="0" i="0" dirty="0">
                <a:solidFill>
                  <a:srgbClr val="000000"/>
                </a:solidFill>
                <a:effectLst/>
                <a:latin typeface="Lato" panose="020F0502020204030203" pitchFamily="34" charset="0"/>
              </a:rPr>
              <a:t>Sono, inoltre, introdotti termini come “beneficiari”, soggetti che danno avvio ed attuazione all’operazione; si parla di “domande di pagamento” e “certificazione della spesa” ma anche di “presentazione annuale dei conti”, oltre che, ovviamente, di “controlli di primo livello”, “controlli sul posto”, “</a:t>
            </a:r>
            <a:r>
              <a:rPr lang="it-IT" b="0" i="1" dirty="0">
                <a:solidFill>
                  <a:srgbClr val="000000"/>
                </a:solidFill>
                <a:effectLst/>
                <a:latin typeface="Lato" panose="020F0502020204030203" pitchFamily="34" charset="0"/>
              </a:rPr>
              <a:t>audit</a:t>
            </a:r>
            <a:r>
              <a:rPr lang="it-IT" b="0" i="0" dirty="0">
                <a:solidFill>
                  <a:srgbClr val="000000"/>
                </a:solidFill>
                <a:effectLst/>
                <a:latin typeface="Lato" panose="020F0502020204030203" pitchFamily="34" charset="0"/>
              </a:rPr>
              <a:t>” e di “analisi di rischio”.</a:t>
            </a:r>
            <a:endParaRPr lang="it-IT" dirty="0"/>
          </a:p>
          <a:p>
            <a:pPr algn="just" rtl="0"/>
            <a:endParaRPr lang="it-IT" b="0" i="0" dirty="0">
              <a:solidFill>
                <a:srgbClr val="000000"/>
              </a:solidFill>
              <a:effectLst/>
              <a:latin typeface="Lato" panose="020F0502020204030203" pitchFamily="34" charset="0"/>
            </a:endParaRPr>
          </a:p>
          <a:p>
            <a:endParaRPr lang="it-IT" dirty="0"/>
          </a:p>
        </p:txBody>
      </p:sp>
    </p:spTree>
    <p:extLst>
      <p:ext uri="{BB962C8B-B14F-4D97-AF65-F5344CB8AC3E}">
        <p14:creationId xmlns:p14="http://schemas.microsoft.com/office/powerpoint/2010/main" val="2410643048"/>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215A83-380E-3448-4D52-53CA6E251106}"/>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9CDC68D9-D0FA-AA8E-36E4-8C58D61F98D6}"/>
              </a:ext>
            </a:extLst>
          </p:cNvPr>
          <p:cNvSpPr>
            <a:spLocks noGrp="1"/>
          </p:cNvSpPr>
          <p:nvPr>
            <p:ph idx="1"/>
          </p:nvPr>
        </p:nvSpPr>
        <p:spPr/>
        <p:txBody>
          <a:bodyPr/>
          <a:lstStyle/>
          <a:p>
            <a:r>
              <a:rPr lang="it-IT" b="0" i="0" dirty="0">
                <a:solidFill>
                  <a:srgbClr val="000000"/>
                </a:solidFill>
                <a:effectLst/>
                <a:latin typeface="Lato" panose="020F0502020204030203" pitchFamily="34" charset="0"/>
              </a:rPr>
              <a:t>Ciò vale per i programmi a “gestione concorrente” e non per quelli a “gestione diretta”, nei quali tutta la responsabilità resta in capo ai servizi della Commissione europea, tenuti ad attuare gli strumenti senza il contributo dello Stato membro.</a:t>
            </a:r>
            <a:endParaRPr lang="it-IT" dirty="0"/>
          </a:p>
        </p:txBody>
      </p:sp>
    </p:spTree>
    <p:extLst>
      <p:ext uri="{BB962C8B-B14F-4D97-AF65-F5344CB8AC3E}">
        <p14:creationId xmlns:p14="http://schemas.microsoft.com/office/powerpoint/2010/main" val="1818239005"/>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814D86-B604-FD60-8099-C8DFDD85665A}"/>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DE8C4B77-1BB0-EDEE-DA6F-7B2697A341B3}"/>
              </a:ext>
            </a:extLst>
          </p:cNvPr>
          <p:cNvSpPr>
            <a:spLocks noGrp="1"/>
          </p:cNvSpPr>
          <p:nvPr>
            <p:ph idx="1"/>
          </p:nvPr>
        </p:nvSpPr>
        <p:spPr/>
        <p:txBody>
          <a:bodyPr/>
          <a:lstStyle/>
          <a:p>
            <a:pPr algn="just"/>
            <a:r>
              <a:rPr lang="it-IT" b="0" i="0" dirty="0">
                <a:solidFill>
                  <a:srgbClr val="000000"/>
                </a:solidFill>
                <a:effectLst/>
                <a:latin typeface="Lato" panose="020F0502020204030203" pitchFamily="34" charset="0"/>
              </a:rPr>
              <a:t>tutti i nuovi strumenti finanziari attivati e le risorse dei fondi a gestione concorrente, in particolare la regolamentazione che riguarda il nuovo ciclo di programmazione, hanno un elemento in comune: l’attenzione alla </a:t>
            </a:r>
            <a:r>
              <a:rPr lang="it-IT" b="0" i="1" dirty="0">
                <a:solidFill>
                  <a:srgbClr val="000000"/>
                </a:solidFill>
                <a:effectLst/>
                <a:latin typeface="Lato" panose="020F0502020204030203" pitchFamily="34" charset="0"/>
              </a:rPr>
              <a:t>performance</a:t>
            </a:r>
            <a:r>
              <a:rPr lang="it-IT" b="0" i="0" dirty="0">
                <a:solidFill>
                  <a:srgbClr val="000000"/>
                </a:solidFill>
                <a:effectLst/>
                <a:latin typeface="Lato" panose="020F0502020204030203" pitchFamily="34" charset="0"/>
              </a:rPr>
              <a:t>, intesa sia nel senso di </a:t>
            </a:r>
            <a:r>
              <a:rPr lang="it-IT" b="0" i="1" dirty="0">
                <a:solidFill>
                  <a:srgbClr val="000000"/>
                </a:solidFill>
                <a:effectLst/>
                <a:latin typeface="Lato" panose="020F0502020204030203" pitchFamily="34" charset="0"/>
              </a:rPr>
              <a:t>governance</a:t>
            </a:r>
            <a:r>
              <a:rPr lang="it-IT" b="0" i="0" dirty="0">
                <a:solidFill>
                  <a:srgbClr val="000000"/>
                </a:solidFill>
                <a:effectLst/>
                <a:latin typeface="Lato" panose="020F0502020204030203" pitchFamily="34" charset="0"/>
              </a:rPr>
              <a:t> attuativa che di attuazione per risultati: questi due concetti (</a:t>
            </a:r>
            <a:r>
              <a:rPr lang="it-IT" b="0" i="1" dirty="0">
                <a:solidFill>
                  <a:srgbClr val="000000"/>
                </a:solidFill>
                <a:effectLst/>
                <a:latin typeface="Lato" panose="020F0502020204030203" pitchFamily="34" charset="0"/>
              </a:rPr>
              <a:t>governance</a:t>
            </a:r>
            <a:r>
              <a:rPr lang="it-IT" b="0" i="0" dirty="0">
                <a:solidFill>
                  <a:srgbClr val="000000"/>
                </a:solidFill>
                <a:effectLst/>
                <a:latin typeface="Lato" panose="020F0502020204030203" pitchFamily="34" charset="0"/>
              </a:rPr>
              <a:t> e risultati), nel passato hanno rivestito un livello secondario rispetto alla programmazione</a:t>
            </a:r>
            <a:endParaRPr lang="it-IT" dirty="0"/>
          </a:p>
        </p:txBody>
      </p:sp>
    </p:spTree>
    <p:extLst>
      <p:ext uri="{BB962C8B-B14F-4D97-AF65-F5344CB8AC3E}">
        <p14:creationId xmlns:p14="http://schemas.microsoft.com/office/powerpoint/2010/main" val="983176177"/>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02D7A8-059D-D7CB-053C-B037FD96339F}"/>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A0D16441-74AF-B233-2C37-011FB40098B7}"/>
              </a:ext>
            </a:extLst>
          </p:cNvPr>
          <p:cNvSpPr>
            <a:spLocks noGrp="1"/>
          </p:cNvSpPr>
          <p:nvPr>
            <p:ph idx="1"/>
          </p:nvPr>
        </p:nvSpPr>
        <p:spPr/>
        <p:txBody>
          <a:bodyPr/>
          <a:lstStyle/>
          <a:p>
            <a:pPr algn="just"/>
            <a:r>
              <a:rPr lang="it-IT" b="0" i="0" dirty="0">
                <a:solidFill>
                  <a:srgbClr val="000000"/>
                </a:solidFill>
                <a:effectLst/>
                <a:latin typeface="Lato" panose="020F0502020204030203" pitchFamily="34" charset="0"/>
              </a:rPr>
              <a:t>I meccanismi di attuazione dei fondi, legati alla tutela del bilancio europeo, hanno tenuto in considerazione in modo puntuale l’attuazione finanziaria, ovvero la «rendicontazione della spesa» piuttosto che le valutazioni legate ai risultati e le analisi di impatto sui territori</a:t>
            </a:r>
            <a:r>
              <a:rPr lang="it-IT" b="0" i="0" dirty="0">
                <a:solidFill>
                  <a:srgbClr val="FC7100"/>
                </a:solidFill>
                <a:effectLst/>
                <a:latin typeface="Lato" panose="020F0502020204030203" pitchFamily="34" charset="0"/>
              </a:rPr>
              <a:t>.</a:t>
            </a:r>
          </a:p>
          <a:p>
            <a:pPr algn="just"/>
            <a:r>
              <a:rPr lang="it-IT" b="0" i="0" dirty="0">
                <a:solidFill>
                  <a:srgbClr val="000000"/>
                </a:solidFill>
                <a:effectLst/>
                <a:latin typeface="Lato" panose="020F0502020204030203" pitchFamily="34" charset="0"/>
              </a:rPr>
              <a:t> «Opzioni di costo semplificato» (</a:t>
            </a:r>
            <a:r>
              <a:rPr lang="it-IT" b="0" i="0" dirty="0" err="1">
                <a:solidFill>
                  <a:srgbClr val="000000"/>
                </a:solidFill>
                <a:effectLst/>
                <a:latin typeface="Lato" panose="020F0502020204030203" pitchFamily="34" charset="0"/>
              </a:rPr>
              <a:t>Ocs</a:t>
            </a:r>
            <a:r>
              <a:rPr lang="it-IT" b="0" i="0" dirty="0">
                <a:solidFill>
                  <a:srgbClr val="000000"/>
                </a:solidFill>
                <a:effectLst/>
                <a:latin typeface="Lato" panose="020F0502020204030203" pitchFamily="34" charset="0"/>
              </a:rPr>
              <a:t>) che, intervenendo a livello di progetto e collegando la </a:t>
            </a:r>
            <a:r>
              <a:rPr lang="it-IT" b="0" i="1" dirty="0">
                <a:solidFill>
                  <a:srgbClr val="000000"/>
                </a:solidFill>
                <a:effectLst/>
                <a:latin typeface="Lato" panose="020F0502020204030203" pitchFamily="34" charset="0"/>
              </a:rPr>
              <a:t>performance </a:t>
            </a:r>
            <a:r>
              <a:rPr lang="it-IT" b="0" i="0" dirty="0">
                <a:solidFill>
                  <a:srgbClr val="000000"/>
                </a:solidFill>
                <a:effectLst/>
                <a:latin typeface="Lato" panose="020F0502020204030203" pitchFamily="34" charset="0"/>
              </a:rPr>
              <a:t>realizzativa al trasferimento finanziario delle risorse, hanno unito la semplificazione procedurale alla </a:t>
            </a:r>
            <a:r>
              <a:rPr lang="it-IT" b="0" i="0" dirty="0" err="1">
                <a:solidFill>
                  <a:srgbClr val="000000"/>
                </a:solidFill>
                <a:effectLst/>
                <a:latin typeface="Lato" panose="020F0502020204030203" pitchFamily="34" charset="0"/>
              </a:rPr>
              <a:t>riscontrabilità</a:t>
            </a:r>
            <a:r>
              <a:rPr lang="it-IT" b="0" i="0" dirty="0">
                <a:solidFill>
                  <a:srgbClr val="000000"/>
                </a:solidFill>
                <a:effectLst/>
                <a:latin typeface="Lato" panose="020F0502020204030203" pitchFamily="34" charset="0"/>
              </a:rPr>
              <a:t> della </a:t>
            </a:r>
            <a:r>
              <a:rPr lang="it-IT" b="0" i="1" dirty="0">
                <a:solidFill>
                  <a:srgbClr val="000000"/>
                </a:solidFill>
                <a:effectLst/>
                <a:latin typeface="Lato" panose="020F0502020204030203" pitchFamily="34" charset="0"/>
              </a:rPr>
              <a:t>performance </a:t>
            </a:r>
            <a:r>
              <a:rPr lang="it-IT" b="0" i="0" dirty="0">
                <a:solidFill>
                  <a:srgbClr val="000000"/>
                </a:solidFill>
                <a:effectLst/>
                <a:latin typeface="Lato" panose="020F0502020204030203" pitchFamily="34" charset="0"/>
              </a:rPr>
              <a:t>attuativa</a:t>
            </a:r>
            <a:endParaRPr lang="it-IT" dirty="0"/>
          </a:p>
        </p:txBody>
      </p:sp>
    </p:spTree>
    <p:extLst>
      <p:ext uri="{BB962C8B-B14F-4D97-AF65-F5344CB8AC3E}">
        <p14:creationId xmlns:p14="http://schemas.microsoft.com/office/powerpoint/2010/main" val="3185818191"/>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F4498-F69F-3692-0D9D-1837AF1CEE65}"/>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B57A8C31-2289-F053-569A-9BB618691D08}"/>
              </a:ext>
            </a:extLst>
          </p:cNvPr>
          <p:cNvSpPr>
            <a:spLocks noGrp="1"/>
          </p:cNvSpPr>
          <p:nvPr>
            <p:ph idx="1"/>
          </p:nvPr>
        </p:nvSpPr>
        <p:spPr/>
        <p:txBody>
          <a:bodyPr/>
          <a:lstStyle/>
          <a:p>
            <a:pPr algn="just"/>
            <a:r>
              <a:rPr lang="it-IT" b="0" i="0" dirty="0">
                <a:solidFill>
                  <a:srgbClr val="000000"/>
                </a:solidFill>
                <a:effectLst/>
                <a:latin typeface="Lato" panose="020F0502020204030203" pitchFamily="34" charset="0"/>
              </a:rPr>
              <a:t>strumento </a:t>
            </a:r>
            <a:r>
              <a:rPr lang="it-IT" b="0" i="1" dirty="0">
                <a:solidFill>
                  <a:srgbClr val="000000"/>
                </a:solidFill>
                <a:effectLst/>
                <a:latin typeface="Lato" panose="020F0502020204030203" pitchFamily="34" charset="0"/>
              </a:rPr>
              <a:t>Recovery and </a:t>
            </a:r>
            <a:r>
              <a:rPr lang="it-IT" b="0" i="1" dirty="0" err="1">
                <a:solidFill>
                  <a:srgbClr val="000000"/>
                </a:solidFill>
                <a:effectLst/>
                <a:latin typeface="Lato" panose="020F0502020204030203" pitchFamily="34" charset="0"/>
              </a:rPr>
              <a:t>Resilience</a:t>
            </a:r>
            <a:r>
              <a:rPr lang="it-IT" b="0" i="1" dirty="0">
                <a:solidFill>
                  <a:srgbClr val="000000"/>
                </a:solidFill>
                <a:effectLst/>
                <a:latin typeface="Lato" panose="020F0502020204030203" pitchFamily="34" charset="0"/>
              </a:rPr>
              <a:t> Facility, </a:t>
            </a:r>
            <a:r>
              <a:rPr lang="it-IT" b="0" i="0" dirty="0">
                <a:solidFill>
                  <a:srgbClr val="000000"/>
                </a:solidFill>
                <a:effectLst/>
                <a:latin typeface="Lato" panose="020F0502020204030203" pitchFamily="34" charset="0"/>
              </a:rPr>
              <a:t>che si attua attraverso l’approvazione di specifici Piani Nazionali di Ripresa e Resilienza, non prevede una rendicontazione puntuale delle spese ma i rimborsi che saranno accordati dalla Commissione europea sono legati all’effettivo conseguimento di </a:t>
            </a:r>
            <a:r>
              <a:rPr lang="it-IT" b="0" i="1" dirty="0">
                <a:solidFill>
                  <a:srgbClr val="000000"/>
                </a:solidFill>
                <a:effectLst/>
                <a:latin typeface="Lato" panose="020F0502020204030203" pitchFamily="34" charset="0"/>
              </a:rPr>
              <a:t>target</a:t>
            </a:r>
            <a:r>
              <a:rPr lang="it-IT" b="0" i="0" dirty="0">
                <a:solidFill>
                  <a:srgbClr val="000000"/>
                </a:solidFill>
                <a:effectLst/>
                <a:latin typeface="Lato" panose="020F0502020204030203" pitchFamily="34" charset="0"/>
              </a:rPr>
              <a:t> e </a:t>
            </a:r>
            <a:r>
              <a:rPr lang="it-IT" b="0" i="1" dirty="0">
                <a:solidFill>
                  <a:srgbClr val="000000"/>
                </a:solidFill>
                <a:effectLst/>
                <a:latin typeface="Lato" panose="020F0502020204030203" pitchFamily="34" charset="0"/>
              </a:rPr>
              <a:t>milestone</a:t>
            </a:r>
            <a:endParaRPr lang="it-IT" dirty="0"/>
          </a:p>
        </p:txBody>
      </p:sp>
    </p:spTree>
    <p:extLst>
      <p:ext uri="{BB962C8B-B14F-4D97-AF65-F5344CB8AC3E}">
        <p14:creationId xmlns:p14="http://schemas.microsoft.com/office/powerpoint/2010/main" val="2819884641"/>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FF88D8-9B20-3A26-E725-465A3FF69067}"/>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1CD10E8D-C1E7-E3E9-07A5-68005358EB61}"/>
              </a:ext>
            </a:extLst>
          </p:cNvPr>
          <p:cNvSpPr>
            <a:spLocks noGrp="1"/>
          </p:cNvSpPr>
          <p:nvPr>
            <p:ph idx="1"/>
          </p:nvPr>
        </p:nvSpPr>
        <p:spPr/>
        <p:txBody>
          <a:bodyPr>
            <a:normAutofit fontScale="92500"/>
          </a:bodyPr>
          <a:lstStyle/>
          <a:p>
            <a:pPr algn="just"/>
            <a:r>
              <a:rPr lang="it-IT" b="0" i="0" dirty="0">
                <a:solidFill>
                  <a:srgbClr val="000000"/>
                </a:solidFill>
                <a:effectLst/>
                <a:latin typeface="Lato" panose="020F0502020204030203" pitchFamily="34" charset="0"/>
              </a:rPr>
              <a:t>La prima proposta del </a:t>
            </a:r>
            <a:r>
              <a:rPr lang="it-IT" b="0" i="1" dirty="0">
                <a:solidFill>
                  <a:srgbClr val="000000"/>
                </a:solidFill>
                <a:effectLst/>
                <a:latin typeface="Lato" panose="020F0502020204030203" pitchFamily="34" charset="0"/>
              </a:rPr>
              <a:t>Recovery and </a:t>
            </a:r>
            <a:r>
              <a:rPr lang="it-IT" b="0" i="1" dirty="0" err="1">
                <a:solidFill>
                  <a:srgbClr val="000000"/>
                </a:solidFill>
                <a:effectLst/>
                <a:latin typeface="Lato" panose="020F0502020204030203" pitchFamily="34" charset="0"/>
              </a:rPr>
              <a:t>Resilience</a:t>
            </a:r>
            <a:r>
              <a:rPr lang="it-IT" b="0" i="1" dirty="0">
                <a:solidFill>
                  <a:srgbClr val="000000"/>
                </a:solidFill>
                <a:effectLst/>
                <a:latin typeface="Lato" panose="020F0502020204030203" pitchFamily="34" charset="0"/>
              </a:rPr>
              <a:t> Facility</a:t>
            </a:r>
            <a:r>
              <a:rPr lang="it-IT" b="0" i="0" dirty="0">
                <a:solidFill>
                  <a:srgbClr val="000000"/>
                </a:solidFill>
                <a:effectLst/>
                <a:latin typeface="Lato" panose="020F0502020204030203" pitchFamily="34" charset="0"/>
              </a:rPr>
              <a:t> non introduceva elementi di dettaglio sulle procedure sottostanti il raggiungimento di </a:t>
            </a:r>
            <a:r>
              <a:rPr lang="it-IT" b="0" i="1" dirty="0">
                <a:solidFill>
                  <a:srgbClr val="000000"/>
                </a:solidFill>
                <a:effectLst/>
                <a:latin typeface="Lato" panose="020F0502020204030203" pitchFamily="34" charset="0"/>
              </a:rPr>
              <a:t>target e milestone</a:t>
            </a:r>
            <a:r>
              <a:rPr lang="it-IT" b="0" i="0" dirty="0">
                <a:solidFill>
                  <a:srgbClr val="000000"/>
                </a:solidFill>
                <a:effectLst/>
                <a:latin typeface="Lato" panose="020F0502020204030203" pitchFamily="34" charset="0"/>
              </a:rPr>
              <a:t>; tutto si riferiva alla novità dello strumento che, in quanto attuabile attraverso una modalità “</a:t>
            </a:r>
            <a:r>
              <a:rPr lang="it-IT" b="0" i="1" dirty="0">
                <a:solidFill>
                  <a:srgbClr val="000000"/>
                </a:solidFill>
                <a:effectLst/>
                <a:latin typeface="Lato" panose="020F0502020204030203" pitchFamily="34" charset="0"/>
              </a:rPr>
              <a:t>performance </a:t>
            </a:r>
            <a:r>
              <a:rPr lang="it-IT" b="0" i="1" dirty="0" err="1">
                <a:solidFill>
                  <a:srgbClr val="000000"/>
                </a:solidFill>
                <a:effectLst/>
                <a:latin typeface="Lato" panose="020F0502020204030203" pitchFamily="34" charset="0"/>
              </a:rPr>
              <a:t>based</a:t>
            </a:r>
            <a:r>
              <a:rPr lang="it-IT" b="0" i="0" dirty="0">
                <a:solidFill>
                  <a:srgbClr val="000000"/>
                </a:solidFill>
                <a:effectLst/>
                <a:latin typeface="Lato" panose="020F0502020204030203" pitchFamily="34" charset="0"/>
              </a:rPr>
              <a:t>”, avrebbe lasciato liberi i soggetti dalla verifica sulle spese sottostanti, vincolando il rimborso al soddisfacente conseguimento dei </a:t>
            </a:r>
            <a:r>
              <a:rPr lang="it-IT" b="0" i="1" dirty="0">
                <a:solidFill>
                  <a:srgbClr val="000000"/>
                </a:solidFill>
                <a:effectLst/>
                <a:latin typeface="Lato" panose="020F0502020204030203" pitchFamily="34" charset="0"/>
              </a:rPr>
              <a:t>target e milestone</a:t>
            </a:r>
            <a:r>
              <a:rPr lang="it-IT" b="0" i="0" dirty="0">
                <a:solidFill>
                  <a:srgbClr val="000000"/>
                </a:solidFill>
                <a:effectLst/>
                <a:latin typeface="Lato" panose="020F0502020204030203" pitchFamily="34" charset="0"/>
              </a:rPr>
              <a:t> concordati. La procedura attuativa e la modalità realizzativa ha importanza ma passa in secondo piano: se non si raggiunge il </a:t>
            </a:r>
            <a:r>
              <a:rPr lang="it-IT" b="0" i="1" dirty="0">
                <a:solidFill>
                  <a:srgbClr val="000000"/>
                </a:solidFill>
                <a:effectLst/>
                <a:latin typeface="Lato" panose="020F0502020204030203" pitchFamily="34" charset="0"/>
              </a:rPr>
              <a:t>target</a:t>
            </a:r>
            <a:r>
              <a:rPr lang="it-IT" b="0" i="0" dirty="0">
                <a:solidFill>
                  <a:srgbClr val="000000"/>
                </a:solidFill>
                <a:effectLst/>
                <a:latin typeface="Lato" panose="020F0502020204030203" pitchFamily="34" charset="0"/>
              </a:rPr>
              <a:t> non ha alcun effetto. Inoltre, il </a:t>
            </a:r>
            <a:r>
              <a:rPr lang="it-IT" b="0" i="1" dirty="0">
                <a:solidFill>
                  <a:srgbClr val="000000"/>
                </a:solidFill>
                <a:effectLst/>
                <a:latin typeface="Lato" panose="020F0502020204030203" pitchFamily="34" charset="0"/>
              </a:rPr>
              <a:t>Recovery and </a:t>
            </a:r>
            <a:r>
              <a:rPr lang="it-IT" b="0" i="1" dirty="0" err="1">
                <a:solidFill>
                  <a:srgbClr val="000000"/>
                </a:solidFill>
                <a:effectLst/>
                <a:latin typeface="Lato" panose="020F0502020204030203" pitchFamily="34" charset="0"/>
              </a:rPr>
              <a:t>Resilience</a:t>
            </a:r>
            <a:r>
              <a:rPr lang="it-IT" b="0" i="1" dirty="0">
                <a:solidFill>
                  <a:srgbClr val="000000"/>
                </a:solidFill>
                <a:effectLst/>
                <a:latin typeface="Lato" panose="020F0502020204030203" pitchFamily="34" charset="0"/>
              </a:rPr>
              <a:t> Facility </a:t>
            </a:r>
            <a:r>
              <a:rPr lang="it-IT" b="0" i="0" dirty="0">
                <a:solidFill>
                  <a:srgbClr val="000000"/>
                </a:solidFill>
                <a:effectLst/>
                <a:latin typeface="Lato" panose="020F0502020204030203" pitchFamily="34" charset="0"/>
              </a:rPr>
              <a:t>non solo introduce una novità in termini di </a:t>
            </a:r>
            <a:r>
              <a:rPr lang="it-IT" b="0" i="1" dirty="0">
                <a:solidFill>
                  <a:srgbClr val="000000"/>
                </a:solidFill>
                <a:effectLst/>
                <a:latin typeface="Lato" panose="020F0502020204030203" pitchFamily="34" charset="0"/>
              </a:rPr>
              <a:t>performance</a:t>
            </a:r>
            <a:r>
              <a:rPr lang="it-IT" b="0" i="0" dirty="0">
                <a:solidFill>
                  <a:srgbClr val="000000"/>
                </a:solidFill>
                <a:effectLst/>
                <a:latin typeface="Lato" panose="020F0502020204030203" pitchFamily="34" charset="0"/>
              </a:rPr>
              <a:t> ma richiede che </a:t>
            </a:r>
            <a:r>
              <a:rPr lang="it-IT" b="0" i="1" dirty="0">
                <a:solidFill>
                  <a:srgbClr val="000000"/>
                </a:solidFill>
                <a:effectLst/>
                <a:latin typeface="Lato" panose="020F0502020204030203" pitchFamily="34" charset="0"/>
              </a:rPr>
              <a:t>target </a:t>
            </a:r>
            <a:r>
              <a:rPr lang="it-IT" b="0" i="0" dirty="0">
                <a:solidFill>
                  <a:srgbClr val="000000"/>
                </a:solidFill>
                <a:effectLst/>
                <a:latin typeface="Lato" panose="020F0502020204030203" pitchFamily="34" charset="0"/>
              </a:rPr>
              <a:t>e </a:t>
            </a:r>
            <a:r>
              <a:rPr lang="it-IT" b="0" i="1" dirty="0">
                <a:solidFill>
                  <a:srgbClr val="000000"/>
                </a:solidFill>
                <a:effectLst/>
                <a:latin typeface="Lato" panose="020F0502020204030203" pitchFamily="34" charset="0"/>
              </a:rPr>
              <a:t>milestone </a:t>
            </a:r>
            <a:r>
              <a:rPr lang="it-IT" b="0" i="0" dirty="0">
                <a:solidFill>
                  <a:srgbClr val="000000"/>
                </a:solidFill>
                <a:effectLst/>
                <a:latin typeface="Lato" panose="020F0502020204030203" pitchFamily="34" charset="0"/>
              </a:rPr>
              <a:t>concordati siano conseguiti entro il 31 agosto 2026.</a:t>
            </a:r>
            <a:endParaRPr lang="it-IT" dirty="0"/>
          </a:p>
        </p:txBody>
      </p:sp>
    </p:spTree>
    <p:extLst>
      <p:ext uri="{BB962C8B-B14F-4D97-AF65-F5344CB8AC3E}">
        <p14:creationId xmlns:p14="http://schemas.microsoft.com/office/powerpoint/2010/main" val="2640120836"/>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D6688D-31D7-8ABF-DE6B-027B29D0598D}"/>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CECA0D72-96E4-A279-3C03-014500E23233}"/>
              </a:ext>
            </a:extLst>
          </p:cNvPr>
          <p:cNvSpPr>
            <a:spLocks noGrp="1"/>
          </p:cNvSpPr>
          <p:nvPr>
            <p:ph idx="1"/>
          </p:nvPr>
        </p:nvSpPr>
        <p:spPr/>
        <p:txBody>
          <a:bodyPr/>
          <a:lstStyle/>
          <a:p>
            <a:pPr algn="just"/>
            <a:r>
              <a:rPr lang="it-IT" b="0" i="0" dirty="0">
                <a:solidFill>
                  <a:srgbClr val="000000"/>
                </a:solidFill>
                <a:effectLst>
                  <a:outerShdw blurRad="38100" dist="38100" dir="2700000" algn="tl">
                    <a:srgbClr val="000000">
                      <a:alpha val="43137"/>
                    </a:srgbClr>
                  </a:outerShdw>
                </a:effectLst>
                <a:latin typeface="Lato" panose="020F0502020204030203" pitchFamily="34" charset="0"/>
              </a:rPr>
              <a:t>Quindi, con il PNRR, piano </a:t>
            </a:r>
            <a:r>
              <a:rPr lang="it-IT" b="0" i="1" dirty="0">
                <a:solidFill>
                  <a:srgbClr val="000000"/>
                </a:solidFill>
                <a:effectLst>
                  <a:outerShdw blurRad="38100" dist="38100" dir="2700000" algn="tl">
                    <a:srgbClr val="000000">
                      <a:alpha val="43137"/>
                    </a:srgbClr>
                  </a:outerShdw>
                </a:effectLst>
                <a:latin typeface="Lato" panose="020F0502020204030203" pitchFamily="34" charset="0"/>
              </a:rPr>
              <a:t>performance </a:t>
            </a:r>
            <a:r>
              <a:rPr lang="it-IT" b="0" i="1" dirty="0" err="1">
                <a:solidFill>
                  <a:srgbClr val="000000"/>
                </a:solidFill>
                <a:effectLst>
                  <a:outerShdw blurRad="38100" dist="38100" dir="2700000" algn="tl">
                    <a:srgbClr val="000000">
                      <a:alpha val="43137"/>
                    </a:srgbClr>
                  </a:outerShdw>
                </a:effectLst>
                <a:latin typeface="Lato" panose="020F0502020204030203" pitchFamily="34" charset="0"/>
              </a:rPr>
              <a:t>based</a:t>
            </a:r>
            <a:r>
              <a:rPr lang="it-IT" b="0" i="0" dirty="0">
                <a:solidFill>
                  <a:srgbClr val="000000"/>
                </a:solidFill>
                <a:effectLst>
                  <a:outerShdw blurRad="38100" dist="38100" dir="2700000" algn="tl">
                    <a:srgbClr val="000000">
                      <a:alpha val="43137"/>
                    </a:srgbClr>
                  </a:outerShdw>
                </a:effectLst>
                <a:latin typeface="Lato" panose="020F0502020204030203" pitchFamily="34" charset="0"/>
              </a:rPr>
              <a:t>, le procedure si sono fatte decisamente più complesse, considerando che questa iniziativa è espressamente inclusa all’interno </a:t>
            </a:r>
            <a:r>
              <a:rPr lang="it-IT" b="1" i="0" dirty="0">
                <a:solidFill>
                  <a:srgbClr val="000000"/>
                </a:solidFill>
                <a:effectLst>
                  <a:outerShdw blurRad="38100" dist="38100" dir="2700000" algn="tl">
                    <a:srgbClr val="000000">
                      <a:alpha val="43137"/>
                    </a:srgbClr>
                  </a:outerShdw>
                </a:effectLst>
                <a:latin typeface="Lato" panose="020F0502020204030203" pitchFamily="34" charset="0"/>
              </a:rPr>
              <a:t>degli strumenti a “gestione diretta</a:t>
            </a:r>
            <a:r>
              <a:rPr lang="it-IT" b="0" i="0" dirty="0">
                <a:solidFill>
                  <a:srgbClr val="000000"/>
                </a:solidFill>
                <a:effectLst>
                  <a:outerShdw blurRad="38100" dist="38100" dir="2700000" algn="tl">
                    <a:srgbClr val="000000">
                      <a:alpha val="43137"/>
                    </a:srgbClr>
                  </a:outerShdw>
                </a:effectLst>
                <a:latin typeface="Lato" panose="020F0502020204030203" pitchFamily="34" charset="0"/>
              </a:rPr>
              <a:t>”: i Piani di ripresa e di resilienza sono, quindi, considerati come singoli progetti, il cui beneficiario è lo Stato membro.</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4925734"/>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530312-DD07-8924-EAD8-A0BBB8E52850}"/>
              </a:ext>
            </a:extLst>
          </p:cNvPr>
          <p:cNvSpPr>
            <a:spLocks noGrp="1"/>
          </p:cNvSpPr>
          <p:nvPr>
            <p:ph type="title"/>
          </p:nvPr>
        </p:nvSpPr>
        <p:spPr/>
        <p:txBody>
          <a:bodyPr>
            <a:normAutofit fontScale="90000"/>
          </a:bodyPr>
          <a:lstStyle/>
          <a:p>
            <a:r>
              <a:rPr lang="it-IT" b="0" i="0" dirty="0">
                <a:solidFill>
                  <a:srgbClr val="000000"/>
                </a:solidFill>
                <a:effectLst/>
                <a:latin typeface="Lato" panose="020F0502020204030203" pitchFamily="34" charset="0"/>
              </a:rPr>
              <a:t>Fondi SIE versus PNRR – Gli elementi di opportunità</a:t>
            </a:r>
            <a:endParaRPr lang="it-IT" dirty="0"/>
          </a:p>
        </p:txBody>
      </p:sp>
      <p:sp>
        <p:nvSpPr>
          <p:cNvPr id="3" name="Segnaposto contenuto 2">
            <a:extLst>
              <a:ext uri="{FF2B5EF4-FFF2-40B4-BE49-F238E27FC236}">
                <a16:creationId xmlns:a16="http://schemas.microsoft.com/office/drawing/2014/main" id="{28002AFE-21D5-7C97-DBA3-CE3169D357F8}"/>
              </a:ext>
            </a:extLst>
          </p:cNvPr>
          <p:cNvSpPr>
            <a:spLocks noGrp="1"/>
          </p:cNvSpPr>
          <p:nvPr>
            <p:ph idx="1"/>
          </p:nvPr>
        </p:nvSpPr>
        <p:spPr/>
        <p:txBody>
          <a:bodyPr>
            <a:normAutofit fontScale="92500" lnSpcReduction="10000"/>
          </a:bodyPr>
          <a:lstStyle/>
          <a:p>
            <a:pPr algn="just"/>
            <a:r>
              <a:rPr lang="it-IT" b="0" i="0" dirty="0">
                <a:solidFill>
                  <a:srgbClr val="000000"/>
                </a:solidFill>
                <a:effectLst/>
                <a:latin typeface="Lato" panose="020F0502020204030203" pitchFamily="34" charset="0"/>
              </a:rPr>
              <a:t>Ciononostante, la versione finale del Regolamento 241/2021, in particolare l’art. 22 e, ancor di più, le raccomandazioni della Commissione europea nel corso dei negoziati con gli Stati membri, hanno aggiunto ulteriori livelli di dettaglio, anche procedurale, riguardo l’attuazione dell’iniziativa.</a:t>
            </a:r>
          </a:p>
          <a:p>
            <a:pPr algn="just"/>
            <a:r>
              <a:rPr lang="it-IT" b="0" i="0" dirty="0">
                <a:solidFill>
                  <a:srgbClr val="000000"/>
                </a:solidFill>
                <a:effectLst/>
                <a:latin typeface="Lato" panose="020F0502020204030203" pitchFamily="34" charset="0"/>
              </a:rPr>
              <a:t> l’art 22.1 del Regolamento (UE) 2021/241 specifica che, per l’attuazione dello strumento, si debba fare affidamento ai sistemi di controllo interno di ciascuno Stato membro che devono, pertanto, essere sufficientemente “credibili” da tutelare gli interessi finanziari dell’Unione e, in particolare, devono “contrastare” le frodi, la corruzione e i conflitti di interessi; tuttavia, le Linee Guida della Commissione europea di gennaio 2021 raccomandano che gli Stati membri si avvalgano dei sistemi di gestione e controllo nazionali già esistenti e dei relativi organismi, come quelli utilizzati per altri fondi </a:t>
            </a:r>
            <a:r>
              <a:rPr lang="it-IT" b="0" i="0" dirty="0" err="1">
                <a:solidFill>
                  <a:srgbClr val="000000"/>
                </a:solidFill>
                <a:effectLst/>
                <a:latin typeface="Lato" panose="020F0502020204030203" pitchFamily="34" charset="0"/>
              </a:rPr>
              <a:t>unionali</a:t>
            </a:r>
            <a:r>
              <a:rPr lang="it-IT" b="0" i="0" dirty="0">
                <a:solidFill>
                  <a:srgbClr val="000000"/>
                </a:solidFill>
                <a:effectLst/>
                <a:latin typeface="Lato" panose="020F0502020204030203" pitchFamily="34" charset="0"/>
              </a:rPr>
              <a:t>.</a:t>
            </a:r>
            <a:endParaRPr lang="it-IT" dirty="0"/>
          </a:p>
        </p:txBody>
      </p:sp>
    </p:spTree>
    <p:extLst>
      <p:ext uri="{BB962C8B-B14F-4D97-AF65-F5344CB8AC3E}">
        <p14:creationId xmlns:p14="http://schemas.microsoft.com/office/powerpoint/2010/main" val="1690853894"/>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D5796D-4942-BB15-9392-DB29EA7DB69F}"/>
              </a:ext>
            </a:extLst>
          </p:cNvPr>
          <p:cNvSpPr>
            <a:spLocks noGrp="1"/>
          </p:cNvSpPr>
          <p:nvPr>
            <p:ph idx="1"/>
          </p:nvPr>
        </p:nvSpPr>
        <p:spPr/>
        <p:txBody>
          <a:bodyPr>
            <a:normAutofit lnSpcReduction="10000"/>
          </a:bodyPr>
          <a:lstStyle/>
          <a:p>
            <a:pPr algn="just"/>
            <a:r>
              <a:rPr lang="it-IT" b="0" i="0" dirty="0">
                <a:solidFill>
                  <a:srgbClr val="000000"/>
                </a:solidFill>
                <a:effectLst/>
                <a:latin typeface="Lato" panose="020F0502020204030203" pitchFamily="34" charset="0"/>
              </a:rPr>
              <a:t>Quindi, nel PNRR l’attuazione dei singoli interventi è a carico delle Amministrazioni centrali, delle Regioni e degli enti locali, non dei “beneficiari”, sulla base delle competenze istituzionali e tenuto conto del settore di riferimento e della natura dell’intervento.</a:t>
            </a:r>
          </a:p>
          <a:p>
            <a:pPr algn="just"/>
            <a:r>
              <a:rPr lang="it-IT" b="0" i="0" dirty="0">
                <a:solidFill>
                  <a:srgbClr val="000000"/>
                </a:solidFill>
                <a:effectLst/>
                <a:latin typeface="Lato" panose="020F0502020204030203" pitchFamily="34" charset="0"/>
              </a:rPr>
              <a:t>Tuttavia, ogni investimento e riforma è assegnato alla responsabilità di “</a:t>
            </a:r>
            <a:r>
              <a:rPr lang="it-IT" b="0" i="1" dirty="0">
                <a:solidFill>
                  <a:srgbClr val="000000"/>
                </a:solidFill>
                <a:effectLst/>
                <a:latin typeface="Lato" panose="020F0502020204030203" pitchFamily="34" charset="0"/>
              </a:rPr>
              <a:t>Amministrazioni centrali titolari di interventi PNRR</a:t>
            </a:r>
            <a:r>
              <a:rPr lang="it-IT" b="0" i="0" dirty="0">
                <a:solidFill>
                  <a:srgbClr val="000000"/>
                </a:solidFill>
                <a:effectLst/>
                <a:latin typeface="Lato" panose="020F0502020204030203" pitchFamily="34" charset="0"/>
              </a:rPr>
              <a:t>”, ossia Ministeri o strutture dipartimentali della Presidenza del Consiglio dei Ministri che, come le “Autorità di Gestione” dei fondi strutturali, svolgono funzioni di vigilanza sulla corretta adozione dei criteri di selezione delle azioni, in coerenza con le regole e gli obiettivi del PNRR, nel rispetto delle condizionalità previste</a:t>
            </a:r>
            <a:endParaRPr lang="it-IT" dirty="0"/>
          </a:p>
        </p:txBody>
      </p:sp>
    </p:spTree>
    <p:extLst>
      <p:ext uri="{BB962C8B-B14F-4D97-AF65-F5344CB8AC3E}">
        <p14:creationId xmlns:p14="http://schemas.microsoft.com/office/powerpoint/2010/main" val="1163986188"/>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B53FC8-C792-F6CC-92A4-248C562DA72D}"/>
              </a:ext>
            </a:extLst>
          </p:cNvPr>
          <p:cNvSpPr>
            <a:spLocks noGrp="1"/>
          </p:cNvSpPr>
          <p:nvPr>
            <p:ph idx="1"/>
          </p:nvPr>
        </p:nvSpPr>
        <p:spPr>
          <a:xfrm>
            <a:off x="467544" y="620688"/>
            <a:ext cx="8219256" cy="5856312"/>
          </a:xfrm>
        </p:spPr>
        <p:txBody>
          <a:bodyPr/>
          <a:lstStyle/>
          <a:p>
            <a:pPr algn="just"/>
            <a:r>
              <a:rPr lang="it-IT" b="0" i="0" dirty="0">
                <a:solidFill>
                  <a:srgbClr val="000000"/>
                </a:solidFill>
                <a:effectLst/>
                <a:latin typeface="Lato" panose="020F0502020204030203" pitchFamily="34" charset="0"/>
              </a:rPr>
              <a:t>Inoltre, anche nel PNRR i progetti possono essere “a regia”, ossia selezionati sotto la responsabilità dell’Amministrazione centrale titolare di interventi PNRR o direttamente attuati dalla stessa (“a titolarità”); ciononostante l’elemento che regge tutto il processo è il raggiungimento dei </a:t>
            </a:r>
            <a:r>
              <a:rPr lang="it-IT" b="0" i="1" dirty="0">
                <a:solidFill>
                  <a:srgbClr val="000000"/>
                </a:solidFill>
                <a:effectLst/>
                <a:latin typeface="Lato" panose="020F0502020204030203" pitchFamily="34" charset="0"/>
              </a:rPr>
              <a:t>target</a:t>
            </a:r>
            <a:r>
              <a:rPr lang="it-IT" b="0" i="0" dirty="0">
                <a:solidFill>
                  <a:srgbClr val="000000"/>
                </a:solidFill>
                <a:effectLst/>
                <a:latin typeface="Lato" panose="020F0502020204030203" pitchFamily="34" charset="0"/>
              </a:rPr>
              <a:t> e </a:t>
            </a:r>
            <a:r>
              <a:rPr lang="it-IT" b="0" i="1" dirty="0">
                <a:solidFill>
                  <a:srgbClr val="000000"/>
                </a:solidFill>
                <a:effectLst/>
                <a:latin typeface="Lato" panose="020F0502020204030203" pitchFamily="34" charset="0"/>
              </a:rPr>
              <a:t>milestone</a:t>
            </a:r>
            <a:r>
              <a:rPr lang="it-IT" b="0" i="0" dirty="0">
                <a:solidFill>
                  <a:srgbClr val="000000"/>
                </a:solidFill>
                <a:effectLst/>
                <a:latin typeface="Lato" panose="020F0502020204030203" pitchFamily="34" charset="0"/>
              </a:rPr>
              <a:t>: una spesa regolare, qualora non conduca al conseguimento degli obiettivi fissati, non consentirebbe di ottenere il rimborso comunitario.</a:t>
            </a:r>
            <a:endParaRPr lang="it-IT" dirty="0"/>
          </a:p>
        </p:txBody>
      </p:sp>
    </p:spTree>
    <p:extLst>
      <p:ext uri="{BB962C8B-B14F-4D97-AF65-F5344CB8AC3E}">
        <p14:creationId xmlns:p14="http://schemas.microsoft.com/office/powerpoint/2010/main" val="348973971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Macro-strutture">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619</TotalTime>
  <Words>12738</Words>
  <Application>Microsoft Office PowerPoint</Application>
  <PresentationFormat>Presentazione su schermo (4:3)</PresentationFormat>
  <Paragraphs>766</Paragraphs>
  <Slides>102</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102</vt:i4>
      </vt:variant>
    </vt:vector>
  </HeadingPairs>
  <TitlesOfParts>
    <vt:vector size="112" baseType="lpstr">
      <vt:lpstr>Arial</vt:lpstr>
      <vt:lpstr>Calibri</vt:lpstr>
      <vt:lpstr>Courier New</vt:lpstr>
      <vt:lpstr>Lato</vt:lpstr>
      <vt:lpstr>Microsoft Sans Serif</vt:lpstr>
      <vt:lpstr>Symbol</vt:lpstr>
      <vt:lpstr>Times New Roman</vt:lpstr>
      <vt:lpstr>Titillium Web</vt:lpstr>
      <vt:lpstr>Wingdings</vt:lpstr>
      <vt:lpstr>3_Macro-strutture</vt:lpstr>
      <vt:lpstr>Presentazione standard di PowerPoint</vt:lpstr>
      <vt:lpstr>Agenda/Sommario/Indice degli argomenti </vt:lpstr>
      <vt:lpstr>Presentazione standard di PowerPoint</vt:lpstr>
      <vt:lpstr>6 16 63 134 Missioni Componenti Riforme Investimenti</vt:lpstr>
      <vt:lpstr>PNRR</vt:lpstr>
      <vt:lpstr>I numeri del PNRR per Missioni e progetti in essere e nuovi</vt:lpstr>
      <vt:lpstr>Presentazione standard di PowerPoint</vt:lpstr>
      <vt:lpstr>Le tre Priorità trasversali: donne, giovani, Sud</vt:lpstr>
      <vt:lpstr>Missione 1: digitalizzare Pa e imprese</vt:lpstr>
      <vt:lpstr>M1</vt:lpstr>
      <vt:lpstr>Missione 2: rivoluzione verde a tutto campo</vt:lpstr>
      <vt:lpstr>M2</vt:lpstr>
      <vt:lpstr>Missione 3: potenziare la mobilità</vt:lpstr>
      <vt:lpstr>M3</vt:lpstr>
      <vt:lpstr>Missione 4: al centro l’istruzione dei giovani</vt:lpstr>
      <vt:lpstr>M4</vt:lpstr>
      <vt:lpstr>Mezzogiorno e Pnrr</vt:lpstr>
      <vt:lpstr>Asili nido pnrr il rapporto Svimez </vt:lpstr>
      <vt:lpstr>Missione 5: lavoro, famiglia e coesione territoriale</vt:lpstr>
      <vt:lpstr>M5</vt:lpstr>
      <vt:lpstr>Missione 5 Inclusione e coesione</vt:lpstr>
      <vt:lpstr>M5- SUD</vt:lpstr>
      <vt:lpstr>Missione 6 sulla Salute: premessa</vt:lpstr>
      <vt:lpstr>Missione 6: salute bene pubblico e universale</vt:lpstr>
      <vt:lpstr>M6</vt:lpstr>
      <vt:lpstr>Le Riforme: la nuova Pa centrale per lo sviluppo</vt:lpstr>
      <vt:lpstr>Le Riforme: la Pa digitale è prima di tutto semplice  </vt:lpstr>
      <vt:lpstr>Le Riforme: una Giustizia veloce aiuta l’economia</vt:lpstr>
      <vt:lpstr>Le Riforme: la semplificazione per il rilancio</vt:lpstr>
      <vt:lpstr>Le Riforme: concorrenza per imprese competitive</vt:lpstr>
      <vt:lpstr>Le Riforme settoriali e di accompagnamento</vt:lpstr>
      <vt:lpstr>La gestione del PNRR: coordinamento e regia</vt:lpstr>
      <vt:lpstr>La nuova governance: decreto legge 13 del 2023</vt:lpstr>
      <vt:lpstr>La gestione del PNRR: risorse umane e comunicazione</vt:lpstr>
      <vt:lpstr>Politica di coesione</vt:lpstr>
      <vt:lpstr>Politica di coesione</vt:lpstr>
      <vt:lpstr>L'attuazione della politica regionale 2021-2027 passa attraverso i seguenti fondi: </vt:lpstr>
      <vt:lpstr>Le regole di rendicontazione</vt:lpstr>
      <vt:lpstr>Accordi partenariato</vt:lpstr>
      <vt:lpstr>Accordo di partenariato</vt:lpstr>
      <vt:lpstr>Obiettivi dei fondi di coesione </vt:lpstr>
      <vt:lpstr>Il quadro normativo comunitario</vt:lpstr>
      <vt:lpstr>Presentazione standard di PowerPoint</vt:lpstr>
      <vt:lpstr>Politica di coesione</vt:lpstr>
      <vt:lpstr>obiettivo «Investimenti» interessa le seguenti categorie di regioni: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Programmi nazionali</vt:lpstr>
      <vt:lpstr>Regioni in transizione </vt:lpstr>
      <vt:lpstr>Presentazione standard di PowerPoint</vt:lpstr>
      <vt:lpstr>Presentazione standard di PowerPoint</vt:lpstr>
      <vt:lpstr>Presentazione standard di PowerPoint</vt:lpstr>
      <vt:lpstr>Risorse per regioni </vt:lpstr>
      <vt:lpstr>Presentazione standard di PowerPoint</vt:lpstr>
      <vt:lpstr>Presentazione standard di PowerPoint</vt:lpstr>
      <vt:lpstr>NGEU</vt:lpstr>
      <vt:lpstr>NGEU</vt:lpstr>
      <vt:lpstr>NGEU</vt:lpstr>
      <vt:lpstr>Finanziamenti NGEU</vt:lpstr>
      <vt:lpstr>Finanziamenti NGEU</vt:lpstr>
      <vt:lpstr>Aree di intervento NGEU</vt:lpstr>
      <vt:lpstr>Presentazione standard di PowerPoint</vt:lpstr>
      <vt:lpstr>Criteri</vt:lpstr>
      <vt:lpstr>  Piani nazionali di ripresa e resilienza </vt:lpstr>
      <vt:lpstr>Procedura </vt:lpstr>
      <vt:lpstr>Monitoraggio  e Trasparenza </vt:lpstr>
      <vt:lpstr>Presentazione standard di PowerPoint</vt:lpstr>
      <vt:lpstr>Presentazione standard di PowerPoint</vt:lpstr>
      <vt:lpstr>Fondo sviluppo e coesione (FSC) </vt:lpstr>
      <vt:lpstr>Presentazione standard di PowerPoint</vt:lpstr>
      <vt:lpstr>Risorse per il Pnrr</vt:lpstr>
      <vt:lpstr>Presentazione standard di PowerPoint</vt:lpstr>
      <vt:lpstr>Differenze e analogie tra fondi strutturali e PNRR</vt:lpstr>
      <vt:lpstr>Presentazione standard di PowerPoint</vt:lpstr>
      <vt:lpstr>Gestione ed attuazione: un primo confronto tra PNRR e fondi SIE</vt:lpstr>
      <vt:lpstr>Presentazione standard di PowerPoint</vt:lpstr>
      <vt:lpstr>Fondi SIE versus PNRR – Gli elementi di rischio</vt:lpstr>
      <vt:lpstr>Presentazione standard di PowerPoint</vt:lpstr>
      <vt:lpstr> Fondi SIE versus PNRR – Gli elementi di opportunità</vt:lpstr>
      <vt:lpstr>Fondi SIE versus PNRR – Gli elementi di opportunità</vt:lpstr>
      <vt:lpstr>Fondi SIE versus PNRR – Gli elementi di opportunità</vt:lpstr>
      <vt:lpstr>Fondi SIE versus PNRR – Gli elementi di opportunità</vt:lpstr>
      <vt:lpstr>Fondi SIE versus PNRR – Gli elementi di opportunità</vt:lpstr>
      <vt:lpstr>Fondi SIE versus PNRR – Gli elementi di opportunità</vt:lpstr>
      <vt:lpstr>Fondi SIE versus PNRR – Gli elementi di opportunità</vt:lpstr>
      <vt:lpstr>Fondi SIE versus PNRR – Gli elementi di opportunità</vt:lpstr>
      <vt:lpstr>Fondi SIE versus PNRR – Gli elementi di opportunità</vt:lpstr>
      <vt:lpstr>Fondi SIE versus PNRR – Gli elementi di opportunità</vt:lpstr>
      <vt:lpstr>Presentazione standard di PowerPoint</vt:lpstr>
      <vt:lpstr>Presentazione standard di PowerPoint</vt:lpstr>
      <vt:lpstr>Presentazione standard di PowerPoint</vt:lpstr>
      <vt:lpstr>Presentazione standard di PowerPoint</vt:lpstr>
      <vt:lpstr>Differenze e analogie con la gestione dei Fondi strutturali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Piscopo</dc:creator>
  <cp:lastModifiedBy>Fortini Antonietta</cp:lastModifiedBy>
  <cp:revision>16</cp:revision>
  <dcterms:created xsi:type="dcterms:W3CDTF">2020-10-09T07:25:14Z</dcterms:created>
  <dcterms:modified xsi:type="dcterms:W3CDTF">2023-05-19T14:17:15Z</dcterms:modified>
</cp:coreProperties>
</file>