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emf" ContentType="image/x-emf"/>
  <Default Extension="jpeg" ContentType="image/jpeg"/>
  <Default Extension="webp" ContentType="image/gi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theme/themeOverride1.xml" ContentType="application/vnd.openxmlformats-officedocument.themeOverr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rts/chart5.xml" ContentType="application/vnd.openxmlformats-officedocument.drawingml.chart+xml"/>
  <Override PartName="/ppt/theme/themeOverride4.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6.xml" ContentType="application/vnd.openxmlformats-officedocument.drawingml.chart+xml"/>
  <Override PartName="/ppt/theme/themeOverride5.xml" ContentType="application/vnd.openxmlformats-officedocument.themeOverride+xml"/>
  <Override PartName="/ppt/notesSlides/notesSlide34.xml" ContentType="application/vnd.openxmlformats-officedocument.presentationml.notesSlide+xml"/>
  <Override PartName="/ppt/charts/chart7.xml" ContentType="application/vnd.openxmlformats-officedocument.drawingml.chart+xml"/>
  <Override PartName="/ppt/theme/themeOverride6.xml" ContentType="application/vnd.openxmlformats-officedocument.themeOverride+xml"/>
  <Override PartName="/ppt/charts/chart8.xml" ContentType="application/vnd.openxmlformats-officedocument.drawingml.chart+xml"/>
  <Override PartName="/ppt/theme/themeOverride7.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9.xml" ContentType="application/vnd.openxmlformats-officedocument.drawingml.chart+xml"/>
  <Override PartName="/ppt/theme/themeOverride8.xml" ContentType="application/vnd.openxmlformats-officedocument.themeOverride+xml"/>
  <Override PartName="/ppt/charts/chart10.xml" ContentType="application/vnd.openxmlformats-officedocument.drawingml.chart+xml"/>
  <Override PartName="/ppt/theme/themeOverride9.xml" ContentType="application/vnd.openxmlformats-officedocument.themeOverride+xml"/>
  <Override PartName="/ppt/charts/chart11.xml" ContentType="application/vnd.openxmlformats-officedocument.drawingml.chart+xml"/>
  <Override PartName="/ppt/theme/themeOverride10.xml" ContentType="application/vnd.openxmlformats-officedocument.themeOverr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charts/chart1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1.xml" ContentType="application/vnd.openxmlformats-officedocument.themeOverride+xml"/>
  <Override PartName="/ppt/charts/chart1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2.xml" ContentType="application/vnd.openxmlformats-officedocument.themeOverr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6" r:id="rId4"/>
    <p:sldMasterId id="2147483698" r:id="rId5"/>
    <p:sldMasterId id="2147483710" r:id="rId6"/>
  </p:sldMasterIdLst>
  <p:notesMasterIdLst>
    <p:notesMasterId r:id="rId324"/>
  </p:notesMasterIdLst>
  <p:sldIdLst>
    <p:sldId id="256" r:id="rId7"/>
    <p:sldId id="507" r:id="rId8"/>
    <p:sldId id="714" r:id="rId9"/>
    <p:sldId id="782" r:id="rId10"/>
    <p:sldId id="783" r:id="rId11"/>
    <p:sldId id="788" r:id="rId12"/>
    <p:sldId id="781" r:id="rId13"/>
    <p:sldId id="785" r:id="rId14"/>
    <p:sldId id="784" r:id="rId15"/>
    <p:sldId id="786" r:id="rId16"/>
    <p:sldId id="789" r:id="rId17"/>
    <p:sldId id="790" r:id="rId18"/>
    <p:sldId id="268" r:id="rId19"/>
    <p:sldId id="270" r:id="rId20"/>
    <p:sldId id="292" r:id="rId21"/>
    <p:sldId id="294" r:id="rId22"/>
    <p:sldId id="295" r:id="rId23"/>
    <p:sldId id="293" r:id="rId24"/>
    <p:sldId id="792" r:id="rId25"/>
    <p:sldId id="791" r:id="rId26"/>
    <p:sldId id="501" r:id="rId27"/>
    <p:sldId id="502" r:id="rId28"/>
    <p:sldId id="503" r:id="rId29"/>
    <p:sldId id="513" r:id="rId30"/>
    <p:sldId id="735" r:id="rId31"/>
    <p:sldId id="705" r:id="rId32"/>
    <p:sldId id="716" r:id="rId33"/>
    <p:sldId id="718" r:id="rId34"/>
    <p:sldId id="724" r:id="rId35"/>
    <p:sldId id="725" r:id="rId36"/>
    <p:sldId id="726" r:id="rId37"/>
    <p:sldId id="727" r:id="rId38"/>
    <p:sldId id="732" r:id="rId39"/>
    <p:sldId id="733" r:id="rId40"/>
    <p:sldId id="734" r:id="rId41"/>
    <p:sldId id="715" r:id="rId42"/>
    <p:sldId id="736" r:id="rId43"/>
    <p:sldId id="737" r:id="rId44"/>
    <p:sldId id="738" r:id="rId45"/>
    <p:sldId id="740" r:id="rId46"/>
    <p:sldId id="743" r:id="rId47"/>
    <p:sldId id="747" r:id="rId48"/>
    <p:sldId id="744" r:id="rId49"/>
    <p:sldId id="748" r:id="rId50"/>
    <p:sldId id="741" r:id="rId51"/>
    <p:sldId id="746" r:id="rId52"/>
    <p:sldId id="749" r:id="rId53"/>
    <p:sldId id="750" r:id="rId54"/>
    <p:sldId id="751" r:id="rId55"/>
    <p:sldId id="752" r:id="rId56"/>
    <p:sldId id="753" r:id="rId57"/>
    <p:sldId id="717" r:id="rId58"/>
    <p:sldId id="504" r:id="rId59"/>
    <p:sldId id="728" r:id="rId60"/>
    <p:sldId id="505" r:id="rId61"/>
    <p:sldId id="509" r:id="rId62"/>
    <p:sldId id="506" r:id="rId63"/>
    <p:sldId id="515" r:id="rId64"/>
    <p:sldId id="516" r:id="rId65"/>
    <p:sldId id="517" r:id="rId66"/>
    <p:sldId id="510" r:id="rId67"/>
    <p:sldId id="518" r:id="rId68"/>
    <p:sldId id="519" r:id="rId69"/>
    <p:sldId id="703" r:id="rId70"/>
    <p:sldId id="520" r:id="rId71"/>
    <p:sldId id="702" r:id="rId72"/>
    <p:sldId id="511" r:id="rId73"/>
    <p:sldId id="514" r:id="rId74"/>
    <p:sldId id="698" r:id="rId75"/>
    <p:sldId id="697" r:id="rId76"/>
    <p:sldId id="700" r:id="rId77"/>
    <p:sldId id="701" r:id="rId78"/>
    <p:sldId id="707" r:id="rId79"/>
    <p:sldId id="706" r:id="rId80"/>
    <p:sldId id="708" r:id="rId81"/>
    <p:sldId id="710" r:id="rId82"/>
    <p:sldId id="712" r:id="rId83"/>
    <p:sldId id="711" r:id="rId84"/>
    <p:sldId id="713" r:id="rId85"/>
    <p:sldId id="521" r:id="rId86"/>
    <p:sldId id="722" r:id="rId87"/>
    <p:sldId id="756" r:id="rId88"/>
    <p:sldId id="757" r:id="rId89"/>
    <p:sldId id="758" r:id="rId90"/>
    <p:sldId id="759" r:id="rId91"/>
    <p:sldId id="760" r:id="rId92"/>
    <p:sldId id="762" r:id="rId93"/>
    <p:sldId id="761" r:id="rId94"/>
    <p:sldId id="763" r:id="rId95"/>
    <p:sldId id="729" r:id="rId96"/>
    <p:sldId id="730" r:id="rId97"/>
    <p:sldId id="731" r:id="rId98"/>
    <p:sldId id="764" r:id="rId99"/>
    <p:sldId id="765" r:id="rId100"/>
    <p:sldId id="766" r:id="rId101"/>
    <p:sldId id="767" r:id="rId102"/>
    <p:sldId id="769" r:id="rId103"/>
    <p:sldId id="770" r:id="rId104"/>
    <p:sldId id="771" r:id="rId105"/>
    <p:sldId id="773" r:id="rId106"/>
    <p:sldId id="772" r:id="rId107"/>
    <p:sldId id="523" r:id="rId108"/>
    <p:sldId id="775" r:id="rId109"/>
    <p:sldId id="779" r:id="rId110"/>
    <p:sldId id="527" r:id="rId111"/>
    <p:sldId id="528" r:id="rId112"/>
    <p:sldId id="531" r:id="rId113"/>
    <p:sldId id="522" r:id="rId114"/>
    <p:sldId id="776" r:id="rId115"/>
    <p:sldId id="777" r:id="rId116"/>
    <p:sldId id="778" r:id="rId117"/>
    <p:sldId id="533" r:id="rId118"/>
    <p:sldId id="530" r:id="rId119"/>
    <p:sldId id="532" r:id="rId120"/>
    <p:sldId id="534" r:id="rId121"/>
    <p:sldId id="535" r:id="rId122"/>
    <p:sldId id="536" r:id="rId123"/>
    <p:sldId id="780" r:id="rId124"/>
    <p:sldId id="540" r:id="rId125"/>
    <p:sldId id="537" r:id="rId126"/>
    <p:sldId id="542" r:id="rId127"/>
    <p:sldId id="543" r:id="rId128"/>
    <p:sldId id="546" r:id="rId129"/>
    <p:sldId id="547" r:id="rId130"/>
    <p:sldId id="538" r:id="rId131"/>
    <p:sldId id="539" r:id="rId132"/>
    <p:sldId id="668" r:id="rId133"/>
    <p:sldId id="669" r:id="rId134"/>
    <p:sldId id="670" r:id="rId135"/>
    <p:sldId id="671" r:id="rId136"/>
    <p:sldId id="672" r:id="rId137"/>
    <p:sldId id="659" r:id="rId138"/>
    <p:sldId id="673" r:id="rId139"/>
    <p:sldId id="674" r:id="rId140"/>
    <p:sldId id="675" r:id="rId141"/>
    <p:sldId id="676" r:id="rId142"/>
    <p:sldId id="677" r:id="rId143"/>
    <p:sldId id="678" r:id="rId144"/>
    <p:sldId id="679" r:id="rId145"/>
    <p:sldId id="680" r:id="rId146"/>
    <p:sldId id="681" r:id="rId147"/>
    <p:sldId id="682" r:id="rId148"/>
    <p:sldId id="683" r:id="rId149"/>
    <p:sldId id="658" r:id="rId150"/>
    <p:sldId id="695" r:id="rId151"/>
    <p:sldId id="684" r:id="rId152"/>
    <p:sldId id="690" r:id="rId153"/>
    <p:sldId id="689" r:id="rId154"/>
    <p:sldId id="686" r:id="rId155"/>
    <p:sldId id="688" r:id="rId156"/>
    <p:sldId id="687" r:id="rId157"/>
    <p:sldId id="691" r:id="rId158"/>
    <p:sldId id="696" r:id="rId159"/>
    <p:sldId id="699" r:id="rId160"/>
    <p:sldId id="661" r:id="rId161"/>
    <p:sldId id="660" r:id="rId162"/>
    <p:sldId id="667" r:id="rId163"/>
    <p:sldId id="665" r:id="rId164"/>
    <p:sldId id="666" r:id="rId165"/>
    <p:sldId id="662" r:id="rId166"/>
    <p:sldId id="635" r:id="rId167"/>
    <p:sldId id="636" r:id="rId168"/>
    <p:sldId id="637" r:id="rId169"/>
    <p:sldId id="638" r:id="rId170"/>
    <p:sldId id="639" r:id="rId171"/>
    <p:sldId id="640" r:id="rId172"/>
    <p:sldId id="641" r:id="rId173"/>
    <p:sldId id="642" r:id="rId174"/>
    <p:sldId id="643" r:id="rId175"/>
    <p:sldId id="644" r:id="rId176"/>
    <p:sldId id="645" r:id="rId177"/>
    <p:sldId id="646" r:id="rId178"/>
    <p:sldId id="647" r:id="rId179"/>
    <p:sldId id="648" r:id="rId180"/>
    <p:sldId id="649" r:id="rId181"/>
    <p:sldId id="650" r:id="rId182"/>
    <p:sldId id="651" r:id="rId183"/>
    <p:sldId id="652" r:id="rId184"/>
    <p:sldId id="693" r:id="rId185"/>
    <p:sldId id="653" r:id="rId186"/>
    <p:sldId id="654" r:id="rId187"/>
    <p:sldId id="655" r:id="rId188"/>
    <p:sldId id="656" r:id="rId189"/>
    <p:sldId id="657" r:id="rId190"/>
    <p:sldId id="544" r:id="rId191"/>
    <p:sldId id="548" r:id="rId192"/>
    <p:sldId id="549" r:id="rId193"/>
    <p:sldId id="550" r:id="rId194"/>
    <p:sldId id="551" r:id="rId195"/>
    <p:sldId id="552" r:id="rId196"/>
    <p:sldId id="553" r:id="rId197"/>
    <p:sldId id="554" r:id="rId198"/>
    <p:sldId id="555" r:id="rId199"/>
    <p:sldId id="556" r:id="rId200"/>
    <p:sldId id="557" r:id="rId201"/>
    <p:sldId id="558" r:id="rId202"/>
    <p:sldId id="559" r:id="rId203"/>
    <p:sldId id="560" r:id="rId204"/>
    <p:sldId id="561" r:id="rId205"/>
    <p:sldId id="562" r:id="rId206"/>
    <p:sldId id="563" r:id="rId207"/>
    <p:sldId id="564" r:id="rId208"/>
    <p:sldId id="565" r:id="rId209"/>
    <p:sldId id="566" r:id="rId210"/>
    <p:sldId id="567" r:id="rId211"/>
    <p:sldId id="568" r:id="rId212"/>
    <p:sldId id="569" r:id="rId213"/>
    <p:sldId id="570" r:id="rId214"/>
    <p:sldId id="571" r:id="rId215"/>
    <p:sldId id="572" r:id="rId216"/>
    <p:sldId id="573" r:id="rId217"/>
    <p:sldId id="574" r:id="rId218"/>
    <p:sldId id="575" r:id="rId219"/>
    <p:sldId id="576" r:id="rId220"/>
    <p:sldId id="577" r:id="rId221"/>
    <p:sldId id="578" r:id="rId222"/>
    <p:sldId id="579" r:id="rId223"/>
    <p:sldId id="580" r:id="rId224"/>
    <p:sldId id="581" r:id="rId225"/>
    <p:sldId id="582" r:id="rId226"/>
    <p:sldId id="583" r:id="rId227"/>
    <p:sldId id="584" r:id="rId228"/>
    <p:sldId id="585" r:id="rId229"/>
    <p:sldId id="586" r:id="rId230"/>
    <p:sldId id="587" r:id="rId231"/>
    <p:sldId id="588" r:id="rId232"/>
    <p:sldId id="589" r:id="rId233"/>
    <p:sldId id="590" r:id="rId234"/>
    <p:sldId id="591" r:id="rId235"/>
    <p:sldId id="592" r:id="rId236"/>
    <p:sldId id="593" r:id="rId237"/>
    <p:sldId id="594" r:id="rId238"/>
    <p:sldId id="595" r:id="rId239"/>
    <p:sldId id="596" r:id="rId240"/>
    <p:sldId id="597" r:id="rId241"/>
    <p:sldId id="598" r:id="rId242"/>
    <p:sldId id="599" r:id="rId243"/>
    <p:sldId id="600" r:id="rId244"/>
    <p:sldId id="601" r:id="rId245"/>
    <p:sldId id="602" r:id="rId246"/>
    <p:sldId id="603" r:id="rId247"/>
    <p:sldId id="604" r:id="rId248"/>
    <p:sldId id="605" r:id="rId249"/>
    <p:sldId id="606" r:id="rId250"/>
    <p:sldId id="607" r:id="rId251"/>
    <p:sldId id="608" r:id="rId252"/>
    <p:sldId id="609" r:id="rId253"/>
    <p:sldId id="610" r:id="rId254"/>
    <p:sldId id="611" r:id="rId255"/>
    <p:sldId id="612" r:id="rId256"/>
    <p:sldId id="613" r:id="rId257"/>
    <p:sldId id="614" r:id="rId258"/>
    <p:sldId id="615" r:id="rId259"/>
    <p:sldId id="616" r:id="rId260"/>
    <p:sldId id="617" r:id="rId261"/>
    <p:sldId id="618" r:id="rId262"/>
    <p:sldId id="619" r:id="rId263"/>
    <p:sldId id="620" r:id="rId264"/>
    <p:sldId id="621" r:id="rId265"/>
    <p:sldId id="622" r:id="rId266"/>
    <p:sldId id="623" r:id="rId267"/>
    <p:sldId id="624" r:id="rId268"/>
    <p:sldId id="625" r:id="rId269"/>
    <p:sldId id="626" r:id="rId270"/>
    <p:sldId id="627" r:id="rId271"/>
    <p:sldId id="628" r:id="rId272"/>
    <p:sldId id="629" r:id="rId273"/>
    <p:sldId id="630" r:id="rId274"/>
    <p:sldId id="631" r:id="rId275"/>
    <p:sldId id="632" r:id="rId276"/>
    <p:sldId id="633" r:id="rId277"/>
    <p:sldId id="793" r:id="rId278"/>
    <p:sldId id="794" r:id="rId279"/>
    <p:sldId id="795" r:id="rId280"/>
    <p:sldId id="796" r:id="rId281"/>
    <p:sldId id="797" r:id="rId282"/>
    <p:sldId id="798" r:id="rId283"/>
    <p:sldId id="799" r:id="rId284"/>
    <p:sldId id="800" r:id="rId285"/>
    <p:sldId id="801" r:id="rId286"/>
    <p:sldId id="802" r:id="rId287"/>
    <p:sldId id="803" r:id="rId288"/>
    <p:sldId id="804" r:id="rId289"/>
    <p:sldId id="805" r:id="rId290"/>
    <p:sldId id="807" r:id="rId291"/>
    <p:sldId id="808" r:id="rId292"/>
    <p:sldId id="809" r:id="rId293"/>
    <p:sldId id="810" r:id="rId294"/>
    <p:sldId id="811" r:id="rId295"/>
    <p:sldId id="812" r:id="rId296"/>
    <p:sldId id="813" r:id="rId297"/>
    <p:sldId id="814" r:id="rId298"/>
    <p:sldId id="853" r:id="rId299"/>
    <p:sldId id="854" r:id="rId300"/>
    <p:sldId id="855" r:id="rId301"/>
    <p:sldId id="856" r:id="rId302"/>
    <p:sldId id="857" r:id="rId303"/>
    <p:sldId id="858" r:id="rId304"/>
    <p:sldId id="859" r:id="rId305"/>
    <p:sldId id="860" r:id="rId306"/>
    <p:sldId id="861" r:id="rId307"/>
    <p:sldId id="862" r:id="rId308"/>
    <p:sldId id="863" r:id="rId309"/>
    <p:sldId id="864" r:id="rId310"/>
    <p:sldId id="865" r:id="rId311"/>
    <p:sldId id="866" r:id="rId312"/>
    <p:sldId id="867" r:id="rId313"/>
    <p:sldId id="868" r:id="rId314"/>
    <p:sldId id="869" r:id="rId315"/>
    <p:sldId id="870" r:id="rId316"/>
    <p:sldId id="871" r:id="rId317"/>
    <p:sldId id="872" r:id="rId318"/>
    <p:sldId id="873" r:id="rId319"/>
    <p:sldId id="874" r:id="rId320"/>
    <p:sldId id="875" r:id="rId321"/>
    <p:sldId id="876" r:id="rId322"/>
    <p:sldId id="877" r:id="rId323"/>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Stile chiaro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614" autoAdjust="0"/>
    <p:restoredTop sz="94660"/>
  </p:normalViewPr>
  <p:slideViewPr>
    <p:cSldViewPr snapToGrid="0">
      <p:cViewPr varScale="1">
        <p:scale>
          <a:sx n="70" d="100"/>
          <a:sy n="70" d="100"/>
        </p:scale>
        <p:origin x="53" y="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1.xml"/><Relationship Id="rId299" Type="http://schemas.openxmlformats.org/officeDocument/2006/relationships/slide" Target="slides/slide293.xml"/><Relationship Id="rId21" Type="http://schemas.openxmlformats.org/officeDocument/2006/relationships/slide" Target="slides/slide15.xml"/><Relationship Id="rId63" Type="http://schemas.openxmlformats.org/officeDocument/2006/relationships/slide" Target="slides/slide57.xml"/><Relationship Id="rId159" Type="http://schemas.openxmlformats.org/officeDocument/2006/relationships/slide" Target="slides/slide153.xml"/><Relationship Id="rId324" Type="http://schemas.openxmlformats.org/officeDocument/2006/relationships/notesMaster" Target="notesMasters/notesMaster1.xml"/><Relationship Id="rId170" Type="http://schemas.openxmlformats.org/officeDocument/2006/relationships/slide" Target="slides/slide164.xml"/><Relationship Id="rId226" Type="http://schemas.openxmlformats.org/officeDocument/2006/relationships/slide" Target="slides/slide220.xml"/><Relationship Id="rId268" Type="http://schemas.openxmlformats.org/officeDocument/2006/relationships/slide" Target="slides/slide262.xml"/><Relationship Id="rId32" Type="http://schemas.openxmlformats.org/officeDocument/2006/relationships/slide" Target="slides/slide26.xml"/><Relationship Id="rId74" Type="http://schemas.openxmlformats.org/officeDocument/2006/relationships/slide" Target="slides/slide68.xml"/><Relationship Id="rId128" Type="http://schemas.openxmlformats.org/officeDocument/2006/relationships/slide" Target="slides/slide122.xml"/><Relationship Id="rId5" Type="http://schemas.openxmlformats.org/officeDocument/2006/relationships/slideMaster" Target="slideMasters/slideMaster5.xml"/><Relationship Id="rId181" Type="http://schemas.openxmlformats.org/officeDocument/2006/relationships/slide" Target="slides/slide175.xml"/><Relationship Id="rId237" Type="http://schemas.openxmlformats.org/officeDocument/2006/relationships/slide" Target="slides/slide231.xml"/><Relationship Id="rId279" Type="http://schemas.openxmlformats.org/officeDocument/2006/relationships/slide" Target="slides/slide273.xml"/><Relationship Id="rId43" Type="http://schemas.openxmlformats.org/officeDocument/2006/relationships/slide" Target="slides/slide37.xml"/><Relationship Id="rId139" Type="http://schemas.openxmlformats.org/officeDocument/2006/relationships/slide" Target="slides/slide133.xml"/><Relationship Id="rId290" Type="http://schemas.openxmlformats.org/officeDocument/2006/relationships/slide" Target="slides/slide284.xml"/><Relationship Id="rId304" Type="http://schemas.openxmlformats.org/officeDocument/2006/relationships/slide" Target="slides/slide298.xml"/><Relationship Id="rId85" Type="http://schemas.openxmlformats.org/officeDocument/2006/relationships/slide" Target="slides/slide79.xml"/><Relationship Id="rId150" Type="http://schemas.openxmlformats.org/officeDocument/2006/relationships/slide" Target="slides/slide144.xml"/><Relationship Id="rId192" Type="http://schemas.openxmlformats.org/officeDocument/2006/relationships/slide" Target="slides/slide186.xml"/><Relationship Id="rId206" Type="http://schemas.openxmlformats.org/officeDocument/2006/relationships/slide" Target="slides/slide200.xml"/><Relationship Id="rId248" Type="http://schemas.openxmlformats.org/officeDocument/2006/relationships/slide" Target="slides/slide242.xml"/><Relationship Id="rId12" Type="http://schemas.openxmlformats.org/officeDocument/2006/relationships/slide" Target="slides/slide6.xml"/><Relationship Id="rId108" Type="http://schemas.openxmlformats.org/officeDocument/2006/relationships/slide" Target="slides/slide102.xml"/><Relationship Id="rId315" Type="http://schemas.openxmlformats.org/officeDocument/2006/relationships/slide" Target="slides/slide309.xml"/><Relationship Id="rId54" Type="http://schemas.openxmlformats.org/officeDocument/2006/relationships/slide" Target="slides/slide48.xml"/><Relationship Id="rId96" Type="http://schemas.openxmlformats.org/officeDocument/2006/relationships/slide" Target="slides/slide90.xml"/><Relationship Id="rId161" Type="http://schemas.openxmlformats.org/officeDocument/2006/relationships/slide" Target="slides/slide155.xml"/><Relationship Id="rId217" Type="http://schemas.openxmlformats.org/officeDocument/2006/relationships/slide" Target="slides/slide211.xml"/><Relationship Id="rId259" Type="http://schemas.openxmlformats.org/officeDocument/2006/relationships/slide" Target="slides/slide253.xml"/><Relationship Id="rId23" Type="http://schemas.openxmlformats.org/officeDocument/2006/relationships/slide" Target="slides/slide17.xml"/><Relationship Id="rId119" Type="http://schemas.openxmlformats.org/officeDocument/2006/relationships/slide" Target="slides/slide113.xml"/><Relationship Id="rId270" Type="http://schemas.openxmlformats.org/officeDocument/2006/relationships/slide" Target="slides/slide264.xml"/><Relationship Id="rId326" Type="http://schemas.openxmlformats.org/officeDocument/2006/relationships/viewProps" Target="viewProps.xml"/><Relationship Id="rId65" Type="http://schemas.openxmlformats.org/officeDocument/2006/relationships/slide" Target="slides/slide59.xml"/><Relationship Id="rId130" Type="http://schemas.openxmlformats.org/officeDocument/2006/relationships/slide" Target="slides/slide124.xml"/><Relationship Id="rId172" Type="http://schemas.openxmlformats.org/officeDocument/2006/relationships/slide" Target="slides/slide166.xml"/><Relationship Id="rId228" Type="http://schemas.openxmlformats.org/officeDocument/2006/relationships/slide" Target="slides/slide222.xml"/><Relationship Id="rId281" Type="http://schemas.openxmlformats.org/officeDocument/2006/relationships/slide" Target="slides/slide275.xml"/><Relationship Id="rId34" Type="http://schemas.openxmlformats.org/officeDocument/2006/relationships/slide" Target="slides/slide28.xml"/><Relationship Id="rId76" Type="http://schemas.openxmlformats.org/officeDocument/2006/relationships/slide" Target="slides/slide70.xml"/><Relationship Id="rId141" Type="http://schemas.openxmlformats.org/officeDocument/2006/relationships/slide" Target="slides/slide135.xml"/><Relationship Id="rId7" Type="http://schemas.openxmlformats.org/officeDocument/2006/relationships/slide" Target="slides/slide1.xml"/><Relationship Id="rId162" Type="http://schemas.openxmlformats.org/officeDocument/2006/relationships/slide" Target="slides/slide156.xml"/><Relationship Id="rId183" Type="http://schemas.openxmlformats.org/officeDocument/2006/relationships/slide" Target="slides/slide177.xml"/><Relationship Id="rId218" Type="http://schemas.openxmlformats.org/officeDocument/2006/relationships/slide" Target="slides/slide212.xml"/><Relationship Id="rId239" Type="http://schemas.openxmlformats.org/officeDocument/2006/relationships/slide" Target="slides/slide233.xml"/><Relationship Id="rId250" Type="http://schemas.openxmlformats.org/officeDocument/2006/relationships/slide" Target="slides/slide244.xml"/><Relationship Id="rId271" Type="http://schemas.openxmlformats.org/officeDocument/2006/relationships/slide" Target="slides/slide265.xml"/><Relationship Id="rId292" Type="http://schemas.openxmlformats.org/officeDocument/2006/relationships/slide" Target="slides/slide286.xml"/><Relationship Id="rId306" Type="http://schemas.openxmlformats.org/officeDocument/2006/relationships/slide" Target="slides/slide300.xml"/><Relationship Id="rId24" Type="http://schemas.openxmlformats.org/officeDocument/2006/relationships/slide" Target="slides/slide18.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110" Type="http://schemas.openxmlformats.org/officeDocument/2006/relationships/slide" Target="slides/slide104.xml"/><Relationship Id="rId131" Type="http://schemas.openxmlformats.org/officeDocument/2006/relationships/slide" Target="slides/slide125.xml"/><Relationship Id="rId327" Type="http://schemas.openxmlformats.org/officeDocument/2006/relationships/theme" Target="theme/theme1.xml"/><Relationship Id="rId152" Type="http://schemas.openxmlformats.org/officeDocument/2006/relationships/slide" Target="slides/slide146.xml"/><Relationship Id="rId173" Type="http://schemas.openxmlformats.org/officeDocument/2006/relationships/slide" Target="slides/slide167.xml"/><Relationship Id="rId194" Type="http://schemas.openxmlformats.org/officeDocument/2006/relationships/slide" Target="slides/slide188.xml"/><Relationship Id="rId208" Type="http://schemas.openxmlformats.org/officeDocument/2006/relationships/slide" Target="slides/slide202.xml"/><Relationship Id="rId229" Type="http://schemas.openxmlformats.org/officeDocument/2006/relationships/slide" Target="slides/slide223.xml"/><Relationship Id="rId240" Type="http://schemas.openxmlformats.org/officeDocument/2006/relationships/slide" Target="slides/slide234.xml"/><Relationship Id="rId261" Type="http://schemas.openxmlformats.org/officeDocument/2006/relationships/slide" Target="slides/slide255.xml"/><Relationship Id="rId14" Type="http://schemas.openxmlformats.org/officeDocument/2006/relationships/slide" Target="slides/slide8.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100" Type="http://schemas.openxmlformats.org/officeDocument/2006/relationships/slide" Target="slides/slide94.xml"/><Relationship Id="rId282" Type="http://schemas.openxmlformats.org/officeDocument/2006/relationships/slide" Target="slides/slide276.xml"/><Relationship Id="rId317" Type="http://schemas.openxmlformats.org/officeDocument/2006/relationships/slide" Target="slides/slide311.xml"/><Relationship Id="rId8" Type="http://schemas.openxmlformats.org/officeDocument/2006/relationships/slide" Target="slides/slide2.xml"/><Relationship Id="rId98" Type="http://schemas.openxmlformats.org/officeDocument/2006/relationships/slide" Target="slides/slide92.xml"/><Relationship Id="rId121" Type="http://schemas.openxmlformats.org/officeDocument/2006/relationships/slide" Target="slides/slide115.xml"/><Relationship Id="rId142" Type="http://schemas.openxmlformats.org/officeDocument/2006/relationships/slide" Target="slides/slide136.xml"/><Relationship Id="rId163" Type="http://schemas.openxmlformats.org/officeDocument/2006/relationships/slide" Target="slides/slide157.xml"/><Relationship Id="rId184" Type="http://schemas.openxmlformats.org/officeDocument/2006/relationships/slide" Target="slides/slide178.xml"/><Relationship Id="rId219" Type="http://schemas.openxmlformats.org/officeDocument/2006/relationships/slide" Target="slides/slide213.xml"/><Relationship Id="rId230" Type="http://schemas.openxmlformats.org/officeDocument/2006/relationships/slide" Target="slides/slide224.xml"/><Relationship Id="rId251" Type="http://schemas.openxmlformats.org/officeDocument/2006/relationships/slide" Target="slides/slide245.xml"/><Relationship Id="rId25" Type="http://schemas.openxmlformats.org/officeDocument/2006/relationships/slide" Target="slides/slide19.xml"/><Relationship Id="rId46" Type="http://schemas.openxmlformats.org/officeDocument/2006/relationships/slide" Target="slides/slide40.xml"/><Relationship Id="rId67" Type="http://schemas.openxmlformats.org/officeDocument/2006/relationships/slide" Target="slides/slide61.xml"/><Relationship Id="rId272" Type="http://schemas.openxmlformats.org/officeDocument/2006/relationships/slide" Target="slides/slide266.xml"/><Relationship Id="rId293" Type="http://schemas.openxmlformats.org/officeDocument/2006/relationships/slide" Target="slides/slide287.xml"/><Relationship Id="rId307" Type="http://schemas.openxmlformats.org/officeDocument/2006/relationships/slide" Target="slides/slide301.xml"/><Relationship Id="rId328" Type="http://schemas.openxmlformats.org/officeDocument/2006/relationships/tableStyles" Target="tableStyles.xml"/><Relationship Id="rId88" Type="http://schemas.openxmlformats.org/officeDocument/2006/relationships/slide" Target="slides/slide82.xml"/><Relationship Id="rId111" Type="http://schemas.openxmlformats.org/officeDocument/2006/relationships/slide" Target="slides/slide105.xml"/><Relationship Id="rId132" Type="http://schemas.openxmlformats.org/officeDocument/2006/relationships/slide" Target="slides/slide126.xml"/><Relationship Id="rId153" Type="http://schemas.openxmlformats.org/officeDocument/2006/relationships/slide" Target="slides/slide147.xml"/><Relationship Id="rId174" Type="http://schemas.openxmlformats.org/officeDocument/2006/relationships/slide" Target="slides/slide168.xml"/><Relationship Id="rId195" Type="http://schemas.openxmlformats.org/officeDocument/2006/relationships/slide" Target="slides/slide189.xml"/><Relationship Id="rId209" Type="http://schemas.openxmlformats.org/officeDocument/2006/relationships/slide" Target="slides/slide203.xml"/><Relationship Id="rId220" Type="http://schemas.openxmlformats.org/officeDocument/2006/relationships/slide" Target="slides/slide214.xml"/><Relationship Id="rId241" Type="http://schemas.openxmlformats.org/officeDocument/2006/relationships/slide" Target="slides/slide235.xml"/><Relationship Id="rId15" Type="http://schemas.openxmlformats.org/officeDocument/2006/relationships/slide" Target="slides/slide9.xml"/><Relationship Id="rId36" Type="http://schemas.openxmlformats.org/officeDocument/2006/relationships/slide" Target="slides/slide30.xml"/><Relationship Id="rId57" Type="http://schemas.openxmlformats.org/officeDocument/2006/relationships/slide" Target="slides/slide51.xml"/><Relationship Id="rId262" Type="http://schemas.openxmlformats.org/officeDocument/2006/relationships/slide" Target="slides/slide256.xml"/><Relationship Id="rId283" Type="http://schemas.openxmlformats.org/officeDocument/2006/relationships/slide" Target="slides/slide277.xml"/><Relationship Id="rId318" Type="http://schemas.openxmlformats.org/officeDocument/2006/relationships/slide" Target="slides/slide312.xml"/><Relationship Id="rId78" Type="http://schemas.openxmlformats.org/officeDocument/2006/relationships/slide" Target="slides/slide72.xml"/><Relationship Id="rId99" Type="http://schemas.openxmlformats.org/officeDocument/2006/relationships/slide" Target="slides/slide93.xml"/><Relationship Id="rId101" Type="http://schemas.openxmlformats.org/officeDocument/2006/relationships/slide" Target="slides/slide95.xml"/><Relationship Id="rId122" Type="http://schemas.openxmlformats.org/officeDocument/2006/relationships/slide" Target="slides/slide116.xml"/><Relationship Id="rId143" Type="http://schemas.openxmlformats.org/officeDocument/2006/relationships/slide" Target="slides/slide137.xml"/><Relationship Id="rId164" Type="http://schemas.openxmlformats.org/officeDocument/2006/relationships/slide" Target="slides/slide158.xml"/><Relationship Id="rId185" Type="http://schemas.openxmlformats.org/officeDocument/2006/relationships/slide" Target="slides/slide179.xml"/><Relationship Id="rId9" Type="http://schemas.openxmlformats.org/officeDocument/2006/relationships/slide" Target="slides/slide3.xml"/><Relationship Id="rId210" Type="http://schemas.openxmlformats.org/officeDocument/2006/relationships/slide" Target="slides/slide204.xml"/><Relationship Id="rId26" Type="http://schemas.openxmlformats.org/officeDocument/2006/relationships/slide" Target="slides/slide20.xml"/><Relationship Id="rId231" Type="http://schemas.openxmlformats.org/officeDocument/2006/relationships/slide" Target="slides/slide225.xml"/><Relationship Id="rId252" Type="http://schemas.openxmlformats.org/officeDocument/2006/relationships/slide" Target="slides/slide246.xml"/><Relationship Id="rId273" Type="http://schemas.openxmlformats.org/officeDocument/2006/relationships/slide" Target="slides/slide267.xml"/><Relationship Id="rId294" Type="http://schemas.openxmlformats.org/officeDocument/2006/relationships/slide" Target="slides/slide288.xml"/><Relationship Id="rId308" Type="http://schemas.openxmlformats.org/officeDocument/2006/relationships/slide" Target="slides/slide302.xml"/><Relationship Id="rId47" Type="http://schemas.openxmlformats.org/officeDocument/2006/relationships/slide" Target="slides/slide41.xml"/><Relationship Id="rId68" Type="http://schemas.openxmlformats.org/officeDocument/2006/relationships/slide" Target="slides/slide62.xml"/><Relationship Id="rId89" Type="http://schemas.openxmlformats.org/officeDocument/2006/relationships/slide" Target="slides/slide83.xml"/><Relationship Id="rId112" Type="http://schemas.openxmlformats.org/officeDocument/2006/relationships/slide" Target="slides/slide106.xml"/><Relationship Id="rId133" Type="http://schemas.openxmlformats.org/officeDocument/2006/relationships/slide" Target="slides/slide127.xml"/><Relationship Id="rId154" Type="http://schemas.openxmlformats.org/officeDocument/2006/relationships/slide" Target="slides/slide148.xml"/><Relationship Id="rId175" Type="http://schemas.openxmlformats.org/officeDocument/2006/relationships/slide" Target="slides/slide169.xml"/><Relationship Id="rId196" Type="http://schemas.openxmlformats.org/officeDocument/2006/relationships/slide" Target="slides/slide190.xml"/><Relationship Id="rId200" Type="http://schemas.openxmlformats.org/officeDocument/2006/relationships/slide" Target="slides/slide194.xml"/><Relationship Id="rId16" Type="http://schemas.openxmlformats.org/officeDocument/2006/relationships/slide" Target="slides/slide10.xml"/><Relationship Id="rId221" Type="http://schemas.openxmlformats.org/officeDocument/2006/relationships/slide" Target="slides/slide215.xml"/><Relationship Id="rId242" Type="http://schemas.openxmlformats.org/officeDocument/2006/relationships/slide" Target="slides/slide236.xml"/><Relationship Id="rId263" Type="http://schemas.openxmlformats.org/officeDocument/2006/relationships/slide" Target="slides/slide257.xml"/><Relationship Id="rId284" Type="http://schemas.openxmlformats.org/officeDocument/2006/relationships/slide" Target="slides/slide278.xml"/><Relationship Id="rId319" Type="http://schemas.openxmlformats.org/officeDocument/2006/relationships/slide" Target="slides/slide313.xml"/><Relationship Id="rId37" Type="http://schemas.openxmlformats.org/officeDocument/2006/relationships/slide" Target="slides/slide31.xml"/><Relationship Id="rId58" Type="http://schemas.openxmlformats.org/officeDocument/2006/relationships/slide" Target="slides/slide52.xml"/><Relationship Id="rId79" Type="http://schemas.openxmlformats.org/officeDocument/2006/relationships/slide" Target="slides/slide73.xml"/><Relationship Id="rId102" Type="http://schemas.openxmlformats.org/officeDocument/2006/relationships/slide" Target="slides/slide96.xml"/><Relationship Id="rId123" Type="http://schemas.openxmlformats.org/officeDocument/2006/relationships/slide" Target="slides/slide117.xml"/><Relationship Id="rId144" Type="http://schemas.openxmlformats.org/officeDocument/2006/relationships/slide" Target="slides/slide138.xml"/><Relationship Id="rId90" Type="http://schemas.openxmlformats.org/officeDocument/2006/relationships/slide" Target="slides/slide84.xml"/><Relationship Id="rId165" Type="http://schemas.openxmlformats.org/officeDocument/2006/relationships/slide" Target="slides/slide159.xml"/><Relationship Id="rId186" Type="http://schemas.openxmlformats.org/officeDocument/2006/relationships/slide" Target="slides/slide180.xml"/><Relationship Id="rId211" Type="http://schemas.openxmlformats.org/officeDocument/2006/relationships/slide" Target="slides/slide205.xml"/><Relationship Id="rId232" Type="http://schemas.openxmlformats.org/officeDocument/2006/relationships/slide" Target="slides/slide226.xml"/><Relationship Id="rId253" Type="http://schemas.openxmlformats.org/officeDocument/2006/relationships/slide" Target="slides/slide247.xml"/><Relationship Id="rId274" Type="http://schemas.openxmlformats.org/officeDocument/2006/relationships/slide" Target="slides/slide268.xml"/><Relationship Id="rId295" Type="http://schemas.openxmlformats.org/officeDocument/2006/relationships/slide" Target="slides/slide289.xml"/><Relationship Id="rId309" Type="http://schemas.openxmlformats.org/officeDocument/2006/relationships/slide" Target="slides/slide303.xml"/><Relationship Id="rId27" Type="http://schemas.openxmlformats.org/officeDocument/2006/relationships/slide" Target="slides/slide21.xml"/><Relationship Id="rId48" Type="http://schemas.openxmlformats.org/officeDocument/2006/relationships/slide" Target="slides/slide42.xml"/><Relationship Id="rId69" Type="http://schemas.openxmlformats.org/officeDocument/2006/relationships/slide" Target="slides/slide63.xml"/><Relationship Id="rId113" Type="http://schemas.openxmlformats.org/officeDocument/2006/relationships/slide" Target="slides/slide107.xml"/><Relationship Id="rId134" Type="http://schemas.openxmlformats.org/officeDocument/2006/relationships/slide" Target="slides/slide128.xml"/><Relationship Id="rId320" Type="http://schemas.openxmlformats.org/officeDocument/2006/relationships/slide" Target="slides/slide314.xml"/><Relationship Id="rId80" Type="http://schemas.openxmlformats.org/officeDocument/2006/relationships/slide" Target="slides/slide74.xml"/><Relationship Id="rId155" Type="http://schemas.openxmlformats.org/officeDocument/2006/relationships/slide" Target="slides/slide149.xml"/><Relationship Id="rId176" Type="http://schemas.openxmlformats.org/officeDocument/2006/relationships/slide" Target="slides/slide170.xml"/><Relationship Id="rId197" Type="http://schemas.openxmlformats.org/officeDocument/2006/relationships/slide" Target="slides/slide191.xml"/><Relationship Id="rId201" Type="http://schemas.openxmlformats.org/officeDocument/2006/relationships/slide" Target="slides/slide195.xml"/><Relationship Id="rId222" Type="http://schemas.openxmlformats.org/officeDocument/2006/relationships/slide" Target="slides/slide216.xml"/><Relationship Id="rId243" Type="http://schemas.openxmlformats.org/officeDocument/2006/relationships/slide" Target="slides/slide237.xml"/><Relationship Id="rId264" Type="http://schemas.openxmlformats.org/officeDocument/2006/relationships/slide" Target="slides/slide258.xml"/><Relationship Id="rId285" Type="http://schemas.openxmlformats.org/officeDocument/2006/relationships/slide" Target="slides/slide279.xml"/><Relationship Id="rId17" Type="http://schemas.openxmlformats.org/officeDocument/2006/relationships/slide" Target="slides/slide11.xml"/><Relationship Id="rId38" Type="http://schemas.openxmlformats.org/officeDocument/2006/relationships/slide" Target="slides/slide32.xml"/><Relationship Id="rId59" Type="http://schemas.openxmlformats.org/officeDocument/2006/relationships/slide" Target="slides/slide53.xml"/><Relationship Id="rId103" Type="http://schemas.openxmlformats.org/officeDocument/2006/relationships/slide" Target="slides/slide97.xml"/><Relationship Id="rId124" Type="http://schemas.openxmlformats.org/officeDocument/2006/relationships/slide" Target="slides/slide118.xml"/><Relationship Id="rId310" Type="http://schemas.openxmlformats.org/officeDocument/2006/relationships/slide" Target="slides/slide304.xml"/><Relationship Id="rId70" Type="http://schemas.openxmlformats.org/officeDocument/2006/relationships/slide" Target="slides/slide64.xml"/><Relationship Id="rId91" Type="http://schemas.openxmlformats.org/officeDocument/2006/relationships/slide" Target="slides/slide85.xml"/><Relationship Id="rId145" Type="http://schemas.openxmlformats.org/officeDocument/2006/relationships/slide" Target="slides/slide139.xml"/><Relationship Id="rId166" Type="http://schemas.openxmlformats.org/officeDocument/2006/relationships/slide" Target="slides/slide160.xml"/><Relationship Id="rId187" Type="http://schemas.openxmlformats.org/officeDocument/2006/relationships/slide" Target="slides/slide181.xml"/><Relationship Id="rId1" Type="http://schemas.openxmlformats.org/officeDocument/2006/relationships/slideMaster" Target="slideMasters/slideMaster1.xml"/><Relationship Id="rId212" Type="http://schemas.openxmlformats.org/officeDocument/2006/relationships/slide" Target="slides/slide206.xml"/><Relationship Id="rId233" Type="http://schemas.openxmlformats.org/officeDocument/2006/relationships/slide" Target="slides/slide227.xml"/><Relationship Id="rId254" Type="http://schemas.openxmlformats.org/officeDocument/2006/relationships/slide" Target="slides/slide248.xml"/><Relationship Id="rId28" Type="http://schemas.openxmlformats.org/officeDocument/2006/relationships/slide" Target="slides/slide22.xml"/><Relationship Id="rId49" Type="http://schemas.openxmlformats.org/officeDocument/2006/relationships/slide" Target="slides/slide43.xml"/><Relationship Id="rId114" Type="http://schemas.openxmlformats.org/officeDocument/2006/relationships/slide" Target="slides/slide108.xml"/><Relationship Id="rId275" Type="http://schemas.openxmlformats.org/officeDocument/2006/relationships/slide" Target="slides/slide269.xml"/><Relationship Id="rId296" Type="http://schemas.openxmlformats.org/officeDocument/2006/relationships/slide" Target="slides/slide290.xml"/><Relationship Id="rId300" Type="http://schemas.openxmlformats.org/officeDocument/2006/relationships/slide" Target="slides/slide294.xml"/><Relationship Id="rId60" Type="http://schemas.openxmlformats.org/officeDocument/2006/relationships/slide" Target="slides/slide54.xml"/><Relationship Id="rId81" Type="http://schemas.openxmlformats.org/officeDocument/2006/relationships/slide" Target="slides/slide75.xml"/><Relationship Id="rId135" Type="http://schemas.openxmlformats.org/officeDocument/2006/relationships/slide" Target="slides/slide129.xml"/><Relationship Id="rId156" Type="http://schemas.openxmlformats.org/officeDocument/2006/relationships/slide" Target="slides/slide150.xml"/><Relationship Id="rId177" Type="http://schemas.openxmlformats.org/officeDocument/2006/relationships/slide" Target="slides/slide171.xml"/><Relationship Id="rId198" Type="http://schemas.openxmlformats.org/officeDocument/2006/relationships/slide" Target="slides/slide192.xml"/><Relationship Id="rId321" Type="http://schemas.openxmlformats.org/officeDocument/2006/relationships/slide" Target="slides/slide315.xml"/><Relationship Id="rId202" Type="http://schemas.openxmlformats.org/officeDocument/2006/relationships/slide" Target="slides/slide196.xml"/><Relationship Id="rId223" Type="http://schemas.openxmlformats.org/officeDocument/2006/relationships/slide" Target="slides/slide217.xml"/><Relationship Id="rId244" Type="http://schemas.openxmlformats.org/officeDocument/2006/relationships/slide" Target="slides/slide238.xml"/><Relationship Id="rId18" Type="http://schemas.openxmlformats.org/officeDocument/2006/relationships/slide" Target="slides/slide12.xml"/><Relationship Id="rId39" Type="http://schemas.openxmlformats.org/officeDocument/2006/relationships/slide" Target="slides/slide33.xml"/><Relationship Id="rId265" Type="http://schemas.openxmlformats.org/officeDocument/2006/relationships/slide" Target="slides/slide259.xml"/><Relationship Id="rId286" Type="http://schemas.openxmlformats.org/officeDocument/2006/relationships/slide" Target="slides/slide280.xml"/><Relationship Id="rId50" Type="http://schemas.openxmlformats.org/officeDocument/2006/relationships/slide" Target="slides/slide44.xml"/><Relationship Id="rId104" Type="http://schemas.openxmlformats.org/officeDocument/2006/relationships/slide" Target="slides/slide98.xml"/><Relationship Id="rId125" Type="http://schemas.openxmlformats.org/officeDocument/2006/relationships/slide" Target="slides/slide119.xml"/><Relationship Id="rId146" Type="http://schemas.openxmlformats.org/officeDocument/2006/relationships/slide" Target="slides/slide140.xml"/><Relationship Id="rId167" Type="http://schemas.openxmlformats.org/officeDocument/2006/relationships/slide" Target="slides/slide161.xml"/><Relationship Id="rId188" Type="http://schemas.openxmlformats.org/officeDocument/2006/relationships/slide" Target="slides/slide182.xml"/><Relationship Id="rId311" Type="http://schemas.openxmlformats.org/officeDocument/2006/relationships/slide" Target="slides/slide305.xml"/><Relationship Id="rId71" Type="http://schemas.openxmlformats.org/officeDocument/2006/relationships/slide" Target="slides/slide65.xml"/><Relationship Id="rId92" Type="http://schemas.openxmlformats.org/officeDocument/2006/relationships/slide" Target="slides/slide86.xml"/><Relationship Id="rId213" Type="http://schemas.openxmlformats.org/officeDocument/2006/relationships/slide" Target="slides/slide207.xml"/><Relationship Id="rId234" Type="http://schemas.openxmlformats.org/officeDocument/2006/relationships/slide" Target="slides/slide228.xml"/><Relationship Id="rId2" Type="http://schemas.openxmlformats.org/officeDocument/2006/relationships/slideMaster" Target="slideMasters/slideMaster2.xml"/><Relationship Id="rId29" Type="http://schemas.openxmlformats.org/officeDocument/2006/relationships/slide" Target="slides/slide23.xml"/><Relationship Id="rId255" Type="http://schemas.openxmlformats.org/officeDocument/2006/relationships/slide" Target="slides/slide249.xml"/><Relationship Id="rId276" Type="http://schemas.openxmlformats.org/officeDocument/2006/relationships/slide" Target="slides/slide270.xml"/><Relationship Id="rId297" Type="http://schemas.openxmlformats.org/officeDocument/2006/relationships/slide" Target="slides/slide291.xml"/><Relationship Id="rId40" Type="http://schemas.openxmlformats.org/officeDocument/2006/relationships/slide" Target="slides/slide34.xml"/><Relationship Id="rId115" Type="http://schemas.openxmlformats.org/officeDocument/2006/relationships/slide" Target="slides/slide109.xml"/><Relationship Id="rId136" Type="http://schemas.openxmlformats.org/officeDocument/2006/relationships/slide" Target="slides/slide130.xml"/><Relationship Id="rId157" Type="http://schemas.openxmlformats.org/officeDocument/2006/relationships/slide" Target="slides/slide151.xml"/><Relationship Id="rId178" Type="http://schemas.openxmlformats.org/officeDocument/2006/relationships/slide" Target="slides/slide172.xml"/><Relationship Id="rId301" Type="http://schemas.openxmlformats.org/officeDocument/2006/relationships/slide" Target="slides/slide295.xml"/><Relationship Id="rId322" Type="http://schemas.openxmlformats.org/officeDocument/2006/relationships/slide" Target="slides/slide316.xml"/><Relationship Id="rId61" Type="http://schemas.openxmlformats.org/officeDocument/2006/relationships/slide" Target="slides/slide55.xml"/><Relationship Id="rId82" Type="http://schemas.openxmlformats.org/officeDocument/2006/relationships/slide" Target="slides/slide76.xml"/><Relationship Id="rId199" Type="http://schemas.openxmlformats.org/officeDocument/2006/relationships/slide" Target="slides/slide193.xml"/><Relationship Id="rId203" Type="http://schemas.openxmlformats.org/officeDocument/2006/relationships/slide" Target="slides/slide197.xml"/><Relationship Id="rId19" Type="http://schemas.openxmlformats.org/officeDocument/2006/relationships/slide" Target="slides/slide13.xml"/><Relationship Id="rId224" Type="http://schemas.openxmlformats.org/officeDocument/2006/relationships/slide" Target="slides/slide218.xml"/><Relationship Id="rId245" Type="http://schemas.openxmlformats.org/officeDocument/2006/relationships/slide" Target="slides/slide239.xml"/><Relationship Id="rId266" Type="http://schemas.openxmlformats.org/officeDocument/2006/relationships/slide" Target="slides/slide260.xml"/><Relationship Id="rId287" Type="http://schemas.openxmlformats.org/officeDocument/2006/relationships/slide" Target="slides/slide281.xml"/><Relationship Id="rId30" Type="http://schemas.openxmlformats.org/officeDocument/2006/relationships/slide" Target="slides/slide24.xml"/><Relationship Id="rId105" Type="http://schemas.openxmlformats.org/officeDocument/2006/relationships/slide" Target="slides/slide99.xml"/><Relationship Id="rId126" Type="http://schemas.openxmlformats.org/officeDocument/2006/relationships/slide" Target="slides/slide120.xml"/><Relationship Id="rId147" Type="http://schemas.openxmlformats.org/officeDocument/2006/relationships/slide" Target="slides/slide141.xml"/><Relationship Id="rId168" Type="http://schemas.openxmlformats.org/officeDocument/2006/relationships/slide" Target="slides/slide162.xml"/><Relationship Id="rId312" Type="http://schemas.openxmlformats.org/officeDocument/2006/relationships/slide" Target="slides/slide306.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slide" Target="slides/slide87.xml"/><Relationship Id="rId189" Type="http://schemas.openxmlformats.org/officeDocument/2006/relationships/slide" Target="slides/slide183.xml"/><Relationship Id="rId3" Type="http://schemas.openxmlformats.org/officeDocument/2006/relationships/slideMaster" Target="slideMasters/slideMaster3.xml"/><Relationship Id="rId214" Type="http://schemas.openxmlformats.org/officeDocument/2006/relationships/slide" Target="slides/slide208.xml"/><Relationship Id="rId235" Type="http://schemas.openxmlformats.org/officeDocument/2006/relationships/slide" Target="slides/slide229.xml"/><Relationship Id="rId256" Type="http://schemas.openxmlformats.org/officeDocument/2006/relationships/slide" Target="slides/slide250.xml"/><Relationship Id="rId277" Type="http://schemas.openxmlformats.org/officeDocument/2006/relationships/slide" Target="slides/slide271.xml"/><Relationship Id="rId298" Type="http://schemas.openxmlformats.org/officeDocument/2006/relationships/slide" Target="slides/slide292.xml"/><Relationship Id="rId116" Type="http://schemas.openxmlformats.org/officeDocument/2006/relationships/slide" Target="slides/slide110.xml"/><Relationship Id="rId137" Type="http://schemas.openxmlformats.org/officeDocument/2006/relationships/slide" Target="slides/slide131.xml"/><Relationship Id="rId158" Type="http://schemas.openxmlformats.org/officeDocument/2006/relationships/slide" Target="slides/slide152.xml"/><Relationship Id="rId302" Type="http://schemas.openxmlformats.org/officeDocument/2006/relationships/slide" Target="slides/slide296.xml"/><Relationship Id="rId323" Type="http://schemas.openxmlformats.org/officeDocument/2006/relationships/slide" Target="slides/slide317.xml"/><Relationship Id="rId20" Type="http://schemas.openxmlformats.org/officeDocument/2006/relationships/slide" Target="slides/slide14.xml"/><Relationship Id="rId41" Type="http://schemas.openxmlformats.org/officeDocument/2006/relationships/slide" Target="slides/slide35.xml"/><Relationship Id="rId62" Type="http://schemas.openxmlformats.org/officeDocument/2006/relationships/slide" Target="slides/slide56.xml"/><Relationship Id="rId83" Type="http://schemas.openxmlformats.org/officeDocument/2006/relationships/slide" Target="slides/slide77.xml"/><Relationship Id="rId179" Type="http://schemas.openxmlformats.org/officeDocument/2006/relationships/slide" Target="slides/slide173.xml"/><Relationship Id="rId190" Type="http://schemas.openxmlformats.org/officeDocument/2006/relationships/slide" Target="slides/slide184.xml"/><Relationship Id="rId204" Type="http://schemas.openxmlformats.org/officeDocument/2006/relationships/slide" Target="slides/slide198.xml"/><Relationship Id="rId225" Type="http://schemas.openxmlformats.org/officeDocument/2006/relationships/slide" Target="slides/slide219.xml"/><Relationship Id="rId246" Type="http://schemas.openxmlformats.org/officeDocument/2006/relationships/slide" Target="slides/slide240.xml"/><Relationship Id="rId267" Type="http://schemas.openxmlformats.org/officeDocument/2006/relationships/slide" Target="slides/slide261.xml"/><Relationship Id="rId288" Type="http://schemas.openxmlformats.org/officeDocument/2006/relationships/slide" Target="slides/slide282.xml"/><Relationship Id="rId106" Type="http://schemas.openxmlformats.org/officeDocument/2006/relationships/slide" Target="slides/slide100.xml"/><Relationship Id="rId127" Type="http://schemas.openxmlformats.org/officeDocument/2006/relationships/slide" Target="slides/slide121.xml"/><Relationship Id="rId313" Type="http://schemas.openxmlformats.org/officeDocument/2006/relationships/slide" Target="slides/slide307.xml"/><Relationship Id="rId10" Type="http://schemas.openxmlformats.org/officeDocument/2006/relationships/slide" Target="slides/slide4.xml"/><Relationship Id="rId31" Type="http://schemas.openxmlformats.org/officeDocument/2006/relationships/slide" Target="slides/slide25.xml"/><Relationship Id="rId52" Type="http://schemas.openxmlformats.org/officeDocument/2006/relationships/slide" Target="slides/slide46.xml"/><Relationship Id="rId73" Type="http://schemas.openxmlformats.org/officeDocument/2006/relationships/slide" Target="slides/slide67.xml"/><Relationship Id="rId94" Type="http://schemas.openxmlformats.org/officeDocument/2006/relationships/slide" Target="slides/slide88.xml"/><Relationship Id="rId148" Type="http://schemas.openxmlformats.org/officeDocument/2006/relationships/slide" Target="slides/slide142.xml"/><Relationship Id="rId169" Type="http://schemas.openxmlformats.org/officeDocument/2006/relationships/slide" Target="slides/slide163.xml"/><Relationship Id="rId4" Type="http://schemas.openxmlformats.org/officeDocument/2006/relationships/slideMaster" Target="slideMasters/slideMaster4.xml"/><Relationship Id="rId180" Type="http://schemas.openxmlformats.org/officeDocument/2006/relationships/slide" Target="slides/slide174.xml"/><Relationship Id="rId215" Type="http://schemas.openxmlformats.org/officeDocument/2006/relationships/slide" Target="slides/slide209.xml"/><Relationship Id="rId236" Type="http://schemas.openxmlformats.org/officeDocument/2006/relationships/slide" Target="slides/slide230.xml"/><Relationship Id="rId257" Type="http://schemas.openxmlformats.org/officeDocument/2006/relationships/slide" Target="slides/slide251.xml"/><Relationship Id="rId278" Type="http://schemas.openxmlformats.org/officeDocument/2006/relationships/slide" Target="slides/slide272.xml"/><Relationship Id="rId303" Type="http://schemas.openxmlformats.org/officeDocument/2006/relationships/slide" Target="slides/slide297.xml"/><Relationship Id="rId42" Type="http://schemas.openxmlformats.org/officeDocument/2006/relationships/slide" Target="slides/slide36.xml"/><Relationship Id="rId84" Type="http://schemas.openxmlformats.org/officeDocument/2006/relationships/slide" Target="slides/slide78.xml"/><Relationship Id="rId138" Type="http://schemas.openxmlformats.org/officeDocument/2006/relationships/slide" Target="slides/slide132.xml"/><Relationship Id="rId191" Type="http://schemas.openxmlformats.org/officeDocument/2006/relationships/slide" Target="slides/slide185.xml"/><Relationship Id="rId205" Type="http://schemas.openxmlformats.org/officeDocument/2006/relationships/slide" Target="slides/slide199.xml"/><Relationship Id="rId247" Type="http://schemas.openxmlformats.org/officeDocument/2006/relationships/slide" Target="slides/slide241.xml"/><Relationship Id="rId107" Type="http://schemas.openxmlformats.org/officeDocument/2006/relationships/slide" Target="slides/slide101.xml"/><Relationship Id="rId289" Type="http://schemas.openxmlformats.org/officeDocument/2006/relationships/slide" Target="slides/slide283.xml"/><Relationship Id="rId11" Type="http://schemas.openxmlformats.org/officeDocument/2006/relationships/slide" Target="slides/slide5.xml"/><Relationship Id="rId53" Type="http://schemas.openxmlformats.org/officeDocument/2006/relationships/slide" Target="slides/slide47.xml"/><Relationship Id="rId149" Type="http://schemas.openxmlformats.org/officeDocument/2006/relationships/slide" Target="slides/slide143.xml"/><Relationship Id="rId314" Type="http://schemas.openxmlformats.org/officeDocument/2006/relationships/slide" Target="slides/slide308.xml"/><Relationship Id="rId95" Type="http://schemas.openxmlformats.org/officeDocument/2006/relationships/slide" Target="slides/slide89.xml"/><Relationship Id="rId160" Type="http://schemas.openxmlformats.org/officeDocument/2006/relationships/slide" Target="slides/slide154.xml"/><Relationship Id="rId216" Type="http://schemas.openxmlformats.org/officeDocument/2006/relationships/slide" Target="slides/slide210.xml"/><Relationship Id="rId258" Type="http://schemas.openxmlformats.org/officeDocument/2006/relationships/slide" Target="slides/slide252.xml"/><Relationship Id="rId22" Type="http://schemas.openxmlformats.org/officeDocument/2006/relationships/slide" Target="slides/slide16.xml"/><Relationship Id="rId64" Type="http://schemas.openxmlformats.org/officeDocument/2006/relationships/slide" Target="slides/slide58.xml"/><Relationship Id="rId118" Type="http://schemas.openxmlformats.org/officeDocument/2006/relationships/slide" Target="slides/slide112.xml"/><Relationship Id="rId325" Type="http://schemas.openxmlformats.org/officeDocument/2006/relationships/presProps" Target="presProps.xml"/><Relationship Id="rId171" Type="http://schemas.openxmlformats.org/officeDocument/2006/relationships/slide" Target="slides/slide165.xml"/><Relationship Id="rId227" Type="http://schemas.openxmlformats.org/officeDocument/2006/relationships/slide" Target="slides/slide221.xml"/><Relationship Id="rId269" Type="http://schemas.openxmlformats.org/officeDocument/2006/relationships/slide" Target="slides/slide263.xml"/><Relationship Id="rId33" Type="http://schemas.openxmlformats.org/officeDocument/2006/relationships/slide" Target="slides/slide27.xml"/><Relationship Id="rId129" Type="http://schemas.openxmlformats.org/officeDocument/2006/relationships/slide" Target="slides/slide123.xml"/><Relationship Id="rId280" Type="http://schemas.openxmlformats.org/officeDocument/2006/relationships/slide" Target="slides/slide274.xml"/><Relationship Id="rId75" Type="http://schemas.openxmlformats.org/officeDocument/2006/relationships/slide" Target="slides/slide69.xml"/><Relationship Id="rId140" Type="http://schemas.openxmlformats.org/officeDocument/2006/relationships/slide" Target="slides/slide134.xml"/><Relationship Id="rId182" Type="http://schemas.openxmlformats.org/officeDocument/2006/relationships/slide" Target="slides/slide176.xml"/><Relationship Id="rId6" Type="http://schemas.openxmlformats.org/officeDocument/2006/relationships/slideMaster" Target="slideMasters/slideMaster6.xml"/><Relationship Id="rId238" Type="http://schemas.openxmlformats.org/officeDocument/2006/relationships/slide" Target="slides/slide232.xml"/><Relationship Id="rId291" Type="http://schemas.openxmlformats.org/officeDocument/2006/relationships/slide" Target="slides/slide285.xml"/><Relationship Id="rId305" Type="http://schemas.openxmlformats.org/officeDocument/2006/relationships/slide" Target="slides/slide299.xml"/><Relationship Id="rId44" Type="http://schemas.openxmlformats.org/officeDocument/2006/relationships/slide" Target="slides/slide38.xml"/><Relationship Id="rId86" Type="http://schemas.openxmlformats.org/officeDocument/2006/relationships/slide" Target="slides/slide80.xml"/><Relationship Id="rId151" Type="http://schemas.openxmlformats.org/officeDocument/2006/relationships/slide" Target="slides/slide145.xml"/><Relationship Id="rId193" Type="http://schemas.openxmlformats.org/officeDocument/2006/relationships/slide" Target="slides/slide187.xml"/><Relationship Id="rId207" Type="http://schemas.openxmlformats.org/officeDocument/2006/relationships/slide" Target="slides/slide201.xml"/><Relationship Id="rId249" Type="http://schemas.openxmlformats.org/officeDocument/2006/relationships/slide" Target="slides/slide243.xml"/><Relationship Id="rId13" Type="http://schemas.openxmlformats.org/officeDocument/2006/relationships/slide" Target="slides/slide7.xml"/><Relationship Id="rId109" Type="http://schemas.openxmlformats.org/officeDocument/2006/relationships/slide" Target="slides/slide103.xml"/><Relationship Id="rId260" Type="http://schemas.openxmlformats.org/officeDocument/2006/relationships/slide" Target="slides/slide254.xml"/><Relationship Id="rId316" Type="http://schemas.openxmlformats.org/officeDocument/2006/relationships/slide" Target="slides/slide310.xml"/><Relationship Id="rId55" Type="http://schemas.openxmlformats.org/officeDocument/2006/relationships/slide" Target="slides/slide49.xml"/><Relationship Id="rId97" Type="http://schemas.openxmlformats.org/officeDocument/2006/relationships/slide" Target="slides/slide91.xml"/><Relationship Id="rId120"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oleObject" Target="file:///D:\Dropbox\Dropbox\Scuola%20Estiva\2018\Corso%20Addeo\Collasso%20dei%20Contesti\Matrice%20totale.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9.xml"/></Relationships>
</file>

<file path=ppt/charts/_rels/chart11.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10.xml"/></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Foglio_di_lavoro_di_Microsoft_Excel.xlsx"/></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Foglio_di_lavoro_di_Microsoft_Excel1.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Felice\Downloads\isoc_ci_ifp_iu(1).xls"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Felice\Dropbox\Research%20Infrastructures\Dataset\Codings_after_Commission_feedbacks.xlsx" TargetMode="External"/><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4.xml"/></Relationships>
</file>

<file path=ppt/charts/_rels/chart6.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5.xml"/></Relationships>
</file>

<file path=ppt/charts/_rels/chart7.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6.xml"/></Relationships>
</file>

<file path=ppt/charts/_rels/chart8.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7.xml"/></Relationships>
</file>

<file path=ppt/charts/_rels/chart9.xml.rels><?xml version="1.0" encoding="UTF-8" standalone="yes"?>
<Relationships xmlns="http://schemas.openxmlformats.org/package/2006/relationships"><Relationship Id="rId2" Type="http://schemas.openxmlformats.org/officeDocument/2006/relationships/oleObject" Target="file:///D:\Dropbox\Dropbox\Polletta's%20Materials\Convegno%20Elezioni\Analisi%20dei%20dati.xlsx" TargetMode="External"/><Relationship Id="rId1"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5104858206046973E-2"/>
          <c:y val="1.6162783126754173E-2"/>
          <c:w val="0.92572898558144956"/>
          <c:h val="0.76234441105533901"/>
        </c:manualLayout>
      </c:layout>
      <c:lineChart>
        <c:grouping val="standard"/>
        <c:varyColors val="0"/>
        <c:ser>
          <c:idx val="0"/>
          <c:order val="0"/>
          <c:tx>
            <c:strRef>
              <c:f>'[Matrice totale.xlsx]Grafici'!$B$16</c:f>
              <c:strCache>
                <c:ptCount val="1"/>
                <c:pt idx="0">
                  <c:v>Bravoh</c:v>
                </c:pt>
              </c:strCache>
            </c:strRef>
          </c:tx>
          <c:spPr>
            <a:ln w="28575" cap="rnd">
              <a:solidFill>
                <a:schemeClr val="accent1"/>
              </a:solidFill>
              <a:round/>
            </a:ln>
            <a:effectLst/>
          </c:spPr>
          <c:marker>
            <c:symbol val="none"/>
          </c:marker>
          <c:cat>
            <c:strRef>
              <c:f>'[Matrice totale.xlsx]Grafici'!$A$17:$A$49</c:f>
              <c:strCache>
                <c:ptCount val="33"/>
                <c:pt idx="0">
                  <c:v>gennaio</c:v>
                </c:pt>
                <c:pt idx="1">
                  <c:v>febbraio</c:v>
                </c:pt>
                <c:pt idx="2">
                  <c:v>marzo</c:v>
                </c:pt>
                <c:pt idx="3">
                  <c:v>aprile</c:v>
                </c:pt>
                <c:pt idx="4">
                  <c:v>maggio</c:v>
                </c:pt>
                <c:pt idx="5">
                  <c:v>giugno</c:v>
                </c:pt>
                <c:pt idx="6">
                  <c:v>luglio</c:v>
                </c:pt>
                <c:pt idx="7">
                  <c:v>agosto</c:v>
                </c:pt>
                <c:pt idx="8">
                  <c:v>settembre</c:v>
                </c:pt>
                <c:pt idx="9">
                  <c:v>ottobre</c:v>
                </c:pt>
                <c:pt idx="10">
                  <c:v>novembre</c:v>
                </c:pt>
                <c:pt idx="11">
                  <c:v>dicembre</c:v>
                </c:pt>
                <c:pt idx="12">
                  <c:v>gennaio</c:v>
                </c:pt>
                <c:pt idx="13">
                  <c:v>febbraio</c:v>
                </c:pt>
                <c:pt idx="14">
                  <c:v>marzo</c:v>
                </c:pt>
                <c:pt idx="15">
                  <c:v>aprile</c:v>
                </c:pt>
                <c:pt idx="16">
                  <c:v>maggio</c:v>
                </c:pt>
                <c:pt idx="17">
                  <c:v>giugno</c:v>
                </c:pt>
                <c:pt idx="18">
                  <c:v>luglio</c:v>
                </c:pt>
                <c:pt idx="19">
                  <c:v>agosto</c:v>
                </c:pt>
                <c:pt idx="20">
                  <c:v>settembre</c:v>
                </c:pt>
                <c:pt idx="21">
                  <c:v>ottobre</c:v>
                </c:pt>
                <c:pt idx="22">
                  <c:v>novembre</c:v>
                </c:pt>
                <c:pt idx="23">
                  <c:v>dicembre</c:v>
                </c:pt>
                <c:pt idx="24">
                  <c:v>gennaio</c:v>
                </c:pt>
                <c:pt idx="25">
                  <c:v>febbraio</c:v>
                </c:pt>
                <c:pt idx="26">
                  <c:v>marzo</c:v>
                </c:pt>
                <c:pt idx="27">
                  <c:v>aprile</c:v>
                </c:pt>
                <c:pt idx="28">
                  <c:v>maggio</c:v>
                </c:pt>
                <c:pt idx="29">
                  <c:v>giugno</c:v>
                </c:pt>
                <c:pt idx="30">
                  <c:v>luglio</c:v>
                </c:pt>
                <c:pt idx="31">
                  <c:v>agosto</c:v>
                </c:pt>
                <c:pt idx="32">
                  <c:v>settembre</c:v>
                </c:pt>
              </c:strCache>
            </c:strRef>
          </c:cat>
          <c:val>
            <c:numRef>
              <c:f>'[Matrice totale.xlsx]Grafici'!$B$17:$B$49</c:f>
              <c:numCache>
                <c:formatCode>General</c:formatCode>
                <c:ptCount val="33"/>
                <c:pt idx="0">
                  <c:v>0</c:v>
                </c:pt>
                <c:pt idx="1">
                  <c:v>2</c:v>
                </c:pt>
                <c:pt idx="2">
                  <c:v>0</c:v>
                </c:pt>
                <c:pt idx="3">
                  <c:v>0</c:v>
                </c:pt>
                <c:pt idx="4">
                  <c:v>259</c:v>
                </c:pt>
                <c:pt idx="5">
                  <c:v>200</c:v>
                </c:pt>
                <c:pt idx="6">
                  <c:v>113</c:v>
                </c:pt>
                <c:pt idx="7">
                  <c:v>72</c:v>
                </c:pt>
                <c:pt idx="8">
                  <c:v>57</c:v>
                </c:pt>
                <c:pt idx="9">
                  <c:v>52</c:v>
                </c:pt>
                <c:pt idx="10">
                  <c:v>44</c:v>
                </c:pt>
                <c:pt idx="11">
                  <c:v>23</c:v>
                </c:pt>
                <c:pt idx="12">
                  <c:v>21</c:v>
                </c:pt>
                <c:pt idx="13">
                  <c:v>22</c:v>
                </c:pt>
                <c:pt idx="14">
                  <c:v>18</c:v>
                </c:pt>
                <c:pt idx="15">
                  <c:v>16</c:v>
                </c:pt>
                <c:pt idx="16">
                  <c:v>11</c:v>
                </c:pt>
                <c:pt idx="17">
                  <c:v>10</c:v>
                </c:pt>
                <c:pt idx="18">
                  <c:v>9</c:v>
                </c:pt>
                <c:pt idx="19">
                  <c:v>10</c:v>
                </c:pt>
                <c:pt idx="20">
                  <c:v>69</c:v>
                </c:pt>
                <c:pt idx="21">
                  <c:v>13</c:v>
                </c:pt>
                <c:pt idx="22">
                  <c:v>9</c:v>
                </c:pt>
                <c:pt idx="23">
                  <c:v>3</c:v>
                </c:pt>
                <c:pt idx="24">
                  <c:v>3</c:v>
                </c:pt>
                <c:pt idx="25">
                  <c:v>4</c:v>
                </c:pt>
                <c:pt idx="26">
                  <c:v>5</c:v>
                </c:pt>
                <c:pt idx="27">
                  <c:v>4</c:v>
                </c:pt>
                <c:pt idx="28">
                  <c:v>4</c:v>
                </c:pt>
                <c:pt idx="29">
                  <c:v>2</c:v>
                </c:pt>
                <c:pt idx="30">
                  <c:v>3</c:v>
                </c:pt>
                <c:pt idx="31">
                  <c:v>3</c:v>
                </c:pt>
                <c:pt idx="32">
                  <c:v>2</c:v>
                </c:pt>
              </c:numCache>
            </c:numRef>
          </c:val>
          <c:smooth val="0"/>
          <c:extLst>
            <c:ext xmlns:c16="http://schemas.microsoft.com/office/drawing/2014/chart" uri="{C3380CC4-5D6E-409C-BE32-E72D297353CC}">
              <c16:uniqueId val="{00000000-2059-4E2E-99CC-FC3056E09577}"/>
            </c:ext>
          </c:extLst>
        </c:ser>
        <c:ser>
          <c:idx val="1"/>
          <c:order val="1"/>
          <c:tx>
            <c:strRef>
              <c:f>'[Matrice totale.xlsx]Grafici'!$C$16</c:f>
              <c:strCache>
                <c:ptCount val="1"/>
                <c:pt idx="0">
                  <c:v>TizianaCantone</c:v>
                </c:pt>
              </c:strCache>
            </c:strRef>
          </c:tx>
          <c:spPr>
            <a:ln w="28575" cap="rnd">
              <a:solidFill>
                <a:schemeClr val="accent2"/>
              </a:solidFill>
              <a:round/>
            </a:ln>
            <a:effectLst/>
          </c:spPr>
          <c:marker>
            <c:symbol val="none"/>
          </c:marker>
          <c:cat>
            <c:strRef>
              <c:f>'[Matrice totale.xlsx]Grafici'!$A$17:$A$49</c:f>
              <c:strCache>
                <c:ptCount val="33"/>
                <c:pt idx="0">
                  <c:v>gennaio</c:v>
                </c:pt>
                <c:pt idx="1">
                  <c:v>febbraio</c:v>
                </c:pt>
                <c:pt idx="2">
                  <c:v>marzo</c:v>
                </c:pt>
                <c:pt idx="3">
                  <c:v>aprile</c:v>
                </c:pt>
                <c:pt idx="4">
                  <c:v>maggio</c:v>
                </c:pt>
                <c:pt idx="5">
                  <c:v>giugno</c:v>
                </c:pt>
                <c:pt idx="6">
                  <c:v>luglio</c:v>
                </c:pt>
                <c:pt idx="7">
                  <c:v>agosto</c:v>
                </c:pt>
                <c:pt idx="8">
                  <c:v>settembre</c:v>
                </c:pt>
                <c:pt idx="9">
                  <c:v>ottobre</c:v>
                </c:pt>
                <c:pt idx="10">
                  <c:v>novembre</c:v>
                </c:pt>
                <c:pt idx="11">
                  <c:v>dicembre</c:v>
                </c:pt>
                <c:pt idx="12">
                  <c:v>gennaio</c:v>
                </c:pt>
                <c:pt idx="13">
                  <c:v>febbraio</c:v>
                </c:pt>
                <c:pt idx="14">
                  <c:v>marzo</c:v>
                </c:pt>
                <c:pt idx="15">
                  <c:v>aprile</c:v>
                </c:pt>
                <c:pt idx="16">
                  <c:v>maggio</c:v>
                </c:pt>
                <c:pt idx="17">
                  <c:v>giugno</c:v>
                </c:pt>
                <c:pt idx="18">
                  <c:v>luglio</c:v>
                </c:pt>
                <c:pt idx="19">
                  <c:v>agosto</c:v>
                </c:pt>
                <c:pt idx="20">
                  <c:v>settembre</c:v>
                </c:pt>
                <c:pt idx="21">
                  <c:v>ottobre</c:v>
                </c:pt>
                <c:pt idx="22">
                  <c:v>novembre</c:v>
                </c:pt>
                <c:pt idx="23">
                  <c:v>dicembre</c:v>
                </c:pt>
                <c:pt idx="24">
                  <c:v>gennaio</c:v>
                </c:pt>
                <c:pt idx="25">
                  <c:v>febbraio</c:v>
                </c:pt>
                <c:pt idx="26">
                  <c:v>marzo</c:v>
                </c:pt>
                <c:pt idx="27">
                  <c:v>aprile</c:v>
                </c:pt>
                <c:pt idx="28">
                  <c:v>maggio</c:v>
                </c:pt>
                <c:pt idx="29">
                  <c:v>giugno</c:v>
                </c:pt>
                <c:pt idx="30">
                  <c:v>luglio</c:v>
                </c:pt>
                <c:pt idx="31">
                  <c:v>agosto</c:v>
                </c:pt>
                <c:pt idx="32">
                  <c:v>settembre</c:v>
                </c:pt>
              </c:strCache>
            </c:strRef>
          </c:cat>
          <c:val>
            <c:numRef>
              <c:f>'[Matrice totale.xlsx]Grafici'!$C$17:$C$49</c:f>
              <c:numCache>
                <c:formatCode>General</c:formatCode>
                <c:ptCount val="33"/>
                <c:pt idx="0">
                  <c:v>0</c:v>
                </c:pt>
                <c:pt idx="1">
                  <c:v>0</c:v>
                </c:pt>
                <c:pt idx="2">
                  <c:v>0</c:v>
                </c:pt>
                <c:pt idx="3">
                  <c:v>0</c:v>
                </c:pt>
                <c:pt idx="4">
                  <c:v>117</c:v>
                </c:pt>
                <c:pt idx="5">
                  <c:v>39</c:v>
                </c:pt>
                <c:pt idx="6">
                  <c:v>9</c:v>
                </c:pt>
                <c:pt idx="7">
                  <c:v>5</c:v>
                </c:pt>
                <c:pt idx="8">
                  <c:v>1</c:v>
                </c:pt>
                <c:pt idx="9">
                  <c:v>1</c:v>
                </c:pt>
                <c:pt idx="10">
                  <c:v>0</c:v>
                </c:pt>
                <c:pt idx="11">
                  <c:v>0</c:v>
                </c:pt>
                <c:pt idx="12">
                  <c:v>0</c:v>
                </c:pt>
                <c:pt idx="13">
                  <c:v>0</c:v>
                </c:pt>
                <c:pt idx="14">
                  <c:v>0</c:v>
                </c:pt>
                <c:pt idx="15">
                  <c:v>0</c:v>
                </c:pt>
                <c:pt idx="16">
                  <c:v>1</c:v>
                </c:pt>
                <c:pt idx="17">
                  <c:v>0</c:v>
                </c:pt>
                <c:pt idx="18">
                  <c:v>0</c:v>
                </c:pt>
                <c:pt idx="19">
                  <c:v>0</c:v>
                </c:pt>
                <c:pt idx="20">
                  <c:v>1140</c:v>
                </c:pt>
                <c:pt idx="21">
                  <c:v>113</c:v>
                </c:pt>
                <c:pt idx="22">
                  <c:v>211</c:v>
                </c:pt>
                <c:pt idx="23">
                  <c:v>18</c:v>
                </c:pt>
                <c:pt idx="24">
                  <c:v>6</c:v>
                </c:pt>
                <c:pt idx="25">
                  <c:v>62</c:v>
                </c:pt>
                <c:pt idx="26">
                  <c:v>38</c:v>
                </c:pt>
                <c:pt idx="27">
                  <c:v>33</c:v>
                </c:pt>
                <c:pt idx="28">
                  <c:v>17</c:v>
                </c:pt>
                <c:pt idx="29">
                  <c:v>2</c:v>
                </c:pt>
                <c:pt idx="30">
                  <c:v>2</c:v>
                </c:pt>
                <c:pt idx="31">
                  <c:v>10</c:v>
                </c:pt>
                <c:pt idx="32">
                  <c:v>24</c:v>
                </c:pt>
              </c:numCache>
            </c:numRef>
          </c:val>
          <c:smooth val="0"/>
          <c:extLst>
            <c:ext xmlns:c16="http://schemas.microsoft.com/office/drawing/2014/chart" uri="{C3380CC4-5D6E-409C-BE32-E72D297353CC}">
              <c16:uniqueId val="{00000001-2059-4E2E-99CC-FC3056E09577}"/>
            </c:ext>
          </c:extLst>
        </c:ser>
        <c:dLbls>
          <c:showLegendKey val="0"/>
          <c:showVal val="0"/>
          <c:showCatName val="0"/>
          <c:showSerName val="0"/>
          <c:showPercent val="0"/>
          <c:showBubbleSize val="0"/>
        </c:dLbls>
        <c:smooth val="0"/>
        <c:axId val="302321544"/>
        <c:axId val="302320760"/>
      </c:lineChart>
      <c:catAx>
        <c:axId val="302321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02320760"/>
        <c:crosses val="autoZero"/>
        <c:auto val="1"/>
        <c:lblAlgn val="ctr"/>
        <c:lblOffset val="100"/>
        <c:noMultiLvlLbl val="0"/>
      </c:catAx>
      <c:valAx>
        <c:axId val="302320760"/>
        <c:scaling>
          <c:orientation val="minMax"/>
          <c:max val="1140"/>
          <c:min val="0"/>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crossAx val="3023215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it-IT"/>
        </a:p>
      </c:txPr>
    </c:legend>
    <c:plotVisOnly val="1"/>
    <c:dispBlanksAs val="gap"/>
    <c:showDLblsOverMax val="0"/>
  </c:chart>
  <c:spPr>
    <a:noFill/>
    <a:ln>
      <a:noFill/>
    </a:ln>
    <a:effectLst/>
  </c:spPr>
  <c:txPr>
    <a:bodyPr/>
    <a:lstStyle/>
    <a:p>
      <a:pPr>
        <a:defRPr/>
      </a:pPr>
      <a:endParaRPr lang="it-IT"/>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Strategy!$C$5:$C$10</c:f>
              <c:strCache>
                <c:ptCount val="6"/>
                <c:pt idx="0">
                  <c:v>Emotionalisation</c:v>
                </c:pt>
                <c:pt idx="1">
                  <c:v>Instrumentalism</c:v>
                </c:pt>
                <c:pt idx="2">
                  <c:v>Rationalisation</c:v>
                </c:pt>
                <c:pt idx="3">
                  <c:v>Simplification</c:v>
                </c:pt>
                <c:pt idx="4">
                  <c:v>Intimisation</c:v>
                </c:pt>
                <c:pt idx="5">
                  <c:v>Taboo breaker</c:v>
                </c:pt>
              </c:strCache>
            </c:strRef>
          </c:cat>
          <c:val>
            <c:numRef>
              <c:f>Strategy!$E$5:$E$10</c:f>
              <c:numCache>
                <c:formatCode>General</c:formatCode>
                <c:ptCount val="6"/>
                <c:pt idx="0">
                  <c:v>38.6</c:v>
                </c:pt>
                <c:pt idx="1">
                  <c:v>22.8</c:v>
                </c:pt>
                <c:pt idx="2">
                  <c:v>17.600000000000001</c:v>
                </c:pt>
                <c:pt idx="3">
                  <c:v>16.3</c:v>
                </c:pt>
                <c:pt idx="4">
                  <c:v>2.6</c:v>
                </c:pt>
                <c:pt idx="5" formatCode="0.0">
                  <c:v>2</c:v>
                </c:pt>
              </c:numCache>
            </c:numRef>
          </c:val>
          <c:extLst>
            <c:ext xmlns:c16="http://schemas.microsoft.com/office/drawing/2014/chart" uri="{C3380CC4-5D6E-409C-BE32-E72D297353CC}">
              <c16:uniqueId val="{00000000-01A4-4DD6-8679-8305F3839010}"/>
            </c:ext>
          </c:extLst>
        </c:ser>
        <c:dLbls>
          <c:showLegendKey val="0"/>
          <c:showVal val="0"/>
          <c:showCatName val="0"/>
          <c:showSerName val="0"/>
          <c:showPercent val="0"/>
          <c:showBubbleSize val="0"/>
        </c:dLbls>
        <c:gapWidth val="182"/>
        <c:axId val="305433968"/>
        <c:axId val="305434360"/>
      </c:barChart>
      <c:catAx>
        <c:axId val="30543396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4360"/>
        <c:crosses val="autoZero"/>
        <c:auto val="1"/>
        <c:lblAlgn val="ctr"/>
        <c:lblOffset val="100"/>
        <c:noMultiLvlLbl val="0"/>
      </c:catAx>
      <c:valAx>
        <c:axId val="305434360"/>
        <c:scaling>
          <c:orientation val="minMax"/>
        </c:scaling>
        <c:delete val="1"/>
        <c:axPos val="t"/>
        <c:numFmt formatCode="General" sourceLinked="1"/>
        <c:majorTickMark val="none"/>
        <c:minorTickMark val="none"/>
        <c:tickLblPos val="nextTo"/>
        <c:crossAx val="30543396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dirty="0"/>
              <a:t>“Come </a:t>
            </a:r>
            <a:r>
              <a:rPr lang="en-US" sz="1600" dirty="0" err="1"/>
              <a:t>valuti</a:t>
            </a:r>
            <a:r>
              <a:rPr lang="en-US" sz="1600" dirty="0"/>
              <a:t> il </a:t>
            </a:r>
            <a:r>
              <a:rPr lang="en-US" sz="1600" dirty="0" err="1"/>
              <a:t>lavoro</a:t>
            </a:r>
            <a:r>
              <a:rPr lang="en-US" sz="1600" dirty="0"/>
              <a:t> </a:t>
            </a:r>
            <a:r>
              <a:rPr lang="en-US" sz="1600" dirty="0" err="1"/>
              <a:t>delle</a:t>
            </a:r>
            <a:r>
              <a:rPr lang="en-US" sz="1600" dirty="0"/>
              <a:t> </a:t>
            </a:r>
            <a:r>
              <a:rPr lang="en-US" sz="1600" dirty="0" err="1"/>
              <a:t>istituzioni</a:t>
            </a:r>
            <a:r>
              <a:rPr lang="en-US" sz="1600" dirty="0"/>
              <a:t> per </a:t>
            </a:r>
            <a:r>
              <a:rPr lang="en-US" sz="1600" dirty="0" err="1"/>
              <a:t>quanto</a:t>
            </a:r>
            <a:r>
              <a:rPr lang="en-US" sz="1600" dirty="0"/>
              <a:t> </a:t>
            </a:r>
            <a:r>
              <a:rPr lang="en-US" sz="1600" dirty="0" err="1"/>
              <a:t>riguarda</a:t>
            </a:r>
            <a:r>
              <a:rPr lang="en-US" sz="1600" dirty="0"/>
              <a:t> </a:t>
            </a:r>
            <a:r>
              <a:rPr lang="en-US" sz="1600" dirty="0" err="1"/>
              <a:t>l’identità</a:t>
            </a:r>
            <a:r>
              <a:rPr lang="en-US" sz="1600" dirty="0"/>
              <a:t> di </a:t>
            </a:r>
            <a:r>
              <a:rPr lang="en-US" sz="1600" dirty="0" err="1"/>
              <a:t>genere</a:t>
            </a:r>
            <a:r>
              <a:rPr lang="en-US" sz="1600" dirty="0"/>
              <a:t> e la </a:t>
            </a:r>
            <a:r>
              <a:rPr lang="en-US" sz="1600" dirty="0" err="1"/>
              <a:t>diversità</a:t>
            </a:r>
            <a:r>
              <a:rPr lang="en-US" sz="1600" dirty="0"/>
              <a:t>?”</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bar"/>
        <c:grouping val="clustered"/>
        <c:varyColors val="0"/>
        <c:ser>
          <c:idx val="0"/>
          <c:order val="0"/>
          <c:tx>
            <c:strRef>
              <c:f>Foglio1!$B$1</c:f>
              <c:strCache>
                <c:ptCount val="1"/>
                <c:pt idx="0">
                  <c:v>“Come valuti il lavoro delle istituzioni per quanto riguarda l’identità di genere e la diversità?”</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E48D-4D44-87EF-13A7F135A1B8}"/>
              </c:ext>
            </c:extLst>
          </c:dPt>
          <c:dPt>
            <c:idx val="1"/>
            <c:invertIfNegative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E48D-4D44-87EF-13A7F135A1B8}"/>
              </c:ext>
            </c:extLst>
          </c:dPt>
          <c:dPt>
            <c:idx val="2"/>
            <c:invertIfNegative val="0"/>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E48D-4D44-87EF-13A7F135A1B8}"/>
              </c:ext>
            </c:extLst>
          </c:dPt>
          <c:dPt>
            <c:idx val="3"/>
            <c:invertIfNegative val="0"/>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E48D-4D44-87EF-13A7F135A1B8}"/>
              </c:ext>
            </c:extLst>
          </c:dPt>
          <c:dPt>
            <c:idx val="4"/>
            <c:invertIfNegative val="0"/>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E48D-4D44-87EF-13A7F135A1B8}"/>
              </c:ext>
            </c:extLst>
          </c:dPt>
          <c:dLbls>
            <c:dLbl>
              <c:idx val="0"/>
              <c:tx>
                <c:rich>
                  <a:bodyPr/>
                  <a:lstStyle/>
                  <a:p>
                    <a:r>
                      <a:rPr lang="en-US"/>
                      <a:t>37%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E48D-4D44-87EF-13A7F135A1B8}"/>
                </c:ext>
              </c:extLst>
            </c:dLbl>
            <c:dLbl>
              <c:idx val="1"/>
              <c:tx>
                <c:rich>
                  <a:bodyPr/>
                  <a:lstStyle/>
                  <a:p>
                    <a:r>
                      <a:rPr lang="en-US"/>
                      <a:t>37%</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E48D-4D44-87EF-13A7F135A1B8}"/>
                </c:ext>
              </c:extLst>
            </c:dLbl>
            <c:dLbl>
              <c:idx val="2"/>
              <c:tx>
                <c:rich>
                  <a:bodyPr/>
                  <a:lstStyle/>
                  <a:p>
                    <a:r>
                      <a:rPr lang="en-US"/>
                      <a:t>14%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E48D-4D44-87EF-13A7F135A1B8}"/>
                </c:ext>
              </c:extLst>
            </c:dLbl>
            <c:dLbl>
              <c:idx val="3"/>
              <c:tx>
                <c:rich>
                  <a:bodyPr/>
                  <a:lstStyle/>
                  <a:p>
                    <a:r>
                      <a:rPr lang="en-US"/>
                      <a:t>10%</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E48D-4D44-87EF-13A7F135A1B8}"/>
                </c:ext>
              </c:extLst>
            </c:dLbl>
            <c:dLbl>
              <c:idx val="4"/>
              <c:tx>
                <c:rich>
                  <a:bodyPr/>
                  <a:lstStyle/>
                  <a:p>
                    <a:r>
                      <a:rPr lang="en-US"/>
                      <a:t>2%</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E48D-4D44-87EF-13A7F135A1B8}"/>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Foglio1!$A$2:$A$6</c:f>
              <c:strCache>
                <c:ptCount val="5"/>
                <c:pt idx="0">
                  <c:v>Nullo</c:v>
                </c:pt>
                <c:pt idx="1">
                  <c:v>Quasi nullo/insufficiente</c:v>
                </c:pt>
                <c:pt idx="2">
                  <c:v>Migliorato ma non abbastanza</c:v>
                </c:pt>
                <c:pt idx="3">
                  <c:v>Molto superficiale</c:v>
                </c:pt>
                <c:pt idx="4">
                  <c:v>Non so</c:v>
                </c:pt>
              </c:strCache>
            </c:strRef>
          </c:cat>
          <c:val>
            <c:numRef>
              <c:f>Foglio1!$B$2:$B$6</c:f>
              <c:numCache>
                <c:formatCode>General</c:formatCode>
                <c:ptCount val="5"/>
                <c:pt idx="0">
                  <c:v>42</c:v>
                </c:pt>
                <c:pt idx="1">
                  <c:v>42</c:v>
                </c:pt>
                <c:pt idx="2">
                  <c:v>16</c:v>
                </c:pt>
                <c:pt idx="3">
                  <c:v>11</c:v>
                </c:pt>
                <c:pt idx="4">
                  <c:v>3</c:v>
                </c:pt>
              </c:numCache>
            </c:numRef>
          </c:val>
          <c:extLst>
            <c:ext xmlns:c16="http://schemas.microsoft.com/office/drawing/2014/chart" uri="{C3380CC4-5D6E-409C-BE32-E72D297353CC}">
              <c16:uniqueId val="{00000009-E48D-4D44-87EF-13A7F135A1B8}"/>
            </c:ext>
          </c:extLst>
        </c:ser>
        <c:dLbls>
          <c:showLegendKey val="0"/>
          <c:showVal val="0"/>
          <c:showCatName val="0"/>
          <c:showSerName val="0"/>
          <c:showPercent val="0"/>
          <c:showBubbleSize val="0"/>
        </c:dLbls>
        <c:gapWidth val="100"/>
        <c:axId val="126487647"/>
        <c:axId val="126486399"/>
      </c:barChart>
      <c:valAx>
        <c:axId val="12648639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126487647"/>
        <c:crosses val="autoZero"/>
        <c:crossBetween val="between"/>
      </c:valAx>
      <c:catAx>
        <c:axId val="126487647"/>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126486399"/>
        <c:crosses val="autoZero"/>
        <c:auto val="1"/>
        <c:lblAlgn val="ctr"/>
        <c:lblOffset val="100"/>
        <c:noMultiLvlLbl val="0"/>
      </c:catAx>
      <c:spPr>
        <a:noFill/>
        <a:ln>
          <a:noFill/>
        </a:ln>
        <a:effectLst/>
      </c:spPr>
    </c:plotArea>
    <c:legend>
      <c:legendPos val="r"/>
      <c:layout>
        <c:manualLayout>
          <c:xMode val="edge"/>
          <c:yMode val="edge"/>
          <c:x val="0.61531899501961551"/>
          <c:y val="0.33594792372807708"/>
          <c:w val="0.3823252923773221"/>
          <c:h val="0.58002468234517046"/>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r>
              <a:rPr lang="en-US" sz="1600"/>
              <a:t>“Come valuti il lavoro delle imprese per quanto riguarda la sensibilizzazione dell’identità di genere e della diversità?”</a:t>
            </a:r>
          </a:p>
        </c:rich>
      </c:tx>
      <c:overlay val="0"/>
      <c:spPr>
        <a:noFill/>
        <a:ln>
          <a:noFill/>
        </a:ln>
        <a:effectLst/>
      </c:spPr>
      <c:txPr>
        <a:bodyPr rot="0" spcFirstLastPara="1" vertOverflow="ellipsis" vert="horz" wrap="square" anchor="ctr" anchorCtr="1"/>
        <a:lstStyle/>
        <a:p>
          <a:pPr>
            <a:defRPr sz="1800" b="1" i="0" u="none" strike="noStrike" kern="1200" baseline="0">
              <a:solidFill>
                <a:schemeClr val="dk1">
                  <a:lumMod val="75000"/>
                  <a:lumOff val="25000"/>
                </a:schemeClr>
              </a:solidFill>
              <a:latin typeface="+mn-lt"/>
              <a:ea typeface="+mn-ea"/>
              <a:cs typeface="+mn-cs"/>
            </a:defRPr>
          </a:pPr>
          <a:endParaRPr lang="it-IT"/>
        </a:p>
      </c:txPr>
    </c:title>
    <c:autoTitleDeleted val="0"/>
    <c:plotArea>
      <c:layout/>
      <c:barChart>
        <c:barDir val="bar"/>
        <c:grouping val="clustered"/>
        <c:varyColors val="0"/>
        <c:ser>
          <c:idx val="0"/>
          <c:order val="0"/>
          <c:tx>
            <c:strRef>
              <c:f>Foglio1!$B$1</c:f>
              <c:strCache>
                <c:ptCount val="1"/>
                <c:pt idx="0">
                  <c:v>“Come valuti il lavoro delle imprese per quanto riguarda la sensibilizzazione dell’identità di genere e della diversità?”</c:v>
                </c:pt>
              </c:strCache>
            </c:strRef>
          </c:tx>
          <c:spPr>
            <a:solidFill>
              <a:schemeClr val="accent1"/>
            </a:solidFill>
            <a:ln>
              <a:noFill/>
            </a:ln>
            <a:effectLst>
              <a:outerShdw blurRad="254000" sx="102000" sy="102000" algn="ctr" rotWithShape="0">
                <a:prstClr val="black">
                  <a:alpha val="20000"/>
                </a:prstClr>
              </a:outerShdw>
            </a:effectLst>
          </c:spPr>
          <c:invertIfNegative val="0"/>
          <c:dPt>
            <c:idx val="0"/>
            <c:invertIfNegative val="0"/>
            <c:bubble3D val="0"/>
            <c:extLst>
              <c:ext xmlns:c16="http://schemas.microsoft.com/office/drawing/2014/chart" uri="{C3380CC4-5D6E-409C-BE32-E72D297353CC}">
                <c16:uniqueId val="{00000000-F6E3-4AFD-AF9D-F9643FD452CF}"/>
              </c:ext>
            </c:extLst>
          </c:dPt>
          <c:dPt>
            <c:idx val="1"/>
            <c:invertIfNegative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2-F6E3-4AFD-AF9D-F9643FD452CF}"/>
              </c:ext>
            </c:extLst>
          </c:dPt>
          <c:dPt>
            <c:idx val="2"/>
            <c:invertIfNegative val="0"/>
            <c:bubble3D val="0"/>
            <c:spPr>
              <a:solidFill>
                <a:schemeClr val="accent3"/>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4-F6E3-4AFD-AF9D-F9643FD452CF}"/>
              </c:ext>
            </c:extLst>
          </c:dPt>
          <c:dPt>
            <c:idx val="3"/>
            <c:invertIfNegative val="0"/>
            <c:bubble3D val="0"/>
            <c:spPr>
              <a:solidFill>
                <a:schemeClr val="accent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6-F6E3-4AFD-AF9D-F9643FD452CF}"/>
              </c:ext>
            </c:extLst>
          </c:dPt>
          <c:dPt>
            <c:idx val="4"/>
            <c:invertIfNegative val="0"/>
            <c:bubble3D val="0"/>
            <c:spPr>
              <a:solidFill>
                <a:schemeClr val="accent5"/>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8-F6E3-4AFD-AF9D-F9643FD452CF}"/>
              </c:ext>
            </c:extLst>
          </c:dPt>
          <c:dPt>
            <c:idx val="5"/>
            <c:invertIfNegative val="0"/>
            <c:bubble3D val="0"/>
            <c:spPr>
              <a:solidFill>
                <a:schemeClr val="accent6"/>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A-F6E3-4AFD-AF9D-F9643FD452CF}"/>
              </c:ext>
            </c:extLst>
          </c:dPt>
          <c:dLbls>
            <c:dLbl>
              <c:idx val="0"/>
              <c:tx>
                <c:rich>
                  <a:bodyPr/>
                  <a:lstStyle/>
                  <a:p>
                    <a:r>
                      <a:rPr lang="en-US"/>
                      <a:t>34%</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F6E3-4AFD-AF9D-F9643FD452CF}"/>
                </c:ext>
              </c:extLst>
            </c:dLbl>
            <c:dLbl>
              <c:idx val="1"/>
              <c:tx>
                <c:rich>
                  <a:bodyPr/>
                  <a:lstStyle/>
                  <a:p>
                    <a:r>
                      <a:rPr lang="en-US"/>
                      <a:t>7%</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6E3-4AFD-AF9D-F9643FD452CF}"/>
                </c:ext>
              </c:extLst>
            </c:dLbl>
            <c:dLbl>
              <c:idx val="2"/>
              <c:tx>
                <c:rich>
                  <a:bodyPr/>
                  <a:lstStyle/>
                  <a:p>
                    <a:r>
                      <a:rPr lang="en-US"/>
                      <a:t>26%</a:t>
                    </a:r>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6E3-4AFD-AF9D-F9643FD452CF}"/>
                </c:ext>
              </c:extLst>
            </c:dLbl>
            <c:dLbl>
              <c:idx val="3"/>
              <c:tx>
                <c:rich>
                  <a:bodyPr/>
                  <a:lstStyle/>
                  <a:p>
                    <a:r>
                      <a:rPr lang="en-US"/>
                      <a:t>15%</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6E3-4AFD-AF9D-F9643FD452CF}"/>
                </c:ext>
              </c:extLst>
            </c:dLbl>
            <c:dLbl>
              <c:idx val="4"/>
              <c:tx>
                <c:rich>
                  <a:bodyPr/>
                  <a:lstStyle/>
                  <a:p>
                    <a:r>
                      <a:rPr lang="en-US"/>
                      <a:t>15%</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6E3-4AFD-AF9D-F9643FD452CF}"/>
                </c:ext>
              </c:extLst>
            </c:dLbl>
            <c:dLbl>
              <c:idx val="5"/>
              <c:tx>
                <c:rich>
                  <a:bodyPr/>
                  <a:lstStyle/>
                  <a:p>
                    <a:r>
                      <a:rPr lang="en-US"/>
                      <a:t>3%</a:t>
                    </a:r>
                    <a:endParaRPr lang="en-US" dirty="0"/>
                  </a:p>
                </c:rich>
              </c:tx>
              <c:dLblPos val="ct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6E3-4AFD-AF9D-F9643FD452CF}"/>
                </c:ext>
              </c:extLst>
            </c:dLbl>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it-IT"/>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Foglio1!$A$2:$A$7</c:f>
              <c:strCache>
                <c:ptCount val="6"/>
                <c:pt idx="0">
                  <c:v>In evoluzione ma non ancora sufficiente</c:v>
                </c:pt>
                <c:pt idx="1">
                  <c:v>Sufficiente</c:v>
                </c:pt>
                <c:pt idx="2">
                  <c:v>Scarso</c:v>
                </c:pt>
                <c:pt idx="3">
                  <c:v>Solo per Marketing e visibilità/forzato</c:v>
                </c:pt>
                <c:pt idx="4">
                  <c:v>Pessimo </c:v>
                </c:pt>
                <c:pt idx="5">
                  <c:v>Non so</c:v>
                </c:pt>
              </c:strCache>
            </c:strRef>
          </c:cat>
          <c:val>
            <c:numRef>
              <c:f>Foglio1!$B$2:$B$7</c:f>
              <c:numCache>
                <c:formatCode>General</c:formatCode>
                <c:ptCount val="6"/>
                <c:pt idx="0">
                  <c:v>39</c:v>
                </c:pt>
                <c:pt idx="1">
                  <c:v>8</c:v>
                </c:pt>
                <c:pt idx="2">
                  <c:v>30</c:v>
                </c:pt>
                <c:pt idx="3">
                  <c:v>18</c:v>
                </c:pt>
                <c:pt idx="4">
                  <c:v>17</c:v>
                </c:pt>
                <c:pt idx="5">
                  <c:v>4</c:v>
                </c:pt>
              </c:numCache>
            </c:numRef>
          </c:val>
          <c:extLst>
            <c:ext xmlns:c16="http://schemas.microsoft.com/office/drawing/2014/chart" uri="{C3380CC4-5D6E-409C-BE32-E72D297353CC}">
              <c16:uniqueId val="{0000000B-F6E3-4AFD-AF9D-F9643FD452CF}"/>
            </c:ext>
          </c:extLst>
        </c:ser>
        <c:dLbls>
          <c:showLegendKey val="0"/>
          <c:showVal val="0"/>
          <c:showCatName val="0"/>
          <c:showSerName val="0"/>
          <c:showPercent val="0"/>
          <c:showBubbleSize val="0"/>
        </c:dLbls>
        <c:gapWidth val="100"/>
        <c:axId val="52068223"/>
        <c:axId val="52068639"/>
      </c:barChart>
      <c:valAx>
        <c:axId val="52068639"/>
        <c:scaling>
          <c:orientation val="minMax"/>
        </c:scaling>
        <c:delete val="0"/>
        <c:axPos val="b"/>
        <c:majorGridlines>
          <c:spPr>
            <a:ln w="9525" cap="flat" cmpd="sng" algn="ctr">
              <a:gradFill>
                <a:gsLst>
                  <a:gs pos="100000">
                    <a:schemeClr val="dk1">
                      <a:lumMod val="95000"/>
                      <a:lumOff val="5000"/>
                      <a:alpha val="42000"/>
                    </a:schemeClr>
                  </a:gs>
                  <a:gs pos="0">
                    <a:schemeClr val="lt1">
                      <a:lumMod val="75000"/>
                      <a:alpha val="36000"/>
                    </a:schemeClr>
                  </a:gs>
                </a:gsLst>
                <a:lin ang="5400000" scaled="0"/>
              </a:gradFill>
              <a:round/>
            </a:ln>
            <a:effectLst/>
          </c:spPr>
        </c:majorGridlines>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crossAx val="52068223"/>
        <c:crosses val="autoZero"/>
        <c:crossBetween val="between"/>
      </c:valAx>
      <c:catAx>
        <c:axId val="52068223"/>
        <c:scaling>
          <c:orientation val="minMax"/>
        </c:scaling>
        <c:delete val="0"/>
        <c:axPos val="l"/>
        <c:numFmt formatCode="General" sourceLinked="1"/>
        <c:majorTickMark val="out"/>
        <c:minorTickMark val="none"/>
        <c:tickLblPos val="nextTo"/>
        <c:spPr>
          <a:noFill/>
          <a:ln w="19050" cap="flat" cmpd="sng" algn="ctr">
            <a:solidFill>
              <a:schemeClr val="dk1">
                <a:lumMod val="75000"/>
                <a:lumOff val="25000"/>
              </a:schemeClr>
            </a:solidFill>
            <a:round/>
          </a:ln>
          <a:effectLst/>
        </c:spPr>
        <c:txPr>
          <a:bodyPr rot="-60000000" spcFirstLastPara="1" vertOverflow="ellipsis" vert="horz" wrap="square" anchor="ctr" anchorCtr="1"/>
          <a:lstStyle/>
          <a:p>
            <a:pPr>
              <a:defRPr sz="900" b="0" i="0" u="none" strike="noStrike" kern="1200" cap="all" baseline="0">
                <a:solidFill>
                  <a:schemeClr val="dk1">
                    <a:lumMod val="75000"/>
                    <a:lumOff val="25000"/>
                  </a:schemeClr>
                </a:solidFill>
                <a:latin typeface="+mn-lt"/>
                <a:ea typeface="+mn-ea"/>
                <a:cs typeface="+mn-cs"/>
              </a:defRPr>
            </a:pPr>
            <a:endParaRPr lang="it-IT"/>
          </a:p>
        </c:txPr>
        <c:crossAx val="52068639"/>
        <c:crosses val="autoZero"/>
        <c:auto val="1"/>
        <c:lblAlgn val="ctr"/>
        <c:lblOffset val="100"/>
        <c:noMultiLvlLbl val="0"/>
      </c:catAx>
      <c:spPr>
        <a:noFill/>
        <a:ln>
          <a:noFill/>
        </a:ln>
        <a:effectLst/>
      </c:spPr>
    </c:plotArea>
    <c:legend>
      <c:legendPos val="r"/>
      <c:layout>
        <c:manualLayout>
          <c:xMode val="edge"/>
          <c:yMode val="edge"/>
          <c:x val="0.61011100174978139"/>
          <c:y val="0.25654511936008001"/>
          <c:w val="0.36674085010207058"/>
          <c:h val="0.6726246719160105"/>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it-IT"/>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it-IT"/>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96174518708462"/>
          <c:y val="2.4800442537889468E-2"/>
          <c:w val="0.78972439904104563"/>
          <c:h val="0.95039911492422102"/>
        </c:manualLayout>
      </c:layout>
      <c:barChart>
        <c:barDir val="bar"/>
        <c:grouping val="clustered"/>
        <c:varyColors val="1"/>
        <c:ser>
          <c:idx val="0"/>
          <c:order val="0"/>
          <c:tx>
            <c:strRef>
              <c:f>'[isoc_ci_ifp_iu(1).xls]Foglio1'!$B$2</c:f>
              <c:strCache>
                <c:ptCount val="1"/>
                <c:pt idx="0">
                  <c:v>2018</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'[isoc_ci_ifp_iu(1).xls]Foglio1'!$A$3:$A$33</c:f>
              <c:strCache>
                <c:ptCount val="31"/>
                <c:pt idx="0">
                  <c:v>Iceland</c:v>
                </c:pt>
                <c:pt idx="1">
                  <c:v>Denmark</c:v>
                </c:pt>
                <c:pt idx="2">
                  <c:v>Luxembourg</c:v>
                </c:pt>
                <c:pt idx="3">
                  <c:v>Norway</c:v>
                </c:pt>
                <c:pt idx="4">
                  <c:v>Netherlands</c:v>
                </c:pt>
                <c:pt idx="5">
                  <c:v>United Kingdom</c:v>
                </c:pt>
                <c:pt idx="6">
                  <c:v>Finland</c:v>
                </c:pt>
                <c:pt idx="7">
                  <c:v>Germany</c:v>
                </c:pt>
                <c:pt idx="8">
                  <c:v>Sweden</c:v>
                </c:pt>
                <c:pt idx="9">
                  <c:v>Belgium</c:v>
                </c:pt>
                <c:pt idx="10">
                  <c:v>Estonia</c:v>
                </c:pt>
                <c:pt idx="11">
                  <c:v>France</c:v>
                </c:pt>
                <c:pt idx="12">
                  <c:v>Czechia</c:v>
                </c:pt>
                <c:pt idx="13">
                  <c:v>Austria</c:v>
                </c:pt>
                <c:pt idx="14">
                  <c:v>Cyprus</c:v>
                </c:pt>
                <c:pt idx="15">
                  <c:v>Latvia</c:v>
                </c:pt>
                <c:pt idx="16">
                  <c:v>Ireland</c:v>
                </c:pt>
                <c:pt idx="17">
                  <c:v>Malta</c:v>
                </c:pt>
                <c:pt idx="18">
                  <c:v>Lithuania</c:v>
                </c:pt>
                <c:pt idx="19">
                  <c:v>Slovenia</c:v>
                </c:pt>
                <c:pt idx="20">
                  <c:v>Slovakia</c:v>
                </c:pt>
                <c:pt idx="21">
                  <c:v>Poland</c:v>
                </c:pt>
                <c:pt idx="22">
                  <c:v>Hungary</c:v>
                </c:pt>
                <c:pt idx="23">
                  <c:v>Croatia</c:v>
                </c:pt>
                <c:pt idx="24">
                  <c:v>Portugal</c:v>
                </c:pt>
                <c:pt idx="25">
                  <c:v>Italy</c:v>
                </c:pt>
                <c:pt idx="26">
                  <c:v>Greece</c:v>
                </c:pt>
                <c:pt idx="27">
                  <c:v>Romania</c:v>
                </c:pt>
                <c:pt idx="28">
                  <c:v>Bulgaria</c:v>
                </c:pt>
                <c:pt idx="30">
                  <c:v>European Union - 28 countries</c:v>
                </c:pt>
              </c:strCache>
            </c:strRef>
          </c:cat>
          <c:val>
            <c:numRef>
              <c:f>'[isoc_ci_ifp_iu(1).xls]Foglio1'!$B$3:$B$33</c:f>
              <c:numCache>
                <c:formatCode>#,##0</c:formatCode>
                <c:ptCount val="31"/>
                <c:pt idx="0">
                  <c:v>99</c:v>
                </c:pt>
                <c:pt idx="1">
                  <c:v>98</c:v>
                </c:pt>
                <c:pt idx="2">
                  <c:v>97</c:v>
                </c:pt>
                <c:pt idx="3">
                  <c:v>97</c:v>
                </c:pt>
                <c:pt idx="4">
                  <c:v>95</c:v>
                </c:pt>
                <c:pt idx="5">
                  <c:v>95</c:v>
                </c:pt>
                <c:pt idx="6">
                  <c:v>94</c:v>
                </c:pt>
                <c:pt idx="7">
                  <c:v>92</c:v>
                </c:pt>
                <c:pt idx="8">
                  <c:v>92</c:v>
                </c:pt>
                <c:pt idx="9">
                  <c:v>89</c:v>
                </c:pt>
                <c:pt idx="10">
                  <c:v>89</c:v>
                </c:pt>
                <c:pt idx="11">
                  <c:v>88</c:v>
                </c:pt>
                <c:pt idx="12">
                  <c:v>87</c:v>
                </c:pt>
                <c:pt idx="13">
                  <c:v>87</c:v>
                </c:pt>
                <c:pt idx="14">
                  <c:v>84</c:v>
                </c:pt>
                <c:pt idx="15">
                  <c:v>84</c:v>
                </c:pt>
                <c:pt idx="16">
                  <c:v>82</c:v>
                </c:pt>
                <c:pt idx="17">
                  <c:v>81</c:v>
                </c:pt>
                <c:pt idx="18">
                  <c:v>80</c:v>
                </c:pt>
                <c:pt idx="19">
                  <c:v>80</c:v>
                </c:pt>
                <c:pt idx="20">
                  <c:v>80</c:v>
                </c:pt>
                <c:pt idx="21">
                  <c:v>78</c:v>
                </c:pt>
                <c:pt idx="22">
                  <c:v>76</c:v>
                </c:pt>
                <c:pt idx="23">
                  <c:v>75</c:v>
                </c:pt>
                <c:pt idx="24">
                  <c:v>75</c:v>
                </c:pt>
                <c:pt idx="25">
                  <c:v>74</c:v>
                </c:pt>
                <c:pt idx="26">
                  <c:v>72</c:v>
                </c:pt>
                <c:pt idx="27">
                  <c:v>71</c:v>
                </c:pt>
                <c:pt idx="28">
                  <c:v>65</c:v>
                </c:pt>
                <c:pt idx="30">
                  <c:v>85</c:v>
                </c:pt>
              </c:numCache>
            </c:numRef>
          </c:val>
          <c:extLst>
            <c:ext xmlns:c16="http://schemas.microsoft.com/office/drawing/2014/chart" uri="{C3380CC4-5D6E-409C-BE32-E72D297353CC}">
              <c16:uniqueId val="{00000000-1BD3-4FE8-BC4E-D47CA6FB0603}"/>
            </c:ext>
          </c:extLst>
        </c:ser>
        <c:dLbls>
          <c:showLegendKey val="0"/>
          <c:showVal val="0"/>
          <c:showCatName val="0"/>
          <c:showSerName val="0"/>
          <c:showPercent val="0"/>
          <c:showBubbleSize val="0"/>
        </c:dLbls>
        <c:gapWidth val="182"/>
        <c:axId val="302319976"/>
        <c:axId val="302321152"/>
      </c:barChart>
      <c:catAx>
        <c:axId val="302319976"/>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2321152"/>
        <c:crosses val="autoZero"/>
        <c:auto val="1"/>
        <c:lblAlgn val="ctr"/>
        <c:lblOffset val="100"/>
        <c:noMultiLvlLbl val="0"/>
      </c:catAx>
      <c:valAx>
        <c:axId val="302321152"/>
        <c:scaling>
          <c:orientation val="minMax"/>
        </c:scaling>
        <c:delete val="1"/>
        <c:axPos val="t"/>
        <c:numFmt formatCode="#,##0" sourceLinked="1"/>
        <c:majorTickMark val="none"/>
        <c:minorTickMark val="none"/>
        <c:tickLblPos val="nextTo"/>
        <c:crossAx val="302319976"/>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100"/>
      </a:pPr>
      <a:endParaRPr lang="it-IT"/>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9DAB-4076-A1CE-AB022DD6EDD6}"/>
              </c:ext>
            </c:extLst>
          </c:dPt>
          <c:dPt>
            <c:idx val="1"/>
            <c:invertIfNegative val="0"/>
            <c:bubble3D val="0"/>
            <c:spPr>
              <a:solidFill>
                <a:schemeClr val="accent2"/>
              </a:solidFill>
              <a:ln>
                <a:noFill/>
              </a:ln>
              <a:effectLst/>
            </c:spPr>
            <c:extLst>
              <c:ext xmlns:c16="http://schemas.microsoft.com/office/drawing/2014/chart" uri="{C3380CC4-5D6E-409C-BE32-E72D297353CC}">
                <c16:uniqueId val="{00000003-9DAB-4076-A1CE-AB022DD6EDD6}"/>
              </c:ext>
            </c:extLst>
          </c:dPt>
          <c:dPt>
            <c:idx val="2"/>
            <c:invertIfNegative val="0"/>
            <c:bubble3D val="0"/>
            <c:spPr>
              <a:solidFill>
                <a:schemeClr val="accent3"/>
              </a:solidFill>
              <a:ln>
                <a:noFill/>
              </a:ln>
              <a:effectLst/>
            </c:spPr>
            <c:extLst>
              <c:ext xmlns:c16="http://schemas.microsoft.com/office/drawing/2014/chart" uri="{C3380CC4-5D6E-409C-BE32-E72D297353CC}">
                <c16:uniqueId val="{00000005-9DAB-4076-A1CE-AB022DD6EDD6}"/>
              </c:ext>
            </c:extLst>
          </c:dPt>
          <c:dPt>
            <c:idx val="3"/>
            <c:invertIfNegative val="0"/>
            <c:bubble3D val="0"/>
            <c:spPr>
              <a:solidFill>
                <a:schemeClr val="accent4"/>
              </a:solidFill>
              <a:ln>
                <a:noFill/>
              </a:ln>
              <a:effectLst/>
            </c:spPr>
            <c:extLst>
              <c:ext xmlns:c16="http://schemas.microsoft.com/office/drawing/2014/chart" uri="{C3380CC4-5D6E-409C-BE32-E72D297353CC}">
                <c16:uniqueId val="{00000007-9DAB-4076-A1CE-AB022DD6EDD6}"/>
              </c:ext>
            </c:extLst>
          </c:dPt>
          <c:dPt>
            <c:idx val="4"/>
            <c:invertIfNegative val="0"/>
            <c:bubble3D val="0"/>
            <c:spPr>
              <a:solidFill>
                <a:schemeClr val="accent5"/>
              </a:solidFill>
              <a:ln>
                <a:noFill/>
              </a:ln>
              <a:effectLst/>
            </c:spPr>
            <c:extLst>
              <c:ext xmlns:c16="http://schemas.microsoft.com/office/drawing/2014/chart" uri="{C3380CC4-5D6E-409C-BE32-E72D297353CC}">
                <c16:uniqueId val="{00000009-9DAB-4076-A1CE-AB022DD6EDD6}"/>
              </c:ext>
            </c:extLst>
          </c:dPt>
          <c:dPt>
            <c:idx val="5"/>
            <c:invertIfNegative val="0"/>
            <c:bubble3D val="0"/>
            <c:spPr>
              <a:solidFill>
                <a:schemeClr val="accent6"/>
              </a:solidFill>
              <a:ln>
                <a:noFill/>
              </a:ln>
              <a:effectLst/>
            </c:spPr>
            <c:extLst>
              <c:ext xmlns:c16="http://schemas.microsoft.com/office/drawing/2014/chart" uri="{C3380CC4-5D6E-409C-BE32-E72D297353CC}">
                <c16:uniqueId val="{0000000B-9DAB-4076-A1CE-AB022DD6EDD6}"/>
              </c:ext>
            </c:extLst>
          </c:dPt>
          <c:dPt>
            <c:idx val="6"/>
            <c:invertIfNegative val="0"/>
            <c:bubble3D val="0"/>
            <c:spPr>
              <a:solidFill>
                <a:schemeClr val="accent1">
                  <a:lumMod val="60000"/>
                </a:schemeClr>
              </a:solidFill>
              <a:ln>
                <a:noFill/>
              </a:ln>
              <a:effectLst/>
            </c:spPr>
            <c:extLst>
              <c:ext xmlns:c16="http://schemas.microsoft.com/office/drawing/2014/chart" uri="{C3380CC4-5D6E-409C-BE32-E72D297353CC}">
                <c16:uniqueId val="{0000000D-9DAB-4076-A1CE-AB022DD6EDD6}"/>
              </c:ext>
            </c:extLst>
          </c:dPt>
          <c:dPt>
            <c:idx val="7"/>
            <c:invertIfNegative val="0"/>
            <c:bubble3D val="0"/>
            <c:spPr>
              <a:solidFill>
                <a:schemeClr val="accent2">
                  <a:lumMod val="60000"/>
                </a:schemeClr>
              </a:solidFill>
              <a:ln>
                <a:noFill/>
              </a:ln>
              <a:effectLst/>
            </c:spPr>
            <c:extLst>
              <c:ext xmlns:c16="http://schemas.microsoft.com/office/drawing/2014/chart" uri="{C3380CC4-5D6E-409C-BE32-E72D297353CC}">
                <c16:uniqueId val="{0000000F-9DAB-4076-A1CE-AB022DD6EDD6}"/>
              </c:ext>
            </c:extLst>
          </c:dPt>
          <c:dPt>
            <c:idx val="8"/>
            <c:invertIfNegative val="0"/>
            <c:bubble3D val="0"/>
            <c:spPr>
              <a:solidFill>
                <a:schemeClr val="accent3">
                  <a:lumMod val="60000"/>
                </a:schemeClr>
              </a:solidFill>
              <a:ln>
                <a:noFill/>
              </a:ln>
              <a:effectLst/>
            </c:spPr>
            <c:extLst>
              <c:ext xmlns:c16="http://schemas.microsoft.com/office/drawing/2014/chart" uri="{C3380CC4-5D6E-409C-BE32-E72D297353CC}">
                <c16:uniqueId val="{00000011-9DAB-4076-A1CE-AB022DD6EDD6}"/>
              </c:ext>
            </c:extLst>
          </c:dPt>
          <c:dPt>
            <c:idx val="9"/>
            <c:invertIfNegative val="0"/>
            <c:bubble3D val="0"/>
            <c:spPr>
              <a:solidFill>
                <a:schemeClr val="accent4">
                  <a:lumMod val="60000"/>
                </a:schemeClr>
              </a:solidFill>
              <a:ln>
                <a:noFill/>
              </a:ln>
              <a:effectLst/>
            </c:spPr>
            <c:extLst>
              <c:ext xmlns:c16="http://schemas.microsoft.com/office/drawing/2014/chart" uri="{C3380CC4-5D6E-409C-BE32-E72D297353CC}">
                <c16:uniqueId val="{00000013-9DAB-4076-A1CE-AB022DD6EDD6}"/>
              </c:ext>
            </c:extLst>
          </c:dPt>
          <c:dPt>
            <c:idx val="10"/>
            <c:invertIfNegative val="0"/>
            <c:bubble3D val="0"/>
            <c:spPr>
              <a:solidFill>
                <a:schemeClr val="accent5">
                  <a:lumMod val="60000"/>
                </a:schemeClr>
              </a:solidFill>
              <a:ln>
                <a:noFill/>
              </a:ln>
              <a:effectLst/>
            </c:spPr>
            <c:extLst>
              <c:ext xmlns:c16="http://schemas.microsoft.com/office/drawing/2014/chart" uri="{C3380CC4-5D6E-409C-BE32-E72D297353CC}">
                <c16:uniqueId val="{00000015-9DAB-4076-A1CE-AB022DD6EDD6}"/>
              </c:ext>
            </c:extLst>
          </c:dPt>
          <c:dPt>
            <c:idx val="11"/>
            <c:invertIfNegative val="0"/>
            <c:bubble3D val="0"/>
            <c:spPr>
              <a:solidFill>
                <a:schemeClr val="accent6">
                  <a:lumMod val="60000"/>
                </a:schemeClr>
              </a:solidFill>
              <a:ln>
                <a:noFill/>
              </a:ln>
              <a:effectLst/>
            </c:spPr>
            <c:extLst>
              <c:ext xmlns:c16="http://schemas.microsoft.com/office/drawing/2014/chart" uri="{C3380CC4-5D6E-409C-BE32-E72D297353CC}">
                <c16:uniqueId val="{00000017-9DAB-4076-A1CE-AB022DD6EDD6}"/>
              </c:ext>
            </c:extLst>
          </c:dPt>
          <c:dPt>
            <c:idx val="12"/>
            <c:invertIfNegative val="0"/>
            <c:bubble3D val="0"/>
            <c:spPr>
              <a:solidFill>
                <a:schemeClr val="accent1">
                  <a:lumMod val="80000"/>
                  <a:lumOff val="20000"/>
                </a:schemeClr>
              </a:solidFill>
              <a:ln>
                <a:noFill/>
              </a:ln>
              <a:effectLst/>
            </c:spPr>
            <c:extLst>
              <c:ext xmlns:c16="http://schemas.microsoft.com/office/drawing/2014/chart" uri="{C3380CC4-5D6E-409C-BE32-E72D297353CC}">
                <c16:uniqueId val="{00000019-9DAB-4076-A1CE-AB022DD6EDD6}"/>
              </c:ext>
            </c:extLst>
          </c:dPt>
          <c:dPt>
            <c:idx val="13"/>
            <c:invertIfNegative val="0"/>
            <c:bubble3D val="0"/>
            <c:spPr>
              <a:solidFill>
                <a:schemeClr val="accent2">
                  <a:lumMod val="80000"/>
                  <a:lumOff val="20000"/>
                </a:schemeClr>
              </a:solidFill>
              <a:ln>
                <a:noFill/>
              </a:ln>
              <a:effectLst/>
            </c:spPr>
            <c:extLst>
              <c:ext xmlns:c16="http://schemas.microsoft.com/office/drawing/2014/chart" uri="{C3380CC4-5D6E-409C-BE32-E72D297353CC}">
                <c16:uniqueId val="{0000001B-9DAB-4076-A1CE-AB022DD6EDD6}"/>
              </c:ext>
            </c:extLst>
          </c:dPt>
          <c:dPt>
            <c:idx val="14"/>
            <c:invertIfNegative val="0"/>
            <c:bubble3D val="0"/>
            <c:spPr>
              <a:solidFill>
                <a:schemeClr val="accent3">
                  <a:lumMod val="80000"/>
                  <a:lumOff val="20000"/>
                </a:schemeClr>
              </a:solidFill>
              <a:ln>
                <a:noFill/>
              </a:ln>
              <a:effectLst/>
            </c:spPr>
            <c:extLst>
              <c:ext xmlns:c16="http://schemas.microsoft.com/office/drawing/2014/chart" uri="{C3380CC4-5D6E-409C-BE32-E72D297353CC}">
                <c16:uniqueId val="{0000001D-9DAB-4076-A1CE-AB022DD6EDD6}"/>
              </c:ext>
            </c:extLst>
          </c:dPt>
          <c:dLbls>
            <c:spPr>
              <a:noFill/>
              <a:ln>
                <a:noFill/>
              </a:ln>
              <a:effectLst/>
            </c:spPr>
            <c:txPr>
              <a:bodyPr rot="0" spcFirstLastPara="1" vertOverflow="ellipsis" vert="horz" wrap="square" anchor="ctr" anchorCtr="1"/>
              <a:lstStyle/>
              <a:p>
                <a:pPr>
                  <a:defRPr sz="9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[Codings_after_Commission_feedbacks.xlsx]Table_3.2.1_Attr!$A$2:$A$16</c:f>
              <c:strCache>
                <c:ptCount val="15"/>
                <c:pt idx="0">
                  <c:v>Long term perspective</c:v>
                </c:pt>
                <c:pt idx="1">
                  <c:v>Improve Salaries</c:v>
                </c:pt>
                <c:pt idx="2">
                  <c:v>Career track</c:v>
                </c:pt>
                <c:pt idx="3">
                  <c:v>Raise the funding of RI's</c:v>
                </c:pt>
                <c:pt idx="4">
                  <c:v>Providing appropriate Jobs and Research environments</c:v>
                </c:pt>
                <c:pt idx="5">
                  <c:v>Improve Training</c:v>
                </c:pt>
                <c:pt idx="6">
                  <c:v>State of the art equipments / cutting edge aspects</c:v>
                </c:pt>
                <c:pt idx="7">
                  <c:v>Flexibility / Mobility</c:v>
                </c:pt>
                <c:pt idx="8">
                  <c:v>Improve Cooperation with Stakeholders</c:v>
                </c:pt>
                <c:pt idx="9">
                  <c:v>Promote Exchange Programme</c:v>
                </c:pt>
                <c:pt idx="10">
                  <c:v>International environment</c:v>
                </c:pt>
                <c:pt idx="11">
                  <c:v>Assure Skills Development</c:v>
                </c:pt>
                <c:pt idx="12">
                  <c:v>Scientific excellente criteria</c:v>
                </c:pt>
                <c:pt idx="13">
                  <c:v>Raise Awareness on RIs</c:v>
                </c:pt>
                <c:pt idx="14">
                  <c:v>Family support measures</c:v>
                </c:pt>
              </c:strCache>
            </c:strRef>
          </c:cat>
          <c:val>
            <c:numRef>
              <c:f>[Codings_after_Commission_feedbacks.xlsx]Table_3.2.1_Attr!$B$2:$B$16</c:f>
              <c:numCache>
                <c:formatCode>###0</c:formatCode>
                <c:ptCount val="15"/>
                <c:pt idx="0">
                  <c:v>60</c:v>
                </c:pt>
                <c:pt idx="1">
                  <c:v>59</c:v>
                </c:pt>
                <c:pt idx="2">
                  <c:v>39</c:v>
                </c:pt>
                <c:pt idx="3">
                  <c:v>25</c:v>
                </c:pt>
                <c:pt idx="4">
                  <c:v>24</c:v>
                </c:pt>
                <c:pt idx="5">
                  <c:v>21</c:v>
                </c:pt>
                <c:pt idx="6">
                  <c:v>19</c:v>
                </c:pt>
                <c:pt idx="7">
                  <c:v>17</c:v>
                </c:pt>
                <c:pt idx="8">
                  <c:v>16</c:v>
                </c:pt>
                <c:pt idx="9">
                  <c:v>15</c:v>
                </c:pt>
                <c:pt idx="10">
                  <c:v>14</c:v>
                </c:pt>
                <c:pt idx="11">
                  <c:v>14</c:v>
                </c:pt>
                <c:pt idx="12">
                  <c:v>12</c:v>
                </c:pt>
                <c:pt idx="13">
                  <c:v>11</c:v>
                </c:pt>
                <c:pt idx="14">
                  <c:v>11</c:v>
                </c:pt>
              </c:numCache>
            </c:numRef>
          </c:val>
          <c:extLst>
            <c:ext xmlns:c16="http://schemas.microsoft.com/office/drawing/2014/chart" uri="{C3380CC4-5D6E-409C-BE32-E72D297353CC}">
              <c16:uniqueId val="{0000001E-9DAB-4076-A1CE-AB022DD6EDD6}"/>
            </c:ext>
          </c:extLst>
        </c:ser>
        <c:dLbls>
          <c:showLegendKey val="0"/>
          <c:showVal val="0"/>
          <c:showCatName val="0"/>
          <c:showSerName val="0"/>
          <c:showPercent val="0"/>
          <c:showBubbleSize val="0"/>
        </c:dLbls>
        <c:gapWidth val="182"/>
        <c:axId val="305436712"/>
        <c:axId val="305435536"/>
      </c:barChart>
      <c:catAx>
        <c:axId val="3054367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it-IT"/>
          </a:p>
        </c:txPr>
        <c:crossAx val="305435536"/>
        <c:crosses val="autoZero"/>
        <c:auto val="1"/>
        <c:lblAlgn val="ctr"/>
        <c:lblOffset val="100"/>
        <c:noMultiLvlLbl val="0"/>
      </c:catAx>
      <c:valAx>
        <c:axId val="305435536"/>
        <c:scaling>
          <c:orientation val="minMax"/>
        </c:scaling>
        <c:delete val="1"/>
        <c:axPos val="t"/>
        <c:numFmt formatCode="###0" sourceLinked="1"/>
        <c:majorTickMark val="none"/>
        <c:minorTickMark val="none"/>
        <c:tickLblPos val="nextTo"/>
        <c:crossAx val="305436712"/>
        <c:crosses val="autoZero"/>
        <c:crossBetween val="between"/>
      </c:valAx>
      <c:spPr>
        <a:noFill/>
        <a:ln>
          <a:noFill/>
        </a:ln>
        <a:effectLst/>
      </c:spPr>
    </c:plotArea>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sz="900"/>
      </a:pPr>
      <a:endParaRPr lang="it-IT"/>
    </a:p>
  </c:txPr>
  <c:externalData r:id="rId2">
    <c:autoUpdate val="0"/>
  </c:externalData>
  <c:userShapes r:id="rId3"/>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tx>
            <c:strRef>
              <c:f>Sample!$N$2</c:f>
              <c:strCache>
                <c:ptCount val="1"/>
                <c:pt idx="0">
                  <c:v>Tweet per day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Sample!$M$3:$M$20</c:f>
              <c:strCache>
                <c:ptCount val="18"/>
                <c:pt idx="0">
                  <c:v>Silvio Berlusconi</c:v>
                </c:pt>
                <c:pt idx="1">
                  <c:v>Matteo Salvini</c:v>
                </c:pt>
                <c:pt idx="2">
                  <c:v>Simone Di Stefano</c:v>
                </c:pt>
                <c:pt idx="3">
                  <c:v>Raffaele Fitto</c:v>
                </c:pt>
                <c:pt idx="4">
                  <c:v>Emma Bonino</c:v>
                </c:pt>
                <c:pt idx="5">
                  <c:v>Stefano Parisi</c:v>
                </c:pt>
                <c:pt idx="6">
                  <c:v>Giulio Santagata</c:v>
                </c:pt>
                <c:pt idx="7">
                  <c:v>Giorgia Meloni</c:v>
                </c:pt>
                <c:pt idx="8">
                  <c:v>Matteo Renzi</c:v>
                </c:pt>
                <c:pt idx="9">
                  <c:v>Marco Rizzo</c:v>
                </c:pt>
                <c:pt idx="10">
                  <c:v>Luigi Di Maio</c:v>
                </c:pt>
                <c:pt idx="11">
                  <c:v>Pietro Grasso</c:v>
                </c:pt>
                <c:pt idx="12">
                  <c:v>Vittorio Sgarbi</c:v>
                </c:pt>
                <c:pt idx="13">
                  <c:v>Andrea Dusi</c:v>
                </c:pt>
                <c:pt idx="14">
                  <c:v>Beatrice Lorenzin</c:v>
                </c:pt>
                <c:pt idx="15">
                  <c:v>Mario Adinolfi</c:v>
                </c:pt>
                <c:pt idx="16">
                  <c:v>Roberto Fiore</c:v>
                </c:pt>
                <c:pt idx="17">
                  <c:v>Silvana Arbia</c:v>
                </c:pt>
              </c:strCache>
            </c:strRef>
          </c:cat>
          <c:val>
            <c:numRef>
              <c:f>Sample!$N$3:$N$20</c:f>
              <c:numCache>
                <c:formatCode>0.0</c:formatCode>
                <c:ptCount val="18"/>
                <c:pt idx="0">
                  <c:v>19.194029850746269</c:v>
                </c:pt>
                <c:pt idx="1">
                  <c:v>18.626865671641792</c:v>
                </c:pt>
                <c:pt idx="2">
                  <c:v>9.3880597014925371</c:v>
                </c:pt>
                <c:pt idx="3">
                  <c:v>6.3134328358208958</c:v>
                </c:pt>
                <c:pt idx="4">
                  <c:v>5.8656716417910451</c:v>
                </c:pt>
                <c:pt idx="5">
                  <c:v>5.3432835820895521</c:v>
                </c:pt>
                <c:pt idx="6">
                  <c:v>3.6268656716417911</c:v>
                </c:pt>
                <c:pt idx="7">
                  <c:v>3.5522388059701493</c:v>
                </c:pt>
                <c:pt idx="8">
                  <c:v>3.3134328358208953</c:v>
                </c:pt>
                <c:pt idx="9">
                  <c:v>3.1343283582089554</c:v>
                </c:pt>
                <c:pt idx="10">
                  <c:v>3.1044776119402986</c:v>
                </c:pt>
                <c:pt idx="11">
                  <c:v>2.6268656716417911</c:v>
                </c:pt>
                <c:pt idx="12">
                  <c:v>2.6119402985074629</c:v>
                </c:pt>
                <c:pt idx="13">
                  <c:v>2.3134328358208953</c:v>
                </c:pt>
                <c:pt idx="14">
                  <c:v>2.1343283582089554</c:v>
                </c:pt>
                <c:pt idx="15">
                  <c:v>2.1343283582089554</c:v>
                </c:pt>
                <c:pt idx="16">
                  <c:v>1.5820895522388059</c:v>
                </c:pt>
                <c:pt idx="17">
                  <c:v>0.31343283582089554</c:v>
                </c:pt>
              </c:numCache>
            </c:numRef>
          </c:val>
          <c:extLst>
            <c:ext xmlns:c16="http://schemas.microsoft.com/office/drawing/2014/chart" uri="{C3380CC4-5D6E-409C-BE32-E72D297353CC}">
              <c16:uniqueId val="{00000000-8E55-4352-9358-3D0331CA93D4}"/>
            </c:ext>
          </c:extLst>
        </c:ser>
        <c:dLbls>
          <c:showLegendKey val="0"/>
          <c:showVal val="0"/>
          <c:showCatName val="0"/>
          <c:showSerName val="0"/>
          <c:showPercent val="0"/>
          <c:showBubbleSize val="0"/>
        </c:dLbls>
        <c:gapWidth val="182"/>
        <c:axId val="305434752"/>
        <c:axId val="305435144"/>
      </c:barChart>
      <c:catAx>
        <c:axId val="30543475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5144"/>
        <c:crosses val="autoZero"/>
        <c:auto val="1"/>
        <c:lblAlgn val="ctr"/>
        <c:lblOffset val="100"/>
        <c:noMultiLvlLbl val="0"/>
      </c:catAx>
      <c:valAx>
        <c:axId val="305435144"/>
        <c:scaling>
          <c:orientation val="minMax"/>
        </c:scaling>
        <c:delete val="1"/>
        <c:axPos val="t"/>
        <c:numFmt formatCode="0.0" sourceLinked="1"/>
        <c:majorTickMark val="none"/>
        <c:minorTickMark val="none"/>
        <c:tickLblPos val="nextTo"/>
        <c:crossAx val="305434752"/>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1"/>
        <c:ser>
          <c:idx val="0"/>
          <c:order val="0"/>
          <c:tx>
            <c:strRef>
              <c:f>'Retweet divided by tweetperday'!$K$25</c:f>
              <c:strCache>
                <c:ptCount val="1"/>
                <c:pt idx="0">
                  <c:v>Retweet / Tweet per day</c:v>
                </c:pt>
              </c:strCache>
            </c:strRef>
          </c:tx>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'Retweet divided by tweetperday'!$J$26:$J$43</c:f>
              <c:strCache>
                <c:ptCount val="18"/>
                <c:pt idx="0">
                  <c:v>Luigi Di Maio</c:v>
                </c:pt>
                <c:pt idx="1">
                  <c:v>Simone Di Stefano</c:v>
                </c:pt>
                <c:pt idx="2">
                  <c:v>Matteo Renzi</c:v>
                </c:pt>
                <c:pt idx="3">
                  <c:v>Pietro Grasso</c:v>
                </c:pt>
                <c:pt idx="4">
                  <c:v>Giorgia Meloni</c:v>
                </c:pt>
                <c:pt idx="5">
                  <c:v>Roberto Fiore</c:v>
                </c:pt>
                <c:pt idx="6">
                  <c:v>Andrea Dusi</c:v>
                </c:pt>
                <c:pt idx="7">
                  <c:v>Emma Bonino</c:v>
                </c:pt>
                <c:pt idx="8">
                  <c:v>Beatrice Lorenzin</c:v>
                </c:pt>
                <c:pt idx="9">
                  <c:v>Vittorio Sgarbi</c:v>
                </c:pt>
                <c:pt idx="10">
                  <c:v>Marco Rizzo</c:v>
                </c:pt>
                <c:pt idx="11">
                  <c:v>Stefano Parisi</c:v>
                </c:pt>
                <c:pt idx="12">
                  <c:v>Mario Adinolfi</c:v>
                </c:pt>
                <c:pt idx="13">
                  <c:v>Matteo Salvini</c:v>
                </c:pt>
                <c:pt idx="14">
                  <c:v>Giulio Santagata</c:v>
                </c:pt>
                <c:pt idx="15">
                  <c:v>Silvio Berlusconi</c:v>
                </c:pt>
                <c:pt idx="16">
                  <c:v>Raffaele Fitto</c:v>
                </c:pt>
                <c:pt idx="17">
                  <c:v>Silvana Arbia</c:v>
                </c:pt>
              </c:strCache>
            </c:strRef>
          </c:cat>
          <c:val>
            <c:numRef>
              <c:f>'Retweet divided by tweetperday'!$K$26:$K$43</c:f>
              <c:numCache>
                <c:formatCode>0.0</c:formatCode>
                <c:ptCount val="18"/>
                <c:pt idx="0">
                  <c:v>360.05028918733478</c:v>
                </c:pt>
                <c:pt idx="1">
                  <c:v>298.36096885813151</c:v>
                </c:pt>
                <c:pt idx="2">
                  <c:v>153.99842442491524</c:v>
                </c:pt>
                <c:pt idx="3">
                  <c:v>139.54033581618481</c:v>
                </c:pt>
                <c:pt idx="4">
                  <c:v>63.900796543107006</c:v>
                </c:pt>
                <c:pt idx="5">
                  <c:v>43.323628117913835</c:v>
                </c:pt>
                <c:pt idx="6">
                  <c:v>37.742911153119096</c:v>
                </c:pt>
                <c:pt idx="7">
                  <c:v>29.425186267348423</c:v>
                </c:pt>
                <c:pt idx="8">
                  <c:v>27.203072000000006</c:v>
                </c:pt>
                <c:pt idx="9">
                  <c:v>24.529850746268668</c:v>
                </c:pt>
                <c:pt idx="10">
                  <c:v>10.558106122448979</c:v>
                </c:pt>
                <c:pt idx="11">
                  <c:v>7.6746603998646936</c:v>
                </c:pt>
                <c:pt idx="12">
                  <c:v>7.5161879566641483</c:v>
                </c:pt>
                <c:pt idx="13">
                  <c:v>7.174879991596784</c:v>
                </c:pt>
                <c:pt idx="14">
                  <c:v>2.3708917954815707</c:v>
                </c:pt>
                <c:pt idx="15">
                  <c:v>1.7788206278364782</c:v>
                </c:pt>
                <c:pt idx="16">
                  <c:v>1.1315466983938129</c:v>
                </c:pt>
                <c:pt idx="17">
                  <c:v>0.37119113573407203</c:v>
                </c:pt>
              </c:numCache>
            </c:numRef>
          </c:val>
          <c:extLst>
            <c:ext xmlns:c16="http://schemas.microsoft.com/office/drawing/2014/chart" uri="{C3380CC4-5D6E-409C-BE32-E72D297353CC}">
              <c16:uniqueId val="{00000000-732E-4DC1-BAAD-1AD259B4B460}"/>
            </c:ext>
          </c:extLst>
        </c:ser>
        <c:dLbls>
          <c:showLegendKey val="0"/>
          <c:showVal val="0"/>
          <c:showCatName val="0"/>
          <c:showSerName val="0"/>
          <c:showPercent val="0"/>
          <c:showBubbleSize val="0"/>
        </c:dLbls>
        <c:gapWidth val="182"/>
        <c:axId val="305435928"/>
        <c:axId val="305430048"/>
      </c:barChart>
      <c:catAx>
        <c:axId val="305435928"/>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vert="horz"/>
          <a:lstStyle/>
          <a:p>
            <a:pPr>
              <a:defRPr/>
            </a:pPr>
            <a:endParaRPr lang="it-IT"/>
          </a:p>
        </c:txPr>
        <c:crossAx val="305430048"/>
        <c:crosses val="autoZero"/>
        <c:auto val="1"/>
        <c:lblAlgn val="ctr"/>
        <c:lblOffset val="100"/>
        <c:noMultiLvlLbl val="0"/>
      </c:catAx>
      <c:valAx>
        <c:axId val="305430048"/>
        <c:scaling>
          <c:orientation val="minMax"/>
        </c:scaling>
        <c:delete val="1"/>
        <c:axPos val="t"/>
        <c:numFmt formatCode="0.0" sourceLinked="1"/>
        <c:majorTickMark val="none"/>
        <c:minorTickMark val="none"/>
        <c:tickLblPos val="nextTo"/>
        <c:crossAx val="3054359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sz="1400"/>
      </a:pPr>
      <a:endParaRPr lang="it-IT"/>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5552716364848349E-3"/>
          <c:w val="1"/>
          <c:h val="0.977669808727707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3C9-4FA9-8B4B-4197B22EEB2F}"/>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3C9-4FA9-8B4B-4197B22EEB2F}"/>
              </c:ext>
            </c:extLst>
          </c:dPt>
          <c:dLbls>
            <c:dLbl>
              <c:idx val="0"/>
              <c:layout>
                <c:manualLayout>
                  <c:x val="-3.1697101692075888E-2"/>
                  <c:y val="-0.48458480952251509"/>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24049027614899202"/>
                      <c:h val="0.10514000767165324"/>
                    </c:manualLayout>
                  </c15:layout>
                </c:ext>
                <c:ext xmlns:c16="http://schemas.microsoft.com/office/drawing/2014/chart" uri="{C3380CC4-5D6E-409C-BE32-E72D297353CC}">
                  <c16:uniqueId val="{00000001-E3C9-4FA9-8B4B-4197B22EEB2F}"/>
                </c:ext>
              </c:extLst>
            </c:dLbl>
            <c:dLbl>
              <c:idx val="1"/>
              <c:layout>
                <c:manualLayout>
                  <c:x val="1.5985368850170325E-3"/>
                  <c:y val="0.66638909779545663"/>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0"/>
              <c:showSerName val="0"/>
              <c:showPercent val="0"/>
              <c:showBubbleSize val="0"/>
              <c:extLst>
                <c:ext xmlns:c15="http://schemas.microsoft.com/office/drawing/2012/chart" uri="{CE6537A1-D6FC-4f65-9D91-7224C49458BB}">
                  <c15:layout>
                    <c:manualLayout>
                      <c:w val="0.38929996115106552"/>
                      <c:h val="8.5829817158931079E-2"/>
                    </c:manualLayout>
                  </c15:layout>
                </c:ext>
                <c:ext xmlns:c16="http://schemas.microsoft.com/office/drawing/2014/chart" uri="{C3380CC4-5D6E-409C-BE32-E72D297353CC}">
                  <c16:uniqueId val="{00000003-E3C9-4FA9-8B4B-4197B22EEB2F}"/>
                </c:ext>
              </c:extLst>
            </c:dLbl>
            <c:dLbl>
              <c:idx val="2"/>
              <c:layout>
                <c:manualLayout>
                  <c:x val="5.5604511529921572E-3"/>
                  <c:y val="0.30509803758707377"/>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36901323706377859"/>
                      <c:h val="0.11747538677918423"/>
                    </c:manualLayout>
                  </c15:layout>
                </c:ext>
                <c:ext xmlns:c16="http://schemas.microsoft.com/office/drawing/2014/chart" uri="{C3380CC4-5D6E-409C-BE32-E72D297353CC}">
                  <c16:uniqueId val="{00000004-E3C9-4FA9-8B4B-4197B22EEB2F}"/>
                </c:ext>
              </c:extLst>
            </c:dLbl>
            <c:dLbl>
              <c:idx val="3"/>
              <c:layout>
                <c:manualLayout>
                  <c:x val="3.3476621331195791E-3"/>
                  <c:y val="1.2370801449698231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26817087845968707"/>
                      <c:h val="9.2862165963431789E-2"/>
                    </c:manualLayout>
                  </c15:layout>
                </c:ext>
                <c:ext xmlns:c16="http://schemas.microsoft.com/office/drawing/2014/chart" uri="{C3380CC4-5D6E-409C-BE32-E72D297353CC}">
                  <c16:uniqueId val="{00000005-E3C9-4FA9-8B4B-4197B22EEB2F}"/>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Proposals!$A$5:$A$6</c:f>
              <c:strCache>
                <c:ptCount val="2"/>
                <c:pt idx="0">
                  <c:v>Political Proposals</c:v>
                </c:pt>
                <c:pt idx="1">
                  <c:v>General Principles</c:v>
                </c:pt>
              </c:strCache>
            </c:strRef>
          </c:cat>
          <c:val>
            <c:numRef>
              <c:f>Proposals!$C$5:$C$6</c:f>
              <c:numCache>
                <c:formatCode>General</c:formatCode>
                <c:ptCount val="2"/>
                <c:pt idx="0">
                  <c:v>53.4</c:v>
                </c:pt>
                <c:pt idx="1">
                  <c:v>46.6</c:v>
                </c:pt>
              </c:numCache>
            </c:numRef>
          </c:val>
          <c:extLst>
            <c:ext xmlns:c16="http://schemas.microsoft.com/office/drawing/2014/chart" uri="{C3380CC4-5D6E-409C-BE32-E72D297353CC}">
              <c16:uniqueId val="{00000006-E3C9-4FA9-8B4B-4197B22EEB2F}"/>
            </c:ext>
          </c:extLst>
        </c:ser>
        <c:dLbls>
          <c:showLegendKey val="0"/>
          <c:showVal val="0"/>
          <c:showCatName val="0"/>
          <c:showSerName val="0"/>
          <c:showPercent val="0"/>
          <c:showBubbleSize val="0"/>
          <c:showLeaderLines val="0"/>
        </c:dLbls>
      </c:pie3DChart>
      <c:spPr>
        <a:noFill/>
        <a:ln>
          <a:noFill/>
        </a:ln>
        <a:effectLst/>
      </c:spPr>
    </c:plotArea>
    <c:legend>
      <c:legendPos val="r"/>
      <c:layout>
        <c:manualLayout>
          <c:xMode val="edge"/>
          <c:yMode val="edge"/>
          <c:x val="0.81875190222771177"/>
          <c:y val="0.32320060842912884"/>
          <c:w val="0.16998986463525984"/>
          <c:h val="0.41065943653319564"/>
        </c:manualLayout>
      </c:layout>
      <c:overlay val="0"/>
      <c:txPr>
        <a:bodyPr/>
        <a:lstStyle/>
        <a:p>
          <a:pPr>
            <a:defRPr sz="1200">
              <a:latin typeface="Tahoma" panose="020B0604030504040204" pitchFamily="34" charset="0"/>
              <a:ea typeface="Tahoma" panose="020B0604030504040204" pitchFamily="34" charset="0"/>
              <a:cs typeface="Tahoma" panose="020B0604030504040204" pitchFamily="34" charset="0"/>
            </a:defRPr>
          </a:pPr>
          <a:endParaRPr lang="it-IT"/>
        </a:p>
      </c:txPr>
    </c:legend>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2.0397899364375856E-3"/>
          <c:w val="1"/>
          <c:h val="0.97766980872770781"/>
        </c:manualLayout>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AF5-488D-A420-BFAA202FCDA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AF5-488D-A420-BFAA202FCDAC}"/>
              </c:ext>
            </c:extLst>
          </c:dPt>
          <c:dLbls>
            <c:dLbl>
              <c:idx val="0"/>
              <c:layout>
                <c:manualLayout>
                  <c:x val="-3.4970866453821692E-2"/>
                  <c:y val="-0.1403121765467939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1-EAF5-488D-A420-BFAA202FCDAC}"/>
                </c:ext>
              </c:extLst>
            </c:dLbl>
            <c:dLbl>
              <c:idx val="1"/>
              <c:layout>
                <c:manualLayout>
                  <c:x val="1.2680036089238846E-2"/>
                  <c:y val="6.8000291031382762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38929996115106552"/>
                      <c:h val="8.5829817158931079E-2"/>
                    </c:manualLayout>
                  </c15:layout>
                </c:ext>
                <c:ext xmlns:c16="http://schemas.microsoft.com/office/drawing/2014/chart" uri="{C3380CC4-5D6E-409C-BE32-E72D297353CC}">
                  <c16:uniqueId val="{00000003-EAF5-488D-A420-BFAA202FCDAC}"/>
                </c:ext>
              </c:extLst>
            </c:dLbl>
            <c:dLbl>
              <c:idx val="2"/>
              <c:layout>
                <c:manualLayout>
                  <c:x val="9.7363954955695525E-3"/>
                  <c:y val="-3.466808538174265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19375816256112374"/>
                      <c:h val="9.5791780797593554E-2"/>
                    </c:manualLayout>
                  </c15:layout>
                </c:ext>
                <c:ext xmlns:c16="http://schemas.microsoft.com/office/drawing/2014/chart" uri="{C3380CC4-5D6E-409C-BE32-E72D297353CC}">
                  <c16:uniqueId val="{00000004-EAF5-488D-A420-BFAA202FCDAC}"/>
                </c:ext>
              </c:extLst>
            </c:dLbl>
            <c:dLbl>
              <c:idx val="3"/>
              <c:layout>
                <c:manualLayout>
                  <c:x val="0.14207144662803001"/>
                  <c:y val="-1.8994968443315843E-2"/>
                </c:manualLayout>
              </c:layout>
              <c:numFmt formatCode="#,##0.0" sourceLinked="0"/>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extLst>
                <c:ext xmlns:c15="http://schemas.microsoft.com/office/drawing/2012/chart" uri="{CE6537A1-D6FC-4f65-9D91-7224C49458BB}">
                  <c15:layout>
                    <c:manualLayout>
                      <c:w val="0.26817087845968707"/>
                      <c:h val="9.2862165963431789E-2"/>
                    </c:manualLayout>
                  </c15:layout>
                </c:ext>
                <c:ext xmlns:c16="http://schemas.microsoft.com/office/drawing/2014/chart" uri="{C3380CC4-5D6E-409C-BE32-E72D297353CC}">
                  <c16:uniqueId val="{00000005-EAF5-488D-A420-BFAA202FCDAC}"/>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it-IT"/>
              </a:p>
            </c:txPr>
            <c:showLegendKey val="0"/>
            <c:showVal val="1"/>
            <c:showCatName val="1"/>
            <c:showSerName val="0"/>
            <c:showPercent val="0"/>
            <c:showBubbleSize val="0"/>
            <c:showLeaderLines val="0"/>
            <c:extLst>
              <c:ext xmlns:c15="http://schemas.microsoft.com/office/drawing/2012/chart" uri="{CE6537A1-D6FC-4f65-9D91-7224C49458BB}"/>
            </c:extLst>
          </c:dLbls>
          <c:cat>
            <c:strRef>
              <c:f>Register!$B$5:$B$9</c:f>
              <c:strCache>
                <c:ptCount val="5"/>
                <c:pt idx="0">
                  <c:v>Referential</c:v>
                </c:pt>
                <c:pt idx="1">
                  <c:v>Provocative</c:v>
                </c:pt>
                <c:pt idx="2">
                  <c:v>Humorous/ironic</c:v>
                </c:pt>
                <c:pt idx="3">
                  <c:v>Evocative</c:v>
                </c:pt>
                <c:pt idx="4">
                  <c:v>Aggressive</c:v>
                </c:pt>
              </c:strCache>
            </c:strRef>
          </c:cat>
          <c:val>
            <c:numRef>
              <c:f>Register!$D$5:$D$9</c:f>
              <c:numCache>
                <c:formatCode>General</c:formatCode>
                <c:ptCount val="5"/>
                <c:pt idx="0">
                  <c:v>39.200000000000003</c:v>
                </c:pt>
                <c:pt idx="1">
                  <c:v>44.6</c:v>
                </c:pt>
                <c:pt idx="2">
                  <c:v>1.3</c:v>
                </c:pt>
                <c:pt idx="3">
                  <c:v>12.7</c:v>
                </c:pt>
                <c:pt idx="4">
                  <c:v>2.2999999999999998</c:v>
                </c:pt>
              </c:numCache>
            </c:numRef>
          </c:val>
          <c:extLst>
            <c:ext xmlns:c16="http://schemas.microsoft.com/office/drawing/2014/chart" uri="{C3380CC4-5D6E-409C-BE32-E72D297353CC}">
              <c16:uniqueId val="{00000006-EAF5-488D-A420-BFAA202FCDAC}"/>
            </c:ext>
          </c:extLst>
        </c:ser>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it-IT"/>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
          <c:y val="7.7427821522309658E-3"/>
          <c:w val="1"/>
          <c:h val="0.97766980872770781"/>
        </c:manualLayout>
      </c:layout>
      <c:pie3DChart>
        <c:varyColors val="1"/>
        <c:dLbls>
          <c:showLegendKey val="0"/>
          <c:showVal val="0"/>
          <c:showCatName val="0"/>
          <c:showSerName val="0"/>
          <c:showPercent val="0"/>
          <c:showBubbleSize val="0"/>
          <c:showLeaderLines val="0"/>
        </c:dLbls>
      </c:pie3DChart>
      <c:spPr>
        <a:noFill/>
        <a:ln>
          <a:noFill/>
        </a:ln>
        <a:effectLst/>
      </c:spPr>
    </c:plotArea>
    <c:plotVisOnly val="1"/>
    <c:dispBlanksAs val="gap"/>
    <c:showDLblsOverMax val="0"/>
  </c:chart>
  <c:spPr>
    <a:noFill/>
    <a:ln w="9525" cap="flat" cmpd="sng" algn="ctr">
      <a:noFill/>
      <a:round/>
    </a:ln>
    <a:effectLst/>
  </c:spPr>
  <c:txPr>
    <a:bodyPr/>
    <a:lstStyle/>
    <a:p>
      <a:pPr>
        <a:defRPr/>
      </a:pPr>
      <a:endParaRPr lang="it-IT"/>
    </a:p>
  </c:txPr>
  <c:externalData r:id="rId2">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3">
  <a:schemeClr val="accent1"/>
  <a:schemeClr val="accent1"/>
  <a:schemeClr val="accent1"/>
  <a:schemeClr val="accent1"/>
  <a:schemeClr val="accent1"/>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3.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5_4">
  <dgm:title val=""/>
  <dgm:desc val=""/>
  <dgm:catLst>
    <dgm:cat type="accent5" pri="11400"/>
  </dgm:catLst>
  <dgm:styleLbl name="node0">
    <dgm:fillClrLst meth="cycle">
      <a:schemeClr val="accent5">
        <a:shade val="60000"/>
      </a:schemeClr>
    </dgm:fillClrLst>
    <dgm:linClrLst meth="repeat">
      <a:schemeClr val="lt1"/>
    </dgm:linClrLst>
    <dgm:effectClrLst/>
    <dgm:txLinClrLst/>
    <dgm:txFillClrLst/>
    <dgm:txEffectClrLst/>
  </dgm:styleLbl>
  <dgm:styleLbl name="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alignNode1">
    <dgm:fillClrLst meth="cycle">
      <a:schemeClr val="accent5">
        <a:shade val="50000"/>
      </a:schemeClr>
      <a:schemeClr val="accent5">
        <a:tint val="55000"/>
      </a:schemeClr>
    </dgm:fillClrLst>
    <dgm:linClrLst meth="cycle">
      <a:schemeClr val="accent5">
        <a:shade val="50000"/>
      </a:schemeClr>
      <a:schemeClr val="accent5">
        <a:tint val="55000"/>
      </a:schemeClr>
    </dgm:linClrLst>
    <dgm:effectClrLst/>
    <dgm:txLinClrLst/>
    <dgm:txFillClrLst/>
    <dgm:txEffectClrLst/>
  </dgm:styleLbl>
  <dgm:styleLbl name="lnNode1">
    <dgm:fillClrLst meth="cycle">
      <a:schemeClr val="accent5">
        <a:shade val="50000"/>
      </a:schemeClr>
      <a:schemeClr val="accent5">
        <a:tint val="55000"/>
      </a:schemeClr>
    </dgm:fillClrLst>
    <dgm:linClrLst meth="repeat">
      <a:schemeClr val="lt1"/>
    </dgm:linClrLst>
    <dgm:effectClrLst/>
    <dgm:txLinClrLst/>
    <dgm:txFillClrLst/>
    <dgm:txEffectClrLst/>
  </dgm:styleLbl>
  <dgm:styleLbl name="vennNode1">
    <dgm:fillClrLst meth="cycle">
      <a:schemeClr val="accent5">
        <a:shade val="80000"/>
        <a:alpha val="50000"/>
      </a:schemeClr>
      <a:schemeClr val="accent5">
        <a:tint val="50000"/>
        <a:alpha val="50000"/>
      </a:schemeClr>
    </dgm:fillClrLst>
    <dgm:linClrLst meth="repeat">
      <a:schemeClr val="lt1"/>
    </dgm:linClrLst>
    <dgm:effectClrLst/>
    <dgm:txLinClrLst/>
    <dgm:txFillClrLst/>
    <dgm:txEffectClrLst/>
  </dgm:styleLbl>
  <dgm:styleLbl name="node2">
    <dgm:fillClrLst>
      <a:schemeClr val="accent5">
        <a:shade val="80000"/>
      </a:schemeClr>
    </dgm:fillClrLst>
    <dgm:linClrLst meth="repeat">
      <a:schemeClr val="lt1"/>
    </dgm:linClrLst>
    <dgm:effectClrLst/>
    <dgm:txLinClrLst/>
    <dgm:txFillClrLst/>
    <dgm:txEffectClrLst/>
  </dgm:styleLbl>
  <dgm:styleLbl name="node3">
    <dgm:fillClrLst>
      <a:schemeClr val="accent5">
        <a:tint val="99000"/>
      </a:schemeClr>
    </dgm:fillClrLst>
    <dgm:linClrLst meth="repeat">
      <a:schemeClr val="lt1"/>
    </dgm:linClrLst>
    <dgm:effectClrLst/>
    <dgm:txLinClrLst/>
    <dgm:txFillClrLst/>
    <dgm:txEffectClrLst/>
  </dgm:styleLbl>
  <dgm:styleLbl name="node4">
    <dgm:fillClrLst>
      <a:schemeClr val="accent5">
        <a:tint val="70000"/>
      </a:schemeClr>
    </dgm:fillClrLst>
    <dgm:linClrLst meth="repeat">
      <a:schemeClr val="lt1"/>
    </dgm:linClrLst>
    <dgm:effectClrLst/>
    <dgm:txLinClrLst/>
    <dgm:txFillClrLst/>
    <dgm:txEffectClrLst/>
  </dgm:styleLbl>
  <dgm:styleLbl name="f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5">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b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fgSibTrans2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dgm:txEffectClrLst/>
  </dgm:styleLbl>
  <dgm:styleLbl name="sibTrans1D1">
    <dgm:fillClrLst meth="cycle">
      <a:schemeClr val="accent5">
        <a:shade val="90000"/>
      </a:schemeClr>
      <a:schemeClr val="accent5">
        <a:tint val="50000"/>
      </a:schemeClr>
    </dgm:fillClrLst>
    <dgm:linClrLst meth="cycle">
      <a:schemeClr val="accent5">
        <a:shade val="90000"/>
      </a:schemeClr>
      <a:schemeClr val="accent5">
        <a:tint val="50000"/>
      </a:schemeClr>
    </dgm:linClrLst>
    <dgm:effectClrLst/>
    <dgm:txLinClrLst/>
    <dgm:txFillClrLst meth="repeat">
      <a:schemeClr val="tx1"/>
    </dgm:txFillClrLst>
    <dgm:txEffectClrLst/>
  </dgm:styleLbl>
  <dgm:styleLbl name="callout">
    <dgm:fillClrLst meth="repeat">
      <a:schemeClr val="accent5"/>
    </dgm:fillClrLst>
    <dgm:linClrLst meth="repeat">
      <a:schemeClr val="accent5"/>
    </dgm:linClrLst>
    <dgm:effectClrLst/>
    <dgm:txLinClrLst/>
    <dgm:txFillClrLst meth="repeat">
      <a:schemeClr val="tx1"/>
    </dgm:txFillClrLst>
    <dgm:txEffectClrLst/>
  </dgm:styleLbl>
  <dgm:styleLbl name="asst0">
    <dgm:fillClrLst meth="repeat">
      <a:schemeClr val="accent5">
        <a:shade val="80000"/>
      </a:schemeClr>
    </dgm:fillClrLst>
    <dgm:linClrLst meth="repeat">
      <a:schemeClr val="lt1"/>
    </dgm:linClrLst>
    <dgm:effectClrLst/>
    <dgm:txLinClrLst/>
    <dgm:txFillClrLst/>
    <dgm:txEffectClrLst/>
  </dgm:styleLbl>
  <dgm:styleLbl name="asst1">
    <dgm:fillClrLst meth="repeat">
      <a:schemeClr val="accent5">
        <a:shade val="80000"/>
      </a:schemeClr>
    </dgm:fillClrLst>
    <dgm:linClrLst meth="repeat">
      <a:schemeClr val="lt1"/>
    </dgm:linClrLst>
    <dgm:effectClrLst/>
    <dgm:txLinClrLst/>
    <dgm:txFillClrLst/>
    <dgm:txEffectClrLst/>
  </dgm:styleLbl>
  <dgm:styleLbl name="asst2">
    <dgm:fillClrLst>
      <a:schemeClr val="accent5">
        <a:tint val="90000"/>
      </a:schemeClr>
    </dgm:fillClrLst>
    <dgm:linClrLst meth="repeat">
      <a:schemeClr val="lt1"/>
    </dgm:linClrLst>
    <dgm:effectClrLst/>
    <dgm:txLinClrLst/>
    <dgm:txFillClrLst/>
    <dgm:txEffectClrLst/>
  </dgm:styleLbl>
  <dgm:styleLbl name="asst3">
    <dgm:fillClrLst>
      <a:schemeClr val="accent5">
        <a:tint val="70000"/>
      </a:schemeClr>
    </dgm:fillClrLst>
    <dgm:linClrLst meth="repeat">
      <a:schemeClr val="lt1"/>
    </dgm:linClrLst>
    <dgm:effectClrLst/>
    <dgm:txLinClrLst/>
    <dgm:txFillClrLst/>
    <dgm:txEffectClrLst/>
  </dgm:styleLbl>
  <dgm:styleLbl name="asst4">
    <dgm:fillClrLst>
      <a:schemeClr val="accent5">
        <a:tint val="50000"/>
      </a:schemeClr>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shade val="80000"/>
      </a:schemeClr>
    </dgm:linClrLst>
    <dgm:effectClrLst/>
    <dgm:txLinClrLst/>
    <dgm:txFillClrLst/>
    <dgm:txEffectClrLst/>
  </dgm:styleLbl>
  <dgm:styleLbl name="parChTrans2D2">
    <dgm:fillClrLst meth="repeat">
      <a:schemeClr val="accent5">
        <a:tint val="90000"/>
      </a:schemeClr>
    </dgm:fillClrLst>
    <dgm:linClrLst meth="repeat">
      <a:schemeClr val="accent5">
        <a:tint val="90000"/>
      </a:schemeClr>
    </dgm:linClrLst>
    <dgm:effectClrLst/>
    <dgm:txLinClrLst/>
    <dgm:txFillClrLst/>
    <dgm:txEffectClrLst/>
  </dgm:styleLbl>
  <dgm:styleLbl name="parChTrans2D3">
    <dgm:fillClrLst meth="repeat">
      <a:schemeClr val="accent5">
        <a:tint val="70000"/>
      </a:schemeClr>
    </dgm:fillClrLst>
    <dgm:linClrLst meth="repeat">
      <a:schemeClr val="accent5">
        <a:tint val="70000"/>
      </a:schemeClr>
    </dgm:linClrLst>
    <dgm:effectClrLst/>
    <dgm:txLinClrLst/>
    <dgm:txFillClrLst/>
    <dgm:txEffectClrLst/>
  </dgm:styleLbl>
  <dgm:styleLbl name="parChTrans2D4">
    <dgm:fillClrLst meth="repeat">
      <a:schemeClr val="accent5">
        <a:tint val="50000"/>
      </a:schemeClr>
    </dgm:fillClrLst>
    <dgm:linClrLst meth="repeat">
      <a:schemeClr val="accent5">
        <a:tint val="50000"/>
      </a:schemeClr>
    </dgm:linClrLst>
    <dgm:effectClrLst/>
    <dgm:txLinClrLst/>
    <dgm:txFillClrLst meth="repeat">
      <a:schemeClr val="dk1"/>
    </dgm:txFillClrLst>
    <dgm:txEffectClrLst/>
  </dgm:styleLbl>
  <dgm:styleLbl name="parChTrans1D1">
    <dgm:fillClrLst meth="repeat">
      <a:schemeClr val="accent5">
        <a:shade val="80000"/>
      </a:schemeClr>
    </dgm:fillClrLst>
    <dgm:linClrLst meth="repeat">
      <a:schemeClr val="accent5">
        <a:shade val="80000"/>
      </a:schemeClr>
    </dgm:linClrLst>
    <dgm:effectClrLst/>
    <dgm:txLinClrLst/>
    <dgm:txFillClrLst meth="repeat">
      <a:schemeClr val="tx1"/>
    </dgm:txFillClrLst>
    <dgm:txEffectClrLst/>
  </dgm:styleLbl>
  <dgm:styleLbl name="parChTrans1D2">
    <dgm:fillClrLst meth="repeat">
      <a:schemeClr val="accent5">
        <a:tint val="90000"/>
      </a:schemeClr>
    </dgm:fillClrLst>
    <dgm:linClrLst meth="repeat">
      <a:schemeClr val="accent5">
        <a:tint val="90000"/>
      </a:schemeClr>
    </dgm:linClrLst>
    <dgm:effectClrLst/>
    <dgm:txLinClrLst/>
    <dgm:txFillClrLst meth="repeat">
      <a:schemeClr val="tx1"/>
    </dgm:txFillClrLst>
    <dgm:txEffectClrLst/>
  </dgm:styleLbl>
  <dgm:styleLbl name="parChTrans1D3">
    <dgm:fillClrLst meth="repeat">
      <a:schemeClr val="accent5">
        <a:tint val="70000"/>
      </a:schemeClr>
    </dgm:fillClrLst>
    <dgm:linClrLst meth="repeat">
      <a:schemeClr val="accent5">
        <a:tint val="70000"/>
      </a:schemeClr>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5">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5">
        <a:shade val="50000"/>
      </a:schemeClr>
      <a:schemeClr val="accent5">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alignAccFollowNode1">
    <dgm:fillClrLst meth="repeat">
      <a:schemeClr val="accent5">
        <a:alpha val="90000"/>
        <a:tint val="55000"/>
      </a:schemeClr>
    </dgm:fillClrLst>
    <dgm:linClrLst meth="repeat">
      <a:schemeClr val="accent5">
        <a:alpha val="90000"/>
        <a:tint val="55000"/>
      </a:schemeClr>
    </dgm:linClrLst>
    <dgm:effectClrLst/>
    <dgm:txLinClrLst/>
    <dgm:txFillClrLst meth="repeat">
      <a:schemeClr val="dk1"/>
    </dgm:txFillClrLst>
    <dgm:txEffectClrLst/>
  </dgm:styleLbl>
  <dgm:styleLbl name="bgAccFollowNode1">
    <dgm:fillClrLst meth="repeat">
      <a:schemeClr val="accent5">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a:tint val="50000"/>
      </a:schemeClr>
    </dgm:linClrLst>
    <dgm:effectClrLst/>
    <dgm:txLinClrLst/>
    <dgm:txFillClrLst meth="repeat">
      <a:schemeClr val="dk1"/>
    </dgm:txFillClrLst>
    <dgm:txEffectClrLst/>
  </dgm:styleLbl>
  <dgm:styleLbl name="bgShp">
    <dgm:fillClrLst meth="repeat">
      <a:schemeClr val="accent5">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55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37E769-2843-462C-AA77-D14DE460E657}"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n-GB"/>
        </a:p>
      </dgm:t>
    </dgm:pt>
    <dgm:pt modelId="{83CFD9C5-AD2A-493D-B478-61A231CE54F4}">
      <dgm:prSet phldrT="[Testo]"/>
      <dgm:spPr/>
      <dgm:t>
        <a:bodyPr/>
        <a:lstStyle/>
        <a:p>
          <a:r>
            <a:rPr lang="en-GB" dirty="0"/>
            <a:t>Deductive</a:t>
          </a:r>
        </a:p>
      </dgm:t>
    </dgm:pt>
    <dgm:pt modelId="{61CD09DF-25D3-433E-9B6F-854027097BE1}" type="parTrans" cxnId="{496541C0-B832-4CA6-AFE9-3CE05C9C5F20}">
      <dgm:prSet/>
      <dgm:spPr/>
      <dgm:t>
        <a:bodyPr/>
        <a:lstStyle/>
        <a:p>
          <a:endParaRPr lang="en-GB"/>
        </a:p>
      </dgm:t>
    </dgm:pt>
    <dgm:pt modelId="{1BC2D15D-28A2-4D45-857A-FDB996F0B7DC}" type="sibTrans" cxnId="{496541C0-B832-4CA6-AFE9-3CE05C9C5F20}">
      <dgm:prSet/>
      <dgm:spPr/>
      <dgm:t>
        <a:bodyPr/>
        <a:lstStyle/>
        <a:p>
          <a:endParaRPr lang="en-GB"/>
        </a:p>
      </dgm:t>
    </dgm:pt>
    <dgm:pt modelId="{A3385BEF-C44B-40F8-9FF3-07C337042396}">
      <dgm:prSet phldrT="[Testo]"/>
      <dgm:spPr/>
      <dgm:t>
        <a:bodyPr/>
        <a:lstStyle/>
        <a:p>
          <a:r>
            <a:rPr lang="en-GB"/>
            <a:t>Pre-defined categories </a:t>
          </a:r>
          <a:r>
            <a:rPr lang="en-GB" dirty="0"/>
            <a:t>and a priori codes</a:t>
          </a:r>
        </a:p>
      </dgm:t>
    </dgm:pt>
    <dgm:pt modelId="{75223C86-4DE7-4067-B70E-DE1BF55F951F}" type="parTrans" cxnId="{36D0D4DD-BF7E-4FC9-9D8D-4827BA21A184}">
      <dgm:prSet/>
      <dgm:spPr/>
      <dgm:t>
        <a:bodyPr/>
        <a:lstStyle/>
        <a:p>
          <a:endParaRPr lang="en-GB"/>
        </a:p>
      </dgm:t>
    </dgm:pt>
    <dgm:pt modelId="{78CB40CA-9015-4CD5-AECF-935BD4157E3E}" type="sibTrans" cxnId="{36D0D4DD-BF7E-4FC9-9D8D-4827BA21A184}">
      <dgm:prSet/>
      <dgm:spPr/>
      <dgm:t>
        <a:bodyPr/>
        <a:lstStyle/>
        <a:p>
          <a:endParaRPr lang="en-GB"/>
        </a:p>
      </dgm:t>
    </dgm:pt>
    <dgm:pt modelId="{04434B6E-D0D0-4745-AAAC-1095FCA1B4B3}">
      <dgm:prSet phldrT="[Testo]"/>
      <dgm:spPr/>
      <dgm:t>
        <a:bodyPr/>
        <a:lstStyle/>
        <a:p>
          <a:r>
            <a:rPr lang="en-GB" dirty="0"/>
            <a:t>Inductive</a:t>
          </a:r>
        </a:p>
      </dgm:t>
    </dgm:pt>
    <dgm:pt modelId="{7CDA2ED7-ABDC-4537-91B7-E05FE0C114CD}" type="parTrans" cxnId="{24867E09-751A-4572-95F9-9C71271DE3A6}">
      <dgm:prSet/>
      <dgm:spPr/>
      <dgm:t>
        <a:bodyPr/>
        <a:lstStyle/>
        <a:p>
          <a:endParaRPr lang="en-GB"/>
        </a:p>
      </dgm:t>
    </dgm:pt>
    <dgm:pt modelId="{66FF564E-E3F5-4D0E-AFF8-CF1F1B59D174}" type="sibTrans" cxnId="{24867E09-751A-4572-95F9-9C71271DE3A6}">
      <dgm:prSet/>
      <dgm:spPr/>
      <dgm:t>
        <a:bodyPr/>
        <a:lstStyle/>
        <a:p>
          <a:endParaRPr lang="en-GB"/>
        </a:p>
      </dgm:t>
    </dgm:pt>
    <dgm:pt modelId="{DA3E2AF4-F19C-4054-AF3A-D338A6129CFA}">
      <dgm:prSet phldrT="[Testo]"/>
      <dgm:spPr/>
      <dgm:t>
        <a:bodyPr/>
        <a:lstStyle/>
        <a:p>
          <a:r>
            <a:rPr lang="en-GB" dirty="0"/>
            <a:t>Emergent codes added as you code the data and find other factors/topics/codes not previously considered</a:t>
          </a:r>
        </a:p>
      </dgm:t>
    </dgm:pt>
    <dgm:pt modelId="{48881F0A-BC14-4E72-84EE-6F01B984569D}" type="parTrans" cxnId="{01BF611C-3FF5-435B-A20D-3C7409A63567}">
      <dgm:prSet/>
      <dgm:spPr/>
      <dgm:t>
        <a:bodyPr/>
        <a:lstStyle/>
        <a:p>
          <a:endParaRPr lang="en-GB"/>
        </a:p>
      </dgm:t>
    </dgm:pt>
    <dgm:pt modelId="{556363E2-86B8-4A9B-9DF1-A35DC7DB50F0}" type="sibTrans" cxnId="{01BF611C-3FF5-435B-A20D-3C7409A63567}">
      <dgm:prSet/>
      <dgm:spPr/>
      <dgm:t>
        <a:bodyPr/>
        <a:lstStyle/>
        <a:p>
          <a:endParaRPr lang="en-GB"/>
        </a:p>
      </dgm:t>
    </dgm:pt>
    <dgm:pt modelId="{49140408-8EE1-43F9-9357-7F93FE537369}">
      <dgm:prSet phldrT="[Testo]"/>
      <dgm:spPr/>
      <dgm:t>
        <a:bodyPr/>
        <a:lstStyle/>
        <a:p>
          <a:r>
            <a:rPr lang="en-GB" dirty="0"/>
            <a:t>Deductive coding</a:t>
          </a:r>
        </a:p>
      </dgm:t>
    </dgm:pt>
    <dgm:pt modelId="{718090A2-AB39-41CF-A43F-9EBD1BA856AF}" type="sibTrans" cxnId="{2FEC90E5-FF17-4461-9DDC-5D01C539A8AE}">
      <dgm:prSet/>
      <dgm:spPr/>
      <dgm:t>
        <a:bodyPr/>
        <a:lstStyle/>
        <a:p>
          <a:endParaRPr lang="en-GB"/>
        </a:p>
      </dgm:t>
    </dgm:pt>
    <dgm:pt modelId="{96BDEA55-897E-4302-AB8B-347720D683FA}" type="parTrans" cxnId="{2FEC90E5-FF17-4461-9DDC-5D01C539A8AE}">
      <dgm:prSet/>
      <dgm:spPr/>
      <dgm:t>
        <a:bodyPr/>
        <a:lstStyle/>
        <a:p>
          <a:endParaRPr lang="en-GB"/>
        </a:p>
      </dgm:t>
    </dgm:pt>
    <dgm:pt modelId="{B03176C0-9428-4769-97EF-EA03B039BE9B}">
      <dgm:prSet phldrT="[Testo]"/>
      <dgm:spPr/>
      <dgm:t>
        <a:bodyPr/>
        <a:lstStyle/>
        <a:p>
          <a:r>
            <a:rPr lang="en-GB"/>
            <a:t>New coding</a:t>
          </a:r>
          <a:endParaRPr lang="en-GB" dirty="0"/>
        </a:p>
      </dgm:t>
    </dgm:pt>
    <dgm:pt modelId="{EB13B15A-72AE-4925-99CC-4C5B0A660C70}" type="sibTrans" cxnId="{2410E310-0389-4BBD-94B5-EDBFA3091763}">
      <dgm:prSet/>
      <dgm:spPr/>
      <dgm:t>
        <a:bodyPr/>
        <a:lstStyle/>
        <a:p>
          <a:endParaRPr lang="en-GB"/>
        </a:p>
      </dgm:t>
    </dgm:pt>
    <dgm:pt modelId="{E9A28203-6BFF-4289-818A-F384FADDE42A}" type="parTrans" cxnId="{2410E310-0389-4BBD-94B5-EDBFA3091763}">
      <dgm:prSet/>
      <dgm:spPr/>
      <dgm:t>
        <a:bodyPr/>
        <a:lstStyle/>
        <a:p>
          <a:endParaRPr lang="en-GB"/>
        </a:p>
      </dgm:t>
    </dgm:pt>
    <dgm:pt modelId="{272BF788-2265-4285-9296-2D3ED1993C98}" type="pres">
      <dgm:prSet presAssocID="{3037E769-2843-462C-AA77-D14DE460E657}" presName="list" presStyleCnt="0">
        <dgm:presLayoutVars>
          <dgm:dir/>
          <dgm:animLvl val="lvl"/>
        </dgm:presLayoutVars>
      </dgm:prSet>
      <dgm:spPr/>
      <dgm:t>
        <a:bodyPr/>
        <a:lstStyle/>
        <a:p>
          <a:endParaRPr lang="it-IT"/>
        </a:p>
      </dgm:t>
    </dgm:pt>
    <dgm:pt modelId="{76C0DA88-6E94-42C1-A45A-60A1EAA9E732}" type="pres">
      <dgm:prSet presAssocID="{83CFD9C5-AD2A-493D-B478-61A231CE54F4}" presName="posSpace" presStyleCnt="0"/>
      <dgm:spPr/>
    </dgm:pt>
    <dgm:pt modelId="{BF8A7200-114F-4206-9E74-D6DE7F04EC1D}" type="pres">
      <dgm:prSet presAssocID="{83CFD9C5-AD2A-493D-B478-61A231CE54F4}" presName="vertFlow" presStyleCnt="0"/>
      <dgm:spPr/>
    </dgm:pt>
    <dgm:pt modelId="{069FDA4B-0ACF-462C-9DFF-BAD0FE5FA8E8}" type="pres">
      <dgm:prSet presAssocID="{83CFD9C5-AD2A-493D-B478-61A231CE54F4}" presName="topSpace" presStyleCnt="0"/>
      <dgm:spPr/>
    </dgm:pt>
    <dgm:pt modelId="{41C0DC3C-BB76-4526-B815-2FD356539714}" type="pres">
      <dgm:prSet presAssocID="{83CFD9C5-AD2A-493D-B478-61A231CE54F4}" presName="firstComp" presStyleCnt="0"/>
      <dgm:spPr/>
    </dgm:pt>
    <dgm:pt modelId="{83E11310-3F9F-408B-9502-575E41EC261E}" type="pres">
      <dgm:prSet presAssocID="{83CFD9C5-AD2A-493D-B478-61A231CE54F4}" presName="firstChild" presStyleLbl="bgAccFollowNode1" presStyleIdx="0" presStyleCnt="4"/>
      <dgm:spPr/>
      <dgm:t>
        <a:bodyPr/>
        <a:lstStyle/>
        <a:p>
          <a:endParaRPr lang="it-IT"/>
        </a:p>
      </dgm:t>
    </dgm:pt>
    <dgm:pt modelId="{611BC344-C317-401A-A38A-39A9EAA952A7}" type="pres">
      <dgm:prSet presAssocID="{83CFD9C5-AD2A-493D-B478-61A231CE54F4}" presName="firstChildTx" presStyleLbl="bgAccFollowNode1" presStyleIdx="0" presStyleCnt="4">
        <dgm:presLayoutVars>
          <dgm:bulletEnabled val="1"/>
        </dgm:presLayoutVars>
      </dgm:prSet>
      <dgm:spPr/>
      <dgm:t>
        <a:bodyPr/>
        <a:lstStyle/>
        <a:p>
          <a:endParaRPr lang="it-IT"/>
        </a:p>
      </dgm:t>
    </dgm:pt>
    <dgm:pt modelId="{2D178F32-7C38-44B5-AD11-0A17FE96B88A}" type="pres">
      <dgm:prSet presAssocID="{49140408-8EE1-43F9-9357-7F93FE537369}" presName="comp" presStyleCnt="0"/>
      <dgm:spPr/>
    </dgm:pt>
    <dgm:pt modelId="{3AA46AB7-B01E-45B6-AD55-90B25ACC70EA}" type="pres">
      <dgm:prSet presAssocID="{49140408-8EE1-43F9-9357-7F93FE537369}" presName="child" presStyleLbl="bgAccFollowNode1" presStyleIdx="1" presStyleCnt="4"/>
      <dgm:spPr/>
      <dgm:t>
        <a:bodyPr/>
        <a:lstStyle/>
        <a:p>
          <a:endParaRPr lang="it-IT"/>
        </a:p>
      </dgm:t>
    </dgm:pt>
    <dgm:pt modelId="{85C8210E-EBDC-4FDC-9254-6AEAC7880E97}" type="pres">
      <dgm:prSet presAssocID="{49140408-8EE1-43F9-9357-7F93FE537369}" presName="childTx" presStyleLbl="bgAccFollowNode1" presStyleIdx="1" presStyleCnt="4">
        <dgm:presLayoutVars>
          <dgm:bulletEnabled val="1"/>
        </dgm:presLayoutVars>
      </dgm:prSet>
      <dgm:spPr/>
      <dgm:t>
        <a:bodyPr/>
        <a:lstStyle/>
        <a:p>
          <a:endParaRPr lang="it-IT"/>
        </a:p>
      </dgm:t>
    </dgm:pt>
    <dgm:pt modelId="{A80FA799-2628-4AB5-A872-2480991C7A50}" type="pres">
      <dgm:prSet presAssocID="{83CFD9C5-AD2A-493D-B478-61A231CE54F4}" presName="negSpace" presStyleCnt="0"/>
      <dgm:spPr/>
    </dgm:pt>
    <dgm:pt modelId="{E0B5FAB2-DE73-4C98-B9E8-C207EF2C7ACB}" type="pres">
      <dgm:prSet presAssocID="{83CFD9C5-AD2A-493D-B478-61A231CE54F4}" presName="circle" presStyleLbl="node1" presStyleIdx="0" presStyleCnt="2"/>
      <dgm:spPr/>
      <dgm:t>
        <a:bodyPr/>
        <a:lstStyle/>
        <a:p>
          <a:endParaRPr lang="it-IT"/>
        </a:p>
      </dgm:t>
    </dgm:pt>
    <dgm:pt modelId="{A2EBCD42-A028-419A-89AB-9A4F58914F95}" type="pres">
      <dgm:prSet presAssocID="{1BC2D15D-28A2-4D45-857A-FDB996F0B7DC}" presName="transSpace" presStyleCnt="0"/>
      <dgm:spPr/>
    </dgm:pt>
    <dgm:pt modelId="{9BF15953-6152-49FD-B388-69AF1547393F}" type="pres">
      <dgm:prSet presAssocID="{04434B6E-D0D0-4745-AAAC-1095FCA1B4B3}" presName="posSpace" presStyleCnt="0"/>
      <dgm:spPr/>
    </dgm:pt>
    <dgm:pt modelId="{A557E9F8-086F-4C97-94E0-AE47BE93148C}" type="pres">
      <dgm:prSet presAssocID="{04434B6E-D0D0-4745-AAAC-1095FCA1B4B3}" presName="vertFlow" presStyleCnt="0"/>
      <dgm:spPr/>
    </dgm:pt>
    <dgm:pt modelId="{29D20568-D59C-4987-B17E-A7C21521079E}" type="pres">
      <dgm:prSet presAssocID="{04434B6E-D0D0-4745-AAAC-1095FCA1B4B3}" presName="topSpace" presStyleCnt="0"/>
      <dgm:spPr/>
    </dgm:pt>
    <dgm:pt modelId="{09DBAAD3-6CF7-412D-B360-1355809D99B8}" type="pres">
      <dgm:prSet presAssocID="{04434B6E-D0D0-4745-AAAC-1095FCA1B4B3}" presName="firstComp" presStyleCnt="0"/>
      <dgm:spPr/>
    </dgm:pt>
    <dgm:pt modelId="{C0C7EC1D-3E52-40E9-80BF-AE6651DD261F}" type="pres">
      <dgm:prSet presAssocID="{04434B6E-D0D0-4745-AAAC-1095FCA1B4B3}" presName="firstChild" presStyleLbl="bgAccFollowNode1" presStyleIdx="2" presStyleCnt="4"/>
      <dgm:spPr/>
      <dgm:t>
        <a:bodyPr/>
        <a:lstStyle/>
        <a:p>
          <a:endParaRPr lang="it-IT"/>
        </a:p>
      </dgm:t>
    </dgm:pt>
    <dgm:pt modelId="{957329E8-9503-414C-AC3A-D545396EB50B}" type="pres">
      <dgm:prSet presAssocID="{04434B6E-D0D0-4745-AAAC-1095FCA1B4B3}" presName="firstChildTx" presStyleLbl="bgAccFollowNode1" presStyleIdx="2" presStyleCnt="4">
        <dgm:presLayoutVars>
          <dgm:bulletEnabled val="1"/>
        </dgm:presLayoutVars>
      </dgm:prSet>
      <dgm:spPr/>
      <dgm:t>
        <a:bodyPr/>
        <a:lstStyle/>
        <a:p>
          <a:endParaRPr lang="it-IT"/>
        </a:p>
      </dgm:t>
    </dgm:pt>
    <dgm:pt modelId="{55E9AA40-31F7-470B-AB04-F0268F66936B}" type="pres">
      <dgm:prSet presAssocID="{B03176C0-9428-4769-97EF-EA03B039BE9B}" presName="comp" presStyleCnt="0"/>
      <dgm:spPr/>
    </dgm:pt>
    <dgm:pt modelId="{B0C5702E-B8E6-4C64-A826-CA368EC82518}" type="pres">
      <dgm:prSet presAssocID="{B03176C0-9428-4769-97EF-EA03B039BE9B}" presName="child" presStyleLbl="bgAccFollowNode1" presStyleIdx="3" presStyleCnt="4" custLinFactNeighborY="-1372"/>
      <dgm:spPr/>
      <dgm:t>
        <a:bodyPr/>
        <a:lstStyle/>
        <a:p>
          <a:endParaRPr lang="it-IT"/>
        </a:p>
      </dgm:t>
    </dgm:pt>
    <dgm:pt modelId="{28C9A36D-ED76-4324-83EB-C6FCD37D1FE5}" type="pres">
      <dgm:prSet presAssocID="{B03176C0-9428-4769-97EF-EA03B039BE9B}" presName="childTx" presStyleLbl="bgAccFollowNode1" presStyleIdx="3" presStyleCnt="4">
        <dgm:presLayoutVars>
          <dgm:bulletEnabled val="1"/>
        </dgm:presLayoutVars>
      </dgm:prSet>
      <dgm:spPr/>
      <dgm:t>
        <a:bodyPr/>
        <a:lstStyle/>
        <a:p>
          <a:endParaRPr lang="it-IT"/>
        </a:p>
      </dgm:t>
    </dgm:pt>
    <dgm:pt modelId="{8A88CCE2-0884-498A-832B-EC40B87ED288}" type="pres">
      <dgm:prSet presAssocID="{04434B6E-D0D0-4745-AAAC-1095FCA1B4B3}" presName="negSpace" presStyleCnt="0"/>
      <dgm:spPr/>
    </dgm:pt>
    <dgm:pt modelId="{64CA41EF-27C3-4BBF-8D53-E6906A1951CB}" type="pres">
      <dgm:prSet presAssocID="{04434B6E-D0D0-4745-AAAC-1095FCA1B4B3}" presName="circle" presStyleLbl="node1" presStyleIdx="1" presStyleCnt="2"/>
      <dgm:spPr/>
      <dgm:t>
        <a:bodyPr/>
        <a:lstStyle/>
        <a:p>
          <a:endParaRPr lang="it-IT"/>
        </a:p>
      </dgm:t>
    </dgm:pt>
  </dgm:ptLst>
  <dgm:cxnLst>
    <dgm:cxn modelId="{ED93F7D3-4E37-4C7F-8EF0-0C2A3252293C}" type="presOf" srcId="{3037E769-2843-462C-AA77-D14DE460E657}" destId="{272BF788-2265-4285-9296-2D3ED1993C98}" srcOrd="0" destOrd="0" presId="urn:microsoft.com/office/officeart/2005/8/layout/hList9"/>
    <dgm:cxn modelId="{24867E09-751A-4572-95F9-9C71271DE3A6}" srcId="{3037E769-2843-462C-AA77-D14DE460E657}" destId="{04434B6E-D0D0-4745-AAAC-1095FCA1B4B3}" srcOrd="1" destOrd="0" parTransId="{7CDA2ED7-ABDC-4537-91B7-E05FE0C114CD}" sibTransId="{66FF564E-E3F5-4D0E-AFF8-CF1F1B59D174}"/>
    <dgm:cxn modelId="{AD38E148-8123-4BA3-88E5-2452E66E4B4B}" type="presOf" srcId="{B03176C0-9428-4769-97EF-EA03B039BE9B}" destId="{28C9A36D-ED76-4324-83EB-C6FCD37D1FE5}" srcOrd="1" destOrd="0" presId="urn:microsoft.com/office/officeart/2005/8/layout/hList9"/>
    <dgm:cxn modelId="{496541C0-B832-4CA6-AFE9-3CE05C9C5F20}" srcId="{3037E769-2843-462C-AA77-D14DE460E657}" destId="{83CFD9C5-AD2A-493D-B478-61A231CE54F4}" srcOrd="0" destOrd="0" parTransId="{61CD09DF-25D3-433E-9B6F-854027097BE1}" sibTransId="{1BC2D15D-28A2-4D45-857A-FDB996F0B7DC}"/>
    <dgm:cxn modelId="{8E4FBF3A-9CB1-4606-A73E-4808C10C4C22}" type="presOf" srcId="{04434B6E-D0D0-4745-AAAC-1095FCA1B4B3}" destId="{64CA41EF-27C3-4BBF-8D53-E6906A1951CB}" srcOrd="0" destOrd="0" presId="urn:microsoft.com/office/officeart/2005/8/layout/hList9"/>
    <dgm:cxn modelId="{FB7A9471-DA22-4697-8D0A-621C3BA3DFAF}" type="presOf" srcId="{DA3E2AF4-F19C-4054-AF3A-D338A6129CFA}" destId="{957329E8-9503-414C-AC3A-D545396EB50B}" srcOrd="1" destOrd="0" presId="urn:microsoft.com/office/officeart/2005/8/layout/hList9"/>
    <dgm:cxn modelId="{2F199D31-7E2D-4263-9838-91B3A520D76B}" type="presOf" srcId="{A3385BEF-C44B-40F8-9FF3-07C337042396}" destId="{611BC344-C317-401A-A38A-39A9EAA952A7}" srcOrd="1" destOrd="0" presId="urn:microsoft.com/office/officeart/2005/8/layout/hList9"/>
    <dgm:cxn modelId="{713D1BDB-4D62-4E3D-803A-C293D917FB1D}" type="presOf" srcId="{DA3E2AF4-F19C-4054-AF3A-D338A6129CFA}" destId="{C0C7EC1D-3E52-40E9-80BF-AE6651DD261F}" srcOrd="0" destOrd="0" presId="urn:microsoft.com/office/officeart/2005/8/layout/hList9"/>
    <dgm:cxn modelId="{0537F299-F2AD-404E-A3A4-6BA4981BAA58}" type="presOf" srcId="{A3385BEF-C44B-40F8-9FF3-07C337042396}" destId="{83E11310-3F9F-408B-9502-575E41EC261E}" srcOrd="0" destOrd="0" presId="urn:microsoft.com/office/officeart/2005/8/layout/hList9"/>
    <dgm:cxn modelId="{36D0D4DD-BF7E-4FC9-9D8D-4827BA21A184}" srcId="{83CFD9C5-AD2A-493D-B478-61A231CE54F4}" destId="{A3385BEF-C44B-40F8-9FF3-07C337042396}" srcOrd="0" destOrd="0" parTransId="{75223C86-4DE7-4067-B70E-DE1BF55F951F}" sibTransId="{78CB40CA-9015-4CD5-AECF-935BD4157E3E}"/>
    <dgm:cxn modelId="{2410E310-0389-4BBD-94B5-EDBFA3091763}" srcId="{04434B6E-D0D0-4745-AAAC-1095FCA1B4B3}" destId="{B03176C0-9428-4769-97EF-EA03B039BE9B}" srcOrd="1" destOrd="0" parTransId="{E9A28203-6BFF-4289-818A-F384FADDE42A}" sibTransId="{EB13B15A-72AE-4925-99CC-4C5B0A660C70}"/>
    <dgm:cxn modelId="{01BF611C-3FF5-435B-A20D-3C7409A63567}" srcId="{04434B6E-D0D0-4745-AAAC-1095FCA1B4B3}" destId="{DA3E2AF4-F19C-4054-AF3A-D338A6129CFA}" srcOrd="0" destOrd="0" parTransId="{48881F0A-BC14-4E72-84EE-6F01B984569D}" sibTransId="{556363E2-86B8-4A9B-9DF1-A35DC7DB50F0}"/>
    <dgm:cxn modelId="{E5A6DA58-81BF-4993-B424-AFEBD768F587}" type="presOf" srcId="{49140408-8EE1-43F9-9357-7F93FE537369}" destId="{3AA46AB7-B01E-45B6-AD55-90B25ACC70EA}" srcOrd="0" destOrd="0" presId="urn:microsoft.com/office/officeart/2005/8/layout/hList9"/>
    <dgm:cxn modelId="{2FEC90E5-FF17-4461-9DDC-5D01C539A8AE}" srcId="{83CFD9C5-AD2A-493D-B478-61A231CE54F4}" destId="{49140408-8EE1-43F9-9357-7F93FE537369}" srcOrd="1" destOrd="0" parTransId="{96BDEA55-897E-4302-AB8B-347720D683FA}" sibTransId="{718090A2-AB39-41CF-A43F-9EBD1BA856AF}"/>
    <dgm:cxn modelId="{2EFF971F-B347-4BE6-9757-3852F5E1AC08}" type="presOf" srcId="{83CFD9C5-AD2A-493D-B478-61A231CE54F4}" destId="{E0B5FAB2-DE73-4C98-B9E8-C207EF2C7ACB}" srcOrd="0" destOrd="0" presId="urn:microsoft.com/office/officeart/2005/8/layout/hList9"/>
    <dgm:cxn modelId="{21C07573-5CD4-4DE8-A571-766AA58D35E2}" type="presOf" srcId="{B03176C0-9428-4769-97EF-EA03B039BE9B}" destId="{B0C5702E-B8E6-4C64-A826-CA368EC82518}" srcOrd="0" destOrd="0" presId="urn:microsoft.com/office/officeart/2005/8/layout/hList9"/>
    <dgm:cxn modelId="{4E3181A9-ACE4-4434-BB1D-6ECC0C2220AA}" type="presOf" srcId="{49140408-8EE1-43F9-9357-7F93FE537369}" destId="{85C8210E-EBDC-4FDC-9254-6AEAC7880E97}" srcOrd="1" destOrd="0" presId="urn:microsoft.com/office/officeart/2005/8/layout/hList9"/>
    <dgm:cxn modelId="{ED390765-BACD-4BAA-86FD-6F175ED4004C}" type="presParOf" srcId="{272BF788-2265-4285-9296-2D3ED1993C98}" destId="{76C0DA88-6E94-42C1-A45A-60A1EAA9E732}" srcOrd="0" destOrd="0" presId="urn:microsoft.com/office/officeart/2005/8/layout/hList9"/>
    <dgm:cxn modelId="{C80ECF5C-4B3D-4A72-A154-A7F4154AEF7C}" type="presParOf" srcId="{272BF788-2265-4285-9296-2D3ED1993C98}" destId="{BF8A7200-114F-4206-9E74-D6DE7F04EC1D}" srcOrd="1" destOrd="0" presId="urn:microsoft.com/office/officeart/2005/8/layout/hList9"/>
    <dgm:cxn modelId="{5A8CF830-E9B3-4A49-85F8-8C7989BA280A}" type="presParOf" srcId="{BF8A7200-114F-4206-9E74-D6DE7F04EC1D}" destId="{069FDA4B-0ACF-462C-9DFF-BAD0FE5FA8E8}" srcOrd="0" destOrd="0" presId="urn:microsoft.com/office/officeart/2005/8/layout/hList9"/>
    <dgm:cxn modelId="{5886D73D-A2B9-445B-8E8E-0B2B313549A7}" type="presParOf" srcId="{BF8A7200-114F-4206-9E74-D6DE7F04EC1D}" destId="{41C0DC3C-BB76-4526-B815-2FD356539714}" srcOrd="1" destOrd="0" presId="urn:microsoft.com/office/officeart/2005/8/layout/hList9"/>
    <dgm:cxn modelId="{D4E5F6A6-2E98-4C8F-B27B-C52076E8E4E2}" type="presParOf" srcId="{41C0DC3C-BB76-4526-B815-2FD356539714}" destId="{83E11310-3F9F-408B-9502-575E41EC261E}" srcOrd="0" destOrd="0" presId="urn:microsoft.com/office/officeart/2005/8/layout/hList9"/>
    <dgm:cxn modelId="{AD7D548A-3BF9-4D5E-B3C2-FD9877B19391}" type="presParOf" srcId="{41C0DC3C-BB76-4526-B815-2FD356539714}" destId="{611BC344-C317-401A-A38A-39A9EAA952A7}" srcOrd="1" destOrd="0" presId="urn:microsoft.com/office/officeart/2005/8/layout/hList9"/>
    <dgm:cxn modelId="{F8F25350-5F82-4E51-BD7C-766A2FE3D4DF}" type="presParOf" srcId="{BF8A7200-114F-4206-9E74-D6DE7F04EC1D}" destId="{2D178F32-7C38-44B5-AD11-0A17FE96B88A}" srcOrd="2" destOrd="0" presId="urn:microsoft.com/office/officeart/2005/8/layout/hList9"/>
    <dgm:cxn modelId="{B3AF6827-DB13-4926-A68D-F57943441EC0}" type="presParOf" srcId="{2D178F32-7C38-44B5-AD11-0A17FE96B88A}" destId="{3AA46AB7-B01E-45B6-AD55-90B25ACC70EA}" srcOrd="0" destOrd="0" presId="urn:microsoft.com/office/officeart/2005/8/layout/hList9"/>
    <dgm:cxn modelId="{71E4449F-0080-4EA5-9AF0-2AEE840718D1}" type="presParOf" srcId="{2D178F32-7C38-44B5-AD11-0A17FE96B88A}" destId="{85C8210E-EBDC-4FDC-9254-6AEAC7880E97}" srcOrd="1" destOrd="0" presId="urn:microsoft.com/office/officeart/2005/8/layout/hList9"/>
    <dgm:cxn modelId="{9A396EAA-E8D4-4700-AD77-96B083D6AA6D}" type="presParOf" srcId="{272BF788-2265-4285-9296-2D3ED1993C98}" destId="{A80FA799-2628-4AB5-A872-2480991C7A50}" srcOrd="2" destOrd="0" presId="urn:microsoft.com/office/officeart/2005/8/layout/hList9"/>
    <dgm:cxn modelId="{82194242-54FC-4583-8703-7AE3029AB626}" type="presParOf" srcId="{272BF788-2265-4285-9296-2D3ED1993C98}" destId="{E0B5FAB2-DE73-4C98-B9E8-C207EF2C7ACB}" srcOrd="3" destOrd="0" presId="urn:microsoft.com/office/officeart/2005/8/layout/hList9"/>
    <dgm:cxn modelId="{77185DF2-424C-4AA7-8536-24E77A3B1FE9}" type="presParOf" srcId="{272BF788-2265-4285-9296-2D3ED1993C98}" destId="{A2EBCD42-A028-419A-89AB-9A4F58914F95}" srcOrd="4" destOrd="0" presId="urn:microsoft.com/office/officeart/2005/8/layout/hList9"/>
    <dgm:cxn modelId="{58536DEF-161D-486C-B70F-499505C70017}" type="presParOf" srcId="{272BF788-2265-4285-9296-2D3ED1993C98}" destId="{9BF15953-6152-49FD-B388-69AF1547393F}" srcOrd="5" destOrd="0" presId="urn:microsoft.com/office/officeart/2005/8/layout/hList9"/>
    <dgm:cxn modelId="{4A16D0A0-E0B3-46AB-A2C8-01207F223FB7}" type="presParOf" srcId="{272BF788-2265-4285-9296-2D3ED1993C98}" destId="{A557E9F8-086F-4C97-94E0-AE47BE93148C}" srcOrd="6" destOrd="0" presId="urn:microsoft.com/office/officeart/2005/8/layout/hList9"/>
    <dgm:cxn modelId="{85BA093E-97B0-4C68-A624-705C0B555966}" type="presParOf" srcId="{A557E9F8-086F-4C97-94E0-AE47BE93148C}" destId="{29D20568-D59C-4987-B17E-A7C21521079E}" srcOrd="0" destOrd="0" presId="urn:microsoft.com/office/officeart/2005/8/layout/hList9"/>
    <dgm:cxn modelId="{5CD657AD-0850-48E6-8BA0-B64B13B5A8FC}" type="presParOf" srcId="{A557E9F8-086F-4C97-94E0-AE47BE93148C}" destId="{09DBAAD3-6CF7-412D-B360-1355809D99B8}" srcOrd="1" destOrd="0" presId="urn:microsoft.com/office/officeart/2005/8/layout/hList9"/>
    <dgm:cxn modelId="{502B9F98-371B-45FC-B6E8-BB65F610E9E2}" type="presParOf" srcId="{09DBAAD3-6CF7-412D-B360-1355809D99B8}" destId="{C0C7EC1D-3E52-40E9-80BF-AE6651DD261F}" srcOrd="0" destOrd="0" presId="urn:microsoft.com/office/officeart/2005/8/layout/hList9"/>
    <dgm:cxn modelId="{70BEF202-0DB8-456C-84EC-25AD83D1CDCB}" type="presParOf" srcId="{09DBAAD3-6CF7-412D-B360-1355809D99B8}" destId="{957329E8-9503-414C-AC3A-D545396EB50B}" srcOrd="1" destOrd="0" presId="urn:microsoft.com/office/officeart/2005/8/layout/hList9"/>
    <dgm:cxn modelId="{49691B9C-6B75-472C-BBF7-1ADC27727AF1}" type="presParOf" srcId="{A557E9F8-086F-4C97-94E0-AE47BE93148C}" destId="{55E9AA40-31F7-470B-AB04-F0268F66936B}" srcOrd="2" destOrd="0" presId="urn:microsoft.com/office/officeart/2005/8/layout/hList9"/>
    <dgm:cxn modelId="{38EEE572-CD94-40B7-B04A-FD9BB45F8976}" type="presParOf" srcId="{55E9AA40-31F7-470B-AB04-F0268F66936B}" destId="{B0C5702E-B8E6-4C64-A826-CA368EC82518}" srcOrd="0" destOrd="0" presId="urn:microsoft.com/office/officeart/2005/8/layout/hList9"/>
    <dgm:cxn modelId="{07C37D59-9413-42BE-BC40-2387DD16FB2D}" type="presParOf" srcId="{55E9AA40-31F7-470B-AB04-F0268F66936B}" destId="{28C9A36D-ED76-4324-83EB-C6FCD37D1FE5}" srcOrd="1" destOrd="0" presId="urn:microsoft.com/office/officeart/2005/8/layout/hList9"/>
    <dgm:cxn modelId="{0032C120-A5CF-4DAC-BD36-62284F22A446}" type="presParOf" srcId="{272BF788-2265-4285-9296-2D3ED1993C98}" destId="{8A88CCE2-0884-498A-832B-EC40B87ED288}" srcOrd="7" destOrd="0" presId="urn:microsoft.com/office/officeart/2005/8/layout/hList9"/>
    <dgm:cxn modelId="{1BE4A76B-D2F6-47B0-8748-A162D11F4ED6}" type="presParOf" srcId="{272BF788-2265-4285-9296-2D3ED1993C98}" destId="{64CA41EF-27C3-4BBF-8D53-E6906A1951CB}" srcOrd="8" destOrd="0" presId="urn:microsoft.com/office/officeart/2005/8/layout/hList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F6442A66-162B-4E0D-A0D6-16D694B9FA30}"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F0F6FCE9-BDC5-4D90-A923-1FFD730B2338}">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Sito di incontri</a:t>
          </a:r>
        </a:p>
      </dgm:t>
    </dgm:pt>
    <dgm:pt modelId="{4FFD7DDC-0ED5-40A9-AE3F-F4A5232F72E7}" type="parTrans" cxnId="{CFC23F29-50A1-4EB7-BC45-EAC3B3B995A3}">
      <dgm:prSet/>
      <dgm:spPr/>
      <dgm:t>
        <a:bodyPr/>
        <a:lstStyle/>
        <a:p>
          <a:endParaRPr lang="it-IT"/>
        </a:p>
      </dgm:t>
    </dgm:pt>
    <dgm:pt modelId="{900E81D9-200C-41CB-AE65-D616442F5D99}" type="sibTrans" cxnId="{CFC23F29-50A1-4EB7-BC45-EAC3B3B995A3}">
      <dgm:prSet/>
      <dgm:spPr/>
      <dgm:t>
        <a:bodyPr/>
        <a:lstStyle/>
        <a:p>
          <a:endParaRPr lang="it-IT"/>
        </a:p>
      </dgm:t>
    </dgm:pt>
    <dgm:pt modelId="{1E1E6426-963C-4B1B-B56D-C810490B8AC8}">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Diffusione globale</a:t>
          </a:r>
        </a:p>
      </dgm:t>
    </dgm:pt>
    <dgm:pt modelId="{93D302DA-01B0-44BE-9222-2550D54F9E2A}" type="parTrans" cxnId="{0E81B790-FF6C-4B8F-9744-A3454D37563D}">
      <dgm:prSet/>
      <dgm:spPr/>
      <dgm:t>
        <a:bodyPr/>
        <a:lstStyle/>
        <a:p>
          <a:endParaRPr lang="it-IT"/>
        </a:p>
      </dgm:t>
    </dgm:pt>
    <dgm:pt modelId="{25B8C2E5-81C2-4EE5-8D4E-2D8C88CFF2F0}" type="sibTrans" cxnId="{0E81B790-FF6C-4B8F-9744-A3454D37563D}">
      <dgm:prSet/>
      <dgm:spPr/>
      <dgm:t>
        <a:bodyPr/>
        <a:lstStyle/>
        <a:p>
          <a:endParaRPr lang="it-IT"/>
        </a:p>
      </dgm:t>
    </dgm:pt>
    <dgm:pt modelId="{B8D8FA8A-7D01-4BAD-BDB3-6EF9DCC7F3FA}">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Profili e localizzazione</a:t>
          </a:r>
        </a:p>
      </dgm:t>
    </dgm:pt>
    <dgm:pt modelId="{851B9D15-D7D6-489F-AF1A-5A167EA0BD00}" type="parTrans" cxnId="{59CC51D2-3ECA-412B-91F5-9A510ACC8317}">
      <dgm:prSet/>
      <dgm:spPr/>
      <dgm:t>
        <a:bodyPr/>
        <a:lstStyle/>
        <a:p>
          <a:endParaRPr lang="it-IT"/>
        </a:p>
      </dgm:t>
    </dgm:pt>
    <dgm:pt modelId="{5DD01007-51A0-4F52-BEF5-383870EB61D2}" type="sibTrans" cxnId="{59CC51D2-3ECA-412B-91F5-9A510ACC8317}">
      <dgm:prSet/>
      <dgm:spPr/>
      <dgm:t>
        <a:bodyPr/>
        <a:lstStyle/>
        <a:p>
          <a:endParaRPr lang="it-IT"/>
        </a:p>
      </dgm:t>
    </dgm:pt>
    <dgm:pt modelId="{C1DE03B5-1690-4127-9164-00CBBE9D076F}">
      <dgm:prSet custT="1"/>
      <dgm:spPr>
        <a:solidFill>
          <a:schemeClr val="tx1"/>
        </a:solidFill>
      </dgm:spPr>
      <dgm:t>
        <a:bodyPr/>
        <a:lstStyle/>
        <a:p>
          <a:pPr rtl="0"/>
          <a:r>
            <a:rPr lang="it-IT" sz="1600" b="1" dirty="0">
              <a:latin typeface="Verdana" panose="020B0604030504040204" pitchFamily="34" charset="0"/>
              <a:ea typeface="Verdana" panose="020B0604030504040204" pitchFamily="34" charset="0"/>
              <a:cs typeface="Verdana" panose="020B0604030504040204" pitchFamily="34" charset="0"/>
            </a:rPr>
            <a:t>Sezione club</a:t>
          </a:r>
        </a:p>
      </dgm:t>
    </dgm:pt>
    <dgm:pt modelId="{AE35C5F5-2F9A-4F2D-8D32-855DAE409CFA}" type="parTrans" cxnId="{818597A3-98E1-4DD6-AF45-2751D6B0E321}">
      <dgm:prSet/>
      <dgm:spPr/>
      <dgm:t>
        <a:bodyPr/>
        <a:lstStyle/>
        <a:p>
          <a:endParaRPr lang="it-IT"/>
        </a:p>
      </dgm:t>
    </dgm:pt>
    <dgm:pt modelId="{716EB76E-B0ED-4023-A54B-06420E331F15}" type="sibTrans" cxnId="{818597A3-98E1-4DD6-AF45-2751D6B0E321}">
      <dgm:prSet/>
      <dgm:spPr/>
      <dgm:t>
        <a:bodyPr/>
        <a:lstStyle/>
        <a:p>
          <a:endParaRPr lang="it-IT"/>
        </a:p>
      </dgm:t>
    </dgm:pt>
    <dgm:pt modelId="{E206CCFE-E205-4D92-803F-A2F52C2820BC}">
      <dgm:prSet custT="1"/>
      <dgm:spPr>
        <a:solidFill>
          <a:schemeClr val="tx1"/>
        </a:solidFill>
      </dgm:spPr>
      <dgm:t>
        <a:bodyPr/>
        <a:lstStyle/>
        <a:p>
          <a:pPr rtl="0"/>
          <a:r>
            <a:rPr lang="it-IT" sz="1600" b="1" dirty="0" err="1">
              <a:latin typeface="Verdana" panose="020B0604030504040204" pitchFamily="34" charset="0"/>
              <a:ea typeface="Verdana" panose="020B0604030504040204" pitchFamily="34" charset="0"/>
              <a:cs typeface="Verdana" panose="020B0604030504040204" pitchFamily="34" charset="0"/>
            </a:rPr>
            <a:t>App</a:t>
          </a:r>
          <a:r>
            <a:rPr lang="it-IT" sz="1600" b="1" dirty="0">
              <a:latin typeface="Verdana" panose="020B0604030504040204" pitchFamily="34" charset="0"/>
              <a:ea typeface="Verdana" panose="020B0604030504040204" pitchFamily="34" charset="0"/>
              <a:cs typeface="Verdana" panose="020B0604030504040204" pitchFamily="34" charset="0"/>
            </a:rPr>
            <a:t> per </a:t>
          </a:r>
          <a:r>
            <a:rPr lang="it-IT" sz="1600" b="1" dirty="0" err="1">
              <a:latin typeface="Verdana" panose="020B0604030504040204" pitchFamily="34" charset="0"/>
              <a:ea typeface="Verdana" panose="020B0604030504040204" pitchFamily="34" charset="0"/>
              <a:cs typeface="Verdana" panose="020B0604030504040204" pitchFamily="34" charset="0"/>
            </a:rPr>
            <a:t>smartphone</a:t>
          </a:r>
          <a:endParaRPr lang="it-IT" sz="1600" b="1" dirty="0">
            <a:latin typeface="Verdana" panose="020B0604030504040204" pitchFamily="34" charset="0"/>
            <a:ea typeface="Verdana" panose="020B0604030504040204" pitchFamily="34" charset="0"/>
            <a:cs typeface="Verdana" panose="020B0604030504040204" pitchFamily="34" charset="0"/>
          </a:endParaRPr>
        </a:p>
      </dgm:t>
    </dgm:pt>
    <dgm:pt modelId="{2F686D00-6FE7-45EC-BBC2-8D3788810DA4}" type="parTrans" cxnId="{12DD82E6-C6FE-46F9-BAE2-BC00DF1FA4BE}">
      <dgm:prSet/>
      <dgm:spPr/>
      <dgm:t>
        <a:bodyPr/>
        <a:lstStyle/>
        <a:p>
          <a:endParaRPr lang="it-IT"/>
        </a:p>
      </dgm:t>
    </dgm:pt>
    <dgm:pt modelId="{B0F37051-1B85-4C58-8225-22E5A8272371}" type="sibTrans" cxnId="{12DD82E6-C6FE-46F9-BAE2-BC00DF1FA4BE}">
      <dgm:prSet/>
      <dgm:spPr/>
      <dgm:t>
        <a:bodyPr/>
        <a:lstStyle/>
        <a:p>
          <a:endParaRPr lang="it-IT"/>
        </a:p>
      </dgm:t>
    </dgm:pt>
    <dgm:pt modelId="{D05F1AC6-EE58-4711-AA6D-B3E17C7E5085}" type="pres">
      <dgm:prSet presAssocID="{F6442A66-162B-4E0D-A0D6-16D694B9FA30}" presName="Name0" presStyleCnt="0">
        <dgm:presLayoutVars>
          <dgm:chMax val="7"/>
          <dgm:chPref val="7"/>
          <dgm:dir/>
        </dgm:presLayoutVars>
      </dgm:prSet>
      <dgm:spPr/>
      <dgm:t>
        <a:bodyPr/>
        <a:lstStyle/>
        <a:p>
          <a:endParaRPr lang="it-IT"/>
        </a:p>
      </dgm:t>
    </dgm:pt>
    <dgm:pt modelId="{4D916918-2005-4D52-8475-16EDC6990CF1}" type="pres">
      <dgm:prSet presAssocID="{F6442A66-162B-4E0D-A0D6-16D694B9FA30}" presName="Name1" presStyleCnt="0"/>
      <dgm:spPr/>
    </dgm:pt>
    <dgm:pt modelId="{DD2035C2-F170-455D-9F8D-484A9DE23FAD}" type="pres">
      <dgm:prSet presAssocID="{F6442A66-162B-4E0D-A0D6-16D694B9FA30}" presName="cycle" presStyleCnt="0"/>
      <dgm:spPr/>
    </dgm:pt>
    <dgm:pt modelId="{E4D7F996-0CE4-4493-AD59-37535ACAB2D1}" type="pres">
      <dgm:prSet presAssocID="{F6442A66-162B-4E0D-A0D6-16D694B9FA30}" presName="srcNode" presStyleLbl="node1" presStyleIdx="0" presStyleCnt="5"/>
      <dgm:spPr/>
    </dgm:pt>
    <dgm:pt modelId="{08DFEDEB-F075-4269-9655-024499B43E35}" type="pres">
      <dgm:prSet presAssocID="{F6442A66-162B-4E0D-A0D6-16D694B9FA30}" presName="conn" presStyleLbl="parChTrans1D2" presStyleIdx="0" presStyleCnt="1"/>
      <dgm:spPr/>
      <dgm:t>
        <a:bodyPr/>
        <a:lstStyle/>
        <a:p>
          <a:endParaRPr lang="it-IT"/>
        </a:p>
      </dgm:t>
    </dgm:pt>
    <dgm:pt modelId="{D634E07E-BF97-4EAA-B53B-8272E592916A}" type="pres">
      <dgm:prSet presAssocID="{F6442A66-162B-4E0D-A0D6-16D694B9FA30}" presName="extraNode" presStyleLbl="node1" presStyleIdx="0" presStyleCnt="5"/>
      <dgm:spPr/>
    </dgm:pt>
    <dgm:pt modelId="{91CEE112-D1A6-4B0C-A903-F21A8B6CB1DF}" type="pres">
      <dgm:prSet presAssocID="{F6442A66-162B-4E0D-A0D6-16D694B9FA30}" presName="dstNode" presStyleLbl="node1" presStyleIdx="0" presStyleCnt="5"/>
      <dgm:spPr/>
    </dgm:pt>
    <dgm:pt modelId="{5322055F-3F98-4B2E-8337-A25A7C899E23}" type="pres">
      <dgm:prSet presAssocID="{F0F6FCE9-BDC5-4D90-A923-1FFD730B2338}" presName="text_1" presStyleLbl="node1" presStyleIdx="0" presStyleCnt="5">
        <dgm:presLayoutVars>
          <dgm:bulletEnabled val="1"/>
        </dgm:presLayoutVars>
      </dgm:prSet>
      <dgm:spPr/>
      <dgm:t>
        <a:bodyPr/>
        <a:lstStyle/>
        <a:p>
          <a:endParaRPr lang="it-IT"/>
        </a:p>
      </dgm:t>
    </dgm:pt>
    <dgm:pt modelId="{9FDD9FFD-8592-4CCD-84DC-37ECA7467AE4}" type="pres">
      <dgm:prSet presAssocID="{F0F6FCE9-BDC5-4D90-A923-1FFD730B2338}" presName="accent_1" presStyleCnt="0"/>
      <dgm:spPr/>
    </dgm:pt>
    <dgm:pt modelId="{838AE7FD-C776-4481-A42D-255A1940024A}" type="pres">
      <dgm:prSet presAssocID="{F0F6FCE9-BDC5-4D90-A923-1FFD730B2338}" presName="accentRepeatNode" presStyleLbl="solidFgAcc1" presStyleIdx="0" presStyleCnt="5"/>
      <dgm:spPr>
        <a:solidFill>
          <a:srgbClr val="FF0066"/>
        </a:solidFill>
      </dgm:spPr>
    </dgm:pt>
    <dgm:pt modelId="{A1A83A92-09C4-4D95-85BC-DCC27409B924}" type="pres">
      <dgm:prSet presAssocID="{1E1E6426-963C-4B1B-B56D-C810490B8AC8}" presName="text_2" presStyleLbl="node1" presStyleIdx="1" presStyleCnt="5">
        <dgm:presLayoutVars>
          <dgm:bulletEnabled val="1"/>
        </dgm:presLayoutVars>
      </dgm:prSet>
      <dgm:spPr/>
      <dgm:t>
        <a:bodyPr/>
        <a:lstStyle/>
        <a:p>
          <a:endParaRPr lang="it-IT"/>
        </a:p>
      </dgm:t>
    </dgm:pt>
    <dgm:pt modelId="{0C9F7436-C681-468F-9716-AD322139DDEA}" type="pres">
      <dgm:prSet presAssocID="{1E1E6426-963C-4B1B-B56D-C810490B8AC8}" presName="accent_2" presStyleCnt="0"/>
      <dgm:spPr/>
    </dgm:pt>
    <dgm:pt modelId="{2E678711-24B6-4DD2-B4CB-7E87EF849FC2}" type="pres">
      <dgm:prSet presAssocID="{1E1E6426-963C-4B1B-B56D-C810490B8AC8}" presName="accentRepeatNode" presStyleLbl="solidFgAcc1" presStyleIdx="1" presStyleCnt="5"/>
      <dgm:spPr>
        <a:solidFill>
          <a:srgbClr val="FF0066"/>
        </a:solidFill>
      </dgm:spPr>
    </dgm:pt>
    <dgm:pt modelId="{77E0481D-4844-4ED9-9885-448C5976F645}" type="pres">
      <dgm:prSet presAssocID="{B8D8FA8A-7D01-4BAD-BDB3-6EF9DCC7F3FA}" presName="text_3" presStyleLbl="node1" presStyleIdx="2" presStyleCnt="5">
        <dgm:presLayoutVars>
          <dgm:bulletEnabled val="1"/>
        </dgm:presLayoutVars>
      </dgm:prSet>
      <dgm:spPr/>
      <dgm:t>
        <a:bodyPr/>
        <a:lstStyle/>
        <a:p>
          <a:endParaRPr lang="it-IT"/>
        </a:p>
      </dgm:t>
    </dgm:pt>
    <dgm:pt modelId="{FB81638F-E7CB-4F54-94D7-4A13468F1AA7}" type="pres">
      <dgm:prSet presAssocID="{B8D8FA8A-7D01-4BAD-BDB3-6EF9DCC7F3FA}" presName="accent_3" presStyleCnt="0"/>
      <dgm:spPr/>
    </dgm:pt>
    <dgm:pt modelId="{5AA4F230-4E45-4B08-AA8C-996B7EB51824}" type="pres">
      <dgm:prSet presAssocID="{B8D8FA8A-7D01-4BAD-BDB3-6EF9DCC7F3FA}" presName="accentRepeatNode" presStyleLbl="solidFgAcc1" presStyleIdx="2" presStyleCnt="5"/>
      <dgm:spPr>
        <a:solidFill>
          <a:srgbClr val="FF0066"/>
        </a:solidFill>
      </dgm:spPr>
    </dgm:pt>
    <dgm:pt modelId="{3DC0BF71-C374-4AFC-91FC-5D2BAEF99F5D}" type="pres">
      <dgm:prSet presAssocID="{C1DE03B5-1690-4127-9164-00CBBE9D076F}" presName="text_4" presStyleLbl="node1" presStyleIdx="3" presStyleCnt="5">
        <dgm:presLayoutVars>
          <dgm:bulletEnabled val="1"/>
        </dgm:presLayoutVars>
      </dgm:prSet>
      <dgm:spPr/>
      <dgm:t>
        <a:bodyPr/>
        <a:lstStyle/>
        <a:p>
          <a:endParaRPr lang="it-IT"/>
        </a:p>
      </dgm:t>
    </dgm:pt>
    <dgm:pt modelId="{1215A9D6-DEF8-4006-8A25-4E079377FB04}" type="pres">
      <dgm:prSet presAssocID="{C1DE03B5-1690-4127-9164-00CBBE9D076F}" presName="accent_4" presStyleCnt="0"/>
      <dgm:spPr/>
    </dgm:pt>
    <dgm:pt modelId="{9A4B040D-52CD-487A-9584-8F2E979C7E86}" type="pres">
      <dgm:prSet presAssocID="{C1DE03B5-1690-4127-9164-00CBBE9D076F}" presName="accentRepeatNode" presStyleLbl="solidFgAcc1" presStyleIdx="3" presStyleCnt="5"/>
      <dgm:spPr>
        <a:solidFill>
          <a:srgbClr val="FF0066"/>
        </a:solidFill>
      </dgm:spPr>
    </dgm:pt>
    <dgm:pt modelId="{32246A69-AEFC-4AF7-9ED3-5C65F7A5D375}" type="pres">
      <dgm:prSet presAssocID="{E206CCFE-E205-4D92-803F-A2F52C2820BC}" presName="text_5" presStyleLbl="node1" presStyleIdx="4" presStyleCnt="5">
        <dgm:presLayoutVars>
          <dgm:bulletEnabled val="1"/>
        </dgm:presLayoutVars>
      </dgm:prSet>
      <dgm:spPr/>
      <dgm:t>
        <a:bodyPr/>
        <a:lstStyle/>
        <a:p>
          <a:endParaRPr lang="it-IT"/>
        </a:p>
      </dgm:t>
    </dgm:pt>
    <dgm:pt modelId="{1A2D2E7D-6E8D-4CD9-8368-C0B12E3E2277}" type="pres">
      <dgm:prSet presAssocID="{E206CCFE-E205-4D92-803F-A2F52C2820BC}" presName="accent_5" presStyleCnt="0"/>
      <dgm:spPr/>
    </dgm:pt>
    <dgm:pt modelId="{0AC19AAA-AACF-4A22-8BA9-8B09FE49AD65}" type="pres">
      <dgm:prSet presAssocID="{E206CCFE-E205-4D92-803F-A2F52C2820BC}" presName="accentRepeatNode" presStyleLbl="solidFgAcc1" presStyleIdx="4" presStyleCnt="5"/>
      <dgm:spPr>
        <a:solidFill>
          <a:srgbClr val="FF0066"/>
        </a:solidFill>
      </dgm:spPr>
    </dgm:pt>
  </dgm:ptLst>
  <dgm:cxnLst>
    <dgm:cxn modelId="{0209F199-609F-45C6-92CC-6D2F411ACC06}" type="presOf" srcId="{B8D8FA8A-7D01-4BAD-BDB3-6EF9DCC7F3FA}" destId="{77E0481D-4844-4ED9-9885-448C5976F645}" srcOrd="0" destOrd="0" presId="urn:microsoft.com/office/officeart/2008/layout/VerticalCurvedList"/>
    <dgm:cxn modelId="{0E81B790-FF6C-4B8F-9744-A3454D37563D}" srcId="{F6442A66-162B-4E0D-A0D6-16D694B9FA30}" destId="{1E1E6426-963C-4B1B-B56D-C810490B8AC8}" srcOrd="1" destOrd="0" parTransId="{93D302DA-01B0-44BE-9222-2550D54F9E2A}" sibTransId="{25B8C2E5-81C2-4EE5-8D4E-2D8C88CFF2F0}"/>
    <dgm:cxn modelId="{C85FA03D-EEAB-47FD-81C7-4D753C89775D}" type="presOf" srcId="{E206CCFE-E205-4D92-803F-A2F52C2820BC}" destId="{32246A69-AEFC-4AF7-9ED3-5C65F7A5D375}" srcOrd="0" destOrd="0" presId="urn:microsoft.com/office/officeart/2008/layout/VerticalCurvedList"/>
    <dgm:cxn modelId="{818597A3-98E1-4DD6-AF45-2751D6B0E321}" srcId="{F6442A66-162B-4E0D-A0D6-16D694B9FA30}" destId="{C1DE03B5-1690-4127-9164-00CBBE9D076F}" srcOrd="3" destOrd="0" parTransId="{AE35C5F5-2F9A-4F2D-8D32-855DAE409CFA}" sibTransId="{716EB76E-B0ED-4023-A54B-06420E331F15}"/>
    <dgm:cxn modelId="{CFC23F29-50A1-4EB7-BC45-EAC3B3B995A3}" srcId="{F6442A66-162B-4E0D-A0D6-16D694B9FA30}" destId="{F0F6FCE9-BDC5-4D90-A923-1FFD730B2338}" srcOrd="0" destOrd="0" parTransId="{4FFD7DDC-0ED5-40A9-AE3F-F4A5232F72E7}" sibTransId="{900E81D9-200C-41CB-AE65-D616442F5D99}"/>
    <dgm:cxn modelId="{73F60821-86EF-44A8-8129-45D8F9831BA0}" type="presOf" srcId="{C1DE03B5-1690-4127-9164-00CBBE9D076F}" destId="{3DC0BF71-C374-4AFC-91FC-5D2BAEF99F5D}" srcOrd="0" destOrd="0" presId="urn:microsoft.com/office/officeart/2008/layout/VerticalCurvedList"/>
    <dgm:cxn modelId="{FAD0BD11-81B3-4D3F-A779-9D05E711EF45}" type="presOf" srcId="{F0F6FCE9-BDC5-4D90-A923-1FFD730B2338}" destId="{5322055F-3F98-4B2E-8337-A25A7C899E23}" srcOrd="0" destOrd="0" presId="urn:microsoft.com/office/officeart/2008/layout/VerticalCurvedList"/>
    <dgm:cxn modelId="{12DD82E6-C6FE-46F9-BAE2-BC00DF1FA4BE}" srcId="{F6442A66-162B-4E0D-A0D6-16D694B9FA30}" destId="{E206CCFE-E205-4D92-803F-A2F52C2820BC}" srcOrd="4" destOrd="0" parTransId="{2F686D00-6FE7-45EC-BBC2-8D3788810DA4}" sibTransId="{B0F37051-1B85-4C58-8225-22E5A8272371}"/>
    <dgm:cxn modelId="{58938E7E-6B2E-46D4-91B9-B16D27FA26EE}" type="presOf" srcId="{900E81D9-200C-41CB-AE65-D616442F5D99}" destId="{08DFEDEB-F075-4269-9655-024499B43E35}" srcOrd="0" destOrd="0" presId="urn:microsoft.com/office/officeart/2008/layout/VerticalCurvedList"/>
    <dgm:cxn modelId="{84AE3373-703A-4F25-BA07-51A3F50FA3FF}" type="presOf" srcId="{F6442A66-162B-4E0D-A0D6-16D694B9FA30}" destId="{D05F1AC6-EE58-4711-AA6D-B3E17C7E5085}" srcOrd="0" destOrd="0" presId="urn:microsoft.com/office/officeart/2008/layout/VerticalCurvedList"/>
    <dgm:cxn modelId="{59CC51D2-3ECA-412B-91F5-9A510ACC8317}" srcId="{F6442A66-162B-4E0D-A0D6-16D694B9FA30}" destId="{B8D8FA8A-7D01-4BAD-BDB3-6EF9DCC7F3FA}" srcOrd="2" destOrd="0" parTransId="{851B9D15-D7D6-489F-AF1A-5A167EA0BD00}" sibTransId="{5DD01007-51A0-4F52-BEF5-383870EB61D2}"/>
    <dgm:cxn modelId="{963B4692-ECB9-498E-86AA-D92D75E36296}" type="presOf" srcId="{1E1E6426-963C-4B1B-B56D-C810490B8AC8}" destId="{A1A83A92-09C4-4D95-85BC-DCC27409B924}" srcOrd="0" destOrd="0" presId="urn:microsoft.com/office/officeart/2008/layout/VerticalCurvedList"/>
    <dgm:cxn modelId="{34819E7B-8095-4762-B081-E807C423149B}" type="presParOf" srcId="{D05F1AC6-EE58-4711-AA6D-B3E17C7E5085}" destId="{4D916918-2005-4D52-8475-16EDC6990CF1}" srcOrd="0" destOrd="0" presId="urn:microsoft.com/office/officeart/2008/layout/VerticalCurvedList"/>
    <dgm:cxn modelId="{997B45B0-8E55-41CB-A6A3-374FDF924835}" type="presParOf" srcId="{4D916918-2005-4D52-8475-16EDC6990CF1}" destId="{DD2035C2-F170-455D-9F8D-484A9DE23FAD}" srcOrd="0" destOrd="0" presId="urn:microsoft.com/office/officeart/2008/layout/VerticalCurvedList"/>
    <dgm:cxn modelId="{7B555738-B38D-4C97-BCBD-C98503CC0DFD}" type="presParOf" srcId="{DD2035C2-F170-455D-9F8D-484A9DE23FAD}" destId="{E4D7F996-0CE4-4493-AD59-37535ACAB2D1}" srcOrd="0" destOrd="0" presId="urn:microsoft.com/office/officeart/2008/layout/VerticalCurvedList"/>
    <dgm:cxn modelId="{EDAC3DEC-7622-4D04-9EE3-704D9DF7725E}" type="presParOf" srcId="{DD2035C2-F170-455D-9F8D-484A9DE23FAD}" destId="{08DFEDEB-F075-4269-9655-024499B43E35}" srcOrd="1" destOrd="0" presId="urn:microsoft.com/office/officeart/2008/layout/VerticalCurvedList"/>
    <dgm:cxn modelId="{4F684BED-5600-4A83-AC47-57D1BBF67F06}" type="presParOf" srcId="{DD2035C2-F170-455D-9F8D-484A9DE23FAD}" destId="{D634E07E-BF97-4EAA-B53B-8272E592916A}" srcOrd="2" destOrd="0" presId="urn:microsoft.com/office/officeart/2008/layout/VerticalCurvedList"/>
    <dgm:cxn modelId="{24507320-10D6-48F1-B329-7DF44E5B7E5C}" type="presParOf" srcId="{DD2035C2-F170-455D-9F8D-484A9DE23FAD}" destId="{91CEE112-D1A6-4B0C-A903-F21A8B6CB1DF}" srcOrd="3" destOrd="0" presId="urn:microsoft.com/office/officeart/2008/layout/VerticalCurvedList"/>
    <dgm:cxn modelId="{081743ED-8BA4-4720-8B4F-694A5C51FD30}" type="presParOf" srcId="{4D916918-2005-4D52-8475-16EDC6990CF1}" destId="{5322055F-3F98-4B2E-8337-A25A7C899E23}" srcOrd="1" destOrd="0" presId="urn:microsoft.com/office/officeart/2008/layout/VerticalCurvedList"/>
    <dgm:cxn modelId="{D87A4912-D4D2-49E0-92C2-097D73225331}" type="presParOf" srcId="{4D916918-2005-4D52-8475-16EDC6990CF1}" destId="{9FDD9FFD-8592-4CCD-84DC-37ECA7467AE4}" srcOrd="2" destOrd="0" presId="urn:microsoft.com/office/officeart/2008/layout/VerticalCurvedList"/>
    <dgm:cxn modelId="{2AAE7166-604F-4D7F-B7B1-AE3B4B06EC49}" type="presParOf" srcId="{9FDD9FFD-8592-4CCD-84DC-37ECA7467AE4}" destId="{838AE7FD-C776-4481-A42D-255A1940024A}" srcOrd="0" destOrd="0" presId="urn:microsoft.com/office/officeart/2008/layout/VerticalCurvedList"/>
    <dgm:cxn modelId="{6F5BA3DC-09A3-465B-AA34-A7C0DBCEA4C6}" type="presParOf" srcId="{4D916918-2005-4D52-8475-16EDC6990CF1}" destId="{A1A83A92-09C4-4D95-85BC-DCC27409B924}" srcOrd="3" destOrd="0" presId="urn:microsoft.com/office/officeart/2008/layout/VerticalCurvedList"/>
    <dgm:cxn modelId="{F291B472-322C-4CCA-915B-7FA976E53697}" type="presParOf" srcId="{4D916918-2005-4D52-8475-16EDC6990CF1}" destId="{0C9F7436-C681-468F-9716-AD322139DDEA}" srcOrd="4" destOrd="0" presId="urn:microsoft.com/office/officeart/2008/layout/VerticalCurvedList"/>
    <dgm:cxn modelId="{0DCCDA9B-12C3-421C-9F3A-49285DC907FA}" type="presParOf" srcId="{0C9F7436-C681-468F-9716-AD322139DDEA}" destId="{2E678711-24B6-4DD2-B4CB-7E87EF849FC2}" srcOrd="0" destOrd="0" presId="urn:microsoft.com/office/officeart/2008/layout/VerticalCurvedList"/>
    <dgm:cxn modelId="{CE190AF2-9D6D-4746-82B0-B3AD68B45E0E}" type="presParOf" srcId="{4D916918-2005-4D52-8475-16EDC6990CF1}" destId="{77E0481D-4844-4ED9-9885-448C5976F645}" srcOrd="5" destOrd="0" presId="urn:microsoft.com/office/officeart/2008/layout/VerticalCurvedList"/>
    <dgm:cxn modelId="{10551096-71E7-4993-AB12-A8B10BA28D6B}" type="presParOf" srcId="{4D916918-2005-4D52-8475-16EDC6990CF1}" destId="{FB81638F-E7CB-4F54-94D7-4A13468F1AA7}" srcOrd="6" destOrd="0" presId="urn:microsoft.com/office/officeart/2008/layout/VerticalCurvedList"/>
    <dgm:cxn modelId="{5DD0E0A7-840A-42AB-8E1C-C446E8824B68}" type="presParOf" srcId="{FB81638F-E7CB-4F54-94D7-4A13468F1AA7}" destId="{5AA4F230-4E45-4B08-AA8C-996B7EB51824}" srcOrd="0" destOrd="0" presId="urn:microsoft.com/office/officeart/2008/layout/VerticalCurvedList"/>
    <dgm:cxn modelId="{3FFB8412-829F-48AF-9D83-EA7C4B72EF3D}" type="presParOf" srcId="{4D916918-2005-4D52-8475-16EDC6990CF1}" destId="{3DC0BF71-C374-4AFC-91FC-5D2BAEF99F5D}" srcOrd="7" destOrd="0" presId="urn:microsoft.com/office/officeart/2008/layout/VerticalCurvedList"/>
    <dgm:cxn modelId="{32B18BE2-3F89-4D29-886B-0D23FA29309C}" type="presParOf" srcId="{4D916918-2005-4D52-8475-16EDC6990CF1}" destId="{1215A9D6-DEF8-4006-8A25-4E079377FB04}" srcOrd="8" destOrd="0" presId="urn:microsoft.com/office/officeart/2008/layout/VerticalCurvedList"/>
    <dgm:cxn modelId="{D5790925-F928-4224-8F04-8D4A65D03AEC}" type="presParOf" srcId="{1215A9D6-DEF8-4006-8A25-4E079377FB04}" destId="{9A4B040D-52CD-487A-9584-8F2E979C7E86}" srcOrd="0" destOrd="0" presId="urn:microsoft.com/office/officeart/2008/layout/VerticalCurvedList"/>
    <dgm:cxn modelId="{B3513D6B-97F1-4EAA-A482-CA623F76D731}" type="presParOf" srcId="{4D916918-2005-4D52-8475-16EDC6990CF1}" destId="{32246A69-AEFC-4AF7-9ED3-5C65F7A5D375}" srcOrd="9" destOrd="0" presId="urn:microsoft.com/office/officeart/2008/layout/VerticalCurvedList"/>
    <dgm:cxn modelId="{D80275A5-51D9-41A6-8267-6323F1F966EF}" type="presParOf" srcId="{4D916918-2005-4D52-8475-16EDC6990CF1}" destId="{1A2D2E7D-6E8D-4CD9-8368-C0B12E3E2277}" srcOrd="10" destOrd="0" presId="urn:microsoft.com/office/officeart/2008/layout/VerticalCurvedList"/>
    <dgm:cxn modelId="{DC589FA0-3C4F-4331-8541-058C81676BFF}" type="presParOf" srcId="{1A2D2E7D-6E8D-4CD9-8368-C0B12E3E2277}" destId="{0AC19AAA-AACF-4A22-8BA9-8B09FE49AD65}" srcOrd="0" destOrd="0" presId="urn:microsoft.com/office/officeart/2008/layout/VerticalCurv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B5ACC-2166-44CF-A0C0-6F3E86275ECC}" type="doc">
      <dgm:prSet loTypeId="urn:microsoft.com/office/officeart/2005/8/layout/lProcess3" loCatId="process" qsTypeId="urn:microsoft.com/office/officeart/2005/8/quickstyle/simple1" qsCatId="simple" csTypeId="urn:microsoft.com/office/officeart/2005/8/colors/accent1_2" csCatId="accent1" phldr="1"/>
      <dgm:spPr/>
      <dgm:t>
        <a:bodyPr/>
        <a:lstStyle/>
        <a:p>
          <a:endParaRPr lang="it-IT"/>
        </a:p>
      </dgm:t>
    </dgm:pt>
    <dgm:pt modelId="{4A2B65B9-4062-43AF-8316-DBF3BF29CD2B}">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Accesso al campo</a:t>
          </a:r>
        </a:p>
      </dgm:t>
    </dgm:pt>
    <dgm:pt modelId="{1FE7112A-106D-4DC6-AD78-28E12538D636}" type="parTrans" cxnId="{B85354E0-F427-40D4-9692-E6F7EE89ECD1}">
      <dgm:prSet/>
      <dgm:spPr/>
      <dgm:t>
        <a:bodyPr/>
        <a:lstStyle/>
        <a:p>
          <a:endParaRPr lang="it-IT"/>
        </a:p>
      </dgm:t>
    </dgm:pt>
    <dgm:pt modelId="{A8401F77-55BA-44F3-BC15-DD7A40FCF12B}" type="sibTrans" cxnId="{B85354E0-F427-40D4-9692-E6F7EE89ECD1}">
      <dgm:prSet/>
      <dgm:spPr/>
      <dgm:t>
        <a:bodyPr/>
        <a:lstStyle/>
        <a:p>
          <a:endParaRPr lang="it-IT"/>
        </a:p>
      </dgm:t>
    </dgm:pt>
    <dgm:pt modelId="{13A645A5-D786-45F2-A1AB-84F9F751C01E}">
      <dgm:prSet phldrT="[Testo]" custT="1"/>
      <dgm:spPr>
        <a:solidFill>
          <a:schemeClr val="bg1">
            <a:alpha val="90000"/>
          </a:schemeClr>
        </a:solidFill>
        <a:ln w="28575"/>
      </dgm:spPr>
      <dgm:t>
        <a:bodyPr/>
        <a:lstStyle/>
        <a:p>
          <a:r>
            <a:rPr lang="it-IT" sz="1800" dirty="0" err="1">
              <a:latin typeface="Verdana" panose="020B0604030504040204" pitchFamily="34" charset="0"/>
              <a:ea typeface="Verdana" panose="020B0604030504040204" pitchFamily="34" charset="0"/>
              <a:cs typeface="Verdana" panose="020B0604030504040204" pitchFamily="34" charset="0"/>
            </a:rPr>
            <a:t>Covert</a:t>
          </a:r>
          <a:endParaRPr lang="it-IT" sz="1800" dirty="0">
            <a:latin typeface="Verdana" panose="020B0604030504040204" pitchFamily="34" charset="0"/>
            <a:ea typeface="Verdana" panose="020B0604030504040204" pitchFamily="34" charset="0"/>
            <a:cs typeface="Verdana" panose="020B0604030504040204" pitchFamily="34" charset="0"/>
          </a:endParaRPr>
        </a:p>
      </dgm:t>
    </dgm:pt>
    <dgm:pt modelId="{73872CFB-9E77-44E8-BD61-7F73B6BA6779}" type="parTrans" cxnId="{F02F8368-C7A9-4C9C-9D04-D5966542F0DA}">
      <dgm:prSet/>
      <dgm:spPr/>
      <dgm:t>
        <a:bodyPr/>
        <a:lstStyle/>
        <a:p>
          <a:endParaRPr lang="it-IT"/>
        </a:p>
      </dgm:t>
    </dgm:pt>
    <dgm:pt modelId="{A747ACD1-B5CB-47C0-A1B0-34CD712AF845}" type="sibTrans" cxnId="{F02F8368-C7A9-4C9C-9D04-D5966542F0DA}">
      <dgm:prSet/>
      <dgm:spPr/>
      <dgm:t>
        <a:bodyPr/>
        <a:lstStyle/>
        <a:p>
          <a:endParaRPr lang="it-IT"/>
        </a:p>
      </dgm:t>
    </dgm:pt>
    <dgm:pt modelId="{B81CEC45-6878-4025-BE2F-C4B9AD98FD6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Privacy</a:t>
          </a:r>
        </a:p>
      </dgm:t>
    </dgm:pt>
    <dgm:pt modelId="{ED532724-BD55-49BB-8F91-1322247EEEB6}" type="parTrans" cxnId="{D0347315-D5EE-4C78-BB6D-0E62B402179B}">
      <dgm:prSet/>
      <dgm:spPr/>
      <dgm:t>
        <a:bodyPr/>
        <a:lstStyle/>
        <a:p>
          <a:endParaRPr lang="it-IT"/>
        </a:p>
      </dgm:t>
    </dgm:pt>
    <dgm:pt modelId="{69989A25-BDB6-4B24-8B53-0074C7A5304C}" type="sibTrans" cxnId="{D0347315-D5EE-4C78-BB6D-0E62B402179B}">
      <dgm:prSet/>
      <dgm:spPr/>
      <dgm:t>
        <a:bodyPr/>
        <a:lstStyle/>
        <a:p>
          <a:endParaRPr lang="it-IT"/>
        </a:p>
      </dgm:t>
    </dgm:pt>
    <dgm:pt modelId="{1E70E98B-2E82-4590-A003-DDD5EE5C3D12}">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Raccolta dati</a:t>
          </a:r>
        </a:p>
      </dgm:t>
    </dgm:pt>
    <dgm:pt modelId="{9C8AD1A8-0AE0-4C2B-8037-C9BFCA508DC1}" type="parTrans" cxnId="{EB46C110-DC31-44B4-B48D-B89AE93CE4F9}">
      <dgm:prSet/>
      <dgm:spPr/>
      <dgm:t>
        <a:bodyPr/>
        <a:lstStyle/>
        <a:p>
          <a:endParaRPr lang="it-IT"/>
        </a:p>
      </dgm:t>
    </dgm:pt>
    <dgm:pt modelId="{AE593585-C05E-4A1B-8475-95E4396226D8}" type="sibTrans" cxnId="{EB46C110-DC31-44B4-B48D-B89AE93CE4F9}">
      <dgm:prSet/>
      <dgm:spPr/>
      <dgm:t>
        <a:bodyPr/>
        <a:lstStyle/>
        <a:p>
          <a:endParaRPr lang="it-IT"/>
        </a:p>
      </dgm:t>
    </dgm:pt>
    <dgm:pt modelId="{0EE2B6B9-F010-40F7-AA1F-B123B1DCAC53}">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Osservazione non partecipata</a:t>
          </a:r>
        </a:p>
      </dgm:t>
    </dgm:pt>
    <dgm:pt modelId="{F6E56871-31FF-47F1-A92B-8CC7C84D8194}" type="parTrans" cxnId="{4629B7A0-FE18-4C4F-8717-BA0AD4F5E76F}">
      <dgm:prSet/>
      <dgm:spPr/>
      <dgm:t>
        <a:bodyPr/>
        <a:lstStyle/>
        <a:p>
          <a:endParaRPr lang="it-IT"/>
        </a:p>
      </dgm:t>
    </dgm:pt>
    <dgm:pt modelId="{460E04E3-C8ED-4697-A49A-E30EAE893F29}" type="sibTrans" cxnId="{4629B7A0-FE18-4C4F-8717-BA0AD4F5E76F}">
      <dgm:prSet/>
      <dgm:spPr/>
      <dgm:t>
        <a:bodyPr/>
        <a:lstStyle/>
        <a:p>
          <a:endParaRPr lang="it-IT"/>
        </a:p>
      </dgm:t>
    </dgm:pt>
    <dgm:pt modelId="{416EE9BF-8E37-4E6C-A02C-1985D8DC40AF}">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Scelta post rilevanti</a:t>
          </a:r>
        </a:p>
      </dgm:t>
    </dgm:pt>
    <dgm:pt modelId="{B4816F1F-322D-4AFC-A453-C19D7548B8A0}" type="parTrans" cxnId="{659CD288-4DB2-4550-8FEE-94DCDB682F00}">
      <dgm:prSet/>
      <dgm:spPr/>
      <dgm:t>
        <a:bodyPr/>
        <a:lstStyle/>
        <a:p>
          <a:endParaRPr lang="it-IT"/>
        </a:p>
      </dgm:t>
    </dgm:pt>
    <dgm:pt modelId="{8BEFAAE8-B279-489E-AD77-297E4BEC00BD}" type="sibTrans" cxnId="{659CD288-4DB2-4550-8FEE-94DCDB682F00}">
      <dgm:prSet/>
      <dgm:spPr/>
      <dgm:t>
        <a:bodyPr/>
        <a:lstStyle/>
        <a:p>
          <a:endParaRPr lang="it-IT"/>
        </a:p>
      </dgm:t>
    </dgm:pt>
    <dgm:pt modelId="{E877F20D-39A5-4137-B04E-4A785B73E2AF}">
      <dgm:prSet phldrT="[Testo]" custT="1"/>
      <dgm:spPr>
        <a:solidFill>
          <a:schemeClr val="accent1">
            <a:lumMod val="5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Analisi dati /dimensioni</a:t>
          </a:r>
        </a:p>
      </dgm:t>
    </dgm:pt>
    <dgm:pt modelId="{7719507F-5203-4B8A-A792-9FC2E09A78CD}" type="parTrans" cxnId="{E81638E0-8AAA-4625-A3C9-5A5F9CF29435}">
      <dgm:prSet/>
      <dgm:spPr/>
      <dgm:t>
        <a:bodyPr/>
        <a:lstStyle/>
        <a:p>
          <a:endParaRPr lang="it-IT"/>
        </a:p>
      </dgm:t>
    </dgm:pt>
    <dgm:pt modelId="{1A5A6302-4A50-4D36-9DFA-758B01C65E97}" type="sibTrans" cxnId="{E81638E0-8AAA-4625-A3C9-5A5F9CF29435}">
      <dgm:prSet/>
      <dgm:spPr/>
      <dgm:t>
        <a:bodyPr/>
        <a:lstStyle/>
        <a:p>
          <a:endParaRPr lang="it-IT"/>
        </a:p>
      </dgm:t>
    </dgm:pt>
    <dgm:pt modelId="{73ABA913-C59E-4C75-A22F-208C5529EFA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Sociale</a:t>
          </a:r>
        </a:p>
      </dgm:t>
    </dgm:pt>
    <dgm:pt modelId="{CA95B4CD-C5F0-40E7-9484-DD89E71CEBE8}" type="parTrans" cxnId="{1C4AC1A1-9F81-4DAA-8F0E-55A44460799C}">
      <dgm:prSet/>
      <dgm:spPr/>
      <dgm:t>
        <a:bodyPr/>
        <a:lstStyle/>
        <a:p>
          <a:endParaRPr lang="it-IT"/>
        </a:p>
      </dgm:t>
    </dgm:pt>
    <dgm:pt modelId="{817F1335-27B4-4EFE-9528-F0E76F1E0B3D}" type="sibTrans" cxnId="{1C4AC1A1-9F81-4DAA-8F0E-55A44460799C}">
      <dgm:prSet/>
      <dgm:spPr/>
      <dgm:t>
        <a:bodyPr/>
        <a:lstStyle/>
        <a:p>
          <a:endParaRPr lang="it-IT"/>
        </a:p>
      </dgm:t>
    </dgm:pt>
    <dgm:pt modelId="{468D7804-FC07-4494-868E-C827EBCBE011}">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Ricerca sesso</a:t>
          </a:r>
        </a:p>
      </dgm:t>
    </dgm:pt>
    <dgm:pt modelId="{FA331AA7-88B8-482E-8EF7-733FFD5914A7}" type="parTrans" cxnId="{26233531-E27C-4D56-B72F-895EB929B2CE}">
      <dgm:prSet/>
      <dgm:spPr/>
      <dgm:t>
        <a:bodyPr/>
        <a:lstStyle/>
        <a:p>
          <a:endParaRPr lang="it-IT"/>
        </a:p>
      </dgm:t>
    </dgm:pt>
    <dgm:pt modelId="{9B0D5B0A-50B9-42F2-9976-430A607FFB58}" type="sibTrans" cxnId="{26233531-E27C-4D56-B72F-895EB929B2CE}">
      <dgm:prSet/>
      <dgm:spPr/>
      <dgm:t>
        <a:bodyPr/>
        <a:lstStyle/>
        <a:p>
          <a:endParaRPr lang="it-IT"/>
        </a:p>
      </dgm:t>
    </dgm:pt>
    <dgm:pt modelId="{09FBC6D5-8330-4245-9DCA-F9B04C1CE825}">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Osservazione 01/03-01/05</a:t>
          </a:r>
        </a:p>
      </dgm:t>
    </dgm:pt>
    <dgm:pt modelId="{0F5BA427-92C0-4DC9-9BB2-3F2F43FCCA9E}" type="parTrans" cxnId="{608A59B3-A5EC-48FF-9C96-993882138851}">
      <dgm:prSet/>
      <dgm:spPr/>
      <dgm:t>
        <a:bodyPr/>
        <a:lstStyle/>
        <a:p>
          <a:endParaRPr lang="it-IT"/>
        </a:p>
      </dgm:t>
    </dgm:pt>
    <dgm:pt modelId="{F269F960-0EC0-40EB-B872-3339BE95B67D}" type="sibTrans" cxnId="{608A59B3-A5EC-48FF-9C96-993882138851}">
      <dgm:prSet/>
      <dgm:spPr/>
      <dgm:t>
        <a:bodyPr/>
        <a:lstStyle/>
        <a:p>
          <a:endParaRPr lang="it-IT"/>
        </a:p>
      </dgm:t>
    </dgm:pt>
    <dgm:pt modelId="{AD2557D9-226B-4339-8D6D-998534B644DF}">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Spirale del silenzio</a:t>
          </a:r>
        </a:p>
      </dgm:t>
    </dgm:pt>
    <dgm:pt modelId="{37D989F6-ADF7-4B4F-AC7E-2CF0B08AB01C}" type="parTrans" cxnId="{9ACF7DEC-B22F-4EC4-A6B1-BEDB7A1FD94D}">
      <dgm:prSet/>
      <dgm:spPr/>
      <dgm:t>
        <a:bodyPr/>
        <a:lstStyle/>
        <a:p>
          <a:endParaRPr lang="it-IT"/>
        </a:p>
      </dgm:t>
    </dgm:pt>
    <dgm:pt modelId="{23576C87-A3FD-4A89-920B-D4D2371C3695}" type="sibTrans" cxnId="{9ACF7DEC-B22F-4EC4-A6B1-BEDB7A1FD94D}">
      <dgm:prSet/>
      <dgm:spPr/>
      <dgm:t>
        <a:bodyPr/>
        <a:lstStyle/>
        <a:p>
          <a:endParaRPr lang="it-IT"/>
        </a:p>
      </dgm:t>
    </dgm:pt>
    <dgm:pt modelId="{6F6ACE68-3B1D-4938-949F-19ECC7FFF34E}">
      <dgm:prSet phldrT="[Testo]" custT="1"/>
      <dgm:spPr>
        <a:solidFill>
          <a:schemeClr val="bg1">
            <a:alpha val="90000"/>
          </a:schemeClr>
        </a:solidFill>
        <a:ln w="28575"/>
      </dgm:spPr>
      <dgm:t>
        <a:bodyPr/>
        <a:lstStyle/>
        <a:p>
          <a:r>
            <a:rPr lang="it-IT" sz="1800" dirty="0">
              <a:latin typeface="Verdana" panose="020B0604030504040204" pitchFamily="34" charset="0"/>
              <a:ea typeface="Verdana" panose="020B0604030504040204" pitchFamily="34" charset="0"/>
              <a:cs typeface="Verdana" panose="020B0604030504040204" pitchFamily="34" charset="0"/>
            </a:rPr>
            <a:t>Percezione del rischio</a:t>
          </a:r>
        </a:p>
      </dgm:t>
    </dgm:pt>
    <dgm:pt modelId="{11D44AAC-CC73-4974-BF31-E2427E9A137F}" type="parTrans" cxnId="{4647E575-727C-4DDC-894C-D63D49B06FC0}">
      <dgm:prSet/>
      <dgm:spPr/>
      <dgm:t>
        <a:bodyPr/>
        <a:lstStyle/>
        <a:p>
          <a:endParaRPr lang="it-IT"/>
        </a:p>
      </dgm:t>
    </dgm:pt>
    <dgm:pt modelId="{894FB40B-E7EE-4434-8293-D3B28A923955}" type="sibTrans" cxnId="{4647E575-727C-4DDC-894C-D63D49B06FC0}">
      <dgm:prSet/>
      <dgm:spPr/>
      <dgm:t>
        <a:bodyPr/>
        <a:lstStyle/>
        <a:p>
          <a:endParaRPr lang="it-IT"/>
        </a:p>
      </dgm:t>
    </dgm:pt>
    <dgm:pt modelId="{9B8BA976-D3AD-4328-B0EA-8EA2A36548C8}" type="pres">
      <dgm:prSet presAssocID="{262B5ACC-2166-44CF-A0C0-6F3E86275ECC}" presName="Name0" presStyleCnt="0">
        <dgm:presLayoutVars>
          <dgm:chPref val="3"/>
          <dgm:dir/>
          <dgm:animLvl val="lvl"/>
          <dgm:resizeHandles/>
        </dgm:presLayoutVars>
      </dgm:prSet>
      <dgm:spPr/>
      <dgm:t>
        <a:bodyPr/>
        <a:lstStyle/>
        <a:p>
          <a:endParaRPr lang="it-IT"/>
        </a:p>
      </dgm:t>
    </dgm:pt>
    <dgm:pt modelId="{D8F56646-892E-47E7-A084-C671BC463397}" type="pres">
      <dgm:prSet presAssocID="{4A2B65B9-4062-43AF-8316-DBF3BF29CD2B}" presName="horFlow" presStyleCnt="0"/>
      <dgm:spPr/>
    </dgm:pt>
    <dgm:pt modelId="{7C5F0E01-90D9-4C19-9AD8-6B652469E517}" type="pres">
      <dgm:prSet presAssocID="{4A2B65B9-4062-43AF-8316-DBF3BF29CD2B}" presName="bigChev" presStyleLbl="node1" presStyleIdx="0" presStyleCnt="3" custScaleX="79331"/>
      <dgm:spPr/>
      <dgm:t>
        <a:bodyPr/>
        <a:lstStyle/>
        <a:p>
          <a:endParaRPr lang="it-IT"/>
        </a:p>
      </dgm:t>
    </dgm:pt>
    <dgm:pt modelId="{63AC9E37-68C1-4044-82B2-7261E39511CE}" type="pres">
      <dgm:prSet presAssocID="{73872CFB-9E77-44E8-BD61-7F73B6BA6779}" presName="parTrans" presStyleCnt="0"/>
      <dgm:spPr/>
    </dgm:pt>
    <dgm:pt modelId="{FFBEA3CE-D382-4A6D-B86B-2B08F4F42F51}" type="pres">
      <dgm:prSet presAssocID="{13A645A5-D786-45F2-A1AB-84F9F751C01E}" presName="node" presStyleLbl="alignAccFollowNode1" presStyleIdx="0" presStyleCnt="9">
        <dgm:presLayoutVars>
          <dgm:bulletEnabled val="1"/>
        </dgm:presLayoutVars>
      </dgm:prSet>
      <dgm:spPr/>
      <dgm:t>
        <a:bodyPr/>
        <a:lstStyle/>
        <a:p>
          <a:endParaRPr lang="it-IT"/>
        </a:p>
      </dgm:t>
    </dgm:pt>
    <dgm:pt modelId="{59A202B8-555E-43F7-9F0F-A6EB0E9877CE}" type="pres">
      <dgm:prSet presAssocID="{A747ACD1-B5CB-47C0-A1B0-34CD712AF845}" presName="sibTrans" presStyleCnt="0"/>
      <dgm:spPr/>
    </dgm:pt>
    <dgm:pt modelId="{EC4D594C-BEAA-4D3B-B157-5A6A07698195}" type="pres">
      <dgm:prSet presAssocID="{B81CEC45-6878-4025-BE2F-C4B9AD98FD65}" presName="node" presStyleLbl="alignAccFollowNode1" presStyleIdx="1" presStyleCnt="9">
        <dgm:presLayoutVars>
          <dgm:bulletEnabled val="1"/>
        </dgm:presLayoutVars>
      </dgm:prSet>
      <dgm:spPr/>
      <dgm:t>
        <a:bodyPr/>
        <a:lstStyle/>
        <a:p>
          <a:endParaRPr lang="it-IT"/>
        </a:p>
      </dgm:t>
    </dgm:pt>
    <dgm:pt modelId="{FEF51454-6EAD-49CA-BC34-38A352172D44}" type="pres">
      <dgm:prSet presAssocID="{69989A25-BDB6-4B24-8B53-0074C7A5304C}" presName="sibTrans" presStyleCnt="0"/>
      <dgm:spPr/>
    </dgm:pt>
    <dgm:pt modelId="{999C770D-04CD-4BF9-BDDE-48A993CDD1A1}" type="pres">
      <dgm:prSet presAssocID="{AD2557D9-226B-4339-8D6D-998534B644DF}" presName="node" presStyleLbl="alignAccFollowNode1" presStyleIdx="2" presStyleCnt="9">
        <dgm:presLayoutVars>
          <dgm:bulletEnabled val="1"/>
        </dgm:presLayoutVars>
      </dgm:prSet>
      <dgm:spPr/>
      <dgm:t>
        <a:bodyPr/>
        <a:lstStyle/>
        <a:p>
          <a:endParaRPr lang="it-IT"/>
        </a:p>
      </dgm:t>
    </dgm:pt>
    <dgm:pt modelId="{9D77A122-CA58-4D0D-830B-5B0F7D241A3E}" type="pres">
      <dgm:prSet presAssocID="{4A2B65B9-4062-43AF-8316-DBF3BF29CD2B}" presName="vSp" presStyleCnt="0"/>
      <dgm:spPr/>
    </dgm:pt>
    <dgm:pt modelId="{34955265-9ABE-4E78-87DA-BC5B417C8BA6}" type="pres">
      <dgm:prSet presAssocID="{1E70E98B-2E82-4590-A003-DDD5EE5C3D12}" presName="horFlow" presStyleCnt="0"/>
      <dgm:spPr/>
    </dgm:pt>
    <dgm:pt modelId="{990E21C9-84D8-497A-A0DD-7681576E6BBE}" type="pres">
      <dgm:prSet presAssocID="{1E70E98B-2E82-4590-A003-DDD5EE5C3D12}" presName="bigChev" presStyleLbl="node1" presStyleIdx="1" presStyleCnt="3" custScaleX="84777"/>
      <dgm:spPr/>
      <dgm:t>
        <a:bodyPr/>
        <a:lstStyle/>
        <a:p>
          <a:endParaRPr lang="it-IT"/>
        </a:p>
      </dgm:t>
    </dgm:pt>
    <dgm:pt modelId="{8498298D-0C07-46E7-896F-98C5CA061C55}" type="pres">
      <dgm:prSet presAssocID="{F6E56871-31FF-47F1-A92B-8CC7C84D8194}" presName="parTrans" presStyleCnt="0"/>
      <dgm:spPr/>
    </dgm:pt>
    <dgm:pt modelId="{9C267F6C-FFAE-4B87-848E-BE496ACFA860}" type="pres">
      <dgm:prSet presAssocID="{0EE2B6B9-F010-40F7-AA1F-B123B1DCAC53}" presName="node" presStyleLbl="alignAccFollowNode1" presStyleIdx="3" presStyleCnt="9" custScaleX="114115">
        <dgm:presLayoutVars>
          <dgm:bulletEnabled val="1"/>
        </dgm:presLayoutVars>
      </dgm:prSet>
      <dgm:spPr/>
      <dgm:t>
        <a:bodyPr/>
        <a:lstStyle/>
        <a:p>
          <a:endParaRPr lang="it-IT"/>
        </a:p>
      </dgm:t>
    </dgm:pt>
    <dgm:pt modelId="{1AB5F397-8A6D-407A-A2E5-FBEC9951914C}" type="pres">
      <dgm:prSet presAssocID="{460E04E3-C8ED-4697-A49A-E30EAE893F29}" presName="sibTrans" presStyleCnt="0"/>
      <dgm:spPr/>
    </dgm:pt>
    <dgm:pt modelId="{6FCC4BE3-12F6-4F3A-9A0E-134245A4D0CD}" type="pres">
      <dgm:prSet presAssocID="{416EE9BF-8E37-4E6C-A02C-1985D8DC40AF}" presName="node" presStyleLbl="alignAccFollowNode1" presStyleIdx="4" presStyleCnt="9">
        <dgm:presLayoutVars>
          <dgm:bulletEnabled val="1"/>
        </dgm:presLayoutVars>
      </dgm:prSet>
      <dgm:spPr/>
      <dgm:t>
        <a:bodyPr/>
        <a:lstStyle/>
        <a:p>
          <a:endParaRPr lang="it-IT"/>
        </a:p>
      </dgm:t>
    </dgm:pt>
    <dgm:pt modelId="{134A4BDE-C49B-4A44-953C-E768E89BA549}" type="pres">
      <dgm:prSet presAssocID="{8BEFAAE8-B279-489E-AD77-297E4BEC00BD}" presName="sibTrans" presStyleCnt="0"/>
      <dgm:spPr/>
    </dgm:pt>
    <dgm:pt modelId="{EB676F8C-0429-4A43-89BA-034B300D7B72}" type="pres">
      <dgm:prSet presAssocID="{09FBC6D5-8330-4245-9DCA-F9B04C1CE825}" presName="node" presStyleLbl="alignAccFollowNode1" presStyleIdx="5" presStyleCnt="9" custScaleX="112139">
        <dgm:presLayoutVars>
          <dgm:bulletEnabled val="1"/>
        </dgm:presLayoutVars>
      </dgm:prSet>
      <dgm:spPr/>
      <dgm:t>
        <a:bodyPr/>
        <a:lstStyle/>
        <a:p>
          <a:endParaRPr lang="it-IT"/>
        </a:p>
      </dgm:t>
    </dgm:pt>
    <dgm:pt modelId="{9BA50E0E-0614-49B8-8A92-6B344177B8A1}" type="pres">
      <dgm:prSet presAssocID="{1E70E98B-2E82-4590-A003-DDD5EE5C3D12}" presName="vSp" presStyleCnt="0"/>
      <dgm:spPr/>
    </dgm:pt>
    <dgm:pt modelId="{4CA669AA-940D-4E13-8F12-1AA976A7BBAE}" type="pres">
      <dgm:prSet presAssocID="{E877F20D-39A5-4137-B04E-4A785B73E2AF}" presName="horFlow" presStyleCnt="0"/>
      <dgm:spPr/>
    </dgm:pt>
    <dgm:pt modelId="{A2982723-5E22-4577-BE3F-96D59FC72CAF}" type="pres">
      <dgm:prSet presAssocID="{E877F20D-39A5-4137-B04E-4A785B73E2AF}" presName="bigChev" presStyleLbl="node1" presStyleIdx="2" presStyleCnt="3" custScaleX="95131"/>
      <dgm:spPr/>
      <dgm:t>
        <a:bodyPr/>
        <a:lstStyle/>
        <a:p>
          <a:endParaRPr lang="it-IT"/>
        </a:p>
      </dgm:t>
    </dgm:pt>
    <dgm:pt modelId="{EF5940B0-A5C2-4C28-A785-FF8794B71525}" type="pres">
      <dgm:prSet presAssocID="{CA95B4CD-C5F0-40E7-9484-DD89E71CEBE8}" presName="parTrans" presStyleCnt="0"/>
      <dgm:spPr/>
    </dgm:pt>
    <dgm:pt modelId="{35CB8DED-986E-4593-B999-588FAC2A69B2}" type="pres">
      <dgm:prSet presAssocID="{73ABA913-C59E-4C75-A22F-208C5529EFA5}" presName="node" presStyleLbl="alignAccFollowNode1" presStyleIdx="6" presStyleCnt="9">
        <dgm:presLayoutVars>
          <dgm:bulletEnabled val="1"/>
        </dgm:presLayoutVars>
      </dgm:prSet>
      <dgm:spPr/>
      <dgm:t>
        <a:bodyPr/>
        <a:lstStyle/>
        <a:p>
          <a:endParaRPr lang="it-IT"/>
        </a:p>
      </dgm:t>
    </dgm:pt>
    <dgm:pt modelId="{23BEDAAD-4B89-40A2-B507-BD68EA8A1386}" type="pres">
      <dgm:prSet presAssocID="{817F1335-27B4-4EFE-9528-F0E76F1E0B3D}" presName="sibTrans" presStyleCnt="0"/>
      <dgm:spPr/>
    </dgm:pt>
    <dgm:pt modelId="{673DB339-8337-46BF-8F8C-3B9BE1158C1E}" type="pres">
      <dgm:prSet presAssocID="{468D7804-FC07-4494-868E-C827EBCBE011}" presName="node" presStyleLbl="alignAccFollowNode1" presStyleIdx="7" presStyleCnt="9">
        <dgm:presLayoutVars>
          <dgm:bulletEnabled val="1"/>
        </dgm:presLayoutVars>
      </dgm:prSet>
      <dgm:spPr/>
      <dgm:t>
        <a:bodyPr/>
        <a:lstStyle/>
        <a:p>
          <a:endParaRPr lang="it-IT"/>
        </a:p>
      </dgm:t>
    </dgm:pt>
    <dgm:pt modelId="{148EA99C-DAED-4820-8AB5-1A5EA703927A}" type="pres">
      <dgm:prSet presAssocID="{9B0D5B0A-50B9-42F2-9976-430A607FFB58}" presName="sibTrans" presStyleCnt="0"/>
      <dgm:spPr/>
    </dgm:pt>
    <dgm:pt modelId="{B43F5FA9-4F10-473A-9E74-3C873529BFBD}" type="pres">
      <dgm:prSet presAssocID="{6F6ACE68-3B1D-4938-949F-19ECC7FFF34E}" presName="node" presStyleLbl="alignAccFollowNode1" presStyleIdx="8" presStyleCnt="9">
        <dgm:presLayoutVars>
          <dgm:bulletEnabled val="1"/>
        </dgm:presLayoutVars>
      </dgm:prSet>
      <dgm:spPr/>
      <dgm:t>
        <a:bodyPr/>
        <a:lstStyle/>
        <a:p>
          <a:endParaRPr lang="it-IT"/>
        </a:p>
      </dgm:t>
    </dgm:pt>
  </dgm:ptLst>
  <dgm:cxnLst>
    <dgm:cxn modelId="{4629B7A0-FE18-4C4F-8717-BA0AD4F5E76F}" srcId="{1E70E98B-2E82-4590-A003-DDD5EE5C3D12}" destId="{0EE2B6B9-F010-40F7-AA1F-B123B1DCAC53}" srcOrd="0" destOrd="0" parTransId="{F6E56871-31FF-47F1-A92B-8CC7C84D8194}" sibTransId="{460E04E3-C8ED-4697-A49A-E30EAE893F29}"/>
    <dgm:cxn modelId="{EB46C110-DC31-44B4-B48D-B89AE93CE4F9}" srcId="{262B5ACC-2166-44CF-A0C0-6F3E86275ECC}" destId="{1E70E98B-2E82-4590-A003-DDD5EE5C3D12}" srcOrd="1" destOrd="0" parTransId="{9C8AD1A8-0AE0-4C2B-8037-C9BFCA508DC1}" sibTransId="{AE593585-C05E-4A1B-8475-95E4396226D8}"/>
    <dgm:cxn modelId="{D0347315-D5EE-4C78-BB6D-0E62B402179B}" srcId="{4A2B65B9-4062-43AF-8316-DBF3BF29CD2B}" destId="{B81CEC45-6878-4025-BE2F-C4B9AD98FD65}" srcOrd="1" destOrd="0" parTransId="{ED532724-BD55-49BB-8F91-1322247EEEB6}" sibTransId="{69989A25-BDB6-4B24-8B53-0074C7A5304C}"/>
    <dgm:cxn modelId="{68C608D1-841F-40F0-B45B-2AEA6DAEC027}" type="presOf" srcId="{E877F20D-39A5-4137-B04E-4A785B73E2AF}" destId="{A2982723-5E22-4577-BE3F-96D59FC72CAF}" srcOrd="0" destOrd="0" presId="urn:microsoft.com/office/officeart/2005/8/layout/lProcess3"/>
    <dgm:cxn modelId="{1C4AC1A1-9F81-4DAA-8F0E-55A44460799C}" srcId="{E877F20D-39A5-4137-B04E-4A785B73E2AF}" destId="{73ABA913-C59E-4C75-A22F-208C5529EFA5}" srcOrd="0" destOrd="0" parTransId="{CA95B4CD-C5F0-40E7-9484-DD89E71CEBE8}" sibTransId="{817F1335-27B4-4EFE-9528-F0E76F1E0B3D}"/>
    <dgm:cxn modelId="{659CD288-4DB2-4550-8FEE-94DCDB682F00}" srcId="{1E70E98B-2E82-4590-A003-DDD5EE5C3D12}" destId="{416EE9BF-8E37-4E6C-A02C-1985D8DC40AF}" srcOrd="1" destOrd="0" parTransId="{B4816F1F-322D-4AFC-A453-C19D7548B8A0}" sibTransId="{8BEFAAE8-B279-489E-AD77-297E4BEC00BD}"/>
    <dgm:cxn modelId="{21ABFE0D-CE23-488E-99B2-D54AB16487C3}" type="presOf" srcId="{73ABA913-C59E-4C75-A22F-208C5529EFA5}" destId="{35CB8DED-986E-4593-B999-588FAC2A69B2}" srcOrd="0" destOrd="0" presId="urn:microsoft.com/office/officeart/2005/8/layout/lProcess3"/>
    <dgm:cxn modelId="{28353BB7-8319-4F9A-9FD6-85FFF88B60A4}" type="presOf" srcId="{416EE9BF-8E37-4E6C-A02C-1985D8DC40AF}" destId="{6FCC4BE3-12F6-4F3A-9A0E-134245A4D0CD}" srcOrd="0" destOrd="0" presId="urn:microsoft.com/office/officeart/2005/8/layout/lProcess3"/>
    <dgm:cxn modelId="{18E9F0F8-ABEB-42AC-AF3C-0499BA598E99}" type="presOf" srcId="{468D7804-FC07-4494-868E-C827EBCBE011}" destId="{673DB339-8337-46BF-8F8C-3B9BE1158C1E}" srcOrd="0" destOrd="0" presId="urn:microsoft.com/office/officeart/2005/8/layout/lProcess3"/>
    <dgm:cxn modelId="{26233531-E27C-4D56-B72F-895EB929B2CE}" srcId="{E877F20D-39A5-4137-B04E-4A785B73E2AF}" destId="{468D7804-FC07-4494-868E-C827EBCBE011}" srcOrd="1" destOrd="0" parTransId="{FA331AA7-88B8-482E-8EF7-733FFD5914A7}" sibTransId="{9B0D5B0A-50B9-42F2-9976-430A607FFB58}"/>
    <dgm:cxn modelId="{69303F62-0769-446C-BD4E-BC9C5ECC37CE}" type="presOf" srcId="{262B5ACC-2166-44CF-A0C0-6F3E86275ECC}" destId="{9B8BA976-D3AD-4328-B0EA-8EA2A36548C8}" srcOrd="0" destOrd="0" presId="urn:microsoft.com/office/officeart/2005/8/layout/lProcess3"/>
    <dgm:cxn modelId="{9926E7CB-6A52-4AB4-A2A7-05D5AC6B3DAB}" type="presOf" srcId="{4A2B65B9-4062-43AF-8316-DBF3BF29CD2B}" destId="{7C5F0E01-90D9-4C19-9AD8-6B652469E517}" srcOrd="0" destOrd="0" presId="urn:microsoft.com/office/officeart/2005/8/layout/lProcess3"/>
    <dgm:cxn modelId="{5EC1AFAD-762C-4415-920E-7937AE9132AC}" type="presOf" srcId="{1E70E98B-2E82-4590-A003-DDD5EE5C3D12}" destId="{990E21C9-84D8-497A-A0DD-7681576E6BBE}" srcOrd="0" destOrd="0" presId="urn:microsoft.com/office/officeart/2005/8/layout/lProcess3"/>
    <dgm:cxn modelId="{E81638E0-8AAA-4625-A3C9-5A5F9CF29435}" srcId="{262B5ACC-2166-44CF-A0C0-6F3E86275ECC}" destId="{E877F20D-39A5-4137-B04E-4A785B73E2AF}" srcOrd="2" destOrd="0" parTransId="{7719507F-5203-4B8A-A792-9FC2E09A78CD}" sibTransId="{1A5A6302-4A50-4D36-9DFA-758B01C65E97}"/>
    <dgm:cxn modelId="{4647E575-727C-4DDC-894C-D63D49B06FC0}" srcId="{E877F20D-39A5-4137-B04E-4A785B73E2AF}" destId="{6F6ACE68-3B1D-4938-949F-19ECC7FFF34E}" srcOrd="2" destOrd="0" parTransId="{11D44AAC-CC73-4974-BF31-E2427E9A137F}" sibTransId="{894FB40B-E7EE-4434-8293-D3B28A923955}"/>
    <dgm:cxn modelId="{8F6FE6C1-3E23-4E49-8BB6-EA28C1663CAD}" type="presOf" srcId="{B81CEC45-6878-4025-BE2F-C4B9AD98FD65}" destId="{EC4D594C-BEAA-4D3B-B157-5A6A07698195}" srcOrd="0" destOrd="0" presId="urn:microsoft.com/office/officeart/2005/8/layout/lProcess3"/>
    <dgm:cxn modelId="{F6F16866-FA71-4FF1-9698-ACBBB211F21A}" type="presOf" srcId="{AD2557D9-226B-4339-8D6D-998534B644DF}" destId="{999C770D-04CD-4BF9-BDDE-48A993CDD1A1}" srcOrd="0" destOrd="0" presId="urn:microsoft.com/office/officeart/2005/8/layout/lProcess3"/>
    <dgm:cxn modelId="{9ACF7DEC-B22F-4EC4-A6B1-BEDB7A1FD94D}" srcId="{4A2B65B9-4062-43AF-8316-DBF3BF29CD2B}" destId="{AD2557D9-226B-4339-8D6D-998534B644DF}" srcOrd="2" destOrd="0" parTransId="{37D989F6-ADF7-4B4F-AC7E-2CF0B08AB01C}" sibTransId="{23576C87-A3FD-4A89-920B-D4D2371C3695}"/>
    <dgm:cxn modelId="{111DC4C6-623B-4C91-9993-0B9DA6C5049E}" type="presOf" srcId="{6F6ACE68-3B1D-4938-949F-19ECC7FFF34E}" destId="{B43F5FA9-4F10-473A-9E74-3C873529BFBD}" srcOrd="0" destOrd="0" presId="urn:microsoft.com/office/officeart/2005/8/layout/lProcess3"/>
    <dgm:cxn modelId="{608A59B3-A5EC-48FF-9C96-993882138851}" srcId="{1E70E98B-2E82-4590-A003-DDD5EE5C3D12}" destId="{09FBC6D5-8330-4245-9DCA-F9B04C1CE825}" srcOrd="2" destOrd="0" parTransId="{0F5BA427-92C0-4DC9-9BB2-3F2F43FCCA9E}" sibTransId="{F269F960-0EC0-40EB-B872-3339BE95B67D}"/>
    <dgm:cxn modelId="{83D61429-905C-4C81-B162-A95A3C6AA244}" type="presOf" srcId="{13A645A5-D786-45F2-A1AB-84F9F751C01E}" destId="{FFBEA3CE-D382-4A6D-B86B-2B08F4F42F51}" srcOrd="0" destOrd="0" presId="urn:microsoft.com/office/officeart/2005/8/layout/lProcess3"/>
    <dgm:cxn modelId="{29493DE5-52E9-4300-8000-FBA65FED6A28}" type="presOf" srcId="{09FBC6D5-8330-4245-9DCA-F9B04C1CE825}" destId="{EB676F8C-0429-4A43-89BA-034B300D7B72}" srcOrd="0" destOrd="0" presId="urn:microsoft.com/office/officeart/2005/8/layout/lProcess3"/>
    <dgm:cxn modelId="{F02F8368-C7A9-4C9C-9D04-D5966542F0DA}" srcId="{4A2B65B9-4062-43AF-8316-DBF3BF29CD2B}" destId="{13A645A5-D786-45F2-A1AB-84F9F751C01E}" srcOrd="0" destOrd="0" parTransId="{73872CFB-9E77-44E8-BD61-7F73B6BA6779}" sibTransId="{A747ACD1-B5CB-47C0-A1B0-34CD712AF845}"/>
    <dgm:cxn modelId="{B85354E0-F427-40D4-9692-E6F7EE89ECD1}" srcId="{262B5ACC-2166-44CF-A0C0-6F3E86275ECC}" destId="{4A2B65B9-4062-43AF-8316-DBF3BF29CD2B}" srcOrd="0" destOrd="0" parTransId="{1FE7112A-106D-4DC6-AD78-28E12538D636}" sibTransId="{A8401F77-55BA-44F3-BC15-DD7A40FCF12B}"/>
    <dgm:cxn modelId="{A5E5A189-94C2-44EF-8B15-5762D6FFC310}" type="presOf" srcId="{0EE2B6B9-F010-40F7-AA1F-B123B1DCAC53}" destId="{9C267F6C-FFAE-4B87-848E-BE496ACFA860}" srcOrd="0" destOrd="0" presId="urn:microsoft.com/office/officeart/2005/8/layout/lProcess3"/>
    <dgm:cxn modelId="{3765FEBB-E090-4CA6-9B98-09544253F037}" type="presParOf" srcId="{9B8BA976-D3AD-4328-B0EA-8EA2A36548C8}" destId="{D8F56646-892E-47E7-A084-C671BC463397}" srcOrd="0" destOrd="0" presId="urn:microsoft.com/office/officeart/2005/8/layout/lProcess3"/>
    <dgm:cxn modelId="{BF9FE043-49A1-4614-9327-23FF920984AF}" type="presParOf" srcId="{D8F56646-892E-47E7-A084-C671BC463397}" destId="{7C5F0E01-90D9-4C19-9AD8-6B652469E517}" srcOrd="0" destOrd="0" presId="urn:microsoft.com/office/officeart/2005/8/layout/lProcess3"/>
    <dgm:cxn modelId="{DFA795F5-F113-40A5-ACF6-7AD7D2339C29}" type="presParOf" srcId="{D8F56646-892E-47E7-A084-C671BC463397}" destId="{63AC9E37-68C1-4044-82B2-7261E39511CE}" srcOrd="1" destOrd="0" presId="urn:microsoft.com/office/officeart/2005/8/layout/lProcess3"/>
    <dgm:cxn modelId="{F8F64F67-61C3-478C-B690-128E29929962}" type="presParOf" srcId="{D8F56646-892E-47E7-A084-C671BC463397}" destId="{FFBEA3CE-D382-4A6D-B86B-2B08F4F42F51}" srcOrd="2" destOrd="0" presId="urn:microsoft.com/office/officeart/2005/8/layout/lProcess3"/>
    <dgm:cxn modelId="{D82E9F12-B57D-431D-B055-5F930A3FF849}" type="presParOf" srcId="{D8F56646-892E-47E7-A084-C671BC463397}" destId="{59A202B8-555E-43F7-9F0F-A6EB0E9877CE}" srcOrd="3" destOrd="0" presId="urn:microsoft.com/office/officeart/2005/8/layout/lProcess3"/>
    <dgm:cxn modelId="{4349FAA6-6F6B-4D94-A94A-6D2CE4476342}" type="presParOf" srcId="{D8F56646-892E-47E7-A084-C671BC463397}" destId="{EC4D594C-BEAA-4D3B-B157-5A6A07698195}" srcOrd="4" destOrd="0" presId="urn:microsoft.com/office/officeart/2005/8/layout/lProcess3"/>
    <dgm:cxn modelId="{6FF3D213-DE2E-4183-902B-B55903AB9859}" type="presParOf" srcId="{D8F56646-892E-47E7-A084-C671BC463397}" destId="{FEF51454-6EAD-49CA-BC34-38A352172D44}" srcOrd="5" destOrd="0" presId="urn:microsoft.com/office/officeart/2005/8/layout/lProcess3"/>
    <dgm:cxn modelId="{C0F610FD-616C-4C00-AE9A-D1A3F282D462}" type="presParOf" srcId="{D8F56646-892E-47E7-A084-C671BC463397}" destId="{999C770D-04CD-4BF9-BDDE-48A993CDD1A1}" srcOrd="6" destOrd="0" presId="urn:microsoft.com/office/officeart/2005/8/layout/lProcess3"/>
    <dgm:cxn modelId="{54646076-7D29-4B25-8A7D-B0B2799E2B56}" type="presParOf" srcId="{9B8BA976-D3AD-4328-B0EA-8EA2A36548C8}" destId="{9D77A122-CA58-4D0D-830B-5B0F7D241A3E}" srcOrd="1" destOrd="0" presId="urn:microsoft.com/office/officeart/2005/8/layout/lProcess3"/>
    <dgm:cxn modelId="{711096A2-69D6-4C06-AA8C-B2C26702CFE2}" type="presParOf" srcId="{9B8BA976-D3AD-4328-B0EA-8EA2A36548C8}" destId="{34955265-9ABE-4E78-87DA-BC5B417C8BA6}" srcOrd="2" destOrd="0" presId="urn:microsoft.com/office/officeart/2005/8/layout/lProcess3"/>
    <dgm:cxn modelId="{844249FE-9659-42B7-AC79-41B032E6BEFB}" type="presParOf" srcId="{34955265-9ABE-4E78-87DA-BC5B417C8BA6}" destId="{990E21C9-84D8-497A-A0DD-7681576E6BBE}" srcOrd="0" destOrd="0" presId="urn:microsoft.com/office/officeart/2005/8/layout/lProcess3"/>
    <dgm:cxn modelId="{B41CFEAD-987F-4F10-A79B-230F30B33769}" type="presParOf" srcId="{34955265-9ABE-4E78-87DA-BC5B417C8BA6}" destId="{8498298D-0C07-46E7-896F-98C5CA061C55}" srcOrd="1" destOrd="0" presId="urn:microsoft.com/office/officeart/2005/8/layout/lProcess3"/>
    <dgm:cxn modelId="{56B5EB14-EBAE-4AF9-82D7-C22BD97C0E19}" type="presParOf" srcId="{34955265-9ABE-4E78-87DA-BC5B417C8BA6}" destId="{9C267F6C-FFAE-4B87-848E-BE496ACFA860}" srcOrd="2" destOrd="0" presId="urn:microsoft.com/office/officeart/2005/8/layout/lProcess3"/>
    <dgm:cxn modelId="{E706E037-ED5E-4DCE-9BED-6626675F6725}" type="presParOf" srcId="{34955265-9ABE-4E78-87DA-BC5B417C8BA6}" destId="{1AB5F397-8A6D-407A-A2E5-FBEC9951914C}" srcOrd="3" destOrd="0" presId="urn:microsoft.com/office/officeart/2005/8/layout/lProcess3"/>
    <dgm:cxn modelId="{518F9CB5-96AB-45CF-B7E7-479458445EB1}" type="presParOf" srcId="{34955265-9ABE-4E78-87DA-BC5B417C8BA6}" destId="{6FCC4BE3-12F6-4F3A-9A0E-134245A4D0CD}" srcOrd="4" destOrd="0" presId="urn:microsoft.com/office/officeart/2005/8/layout/lProcess3"/>
    <dgm:cxn modelId="{084FE10B-47B7-43A3-B426-39F7152BECBA}" type="presParOf" srcId="{34955265-9ABE-4E78-87DA-BC5B417C8BA6}" destId="{134A4BDE-C49B-4A44-953C-E768E89BA549}" srcOrd="5" destOrd="0" presId="urn:microsoft.com/office/officeart/2005/8/layout/lProcess3"/>
    <dgm:cxn modelId="{D3E77F12-79C4-4A08-9E69-F1BB21BB4706}" type="presParOf" srcId="{34955265-9ABE-4E78-87DA-BC5B417C8BA6}" destId="{EB676F8C-0429-4A43-89BA-034B300D7B72}" srcOrd="6" destOrd="0" presId="urn:microsoft.com/office/officeart/2005/8/layout/lProcess3"/>
    <dgm:cxn modelId="{B500EB6C-BD8D-48D0-BB59-1E4EC0220561}" type="presParOf" srcId="{9B8BA976-D3AD-4328-B0EA-8EA2A36548C8}" destId="{9BA50E0E-0614-49B8-8A92-6B344177B8A1}" srcOrd="3" destOrd="0" presId="urn:microsoft.com/office/officeart/2005/8/layout/lProcess3"/>
    <dgm:cxn modelId="{F6EECD65-5C4F-40CC-BEAE-DC078A74CEA1}" type="presParOf" srcId="{9B8BA976-D3AD-4328-B0EA-8EA2A36548C8}" destId="{4CA669AA-940D-4E13-8F12-1AA976A7BBAE}" srcOrd="4" destOrd="0" presId="urn:microsoft.com/office/officeart/2005/8/layout/lProcess3"/>
    <dgm:cxn modelId="{CFEC24C9-C58E-4BF0-9324-09464F278D99}" type="presParOf" srcId="{4CA669AA-940D-4E13-8F12-1AA976A7BBAE}" destId="{A2982723-5E22-4577-BE3F-96D59FC72CAF}" srcOrd="0" destOrd="0" presId="urn:microsoft.com/office/officeart/2005/8/layout/lProcess3"/>
    <dgm:cxn modelId="{9FCE7B49-A8FD-4062-9D85-5C0F1D771C29}" type="presParOf" srcId="{4CA669AA-940D-4E13-8F12-1AA976A7BBAE}" destId="{EF5940B0-A5C2-4C28-A785-FF8794B71525}" srcOrd="1" destOrd="0" presId="urn:microsoft.com/office/officeart/2005/8/layout/lProcess3"/>
    <dgm:cxn modelId="{4AF4ABC6-0A13-4543-8166-832670ECF0A2}" type="presParOf" srcId="{4CA669AA-940D-4E13-8F12-1AA976A7BBAE}" destId="{35CB8DED-986E-4593-B999-588FAC2A69B2}" srcOrd="2" destOrd="0" presId="urn:microsoft.com/office/officeart/2005/8/layout/lProcess3"/>
    <dgm:cxn modelId="{70292329-2830-462B-B101-CA3800883862}" type="presParOf" srcId="{4CA669AA-940D-4E13-8F12-1AA976A7BBAE}" destId="{23BEDAAD-4B89-40A2-B507-BD68EA8A1386}" srcOrd="3" destOrd="0" presId="urn:microsoft.com/office/officeart/2005/8/layout/lProcess3"/>
    <dgm:cxn modelId="{E391F63F-6229-4ABC-8914-B7E6F293A57F}" type="presParOf" srcId="{4CA669AA-940D-4E13-8F12-1AA976A7BBAE}" destId="{673DB339-8337-46BF-8F8C-3B9BE1158C1E}" srcOrd="4" destOrd="0" presId="urn:microsoft.com/office/officeart/2005/8/layout/lProcess3"/>
    <dgm:cxn modelId="{898C7369-7A83-414E-8ECD-8550AC379412}" type="presParOf" srcId="{4CA669AA-940D-4E13-8F12-1AA976A7BBAE}" destId="{148EA99C-DAED-4820-8AB5-1A5EA703927A}" srcOrd="5" destOrd="0" presId="urn:microsoft.com/office/officeart/2005/8/layout/lProcess3"/>
    <dgm:cxn modelId="{7AD95FA8-A596-4351-B323-A1E931FD1046}" type="presParOf" srcId="{4CA669AA-940D-4E13-8F12-1AA976A7BBAE}" destId="{B43F5FA9-4F10-473A-9E74-3C873529BFBD}" srcOrd="6" destOrd="0" presId="urn:microsoft.com/office/officeart/2005/8/layout/lProcess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C69C6CEF-1B1C-41CE-AD6E-1444399212FC}" type="doc">
      <dgm:prSet loTypeId="urn:microsoft.com/office/officeart/2005/8/layout/process1" loCatId="process" qsTypeId="urn:microsoft.com/office/officeart/2005/8/quickstyle/simple1" qsCatId="simple" csTypeId="urn:microsoft.com/office/officeart/2005/8/colors/accent1_2" csCatId="accent1" phldr="1"/>
      <dgm:spPr/>
      <dgm:t>
        <a:bodyPr/>
        <a:lstStyle/>
        <a:p>
          <a:endParaRPr lang="it-IT"/>
        </a:p>
      </dgm:t>
    </dgm:pt>
    <dgm:pt modelId="{0BA77CD8-B7E4-49C8-BED7-51D8ABBF2CF9}">
      <dgm:prSet custT="1"/>
      <dgm:spPr>
        <a:solidFill>
          <a:schemeClr val="accent3">
            <a:lumMod val="75000"/>
          </a:schemeClr>
        </a:solidFill>
        <a:ln w="57150">
          <a:solidFill>
            <a:srgbClr val="00B050"/>
          </a:solidFill>
        </a:ln>
      </dgm:spPr>
      <dgm:t>
        <a:bodyPr/>
        <a:lstStyle/>
        <a:p>
          <a:pPr rtl="0"/>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ask</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tell</a:t>
          </a:r>
          <a:endPar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endParaRPr>
        </a:p>
      </dgm:t>
    </dgm:pt>
    <dgm:pt modelId="{77937203-2E13-420B-88C6-69044E07DB09}" type="parTrans" cxnId="{D2A88968-203C-4BD3-B745-20B289D8E5D1}">
      <dgm:prSet/>
      <dgm:spPr/>
      <dgm:t>
        <a:bodyPr/>
        <a:lstStyle/>
        <a:p>
          <a:endParaRPr lang="it-IT"/>
        </a:p>
      </dgm:t>
    </dgm:pt>
    <dgm:pt modelId="{9B4E9936-FD11-4BCB-B038-38B4EBC4A5DD}" type="sibTrans" cxnId="{D2A88968-203C-4BD3-B745-20B289D8E5D1}">
      <dgm:prSet/>
      <dgm:spPr>
        <a:solidFill>
          <a:schemeClr val="tx1"/>
        </a:solidFill>
        <a:ln w="28575">
          <a:solidFill>
            <a:srgbClr val="00B050"/>
          </a:solidFill>
        </a:ln>
      </dgm:spPr>
      <dgm:t>
        <a:bodyPr/>
        <a:lstStyle/>
        <a:p>
          <a:endParaRPr lang="it-IT"/>
        </a:p>
      </dgm:t>
    </dgm:pt>
    <dgm:pt modelId="{09CDDF92-CFED-47E2-98B5-506B150BF289}">
      <dgm:prSet custT="1"/>
      <dgm:spPr>
        <a:solidFill>
          <a:schemeClr val="accent3">
            <a:lumMod val="75000"/>
          </a:schemeClr>
        </a:solidFill>
        <a:ln w="57150">
          <a:solidFill>
            <a:srgbClr val="00B050"/>
          </a:solidFill>
        </a:ln>
      </dgm:spPr>
      <dgm:t>
        <a:bodyPr/>
        <a:lstStyle/>
        <a:p>
          <a:pPr rtl="0"/>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Cerchie sociali</a:t>
          </a:r>
        </a:p>
      </dgm:t>
    </dgm:pt>
    <dgm:pt modelId="{9510F48D-E057-449C-A896-B79BA58935F5}" type="parTrans" cxnId="{9F057023-2E42-4651-87E5-5C801C661476}">
      <dgm:prSet/>
      <dgm:spPr/>
      <dgm:t>
        <a:bodyPr/>
        <a:lstStyle/>
        <a:p>
          <a:endParaRPr lang="it-IT"/>
        </a:p>
      </dgm:t>
    </dgm:pt>
    <dgm:pt modelId="{C3968FB0-FE8E-4F98-AC99-6C45F85E0FA1}" type="sibTrans" cxnId="{9F057023-2E42-4651-87E5-5C801C661476}">
      <dgm:prSet/>
      <dgm:spPr>
        <a:solidFill>
          <a:schemeClr val="tx1"/>
        </a:solidFill>
        <a:ln w="28575">
          <a:solidFill>
            <a:srgbClr val="00B050"/>
          </a:solidFill>
        </a:ln>
      </dgm:spPr>
      <dgm:t>
        <a:bodyPr/>
        <a:lstStyle/>
        <a:p>
          <a:endParaRPr lang="it-IT"/>
        </a:p>
      </dgm:t>
    </dgm:pt>
    <dgm:pt modelId="{E2018A49-9207-41BD-B511-1778366FF379}">
      <dgm:prSet custT="1"/>
      <dgm:spPr>
        <a:solidFill>
          <a:schemeClr val="accent3">
            <a:lumMod val="75000"/>
          </a:schemeClr>
        </a:solidFill>
        <a:ln w="57150">
          <a:solidFill>
            <a:srgbClr val="00B050"/>
          </a:solidFill>
        </a:ln>
      </dgm:spPr>
      <dgm:t>
        <a:bodyPr/>
        <a:lstStyle/>
        <a:p>
          <a:pPr rtl="0"/>
          <a:r>
            <a:rPr lang="it-IT" sz="2000" b="1" dirty="0" err="1">
              <a:solidFill>
                <a:srgbClr val="FF0066"/>
              </a:solidFill>
              <a:latin typeface="Verdana" panose="020B0604030504040204" pitchFamily="34" charset="0"/>
              <a:ea typeface="Verdana" panose="020B0604030504040204" pitchFamily="34" charset="0"/>
              <a:cs typeface="Verdana" panose="020B0604030504040204" pitchFamily="34" charset="0"/>
            </a:rPr>
            <a:t>App</a:t>
          </a:r>
          <a:r>
            <a:rPr lang="it-IT" sz="2000" b="1" dirty="0">
              <a:solidFill>
                <a:srgbClr val="FF0066"/>
              </a:solidFill>
              <a:latin typeface="Verdana" panose="020B0604030504040204" pitchFamily="34" charset="0"/>
              <a:ea typeface="Verdana" panose="020B0604030504040204" pitchFamily="34" charset="0"/>
              <a:cs typeface="Verdana" panose="020B0604030504040204" pitchFamily="34" charset="0"/>
            </a:rPr>
            <a:t> e chat</a:t>
          </a:r>
        </a:p>
      </dgm:t>
    </dgm:pt>
    <dgm:pt modelId="{A7D3CCA6-4D06-4935-9388-292C454D4C41}" type="parTrans" cxnId="{D6BD9F03-351F-461A-9FDE-96C48B9C0D54}">
      <dgm:prSet/>
      <dgm:spPr/>
      <dgm:t>
        <a:bodyPr/>
        <a:lstStyle/>
        <a:p>
          <a:endParaRPr lang="it-IT"/>
        </a:p>
      </dgm:t>
    </dgm:pt>
    <dgm:pt modelId="{7AAFFF61-6B45-4E27-84EA-C5758860CA55}" type="sibTrans" cxnId="{D6BD9F03-351F-461A-9FDE-96C48B9C0D54}">
      <dgm:prSet/>
      <dgm:spPr/>
      <dgm:t>
        <a:bodyPr/>
        <a:lstStyle/>
        <a:p>
          <a:endParaRPr lang="it-IT"/>
        </a:p>
      </dgm:t>
    </dgm:pt>
    <dgm:pt modelId="{13CFBEBD-A2D6-4DA4-A46E-8CF4CB7D007A}" type="pres">
      <dgm:prSet presAssocID="{C69C6CEF-1B1C-41CE-AD6E-1444399212FC}" presName="Name0" presStyleCnt="0">
        <dgm:presLayoutVars>
          <dgm:dir/>
          <dgm:resizeHandles val="exact"/>
        </dgm:presLayoutVars>
      </dgm:prSet>
      <dgm:spPr/>
      <dgm:t>
        <a:bodyPr/>
        <a:lstStyle/>
        <a:p>
          <a:endParaRPr lang="it-IT"/>
        </a:p>
      </dgm:t>
    </dgm:pt>
    <dgm:pt modelId="{F5E16624-9E1A-497C-AE6C-1BD0D1D49DD8}" type="pres">
      <dgm:prSet presAssocID="{0BA77CD8-B7E4-49C8-BED7-51D8ABBF2CF9}" presName="node" presStyleLbl="node1" presStyleIdx="0" presStyleCnt="3">
        <dgm:presLayoutVars>
          <dgm:bulletEnabled val="1"/>
        </dgm:presLayoutVars>
      </dgm:prSet>
      <dgm:spPr/>
      <dgm:t>
        <a:bodyPr/>
        <a:lstStyle/>
        <a:p>
          <a:endParaRPr lang="it-IT"/>
        </a:p>
      </dgm:t>
    </dgm:pt>
    <dgm:pt modelId="{59DB949D-4581-454A-B3D0-0D494257D212}" type="pres">
      <dgm:prSet presAssocID="{9B4E9936-FD11-4BCB-B038-38B4EBC4A5DD}" presName="sibTrans" presStyleLbl="sibTrans2D1" presStyleIdx="0" presStyleCnt="2"/>
      <dgm:spPr/>
      <dgm:t>
        <a:bodyPr/>
        <a:lstStyle/>
        <a:p>
          <a:endParaRPr lang="it-IT"/>
        </a:p>
      </dgm:t>
    </dgm:pt>
    <dgm:pt modelId="{67472CEB-1A15-40B6-BCB7-B3A005099920}" type="pres">
      <dgm:prSet presAssocID="{9B4E9936-FD11-4BCB-B038-38B4EBC4A5DD}" presName="connectorText" presStyleLbl="sibTrans2D1" presStyleIdx="0" presStyleCnt="2"/>
      <dgm:spPr/>
      <dgm:t>
        <a:bodyPr/>
        <a:lstStyle/>
        <a:p>
          <a:endParaRPr lang="it-IT"/>
        </a:p>
      </dgm:t>
    </dgm:pt>
    <dgm:pt modelId="{B92AA24F-DF3E-402B-91DF-619960651E00}" type="pres">
      <dgm:prSet presAssocID="{09CDDF92-CFED-47E2-98B5-506B150BF289}" presName="node" presStyleLbl="node1" presStyleIdx="1" presStyleCnt="3">
        <dgm:presLayoutVars>
          <dgm:bulletEnabled val="1"/>
        </dgm:presLayoutVars>
      </dgm:prSet>
      <dgm:spPr/>
      <dgm:t>
        <a:bodyPr/>
        <a:lstStyle/>
        <a:p>
          <a:endParaRPr lang="it-IT"/>
        </a:p>
      </dgm:t>
    </dgm:pt>
    <dgm:pt modelId="{877CA47D-0CC1-4DC6-B63E-6D2555FF9CC9}" type="pres">
      <dgm:prSet presAssocID="{C3968FB0-FE8E-4F98-AC99-6C45F85E0FA1}" presName="sibTrans" presStyleLbl="sibTrans2D1" presStyleIdx="1" presStyleCnt="2"/>
      <dgm:spPr/>
      <dgm:t>
        <a:bodyPr/>
        <a:lstStyle/>
        <a:p>
          <a:endParaRPr lang="it-IT"/>
        </a:p>
      </dgm:t>
    </dgm:pt>
    <dgm:pt modelId="{97019F97-D35F-4161-A411-08A6F5DE1B90}" type="pres">
      <dgm:prSet presAssocID="{C3968FB0-FE8E-4F98-AC99-6C45F85E0FA1}" presName="connectorText" presStyleLbl="sibTrans2D1" presStyleIdx="1" presStyleCnt="2"/>
      <dgm:spPr/>
      <dgm:t>
        <a:bodyPr/>
        <a:lstStyle/>
        <a:p>
          <a:endParaRPr lang="it-IT"/>
        </a:p>
      </dgm:t>
    </dgm:pt>
    <dgm:pt modelId="{8E3C6EF3-92C0-4A98-9C7E-B3C24F25A9C3}" type="pres">
      <dgm:prSet presAssocID="{E2018A49-9207-41BD-B511-1778366FF379}" presName="node" presStyleLbl="node1" presStyleIdx="2" presStyleCnt="3">
        <dgm:presLayoutVars>
          <dgm:bulletEnabled val="1"/>
        </dgm:presLayoutVars>
      </dgm:prSet>
      <dgm:spPr/>
      <dgm:t>
        <a:bodyPr/>
        <a:lstStyle/>
        <a:p>
          <a:endParaRPr lang="it-IT"/>
        </a:p>
      </dgm:t>
    </dgm:pt>
  </dgm:ptLst>
  <dgm:cxnLst>
    <dgm:cxn modelId="{017BBD43-00DF-406C-AFB4-B6AE1A4E1A7F}" type="presOf" srcId="{C69C6CEF-1B1C-41CE-AD6E-1444399212FC}" destId="{13CFBEBD-A2D6-4DA4-A46E-8CF4CB7D007A}" srcOrd="0" destOrd="0" presId="urn:microsoft.com/office/officeart/2005/8/layout/process1"/>
    <dgm:cxn modelId="{D2245015-571A-4911-B20A-F9340D93FA67}" type="presOf" srcId="{E2018A49-9207-41BD-B511-1778366FF379}" destId="{8E3C6EF3-92C0-4A98-9C7E-B3C24F25A9C3}" srcOrd="0" destOrd="0" presId="urn:microsoft.com/office/officeart/2005/8/layout/process1"/>
    <dgm:cxn modelId="{77657F21-73FB-4895-B0EA-FB55E8E41009}" type="presOf" srcId="{09CDDF92-CFED-47E2-98B5-506B150BF289}" destId="{B92AA24F-DF3E-402B-91DF-619960651E00}" srcOrd="0" destOrd="0" presId="urn:microsoft.com/office/officeart/2005/8/layout/process1"/>
    <dgm:cxn modelId="{2D22B92C-B1D5-4DCD-B47D-1274179B023D}" type="presOf" srcId="{C3968FB0-FE8E-4F98-AC99-6C45F85E0FA1}" destId="{877CA47D-0CC1-4DC6-B63E-6D2555FF9CC9}" srcOrd="0" destOrd="0" presId="urn:microsoft.com/office/officeart/2005/8/layout/process1"/>
    <dgm:cxn modelId="{D6BD9F03-351F-461A-9FDE-96C48B9C0D54}" srcId="{C69C6CEF-1B1C-41CE-AD6E-1444399212FC}" destId="{E2018A49-9207-41BD-B511-1778366FF379}" srcOrd="2" destOrd="0" parTransId="{A7D3CCA6-4D06-4935-9388-292C454D4C41}" sibTransId="{7AAFFF61-6B45-4E27-84EA-C5758860CA55}"/>
    <dgm:cxn modelId="{852A5BED-D69B-410D-A8BF-222603A2D1E7}" type="presOf" srcId="{0BA77CD8-B7E4-49C8-BED7-51D8ABBF2CF9}" destId="{F5E16624-9E1A-497C-AE6C-1BD0D1D49DD8}" srcOrd="0" destOrd="0" presId="urn:microsoft.com/office/officeart/2005/8/layout/process1"/>
    <dgm:cxn modelId="{9F057023-2E42-4651-87E5-5C801C661476}" srcId="{C69C6CEF-1B1C-41CE-AD6E-1444399212FC}" destId="{09CDDF92-CFED-47E2-98B5-506B150BF289}" srcOrd="1" destOrd="0" parTransId="{9510F48D-E057-449C-A896-B79BA58935F5}" sibTransId="{C3968FB0-FE8E-4F98-AC99-6C45F85E0FA1}"/>
    <dgm:cxn modelId="{D2A88968-203C-4BD3-B745-20B289D8E5D1}" srcId="{C69C6CEF-1B1C-41CE-AD6E-1444399212FC}" destId="{0BA77CD8-B7E4-49C8-BED7-51D8ABBF2CF9}" srcOrd="0" destOrd="0" parTransId="{77937203-2E13-420B-88C6-69044E07DB09}" sibTransId="{9B4E9936-FD11-4BCB-B038-38B4EBC4A5DD}"/>
    <dgm:cxn modelId="{D56FEB80-3D9E-4955-9054-230B22F9956A}" type="presOf" srcId="{C3968FB0-FE8E-4F98-AC99-6C45F85E0FA1}" destId="{97019F97-D35F-4161-A411-08A6F5DE1B90}" srcOrd="1" destOrd="0" presId="urn:microsoft.com/office/officeart/2005/8/layout/process1"/>
    <dgm:cxn modelId="{701BFE00-A37E-4D07-88DF-70813AE64BBB}" type="presOf" srcId="{9B4E9936-FD11-4BCB-B038-38B4EBC4A5DD}" destId="{59DB949D-4581-454A-B3D0-0D494257D212}" srcOrd="0" destOrd="0" presId="urn:microsoft.com/office/officeart/2005/8/layout/process1"/>
    <dgm:cxn modelId="{CF14CDB2-2C5D-414C-9FF6-DADC1155F3A1}" type="presOf" srcId="{9B4E9936-FD11-4BCB-B038-38B4EBC4A5DD}" destId="{67472CEB-1A15-40B6-BCB7-B3A005099920}" srcOrd="1" destOrd="0" presId="urn:microsoft.com/office/officeart/2005/8/layout/process1"/>
    <dgm:cxn modelId="{F42B8B1D-54A9-44D9-B888-0AC76C0C87B0}" type="presParOf" srcId="{13CFBEBD-A2D6-4DA4-A46E-8CF4CB7D007A}" destId="{F5E16624-9E1A-497C-AE6C-1BD0D1D49DD8}" srcOrd="0" destOrd="0" presId="urn:microsoft.com/office/officeart/2005/8/layout/process1"/>
    <dgm:cxn modelId="{4027A356-4B9F-41F3-A8DF-9D79FE816C9F}" type="presParOf" srcId="{13CFBEBD-A2D6-4DA4-A46E-8CF4CB7D007A}" destId="{59DB949D-4581-454A-B3D0-0D494257D212}" srcOrd="1" destOrd="0" presId="urn:microsoft.com/office/officeart/2005/8/layout/process1"/>
    <dgm:cxn modelId="{AD150021-0B23-4255-BDB2-72BFFE2F6E09}" type="presParOf" srcId="{59DB949D-4581-454A-B3D0-0D494257D212}" destId="{67472CEB-1A15-40B6-BCB7-B3A005099920}" srcOrd="0" destOrd="0" presId="urn:microsoft.com/office/officeart/2005/8/layout/process1"/>
    <dgm:cxn modelId="{93F2D7C4-4DAF-44AE-9CAC-9BD52F646B5A}" type="presParOf" srcId="{13CFBEBD-A2D6-4DA4-A46E-8CF4CB7D007A}" destId="{B92AA24F-DF3E-402B-91DF-619960651E00}" srcOrd="2" destOrd="0" presId="urn:microsoft.com/office/officeart/2005/8/layout/process1"/>
    <dgm:cxn modelId="{E90A2730-254E-4A87-8A47-8EF7E6B1513E}" type="presParOf" srcId="{13CFBEBD-A2D6-4DA4-A46E-8CF4CB7D007A}" destId="{877CA47D-0CC1-4DC6-B63E-6D2555FF9CC9}" srcOrd="3" destOrd="0" presId="urn:microsoft.com/office/officeart/2005/8/layout/process1"/>
    <dgm:cxn modelId="{6186E929-9941-41B8-960F-28CB6F78D3BB}" type="presParOf" srcId="{877CA47D-0CC1-4DC6-B63E-6D2555FF9CC9}" destId="{97019F97-D35F-4161-A411-08A6F5DE1B90}" srcOrd="0" destOrd="0" presId="urn:microsoft.com/office/officeart/2005/8/layout/process1"/>
    <dgm:cxn modelId="{AE155B00-4B37-4706-A9CF-B35B24D2357E}" type="presParOf" srcId="{13CFBEBD-A2D6-4DA4-A46E-8CF4CB7D007A}" destId="{8E3C6EF3-92C0-4A98-9C7E-B3C24F25A9C3}" srcOrd="4"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912DD4C2-3FBD-4B07-879F-C3EDBEE47D3A}" type="doc">
      <dgm:prSet loTypeId="urn:microsoft.com/office/officeart/2005/8/layout/hProcess11" loCatId="process" qsTypeId="urn:microsoft.com/office/officeart/2005/8/quickstyle/simple1" qsCatId="simple" csTypeId="urn:microsoft.com/office/officeart/2005/8/colors/accent1_2" csCatId="accent1"/>
      <dgm:spPr/>
      <dgm:t>
        <a:bodyPr/>
        <a:lstStyle/>
        <a:p>
          <a:endParaRPr lang="it-IT"/>
        </a:p>
      </dgm:t>
    </dgm:pt>
    <dgm:pt modelId="{0BE85D1D-3225-4380-8803-487BDE9407D3}">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Barriera</a:t>
          </a:r>
        </a:p>
      </dgm:t>
    </dgm:pt>
    <dgm:pt modelId="{AC149C35-0096-4E98-A770-BC01BF6F7621}" type="parTrans" cxnId="{DA646204-8BB9-45FF-BFEB-DBB1AEB329BD}">
      <dgm:prSet/>
      <dgm:spPr/>
      <dgm:t>
        <a:bodyPr/>
        <a:lstStyle/>
        <a:p>
          <a:endParaRPr lang="it-IT"/>
        </a:p>
      </dgm:t>
    </dgm:pt>
    <dgm:pt modelId="{45CAF7DB-ECA8-4831-956E-678584B800D4}" type="sibTrans" cxnId="{DA646204-8BB9-45FF-BFEB-DBB1AEB329BD}">
      <dgm:prSet/>
      <dgm:spPr/>
      <dgm:t>
        <a:bodyPr/>
        <a:lstStyle/>
        <a:p>
          <a:endParaRPr lang="it-IT"/>
        </a:p>
      </dgm:t>
    </dgm:pt>
    <dgm:pt modelId="{67782CE7-288C-4248-925A-0C4D7180C3FF}">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Disinformazione</a:t>
          </a:r>
        </a:p>
      </dgm:t>
    </dgm:pt>
    <dgm:pt modelId="{8FE3F8E9-2E30-4D6E-BB55-AE06390158B7}" type="parTrans" cxnId="{FFFD5E1F-100D-408C-9086-9A6B4DCA2097}">
      <dgm:prSet/>
      <dgm:spPr/>
      <dgm:t>
        <a:bodyPr/>
        <a:lstStyle/>
        <a:p>
          <a:endParaRPr lang="it-IT"/>
        </a:p>
      </dgm:t>
    </dgm:pt>
    <dgm:pt modelId="{E0D8EAD3-ECB5-466B-B508-86C54E0C4802}" type="sibTrans" cxnId="{FFFD5E1F-100D-408C-9086-9A6B4DCA2097}">
      <dgm:prSet/>
      <dgm:spPr/>
      <dgm:t>
        <a:bodyPr/>
        <a:lstStyle/>
        <a:p>
          <a:endParaRPr lang="it-IT"/>
        </a:p>
      </dgm:t>
    </dgm:pt>
    <dgm:pt modelId="{C4DBDE9A-1A4E-4B32-B882-A064D3CF8544}">
      <dgm:prSet custT="1"/>
      <dgm:spPr/>
      <dgm:t>
        <a:bodyPr/>
        <a:lstStyle/>
        <a:p>
          <a:pPr rtl="0"/>
          <a:r>
            <a:rPr lang="it-IT" sz="1600" b="1"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Eccessiva fiducia</a:t>
          </a:r>
        </a:p>
      </dgm:t>
    </dgm:pt>
    <dgm:pt modelId="{A55FF63E-93C5-4233-96DE-D46C4D9E9FD4}" type="parTrans" cxnId="{2052949D-7D16-4CC6-9A38-3F0DC7FD40F9}">
      <dgm:prSet/>
      <dgm:spPr/>
      <dgm:t>
        <a:bodyPr/>
        <a:lstStyle/>
        <a:p>
          <a:endParaRPr lang="it-IT"/>
        </a:p>
      </dgm:t>
    </dgm:pt>
    <dgm:pt modelId="{0006EF66-0CC0-468D-AA56-45CEEF0820E2}" type="sibTrans" cxnId="{2052949D-7D16-4CC6-9A38-3F0DC7FD40F9}">
      <dgm:prSet/>
      <dgm:spPr/>
      <dgm:t>
        <a:bodyPr/>
        <a:lstStyle/>
        <a:p>
          <a:endParaRPr lang="it-IT"/>
        </a:p>
      </dgm:t>
    </dgm:pt>
    <dgm:pt modelId="{06F05C35-F92D-4E32-97B1-836BF37E5086}" type="pres">
      <dgm:prSet presAssocID="{912DD4C2-3FBD-4B07-879F-C3EDBEE47D3A}" presName="Name0" presStyleCnt="0">
        <dgm:presLayoutVars>
          <dgm:dir/>
          <dgm:resizeHandles val="exact"/>
        </dgm:presLayoutVars>
      </dgm:prSet>
      <dgm:spPr/>
      <dgm:t>
        <a:bodyPr/>
        <a:lstStyle/>
        <a:p>
          <a:endParaRPr lang="it-IT"/>
        </a:p>
      </dgm:t>
    </dgm:pt>
    <dgm:pt modelId="{491CB386-B008-4BE0-A98C-EB9F622C225B}" type="pres">
      <dgm:prSet presAssocID="{912DD4C2-3FBD-4B07-879F-C3EDBEE47D3A}" presName="arrow" presStyleLbl="bgShp" presStyleIdx="0" presStyleCnt="1" custLinFactNeighborX="-59" custLinFactNeighborY="-1887"/>
      <dgm:spPr>
        <a:solidFill>
          <a:schemeClr val="bg2">
            <a:lumMod val="50000"/>
          </a:schemeClr>
        </a:solidFill>
        <a:ln w="28575">
          <a:solidFill>
            <a:schemeClr val="tx1"/>
          </a:solidFill>
        </a:ln>
      </dgm:spPr>
    </dgm:pt>
    <dgm:pt modelId="{C6BB5983-A367-43D2-BA03-DF6851FFAC18}" type="pres">
      <dgm:prSet presAssocID="{912DD4C2-3FBD-4B07-879F-C3EDBEE47D3A}" presName="points" presStyleCnt="0"/>
      <dgm:spPr/>
    </dgm:pt>
    <dgm:pt modelId="{5F4587F9-DFDA-43DA-88EF-BCECF8392E9C}" type="pres">
      <dgm:prSet presAssocID="{0BE85D1D-3225-4380-8803-487BDE9407D3}" presName="compositeA" presStyleCnt="0"/>
      <dgm:spPr/>
    </dgm:pt>
    <dgm:pt modelId="{6EF14087-47AF-42F2-BCBC-0641901AD90D}" type="pres">
      <dgm:prSet presAssocID="{0BE85D1D-3225-4380-8803-487BDE9407D3}" presName="textA" presStyleLbl="revTx" presStyleIdx="0" presStyleCnt="3">
        <dgm:presLayoutVars>
          <dgm:bulletEnabled val="1"/>
        </dgm:presLayoutVars>
      </dgm:prSet>
      <dgm:spPr/>
      <dgm:t>
        <a:bodyPr/>
        <a:lstStyle/>
        <a:p>
          <a:endParaRPr lang="it-IT"/>
        </a:p>
      </dgm:t>
    </dgm:pt>
    <dgm:pt modelId="{8387997D-DA19-4FCD-9260-E5AD094D12DD}" type="pres">
      <dgm:prSet presAssocID="{0BE85D1D-3225-4380-8803-487BDE9407D3}" presName="circleA" presStyleLbl="node1" presStyleIdx="0" presStyleCnt="3"/>
      <dgm:spPr>
        <a:solidFill>
          <a:srgbClr val="92D050"/>
        </a:solidFill>
      </dgm:spPr>
    </dgm:pt>
    <dgm:pt modelId="{B37E7664-0E70-4ED6-B54B-2BC577445DEB}" type="pres">
      <dgm:prSet presAssocID="{0BE85D1D-3225-4380-8803-487BDE9407D3}" presName="spaceA" presStyleCnt="0"/>
      <dgm:spPr/>
    </dgm:pt>
    <dgm:pt modelId="{8E829B5F-5FC4-4432-8154-96457F49FBBE}" type="pres">
      <dgm:prSet presAssocID="{45CAF7DB-ECA8-4831-956E-678584B800D4}" presName="space" presStyleCnt="0"/>
      <dgm:spPr/>
    </dgm:pt>
    <dgm:pt modelId="{3724C99F-9E81-4040-A3BC-08503FC2D0F0}" type="pres">
      <dgm:prSet presAssocID="{67782CE7-288C-4248-925A-0C4D7180C3FF}" presName="compositeB" presStyleCnt="0"/>
      <dgm:spPr/>
    </dgm:pt>
    <dgm:pt modelId="{4FB126ED-1319-46D3-9195-2963CFC5CC06}" type="pres">
      <dgm:prSet presAssocID="{67782CE7-288C-4248-925A-0C4D7180C3FF}" presName="textB" presStyleLbl="revTx" presStyleIdx="1" presStyleCnt="3">
        <dgm:presLayoutVars>
          <dgm:bulletEnabled val="1"/>
        </dgm:presLayoutVars>
      </dgm:prSet>
      <dgm:spPr/>
      <dgm:t>
        <a:bodyPr/>
        <a:lstStyle/>
        <a:p>
          <a:endParaRPr lang="it-IT"/>
        </a:p>
      </dgm:t>
    </dgm:pt>
    <dgm:pt modelId="{2A860B8F-7C30-429F-8D5D-69551F11FE4C}" type="pres">
      <dgm:prSet presAssocID="{67782CE7-288C-4248-925A-0C4D7180C3FF}" presName="circleB" presStyleLbl="node1" presStyleIdx="1" presStyleCnt="3"/>
      <dgm:spPr>
        <a:solidFill>
          <a:srgbClr val="92D050"/>
        </a:solidFill>
      </dgm:spPr>
    </dgm:pt>
    <dgm:pt modelId="{7A18005E-0E6F-4D38-8866-10BEF820AD59}" type="pres">
      <dgm:prSet presAssocID="{67782CE7-288C-4248-925A-0C4D7180C3FF}" presName="spaceB" presStyleCnt="0"/>
      <dgm:spPr/>
    </dgm:pt>
    <dgm:pt modelId="{A9DD3DE3-C868-4E4F-9CB2-9E1FE6F2630D}" type="pres">
      <dgm:prSet presAssocID="{E0D8EAD3-ECB5-466B-B508-86C54E0C4802}" presName="space" presStyleCnt="0"/>
      <dgm:spPr/>
    </dgm:pt>
    <dgm:pt modelId="{554732F1-3E3D-465B-B608-9A1187D8BDC2}" type="pres">
      <dgm:prSet presAssocID="{C4DBDE9A-1A4E-4B32-B882-A064D3CF8544}" presName="compositeA" presStyleCnt="0"/>
      <dgm:spPr/>
    </dgm:pt>
    <dgm:pt modelId="{C78CFA19-D70A-4018-8C8B-B7A497DCC32B}" type="pres">
      <dgm:prSet presAssocID="{C4DBDE9A-1A4E-4B32-B882-A064D3CF8544}" presName="textA" presStyleLbl="revTx" presStyleIdx="2" presStyleCnt="3">
        <dgm:presLayoutVars>
          <dgm:bulletEnabled val="1"/>
        </dgm:presLayoutVars>
      </dgm:prSet>
      <dgm:spPr/>
      <dgm:t>
        <a:bodyPr/>
        <a:lstStyle/>
        <a:p>
          <a:endParaRPr lang="it-IT"/>
        </a:p>
      </dgm:t>
    </dgm:pt>
    <dgm:pt modelId="{E4B5960F-F565-47AF-9FE4-D29088AB4B09}" type="pres">
      <dgm:prSet presAssocID="{C4DBDE9A-1A4E-4B32-B882-A064D3CF8544}" presName="circleA" presStyleLbl="node1" presStyleIdx="2" presStyleCnt="3"/>
      <dgm:spPr>
        <a:solidFill>
          <a:srgbClr val="92D050"/>
        </a:solidFill>
      </dgm:spPr>
    </dgm:pt>
    <dgm:pt modelId="{FCDF324D-47A2-4EDE-9C0F-898FAD45F420}" type="pres">
      <dgm:prSet presAssocID="{C4DBDE9A-1A4E-4B32-B882-A064D3CF8544}" presName="spaceA" presStyleCnt="0"/>
      <dgm:spPr/>
    </dgm:pt>
  </dgm:ptLst>
  <dgm:cxnLst>
    <dgm:cxn modelId="{D0D98850-2BB5-43EE-B340-04C5BCFE8E50}" type="presOf" srcId="{912DD4C2-3FBD-4B07-879F-C3EDBEE47D3A}" destId="{06F05C35-F92D-4E32-97B1-836BF37E5086}" srcOrd="0" destOrd="0" presId="urn:microsoft.com/office/officeart/2005/8/layout/hProcess11"/>
    <dgm:cxn modelId="{DA646204-8BB9-45FF-BFEB-DBB1AEB329BD}" srcId="{912DD4C2-3FBD-4B07-879F-C3EDBEE47D3A}" destId="{0BE85D1D-3225-4380-8803-487BDE9407D3}" srcOrd="0" destOrd="0" parTransId="{AC149C35-0096-4E98-A770-BC01BF6F7621}" sibTransId="{45CAF7DB-ECA8-4831-956E-678584B800D4}"/>
    <dgm:cxn modelId="{2052949D-7D16-4CC6-9A38-3F0DC7FD40F9}" srcId="{912DD4C2-3FBD-4B07-879F-C3EDBEE47D3A}" destId="{C4DBDE9A-1A4E-4B32-B882-A064D3CF8544}" srcOrd="2" destOrd="0" parTransId="{A55FF63E-93C5-4233-96DE-D46C4D9E9FD4}" sibTransId="{0006EF66-0CC0-468D-AA56-45CEEF0820E2}"/>
    <dgm:cxn modelId="{FFFD5E1F-100D-408C-9086-9A6B4DCA2097}" srcId="{912DD4C2-3FBD-4B07-879F-C3EDBEE47D3A}" destId="{67782CE7-288C-4248-925A-0C4D7180C3FF}" srcOrd="1" destOrd="0" parTransId="{8FE3F8E9-2E30-4D6E-BB55-AE06390158B7}" sibTransId="{E0D8EAD3-ECB5-466B-B508-86C54E0C4802}"/>
    <dgm:cxn modelId="{9E7F8361-344B-482F-812A-F23D8D7829A7}" type="presOf" srcId="{67782CE7-288C-4248-925A-0C4D7180C3FF}" destId="{4FB126ED-1319-46D3-9195-2963CFC5CC06}" srcOrd="0" destOrd="0" presId="urn:microsoft.com/office/officeart/2005/8/layout/hProcess11"/>
    <dgm:cxn modelId="{D505B1B7-D382-43D9-B9F5-ECBCBC528BB0}" type="presOf" srcId="{0BE85D1D-3225-4380-8803-487BDE9407D3}" destId="{6EF14087-47AF-42F2-BCBC-0641901AD90D}" srcOrd="0" destOrd="0" presId="urn:microsoft.com/office/officeart/2005/8/layout/hProcess11"/>
    <dgm:cxn modelId="{EBAADCD8-675D-43B0-BE8E-92F5EB5E7117}" type="presOf" srcId="{C4DBDE9A-1A4E-4B32-B882-A064D3CF8544}" destId="{C78CFA19-D70A-4018-8C8B-B7A497DCC32B}" srcOrd="0" destOrd="0" presId="urn:microsoft.com/office/officeart/2005/8/layout/hProcess11"/>
    <dgm:cxn modelId="{843C9B5E-D05A-4094-8876-ECDD664410DD}" type="presParOf" srcId="{06F05C35-F92D-4E32-97B1-836BF37E5086}" destId="{491CB386-B008-4BE0-A98C-EB9F622C225B}" srcOrd="0" destOrd="0" presId="urn:microsoft.com/office/officeart/2005/8/layout/hProcess11"/>
    <dgm:cxn modelId="{22EDB8AC-3BB7-4EE5-90BC-247A6C554A19}" type="presParOf" srcId="{06F05C35-F92D-4E32-97B1-836BF37E5086}" destId="{C6BB5983-A367-43D2-BA03-DF6851FFAC18}" srcOrd="1" destOrd="0" presId="urn:microsoft.com/office/officeart/2005/8/layout/hProcess11"/>
    <dgm:cxn modelId="{D5784F55-BCAC-4667-90A3-C5866F27476B}" type="presParOf" srcId="{C6BB5983-A367-43D2-BA03-DF6851FFAC18}" destId="{5F4587F9-DFDA-43DA-88EF-BCECF8392E9C}" srcOrd="0" destOrd="0" presId="urn:microsoft.com/office/officeart/2005/8/layout/hProcess11"/>
    <dgm:cxn modelId="{2ED56BCC-35E5-460B-ACC1-62BB7C31D4E9}" type="presParOf" srcId="{5F4587F9-DFDA-43DA-88EF-BCECF8392E9C}" destId="{6EF14087-47AF-42F2-BCBC-0641901AD90D}" srcOrd="0" destOrd="0" presId="urn:microsoft.com/office/officeart/2005/8/layout/hProcess11"/>
    <dgm:cxn modelId="{2801F598-AEEA-4034-B5A9-18392D3E10EB}" type="presParOf" srcId="{5F4587F9-DFDA-43DA-88EF-BCECF8392E9C}" destId="{8387997D-DA19-4FCD-9260-E5AD094D12DD}" srcOrd="1" destOrd="0" presId="urn:microsoft.com/office/officeart/2005/8/layout/hProcess11"/>
    <dgm:cxn modelId="{DD63E327-ACDB-41E1-B054-3850964B9A56}" type="presParOf" srcId="{5F4587F9-DFDA-43DA-88EF-BCECF8392E9C}" destId="{B37E7664-0E70-4ED6-B54B-2BC577445DEB}" srcOrd="2" destOrd="0" presId="urn:microsoft.com/office/officeart/2005/8/layout/hProcess11"/>
    <dgm:cxn modelId="{5995AB27-4A69-4F4E-9332-D8D2E014C5AF}" type="presParOf" srcId="{C6BB5983-A367-43D2-BA03-DF6851FFAC18}" destId="{8E829B5F-5FC4-4432-8154-96457F49FBBE}" srcOrd="1" destOrd="0" presId="urn:microsoft.com/office/officeart/2005/8/layout/hProcess11"/>
    <dgm:cxn modelId="{687C291E-2300-4BEF-B729-63043EFD3D92}" type="presParOf" srcId="{C6BB5983-A367-43D2-BA03-DF6851FFAC18}" destId="{3724C99F-9E81-4040-A3BC-08503FC2D0F0}" srcOrd="2" destOrd="0" presId="urn:microsoft.com/office/officeart/2005/8/layout/hProcess11"/>
    <dgm:cxn modelId="{75D05F72-9D7D-44AF-8E1C-281E1C30B745}" type="presParOf" srcId="{3724C99F-9E81-4040-A3BC-08503FC2D0F0}" destId="{4FB126ED-1319-46D3-9195-2963CFC5CC06}" srcOrd="0" destOrd="0" presId="urn:microsoft.com/office/officeart/2005/8/layout/hProcess11"/>
    <dgm:cxn modelId="{C590BE82-80C6-41E8-83A0-56DCFD276468}" type="presParOf" srcId="{3724C99F-9E81-4040-A3BC-08503FC2D0F0}" destId="{2A860B8F-7C30-429F-8D5D-69551F11FE4C}" srcOrd="1" destOrd="0" presId="urn:microsoft.com/office/officeart/2005/8/layout/hProcess11"/>
    <dgm:cxn modelId="{F259B2FF-C380-4872-A7BF-0063C91B17D4}" type="presParOf" srcId="{3724C99F-9E81-4040-A3BC-08503FC2D0F0}" destId="{7A18005E-0E6F-4D38-8866-10BEF820AD59}" srcOrd="2" destOrd="0" presId="urn:microsoft.com/office/officeart/2005/8/layout/hProcess11"/>
    <dgm:cxn modelId="{83F13AA1-E28F-4B50-9580-70745B4CFF91}" type="presParOf" srcId="{C6BB5983-A367-43D2-BA03-DF6851FFAC18}" destId="{A9DD3DE3-C868-4E4F-9CB2-9E1FE6F2630D}" srcOrd="3" destOrd="0" presId="urn:microsoft.com/office/officeart/2005/8/layout/hProcess11"/>
    <dgm:cxn modelId="{B5B327D2-33FC-43A6-AA51-89A70D38275A}" type="presParOf" srcId="{C6BB5983-A367-43D2-BA03-DF6851FFAC18}" destId="{554732F1-3E3D-465B-B608-9A1187D8BDC2}" srcOrd="4" destOrd="0" presId="urn:microsoft.com/office/officeart/2005/8/layout/hProcess11"/>
    <dgm:cxn modelId="{1E00221A-46E7-4245-A3BB-4790361CB8D0}" type="presParOf" srcId="{554732F1-3E3D-465B-B608-9A1187D8BDC2}" destId="{C78CFA19-D70A-4018-8C8B-B7A497DCC32B}" srcOrd="0" destOrd="0" presId="urn:microsoft.com/office/officeart/2005/8/layout/hProcess11"/>
    <dgm:cxn modelId="{105EAF8D-DCB9-43A6-882D-E729B22DDE69}" type="presParOf" srcId="{554732F1-3E3D-465B-B608-9A1187D8BDC2}" destId="{E4B5960F-F565-47AF-9FE4-D29088AB4B09}" srcOrd="1" destOrd="0" presId="urn:microsoft.com/office/officeart/2005/8/layout/hProcess11"/>
    <dgm:cxn modelId="{F83D84A1-238E-4541-AE41-FD8B10E03FA3}" type="presParOf" srcId="{554732F1-3E3D-465B-B608-9A1187D8BDC2}" destId="{FCDF324D-47A2-4EDE-9C0F-898FAD45F420}"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D627F8D-A2E8-498A-8F6C-EF6F41DB831D}" type="doc">
      <dgm:prSet loTypeId="urn:microsoft.com/office/officeart/2005/8/layout/cycle7" loCatId="cycle" qsTypeId="urn:microsoft.com/office/officeart/2005/8/quickstyle/simple1" qsCatId="simple" csTypeId="urn:microsoft.com/office/officeart/2005/8/colors/accent1_2" csCatId="accent1" phldr="1"/>
      <dgm:spPr/>
      <dgm:t>
        <a:bodyPr/>
        <a:lstStyle/>
        <a:p>
          <a:endParaRPr lang="it-IT"/>
        </a:p>
      </dgm:t>
    </dgm:pt>
    <dgm:pt modelId="{F21AF7DD-896A-402F-984C-376AD2C0C44B}">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Consapevolezza</a:t>
          </a:r>
        </a:p>
      </dgm:t>
    </dgm:pt>
    <dgm:pt modelId="{37C5EC88-96DC-441F-8E1C-6D6DAC71A549}" type="parTrans" cxnId="{A695EB94-C44B-4FD6-9EDE-EDC0F462DE62}">
      <dgm:prSet/>
      <dgm:spPr/>
      <dgm:t>
        <a:bodyPr/>
        <a:lstStyle/>
        <a:p>
          <a:endParaRPr lang="it-IT"/>
        </a:p>
      </dgm:t>
    </dgm:pt>
    <dgm:pt modelId="{6FAB5763-A7ED-4B1D-A3ED-7A11DA5B80D6}" type="sibTrans" cxnId="{A695EB94-C44B-4FD6-9EDE-EDC0F462DE62}">
      <dgm:prSet/>
      <dgm:spPr>
        <a:solidFill>
          <a:schemeClr val="tx1"/>
        </a:solidFill>
        <a:ln w="28575">
          <a:solidFill>
            <a:schemeClr val="bg1">
              <a:lumMod val="50000"/>
            </a:schemeClr>
          </a:solidFill>
        </a:ln>
      </dgm:spPr>
      <dgm:t>
        <a:bodyPr/>
        <a:lstStyle/>
        <a:p>
          <a:endParaRPr lang="it-IT"/>
        </a:p>
      </dgm:t>
    </dgm:pt>
    <dgm:pt modelId="{A9D9B671-9204-4D2B-83B8-0057F70B0070}">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Fatalismo</a:t>
          </a:r>
        </a:p>
      </dgm:t>
    </dgm:pt>
    <dgm:pt modelId="{CFF72539-523A-43C9-AC70-DFBA90322DA8}" type="parTrans" cxnId="{DD4150B9-8DF7-4AB4-AE94-BC4694C512BB}">
      <dgm:prSet/>
      <dgm:spPr/>
      <dgm:t>
        <a:bodyPr/>
        <a:lstStyle/>
        <a:p>
          <a:endParaRPr lang="it-IT"/>
        </a:p>
      </dgm:t>
    </dgm:pt>
    <dgm:pt modelId="{5319537F-7A66-4B49-A0B1-16E235F14BB9}" type="sibTrans" cxnId="{DD4150B9-8DF7-4AB4-AE94-BC4694C512BB}">
      <dgm:prSet/>
      <dgm:spPr>
        <a:solidFill>
          <a:schemeClr val="tx1"/>
        </a:solidFill>
        <a:ln w="28575">
          <a:solidFill>
            <a:schemeClr val="bg1">
              <a:lumMod val="50000"/>
            </a:schemeClr>
          </a:solidFill>
        </a:ln>
      </dgm:spPr>
      <dgm:t>
        <a:bodyPr/>
        <a:lstStyle/>
        <a:p>
          <a:endParaRPr lang="it-IT"/>
        </a:p>
      </dgm:t>
    </dgm:pt>
    <dgm:pt modelId="{80A0F35F-6682-41C6-93DE-8107D2A43D5C}">
      <dgm:prSet custT="1"/>
      <dgm:spPr>
        <a:solidFill>
          <a:schemeClr val="bg1"/>
        </a:solidFill>
        <a:ln w="38100">
          <a:solidFill>
            <a:schemeClr val="tx1"/>
          </a:solidFill>
        </a:ln>
      </dgm:spPr>
      <dgm:t>
        <a:bodyPr/>
        <a:lstStyle/>
        <a:p>
          <a:pPr rtl="0"/>
          <a:r>
            <a:rPr lang="it-IT" sz="1800" b="1" dirty="0">
              <a:solidFill>
                <a:schemeClr val="tx1"/>
              </a:solidFill>
              <a:latin typeface="Verdana" panose="020B0604030504040204" pitchFamily="34" charset="0"/>
              <a:ea typeface="Verdana" panose="020B0604030504040204" pitchFamily="34" charset="0"/>
              <a:cs typeface="Verdana" panose="020B0604030504040204" pitchFamily="34" charset="0"/>
            </a:rPr>
            <a:t>Roulette russa</a:t>
          </a:r>
        </a:p>
      </dgm:t>
    </dgm:pt>
    <dgm:pt modelId="{EF0EA006-38EF-4B9F-A6B4-F23B5464F534}" type="parTrans" cxnId="{A790C215-322F-4E9D-85E0-6C84A1A6C0C8}">
      <dgm:prSet/>
      <dgm:spPr/>
      <dgm:t>
        <a:bodyPr/>
        <a:lstStyle/>
        <a:p>
          <a:endParaRPr lang="it-IT"/>
        </a:p>
      </dgm:t>
    </dgm:pt>
    <dgm:pt modelId="{91879E9A-822F-4F5E-ACA8-C3A05689128F}" type="sibTrans" cxnId="{A790C215-322F-4E9D-85E0-6C84A1A6C0C8}">
      <dgm:prSet/>
      <dgm:spPr>
        <a:solidFill>
          <a:schemeClr val="tx1"/>
        </a:solidFill>
        <a:ln w="28575">
          <a:solidFill>
            <a:schemeClr val="bg1">
              <a:lumMod val="50000"/>
            </a:schemeClr>
          </a:solidFill>
        </a:ln>
      </dgm:spPr>
      <dgm:t>
        <a:bodyPr/>
        <a:lstStyle/>
        <a:p>
          <a:endParaRPr lang="it-IT"/>
        </a:p>
      </dgm:t>
    </dgm:pt>
    <dgm:pt modelId="{6DD69AD6-5479-4FB6-9EBA-A66B7FDA91F5}" type="pres">
      <dgm:prSet presAssocID="{ED627F8D-A2E8-498A-8F6C-EF6F41DB831D}" presName="Name0" presStyleCnt="0">
        <dgm:presLayoutVars>
          <dgm:dir/>
          <dgm:resizeHandles val="exact"/>
        </dgm:presLayoutVars>
      </dgm:prSet>
      <dgm:spPr/>
      <dgm:t>
        <a:bodyPr/>
        <a:lstStyle/>
        <a:p>
          <a:endParaRPr lang="it-IT"/>
        </a:p>
      </dgm:t>
    </dgm:pt>
    <dgm:pt modelId="{906FB01C-8734-48A6-935C-7E209E3083A0}" type="pres">
      <dgm:prSet presAssocID="{F21AF7DD-896A-402F-984C-376AD2C0C44B}" presName="node" presStyleLbl="node1" presStyleIdx="0" presStyleCnt="3" custScaleX="157224" custScaleY="151318" custRadScaleRad="91351" custRadScaleInc="2462">
        <dgm:presLayoutVars>
          <dgm:bulletEnabled val="1"/>
        </dgm:presLayoutVars>
      </dgm:prSet>
      <dgm:spPr/>
      <dgm:t>
        <a:bodyPr/>
        <a:lstStyle/>
        <a:p>
          <a:endParaRPr lang="it-IT"/>
        </a:p>
      </dgm:t>
    </dgm:pt>
    <dgm:pt modelId="{B46F9571-4E2E-4D46-AB6F-269F2031AC87}" type="pres">
      <dgm:prSet presAssocID="{6FAB5763-A7ED-4B1D-A3ED-7A11DA5B80D6}" presName="sibTrans" presStyleLbl="sibTrans2D1" presStyleIdx="0" presStyleCnt="3"/>
      <dgm:spPr/>
      <dgm:t>
        <a:bodyPr/>
        <a:lstStyle/>
        <a:p>
          <a:endParaRPr lang="it-IT"/>
        </a:p>
      </dgm:t>
    </dgm:pt>
    <dgm:pt modelId="{B616297E-B222-4618-80DB-EFED6A23E7F8}" type="pres">
      <dgm:prSet presAssocID="{6FAB5763-A7ED-4B1D-A3ED-7A11DA5B80D6}" presName="connectorText" presStyleLbl="sibTrans2D1" presStyleIdx="0" presStyleCnt="3"/>
      <dgm:spPr/>
      <dgm:t>
        <a:bodyPr/>
        <a:lstStyle/>
        <a:p>
          <a:endParaRPr lang="it-IT"/>
        </a:p>
      </dgm:t>
    </dgm:pt>
    <dgm:pt modelId="{CA9153B9-B682-43A2-A347-8F0B858426A5}" type="pres">
      <dgm:prSet presAssocID="{A9D9B671-9204-4D2B-83B8-0057F70B0070}" presName="node" presStyleLbl="node1" presStyleIdx="1" presStyleCnt="3" custScaleX="157224" custScaleY="151318" custRadScaleRad="133689" custRadScaleInc="-6608">
        <dgm:presLayoutVars>
          <dgm:bulletEnabled val="1"/>
        </dgm:presLayoutVars>
      </dgm:prSet>
      <dgm:spPr/>
      <dgm:t>
        <a:bodyPr/>
        <a:lstStyle/>
        <a:p>
          <a:endParaRPr lang="it-IT"/>
        </a:p>
      </dgm:t>
    </dgm:pt>
    <dgm:pt modelId="{6C489331-B4C3-4688-9514-3C0828AF1239}" type="pres">
      <dgm:prSet presAssocID="{5319537F-7A66-4B49-A0B1-16E235F14BB9}" presName="sibTrans" presStyleLbl="sibTrans2D1" presStyleIdx="1" presStyleCnt="3"/>
      <dgm:spPr/>
      <dgm:t>
        <a:bodyPr/>
        <a:lstStyle/>
        <a:p>
          <a:endParaRPr lang="it-IT"/>
        </a:p>
      </dgm:t>
    </dgm:pt>
    <dgm:pt modelId="{865E2548-C451-45BC-9FE0-9161E1DB761D}" type="pres">
      <dgm:prSet presAssocID="{5319537F-7A66-4B49-A0B1-16E235F14BB9}" presName="connectorText" presStyleLbl="sibTrans2D1" presStyleIdx="1" presStyleCnt="3"/>
      <dgm:spPr/>
      <dgm:t>
        <a:bodyPr/>
        <a:lstStyle/>
        <a:p>
          <a:endParaRPr lang="it-IT"/>
        </a:p>
      </dgm:t>
    </dgm:pt>
    <dgm:pt modelId="{9B5B1681-46D7-4999-AABB-422C4B113D9C}" type="pres">
      <dgm:prSet presAssocID="{80A0F35F-6682-41C6-93DE-8107D2A43D5C}" presName="node" presStyleLbl="node1" presStyleIdx="2" presStyleCnt="3" custScaleX="157224" custScaleY="151318" custRadScaleRad="121149" custRadScaleInc="1716">
        <dgm:presLayoutVars>
          <dgm:bulletEnabled val="1"/>
        </dgm:presLayoutVars>
      </dgm:prSet>
      <dgm:spPr/>
      <dgm:t>
        <a:bodyPr/>
        <a:lstStyle/>
        <a:p>
          <a:endParaRPr lang="it-IT"/>
        </a:p>
      </dgm:t>
    </dgm:pt>
    <dgm:pt modelId="{73988969-C244-4EBC-B9D4-ED8D1E8C0891}" type="pres">
      <dgm:prSet presAssocID="{91879E9A-822F-4F5E-ACA8-C3A05689128F}" presName="sibTrans" presStyleLbl="sibTrans2D1" presStyleIdx="2" presStyleCnt="3"/>
      <dgm:spPr/>
      <dgm:t>
        <a:bodyPr/>
        <a:lstStyle/>
        <a:p>
          <a:endParaRPr lang="it-IT"/>
        </a:p>
      </dgm:t>
    </dgm:pt>
    <dgm:pt modelId="{284CB5C5-BA51-498D-B62C-BA3B349276AD}" type="pres">
      <dgm:prSet presAssocID="{91879E9A-822F-4F5E-ACA8-C3A05689128F}" presName="connectorText" presStyleLbl="sibTrans2D1" presStyleIdx="2" presStyleCnt="3"/>
      <dgm:spPr/>
      <dgm:t>
        <a:bodyPr/>
        <a:lstStyle/>
        <a:p>
          <a:endParaRPr lang="it-IT"/>
        </a:p>
      </dgm:t>
    </dgm:pt>
  </dgm:ptLst>
  <dgm:cxnLst>
    <dgm:cxn modelId="{DD4150B9-8DF7-4AB4-AE94-BC4694C512BB}" srcId="{ED627F8D-A2E8-498A-8F6C-EF6F41DB831D}" destId="{A9D9B671-9204-4D2B-83B8-0057F70B0070}" srcOrd="1" destOrd="0" parTransId="{CFF72539-523A-43C9-AC70-DFBA90322DA8}" sibTransId="{5319537F-7A66-4B49-A0B1-16E235F14BB9}"/>
    <dgm:cxn modelId="{1548C3CE-FF78-4E0C-B25F-BDE30B61C797}" type="presOf" srcId="{F21AF7DD-896A-402F-984C-376AD2C0C44B}" destId="{906FB01C-8734-48A6-935C-7E209E3083A0}" srcOrd="0" destOrd="0" presId="urn:microsoft.com/office/officeart/2005/8/layout/cycle7"/>
    <dgm:cxn modelId="{2CBD2711-DA3A-4324-B4A7-FA8AA5473A5E}" type="presOf" srcId="{5319537F-7A66-4B49-A0B1-16E235F14BB9}" destId="{865E2548-C451-45BC-9FE0-9161E1DB761D}" srcOrd="1" destOrd="0" presId="urn:microsoft.com/office/officeart/2005/8/layout/cycle7"/>
    <dgm:cxn modelId="{8751B716-0D94-4E97-9685-B162DA12DA72}" type="presOf" srcId="{6FAB5763-A7ED-4B1D-A3ED-7A11DA5B80D6}" destId="{B46F9571-4E2E-4D46-AB6F-269F2031AC87}" srcOrd="0" destOrd="0" presId="urn:microsoft.com/office/officeart/2005/8/layout/cycle7"/>
    <dgm:cxn modelId="{1FE4A01A-DB26-4D15-871F-23DEF68ACB20}" type="presOf" srcId="{A9D9B671-9204-4D2B-83B8-0057F70B0070}" destId="{CA9153B9-B682-43A2-A347-8F0B858426A5}" srcOrd="0" destOrd="0" presId="urn:microsoft.com/office/officeart/2005/8/layout/cycle7"/>
    <dgm:cxn modelId="{7EF1BFFF-CA4C-4154-A161-0A69CCDEA0EB}" type="presOf" srcId="{91879E9A-822F-4F5E-ACA8-C3A05689128F}" destId="{284CB5C5-BA51-498D-B62C-BA3B349276AD}" srcOrd="1" destOrd="0" presId="urn:microsoft.com/office/officeart/2005/8/layout/cycle7"/>
    <dgm:cxn modelId="{A695EB94-C44B-4FD6-9EDE-EDC0F462DE62}" srcId="{ED627F8D-A2E8-498A-8F6C-EF6F41DB831D}" destId="{F21AF7DD-896A-402F-984C-376AD2C0C44B}" srcOrd="0" destOrd="0" parTransId="{37C5EC88-96DC-441F-8E1C-6D6DAC71A549}" sibTransId="{6FAB5763-A7ED-4B1D-A3ED-7A11DA5B80D6}"/>
    <dgm:cxn modelId="{A790C215-322F-4E9D-85E0-6C84A1A6C0C8}" srcId="{ED627F8D-A2E8-498A-8F6C-EF6F41DB831D}" destId="{80A0F35F-6682-41C6-93DE-8107D2A43D5C}" srcOrd="2" destOrd="0" parTransId="{EF0EA006-38EF-4B9F-A6B4-F23B5464F534}" sibTransId="{91879E9A-822F-4F5E-ACA8-C3A05689128F}"/>
    <dgm:cxn modelId="{E2FCA8F6-732B-490E-87EA-840B37C8A527}" type="presOf" srcId="{6FAB5763-A7ED-4B1D-A3ED-7A11DA5B80D6}" destId="{B616297E-B222-4618-80DB-EFED6A23E7F8}" srcOrd="1" destOrd="0" presId="urn:microsoft.com/office/officeart/2005/8/layout/cycle7"/>
    <dgm:cxn modelId="{01EDBC59-85B6-4449-90A1-CF3818C35258}" type="presOf" srcId="{80A0F35F-6682-41C6-93DE-8107D2A43D5C}" destId="{9B5B1681-46D7-4999-AABB-422C4B113D9C}" srcOrd="0" destOrd="0" presId="urn:microsoft.com/office/officeart/2005/8/layout/cycle7"/>
    <dgm:cxn modelId="{F09E82D5-A35D-488A-B87F-8E3A6C1CCE0D}" type="presOf" srcId="{ED627F8D-A2E8-498A-8F6C-EF6F41DB831D}" destId="{6DD69AD6-5479-4FB6-9EBA-A66B7FDA91F5}" srcOrd="0" destOrd="0" presId="urn:microsoft.com/office/officeart/2005/8/layout/cycle7"/>
    <dgm:cxn modelId="{BD0767B7-BED1-402C-AF01-EE186AD14764}" type="presOf" srcId="{91879E9A-822F-4F5E-ACA8-C3A05689128F}" destId="{73988969-C244-4EBC-B9D4-ED8D1E8C0891}" srcOrd="0" destOrd="0" presId="urn:microsoft.com/office/officeart/2005/8/layout/cycle7"/>
    <dgm:cxn modelId="{09449DB4-FE9F-485B-BB1D-7B710F90876E}" type="presOf" srcId="{5319537F-7A66-4B49-A0B1-16E235F14BB9}" destId="{6C489331-B4C3-4688-9514-3C0828AF1239}" srcOrd="0" destOrd="0" presId="urn:microsoft.com/office/officeart/2005/8/layout/cycle7"/>
    <dgm:cxn modelId="{8F560931-A1BF-4259-8F54-CFCEBA73A801}" type="presParOf" srcId="{6DD69AD6-5479-4FB6-9EBA-A66B7FDA91F5}" destId="{906FB01C-8734-48A6-935C-7E209E3083A0}" srcOrd="0" destOrd="0" presId="urn:microsoft.com/office/officeart/2005/8/layout/cycle7"/>
    <dgm:cxn modelId="{53A024C8-95B9-4706-A90E-7883D04CAB0E}" type="presParOf" srcId="{6DD69AD6-5479-4FB6-9EBA-A66B7FDA91F5}" destId="{B46F9571-4E2E-4D46-AB6F-269F2031AC87}" srcOrd="1" destOrd="0" presId="urn:microsoft.com/office/officeart/2005/8/layout/cycle7"/>
    <dgm:cxn modelId="{0DD871EE-D9E4-4433-85A8-F4963E78DB52}" type="presParOf" srcId="{B46F9571-4E2E-4D46-AB6F-269F2031AC87}" destId="{B616297E-B222-4618-80DB-EFED6A23E7F8}" srcOrd="0" destOrd="0" presId="urn:microsoft.com/office/officeart/2005/8/layout/cycle7"/>
    <dgm:cxn modelId="{9B3E3D99-6121-4500-9209-3CC673E11EF8}" type="presParOf" srcId="{6DD69AD6-5479-4FB6-9EBA-A66B7FDA91F5}" destId="{CA9153B9-B682-43A2-A347-8F0B858426A5}" srcOrd="2" destOrd="0" presId="urn:microsoft.com/office/officeart/2005/8/layout/cycle7"/>
    <dgm:cxn modelId="{206D421D-6119-4092-85DE-D4B1037F33B6}" type="presParOf" srcId="{6DD69AD6-5479-4FB6-9EBA-A66B7FDA91F5}" destId="{6C489331-B4C3-4688-9514-3C0828AF1239}" srcOrd="3" destOrd="0" presId="urn:microsoft.com/office/officeart/2005/8/layout/cycle7"/>
    <dgm:cxn modelId="{97368F62-414C-4223-B940-DF8FB8E2F7BA}" type="presParOf" srcId="{6C489331-B4C3-4688-9514-3C0828AF1239}" destId="{865E2548-C451-45BC-9FE0-9161E1DB761D}" srcOrd="0" destOrd="0" presId="urn:microsoft.com/office/officeart/2005/8/layout/cycle7"/>
    <dgm:cxn modelId="{EB0BC29B-748B-4601-98D3-F3013D015F61}" type="presParOf" srcId="{6DD69AD6-5479-4FB6-9EBA-A66B7FDA91F5}" destId="{9B5B1681-46D7-4999-AABB-422C4B113D9C}" srcOrd="4" destOrd="0" presId="urn:microsoft.com/office/officeart/2005/8/layout/cycle7"/>
    <dgm:cxn modelId="{452A9DD0-8630-4BA7-A3D6-7DEB5735FC84}" type="presParOf" srcId="{6DD69AD6-5479-4FB6-9EBA-A66B7FDA91F5}" destId="{73988969-C244-4EBC-B9D4-ED8D1E8C0891}" srcOrd="5" destOrd="0" presId="urn:microsoft.com/office/officeart/2005/8/layout/cycle7"/>
    <dgm:cxn modelId="{2D202FB4-04AF-4B77-8FCB-4963DC3AF4EF}" type="presParOf" srcId="{73988969-C244-4EBC-B9D4-ED8D1E8C0891}" destId="{284CB5C5-BA51-498D-B62C-BA3B349276AD}" srcOrd="0" destOrd="0" presId="urn:microsoft.com/office/officeart/2005/8/layout/cycle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3CD9869C-6458-4D72-A565-A451DF25CB95}"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it-IT"/>
        </a:p>
      </dgm:t>
    </dgm:pt>
    <dgm:pt modelId="{BEC3E313-A7EC-45D3-8CE6-8EF0C5C7BC40}">
      <dgm:prSet custT="1"/>
      <dgm:spPr>
        <a:ln w="28575">
          <a:solidFill>
            <a:schemeClr val="tx1"/>
          </a:solidFill>
        </a:ln>
      </dgm:spPr>
      <dgm:t>
        <a:bodyPr/>
        <a:lstStyle/>
        <a:p>
          <a:pPr rtl="0"/>
          <a:r>
            <a:rPr lang="it-IT" sz="1800" b="1" dirty="0" err="1">
              <a:solidFill>
                <a:srgbClr val="C00000"/>
              </a:solidFill>
              <a:latin typeface="Verdana" panose="020B0604030504040204" pitchFamily="34" charset="0"/>
              <a:ea typeface="Verdana" panose="020B0604030504040204" pitchFamily="34" charset="0"/>
              <a:cs typeface="Verdana" panose="020B0604030504040204" pitchFamily="34" charset="0"/>
            </a:rPr>
            <a:t>Bareback</a:t>
          </a:r>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 sex ≠ Sesso non protetto</a:t>
          </a:r>
        </a:p>
      </dgm:t>
    </dgm:pt>
    <dgm:pt modelId="{5FA09708-6F90-46B3-9319-FF06E8979E37}" type="parTrans" cxnId="{4CF09BD2-C16A-43A1-9295-77CD26205874}">
      <dgm:prSet/>
      <dgm:spPr/>
      <dgm:t>
        <a:bodyPr/>
        <a:lstStyle/>
        <a:p>
          <a:endParaRPr lang="it-IT"/>
        </a:p>
      </dgm:t>
    </dgm:pt>
    <dgm:pt modelId="{47DA377A-3242-4923-A189-342C4F2D81DE}" type="sibTrans" cxnId="{4CF09BD2-C16A-43A1-9295-77CD26205874}">
      <dgm:prSet/>
      <dgm:spPr/>
      <dgm:t>
        <a:bodyPr/>
        <a:lstStyle/>
        <a:p>
          <a:endParaRPr lang="it-IT"/>
        </a:p>
      </dgm:t>
    </dgm:pt>
    <dgm:pt modelId="{091D063B-126C-4480-B7B9-BF11728D0F59}">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Diffusione senza struttura</a:t>
          </a:r>
        </a:p>
      </dgm:t>
    </dgm:pt>
    <dgm:pt modelId="{8F705174-CA00-4A0D-8809-4C524E7EB63E}" type="parTrans" cxnId="{EC5103E3-276C-4519-856F-F48DCDBB9A7C}">
      <dgm:prSet/>
      <dgm:spPr/>
      <dgm:t>
        <a:bodyPr/>
        <a:lstStyle/>
        <a:p>
          <a:endParaRPr lang="it-IT"/>
        </a:p>
      </dgm:t>
    </dgm:pt>
    <dgm:pt modelId="{942E59EB-54AD-4217-98ED-30B29DC89032}" type="sibTrans" cxnId="{EC5103E3-276C-4519-856F-F48DCDBB9A7C}">
      <dgm:prSet/>
      <dgm:spPr/>
      <dgm:t>
        <a:bodyPr/>
        <a:lstStyle/>
        <a:p>
          <a:endParaRPr lang="it-IT"/>
        </a:p>
      </dgm:t>
    </dgm:pt>
    <dgm:pt modelId="{5FFC7EA4-E666-4617-B7A7-17A9C3B5FC4D}">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Dibattito pubblico</a:t>
          </a:r>
        </a:p>
      </dgm:t>
    </dgm:pt>
    <dgm:pt modelId="{FE3ABDFC-279A-4039-802A-D6BF1096C97B}" type="parTrans" cxnId="{66D7F0F4-FFF9-468B-9291-C43AD25C495F}">
      <dgm:prSet/>
      <dgm:spPr/>
      <dgm:t>
        <a:bodyPr/>
        <a:lstStyle/>
        <a:p>
          <a:endParaRPr lang="it-IT"/>
        </a:p>
      </dgm:t>
    </dgm:pt>
    <dgm:pt modelId="{CAB95CD9-F422-451D-9B48-77AC73ACD23E}" type="sibTrans" cxnId="{66D7F0F4-FFF9-468B-9291-C43AD25C495F}">
      <dgm:prSet/>
      <dgm:spPr/>
      <dgm:t>
        <a:bodyPr/>
        <a:lstStyle/>
        <a:p>
          <a:endParaRPr lang="it-IT"/>
        </a:p>
      </dgm:t>
    </dgm:pt>
    <dgm:pt modelId="{6B86BF3A-8F55-4556-A6FF-83C3ECAFC7C9}">
      <dgm:prSet custT="1"/>
      <dgm:spPr>
        <a:ln w="28575">
          <a:solidFill>
            <a:schemeClr val="tx1"/>
          </a:solidFill>
        </a:ln>
      </dgm:spPr>
      <dgm:t>
        <a:bodyPr/>
        <a:lstStyle/>
        <a:p>
          <a:pPr rtl="0"/>
          <a:r>
            <a:rPr lang="it-IT" sz="1800" b="1" dirty="0">
              <a:solidFill>
                <a:srgbClr val="C00000"/>
              </a:solidFill>
              <a:latin typeface="Verdana" panose="020B0604030504040204" pitchFamily="34" charset="0"/>
              <a:ea typeface="Verdana" panose="020B0604030504040204" pitchFamily="34" charset="0"/>
              <a:cs typeface="Verdana" panose="020B0604030504040204" pitchFamily="34" charset="0"/>
            </a:rPr>
            <a:t>Salute, istituzioni, legislazione, sfera sociale</a:t>
          </a:r>
        </a:p>
      </dgm:t>
    </dgm:pt>
    <dgm:pt modelId="{A4274395-5390-4944-81BF-5B28F751BD7F}" type="parTrans" cxnId="{39386D7D-04B7-47DD-A7B4-2A604EAF173A}">
      <dgm:prSet/>
      <dgm:spPr/>
      <dgm:t>
        <a:bodyPr/>
        <a:lstStyle/>
        <a:p>
          <a:endParaRPr lang="it-IT"/>
        </a:p>
      </dgm:t>
    </dgm:pt>
    <dgm:pt modelId="{237442A0-94EA-49B2-9366-EFE71A318641}" type="sibTrans" cxnId="{39386D7D-04B7-47DD-A7B4-2A604EAF173A}">
      <dgm:prSet/>
      <dgm:spPr/>
      <dgm:t>
        <a:bodyPr/>
        <a:lstStyle/>
        <a:p>
          <a:endParaRPr lang="it-IT"/>
        </a:p>
      </dgm:t>
    </dgm:pt>
    <dgm:pt modelId="{8E45084A-FE0F-4F6D-B1F0-5B9B8B8A8F08}" type="pres">
      <dgm:prSet presAssocID="{3CD9869C-6458-4D72-A565-A451DF25CB95}" presName="compositeShape" presStyleCnt="0">
        <dgm:presLayoutVars>
          <dgm:dir/>
          <dgm:resizeHandles/>
        </dgm:presLayoutVars>
      </dgm:prSet>
      <dgm:spPr/>
      <dgm:t>
        <a:bodyPr/>
        <a:lstStyle/>
        <a:p>
          <a:endParaRPr lang="it-IT"/>
        </a:p>
      </dgm:t>
    </dgm:pt>
    <dgm:pt modelId="{24DBF22D-A478-4752-9BAF-88D57E9D4466}" type="pres">
      <dgm:prSet presAssocID="{3CD9869C-6458-4D72-A565-A451DF25CB95}" presName="pyramid" presStyleLbl="node1" presStyleIdx="0" presStyleCnt="1" custAng="10800000"/>
      <dgm:spPr>
        <a:solidFill>
          <a:srgbClr val="00B050"/>
        </a:solidFill>
        <a:ln w="28575">
          <a:solidFill>
            <a:srgbClr val="0070C0"/>
          </a:solidFill>
          <a:prstDash val="solid"/>
        </a:ln>
      </dgm:spPr>
    </dgm:pt>
    <dgm:pt modelId="{CB523BAD-3755-459D-88A4-A5EF895360A7}" type="pres">
      <dgm:prSet presAssocID="{3CD9869C-6458-4D72-A565-A451DF25CB95}" presName="theList" presStyleCnt="0"/>
      <dgm:spPr/>
    </dgm:pt>
    <dgm:pt modelId="{69D701D5-2D5E-4C5C-A3B1-28D70C40AB57}" type="pres">
      <dgm:prSet presAssocID="{BEC3E313-A7EC-45D3-8CE6-8EF0C5C7BC40}" presName="aNode" presStyleLbl="fgAcc1" presStyleIdx="0" presStyleCnt="4">
        <dgm:presLayoutVars>
          <dgm:bulletEnabled val="1"/>
        </dgm:presLayoutVars>
      </dgm:prSet>
      <dgm:spPr/>
      <dgm:t>
        <a:bodyPr/>
        <a:lstStyle/>
        <a:p>
          <a:endParaRPr lang="it-IT"/>
        </a:p>
      </dgm:t>
    </dgm:pt>
    <dgm:pt modelId="{C1C2CB99-E72D-4A71-B287-788CE287CCBA}" type="pres">
      <dgm:prSet presAssocID="{BEC3E313-A7EC-45D3-8CE6-8EF0C5C7BC40}" presName="aSpace" presStyleCnt="0"/>
      <dgm:spPr/>
    </dgm:pt>
    <dgm:pt modelId="{BA30FCFF-821E-457D-BA5B-6E043C6700CC}" type="pres">
      <dgm:prSet presAssocID="{091D063B-126C-4480-B7B9-BF11728D0F59}" presName="aNode" presStyleLbl="fgAcc1" presStyleIdx="1" presStyleCnt="4">
        <dgm:presLayoutVars>
          <dgm:bulletEnabled val="1"/>
        </dgm:presLayoutVars>
      </dgm:prSet>
      <dgm:spPr/>
      <dgm:t>
        <a:bodyPr/>
        <a:lstStyle/>
        <a:p>
          <a:endParaRPr lang="it-IT"/>
        </a:p>
      </dgm:t>
    </dgm:pt>
    <dgm:pt modelId="{18761751-D71C-468E-BC50-2FF87B6C0709}" type="pres">
      <dgm:prSet presAssocID="{091D063B-126C-4480-B7B9-BF11728D0F59}" presName="aSpace" presStyleCnt="0"/>
      <dgm:spPr/>
    </dgm:pt>
    <dgm:pt modelId="{C6BE2E58-EE31-48C7-AFDE-C9A4C1D929E4}" type="pres">
      <dgm:prSet presAssocID="{5FFC7EA4-E666-4617-B7A7-17A9C3B5FC4D}" presName="aNode" presStyleLbl="fgAcc1" presStyleIdx="2" presStyleCnt="4">
        <dgm:presLayoutVars>
          <dgm:bulletEnabled val="1"/>
        </dgm:presLayoutVars>
      </dgm:prSet>
      <dgm:spPr/>
      <dgm:t>
        <a:bodyPr/>
        <a:lstStyle/>
        <a:p>
          <a:endParaRPr lang="it-IT"/>
        </a:p>
      </dgm:t>
    </dgm:pt>
    <dgm:pt modelId="{8D1D37C0-9BBF-44BA-9046-A0E99021CC22}" type="pres">
      <dgm:prSet presAssocID="{5FFC7EA4-E666-4617-B7A7-17A9C3B5FC4D}" presName="aSpace" presStyleCnt="0"/>
      <dgm:spPr/>
    </dgm:pt>
    <dgm:pt modelId="{382E7C33-8E14-46DB-A2EC-FED5EC82D708}" type="pres">
      <dgm:prSet presAssocID="{6B86BF3A-8F55-4556-A6FF-83C3ECAFC7C9}" presName="aNode" presStyleLbl="fgAcc1" presStyleIdx="3" presStyleCnt="4">
        <dgm:presLayoutVars>
          <dgm:bulletEnabled val="1"/>
        </dgm:presLayoutVars>
      </dgm:prSet>
      <dgm:spPr/>
      <dgm:t>
        <a:bodyPr/>
        <a:lstStyle/>
        <a:p>
          <a:endParaRPr lang="it-IT"/>
        </a:p>
      </dgm:t>
    </dgm:pt>
    <dgm:pt modelId="{0B2769CA-B6D8-4E60-B46A-7943EFF22D27}" type="pres">
      <dgm:prSet presAssocID="{6B86BF3A-8F55-4556-A6FF-83C3ECAFC7C9}" presName="aSpace" presStyleCnt="0"/>
      <dgm:spPr/>
    </dgm:pt>
  </dgm:ptLst>
  <dgm:cxnLst>
    <dgm:cxn modelId="{6099A15E-6BEA-48FE-8330-4DD8B43C693C}" type="presOf" srcId="{091D063B-126C-4480-B7B9-BF11728D0F59}" destId="{BA30FCFF-821E-457D-BA5B-6E043C6700CC}" srcOrd="0" destOrd="0" presId="urn:microsoft.com/office/officeart/2005/8/layout/pyramid2"/>
    <dgm:cxn modelId="{17685AD4-B721-417C-A895-893A4E4A46CF}" type="presOf" srcId="{6B86BF3A-8F55-4556-A6FF-83C3ECAFC7C9}" destId="{382E7C33-8E14-46DB-A2EC-FED5EC82D708}" srcOrd="0" destOrd="0" presId="urn:microsoft.com/office/officeart/2005/8/layout/pyramid2"/>
    <dgm:cxn modelId="{7665F835-14BB-4E76-BD8C-F3154D3FFC87}" type="presOf" srcId="{3CD9869C-6458-4D72-A565-A451DF25CB95}" destId="{8E45084A-FE0F-4F6D-B1F0-5B9B8B8A8F08}" srcOrd="0" destOrd="0" presId="urn:microsoft.com/office/officeart/2005/8/layout/pyramid2"/>
    <dgm:cxn modelId="{39386D7D-04B7-47DD-A7B4-2A604EAF173A}" srcId="{3CD9869C-6458-4D72-A565-A451DF25CB95}" destId="{6B86BF3A-8F55-4556-A6FF-83C3ECAFC7C9}" srcOrd="3" destOrd="0" parTransId="{A4274395-5390-4944-81BF-5B28F751BD7F}" sibTransId="{237442A0-94EA-49B2-9366-EFE71A318641}"/>
    <dgm:cxn modelId="{66D7F0F4-FFF9-468B-9291-C43AD25C495F}" srcId="{3CD9869C-6458-4D72-A565-A451DF25CB95}" destId="{5FFC7EA4-E666-4617-B7A7-17A9C3B5FC4D}" srcOrd="2" destOrd="0" parTransId="{FE3ABDFC-279A-4039-802A-D6BF1096C97B}" sibTransId="{CAB95CD9-F422-451D-9B48-77AC73ACD23E}"/>
    <dgm:cxn modelId="{4EA1A1C5-DBA0-40F7-8A60-B41462FD1640}" type="presOf" srcId="{BEC3E313-A7EC-45D3-8CE6-8EF0C5C7BC40}" destId="{69D701D5-2D5E-4C5C-A3B1-28D70C40AB57}" srcOrd="0" destOrd="0" presId="urn:microsoft.com/office/officeart/2005/8/layout/pyramid2"/>
    <dgm:cxn modelId="{EC5103E3-276C-4519-856F-F48DCDBB9A7C}" srcId="{3CD9869C-6458-4D72-A565-A451DF25CB95}" destId="{091D063B-126C-4480-B7B9-BF11728D0F59}" srcOrd="1" destOrd="0" parTransId="{8F705174-CA00-4A0D-8809-4C524E7EB63E}" sibTransId="{942E59EB-54AD-4217-98ED-30B29DC89032}"/>
    <dgm:cxn modelId="{4CF09BD2-C16A-43A1-9295-77CD26205874}" srcId="{3CD9869C-6458-4D72-A565-A451DF25CB95}" destId="{BEC3E313-A7EC-45D3-8CE6-8EF0C5C7BC40}" srcOrd="0" destOrd="0" parTransId="{5FA09708-6F90-46B3-9319-FF06E8979E37}" sibTransId="{47DA377A-3242-4923-A189-342C4F2D81DE}"/>
    <dgm:cxn modelId="{AAB57484-CCA1-488F-A1D7-E411FF4F375A}" type="presOf" srcId="{5FFC7EA4-E666-4617-B7A7-17A9C3B5FC4D}" destId="{C6BE2E58-EE31-48C7-AFDE-C9A4C1D929E4}" srcOrd="0" destOrd="0" presId="urn:microsoft.com/office/officeart/2005/8/layout/pyramid2"/>
    <dgm:cxn modelId="{5A698CCA-45F5-4E7C-A6B1-B2E0C4EE8EA4}" type="presParOf" srcId="{8E45084A-FE0F-4F6D-B1F0-5B9B8B8A8F08}" destId="{24DBF22D-A478-4752-9BAF-88D57E9D4466}" srcOrd="0" destOrd="0" presId="urn:microsoft.com/office/officeart/2005/8/layout/pyramid2"/>
    <dgm:cxn modelId="{EFCB0C77-7C46-49D9-AB49-CE628DF112F8}" type="presParOf" srcId="{8E45084A-FE0F-4F6D-B1F0-5B9B8B8A8F08}" destId="{CB523BAD-3755-459D-88A4-A5EF895360A7}" srcOrd="1" destOrd="0" presId="urn:microsoft.com/office/officeart/2005/8/layout/pyramid2"/>
    <dgm:cxn modelId="{55741F16-92BD-4C90-949A-3F34A014C8C2}" type="presParOf" srcId="{CB523BAD-3755-459D-88A4-A5EF895360A7}" destId="{69D701D5-2D5E-4C5C-A3B1-28D70C40AB57}" srcOrd="0" destOrd="0" presId="urn:microsoft.com/office/officeart/2005/8/layout/pyramid2"/>
    <dgm:cxn modelId="{669E5C35-077D-45DC-9326-47F2F060DC0B}" type="presParOf" srcId="{CB523BAD-3755-459D-88A4-A5EF895360A7}" destId="{C1C2CB99-E72D-4A71-B287-788CE287CCBA}" srcOrd="1" destOrd="0" presId="urn:microsoft.com/office/officeart/2005/8/layout/pyramid2"/>
    <dgm:cxn modelId="{F2F03E0E-797A-4716-89A5-D9E418A719F4}" type="presParOf" srcId="{CB523BAD-3755-459D-88A4-A5EF895360A7}" destId="{BA30FCFF-821E-457D-BA5B-6E043C6700CC}" srcOrd="2" destOrd="0" presId="urn:microsoft.com/office/officeart/2005/8/layout/pyramid2"/>
    <dgm:cxn modelId="{2CCFD67E-8B8B-4249-835E-371BEC6D9AC9}" type="presParOf" srcId="{CB523BAD-3755-459D-88A4-A5EF895360A7}" destId="{18761751-D71C-468E-BC50-2FF87B6C0709}" srcOrd="3" destOrd="0" presId="urn:microsoft.com/office/officeart/2005/8/layout/pyramid2"/>
    <dgm:cxn modelId="{2912DA5D-168A-4DFE-BAB5-DADCEDC06EF0}" type="presParOf" srcId="{CB523BAD-3755-459D-88A4-A5EF895360A7}" destId="{C6BE2E58-EE31-48C7-AFDE-C9A4C1D929E4}" srcOrd="4" destOrd="0" presId="urn:microsoft.com/office/officeart/2005/8/layout/pyramid2"/>
    <dgm:cxn modelId="{2B1DF605-0CC7-4DEA-924D-51C708C30050}" type="presParOf" srcId="{CB523BAD-3755-459D-88A4-A5EF895360A7}" destId="{8D1D37C0-9BBF-44BA-9046-A0E99021CC22}" srcOrd="5" destOrd="0" presId="urn:microsoft.com/office/officeart/2005/8/layout/pyramid2"/>
    <dgm:cxn modelId="{B4DCAB51-6BF3-46E9-978F-411975F8F7FD}" type="presParOf" srcId="{CB523BAD-3755-459D-88A4-A5EF895360A7}" destId="{382E7C33-8E14-46DB-A2EC-FED5EC82D708}" srcOrd="6" destOrd="0" presId="urn:microsoft.com/office/officeart/2005/8/layout/pyramid2"/>
    <dgm:cxn modelId="{54BB795E-A370-479F-A7C6-8557EBD3453B}" type="presParOf" srcId="{CB523BAD-3755-459D-88A4-A5EF895360A7}" destId="{0B2769CA-B6D8-4E60-B46A-7943EFF22D27}" srcOrd="7"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39CCB9E-5019-4400-A06D-A777E79CC0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D5BF1E9-6226-40C1-9FFA-21105FE19D53}">
      <dgm:prSet phldrT="[Testo]"/>
      <dgm:spPr/>
      <dgm:t>
        <a:bodyPr/>
        <a:lstStyle/>
        <a:p>
          <a:r>
            <a:rPr lang="it-IT" dirty="0"/>
            <a:t>Immagine negativa riguardante il proprio corpo</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dgm:spPr/>
      <dgm:t>
        <a:bodyPr/>
        <a:lstStyle/>
        <a:p>
          <a:r>
            <a:rPr lang="it-IT" dirty="0"/>
            <a:t>Vittime di bullismo da parte dei compagni e degli insegnanti</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dgm:spPr/>
      <dgm:t>
        <a:bodyPr/>
        <a:lstStyle/>
        <a:p>
          <a:r>
            <a:rPr lang="it-IT" dirty="0"/>
            <a:t>Abbandono dei parenti verso la famiglia</a:t>
          </a:r>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dgm:spPr/>
      <dgm:t>
        <a:bodyPr/>
        <a:lstStyle/>
        <a:p>
          <a:r>
            <a:rPr lang="it-IT" dirty="0"/>
            <a:t>Hikikomori non è dipendenza da internet</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A0FBA0D3-391E-4928-8AEE-B0CC2146700B}" type="pres">
      <dgm:prSet presAssocID="{B39CCB9E-5019-4400-A06D-A777E79CC0D3}" presName="linear" presStyleCnt="0">
        <dgm:presLayoutVars>
          <dgm:animLvl val="lvl"/>
          <dgm:resizeHandles val="exact"/>
        </dgm:presLayoutVars>
      </dgm:prSet>
      <dgm:spPr/>
      <dgm:t>
        <a:bodyPr/>
        <a:lstStyle/>
        <a:p>
          <a:endParaRPr lang="it-IT"/>
        </a:p>
      </dgm:t>
    </dgm:pt>
    <dgm:pt modelId="{85B5CEF5-EBA4-4B15-BB19-611833D39AB7}" type="pres">
      <dgm:prSet presAssocID="{8D5BF1E9-6226-40C1-9FFA-21105FE19D53}" presName="parentText" presStyleLbl="node1" presStyleIdx="0" presStyleCnt="4">
        <dgm:presLayoutVars>
          <dgm:chMax val="0"/>
          <dgm:bulletEnabled val="1"/>
        </dgm:presLayoutVars>
      </dgm:prSet>
      <dgm:spPr/>
      <dgm:t>
        <a:bodyPr/>
        <a:lstStyle/>
        <a:p>
          <a:endParaRPr lang="it-IT"/>
        </a:p>
      </dgm:t>
    </dgm:pt>
    <dgm:pt modelId="{17DFDEDD-EF37-4026-B002-36DD91236406}" type="pres">
      <dgm:prSet presAssocID="{8D5BF1E9-6226-40C1-9FFA-21105FE19D53}" presName="childText" presStyleLbl="revTx" presStyleIdx="0" presStyleCnt="4">
        <dgm:presLayoutVars>
          <dgm:bulletEnabled val="1"/>
        </dgm:presLayoutVars>
      </dgm:prSet>
      <dgm:spPr/>
      <dgm:t>
        <a:bodyPr/>
        <a:lstStyle/>
        <a:p>
          <a:endParaRPr lang="it-IT"/>
        </a:p>
      </dgm:t>
    </dgm:pt>
    <dgm:pt modelId="{C236A314-04EC-422C-B628-9789167DEA9C}" type="pres">
      <dgm:prSet presAssocID="{158076BA-9ECF-4C53-8EF6-BD4B358B51EC}" presName="parentText" presStyleLbl="node1" presStyleIdx="1" presStyleCnt="4">
        <dgm:presLayoutVars>
          <dgm:chMax val="0"/>
          <dgm:bulletEnabled val="1"/>
        </dgm:presLayoutVars>
      </dgm:prSet>
      <dgm:spPr/>
      <dgm:t>
        <a:bodyPr/>
        <a:lstStyle/>
        <a:p>
          <a:endParaRPr lang="it-IT"/>
        </a:p>
      </dgm:t>
    </dgm:pt>
    <dgm:pt modelId="{56B53AA1-2C22-4070-B8FB-BCBC9F56B34F}" type="pres">
      <dgm:prSet presAssocID="{158076BA-9ECF-4C53-8EF6-BD4B358B51EC}" presName="childText" presStyleLbl="revTx" presStyleIdx="1" presStyleCnt="4">
        <dgm:presLayoutVars>
          <dgm:bulletEnabled val="1"/>
        </dgm:presLayoutVars>
      </dgm:prSet>
      <dgm:spPr/>
      <dgm:t>
        <a:bodyPr/>
        <a:lstStyle/>
        <a:p>
          <a:endParaRPr lang="it-IT"/>
        </a:p>
      </dgm:t>
    </dgm:pt>
    <dgm:pt modelId="{2DF784EC-B73C-4EC4-BE9D-CC275E79FE3B}" type="pres">
      <dgm:prSet presAssocID="{E5DB5DBB-462C-4AB2-B96E-264C949BD8D5}" presName="parentText" presStyleLbl="node1" presStyleIdx="2" presStyleCnt="4">
        <dgm:presLayoutVars>
          <dgm:chMax val="0"/>
          <dgm:bulletEnabled val="1"/>
        </dgm:presLayoutVars>
      </dgm:prSet>
      <dgm:spPr/>
      <dgm:t>
        <a:bodyPr/>
        <a:lstStyle/>
        <a:p>
          <a:endParaRPr lang="it-IT"/>
        </a:p>
      </dgm:t>
    </dgm:pt>
    <dgm:pt modelId="{30B13449-88DA-4894-AECC-D79D56B8C28E}" type="pres">
      <dgm:prSet presAssocID="{E5DB5DBB-462C-4AB2-B96E-264C949BD8D5}" presName="childText" presStyleLbl="revTx" presStyleIdx="2" presStyleCnt="4">
        <dgm:presLayoutVars>
          <dgm:bulletEnabled val="1"/>
        </dgm:presLayoutVars>
      </dgm:prSet>
      <dgm:spPr/>
      <dgm:t>
        <a:bodyPr/>
        <a:lstStyle/>
        <a:p>
          <a:endParaRPr lang="it-IT"/>
        </a:p>
      </dgm:t>
    </dgm:pt>
    <dgm:pt modelId="{FBA52296-4610-4C7E-B9C3-C1FCB365D493}" type="pres">
      <dgm:prSet presAssocID="{F28B7E8E-1271-42CC-9663-E6F5CA2BC3BF}" presName="parentText" presStyleLbl="node1" presStyleIdx="3" presStyleCnt="4">
        <dgm:presLayoutVars>
          <dgm:chMax val="0"/>
          <dgm:bulletEnabled val="1"/>
        </dgm:presLayoutVars>
      </dgm:prSet>
      <dgm:spPr/>
      <dgm:t>
        <a:bodyPr/>
        <a:lstStyle/>
        <a:p>
          <a:endParaRPr lang="it-IT"/>
        </a:p>
      </dgm:t>
    </dgm:pt>
    <dgm:pt modelId="{C564C86B-7B5A-48EC-B7B7-13C8B8966F6F}" type="pres">
      <dgm:prSet presAssocID="{F28B7E8E-1271-42CC-9663-E6F5CA2BC3BF}" presName="childText" presStyleLbl="revTx" presStyleIdx="3" presStyleCnt="4">
        <dgm:presLayoutVars>
          <dgm:bulletEnabled val="1"/>
        </dgm:presLayoutVars>
      </dgm:prSet>
      <dgm:spPr/>
      <dgm:t>
        <a:bodyPr/>
        <a:lstStyle/>
        <a:p>
          <a:endParaRPr lang="it-IT"/>
        </a:p>
      </dgm:t>
    </dgm:pt>
  </dgm:ptLst>
  <dgm:cxnLst>
    <dgm:cxn modelId="{5A4430C8-F3F1-427F-AA82-1A6529B24744}" type="presOf" srcId="{8D5BF1E9-6226-40C1-9FFA-21105FE19D53}" destId="{85B5CEF5-EBA4-4B15-BB19-611833D39AB7}" srcOrd="0" destOrd="0" presId="urn:microsoft.com/office/officeart/2005/8/layout/vList2"/>
    <dgm:cxn modelId="{13446A89-AA61-4E86-8217-AFBAD76FC4AA}" srcId="{F28B7E8E-1271-42CC-9663-E6F5CA2BC3BF}" destId="{6F7160D7-CD42-49FB-9DC9-323E8D562776}" srcOrd="0" destOrd="0" parTransId="{2C62A572-2AA7-4948-93F7-921B851BAC62}" sibTransId="{3A71BAB7-4907-4932-8636-DE05A63F75D2}"/>
    <dgm:cxn modelId="{DF7812E1-D95D-42F0-9C7E-AD23263715C1}" srcId="{B39CCB9E-5019-4400-A06D-A777E79CC0D3}" destId="{8D5BF1E9-6226-40C1-9FFA-21105FE19D53}" srcOrd="0" destOrd="0" parTransId="{3C3E83B9-88F7-4402-A2A0-BAAC3AD38DA3}" sibTransId="{2CF0DFD4-1904-47F4-B618-B7737E14116A}"/>
    <dgm:cxn modelId="{D61CBAAA-26B4-427B-AE2A-2DA3B523BE09}" srcId="{E5DB5DBB-462C-4AB2-B96E-264C949BD8D5}" destId="{D2276755-3D01-4C98-B6A4-A81EED695387}" srcOrd="0" destOrd="0" parTransId="{5B34CB9B-61A4-44D3-8FB4-39D783080075}" sibTransId="{0D2D435A-4669-4A50-ABFF-A19BFE00E971}"/>
    <dgm:cxn modelId="{71E726EB-2CB6-421F-97A8-F2B3639D6D77}" srcId="{B39CCB9E-5019-4400-A06D-A777E79CC0D3}" destId="{158076BA-9ECF-4C53-8EF6-BD4B358B51EC}" srcOrd="1" destOrd="0" parTransId="{5D208A94-C17B-45C3-8F66-6F9B5C55F0BD}" sibTransId="{B55F2E7E-391C-42B8-A17F-7D520E5F8D43}"/>
    <dgm:cxn modelId="{0B3263B5-C3E0-4DDC-9B7A-20DBDAAC4DDA}" type="presOf" srcId="{158076BA-9ECF-4C53-8EF6-BD4B358B51EC}" destId="{C236A314-04EC-422C-B628-9789167DEA9C}" srcOrd="0" destOrd="0" presId="urn:microsoft.com/office/officeart/2005/8/layout/vList2"/>
    <dgm:cxn modelId="{17A95098-7B77-4F05-AE8F-70507E9EEBC7}" type="presOf" srcId="{F8C2626D-0197-4FF2-9A1F-E6128B33600D}" destId="{17DFDEDD-EF37-4026-B002-36DD91236406}" srcOrd="0" destOrd="0" presId="urn:microsoft.com/office/officeart/2005/8/layout/vList2"/>
    <dgm:cxn modelId="{4BA1D182-5268-4B3C-8928-BD83EB13952B}" type="presOf" srcId="{D2276755-3D01-4C98-B6A4-A81EED695387}" destId="{30B13449-88DA-4894-AECC-D79D56B8C28E}" srcOrd="0" destOrd="0" presId="urn:microsoft.com/office/officeart/2005/8/layout/vList2"/>
    <dgm:cxn modelId="{60A60A38-38B8-4038-B97C-F66D16A6966A}" srcId="{B39CCB9E-5019-4400-A06D-A777E79CC0D3}" destId="{E5DB5DBB-462C-4AB2-B96E-264C949BD8D5}" srcOrd="2" destOrd="0" parTransId="{E5C54AB9-B9BC-41A1-9E11-0338A3D5FB45}" sibTransId="{CBC0C580-5556-47E4-A0BB-6D1EB89753C6}"/>
    <dgm:cxn modelId="{75E40994-5516-48C7-ABEF-050340380BBC}" type="presOf" srcId="{E5DB5DBB-462C-4AB2-B96E-264C949BD8D5}" destId="{2DF784EC-B73C-4EC4-BE9D-CC275E79FE3B}" srcOrd="0" destOrd="0" presId="urn:microsoft.com/office/officeart/2005/8/layout/vList2"/>
    <dgm:cxn modelId="{F40B3107-9771-496C-A962-ED3351C70EEA}" srcId="{8D5BF1E9-6226-40C1-9FFA-21105FE19D53}" destId="{F8C2626D-0197-4FF2-9A1F-E6128B33600D}" srcOrd="0" destOrd="0" parTransId="{B9B54D51-3EE8-4FD0-9F49-9457358EE91F}" sibTransId="{6D3AB983-10D2-454A-8429-95BBB8AC712B}"/>
    <dgm:cxn modelId="{1A86F40C-F865-4C5A-8D7F-C602A0527149}" srcId="{B39CCB9E-5019-4400-A06D-A777E79CC0D3}" destId="{F28B7E8E-1271-42CC-9663-E6F5CA2BC3BF}" srcOrd="3" destOrd="0" parTransId="{67959E4E-39B0-4B87-8BCB-705BA3D255EC}" sibTransId="{5DB20F73-286D-4088-B718-FB58E872E98A}"/>
    <dgm:cxn modelId="{DA80D0D4-728B-4C96-B6D5-CAE0A734AAEF}" type="presOf" srcId="{F28B7E8E-1271-42CC-9663-E6F5CA2BC3BF}" destId="{FBA52296-4610-4C7E-B9C3-C1FCB365D493}" srcOrd="0" destOrd="0" presId="urn:microsoft.com/office/officeart/2005/8/layout/vList2"/>
    <dgm:cxn modelId="{DCF04819-44AD-458B-B386-2E288739D91B}" type="presOf" srcId="{B39CCB9E-5019-4400-A06D-A777E79CC0D3}" destId="{A0FBA0D3-391E-4928-8AEE-B0CC2146700B}" srcOrd="0" destOrd="0" presId="urn:microsoft.com/office/officeart/2005/8/layout/vList2"/>
    <dgm:cxn modelId="{BE1CFC5B-E735-4738-831F-F62E5D3EFF13}" type="presOf" srcId="{C9B7802B-78D7-4916-93E6-A7E776B987D0}" destId="{56B53AA1-2C22-4070-B8FB-BCBC9F56B34F}" srcOrd="0" destOrd="0" presId="urn:microsoft.com/office/officeart/2005/8/layout/vList2"/>
    <dgm:cxn modelId="{2A5DD8D5-167D-4C47-90D0-A9672E9B4A9E}" type="presOf" srcId="{6F7160D7-CD42-49FB-9DC9-323E8D562776}" destId="{C564C86B-7B5A-48EC-B7B7-13C8B8966F6F}" srcOrd="0" destOrd="0" presId="urn:microsoft.com/office/officeart/2005/8/layout/vList2"/>
    <dgm:cxn modelId="{BD5469B5-5FA4-4557-940E-E82E895178F0}" srcId="{158076BA-9ECF-4C53-8EF6-BD4B358B51EC}" destId="{C9B7802B-78D7-4916-93E6-A7E776B987D0}" srcOrd="0" destOrd="0" parTransId="{D8401181-62A8-4961-8916-FF474F2F6908}" sibTransId="{20EF8899-2608-4ACC-B4D4-A32EE17560BC}"/>
    <dgm:cxn modelId="{592CA856-DEB8-452A-BCEF-7ADB0B7F7339}" type="presParOf" srcId="{A0FBA0D3-391E-4928-8AEE-B0CC2146700B}" destId="{85B5CEF5-EBA4-4B15-BB19-611833D39AB7}" srcOrd="0" destOrd="0" presId="urn:microsoft.com/office/officeart/2005/8/layout/vList2"/>
    <dgm:cxn modelId="{BEF03201-B90A-495D-AD66-E7E9306E80FE}" type="presParOf" srcId="{A0FBA0D3-391E-4928-8AEE-B0CC2146700B}" destId="{17DFDEDD-EF37-4026-B002-36DD91236406}" srcOrd="1" destOrd="0" presId="urn:microsoft.com/office/officeart/2005/8/layout/vList2"/>
    <dgm:cxn modelId="{ED32D3C8-5B68-42B5-9A6B-12E943F2F149}" type="presParOf" srcId="{A0FBA0D3-391E-4928-8AEE-B0CC2146700B}" destId="{C236A314-04EC-422C-B628-9789167DEA9C}" srcOrd="2" destOrd="0" presId="urn:microsoft.com/office/officeart/2005/8/layout/vList2"/>
    <dgm:cxn modelId="{6D6A19B1-BDEE-4FB2-82E0-02546ECA563A}" type="presParOf" srcId="{A0FBA0D3-391E-4928-8AEE-B0CC2146700B}" destId="{56B53AA1-2C22-4070-B8FB-BCBC9F56B34F}" srcOrd="3" destOrd="0" presId="urn:microsoft.com/office/officeart/2005/8/layout/vList2"/>
    <dgm:cxn modelId="{BB6045CD-B88F-4B39-878F-5D6538DCE531}" type="presParOf" srcId="{A0FBA0D3-391E-4928-8AEE-B0CC2146700B}" destId="{2DF784EC-B73C-4EC4-BE9D-CC275E79FE3B}" srcOrd="4" destOrd="0" presId="urn:microsoft.com/office/officeart/2005/8/layout/vList2"/>
    <dgm:cxn modelId="{95CC7180-8AC9-4FEA-BCED-190E20DCC2FC}" type="presParOf" srcId="{A0FBA0D3-391E-4928-8AEE-B0CC2146700B}" destId="{30B13449-88DA-4894-AECC-D79D56B8C28E}" srcOrd="5" destOrd="0" presId="urn:microsoft.com/office/officeart/2005/8/layout/vList2"/>
    <dgm:cxn modelId="{2BE252FC-1C9F-49F2-B506-F41C982B74DB}" type="presParOf" srcId="{A0FBA0D3-391E-4928-8AEE-B0CC2146700B}" destId="{FBA52296-4610-4C7E-B9C3-C1FCB365D493}" srcOrd="6" destOrd="0" presId="urn:microsoft.com/office/officeart/2005/8/layout/vList2"/>
    <dgm:cxn modelId="{05576B06-117A-4F40-993F-F8C073717281}" type="presParOf" srcId="{A0FBA0D3-391E-4928-8AEE-B0CC2146700B}" destId="{C564C86B-7B5A-48EC-B7B7-13C8B8966F6F}" srcOrd="7"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B39CCB9E-5019-4400-A06D-A777E79CC0D3}"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it-IT"/>
        </a:p>
      </dgm:t>
    </dgm:pt>
    <dgm:pt modelId="{8D5BF1E9-6226-40C1-9FFA-21105FE19D53}">
      <dgm:prSet phldrT="[Testo]"/>
      <dgm:spPr/>
      <dgm:t>
        <a:bodyPr/>
        <a:lstStyle/>
        <a:p>
          <a:r>
            <a:rPr lang="it-IT" dirty="0"/>
            <a:t>Un processo graduale </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dgm:spPr/>
      <dgm:t>
        <a:bodyPr/>
        <a:lstStyle/>
        <a:p>
          <a:r>
            <a:rPr lang="it-IT" dirty="0"/>
            <a:t>Non solo adolescenti ma anche adulti decidono di isolarsi</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dgm:spPr/>
      <dgm:t>
        <a:bodyPr/>
        <a:lstStyle/>
        <a:p>
          <a:r>
            <a:rPr lang="it-IT" dirty="0"/>
            <a:t>Rifiuto da parte dei ragazzi di identificarsi come Hikikomori</a:t>
          </a:r>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dgm:spPr/>
      <dgm:t>
        <a:bodyPr/>
        <a:lstStyle/>
        <a:p>
          <a:r>
            <a:rPr lang="it-IT" dirty="0"/>
            <a:t>Un fenomeno in crescita</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A0FBA0D3-391E-4928-8AEE-B0CC2146700B}" type="pres">
      <dgm:prSet presAssocID="{B39CCB9E-5019-4400-A06D-A777E79CC0D3}" presName="linear" presStyleCnt="0">
        <dgm:presLayoutVars>
          <dgm:animLvl val="lvl"/>
          <dgm:resizeHandles val="exact"/>
        </dgm:presLayoutVars>
      </dgm:prSet>
      <dgm:spPr/>
      <dgm:t>
        <a:bodyPr/>
        <a:lstStyle/>
        <a:p>
          <a:endParaRPr lang="it-IT"/>
        </a:p>
      </dgm:t>
    </dgm:pt>
    <dgm:pt modelId="{85B5CEF5-EBA4-4B15-BB19-611833D39AB7}" type="pres">
      <dgm:prSet presAssocID="{8D5BF1E9-6226-40C1-9FFA-21105FE19D53}" presName="parentText" presStyleLbl="node1" presStyleIdx="0" presStyleCnt="4" custLinFactNeighborX="-352" custLinFactNeighborY="6972">
        <dgm:presLayoutVars>
          <dgm:chMax val="0"/>
          <dgm:bulletEnabled val="1"/>
        </dgm:presLayoutVars>
      </dgm:prSet>
      <dgm:spPr/>
      <dgm:t>
        <a:bodyPr/>
        <a:lstStyle/>
        <a:p>
          <a:endParaRPr lang="it-IT"/>
        </a:p>
      </dgm:t>
    </dgm:pt>
    <dgm:pt modelId="{17DFDEDD-EF37-4026-B002-36DD91236406}" type="pres">
      <dgm:prSet presAssocID="{8D5BF1E9-6226-40C1-9FFA-21105FE19D53}" presName="childText" presStyleLbl="revTx" presStyleIdx="0" presStyleCnt="4">
        <dgm:presLayoutVars>
          <dgm:bulletEnabled val="1"/>
        </dgm:presLayoutVars>
      </dgm:prSet>
      <dgm:spPr/>
      <dgm:t>
        <a:bodyPr/>
        <a:lstStyle/>
        <a:p>
          <a:endParaRPr lang="it-IT"/>
        </a:p>
      </dgm:t>
    </dgm:pt>
    <dgm:pt modelId="{C236A314-04EC-422C-B628-9789167DEA9C}" type="pres">
      <dgm:prSet presAssocID="{158076BA-9ECF-4C53-8EF6-BD4B358B51EC}" presName="parentText" presStyleLbl="node1" presStyleIdx="1" presStyleCnt="4">
        <dgm:presLayoutVars>
          <dgm:chMax val="0"/>
          <dgm:bulletEnabled val="1"/>
        </dgm:presLayoutVars>
      </dgm:prSet>
      <dgm:spPr/>
      <dgm:t>
        <a:bodyPr/>
        <a:lstStyle/>
        <a:p>
          <a:endParaRPr lang="it-IT"/>
        </a:p>
      </dgm:t>
    </dgm:pt>
    <dgm:pt modelId="{56B53AA1-2C22-4070-B8FB-BCBC9F56B34F}" type="pres">
      <dgm:prSet presAssocID="{158076BA-9ECF-4C53-8EF6-BD4B358B51EC}" presName="childText" presStyleLbl="revTx" presStyleIdx="1" presStyleCnt="4">
        <dgm:presLayoutVars>
          <dgm:bulletEnabled val="1"/>
        </dgm:presLayoutVars>
      </dgm:prSet>
      <dgm:spPr/>
      <dgm:t>
        <a:bodyPr/>
        <a:lstStyle/>
        <a:p>
          <a:endParaRPr lang="it-IT"/>
        </a:p>
      </dgm:t>
    </dgm:pt>
    <dgm:pt modelId="{2DF784EC-B73C-4EC4-BE9D-CC275E79FE3B}" type="pres">
      <dgm:prSet presAssocID="{E5DB5DBB-462C-4AB2-B96E-264C949BD8D5}" presName="parentText" presStyleLbl="node1" presStyleIdx="2" presStyleCnt="4">
        <dgm:presLayoutVars>
          <dgm:chMax val="0"/>
          <dgm:bulletEnabled val="1"/>
        </dgm:presLayoutVars>
      </dgm:prSet>
      <dgm:spPr/>
      <dgm:t>
        <a:bodyPr/>
        <a:lstStyle/>
        <a:p>
          <a:endParaRPr lang="it-IT"/>
        </a:p>
      </dgm:t>
    </dgm:pt>
    <dgm:pt modelId="{30B13449-88DA-4894-AECC-D79D56B8C28E}" type="pres">
      <dgm:prSet presAssocID="{E5DB5DBB-462C-4AB2-B96E-264C949BD8D5}" presName="childText" presStyleLbl="revTx" presStyleIdx="2" presStyleCnt="4">
        <dgm:presLayoutVars>
          <dgm:bulletEnabled val="1"/>
        </dgm:presLayoutVars>
      </dgm:prSet>
      <dgm:spPr/>
      <dgm:t>
        <a:bodyPr/>
        <a:lstStyle/>
        <a:p>
          <a:endParaRPr lang="it-IT"/>
        </a:p>
      </dgm:t>
    </dgm:pt>
    <dgm:pt modelId="{FBA52296-4610-4C7E-B9C3-C1FCB365D493}" type="pres">
      <dgm:prSet presAssocID="{F28B7E8E-1271-42CC-9663-E6F5CA2BC3BF}" presName="parentText" presStyleLbl="node1" presStyleIdx="3" presStyleCnt="4">
        <dgm:presLayoutVars>
          <dgm:chMax val="0"/>
          <dgm:bulletEnabled val="1"/>
        </dgm:presLayoutVars>
      </dgm:prSet>
      <dgm:spPr/>
      <dgm:t>
        <a:bodyPr/>
        <a:lstStyle/>
        <a:p>
          <a:endParaRPr lang="it-IT"/>
        </a:p>
      </dgm:t>
    </dgm:pt>
    <dgm:pt modelId="{C564C86B-7B5A-48EC-B7B7-13C8B8966F6F}" type="pres">
      <dgm:prSet presAssocID="{F28B7E8E-1271-42CC-9663-E6F5CA2BC3BF}" presName="childText" presStyleLbl="revTx" presStyleIdx="3" presStyleCnt="4">
        <dgm:presLayoutVars>
          <dgm:bulletEnabled val="1"/>
        </dgm:presLayoutVars>
      </dgm:prSet>
      <dgm:spPr/>
      <dgm:t>
        <a:bodyPr/>
        <a:lstStyle/>
        <a:p>
          <a:endParaRPr lang="it-IT"/>
        </a:p>
      </dgm:t>
    </dgm:pt>
  </dgm:ptLst>
  <dgm:cxnLst>
    <dgm:cxn modelId="{5A4430C8-F3F1-427F-AA82-1A6529B24744}" type="presOf" srcId="{8D5BF1E9-6226-40C1-9FFA-21105FE19D53}" destId="{85B5CEF5-EBA4-4B15-BB19-611833D39AB7}" srcOrd="0" destOrd="0" presId="urn:microsoft.com/office/officeart/2005/8/layout/vList2"/>
    <dgm:cxn modelId="{13446A89-AA61-4E86-8217-AFBAD76FC4AA}" srcId="{F28B7E8E-1271-42CC-9663-E6F5CA2BC3BF}" destId="{6F7160D7-CD42-49FB-9DC9-323E8D562776}" srcOrd="0" destOrd="0" parTransId="{2C62A572-2AA7-4948-93F7-921B851BAC62}" sibTransId="{3A71BAB7-4907-4932-8636-DE05A63F75D2}"/>
    <dgm:cxn modelId="{DF7812E1-D95D-42F0-9C7E-AD23263715C1}" srcId="{B39CCB9E-5019-4400-A06D-A777E79CC0D3}" destId="{8D5BF1E9-6226-40C1-9FFA-21105FE19D53}" srcOrd="0" destOrd="0" parTransId="{3C3E83B9-88F7-4402-A2A0-BAAC3AD38DA3}" sibTransId="{2CF0DFD4-1904-47F4-B618-B7737E14116A}"/>
    <dgm:cxn modelId="{D61CBAAA-26B4-427B-AE2A-2DA3B523BE09}" srcId="{E5DB5DBB-462C-4AB2-B96E-264C949BD8D5}" destId="{D2276755-3D01-4C98-B6A4-A81EED695387}" srcOrd="0" destOrd="0" parTransId="{5B34CB9B-61A4-44D3-8FB4-39D783080075}" sibTransId="{0D2D435A-4669-4A50-ABFF-A19BFE00E971}"/>
    <dgm:cxn modelId="{71E726EB-2CB6-421F-97A8-F2B3639D6D77}" srcId="{B39CCB9E-5019-4400-A06D-A777E79CC0D3}" destId="{158076BA-9ECF-4C53-8EF6-BD4B358B51EC}" srcOrd="1" destOrd="0" parTransId="{5D208A94-C17B-45C3-8F66-6F9B5C55F0BD}" sibTransId="{B55F2E7E-391C-42B8-A17F-7D520E5F8D43}"/>
    <dgm:cxn modelId="{0B3263B5-C3E0-4DDC-9B7A-20DBDAAC4DDA}" type="presOf" srcId="{158076BA-9ECF-4C53-8EF6-BD4B358B51EC}" destId="{C236A314-04EC-422C-B628-9789167DEA9C}" srcOrd="0" destOrd="0" presId="urn:microsoft.com/office/officeart/2005/8/layout/vList2"/>
    <dgm:cxn modelId="{17A95098-7B77-4F05-AE8F-70507E9EEBC7}" type="presOf" srcId="{F8C2626D-0197-4FF2-9A1F-E6128B33600D}" destId="{17DFDEDD-EF37-4026-B002-36DD91236406}" srcOrd="0" destOrd="0" presId="urn:microsoft.com/office/officeart/2005/8/layout/vList2"/>
    <dgm:cxn modelId="{4BA1D182-5268-4B3C-8928-BD83EB13952B}" type="presOf" srcId="{D2276755-3D01-4C98-B6A4-A81EED695387}" destId="{30B13449-88DA-4894-AECC-D79D56B8C28E}" srcOrd="0" destOrd="0" presId="urn:microsoft.com/office/officeart/2005/8/layout/vList2"/>
    <dgm:cxn modelId="{60A60A38-38B8-4038-B97C-F66D16A6966A}" srcId="{B39CCB9E-5019-4400-A06D-A777E79CC0D3}" destId="{E5DB5DBB-462C-4AB2-B96E-264C949BD8D5}" srcOrd="2" destOrd="0" parTransId="{E5C54AB9-B9BC-41A1-9E11-0338A3D5FB45}" sibTransId="{CBC0C580-5556-47E4-A0BB-6D1EB89753C6}"/>
    <dgm:cxn modelId="{75E40994-5516-48C7-ABEF-050340380BBC}" type="presOf" srcId="{E5DB5DBB-462C-4AB2-B96E-264C949BD8D5}" destId="{2DF784EC-B73C-4EC4-BE9D-CC275E79FE3B}" srcOrd="0" destOrd="0" presId="urn:microsoft.com/office/officeart/2005/8/layout/vList2"/>
    <dgm:cxn modelId="{F40B3107-9771-496C-A962-ED3351C70EEA}" srcId="{8D5BF1E9-6226-40C1-9FFA-21105FE19D53}" destId="{F8C2626D-0197-4FF2-9A1F-E6128B33600D}" srcOrd="0" destOrd="0" parTransId="{B9B54D51-3EE8-4FD0-9F49-9457358EE91F}" sibTransId="{6D3AB983-10D2-454A-8429-95BBB8AC712B}"/>
    <dgm:cxn modelId="{1A86F40C-F865-4C5A-8D7F-C602A0527149}" srcId="{B39CCB9E-5019-4400-A06D-A777E79CC0D3}" destId="{F28B7E8E-1271-42CC-9663-E6F5CA2BC3BF}" srcOrd="3" destOrd="0" parTransId="{67959E4E-39B0-4B87-8BCB-705BA3D255EC}" sibTransId="{5DB20F73-286D-4088-B718-FB58E872E98A}"/>
    <dgm:cxn modelId="{DA80D0D4-728B-4C96-B6D5-CAE0A734AAEF}" type="presOf" srcId="{F28B7E8E-1271-42CC-9663-E6F5CA2BC3BF}" destId="{FBA52296-4610-4C7E-B9C3-C1FCB365D493}" srcOrd="0" destOrd="0" presId="urn:microsoft.com/office/officeart/2005/8/layout/vList2"/>
    <dgm:cxn modelId="{DCF04819-44AD-458B-B386-2E288739D91B}" type="presOf" srcId="{B39CCB9E-5019-4400-A06D-A777E79CC0D3}" destId="{A0FBA0D3-391E-4928-8AEE-B0CC2146700B}" srcOrd="0" destOrd="0" presId="urn:microsoft.com/office/officeart/2005/8/layout/vList2"/>
    <dgm:cxn modelId="{BE1CFC5B-E735-4738-831F-F62E5D3EFF13}" type="presOf" srcId="{C9B7802B-78D7-4916-93E6-A7E776B987D0}" destId="{56B53AA1-2C22-4070-B8FB-BCBC9F56B34F}" srcOrd="0" destOrd="0" presId="urn:microsoft.com/office/officeart/2005/8/layout/vList2"/>
    <dgm:cxn modelId="{2A5DD8D5-167D-4C47-90D0-A9672E9B4A9E}" type="presOf" srcId="{6F7160D7-CD42-49FB-9DC9-323E8D562776}" destId="{C564C86B-7B5A-48EC-B7B7-13C8B8966F6F}" srcOrd="0" destOrd="0" presId="urn:microsoft.com/office/officeart/2005/8/layout/vList2"/>
    <dgm:cxn modelId="{BD5469B5-5FA4-4557-940E-E82E895178F0}" srcId="{158076BA-9ECF-4C53-8EF6-BD4B358B51EC}" destId="{C9B7802B-78D7-4916-93E6-A7E776B987D0}" srcOrd="0" destOrd="0" parTransId="{D8401181-62A8-4961-8916-FF474F2F6908}" sibTransId="{20EF8899-2608-4ACC-B4D4-A32EE17560BC}"/>
    <dgm:cxn modelId="{592CA856-DEB8-452A-BCEF-7ADB0B7F7339}" type="presParOf" srcId="{A0FBA0D3-391E-4928-8AEE-B0CC2146700B}" destId="{85B5CEF5-EBA4-4B15-BB19-611833D39AB7}" srcOrd="0" destOrd="0" presId="urn:microsoft.com/office/officeart/2005/8/layout/vList2"/>
    <dgm:cxn modelId="{BEF03201-B90A-495D-AD66-E7E9306E80FE}" type="presParOf" srcId="{A0FBA0D3-391E-4928-8AEE-B0CC2146700B}" destId="{17DFDEDD-EF37-4026-B002-36DD91236406}" srcOrd="1" destOrd="0" presId="urn:microsoft.com/office/officeart/2005/8/layout/vList2"/>
    <dgm:cxn modelId="{ED32D3C8-5B68-42B5-9A6B-12E943F2F149}" type="presParOf" srcId="{A0FBA0D3-391E-4928-8AEE-B0CC2146700B}" destId="{C236A314-04EC-422C-B628-9789167DEA9C}" srcOrd="2" destOrd="0" presId="urn:microsoft.com/office/officeart/2005/8/layout/vList2"/>
    <dgm:cxn modelId="{6D6A19B1-BDEE-4FB2-82E0-02546ECA563A}" type="presParOf" srcId="{A0FBA0D3-391E-4928-8AEE-B0CC2146700B}" destId="{56B53AA1-2C22-4070-B8FB-BCBC9F56B34F}" srcOrd="3" destOrd="0" presId="urn:microsoft.com/office/officeart/2005/8/layout/vList2"/>
    <dgm:cxn modelId="{BB6045CD-B88F-4B39-878F-5D6538DCE531}" type="presParOf" srcId="{A0FBA0D3-391E-4928-8AEE-B0CC2146700B}" destId="{2DF784EC-B73C-4EC4-BE9D-CC275E79FE3B}" srcOrd="4" destOrd="0" presId="urn:microsoft.com/office/officeart/2005/8/layout/vList2"/>
    <dgm:cxn modelId="{95CC7180-8AC9-4FEA-BCED-190E20DCC2FC}" type="presParOf" srcId="{A0FBA0D3-391E-4928-8AEE-B0CC2146700B}" destId="{30B13449-88DA-4894-AECC-D79D56B8C28E}" srcOrd="5" destOrd="0" presId="urn:microsoft.com/office/officeart/2005/8/layout/vList2"/>
    <dgm:cxn modelId="{2BE252FC-1C9F-49F2-B506-F41C982B74DB}" type="presParOf" srcId="{A0FBA0D3-391E-4928-8AEE-B0CC2146700B}" destId="{FBA52296-4610-4C7E-B9C3-C1FCB365D493}" srcOrd="6" destOrd="0" presId="urn:microsoft.com/office/officeart/2005/8/layout/vList2"/>
    <dgm:cxn modelId="{05576B06-117A-4F40-993F-F8C073717281}" type="presParOf" srcId="{A0FBA0D3-391E-4928-8AEE-B0CC2146700B}" destId="{C564C86B-7B5A-48EC-B7B7-13C8B8966F6F}"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444CF783-8642-439D-A065-2A943C84A3AD}" type="doc">
      <dgm:prSet loTypeId="urn:microsoft.com/office/officeart/2005/8/layout/funnel1" loCatId="process" qsTypeId="urn:microsoft.com/office/officeart/2005/8/quickstyle/simple3" qsCatId="simple" csTypeId="urn:microsoft.com/office/officeart/2005/8/colors/colorful4" csCatId="colorful" phldr="1"/>
      <dgm:spPr/>
      <dgm:t>
        <a:bodyPr/>
        <a:lstStyle/>
        <a:p>
          <a:endParaRPr lang="it-IT"/>
        </a:p>
      </dgm:t>
    </dgm:pt>
    <dgm:pt modelId="{1F7554C1-286F-4DFF-9A08-3402AB327A40}">
      <dgm:prSet phldrT="[Testo]"/>
      <dgm:spPr/>
      <dgm:t>
        <a:bodyPr/>
        <a:lstStyle/>
        <a:p>
          <a:r>
            <a:rPr lang="it-IT"/>
            <a:t>Primo turno: Esplorativo generale</a:t>
          </a:r>
        </a:p>
      </dgm:t>
    </dgm:pt>
    <dgm:pt modelId="{11FB809E-AC23-4686-99E6-9688A31F16E9}" type="parTrans" cxnId="{B92903AE-3420-4733-A83A-D3780CD2D72A}">
      <dgm:prSet/>
      <dgm:spPr/>
      <dgm:t>
        <a:bodyPr/>
        <a:lstStyle/>
        <a:p>
          <a:endParaRPr lang="it-IT"/>
        </a:p>
      </dgm:t>
    </dgm:pt>
    <dgm:pt modelId="{5FB47C47-62C7-4D2B-90FB-A2B3A2CA0E90}" type="sibTrans" cxnId="{B92903AE-3420-4733-A83A-D3780CD2D72A}">
      <dgm:prSet/>
      <dgm:spPr/>
      <dgm:t>
        <a:bodyPr/>
        <a:lstStyle/>
        <a:p>
          <a:endParaRPr lang="it-IT"/>
        </a:p>
      </dgm:t>
    </dgm:pt>
    <dgm:pt modelId="{79FF5E0E-DF34-42A4-86E2-07931F79C0A2}">
      <dgm:prSet phldrT="[Testo]"/>
      <dgm:spPr/>
      <dgm:t>
        <a:bodyPr/>
        <a:lstStyle/>
        <a:p>
          <a:r>
            <a:rPr lang="it-IT"/>
            <a:t>Secondo turno: Approfondimento</a:t>
          </a:r>
        </a:p>
      </dgm:t>
    </dgm:pt>
    <dgm:pt modelId="{CB7BA94E-311B-460B-A0CE-3D2AF2E276D5}" type="parTrans" cxnId="{C2564B65-5DE0-46E6-8037-5559C3261E51}">
      <dgm:prSet/>
      <dgm:spPr/>
      <dgm:t>
        <a:bodyPr/>
        <a:lstStyle/>
        <a:p>
          <a:endParaRPr lang="it-IT"/>
        </a:p>
      </dgm:t>
    </dgm:pt>
    <dgm:pt modelId="{2547FE83-4AB3-46A6-BE91-41128C0B65D5}" type="sibTrans" cxnId="{C2564B65-5DE0-46E6-8037-5559C3261E51}">
      <dgm:prSet/>
      <dgm:spPr/>
      <dgm:t>
        <a:bodyPr/>
        <a:lstStyle/>
        <a:p>
          <a:endParaRPr lang="it-IT"/>
        </a:p>
      </dgm:t>
    </dgm:pt>
    <dgm:pt modelId="{B2C4D227-7D0C-4103-9E9A-8A605E6823B3}">
      <dgm:prSet phldrT="[Testo]"/>
      <dgm:spPr/>
      <dgm:t>
        <a:bodyPr/>
        <a:lstStyle/>
        <a:p>
          <a:r>
            <a:rPr lang="it-IT"/>
            <a:t>Terzo turno: Chiusura</a:t>
          </a:r>
        </a:p>
      </dgm:t>
    </dgm:pt>
    <dgm:pt modelId="{F371F696-113F-42EC-BF6E-B51E48EE2F27}" type="parTrans" cxnId="{EDCD4019-0FBC-4C07-AE5D-A620034003F5}">
      <dgm:prSet/>
      <dgm:spPr/>
      <dgm:t>
        <a:bodyPr/>
        <a:lstStyle/>
        <a:p>
          <a:endParaRPr lang="it-IT"/>
        </a:p>
      </dgm:t>
    </dgm:pt>
    <dgm:pt modelId="{CED23C17-47FE-4E36-8966-CF07B4011243}" type="sibTrans" cxnId="{EDCD4019-0FBC-4C07-AE5D-A620034003F5}">
      <dgm:prSet/>
      <dgm:spPr/>
      <dgm:t>
        <a:bodyPr/>
        <a:lstStyle/>
        <a:p>
          <a:endParaRPr lang="it-IT"/>
        </a:p>
      </dgm:t>
    </dgm:pt>
    <dgm:pt modelId="{81B91CBB-EE66-4A18-ADBC-13F2F606E367}">
      <dgm:prSet phldrT="[Testo]"/>
      <dgm:spPr/>
      <dgm:t>
        <a:bodyPr/>
        <a:lstStyle/>
        <a:p>
          <a:r>
            <a:rPr lang="it-IT"/>
            <a:t>Sbocchi operativi</a:t>
          </a:r>
          <a:br>
            <a:rPr lang="it-IT"/>
          </a:br>
          <a:r>
            <a:rPr lang="it-IT"/>
            <a:t>Scenari alternativi</a:t>
          </a:r>
          <a:br>
            <a:rPr lang="it-IT"/>
          </a:br>
          <a:r>
            <a:rPr lang="it-IT"/>
            <a:t>Ipotesi condivise dalla maggioranza degli esperti</a:t>
          </a:r>
        </a:p>
      </dgm:t>
    </dgm:pt>
    <dgm:pt modelId="{FFF911E5-6A78-4DD2-AAEE-86C23F42A34B}" type="parTrans" cxnId="{EDF06BA5-60D2-4257-93EE-580D1DE28AC7}">
      <dgm:prSet/>
      <dgm:spPr/>
      <dgm:t>
        <a:bodyPr/>
        <a:lstStyle/>
        <a:p>
          <a:endParaRPr lang="it-IT"/>
        </a:p>
      </dgm:t>
    </dgm:pt>
    <dgm:pt modelId="{437172C1-457B-4BED-96E9-0A90D832311C}" type="sibTrans" cxnId="{EDF06BA5-60D2-4257-93EE-580D1DE28AC7}">
      <dgm:prSet/>
      <dgm:spPr/>
      <dgm:t>
        <a:bodyPr/>
        <a:lstStyle/>
        <a:p>
          <a:endParaRPr lang="it-IT"/>
        </a:p>
      </dgm:t>
    </dgm:pt>
    <dgm:pt modelId="{542F4418-1782-4AE9-8F5F-B08FFA86FCB2}" type="pres">
      <dgm:prSet presAssocID="{444CF783-8642-439D-A065-2A943C84A3AD}" presName="Name0" presStyleCnt="0">
        <dgm:presLayoutVars>
          <dgm:chMax val="4"/>
          <dgm:resizeHandles val="exact"/>
        </dgm:presLayoutVars>
      </dgm:prSet>
      <dgm:spPr/>
      <dgm:t>
        <a:bodyPr/>
        <a:lstStyle/>
        <a:p>
          <a:endParaRPr lang="it-IT"/>
        </a:p>
      </dgm:t>
    </dgm:pt>
    <dgm:pt modelId="{38C1079C-A414-41B2-9F9A-F9805CAC93BB}" type="pres">
      <dgm:prSet presAssocID="{444CF783-8642-439D-A065-2A943C84A3AD}" presName="ellipse" presStyleLbl="trBgShp" presStyleIdx="0" presStyleCnt="1"/>
      <dgm:spPr/>
    </dgm:pt>
    <dgm:pt modelId="{7ABDD1A4-40E0-4547-9F1B-5287262CDB0D}" type="pres">
      <dgm:prSet presAssocID="{444CF783-8642-439D-A065-2A943C84A3AD}" presName="arrow1" presStyleLbl="fgShp" presStyleIdx="0" presStyleCnt="1"/>
      <dgm:spPr/>
    </dgm:pt>
    <dgm:pt modelId="{0E61C00C-0C42-485D-AC6C-D8C00236D1BC}" type="pres">
      <dgm:prSet presAssocID="{444CF783-8642-439D-A065-2A943C84A3AD}" presName="rectangle" presStyleLbl="revTx" presStyleIdx="0" presStyleCnt="1">
        <dgm:presLayoutVars>
          <dgm:bulletEnabled val="1"/>
        </dgm:presLayoutVars>
      </dgm:prSet>
      <dgm:spPr/>
      <dgm:t>
        <a:bodyPr/>
        <a:lstStyle/>
        <a:p>
          <a:endParaRPr lang="it-IT"/>
        </a:p>
      </dgm:t>
    </dgm:pt>
    <dgm:pt modelId="{2AEA0A28-0DEB-41A3-BB41-84B929105754}" type="pres">
      <dgm:prSet presAssocID="{79FF5E0E-DF34-42A4-86E2-07931F79C0A2}" presName="item1" presStyleLbl="node1" presStyleIdx="0" presStyleCnt="3">
        <dgm:presLayoutVars>
          <dgm:bulletEnabled val="1"/>
        </dgm:presLayoutVars>
      </dgm:prSet>
      <dgm:spPr/>
      <dgm:t>
        <a:bodyPr/>
        <a:lstStyle/>
        <a:p>
          <a:endParaRPr lang="it-IT"/>
        </a:p>
      </dgm:t>
    </dgm:pt>
    <dgm:pt modelId="{3B271BDA-FE42-42DB-B9C8-41737160EA1E}" type="pres">
      <dgm:prSet presAssocID="{B2C4D227-7D0C-4103-9E9A-8A605E6823B3}" presName="item2" presStyleLbl="node1" presStyleIdx="1" presStyleCnt="3">
        <dgm:presLayoutVars>
          <dgm:bulletEnabled val="1"/>
        </dgm:presLayoutVars>
      </dgm:prSet>
      <dgm:spPr/>
      <dgm:t>
        <a:bodyPr/>
        <a:lstStyle/>
        <a:p>
          <a:endParaRPr lang="it-IT"/>
        </a:p>
      </dgm:t>
    </dgm:pt>
    <dgm:pt modelId="{FFDB38AC-F9CE-40B6-A0BE-F5D8A26E2D2E}" type="pres">
      <dgm:prSet presAssocID="{81B91CBB-EE66-4A18-ADBC-13F2F606E367}" presName="item3" presStyleLbl="node1" presStyleIdx="2" presStyleCnt="3">
        <dgm:presLayoutVars>
          <dgm:bulletEnabled val="1"/>
        </dgm:presLayoutVars>
      </dgm:prSet>
      <dgm:spPr/>
      <dgm:t>
        <a:bodyPr/>
        <a:lstStyle/>
        <a:p>
          <a:endParaRPr lang="it-IT"/>
        </a:p>
      </dgm:t>
    </dgm:pt>
    <dgm:pt modelId="{4AD9BB23-0273-4C10-9A60-1320AF4AF67B}" type="pres">
      <dgm:prSet presAssocID="{444CF783-8642-439D-A065-2A943C84A3AD}" presName="funnel" presStyleLbl="trAlignAcc1" presStyleIdx="0" presStyleCnt="1" custLinFactNeighborX="0" custLinFactNeighborY="1285"/>
      <dgm:spPr/>
    </dgm:pt>
  </dgm:ptLst>
  <dgm:cxnLst>
    <dgm:cxn modelId="{EDCD4019-0FBC-4C07-AE5D-A620034003F5}" srcId="{444CF783-8642-439D-A065-2A943C84A3AD}" destId="{B2C4D227-7D0C-4103-9E9A-8A605E6823B3}" srcOrd="2" destOrd="0" parTransId="{F371F696-113F-42EC-BF6E-B51E48EE2F27}" sibTransId="{CED23C17-47FE-4E36-8966-CF07B4011243}"/>
    <dgm:cxn modelId="{03E3CDE0-8D51-4878-B658-A559EE1A5145}" type="presOf" srcId="{81B91CBB-EE66-4A18-ADBC-13F2F606E367}" destId="{0E61C00C-0C42-485D-AC6C-D8C00236D1BC}" srcOrd="0" destOrd="0" presId="urn:microsoft.com/office/officeart/2005/8/layout/funnel1"/>
    <dgm:cxn modelId="{2EADF997-D535-4341-B7F6-5856C608AC01}" type="presOf" srcId="{1F7554C1-286F-4DFF-9A08-3402AB327A40}" destId="{FFDB38AC-F9CE-40B6-A0BE-F5D8A26E2D2E}" srcOrd="0" destOrd="0" presId="urn:microsoft.com/office/officeart/2005/8/layout/funnel1"/>
    <dgm:cxn modelId="{56940ACB-BF5D-4469-9B6B-E2BFC2945963}" type="presOf" srcId="{B2C4D227-7D0C-4103-9E9A-8A605E6823B3}" destId="{2AEA0A28-0DEB-41A3-BB41-84B929105754}" srcOrd="0" destOrd="0" presId="urn:microsoft.com/office/officeart/2005/8/layout/funnel1"/>
    <dgm:cxn modelId="{B92903AE-3420-4733-A83A-D3780CD2D72A}" srcId="{444CF783-8642-439D-A065-2A943C84A3AD}" destId="{1F7554C1-286F-4DFF-9A08-3402AB327A40}" srcOrd="0" destOrd="0" parTransId="{11FB809E-AC23-4686-99E6-9688A31F16E9}" sibTransId="{5FB47C47-62C7-4D2B-90FB-A2B3A2CA0E90}"/>
    <dgm:cxn modelId="{C2564B65-5DE0-46E6-8037-5559C3261E51}" srcId="{444CF783-8642-439D-A065-2A943C84A3AD}" destId="{79FF5E0E-DF34-42A4-86E2-07931F79C0A2}" srcOrd="1" destOrd="0" parTransId="{CB7BA94E-311B-460B-A0CE-3D2AF2E276D5}" sibTransId="{2547FE83-4AB3-46A6-BE91-41128C0B65D5}"/>
    <dgm:cxn modelId="{EDF06BA5-60D2-4257-93EE-580D1DE28AC7}" srcId="{444CF783-8642-439D-A065-2A943C84A3AD}" destId="{81B91CBB-EE66-4A18-ADBC-13F2F606E367}" srcOrd="3" destOrd="0" parTransId="{FFF911E5-6A78-4DD2-AAEE-86C23F42A34B}" sibTransId="{437172C1-457B-4BED-96E9-0A90D832311C}"/>
    <dgm:cxn modelId="{E8980E74-43AA-483B-9116-604FB88C03C1}" type="presOf" srcId="{444CF783-8642-439D-A065-2A943C84A3AD}" destId="{542F4418-1782-4AE9-8F5F-B08FFA86FCB2}" srcOrd="0" destOrd="0" presId="urn:microsoft.com/office/officeart/2005/8/layout/funnel1"/>
    <dgm:cxn modelId="{54D3054F-1274-4D03-836A-ED0EBBBF5B28}" type="presOf" srcId="{79FF5E0E-DF34-42A4-86E2-07931F79C0A2}" destId="{3B271BDA-FE42-42DB-B9C8-41737160EA1E}" srcOrd="0" destOrd="0" presId="urn:microsoft.com/office/officeart/2005/8/layout/funnel1"/>
    <dgm:cxn modelId="{E404CE32-4579-491B-BBB3-5087E84C0407}" type="presParOf" srcId="{542F4418-1782-4AE9-8F5F-B08FFA86FCB2}" destId="{38C1079C-A414-41B2-9F9A-F9805CAC93BB}" srcOrd="0" destOrd="0" presId="urn:microsoft.com/office/officeart/2005/8/layout/funnel1"/>
    <dgm:cxn modelId="{157F5C53-4584-488F-AF54-D875903BC9E0}" type="presParOf" srcId="{542F4418-1782-4AE9-8F5F-B08FFA86FCB2}" destId="{7ABDD1A4-40E0-4547-9F1B-5287262CDB0D}" srcOrd="1" destOrd="0" presId="urn:microsoft.com/office/officeart/2005/8/layout/funnel1"/>
    <dgm:cxn modelId="{6E03DC3F-56DA-40BE-8323-C64CB765876A}" type="presParOf" srcId="{542F4418-1782-4AE9-8F5F-B08FFA86FCB2}" destId="{0E61C00C-0C42-485D-AC6C-D8C00236D1BC}" srcOrd="2" destOrd="0" presId="urn:microsoft.com/office/officeart/2005/8/layout/funnel1"/>
    <dgm:cxn modelId="{24331C4C-BA3B-42F6-BC7B-B5428944E894}" type="presParOf" srcId="{542F4418-1782-4AE9-8F5F-B08FFA86FCB2}" destId="{2AEA0A28-0DEB-41A3-BB41-84B929105754}" srcOrd="3" destOrd="0" presId="urn:microsoft.com/office/officeart/2005/8/layout/funnel1"/>
    <dgm:cxn modelId="{945C8550-DAE7-45E9-AE84-510A1FB49660}" type="presParOf" srcId="{542F4418-1782-4AE9-8F5F-B08FFA86FCB2}" destId="{3B271BDA-FE42-42DB-B9C8-41737160EA1E}" srcOrd="4" destOrd="0" presId="urn:microsoft.com/office/officeart/2005/8/layout/funnel1"/>
    <dgm:cxn modelId="{A4EA4968-C7D5-4096-B3DD-79334A24AE18}" type="presParOf" srcId="{542F4418-1782-4AE9-8F5F-B08FFA86FCB2}" destId="{FFDB38AC-F9CE-40B6-A0BE-F5D8A26E2D2E}" srcOrd="5" destOrd="0" presId="urn:microsoft.com/office/officeart/2005/8/layout/funnel1"/>
    <dgm:cxn modelId="{CC74E2B0-7765-4381-BA0D-F2ADD5CB288C}" type="presParOf" srcId="{542F4418-1782-4AE9-8F5F-B08FFA86FCB2}" destId="{4AD9BB23-0273-4C10-9A60-1320AF4AF67B}" srcOrd="6" destOrd="0" presId="urn:microsoft.com/office/officeart/2005/8/layout/funnel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B39CCB9E-5019-4400-A06D-A777E79CC0D3}" type="doc">
      <dgm:prSet loTypeId="urn:microsoft.com/office/officeart/2008/layout/LinedList" loCatId="list" qsTypeId="urn:microsoft.com/office/officeart/2005/8/quickstyle/simple2" qsCatId="simple" csTypeId="urn:microsoft.com/office/officeart/2005/8/colors/accent6_2" csCatId="accent6" phldr="1"/>
      <dgm:spPr/>
      <dgm:t>
        <a:bodyPr/>
        <a:lstStyle/>
        <a:p>
          <a:endParaRPr lang="it-IT"/>
        </a:p>
      </dgm:t>
    </dgm:pt>
    <dgm:pt modelId="{8D5BF1E9-6226-40C1-9FFA-21105FE19D53}">
      <dgm:prSet phldrT="[Testo]" custT="1"/>
      <dgm:spPr/>
      <dgm:t>
        <a:bodyPr/>
        <a:lstStyle/>
        <a:p>
          <a:r>
            <a:rPr lang="it-IT" sz="2800" dirty="0"/>
            <a:t>Assenza di una codifica generale della sindrome di Hikikomori</a:t>
          </a:r>
        </a:p>
      </dgm:t>
    </dgm:pt>
    <dgm:pt modelId="{3C3E83B9-88F7-4402-A2A0-BAAC3AD38DA3}" type="parTrans" cxnId="{DF7812E1-D95D-42F0-9C7E-AD23263715C1}">
      <dgm:prSet/>
      <dgm:spPr/>
      <dgm:t>
        <a:bodyPr/>
        <a:lstStyle/>
        <a:p>
          <a:endParaRPr lang="it-IT"/>
        </a:p>
      </dgm:t>
    </dgm:pt>
    <dgm:pt modelId="{2CF0DFD4-1904-47F4-B618-B7737E14116A}" type="sibTrans" cxnId="{DF7812E1-D95D-42F0-9C7E-AD23263715C1}">
      <dgm:prSet/>
      <dgm:spPr/>
      <dgm:t>
        <a:bodyPr/>
        <a:lstStyle/>
        <a:p>
          <a:endParaRPr lang="it-IT"/>
        </a:p>
      </dgm:t>
    </dgm:pt>
    <dgm:pt modelId="{F8C2626D-0197-4FF2-9A1F-E6128B33600D}">
      <dgm:prSet phldrT="[Testo]"/>
      <dgm:spPr/>
      <dgm:t>
        <a:bodyPr/>
        <a:lstStyle/>
        <a:p>
          <a:endParaRPr lang="it-IT" dirty="0"/>
        </a:p>
      </dgm:t>
    </dgm:pt>
    <dgm:pt modelId="{B9B54D51-3EE8-4FD0-9F49-9457358EE91F}" type="parTrans" cxnId="{F40B3107-9771-496C-A962-ED3351C70EEA}">
      <dgm:prSet/>
      <dgm:spPr/>
      <dgm:t>
        <a:bodyPr/>
        <a:lstStyle/>
        <a:p>
          <a:endParaRPr lang="it-IT"/>
        </a:p>
      </dgm:t>
    </dgm:pt>
    <dgm:pt modelId="{6D3AB983-10D2-454A-8429-95BBB8AC712B}" type="sibTrans" cxnId="{F40B3107-9771-496C-A962-ED3351C70EEA}">
      <dgm:prSet/>
      <dgm:spPr/>
      <dgm:t>
        <a:bodyPr/>
        <a:lstStyle/>
        <a:p>
          <a:endParaRPr lang="it-IT"/>
        </a:p>
      </dgm:t>
    </dgm:pt>
    <dgm:pt modelId="{158076BA-9ECF-4C53-8EF6-BD4B358B51EC}">
      <dgm:prSet phldrT="[Testo]" custT="1"/>
      <dgm:spPr/>
      <dgm:t>
        <a:bodyPr/>
        <a:lstStyle/>
        <a:p>
          <a:r>
            <a:rPr lang="it-IT" sz="2800" dirty="0"/>
            <a:t>Predisposizione all’uso delle nuove tecnologie </a:t>
          </a:r>
        </a:p>
      </dgm:t>
    </dgm:pt>
    <dgm:pt modelId="{5D208A94-C17B-45C3-8F66-6F9B5C55F0BD}" type="parTrans" cxnId="{71E726EB-2CB6-421F-97A8-F2B3639D6D77}">
      <dgm:prSet/>
      <dgm:spPr/>
      <dgm:t>
        <a:bodyPr/>
        <a:lstStyle/>
        <a:p>
          <a:endParaRPr lang="it-IT"/>
        </a:p>
      </dgm:t>
    </dgm:pt>
    <dgm:pt modelId="{B55F2E7E-391C-42B8-A17F-7D520E5F8D43}" type="sibTrans" cxnId="{71E726EB-2CB6-421F-97A8-F2B3639D6D77}">
      <dgm:prSet/>
      <dgm:spPr/>
      <dgm:t>
        <a:bodyPr/>
        <a:lstStyle/>
        <a:p>
          <a:endParaRPr lang="it-IT"/>
        </a:p>
      </dgm:t>
    </dgm:pt>
    <dgm:pt modelId="{C9B7802B-78D7-4916-93E6-A7E776B987D0}">
      <dgm:prSet phldrT="[Testo]"/>
      <dgm:spPr/>
      <dgm:t>
        <a:bodyPr/>
        <a:lstStyle/>
        <a:p>
          <a:endParaRPr lang="it-IT" dirty="0"/>
        </a:p>
      </dgm:t>
    </dgm:pt>
    <dgm:pt modelId="{D8401181-62A8-4961-8916-FF474F2F6908}" type="parTrans" cxnId="{BD5469B5-5FA4-4557-940E-E82E895178F0}">
      <dgm:prSet/>
      <dgm:spPr/>
      <dgm:t>
        <a:bodyPr/>
        <a:lstStyle/>
        <a:p>
          <a:endParaRPr lang="it-IT"/>
        </a:p>
      </dgm:t>
    </dgm:pt>
    <dgm:pt modelId="{20EF8899-2608-4ACC-B4D4-A32EE17560BC}" type="sibTrans" cxnId="{BD5469B5-5FA4-4557-940E-E82E895178F0}">
      <dgm:prSet/>
      <dgm:spPr/>
      <dgm:t>
        <a:bodyPr/>
        <a:lstStyle/>
        <a:p>
          <a:endParaRPr lang="it-IT"/>
        </a:p>
      </dgm:t>
    </dgm:pt>
    <dgm:pt modelId="{D2276755-3D01-4C98-B6A4-A81EED695387}">
      <dgm:prSet phldrT="[Testo]"/>
      <dgm:spPr/>
      <dgm:t>
        <a:bodyPr/>
        <a:lstStyle/>
        <a:p>
          <a:endParaRPr lang="it-IT" dirty="0"/>
        </a:p>
      </dgm:t>
    </dgm:pt>
    <dgm:pt modelId="{5B34CB9B-61A4-44D3-8FB4-39D783080075}" type="parTrans" cxnId="{D61CBAAA-26B4-427B-AE2A-2DA3B523BE09}">
      <dgm:prSet/>
      <dgm:spPr/>
      <dgm:t>
        <a:bodyPr/>
        <a:lstStyle/>
        <a:p>
          <a:endParaRPr lang="it-IT"/>
        </a:p>
      </dgm:t>
    </dgm:pt>
    <dgm:pt modelId="{0D2D435A-4669-4A50-ABFF-A19BFE00E971}" type="sibTrans" cxnId="{D61CBAAA-26B4-427B-AE2A-2DA3B523BE09}">
      <dgm:prSet/>
      <dgm:spPr/>
      <dgm:t>
        <a:bodyPr/>
        <a:lstStyle/>
        <a:p>
          <a:endParaRPr lang="it-IT"/>
        </a:p>
      </dgm:t>
    </dgm:pt>
    <dgm:pt modelId="{F28B7E8E-1271-42CC-9663-E6F5CA2BC3BF}">
      <dgm:prSet phldrT="[Testo]" custT="1"/>
      <dgm:spPr/>
      <dgm:t>
        <a:bodyPr/>
        <a:lstStyle/>
        <a:p>
          <a:r>
            <a:rPr lang="it-IT" sz="2800" dirty="0"/>
            <a:t>Dipendenza</a:t>
          </a:r>
          <a:r>
            <a:rPr lang="it-IT" sz="2800" baseline="0" dirty="0"/>
            <a:t> del Hikikomori dal contesto nazionale</a:t>
          </a:r>
          <a:endParaRPr lang="it-IT" sz="2800" dirty="0"/>
        </a:p>
      </dgm:t>
    </dgm:pt>
    <dgm:pt modelId="{67959E4E-39B0-4B87-8BCB-705BA3D255EC}" type="parTrans" cxnId="{1A86F40C-F865-4C5A-8D7F-C602A0527149}">
      <dgm:prSet/>
      <dgm:spPr/>
      <dgm:t>
        <a:bodyPr/>
        <a:lstStyle/>
        <a:p>
          <a:endParaRPr lang="it-IT"/>
        </a:p>
      </dgm:t>
    </dgm:pt>
    <dgm:pt modelId="{5DB20F73-286D-4088-B718-FB58E872E98A}" type="sibTrans" cxnId="{1A86F40C-F865-4C5A-8D7F-C602A0527149}">
      <dgm:prSet/>
      <dgm:spPr/>
      <dgm:t>
        <a:bodyPr/>
        <a:lstStyle/>
        <a:p>
          <a:endParaRPr lang="it-IT"/>
        </a:p>
      </dgm:t>
    </dgm:pt>
    <dgm:pt modelId="{6F7160D7-CD42-49FB-9DC9-323E8D562776}">
      <dgm:prSet phldrT="[Testo]"/>
      <dgm:spPr/>
      <dgm:t>
        <a:bodyPr/>
        <a:lstStyle/>
        <a:p>
          <a:endParaRPr lang="it-IT" dirty="0"/>
        </a:p>
      </dgm:t>
    </dgm:pt>
    <dgm:pt modelId="{2C62A572-2AA7-4948-93F7-921B851BAC62}" type="parTrans" cxnId="{13446A89-AA61-4E86-8217-AFBAD76FC4AA}">
      <dgm:prSet/>
      <dgm:spPr/>
      <dgm:t>
        <a:bodyPr/>
        <a:lstStyle/>
        <a:p>
          <a:endParaRPr lang="it-IT"/>
        </a:p>
      </dgm:t>
    </dgm:pt>
    <dgm:pt modelId="{3A71BAB7-4907-4932-8636-DE05A63F75D2}" type="sibTrans" cxnId="{13446A89-AA61-4E86-8217-AFBAD76FC4AA}">
      <dgm:prSet/>
      <dgm:spPr/>
      <dgm:t>
        <a:bodyPr/>
        <a:lstStyle/>
        <a:p>
          <a:endParaRPr lang="it-IT"/>
        </a:p>
      </dgm:t>
    </dgm:pt>
    <dgm:pt modelId="{E5DB5DBB-462C-4AB2-B96E-264C949BD8D5}">
      <dgm:prSet phldrT="[Testo]" custT="1"/>
      <dgm:spPr/>
      <dgm:t>
        <a:bodyPr/>
        <a:lstStyle/>
        <a:p>
          <a:r>
            <a:rPr lang="it-IT" sz="2400" dirty="0"/>
            <a:t>Interventi di natura psicologica per aiutare i ragazzi Hikikomori e aiutare le famiglie</a:t>
          </a:r>
        </a:p>
      </dgm:t>
    </dgm:pt>
    <dgm:pt modelId="{CBC0C580-5556-47E4-A0BB-6D1EB89753C6}" type="sibTrans" cxnId="{60A60A38-38B8-4038-B97C-F66D16A6966A}">
      <dgm:prSet/>
      <dgm:spPr/>
      <dgm:t>
        <a:bodyPr/>
        <a:lstStyle/>
        <a:p>
          <a:endParaRPr lang="it-IT"/>
        </a:p>
      </dgm:t>
    </dgm:pt>
    <dgm:pt modelId="{E5C54AB9-B9BC-41A1-9E11-0338A3D5FB45}" type="parTrans" cxnId="{60A60A38-38B8-4038-B97C-F66D16A6966A}">
      <dgm:prSet/>
      <dgm:spPr/>
      <dgm:t>
        <a:bodyPr/>
        <a:lstStyle/>
        <a:p>
          <a:endParaRPr lang="it-IT"/>
        </a:p>
      </dgm:t>
    </dgm:pt>
    <dgm:pt modelId="{7D3AFA7E-DDC1-4551-91EE-AA917C9C1366}" type="pres">
      <dgm:prSet presAssocID="{B39CCB9E-5019-4400-A06D-A777E79CC0D3}" presName="vert0" presStyleCnt="0">
        <dgm:presLayoutVars>
          <dgm:dir/>
          <dgm:animOne val="branch"/>
          <dgm:animLvl val="lvl"/>
        </dgm:presLayoutVars>
      </dgm:prSet>
      <dgm:spPr/>
      <dgm:t>
        <a:bodyPr/>
        <a:lstStyle/>
        <a:p>
          <a:endParaRPr lang="it-IT"/>
        </a:p>
      </dgm:t>
    </dgm:pt>
    <dgm:pt modelId="{23BEB4AE-E2E0-4EAE-9AA4-39840BEB4AB7}" type="pres">
      <dgm:prSet presAssocID="{8D5BF1E9-6226-40C1-9FFA-21105FE19D53}" presName="thickLine" presStyleLbl="alignNode1" presStyleIdx="0" presStyleCnt="4"/>
      <dgm:spPr/>
    </dgm:pt>
    <dgm:pt modelId="{DCEB6A89-778E-4B58-9540-FC8E639570DF}" type="pres">
      <dgm:prSet presAssocID="{8D5BF1E9-6226-40C1-9FFA-21105FE19D53}" presName="horz1" presStyleCnt="0"/>
      <dgm:spPr/>
    </dgm:pt>
    <dgm:pt modelId="{18039A5B-E963-4904-81CD-74EBC3201500}" type="pres">
      <dgm:prSet presAssocID="{8D5BF1E9-6226-40C1-9FFA-21105FE19D53}" presName="tx1" presStyleLbl="revTx" presStyleIdx="0" presStyleCnt="8" custScaleX="2000000"/>
      <dgm:spPr/>
      <dgm:t>
        <a:bodyPr/>
        <a:lstStyle/>
        <a:p>
          <a:endParaRPr lang="it-IT"/>
        </a:p>
      </dgm:t>
    </dgm:pt>
    <dgm:pt modelId="{393F31C8-01FC-4A5D-B55C-22B05FDA25AD}" type="pres">
      <dgm:prSet presAssocID="{8D5BF1E9-6226-40C1-9FFA-21105FE19D53}" presName="vert1" presStyleCnt="0"/>
      <dgm:spPr/>
    </dgm:pt>
    <dgm:pt modelId="{1ADFEC08-966F-4F8E-AB41-E0481F7B96F5}" type="pres">
      <dgm:prSet presAssocID="{F8C2626D-0197-4FF2-9A1F-E6128B33600D}" presName="vertSpace2a" presStyleCnt="0"/>
      <dgm:spPr/>
    </dgm:pt>
    <dgm:pt modelId="{91F10185-793D-413A-BB33-2DB3ADE0F233}" type="pres">
      <dgm:prSet presAssocID="{F8C2626D-0197-4FF2-9A1F-E6128B33600D}" presName="horz2" presStyleCnt="0"/>
      <dgm:spPr/>
    </dgm:pt>
    <dgm:pt modelId="{6E568387-CB6D-4EB6-AB42-D8B98329DFB1}" type="pres">
      <dgm:prSet presAssocID="{F8C2626D-0197-4FF2-9A1F-E6128B33600D}" presName="horzSpace2" presStyleCnt="0"/>
      <dgm:spPr/>
    </dgm:pt>
    <dgm:pt modelId="{67FCFB8A-D104-43A2-ABE5-65DEB36D10BE}" type="pres">
      <dgm:prSet presAssocID="{F8C2626D-0197-4FF2-9A1F-E6128B33600D}" presName="tx2" presStyleLbl="revTx" presStyleIdx="1" presStyleCnt="8"/>
      <dgm:spPr/>
      <dgm:t>
        <a:bodyPr/>
        <a:lstStyle/>
        <a:p>
          <a:endParaRPr lang="it-IT"/>
        </a:p>
      </dgm:t>
    </dgm:pt>
    <dgm:pt modelId="{DE282641-CF9A-4A49-9E1E-A57E3150ABC4}" type="pres">
      <dgm:prSet presAssocID="{F8C2626D-0197-4FF2-9A1F-E6128B33600D}" presName="vert2" presStyleCnt="0"/>
      <dgm:spPr/>
    </dgm:pt>
    <dgm:pt modelId="{384C7692-7504-4CF0-946E-C964FF0649C7}" type="pres">
      <dgm:prSet presAssocID="{F8C2626D-0197-4FF2-9A1F-E6128B33600D}" presName="thinLine2b" presStyleLbl="callout" presStyleIdx="0" presStyleCnt="4"/>
      <dgm:spPr/>
    </dgm:pt>
    <dgm:pt modelId="{93278337-1991-4762-9292-F77969B723A1}" type="pres">
      <dgm:prSet presAssocID="{F8C2626D-0197-4FF2-9A1F-E6128B33600D}" presName="vertSpace2b" presStyleCnt="0"/>
      <dgm:spPr/>
    </dgm:pt>
    <dgm:pt modelId="{B1709EBC-2EB0-410B-BFD2-B9E569D1B9F7}" type="pres">
      <dgm:prSet presAssocID="{158076BA-9ECF-4C53-8EF6-BD4B358B51EC}" presName="thickLine" presStyleLbl="alignNode1" presStyleIdx="1" presStyleCnt="4"/>
      <dgm:spPr/>
    </dgm:pt>
    <dgm:pt modelId="{E9DA8B7B-C0CD-4BFC-B97B-BCB5D6F0A3D1}" type="pres">
      <dgm:prSet presAssocID="{158076BA-9ECF-4C53-8EF6-BD4B358B51EC}" presName="horz1" presStyleCnt="0"/>
      <dgm:spPr/>
    </dgm:pt>
    <dgm:pt modelId="{85C53082-5E7B-4605-8C05-BAFEDABE637F}" type="pres">
      <dgm:prSet presAssocID="{158076BA-9ECF-4C53-8EF6-BD4B358B51EC}" presName="tx1" presStyleLbl="revTx" presStyleIdx="2" presStyleCnt="8" custScaleX="1777778" custLinFactNeighborX="0" custLinFactNeighborY="1733"/>
      <dgm:spPr/>
      <dgm:t>
        <a:bodyPr/>
        <a:lstStyle/>
        <a:p>
          <a:endParaRPr lang="it-IT"/>
        </a:p>
      </dgm:t>
    </dgm:pt>
    <dgm:pt modelId="{18E0289D-48AD-4A79-8CDB-76DAC9D2AB00}" type="pres">
      <dgm:prSet presAssocID="{158076BA-9ECF-4C53-8EF6-BD4B358B51EC}" presName="vert1" presStyleCnt="0"/>
      <dgm:spPr/>
    </dgm:pt>
    <dgm:pt modelId="{A5DB6D2A-E36B-4D01-B74B-2C7D0E4F5E74}" type="pres">
      <dgm:prSet presAssocID="{C9B7802B-78D7-4916-93E6-A7E776B987D0}" presName="vertSpace2a" presStyleCnt="0"/>
      <dgm:spPr/>
    </dgm:pt>
    <dgm:pt modelId="{27709FA2-07A5-4678-B4B7-5C5C6AE323CC}" type="pres">
      <dgm:prSet presAssocID="{C9B7802B-78D7-4916-93E6-A7E776B987D0}" presName="horz2" presStyleCnt="0"/>
      <dgm:spPr/>
    </dgm:pt>
    <dgm:pt modelId="{3D8E3CA6-2AB2-4533-9B48-5CEFFC0CC406}" type="pres">
      <dgm:prSet presAssocID="{C9B7802B-78D7-4916-93E6-A7E776B987D0}" presName="horzSpace2" presStyleCnt="0"/>
      <dgm:spPr/>
    </dgm:pt>
    <dgm:pt modelId="{AD66BB63-B4B7-4C84-BB38-FC70BE4A2BCD}" type="pres">
      <dgm:prSet presAssocID="{C9B7802B-78D7-4916-93E6-A7E776B987D0}" presName="tx2" presStyleLbl="revTx" presStyleIdx="3" presStyleCnt="8"/>
      <dgm:spPr/>
      <dgm:t>
        <a:bodyPr/>
        <a:lstStyle/>
        <a:p>
          <a:endParaRPr lang="it-IT"/>
        </a:p>
      </dgm:t>
    </dgm:pt>
    <dgm:pt modelId="{2A4D3298-6E70-434E-AC14-70D9FA518452}" type="pres">
      <dgm:prSet presAssocID="{C9B7802B-78D7-4916-93E6-A7E776B987D0}" presName="vert2" presStyleCnt="0"/>
      <dgm:spPr/>
    </dgm:pt>
    <dgm:pt modelId="{9D46BC5A-D36D-40CD-BEDE-8AE14E04A275}" type="pres">
      <dgm:prSet presAssocID="{C9B7802B-78D7-4916-93E6-A7E776B987D0}" presName="thinLine2b" presStyleLbl="callout" presStyleIdx="1" presStyleCnt="4"/>
      <dgm:spPr/>
    </dgm:pt>
    <dgm:pt modelId="{CA9A2618-6D9F-46EA-82BA-3B5A404868CA}" type="pres">
      <dgm:prSet presAssocID="{C9B7802B-78D7-4916-93E6-A7E776B987D0}" presName="vertSpace2b" presStyleCnt="0"/>
      <dgm:spPr/>
    </dgm:pt>
    <dgm:pt modelId="{E0E0F39C-F19E-4285-B067-25E255A1B0DA}" type="pres">
      <dgm:prSet presAssocID="{E5DB5DBB-462C-4AB2-B96E-264C949BD8D5}" presName="thickLine" presStyleLbl="alignNode1" presStyleIdx="2" presStyleCnt="4"/>
      <dgm:spPr/>
    </dgm:pt>
    <dgm:pt modelId="{4FBE8337-332D-4EA6-893C-018294739223}" type="pres">
      <dgm:prSet presAssocID="{E5DB5DBB-462C-4AB2-B96E-264C949BD8D5}" presName="horz1" presStyleCnt="0"/>
      <dgm:spPr/>
    </dgm:pt>
    <dgm:pt modelId="{46A5C691-8468-4F2E-9E94-2705ED84484B}" type="pres">
      <dgm:prSet presAssocID="{E5DB5DBB-462C-4AB2-B96E-264C949BD8D5}" presName="tx1" presStyleLbl="revTx" presStyleIdx="4" presStyleCnt="8" custScaleX="1703827"/>
      <dgm:spPr/>
      <dgm:t>
        <a:bodyPr/>
        <a:lstStyle/>
        <a:p>
          <a:endParaRPr lang="it-IT"/>
        </a:p>
      </dgm:t>
    </dgm:pt>
    <dgm:pt modelId="{325279E3-03D3-4D0B-A8E7-315330C95144}" type="pres">
      <dgm:prSet presAssocID="{E5DB5DBB-462C-4AB2-B96E-264C949BD8D5}" presName="vert1" presStyleCnt="0"/>
      <dgm:spPr/>
    </dgm:pt>
    <dgm:pt modelId="{A5CC4044-ACE6-4F41-932C-6F268F423F5A}" type="pres">
      <dgm:prSet presAssocID="{D2276755-3D01-4C98-B6A4-A81EED695387}" presName="vertSpace2a" presStyleCnt="0"/>
      <dgm:spPr/>
    </dgm:pt>
    <dgm:pt modelId="{7089DF13-84DB-4A1A-AABF-2FABC4E11F2A}" type="pres">
      <dgm:prSet presAssocID="{D2276755-3D01-4C98-B6A4-A81EED695387}" presName="horz2" presStyleCnt="0"/>
      <dgm:spPr/>
    </dgm:pt>
    <dgm:pt modelId="{8162B6B5-0CB4-41A6-8CD7-B6963E8D5EA9}" type="pres">
      <dgm:prSet presAssocID="{D2276755-3D01-4C98-B6A4-A81EED695387}" presName="horzSpace2" presStyleCnt="0"/>
      <dgm:spPr/>
    </dgm:pt>
    <dgm:pt modelId="{42D06504-5097-48B0-87ED-96DFC973596F}" type="pres">
      <dgm:prSet presAssocID="{D2276755-3D01-4C98-B6A4-A81EED695387}" presName="tx2" presStyleLbl="revTx" presStyleIdx="5" presStyleCnt="8"/>
      <dgm:spPr/>
      <dgm:t>
        <a:bodyPr/>
        <a:lstStyle/>
        <a:p>
          <a:endParaRPr lang="it-IT"/>
        </a:p>
      </dgm:t>
    </dgm:pt>
    <dgm:pt modelId="{9E878877-DA2C-4D91-8916-A49A318DED16}" type="pres">
      <dgm:prSet presAssocID="{D2276755-3D01-4C98-B6A4-A81EED695387}" presName="vert2" presStyleCnt="0"/>
      <dgm:spPr/>
    </dgm:pt>
    <dgm:pt modelId="{80353319-DD33-46D4-B273-4C699A3D7F08}" type="pres">
      <dgm:prSet presAssocID="{D2276755-3D01-4C98-B6A4-A81EED695387}" presName="thinLine2b" presStyleLbl="callout" presStyleIdx="2" presStyleCnt="4"/>
      <dgm:spPr/>
    </dgm:pt>
    <dgm:pt modelId="{809AE2F1-2321-47D8-877C-5AC6D5608ACF}" type="pres">
      <dgm:prSet presAssocID="{D2276755-3D01-4C98-B6A4-A81EED695387}" presName="vertSpace2b" presStyleCnt="0"/>
      <dgm:spPr/>
    </dgm:pt>
    <dgm:pt modelId="{345A3041-2703-42E0-931E-C89586F4CA1F}" type="pres">
      <dgm:prSet presAssocID="{F28B7E8E-1271-42CC-9663-E6F5CA2BC3BF}" presName="thickLine" presStyleLbl="alignNode1" presStyleIdx="3" presStyleCnt="4"/>
      <dgm:spPr/>
    </dgm:pt>
    <dgm:pt modelId="{4569B576-705F-413E-8B80-43EA1805593E}" type="pres">
      <dgm:prSet presAssocID="{F28B7E8E-1271-42CC-9663-E6F5CA2BC3BF}" presName="horz1" presStyleCnt="0"/>
      <dgm:spPr/>
    </dgm:pt>
    <dgm:pt modelId="{603B0FA5-3738-42FD-AF5D-06486161A7C5}" type="pres">
      <dgm:prSet presAssocID="{F28B7E8E-1271-42CC-9663-E6F5CA2BC3BF}" presName="tx1" presStyleLbl="revTx" presStyleIdx="6" presStyleCnt="8" custScaleX="2000000" custLinFactNeighborX="0" custLinFactNeighborY="1368"/>
      <dgm:spPr/>
      <dgm:t>
        <a:bodyPr/>
        <a:lstStyle/>
        <a:p>
          <a:endParaRPr lang="it-IT"/>
        </a:p>
      </dgm:t>
    </dgm:pt>
    <dgm:pt modelId="{C433FFCD-1DFA-45B1-A0D1-10E4752C7DB5}" type="pres">
      <dgm:prSet presAssocID="{F28B7E8E-1271-42CC-9663-E6F5CA2BC3BF}" presName="vert1" presStyleCnt="0"/>
      <dgm:spPr/>
    </dgm:pt>
    <dgm:pt modelId="{8ABE3076-350C-4DA9-9D5E-A61AA055AFB5}" type="pres">
      <dgm:prSet presAssocID="{6F7160D7-CD42-49FB-9DC9-323E8D562776}" presName="vertSpace2a" presStyleCnt="0"/>
      <dgm:spPr/>
    </dgm:pt>
    <dgm:pt modelId="{77CD47F9-2B7E-406C-8290-61534EB44644}" type="pres">
      <dgm:prSet presAssocID="{6F7160D7-CD42-49FB-9DC9-323E8D562776}" presName="horz2" presStyleCnt="0"/>
      <dgm:spPr/>
    </dgm:pt>
    <dgm:pt modelId="{F1FF1B97-54D3-4CAD-8F25-84CBCAAA4BC5}" type="pres">
      <dgm:prSet presAssocID="{6F7160D7-CD42-49FB-9DC9-323E8D562776}" presName="horzSpace2" presStyleCnt="0"/>
      <dgm:spPr/>
    </dgm:pt>
    <dgm:pt modelId="{9DBD56D8-577A-4632-A135-1C8EC6FDE38A}" type="pres">
      <dgm:prSet presAssocID="{6F7160D7-CD42-49FB-9DC9-323E8D562776}" presName="tx2" presStyleLbl="revTx" presStyleIdx="7" presStyleCnt="8"/>
      <dgm:spPr/>
      <dgm:t>
        <a:bodyPr/>
        <a:lstStyle/>
        <a:p>
          <a:endParaRPr lang="it-IT"/>
        </a:p>
      </dgm:t>
    </dgm:pt>
    <dgm:pt modelId="{B7A94FB4-E913-4604-AB80-99F20B4D9BF0}" type="pres">
      <dgm:prSet presAssocID="{6F7160D7-CD42-49FB-9DC9-323E8D562776}" presName="vert2" presStyleCnt="0"/>
      <dgm:spPr/>
    </dgm:pt>
    <dgm:pt modelId="{55449560-3D01-4C5A-9D7E-1F10C03FADC8}" type="pres">
      <dgm:prSet presAssocID="{6F7160D7-CD42-49FB-9DC9-323E8D562776}" presName="thinLine2b" presStyleLbl="callout" presStyleIdx="3" presStyleCnt="4"/>
      <dgm:spPr/>
    </dgm:pt>
    <dgm:pt modelId="{B12C27C5-D6C9-4437-BF16-18F03414637E}" type="pres">
      <dgm:prSet presAssocID="{6F7160D7-CD42-49FB-9DC9-323E8D562776}" presName="vertSpace2b" presStyleCnt="0"/>
      <dgm:spPr/>
    </dgm:pt>
  </dgm:ptLst>
  <dgm:cxnLst>
    <dgm:cxn modelId="{851A4EEC-CEFE-4455-B350-F4FEB47BBA88}" type="presOf" srcId="{8D5BF1E9-6226-40C1-9FFA-21105FE19D53}" destId="{18039A5B-E963-4904-81CD-74EBC3201500}" srcOrd="0" destOrd="0" presId="urn:microsoft.com/office/officeart/2008/layout/LinedList"/>
    <dgm:cxn modelId="{DF7812E1-D95D-42F0-9C7E-AD23263715C1}" srcId="{B39CCB9E-5019-4400-A06D-A777E79CC0D3}" destId="{8D5BF1E9-6226-40C1-9FFA-21105FE19D53}" srcOrd="0" destOrd="0" parTransId="{3C3E83B9-88F7-4402-A2A0-BAAC3AD38DA3}" sibTransId="{2CF0DFD4-1904-47F4-B618-B7737E14116A}"/>
    <dgm:cxn modelId="{D61CBAAA-26B4-427B-AE2A-2DA3B523BE09}" srcId="{E5DB5DBB-462C-4AB2-B96E-264C949BD8D5}" destId="{D2276755-3D01-4C98-B6A4-A81EED695387}" srcOrd="0" destOrd="0" parTransId="{5B34CB9B-61A4-44D3-8FB4-39D783080075}" sibTransId="{0D2D435A-4669-4A50-ABFF-A19BFE00E971}"/>
    <dgm:cxn modelId="{924F8D99-F46E-44A1-B19F-953D0384E9D9}" type="presOf" srcId="{F28B7E8E-1271-42CC-9663-E6F5CA2BC3BF}" destId="{603B0FA5-3738-42FD-AF5D-06486161A7C5}" srcOrd="0" destOrd="0" presId="urn:microsoft.com/office/officeart/2008/layout/LinedList"/>
    <dgm:cxn modelId="{BD5469B5-5FA4-4557-940E-E82E895178F0}" srcId="{158076BA-9ECF-4C53-8EF6-BD4B358B51EC}" destId="{C9B7802B-78D7-4916-93E6-A7E776B987D0}" srcOrd="0" destOrd="0" parTransId="{D8401181-62A8-4961-8916-FF474F2F6908}" sibTransId="{20EF8899-2608-4ACC-B4D4-A32EE17560BC}"/>
    <dgm:cxn modelId="{708B6230-4706-4C4D-9EEF-419EC0F7A068}" type="presOf" srcId="{E5DB5DBB-462C-4AB2-B96E-264C949BD8D5}" destId="{46A5C691-8468-4F2E-9E94-2705ED84484B}" srcOrd="0" destOrd="0" presId="urn:microsoft.com/office/officeart/2008/layout/LinedList"/>
    <dgm:cxn modelId="{B6CE4D97-AE86-491F-BDCA-35D8B80A3D4D}" type="presOf" srcId="{C9B7802B-78D7-4916-93E6-A7E776B987D0}" destId="{AD66BB63-B4B7-4C84-BB38-FC70BE4A2BCD}" srcOrd="0" destOrd="0" presId="urn:microsoft.com/office/officeart/2008/layout/LinedList"/>
    <dgm:cxn modelId="{60A60A38-38B8-4038-B97C-F66D16A6966A}" srcId="{B39CCB9E-5019-4400-A06D-A777E79CC0D3}" destId="{E5DB5DBB-462C-4AB2-B96E-264C949BD8D5}" srcOrd="2" destOrd="0" parTransId="{E5C54AB9-B9BC-41A1-9E11-0338A3D5FB45}" sibTransId="{CBC0C580-5556-47E4-A0BB-6D1EB89753C6}"/>
    <dgm:cxn modelId="{BDE4BA77-4810-49FF-B09A-735E8CD1DFA3}" type="presOf" srcId="{158076BA-9ECF-4C53-8EF6-BD4B358B51EC}" destId="{85C53082-5E7B-4605-8C05-BAFEDABE637F}" srcOrd="0" destOrd="0" presId="urn:microsoft.com/office/officeart/2008/layout/LinedList"/>
    <dgm:cxn modelId="{846ED58D-2B40-4589-AC05-86DEADD9978B}" type="presOf" srcId="{B39CCB9E-5019-4400-A06D-A777E79CC0D3}" destId="{7D3AFA7E-DDC1-4551-91EE-AA917C9C1366}" srcOrd="0" destOrd="0" presId="urn:microsoft.com/office/officeart/2008/layout/LinedList"/>
    <dgm:cxn modelId="{1A86F40C-F865-4C5A-8D7F-C602A0527149}" srcId="{B39CCB9E-5019-4400-A06D-A777E79CC0D3}" destId="{F28B7E8E-1271-42CC-9663-E6F5CA2BC3BF}" srcOrd="3" destOrd="0" parTransId="{67959E4E-39B0-4B87-8BCB-705BA3D255EC}" sibTransId="{5DB20F73-286D-4088-B718-FB58E872E98A}"/>
    <dgm:cxn modelId="{13446A89-AA61-4E86-8217-AFBAD76FC4AA}" srcId="{F28B7E8E-1271-42CC-9663-E6F5CA2BC3BF}" destId="{6F7160D7-CD42-49FB-9DC9-323E8D562776}" srcOrd="0" destOrd="0" parTransId="{2C62A572-2AA7-4948-93F7-921B851BAC62}" sibTransId="{3A71BAB7-4907-4932-8636-DE05A63F75D2}"/>
    <dgm:cxn modelId="{A0B41F94-F8E2-44F7-B550-E8772C5C95AD}" type="presOf" srcId="{6F7160D7-CD42-49FB-9DC9-323E8D562776}" destId="{9DBD56D8-577A-4632-A135-1C8EC6FDE38A}" srcOrd="0" destOrd="0" presId="urn:microsoft.com/office/officeart/2008/layout/LinedList"/>
    <dgm:cxn modelId="{71E726EB-2CB6-421F-97A8-F2B3639D6D77}" srcId="{B39CCB9E-5019-4400-A06D-A777E79CC0D3}" destId="{158076BA-9ECF-4C53-8EF6-BD4B358B51EC}" srcOrd="1" destOrd="0" parTransId="{5D208A94-C17B-45C3-8F66-6F9B5C55F0BD}" sibTransId="{B55F2E7E-391C-42B8-A17F-7D520E5F8D43}"/>
    <dgm:cxn modelId="{E6237665-4C3F-4598-90D0-92329F1AD8D8}" type="presOf" srcId="{D2276755-3D01-4C98-B6A4-A81EED695387}" destId="{42D06504-5097-48B0-87ED-96DFC973596F}" srcOrd="0" destOrd="0" presId="urn:microsoft.com/office/officeart/2008/layout/LinedList"/>
    <dgm:cxn modelId="{9C445D89-4D4A-4C4A-981D-CB965BC4B089}" type="presOf" srcId="{F8C2626D-0197-4FF2-9A1F-E6128B33600D}" destId="{67FCFB8A-D104-43A2-ABE5-65DEB36D10BE}" srcOrd="0" destOrd="0" presId="urn:microsoft.com/office/officeart/2008/layout/LinedList"/>
    <dgm:cxn modelId="{F40B3107-9771-496C-A962-ED3351C70EEA}" srcId="{8D5BF1E9-6226-40C1-9FFA-21105FE19D53}" destId="{F8C2626D-0197-4FF2-9A1F-E6128B33600D}" srcOrd="0" destOrd="0" parTransId="{B9B54D51-3EE8-4FD0-9F49-9457358EE91F}" sibTransId="{6D3AB983-10D2-454A-8429-95BBB8AC712B}"/>
    <dgm:cxn modelId="{88574D3E-492A-43E9-852D-9B67A4EF600C}" type="presParOf" srcId="{7D3AFA7E-DDC1-4551-91EE-AA917C9C1366}" destId="{23BEB4AE-E2E0-4EAE-9AA4-39840BEB4AB7}" srcOrd="0" destOrd="0" presId="urn:microsoft.com/office/officeart/2008/layout/LinedList"/>
    <dgm:cxn modelId="{36E05F0C-B1BA-417D-8000-011F27477963}" type="presParOf" srcId="{7D3AFA7E-DDC1-4551-91EE-AA917C9C1366}" destId="{DCEB6A89-778E-4B58-9540-FC8E639570DF}" srcOrd="1" destOrd="0" presId="urn:microsoft.com/office/officeart/2008/layout/LinedList"/>
    <dgm:cxn modelId="{D2B6023E-455F-48B5-AA67-64A0B98445C4}" type="presParOf" srcId="{DCEB6A89-778E-4B58-9540-FC8E639570DF}" destId="{18039A5B-E963-4904-81CD-74EBC3201500}" srcOrd="0" destOrd="0" presId="urn:microsoft.com/office/officeart/2008/layout/LinedList"/>
    <dgm:cxn modelId="{1559A7E6-D9E0-4D2B-BD70-D27A80EF431A}" type="presParOf" srcId="{DCEB6A89-778E-4B58-9540-FC8E639570DF}" destId="{393F31C8-01FC-4A5D-B55C-22B05FDA25AD}" srcOrd="1" destOrd="0" presId="urn:microsoft.com/office/officeart/2008/layout/LinedList"/>
    <dgm:cxn modelId="{BD32282C-D552-450E-A682-FFAE3E30CAD0}" type="presParOf" srcId="{393F31C8-01FC-4A5D-B55C-22B05FDA25AD}" destId="{1ADFEC08-966F-4F8E-AB41-E0481F7B96F5}" srcOrd="0" destOrd="0" presId="urn:microsoft.com/office/officeart/2008/layout/LinedList"/>
    <dgm:cxn modelId="{D5E91D9F-AB55-4381-A7BB-729783A1350C}" type="presParOf" srcId="{393F31C8-01FC-4A5D-B55C-22B05FDA25AD}" destId="{91F10185-793D-413A-BB33-2DB3ADE0F233}" srcOrd="1" destOrd="0" presId="urn:microsoft.com/office/officeart/2008/layout/LinedList"/>
    <dgm:cxn modelId="{5693E0D0-0C60-459A-8B4A-4F7BBFA8B692}" type="presParOf" srcId="{91F10185-793D-413A-BB33-2DB3ADE0F233}" destId="{6E568387-CB6D-4EB6-AB42-D8B98329DFB1}" srcOrd="0" destOrd="0" presId="urn:microsoft.com/office/officeart/2008/layout/LinedList"/>
    <dgm:cxn modelId="{1CA799FB-BDB2-47C8-B343-41CE0C5959AA}" type="presParOf" srcId="{91F10185-793D-413A-BB33-2DB3ADE0F233}" destId="{67FCFB8A-D104-43A2-ABE5-65DEB36D10BE}" srcOrd="1" destOrd="0" presId="urn:microsoft.com/office/officeart/2008/layout/LinedList"/>
    <dgm:cxn modelId="{5667BB18-22B3-40FC-A155-67D0B2F5898E}" type="presParOf" srcId="{91F10185-793D-413A-BB33-2DB3ADE0F233}" destId="{DE282641-CF9A-4A49-9E1E-A57E3150ABC4}" srcOrd="2" destOrd="0" presId="urn:microsoft.com/office/officeart/2008/layout/LinedList"/>
    <dgm:cxn modelId="{DE14923A-B951-460D-8BC4-784700BAF4D4}" type="presParOf" srcId="{393F31C8-01FC-4A5D-B55C-22B05FDA25AD}" destId="{384C7692-7504-4CF0-946E-C964FF0649C7}" srcOrd="2" destOrd="0" presId="urn:microsoft.com/office/officeart/2008/layout/LinedList"/>
    <dgm:cxn modelId="{47452FE2-A197-4C0F-A4E9-C07E7E35D5BA}" type="presParOf" srcId="{393F31C8-01FC-4A5D-B55C-22B05FDA25AD}" destId="{93278337-1991-4762-9292-F77969B723A1}" srcOrd="3" destOrd="0" presId="urn:microsoft.com/office/officeart/2008/layout/LinedList"/>
    <dgm:cxn modelId="{03C9BCD7-8B6C-45D3-B77C-17ED6A3A6987}" type="presParOf" srcId="{7D3AFA7E-DDC1-4551-91EE-AA917C9C1366}" destId="{B1709EBC-2EB0-410B-BFD2-B9E569D1B9F7}" srcOrd="2" destOrd="0" presId="urn:microsoft.com/office/officeart/2008/layout/LinedList"/>
    <dgm:cxn modelId="{CED348B6-269C-476A-BBE0-879D1972A365}" type="presParOf" srcId="{7D3AFA7E-DDC1-4551-91EE-AA917C9C1366}" destId="{E9DA8B7B-C0CD-4BFC-B97B-BCB5D6F0A3D1}" srcOrd="3" destOrd="0" presId="urn:microsoft.com/office/officeart/2008/layout/LinedList"/>
    <dgm:cxn modelId="{D0BFBC4E-A7E5-4DBC-87A7-B06DD1D24FB7}" type="presParOf" srcId="{E9DA8B7B-C0CD-4BFC-B97B-BCB5D6F0A3D1}" destId="{85C53082-5E7B-4605-8C05-BAFEDABE637F}" srcOrd="0" destOrd="0" presId="urn:microsoft.com/office/officeart/2008/layout/LinedList"/>
    <dgm:cxn modelId="{C207EE9E-3D64-4A76-954F-A808E902E9D7}" type="presParOf" srcId="{E9DA8B7B-C0CD-4BFC-B97B-BCB5D6F0A3D1}" destId="{18E0289D-48AD-4A79-8CDB-76DAC9D2AB00}" srcOrd="1" destOrd="0" presId="urn:microsoft.com/office/officeart/2008/layout/LinedList"/>
    <dgm:cxn modelId="{BCE63E72-42F5-4C73-B706-8353879201C6}" type="presParOf" srcId="{18E0289D-48AD-4A79-8CDB-76DAC9D2AB00}" destId="{A5DB6D2A-E36B-4D01-B74B-2C7D0E4F5E74}" srcOrd="0" destOrd="0" presId="urn:microsoft.com/office/officeart/2008/layout/LinedList"/>
    <dgm:cxn modelId="{7C270D74-DFC0-49A2-B100-387320707CAB}" type="presParOf" srcId="{18E0289D-48AD-4A79-8CDB-76DAC9D2AB00}" destId="{27709FA2-07A5-4678-B4B7-5C5C6AE323CC}" srcOrd="1" destOrd="0" presId="urn:microsoft.com/office/officeart/2008/layout/LinedList"/>
    <dgm:cxn modelId="{6A6C1240-7F39-48D5-9D74-23DC0909DC22}" type="presParOf" srcId="{27709FA2-07A5-4678-B4B7-5C5C6AE323CC}" destId="{3D8E3CA6-2AB2-4533-9B48-5CEFFC0CC406}" srcOrd="0" destOrd="0" presId="urn:microsoft.com/office/officeart/2008/layout/LinedList"/>
    <dgm:cxn modelId="{7910E490-591E-43F2-965B-6872C8B74310}" type="presParOf" srcId="{27709FA2-07A5-4678-B4B7-5C5C6AE323CC}" destId="{AD66BB63-B4B7-4C84-BB38-FC70BE4A2BCD}" srcOrd="1" destOrd="0" presId="urn:microsoft.com/office/officeart/2008/layout/LinedList"/>
    <dgm:cxn modelId="{92C697C3-1C88-47D2-AB15-2471B39593AE}" type="presParOf" srcId="{27709FA2-07A5-4678-B4B7-5C5C6AE323CC}" destId="{2A4D3298-6E70-434E-AC14-70D9FA518452}" srcOrd="2" destOrd="0" presId="urn:microsoft.com/office/officeart/2008/layout/LinedList"/>
    <dgm:cxn modelId="{10E37686-FD0A-4DCF-9F3F-5C321BCF9D72}" type="presParOf" srcId="{18E0289D-48AD-4A79-8CDB-76DAC9D2AB00}" destId="{9D46BC5A-D36D-40CD-BEDE-8AE14E04A275}" srcOrd="2" destOrd="0" presId="urn:microsoft.com/office/officeart/2008/layout/LinedList"/>
    <dgm:cxn modelId="{CE652314-8A71-4952-A375-7A2CE9732444}" type="presParOf" srcId="{18E0289D-48AD-4A79-8CDB-76DAC9D2AB00}" destId="{CA9A2618-6D9F-46EA-82BA-3B5A404868CA}" srcOrd="3" destOrd="0" presId="urn:microsoft.com/office/officeart/2008/layout/LinedList"/>
    <dgm:cxn modelId="{2A9E875E-8DA2-47A5-A0FB-8A5B9C313E1C}" type="presParOf" srcId="{7D3AFA7E-DDC1-4551-91EE-AA917C9C1366}" destId="{E0E0F39C-F19E-4285-B067-25E255A1B0DA}" srcOrd="4" destOrd="0" presId="urn:microsoft.com/office/officeart/2008/layout/LinedList"/>
    <dgm:cxn modelId="{DF58E8F3-E9D9-45CE-A775-48518E8391BD}" type="presParOf" srcId="{7D3AFA7E-DDC1-4551-91EE-AA917C9C1366}" destId="{4FBE8337-332D-4EA6-893C-018294739223}" srcOrd="5" destOrd="0" presId="urn:microsoft.com/office/officeart/2008/layout/LinedList"/>
    <dgm:cxn modelId="{345A52A2-3ED5-40C4-A760-36AD5720F9EC}" type="presParOf" srcId="{4FBE8337-332D-4EA6-893C-018294739223}" destId="{46A5C691-8468-4F2E-9E94-2705ED84484B}" srcOrd="0" destOrd="0" presId="urn:microsoft.com/office/officeart/2008/layout/LinedList"/>
    <dgm:cxn modelId="{2AEB6DC9-D25C-437A-B9ED-7B70F49FC003}" type="presParOf" srcId="{4FBE8337-332D-4EA6-893C-018294739223}" destId="{325279E3-03D3-4D0B-A8E7-315330C95144}" srcOrd="1" destOrd="0" presId="urn:microsoft.com/office/officeart/2008/layout/LinedList"/>
    <dgm:cxn modelId="{DCCFBB75-B8A5-423A-8DBC-F2C2DF522139}" type="presParOf" srcId="{325279E3-03D3-4D0B-A8E7-315330C95144}" destId="{A5CC4044-ACE6-4F41-932C-6F268F423F5A}" srcOrd="0" destOrd="0" presId="urn:microsoft.com/office/officeart/2008/layout/LinedList"/>
    <dgm:cxn modelId="{BF8A1D0E-B371-4397-89BD-9E6649BFB2CB}" type="presParOf" srcId="{325279E3-03D3-4D0B-A8E7-315330C95144}" destId="{7089DF13-84DB-4A1A-AABF-2FABC4E11F2A}" srcOrd="1" destOrd="0" presId="urn:microsoft.com/office/officeart/2008/layout/LinedList"/>
    <dgm:cxn modelId="{AEA79BAD-56BD-416A-B0E3-7B2B2C1F4A59}" type="presParOf" srcId="{7089DF13-84DB-4A1A-AABF-2FABC4E11F2A}" destId="{8162B6B5-0CB4-41A6-8CD7-B6963E8D5EA9}" srcOrd="0" destOrd="0" presId="urn:microsoft.com/office/officeart/2008/layout/LinedList"/>
    <dgm:cxn modelId="{0052B97A-DD17-4BAB-B748-63976BBCB16E}" type="presParOf" srcId="{7089DF13-84DB-4A1A-AABF-2FABC4E11F2A}" destId="{42D06504-5097-48B0-87ED-96DFC973596F}" srcOrd="1" destOrd="0" presId="urn:microsoft.com/office/officeart/2008/layout/LinedList"/>
    <dgm:cxn modelId="{9E58F737-22B8-4658-8A65-838E3EE006BD}" type="presParOf" srcId="{7089DF13-84DB-4A1A-AABF-2FABC4E11F2A}" destId="{9E878877-DA2C-4D91-8916-A49A318DED16}" srcOrd="2" destOrd="0" presId="urn:microsoft.com/office/officeart/2008/layout/LinedList"/>
    <dgm:cxn modelId="{2BEDC53A-DED5-43E6-8E50-4D58360750FD}" type="presParOf" srcId="{325279E3-03D3-4D0B-A8E7-315330C95144}" destId="{80353319-DD33-46D4-B273-4C699A3D7F08}" srcOrd="2" destOrd="0" presId="urn:microsoft.com/office/officeart/2008/layout/LinedList"/>
    <dgm:cxn modelId="{73E8BCE6-43C9-4A1B-A360-7BAFB50E1501}" type="presParOf" srcId="{325279E3-03D3-4D0B-A8E7-315330C95144}" destId="{809AE2F1-2321-47D8-877C-5AC6D5608ACF}" srcOrd="3" destOrd="0" presId="urn:microsoft.com/office/officeart/2008/layout/LinedList"/>
    <dgm:cxn modelId="{CCA81F74-1BA6-488A-B760-B09CCB8EE7D0}" type="presParOf" srcId="{7D3AFA7E-DDC1-4551-91EE-AA917C9C1366}" destId="{345A3041-2703-42E0-931E-C89586F4CA1F}" srcOrd="6" destOrd="0" presId="urn:microsoft.com/office/officeart/2008/layout/LinedList"/>
    <dgm:cxn modelId="{A13079CE-B1B0-46A7-A231-520294F4E0B8}" type="presParOf" srcId="{7D3AFA7E-DDC1-4551-91EE-AA917C9C1366}" destId="{4569B576-705F-413E-8B80-43EA1805593E}" srcOrd="7" destOrd="0" presId="urn:microsoft.com/office/officeart/2008/layout/LinedList"/>
    <dgm:cxn modelId="{FAD1F400-32FA-4B98-AB1C-05BEB034C144}" type="presParOf" srcId="{4569B576-705F-413E-8B80-43EA1805593E}" destId="{603B0FA5-3738-42FD-AF5D-06486161A7C5}" srcOrd="0" destOrd="0" presId="urn:microsoft.com/office/officeart/2008/layout/LinedList"/>
    <dgm:cxn modelId="{11DB34CC-460E-4FF4-A79A-5FF4D94AFA25}" type="presParOf" srcId="{4569B576-705F-413E-8B80-43EA1805593E}" destId="{C433FFCD-1DFA-45B1-A0D1-10E4752C7DB5}" srcOrd="1" destOrd="0" presId="urn:microsoft.com/office/officeart/2008/layout/LinedList"/>
    <dgm:cxn modelId="{63C6F23B-91F4-4B76-9296-3472DC86C4A1}" type="presParOf" srcId="{C433FFCD-1DFA-45B1-A0D1-10E4752C7DB5}" destId="{8ABE3076-350C-4DA9-9D5E-A61AA055AFB5}" srcOrd="0" destOrd="0" presId="urn:microsoft.com/office/officeart/2008/layout/LinedList"/>
    <dgm:cxn modelId="{6EA15056-5BB9-4B42-B8CB-C87212D7D010}" type="presParOf" srcId="{C433FFCD-1DFA-45B1-A0D1-10E4752C7DB5}" destId="{77CD47F9-2B7E-406C-8290-61534EB44644}" srcOrd="1" destOrd="0" presId="urn:microsoft.com/office/officeart/2008/layout/LinedList"/>
    <dgm:cxn modelId="{4AE5487E-CAD6-4FC5-8386-6CD54A729259}" type="presParOf" srcId="{77CD47F9-2B7E-406C-8290-61534EB44644}" destId="{F1FF1B97-54D3-4CAD-8F25-84CBCAAA4BC5}" srcOrd="0" destOrd="0" presId="urn:microsoft.com/office/officeart/2008/layout/LinedList"/>
    <dgm:cxn modelId="{0AB0BDD1-94FB-40C5-BEF8-5E36530E6196}" type="presParOf" srcId="{77CD47F9-2B7E-406C-8290-61534EB44644}" destId="{9DBD56D8-577A-4632-A135-1C8EC6FDE38A}" srcOrd="1" destOrd="0" presId="urn:microsoft.com/office/officeart/2008/layout/LinedList"/>
    <dgm:cxn modelId="{C8E06E0B-58D1-4EDF-84B4-FACA91E2C065}" type="presParOf" srcId="{77CD47F9-2B7E-406C-8290-61534EB44644}" destId="{B7A94FB4-E913-4604-AB80-99F20B4D9BF0}" srcOrd="2" destOrd="0" presId="urn:microsoft.com/office/officeart/2008/layout/LinedList"/>
    <dgm:cxn modelId="{6ACB53C7-FBF8-4C4A-A1F1-3F868DF3E851}" type="presParOf" srcId="{C433FFCD-1DFA-45B1-A0D1-10E4752C7DB5}" destId="{55449560-3D01-4C5A-9D7E-1F10C03FADC8}" srcOrd="2" destOrd="0" presId="urn:microsoft.com/office/officeart/2008/layout/LinedList"/>
    <dgm:cxn modelId="{742EFA7F-74FA-477F-99C7-9F3EFFC2BDE0}" type="presParOf" srcId="{C433FFCD-1DFA-45B1-A0D1-10E4752C7DB5}" destId="{B12C27C5-D6C9-4437-BF16-18F03414637E}" srcOrd="3"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037E769-2843-462C-AA77-D14DE460E657}" type="doc">
      <dgm:prSet loTypeId="urn:microsoft.com/office/officeart/2005/8/layout/hList9" loCatId="list" qsTypeId="urn:microsoft.com/office/officeart/2005/8/quickstyle/simple1" qsCatId="simple" csTypeId="urn:microsoft.com/office/officeart/2005/8/colors/accent0_3" csCatId="mainScheme" phldr="1"/>
      <dgm:spPr/>
      <dgm:t>
        <a:bodyPr/>
        <a:lstStyle/>
        <a:p>
          <a:endParaRPr lang="en-GB"/>
        </a:p>
      </dgm:t>
    </dgm:pt>
    <dgm:pt modelId="{83CFD9C5-AD2A-493D-B478-61A231CE54F4}">
      <dgm:prSet phldrT="[Testo]"/>
      <dgm:spPr/>
      <dgm:t>
        <a:bodyPr/>
        <a:lstStyle/>
        <a:p>
          <a:r>
            <a:rPr lang="en-GB" dirty="0"/>
            <a:t>Deductive</a:t>
          </a:r>
        </a:p>
      </dgm:t>
    </dgm:pt>
    <dgm:pt modelId="{61CD09DF-25D3-433E-9B6F-854027097BE1}" type="parTrans" cxnId="{496541C0-B832-4CA6-AFE9-3CE05C9C5F20}">
      <dgm:prSet/>
      <dgm:spPr/>
      <dgm:t>
        <a:bodyPr/>
        <a:lstStyle/>
        <a:p>
          <a:endParaRPr lang="en-GB"/>
        </a:p>
      </dgm:t>
    </dgm:pt>
    <dgm:pt modelId="{1BC2D15D-28A2-4D45-857A-FDB996F0B7DC}" type="sibTrans" cxnId="{496541C0-B832-4CA6-AFE9-3CE05C9C5F20}">
      <dgm:prSet/>
      <dgm:spPr/>
      <dgm:t>
        <a:bodyPr/>
        <a:lstStyle/>
        <a:p>
          <a:endParaRPr lang="en-GB"/>
        </a:p>
      </dgm:t>
    </dgm:pt>
    <dgm:pt modelId="{A3385BEF-C44B-40F8-9FF3-07C337042396}">
      <dgm:prSet phldrT="[Testo]"/>
      <dgm:spPr/>
      <dgm:t>
        <a:bodyPr/>
        <a:lstStyle/>
        <a:p>
          <a:r>
            <a:rPr lang="en-GB"/>
            <a:t>Pre-defined categories </a:t>
          </a:r>
          <a:r>
            <a:rPr lang="en-GB" dirty="0"/>
            <a:t>and a priori codes</a:t>
          </a:r>
        </a:p>
      </dgm:t>
    </dgm:pt>
    <dgm:pt modelId="{75223C86-4DE7-4067-B70E-DE1BF55F951F}" type="parTrans" cxnId="{36D0D4DD-BF7E-4FC9-9D8D-4827BA21A184}">
      <dgm:prSet/>
      <dgm:spPr/>
      <dgm:t>
        <a:bodyPr/>
        <a:lstStyle/>
        <a:p>
          <a:endParaRPr lang="en-GB"/>
        </a:p>
      </dgm:t>
    </dgm:pt>
    <dgm:pt modelId="{78CB40CA-9015-4CD5-AECF-935BD4157E3E}" type="sibTrans" cxnId="{36D0D4DD-BF7E-4FC9-9D8D-4827BA21A184}">
      <dgm:prSet/>
      <dgm:spPr/>
      <dgm:t>
        <a:bodyPr/>
        <a:lstStyle/>
        <a:p>
          <a:endParaRPr lang="en-GB"/>
        </a:p>
      </dgm:t>
    </dgm:pt>
    <dgm:pt modelId="{04434B6E-D0D0-4745-AAAC-1095FCA1B4B3}">
      <dgm:prSet phldrT="[Testo]"/>
      <dgm:spPr/>
      <dgm:t>
        <a:bodyPr/>
        <a:lstStyle/>
        <a:p>
          <a:r>
            <a:rPr lang="en-GB" dirty="0"/>
            <a:t>Inductive</a:t>
          </a:r>
        </a:p>
      </dgm:t>
    </dgm:pt>
    <dgm:pt modelId="{7CDA2ED7-ABDC-4537-91B7-E05FE0C114CD}" type="parTrans" cxnId="{24867E09-751A-4572-95F9-9C71271DE3A6}">
      <dgm:prSet/>
      <dgm:spPr/>
      <dgm:t>
        <a:bodyPr/>
        <a:lstStyle/>
        <a:p>
          <a:endParaRPr lang="en-GB"/>
        </a:p>
      </dgm:t>
    </dgm:pt>
    <dgm:pt modelId="{66FF564E-E3F5-4D0E-AFF8-CF1F1B59D174}" type="sibTrans" cxnId="{24867E09-751A-4572-95F9-9C71271DE3A6}">
      <dgm:prSet/>
      <dgm:spPr/>
      <dgm:t>
        <a:bodyPr/>
        <a:lstStyle/>
        <a:p>
          <a:endParaRPr lang="en-GB"/>
        </a:p>
      </dgm:t>
    </dgm:pt>
    <dgm:pt modelId="{DA3E2AF4-F19C-4054-AF3A-D338A6129CFA}">
      <dgm:prSet phldrT="[Testo]"/>
      <dgm:spPr/>
      <dgm:t>
        <a:bodyPr/>
        <a:lstStyle/>
        <a:p>
          <a:r>
            <a:rPr lang="en-GB" dirty="0"/>
            <a:t>Emergent codes </a:t>
          </a:r>
          <a:r>
            <a:rPr lang="en-GB"/>
            <a:t>added as </a:t>
          </a:r>
          <a:r>
            <a:rPr lang="en-GB" dirty="0"/>
            <a:t>you code the data and find other factors/topics/codes not previously considered</a:t>
          </a:r>
        </a:p>
      </dgm:t>
    </dgm:pt>
    <dgm:pt modelId="{48881F0A-BC14-4E72-84EE-6F01B984569D}" type="parTrans" cxnId="{01BF611C-3FF5-435B-A20D-3C7409A63567}">
      <dgm:prSet/>
      <dgm:spPr/>
      <dgm:t>
        <a:bodyPr/>
        <a:lstStyle/>
        <a:p>
          <a:endParaRPr lang="en-GB"/>
        </a:p>
      </dgm:t>
    </dgm:pt>
    <dgm:pt modelId="{556363E2-86B8-4A9B-9DF1-A35DC7DB50F0}" type="sibTrans" cxnId="{01BF611C-3FF5-435B-A20D-3C7409A63567}">
      <dgm:prSet/>
      <dgm:spPr/>
      <dgm:t>
        <a:bodyPr/>
        <a:lstStyle/>
        <a:p>
          <a:endParaRPr lang="en-GB"/>
        </a:p>
      </dgm:t>
    </dgm:pt>
    <dgm:pt modelId="{49140408-8EE1-43F9-9357-7F93FE537369}">
      <dgm:prSet phldrT="[Testo]"/>
      <dgm:spPr/>
      <dgm:t>
        <a:bodyPr/>
        <a:lstStyle/>
        <a:p>
          <a:r>
            <a:rPr lang="en-GB" dirty="0"/>
            <a:t>Deductive coding</a:t>
          </a:r>
        </a:p>
      </dgm:t>
    </dgm:pt>
    <dgm:pt modelId="{718090A2-AB39-41CF-A43F-9EBD1BA856AF}" type="sibTrans" cxnId="{2FEC90E5-FF17-4461-9DDC-5D01C539A8AE}">
      <dgm:prSet/>
      <dgm:spPr/>
      <dgm:t>
        <a:bodyPr/>
        <a:lstStyle/>
        <a:p>
          <a:endParaRPr lang="en-GB"/>
        </a:p>
      </dgm:t>
    </dgm:pt>
    <dgm:pt modelId="{96BDEA55-897E-4302-AB8B-347720D683FA}" type="parTrans" cxnId="{2FEC90E5-FF17-4461-9DDC-5D01C539A8AE}">
      <dgm:prSet/>
      <dgm:spPr/>
      <dgm:t>
        <a:bodyPr/>
        <a:lstStyle/>
        <a:p>
          <a:endParaRPr lang="en-GB"/>
        </a:p>
      </dgm:t>
    </dgm:pt>
    <dgm:pt modelId="{B03176C0-9428-4769-97EF-EA03B039BE9B}">
      <dgm:prSet phldrT="[Testo]"/>
      <dgm:spPr/>
      <dgm:t>
        <a:bodyPr/>
        <a:lstStyle/>
        <a:p>
          <a:r>
            <a:rPr lang="en-GB"/>
            <a:t>New coding</a:t>
          </a:r>
          <a:endParaRPr lang="en-GB" dirty="0"/>
        </a:p>
      </dgm:t>
    </dgm:pt>
    <dgm:pt modelId="{EB13B15A-72AE-4925-99CC-4C5B0A660C70}" type="sibTrans" cxnId="{2410E310-0389-4BBD-94B5-EDBFA3091763}">
      <dgm:prSet/>
      <dgm:spPr/>
      <dgm:t>
        <a:bodyPr/>
        <a:lstStyle/>
        <a:p>
          <a:endParaRPr lang="en-GB"/>
        </a:p>
      </dgm:t>
    </dgm:pt>
    <dgm:pt modelId="{E9A28203-6BFF-4289-818A-F384FADDE42A}" type="parTrans" cxnId="{2410E310-0389-4BBD-94B5-EDBFA3091763}">
      <dgm:prSet/>
      <dgm:spPr/>
      <dgm:t>
        <a:bodyPr/>
        <a:lstStyle/>
        <a:p>
          <a:endParaRPr lang="en-GB"/>
        </a:p>
      </dgm:t>
    </dgm:pt>
    <dgm:pt modelId="{272BF788-2265-4285-9296-2D3ED1993C98}" type="pres">
      <dgm:prSet presAssocID="{3037E769-2843-462C-AA77-D14DE460E657}" presName="list" presStyleCnt="0">
        <dgm:presLayoutVars>
          <dgm:dir/>
          <dgm:animLvl val="lvl"/>
        </dgm:presLayoutVars>
      </dgm:prSet>
      <dgm:spPr/>
      <dgm:t>
        <a:bodyPr/>
        <a:lstStyle/>
        <a:p>
          <a:endParaRPr lang="it-IT"/>
        </a:p>
      </dgm:t>
    </dgm:pt>
    <dgm:pt modelId="{76C0DA88-6E94-42C1-A45A-60A1EAA9E732}" type="pres">
      <dgm:prSet presAssocID="{83CFD9C5-AD2A-493D-B478-61A231CE54F4}" presName="posSpace" presStyleCnt="0"/>
      <dgm:spPr/>
    </dgm:pt>
    <dgm:pt modelId="{BF8A7200-114F-4206-9E74-D6DE7F04EC1D}" type="pres">
      <dgm:prSet presAssocID="{83CFD9C5-AD2A-493D-B478-61A231CE54F4}" presName="vertFlow" presStyleCnt="0"/>
      <dgm:spPr/>
    </dgm:pt>
    <dgm:pt modelId="{069FDA4B-0ACF-462C-9DFF-BAD0FE5FA8E8}" type="pres">
      <dgm:prSet presAssocID="{83CFD9C5-AD2A-493D-B478-61A231CE54F4}" presName="topSpace" presStyleCnt="0"/>
      <dgm:spPr/>
    </dgm:pt>
    <dgm:pt modelId="{41C0DC3C-BB76-4526-B815-2FD356539714}" type="pres">
      <dgm:prSet presAssocID="{83CFD9C5-AD2A-493D-B478-61A231CE54F4}" presName="firstComp" presStyleCnt="0"/>
      <dgm:spPr/>
    </dgm:pt>
    <dgm:pt modelId="{83E11310-3F9F-408B-9502-575E41EC261E}" type="pres">
      <dgm:prSet presAssocID="{83CFD9C5-AD2A-493D-B478-61A231CE54F4}" presName="firstChild" presStyleLbl="bgAccFollowNode1" presStyleIdx="0" presStyleCnt="4"/>
      <dgm:spPr/>
      <dgm:t>
        <a:bodyPr/>
        <a:lstStyle/>
        <a:p>
          <a:endParaRPr lang="it-IT"/>
        </a:p>
      </dgm:t>
    </dgm:pt>
    <dgm:pt modelId="{611BC344-C317-401A-A38A-39A9EAA952A7}" type="pres">
      <dgm:prSet presAssocID="{83CFD9C5-AD2A-493D-B478-61A231CE54F4}" presName="firstChildTx" presStyleLbl="bgAccFollowNode1" presStyleIdx="0" presStyleCnt="4">
        <dgm:presLayoutVars>
          <dgm:bulletEnabled val="1"/>
        </dgm:presLayoutVars>
      </dgm:prSet>
      <dgm:spPr/>
      <dgm:t>
        <a:bodyPr/>
        <a:lstStyle/>
        <a:p>
          <a:endParaRPr lang="it-IT"/>
        </a:p>
      </dgm:t>
    </dgm:pt>
    <dgm:pt modelId="{2D178F32-7C38-44B5-AD11-0A17FE96B88A}" type="pres">
      <dgm:prSet presAssocID="{49140408-8EE1-43F9-9357-7F93FE537369}" presName="comp" presStyleCnt="0"/>
      <dgm:spPr/>
    </dgm:pt>
    <dgm:pt modelId="{3AA46AB7-B01E-45B6-AD55-90B25ACC70EA}" type="pres">
      <dgm:prSet presAssocID="{49140408-8EE1-43F9-9357-7F93FE537369}" presName="child" presStyleLbl="bgAccFollowNode1" presStyleIdx="1" presStyleCnt="4"/>
      <dgm:spPr/>
      <dgm:t>
        <a:bodyPr/>
        <a:lstStyle/>
        <a:p>
          <a:endParaRPr lang="it-IT"/>
        </a:p>
      </dgm:t>
    </dgm:pt>
    <dgm:pt modelId="{85C8210E-EBDC-4FDC-9254-6AEAC7880E97}" type="pres">
      <dgm:prSet presAssocID="{49140408-8EE1-43F9-9357-7F93FE537369}" presName="childTx" presStyleLbl="bgAccFollowNode1" presStyleIdx="1" presStyleCnt="4">
        <dgm:presLayoutVars>
          <dgm:bulletEnabled val="1"/>
        </dgm:presLayoutVars>
      </dgm:prSet>
      <dgm:spPr/>
      <dgm:t>
        <a:bodyPr/>
        <a:lstStyle/>
        <a:p>
          <a:endParaRPr lang="it-IT"/>
        </a:p>
      </dgm:t>
    </dgm:pt>
    <dgm:pt modelId="{A80FA799-2628-4AB5-A872-2480991C7A50}" type="pres">
      <dgm:prSet presAssocID="{83CFD9C5-AD2A-493D-B478-61A231CE54F4}" presName="negSpace" presStyleCnt="0"/>
      <dgm:spPr/>
    </dgm:pt>
    <dgm:pt modelId="{E0B5FAB2-DE73-4C98-B9E8-C207EF2C7ACB}" type="pres">
      <dgm:prSet presAssocID="{83CFD9C5-AD2A-493D-B478-61A231CE54F4}" presName="circle" presStyleLbl="node1" presStyleIdx="0" presStyleCnt="2"/>
      <dgm:spPr/>
      <dgm:t>
        <a:bodyPr/>
        <a:lstStyle/>
        <a:p>
          <a:endParaRPr lang="it-IT"/>
        </a:p>
      </dgm:t>
    </dgm:pt>
    <dgm:pt modelId="{A2EBCD42-A028-419A-89AB-9A4F58914F95}" type="pres">
      <dgm:prSet presAssocID="{1BC2D15D-28A2-4D45-857A-FDB996F0B7DC}" presName="transSpace" presStyleCnt="0"/>
      <dgm:spPr/>
    </dgm:pt>
    <dgm:pt modelId="{9BF15953-6152-49FD-B388-69AF1547393F}" type="pres">
      <dgm:prSet presAssocID="{04434B6E-D0D0-4745-AAAC-1095FCA1B4B3}" presName="posSpace" presStyleCnt="0"/>
      <dgm:spPr/>
    </dgm:pt>
    <dgm:pt modelId="{A557E9F8-086F-4C97-94E0-AE47BE93148C}" type="pres">
      <dgm:prSet presAssocID="{04434B6E-D0D0-4745-AAAC-1095FCA1B4B3}" presName="vertFlow" presStyleCnt="0"/>
      <dgm:spPr/>
    </dgm:pt>
    <dgm:pt modelId="{29D20568-D59C-4987-B17E-A7C21521079E}" type="pres">
      <dgm:prSet presAssocID="{04434B6E-D0D0-4745-AAAC-1095FCA1B4B3}" presName="topSpace" presStyleCnt="0"/>
      <dgm:spPr/>
    </dgm:pt>
    <dgm:pt modelId="{09DBAAD3-6CF7-412D-B360-1355809D99B8}" type="pres">
      <dgm:prSet presAssocID="{04434B6E-D0D0-4745-AAAC-1095FCA1B4B3}" presName="firstComp" presStyleCnt="0"/>
      <dgm:spPr/>
    </dgm:pt>
    <dgm:pt modelId="{C0C7EC1D-3E52-40E9-80BF-AE6651DD261F}" type="pres">
      <dgm:prSet presAssocID="{04434B6E-D0D0-4745-AAAC-1095FCA1B4B3}" presName="firstChild" presStyleLbl="bgAccFollowNode1" presStyleIdx="2" presStyleCnt="4"/>
      <dgm:spPr/>
      <dgm:t>
        <a:bodyPr/>
        <a:lstStyle/>
        <a:p>
          <a:endParaRPr lang="it-IT"/>
        </a:p>
      </dgm:t>
    </dgm:pt>
    <dgm:pt modelId="{957329E8-9503-414C-AC3A-D545396EB50B}" type="pres">
      <dgm:prSet presAssocID="{04434B6E-D0D0-4745-AAAC-1095FCA1B4B3}" presName="firstChildTx" presStyleLbl="bgAccFollowNode1" presStyleIdx="2" presStyleCnt="4">
        <dgm:presLayoutVars>
          <dgm:bulletEnabled val="1"/>
        </dgm:presLayoutVars>
      </dgm:prSet>
      <dgm:spPr/>
      <dgm:t>
        <a:bodyPr/>
        <a:lstStyle/>
        <a:p>
          <a:endParaRPr lang="it-IT"/>
        </a:p>
      </dgm:t>
    </dgm:pt>
    <dgm:pt modelId="{55E9AA40-31F7-470B-AB04-F0268F66936B}" type="pres">
      <dgm:prSet presAssocID="{B03176C0-9428-4769-97EF-EA03B039BE9B}" presName="comp" presStyleCnt="0"/>
      <dgm:spPr/>
    </dgm:pt>
    <dgm:pt modelId="{B0C5702E-B8E6-4C64-A826-CA368EC82518}" type="pres">
      <dgm:prSet presAssocID="{B03176C0-9428-4769-97EF-EA03B039BE9B}" presName="child" presStyleLbl="bgAccFollowNode1" presStyleIdx="3" presStyleCnt="4"/>
      <dgm:spPr/>
      <dgm:t>
        <a:bodyPr/>
        <a:lstStyle/>
        <a:p>
          <a:endParaRPr lang="it-IT"/>
        </a:p>
      </dgm:t>
    </dgm:pt>
    <dgm:pt modelId="{28C9A36D-ED76-4324-83EB-C6FCD37D1FE5}" type="pres">
      <dgm:prSet presAssocID="{B03176C0-9428-4769-97EF-EA03B039BE9B}" presName="childTx" presStyleLbl="bgAccFollowNode1" presStyleIdx="3" presStyleCnt="4">
        <dgm:presLayoutVars>
          <dgm:bulletEnabled val="1"/>
        </dgm:presLayoutVars>
      </dgm:prSet>
      <dgm:spPr/>
      <dgm:t>
        <a:bodyPr/>
        <a:lstStyle/>
        <a:p>
          <a:endParaRPr lang="it-IT"/>
        </a:p>
      </dgm:t>
    </dgm:pt>
    <dgm:pt modelId="{8A88CCE2-0884-498A-832B-EC40B87ED288}" type="pres">
      <dgm:prSet presAssocID="{04434B6E-D0D0-4745-AAAC-1095FCA1B4B3}" presName="negSpace" presStyleCnt="0"/>
      <dgm:spPr/>
    </dgm:pt>
    <dgm:pt modelId="{64CA41EF-27C3-4BBF-8D53-E6906A1951CB}" type="pres">
      <dgm:prSet presAssocID="{04434B6E-D0D0-4745-AAAC-1095FCA1B4B3}" presName="circle" presStyleLbl="node1" presStyleIdx="1" presStyleCnt="2"/>
      <dgm:spPr/>
      <dgm:t>
        <a:bodyPr/>
        <a:lstStyle/>
        <a:p>
          <a:endParaRPr lang="it-IT"/>
        </a:p>
      </dgm:t>
    </dgm:pt>
  </dgm:ptLst>
  <dgm:cxnLst>
    <dgm:cxn modelId="{5B30C4D0-8702-45FA-B554-C0711A2B262B}" type="presOf" srcId="{DA3E2AF4-F19C-4054-AF3A-D338A6129CFA}" destId="{C0C7EC1D-3E52-40E9-80BF-AE6651DD261F}" srcOrd="0" destOrd="0" presId="urn:microsoft.com/office/officeart/2005/8/layout/hList9"/>
    <dgm:cxn modelId="{01BF611C-3FF5-435B-A20D-3C7409A63567}" srcId="{04434B6E-D0D0-4745-AAAC-1095FCA1B4B3}" destId="{DA3E2AF4-F19C-4054-AF3A-D338A6129CFA}" srcOrd="0" destOrd="0" parTransId="{48881F0A-BC14-4E72-84EE-6F01B984569D}" sibTransId="{556363E2-86B8-4A9B-9DF1-A35DC7DB50F0}"/>
    <dgm:cxn modelId="{FFE9976E-5736-42A8-9DCF-304B05F65BA6}" type="presOf" srcId="{83CFD9C5-AD2A-493D-B478-61A231CE54F4}" destId="{E0B5FAB2-DE73-4C98-B9E8-C207EF2C7ACB}" srcOrd="0" destOrd="0" presId="urn:microsoft.com/office/officeart/2005/8/layout/hList9"/>
    <dgm:cxn modelId="{EEDE1536-9E74-416D-94B8-B9F30734D335}" type="presOf" srcId="{A3385BEF-C44B-40F8-9FF3-07C337042396}" destId="{83E11310-3F9F-408B-9502-575E41EC261E}" srcOrd="0" destOrd="0" presId="urn:microsoft.com/office/officeart/2005/8/layout/hList9"/>
    <dgm:cxn modelId="{36D0D4DD-BF7E-4FC9-9D8D-4827BA21A184}" srcId="{83CFD9C5-AD2A-493D-B478-61A231CE54F4}" destId="{A3385BEF-C44B-40F8-9FF3-07C337042396}" srcOrd="0" destOrd="0" parTransId="{75223C86-4DE7-4067-B70E-DE1BF55F951F}" sibTransId="{78CB40CA-9015-4CD5-AECF-935BD4157E3E}"/>
    <dgm:cxn modelId="{D6EC37ED-F33C-4AB2-A9E1-4DC7DF148EFF}" type="presOf" srcId="{3037E769-2843-462C-AA77-D14DE460E657}" destId="{272BF788-2265-4285-9296-2D3ED1993C98}" srcOrd="0" destOrd="0" presId="urn:microsoft.com/office/officeart/2005/8/layout/hList9"/>
    <dgm:cxn modelId="{24867E09-751A-4572-95F9-9C71271DE3A6}" srcId="{3037E769-2843-462C-AA77-D14DE460E657}" destId="{04434B6E-D0D0-4745-AAAC-1095FCA1B4B3}" srcOrd="1" destOrd="0" parTransId="{7CDA2ED7-ABDC-4537-91B7-E05FE0C114CD}" sibTransId="{66FF564E-E3F5-4D0E-AFF8-CF1F1B59D174}"/>
    <dgm:cxn modelId="{66E9EC21-4F95-413F-B5CD-00B36C422F25}" type="presOf" srcId="{49140408-8EE1-43F9-9357-7F93FE537369}" destId="{85C8210E-EBDC-4FDC-9254-6AEAC7880E97}" srcOrd="1" destOrd="0" presId="urn:microsoft.com/office/officeart/2005/8/layout/hList9"/>
    <dgm:cxn modelId="{C0E3EED7-5B0F-469D-8C51-33C543F41C3C}" type="presOf" srcId="{A3385BEF-C44B-40F8-9FF3-07C337042396}" destId="{611BC344-C317-401A-A38A-39A9EAA952A7}" srcOrd="1" destOrd="0" presId="urn:microsoft.com/office/officeart/2005/8/layout/hList9"/>
    <dgm:cxn modelId="{77EF6509-5A63-4D58-9DC2-D973136DE8F8}" type="presOf" srcId="{49140408-8EE1-43F9-9357-7F93FE537369}" destId="{3AA46AB7-B01E-45B6-AD55-90B25ACC70EA}" srcOrd="0" destOrd="0" presId="urn:microsoft.com/office/officeart/2005/8/layout/hList9"/>
    <dgm:cxn modelId="{84557186-6E47-47BE-9303-4FB4BC046B21}" type="presOf" srcId="{DA3E2AF4-F19C-4054-AF3A-D338A6129CFA}" destId="{957329E8-9503-414C-AC3A-D545396EB50B}" srcOrd="1" destOrd="0" presId="urn:microsoft.com/office/officeart/2005/8/layout/hList9"/>
    <dgm:cxn modelId="{0C6F38A8-97A9-4662-86AB-D7F40585E0D8}" type="presOf" srcId="{B03176C0-9428-4769-97EF-EA03B039BE9B}" destId="{B0C5702E-B8E6-4C64-A826-CA368EC82518}" srcOrd="0" destOrd="0" presId="urn:microsoft.com/office/officeart/2005/8/layout/hList9"/>
    <dgm:cxn modelId="{2410E310-0389-4BBD-94B5-EDBFA3091763}" srcId="{04434B6E-D0D0-4745-AAAC-1095FCA1B4B3}" destId="{B03176C0-9428-4769-97EF-EA03B039BE9B}" srcOrd="1" destOrd="0" parTransId="{E9A28203-6BFF-4289-818A-F384FADDE42A}" sibTransId="{EB13B15A-72AE-4925-99CC-4C5B0A660C70}"/>
    <dgm:cxn modelId="{2FEC90E5-FF17-4461-9DDC-5D01C539A8AE}" srcId="{83CFD9C5-AD2A-493D-B478-61A231CE54F4}" destId="{49140408-8EE1-43F9-9357-7F93FE537369}" srcOrd="1" destOrd="0" parTransId="{96BDEA55-897E-4302-AB8B-347720D683FA}" sibTransId="{718090A2-AB39-41CF-A43F-9EBD1BA856AF}"/>
    <dgm:cxn modelId="{BEF246D9-B435-4C8A-B44B-9C90557008C2}" type="presOf" srcId="{B03176C0-9428-4769-97EF-EA03B039BE9B}" destId="{28C9A36D-ED76-4324-83EB-C6FCD37D1FE5}" srcOrd="1" destOrd="0" presId="urn:microsoft.com/office/officeart/2005/8/layout/hList9"/>
    <dgm:cxn modelId="{94FBA9D9-EE6A-4165-B068-9A56DA80B47A}" type="presOf" srcId="{04434B6E-D0D0-4745-AAAC-1095FCA1B4B3}" destId="{64CA41EF-27C3-4BBF-8D53-E6906A1951CB}" srcOrd="0" destOrd="0" presId="urn:microsoft.com/office/officeart/2005/8/layout/hList9"/>
    <dgm:cxn modelId="{496541C0-B832-4CA6-AFE9-3CE05C9C5F20}" srcId="{3037E769-2843-462C-AA77-D14DE460E657}" destId="{83CFD9C5-AD2A-493D-B478-61A231CE54F4}" srcOrd="0" destOrd="0" parTransId="{61CD09DF-25D3-433E-9B6F-854027097BE1}" sibTransId="{1BC2D15D-28A2-4D45-857A-FDB996F0B7DC}"/>
    <dgm:cxn modelId="{BB900317-14C5-4DB0-87CC-CB7A2E15EF8A}" type="presParOf" srcId="{272BF788-2265-4285-9296-2D3ED1993C98}" destId="{76C0DA88-6E94-42C1-A45A-60A1EAA9E732}" srcOrd="0" destOrd="0" presId="urn:microsoft.com/office/officeart/2005/8/layout/hList9"/>
    <dgm:cxn modelId="{DE915271-C797-4152-8126-177A99C8D3D8}" type="presParOf" srcId="{272BF788-2265-4285-9296-2D3ED1993C98}" destId="{BF8A7200-114F-4206-9E74-D6DE7F04EC1D}" srcOrd="1" destOrd="0" presId="urn:microsoft.com/office/officeart/2005/8/layout/hList9"/>
    <dgm:cxn modelId="{35E92559-9073-4BEC-A00A-F4A7F7D8E3C5}" type="presParOf" srcId="{BF8A7200-114F-4206-9E74-D6DE7F04EC1D}" destId="{069FDA4B-0ACF-462C-9DFF-BAD0FE5FA8E8}" srcOrd="0" destOrd="0" presId="urn:microsoft.com/office/officeart/2005/8/layout/hList9"/>
    <dgm:cxn modelId="{4C8C20E8-7459-48FE-BF95-07F36763B8F5}" type="presParOf" srcId="{BF8A7200-114F-4206-9E74-D6DE7F04EC1D}" destId="{41C0DC3C-BB76-4526-B815-2FD356539714}" srcOrd="1" destOrd="0" presId="urn:microsoft.com/office/officeart/2005/8/layout/hList9"/>
    <dgm:cxn modelId="{34CBC3E9-DEC8-47E4-B584-499B8114F5B0}" type="presParOf" srcId="{41C0DC3C-BB76-4526-B815-2FD356539714}" destId="{83E11310-3F9F-408B-9502-575E41EC261E}" srcOrd="0" destOrd="0" presId="urn:microsoft.com/office/officeart/2005/8/layout/hList9"/>
    <dgm:cxn modelId="{DC77765A-1183-4703-8094-B60C5EDA2455}" type="presParOf" srcId="{41C0DC3C-BB76-4526-B815-2FD356539714}" destId="{611BC344-C317-401A-A38A-39A9EAA952A7}" srcOrd="1" destOrd="0" presId="urn:microsoft.com/office/officeart/2005/8/layout/hList9"/>
    <dgm:cxn modelId="{7C166FA7-6B1C-410E-8791-B52E7CD7E52B}" type="presParOf" srcId="{BF8A7200-114F-4206-9E74-D6DE7F04EC1D}" destId="{2D178F32-7C38-44B5-AD11-0A17FE96B88A}" srcOrd="2" destOrd="0" presId="urn:microsoft.com/office/officeart/2005/8/layout/hList9"/>
    <dgm:cxn modelId="{EB2859E5-1904-4914-A5FB-ABB26A675189}" type="presParOf" srcId="{2D178F32-7C38-44B5-AD11-0A17FE96B88A}" destId="{3AA46AB7-B01E-45B6-AD55-90B25ACC70EA}" srcOrd="0" destOrd="0" presId="urn:microsoft.com/office/officeart/2005/8/layout/hList9"/>
    <dgm:cxn modelId="{B586FC01-7F15-4830-9B11-EFD5394C770E}" type="presParOf" srcId="{2D178F32-7C38-44B5-AD11-0A17FE96B88A}" destId="{85C8210E-EBDC-4FDC-9254-6AEAC7880E97}" srcOrd="1" destOrd="0" presId="urn:microsoft.com/office/officeart/2005/8/layout/hList9"/>
    <dgm:cxn modelId="{58A53635-FFBE-493C-83C5-CBBA51F65CB4}" type="presParOf" srcId="{272BF788-2265-4285-9296-2D3ED1993C98}" destId="{A80FA799-2628-4AB5-A872-2480991C7A50}" srcOrd="2" destOrd="0" presId="urn:microsoft.com/office/officeart/2005/8/layout/hList9"/>
    <dgm:cxn modelId="{A7BCB98E-3AC0-4782-B473-42569C02E350}" type="presParOf" srcId="{272BF788-2265-4285-9296-2D3ED1993C98}" destId="{E0B5FAB2-DE73-4C98-B9E8-C207EF2C7ACB}" srcOrd="3" destOrd="0" presId="urn:microsoft.com/office/officeart/2005/8/layout/hList9"/>
    <dgm:cxn modelId="{00D7BCA5-54B4-41F6-B0D3-220B1A4CCBDE}" type="presParOf" srcId="{272BF788-2265-4285-9296-2D3ED1993C98}" destId="{A2EBCD42-A028-419A-89AB-9A4F58914F95}" srcOrd="4" destOrd="0" presId="urn:microsoft.com/office/officeart/2005/8/layout/hList9"/>
    <dgm:cxn modelId="{B3E9D092-57BA-4E26-80F5-244537DF7E8E}" type="presParOf" srcId="{272BF788-2265-4285-9296-2D3ED1993C98}" destId="{9BF15953-6152-49FD-B388-69AF1547393F}" srcOrd="5" destOrd="0" presId="urn:microsoft.com/office/officeart/2005/8/layout/hList9"/>
    <dgm:cxn modelId="{FF20EBB3-9A1A-48AF-9C12-6FF181432A39}" type="presParOf" srcId="{272BF788-2265-4285-9296-2D3ED1993C98}" destId="{A557E9F8-086F-4C97-94E0-AE47BE93148C}" srcOrd="6" destOrd="0" presId="urn:microsoft.com/office/officeart/2005/8/layout/hList9"/>
    <dgm:cxn modelId="{1AE3B159-6182-49D3-B2AE-7F644333332E}" type="presParOf" srcId="{A557E9F8-086F-4C97-94E0-AE47BE93148C}" destId="{29D20568-D59C-4987-B17E-A7C21521079E}" srcOrd="0" destOrd="0" presId="urn:microsoft.com/office/officeart/2005/8/layout/hList9"/>
    <dgm:cxn modelId="{86F16385-5586-4B87-8C5D-B73F70113370}" type="presParOf" srcId="{A557E9F8-086F-4C97-94E0-AE47BE93148C}" destId="{09DBAAD3-6CF7-412D-B360-1355809D99B8}" srcOrd="1" destOrd="0" presId="urn:microsoft.com/office/officeart/2005/8/layout/hList9"/>
    <dgm:cxn modelId="{91B5CD72-A1B1-454C-8938-31B45C3416BE}" type="presParOf" srcId="{09DBAAD3-6CF7-412D-B360-1355809D99B8}" destId="{C0C7EC1D-3E52-40E9-80BF-AE6651DD261F}" srcOrd="0" destOrd="0" presId="urn:microsoft.com/office/officeart/2005/8/layout/hList9"/>
    <dgm:cxn modelId="{5E5980A7-D776-4DD6-9407-C752DE84A7A1}" type="presParOf" srcId="{09DBAAD3-6CF7-412D-B360-1355809D99B8}" destId="{957329E8-9503-414C-AC3A-D545396EB50B}" srcOrd="1" destOrd="0" presId="urn:microsoft.com/office/officeart/2005/8/layout/hList9"/>
    <dgm:cxn modelId="{A5DA28B1-408F-4274-9FE9-2CEF855F1768}" type="presParOf" srcId="{A557E9F8-086F-4C97-94E0-AE47BE93148C}" destId="{55E9AA40-31F7-470B-AB04-F0268F66936B}" srcOrd="2" destOrd="0" presId="urn:microsoft.com/office/officeart/2005/8/layout/hList9"/>
    <dgm:cxn modelId="{13A4BCC6-8370-4DE1-B478-C62EBB16E595}" type="presParOf" srcId="{55E9AA40-31F7-470B-AB04-F0268F66936B}" destId="{B0C5702E-B8E6-4C64-A826-CA368EC82518}" srcOrd="0" destOrd="0" presId="urn:microsoft.com/office/officeart/2005/8/layout/hList9"/>
    <dgm:cxn modelId="{BEC34EF6-663F-40BB-B0E6-7E3C56739929}" type="presParOf" srcId="{55E9AA40-31F7-470B-AB04-F0268F66936B}" destId="{28C9A36D-ED76-4324-83EB-C6FCD37D1FE5}" srcOrd="1" destOrd="0" presId="urn:microsoft.com/office/officeart/2005/8/layout/hList9"/>
    <dgm:cxn modelId="{A9A391C6-EAE6-4D9F-96A0-13C6937BC2DD}" type="presParOf" srcId="{272BF788-2265-4285-9296-2D3ED1993C98}" destId="{8A88CCE2-0884-498A-832B-EC40B87ED288}" srcOrd="7" destOrd="0" presId="urn:microsoft.com/office/officeart/2005/8/layout/hList9"/>
    <dgm:cxn modelId="{00F42B9F-08C5-4643-B018-5C7D8A51F654}" type="presParOf" srcId="{272BF788-2265-4285-9296-2D3ED1993C98}" destId="{64CA41EF-27C3-4BBF-8D53-E6906A1951CB}"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DC0343EA-54FD-4358-86FF-9736147E916A}" type="doc">
      <dgm:prSet loTypeId="urn:microsoft.com/office/officeart/2005/8/layout/venn3" loCatId="relationship" qsTypeId="urn:microsoft.com/office/officeart/2005/8/quickstyle/simple1" qsCatId="simple" csTypeId="urn:microsoft.com/office/officeart/2005/8/colors/colorful5" csCatId="colorful" phldr="1"/>
      <dgm:spPr/>
      <dgm:t>
        <a:bodyPr/>
        <a:lstStyle/>
        <a:p>
          <a:endParaRPr lang="it-IT"/>
        </a:p>
      </dgm:t>
    </dgm:pt>
    <dgm:pt modelId="{9760CB8D-69C6-4F9F-849D-3FC616D73255}">
      <dgm:prSet phldrT="[Testo]" custT="1"/>
      <dgm:spPr/>
      <dgm:t>
        <a:bodyPr/>
        <a:lstStyle/>
        <a:p>
          <a:r>
            <a:rPr lang="it-IT" sz="1400" b="0" i="0" dirty="0">
              <a:latin typeface="Times New Roman" panose="02020603050405020304" pitchFamily="18" charset="0"/>
              <a:cs typeface="Times New Roman" panose="02020603050405020304" pitchFamily="18" charset="0"/>
            </a:rPr>
            <a:t>Gay-Friendly e pubblicità. </a:t>
          </a:r>
          <a:br>
            <a:rPr lang="it-IT" sz="1400" b="0" i="0" dirty="0">
              <a:latin typeface="Times New Roman" panose="02020603050405020304" pitchFamily="18" charset="0"/>
              <a:cs typeface="Times New Roman" panose="02020603050405020304" pitchFamily="18" charset="0"/>
            </a:rPr>
          </a:br>
          <a:r>
            <a:rPr lang="it-IT" sz="1400" b="0" i="0" dirty="0">
              <a:latin typeface="Times New Roman" panose="02020603050405020304" pitchFamily="18" charset="0"/>
              <a:cs typeface="Times New Roman" panose="02020603050405020304" pitchFamily="18" charset="0"/>
            </a:rPr>
            <a:t>Mercato e rischi</a:t>
          </a:r>
        </a:p>
      </dgm:t>
    </dgm:pt>
    <dgm:pt modelId="{02F2B4C1-9129-4124-B7E3-0492BC0EEBA2}" type="parTrans" cxnId="{4BF0B726-74C7-42F6-86B1-DE084AFF42FA}">
      <dgm:prSet/>
      <dgm:spPr/>
      <dgm:t>
        <a:bodyPr/>
        <a:lstStyle/>
        <a:p>
          <a:endParaRPr lang="it-IT"/>
        </a:p>
      </dgm:t>
    </dgm:pt>
    <dgm:pt modelId="{9E93329B-9456-43E3-8288-EE92B7302962}" type="sibTrans" cxnId="{4BF0B726-74C7-42F6-86B1-DE084AFF42FA}">
      <dgm:prSet/>
      <dgm:spPr/>
      <dgm:t>
        <a:bodyPr/>
        <a:lstStyle/>
        <a:p>
          <a:endParaRPr lang="it-IT"/>
        </a:p>
      </dgm:t>
    </dgm:pt>
    <dgm:pt modelId="{8A0990B4-60AD-4572-A835-96334E5F2AF5}">
      <dgm:prSet phldrT="[Testo]" custT="1"/>
      <dgm:spPr/>
      <dgm:t>
        <a:bodyPr/>
        <a:lstStyle/>
        <a:p>
          <a:r>
            <a:rPr lang="it-IT" sz="1400" b="0" i="0" dirty="0">
              <a:latin typeface="Times New Roman" panose="02020603050405020304" pitchFamily="18" charset="0"/>
              <a:cs typeface="Times New Roman" panose="02020603050405020304" pitchFamily="18" charset="0"/>
            </a:rPr>
            <a:t>Esempi di pubblicità gay-friendly</a:t>
          </a:r>
        </a:p>
      </dgm:t>
    </dgm:pt>
    <dgm:pt modelId="{557B9144-CC7F-4A89-ADE1-D18D5682E39C}" type="parTrans" cxnId="{2A30A978-9A74-457F-9C9B-B7AEFAF1CAEA}">
      <dgm:prSet/>
      <dgm:spPr/>
      <dgm:t>
        <a:bodyPr/>
        <a:lstStyle/>
        <a:p>
          <a:endParaRPr lang="it-IT"/>
        </a:p>
      </dgm:t>
    </dgm:pt>
    <dgm:pt modelId="{7FAF6DF4-C274-4268-AE84-808D37E55178}" type="sibTrans" cxnId="{2A30A978-9A74-457F-9C9B-B7AEFAF1CAEA}">
      <dgm:prSet/>
      <dgm:spPr/>
      <dgm:t>
        <a:bodyPr/>
        <a:lstStyle/>
        <a:p>
          <a:endParaRPr lang="it-IT"/>
        </a:p>
      </dgm:t>
    </dgm:pt>
    <dgm:pt modelId="{C3495FD4-73BA-4966-BAA6-83C9699FAC2E}">
      <dgm:prSet phldrT="[Testo]" custT="1"/>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it-IT" sz="1400" b="0" i="0" dirty="0">
              <a:latin typeface="Times New Roman" panose="02020603050405020304" pitchFamily="18" charset="0"/>
              <a:cs typeface="Times New Roman" panose="02020603050405020304" pitchFamily="18" charset="0"/>
            </a:rPr>
            <a:t>Il Corporate Equality Index (CEI): lo strumento di breaking marketing</a:t>
          </a:r>
          <a:br>
            <a:rPr lang="it-IT" sz="1400" b="0" i="0" dirty="0">
              <a:latin typeface="Times New Roman" panose="02020603050405020304" pitchFamily="18" charset="0"/>
              <a:cs typeface="Times New Roman" panose="02020603050405020304" pitchFamily="18" charset="0"/>
            </a:rPr>
          </a:br>
          <a:r>
            <a:rPr lang="it-IT" sz="1400" b="0" i="0" dirty="0">
              <a:latin typeface="Times New Roman" panose="02020603050405020304" pitchFamily="18" charset="0"/>
              <a:cs typeface="Times New Roman" panose="02020603050405020304" pitchFamily="18" charset="0"/>
            </a:rPr>
            <a:t>        della Human </a:t>
          </a:r>
          <a:r>
            <a:rPr lang="it-IT" sz="1400" b="0" i="0" dirty="0" err="1">
              <a:latin typeface="Times New Roman" panose="02020603050405020304" pitchFamily="18" charset="0"/>
              <a:cs typeface="Times New Roman" panose="02020603050405020304" pitchFamily="18" charset="0"/>
            </a:rPr>
            <a:t>Rights</a:t>
          </a:r>
          <a:r>
            <a:rPr lang="it-IT" sz="1400" b="0" i="0" dirty="0">
              <a:latin typeface="Times New Roman" panose="02020603050405020304" pitchFamily="18" charset="0"/>
              <a:cs typeface="Times New Roman" panose="02020603050405020304" pitchFamily="18" charset="0"/>
            </a:rPr>
            <a:t> </a:t>
          </a:r>
          <a:r>
            <a:rPr lang="it-IT" sz="1400" b="0" i="0" dirty="0" err="1">
              <a:latin typeface="Times New Roman" panose="02020603050405020304" pitchFamily="18" charset="0"/>
              <a:cs typeface="Times New Roman" panose="02020603050405020304" pitchFamily="18" charset="0"/>
            </a:rPr>
            <a:t>Campain</a:t>
          </a:r>
          <a:r>
            <a:rPr lang="it-IT" sz="1400" b="0" i="0" dirty="0">
              <a:latin typeface="Times New Roman" panose="02020603050405020304" pitchFamily="18" charset="0"/>
              <a:cs typeface="Times New Roman" panose="02020603050405020304" pitchFamily="18" charset="0"/>
            </a:rPr>
            <a:t> (HRC). </a:t>
          </a:r>
        </a:p>
        <a:p>
          <a:pPr marL="0" lvl="0" defTabSz="622300">
            <a:lnSpc>
              <a:spcPct val="90000"/>
            </a:lnSpc>
            <a:spcBef>
              <a:spcPct val="0"/>
            </a:spcBef>
            <a:spcAft>
              <a:spcPct val="35000"/>
            </a:spcAft>
            <a:buNone/>
          </a:pPr>
          <a:endParaRPr lang="it-IT" sz="1400" b="0" i="0" dirty="0">
            <a:latin typeface="Times New Roman" panose="02020603050405020304" pitchFamily="18" charset="0"/>
            <a:cs typeface="Times New Roman" panose="02020603050405020304" pitchFamily="18" charset="0"/>
          </a:endParaRPr>
        </a:p>
      </dgm:t>
    </dgm:pt>
    <dgm:pt modelId="{52ADAD20-038E-4E71-9EC9-D649D0B7DA8E}" type="parTrans" cxnId="{540ECE8C-D373-4268-91DD-91B5FC8AFC6D}">
      <dgm:prSet/>
      <dgm:spPr/>
      <dgm:t>
        <a:bodyPr/>
        <a:lstStyle/>
        <a:p>
          <a:endParaRPr lang="it-IT"/>
        </a:p>
      </dgm:t>
    </dgm:pt>
    <dgm:pt modelId="{5B62A07F-29CF-429A-AD0E-BA819C021A12}" type="sibTrans" cxnId="{540ECE8C-D373-4268-91DD-91B5FC8AFC6D}">
      <dgm:prSet/>
      <dgm:spPr/>
      <dgm:t>
        <a:bodyPr/>
        <a:lstStyle/>
        <a:p>
          <a:endParaRPr lang="it-IT"/>
        </a:p>
      </dgm:t>
    </dgm:pt>
    <dgm:pt modelId="{A8B06B42-E31D-430B-97B2-EAC5024411DC}" type="pres">
      <dgm:prSet presAssocID="{DC0343EA-54FD-4358-86FF-9736147E916A}" presName="Name0" presStyleCnt="0">
        <dgm:presLayoutVars>
          <dgm:dir/>
          <dgm:resizeHandles val="exact"/>
        </dgm:presLayoutVars>
      </dgm:prSet>
      <dgm:spPr/>
      <dgm:t>
        <a:bodyPr/>
        <a:lstStyle/>
        <a:p>
          <a:endParaRPr lang="it-IT"/>
        </a:p>
      </dgm:t>
    </dgm:pt>
    <dgm:pt modelId="{1F4570EA-1A99-4383-AC66-699D411CC5ED}" type="pres">
      <dgm:prSet presAssocID="{9760CB8D-69C6-4F9F-849D-3FC616D73255}" presName="Name5" presStyleLbl="vennNode1" presStyleIdx="0" presStyleCnt="3">
        <dgm:presLayoutVars>
          <dgm:bulletEnabled val="1"/>
        </dgm:presLayoutVars>
      </dgm:prSet>
      <dgm:spPr/>
      <dgm:t>
        <a:bodyPr/>
        <a:lstStyle/>
        <a:p>
          <a:endParaRPr lang="it-IT"/>
        </a:p>
      </dgm:t>
    </dgm:pt>
    <dgm:pt modelId="{BC8FDEE3-BD44-4941-9051-EC45AC2FC572}" type="pres">
      <dgm:prSet presAssocID="{9E93329B-9456-43E3-8288-EE92B7302962}" presName="space" presStyleCnt="0"/>
      <dgm:spPr/>
    </dgm:pt>
    <dgm:pt modelId="{8EBDBA2D-28E9-4BF9-AF01-BAD473AEE49C}" type="pres">
      <dgm:prSet presAssocID="{8A0990B4-60AD-4572-A835-96334E5F2AF5}" presName="Name5" presStyleLbl="vennNode1" presStyleIdx="1" presStyleCnt="3">
        <dgm:presLayoutVars>
          <dgm:bulletEnabled val="1"/>
        </dgm:presLayoutVars>
      </dgm:prSet>
      <dgm:spPr/>
      <dgm:t>
        <a:bodyPr/>
        <a:lstStyle/>
        <a:p>
          <a:endParaRPr lang="it-IT"/>
        </a:p>
      </dgm:t>
    </dgm:pt>
    <dgm:pt modelId="{14C63295-1A20-4E0F-847C-A0309611C20C}" type="pres">
      <dgm:prSet presAssocID="{7FAF6DF4-C274-4268-AE84-808D37E55178}" presName="space" presStyleCnt="0"/>
      <dgm:spPr/>
    </dgm:pt>
    <dgm:pt modelId="{F2B1EA6D-128F-4D43-B09A-83CF3223C67E}" type="pres">
      <dgm:prSet presAssocID="{C3495FD4-73BA-4966-BAA6-83C9699FAC2E}" presName="Name5" presStyleLbl="vennNode1" presStyleIdx="2" presStyleCnt="3">
        <dgm:presLayoutVars>
          <dgm:bulletEnabled val="1"/>
        </dgm:presLayoutVars>
      </dgm:prSet>
      <dgm:spPr/>
      <dgm:t>
        <a:bodyPr/>
        <a:lstStyle/>
        <a:p>
          <a:endParaRPr lang="it-IT"/>
        </a:p>
      </dgm:t>
    </dgm:pt>
  </dgm:ptLst>
  <dgm:cxnLst>
    <dgm:cxn modelId="{540ECE8C-D373-4268-91DD-91B5FC8AFC6D}" srcId="{DC0343EA-54FD-4358-86FF-9736147E916A}" destId="{C3495FD4-73BA-4966-BAA6-83C9699FAC2E}" srcOrd="2" destOrd="0" parTransId="{52ADAD20-038E-4E71-9EC9-D649D0B7DA8E}" sibTransId="{5B62A07F-29CF-429A-AD0E-BA819C021A12}"/>
    <dgm:cxn modelId="{2A30A978-9A74-457F-9C9B-B7AEFAF1CAEA}" srcId="{DC0343EA-54FD-4358-86FF-9736147E916A}" destId="{8A0990B4-60AD-4572-A835-96334E5F2AF5}" srcOrd="1" destOrd="0" parTransId="{557B9144-CC7F-4A89-ADE1-D18D5682E39C}" sibTransId="{7FAF6DF4-C274-4268-AE84-808D37E55178}"/>
    <dgm:cxn modelId="{4BF0B726-74C7-42F6-86B1-DE084AFF42FA}" srcId="{DC0343EA-54FD-4358-86FF-9736147E916A}" destId="{9760CB8D-69C6-4F9F-849D-3FC616D73255}" srcOrd="0" destOrd="0" parTransId="{02F2B4C1-9129-4124-B7E3-0492BC0EEBA2}" sibTransId="{9E93329B-9456-43E3-8288-EE92B7302962}"/>
    <dgm:cxn modelId="{2A942C63-BF2C-43F8-9975-4007DAC99A5A}" type="presOf" srcId="{DC0343EA-54FD-4358-86FF-9736147E916A}" destId="{A8B06B42-E31D-430B-97B2-EAC5024411DC}" srcOrd="0" destOrd="0" presId="urn:microsoft.com/office/officeart/2005/8/layout/venn3"/>
    <dgm:cxn modelId="{620337FF-F6A2-4E59-A67B-4E8B38AEC893}" type="presOf" srcId="{C3495FD4-73BA-4966-BAA6-83C9699FAC2E}" destId="{F2B1EA6D-128F-4D43-B09A-83CF3223C67E}" srcOrd="0" destOrd="0" presId="urn:microsoft.com/office/officeart/2005/8/layout/venn3"/>
    <dgm:cxn modelId="{E2A354C0-619A-45FF-A08F-7FA33519C4AB}" type="presOf" srcId="{9760CB8D-69C6-4F9F-849D-3FC616D73255}" destId="{1F4570EA-1A99-4383-AC66-699D411CC5ED}" srcOrd="0" destOrd="0" presId="urn:microsoft.com/office/officeart/2005/8/layout/venn3"/>
    <dgm:cxn modelId="{E57B2B9B-7DB2-4A05-A78C-C47B49E58632}" type="presOf" srcId="{8A0990B4-60AD-4572-A835-96334E5F2AF5}" destId="{8EBDBA2D-28E9-4BF9-AF01-BAD473AEE49C}" srcOrd="0" destOrd="0" presId="urn:microsoft.com/office/officeart/2005/8/layout/venn3"/>
    <dgm:cxn modelId="{7F1939B6-FB19-4707-8921-21162B03A3A4}" type="presParOf" srcId="{A8B06B42-E31D-430B-97B2-EAC5024411DC}" destId="{1F4570EA-1A99-4383-AC66-699D411CC5ED}" srcOrd="0" destOrd="0" presId="urn:microsoft.com/office/officeart/2005/8/layout/venn3"/>
    <dgm:cxn modelId="{8A62EC80-8737-4E69-8D4C-33042C2231CC}" type="presParOf" srcId="{A8B06B42-E31D-430B-97B2-EAC5024411DC}" destId="{BC8FDEE3-BD44-4941-9051-EC45AC2FC572}" srcOrd="1" destOrd="0" presId="urn:microsoft.com/office/officeart/2005/8/layout/venn3"/>
    <dgm:cxn modelId="{66DC1AC7-093B-49D3-8376-5556C7CC7C5D}" type="presParOf" srcId="{A8B06B42-E31D-430B-97B2-EAC5024411DC}" destId="{8EBDBA2D-28E9-4BF9-AF01-BAD473AEE49C}" srcOrd="2" destOrd="0" presId="urn:microsoft.com/office/officeart/2005/8/layout/venn3"/>
    <dgm:cxn modelId="{8EDBFB07-D943-4A66-9D64-C09E4910F7C7}" type="presParOf" srcId="{A8B06B42-E31D-430B-97B2-EAC5024411DC}" destId="{14C63295-1A20-4E0F-847C-A0309611C20C}" srcOrd="3" destOrd="0" presId="urn:microsoft.com/office/officeart/2005/8/layout/venn3"/>
    <dgm:cxn modelId="{373950FE-56F8-4FAF-BCFD-BF505BEA5717}" type="presParOf" srcId="{A8B06B42-E31D-430B-97B2-EAC5024411DC}" destId="{F2B1EA6D-128F-4D43-B09A-83CF3223C67E}" srcOrd="4" destOrd="0" presId="urn:microsoft.com/office/officeart/2005/8/layout/ven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FB7A69F2-54A5-473F-9EE9-910AA262237B}" type="doc">
      <dgm:prSet loTypeId="urn:microsoft.com/office/officeart/2005/8/layout/orgChart1" loCatId="hierarchy" qsTypeId="urn:microsoft.com/office/officeart/2005/8/quickstyle/simple1" qsCatId="simple" csTypeId="urn:microsoft.com/office/officeart/2005/8/colors/accent5_4" csCatId="accent5" phldr="1"/>
      <dgm:spPr/>
      <dgm:t>
        <a:bodyPr/>
        <a:lstStyle/>
        <a:p>
          <a:endParaRPr lang="it-IT"/>
        </a:p>
      </dgm:t>
    </dgm:pt>
    <dgm:pt modelId="{521E2A01-D3EA-45D2-8403-132A3F399145}">
      <dgm:prSet phldrT="[Testo]"/>
      <dgm:spPr/>
      <dgm:t>
        <a:bodyPr/>
        <a:lstStyle/>
        <a:p>
          <a:r>
            <a:rPr lang="it-IT" b="1" dirty="0">
              <a:latin typeface="Times New Roman" panose="02020603050405020304" pitchFamily="18" charset="0"/>
              <a:cs typeface="Times New Roman" panose="02020603050405020304" pitchFamily="18" charset="0"/>
            </a:rPr>
            <a:t>La percezione dei consumatori sullo spot "</a:t>
          </a:r>
          <a:r>
            <a:rPr lang="it-IT" b="1" dirty="0" err="1">
              <a:latin typeface="Times New Roman" panose="02020603050405020304" pitchFamily="18" charset="0"/>
              <a:cs typeface="Times New Roman" panose="02020603050405020304" pitchFamily="18" charset="0"/>
            </a:rPr>
            <a:t>Every</a:t>
          </a:r>
          <a:r>
            <a:rPr lang="it-IT" b="1" dirty="0">
              <a:latin typeface="Times New Roman" panose="02020603050405020304" pitchFamily="18" charset="0"/>
              <a:cs typeface="Times New Roman" panose="02020603050405020304" pitchFamily="18" charset="0"/>
            </a:rPr>
            <a:t> </a:t>
          </a:r>
          <a:r>
            <a:rPr lang="it-IT" b="1" dirty="0" err="1">
              <a:latin typeface="Times New Roman" panose="02020603050405020304" pitchFamily="18" charset="0"/>
              <a:cs typeface="Times New Roman" panose="02020603050405020304" pitchFamily="18" charset="0"/>
            </a:rPr>
            <a:t>name's</a:t>
          </a:r>
          <a:r>
            <a:rPr lang="it-IT" b="1" dirty="0">
              <a:latin typeface="Times New Roman" panose="02020603050405020304" pitchFamily="18" charset="0"/>
              <a:cs typeface="Times New Roman" panose="02020603050405020304" pitchFamily="18" charset="0"/>
            </a:rPr>
            <a:t> a story" di Starbucks</a:t>
          </a:r>
        </a:p>
      </dgm:t>
    </dgm:pt>
    <dgm:pt modelId="{E023B17E-4743-44DB-8B17-8545180F8211}" type="parTrans" cxnId="{8F7A0B42-0649-4F2C-B848-8A60A9B12ED2}">
      <dgm:prSet/>
      <dgm:spPr/>
      <dgm:t>
        <a:bodyPr/>
        <a:lstStyle/>
        <a:p>
          <a:endParaRPr lang="it-IT"/>
        </a:p>
      </dgm:t>
    </dgm:pt>
    <dgm:pt modelId="{C89DCC96-DCD7-44E3-B566-0EF53A65F3AE}" type="sibTrans" cxnId="{8F7A0B42-0649-4F2C-B848-8A60A9B12ED2}">
      <dgm:prSet/>
      <dgm:spPr/>
      <dgm:t>
        <a:bodyPr/>
        <a:lstStyle/>
        <a:p>
          <a:endParaRPr lang="it-IT"/>
        </a:p>
      </dgm:t>
    </dgm:pt>
    <dgm:pt modelId="{3D91DEB6-E105-4712-90F8-A901A1FBD7B7}">
      <dgm:prSet phldrT="[Testo]"/>
      <dgm:spPr/>
      <dgm:t>
        <a:bodyPr/>
        <a:lstStyle/>
        <a:p>
          <a:r>
            <a:rPr lang="it-IT" dirty="0">
              <a:latin typeface="Times New Roman" panose="02020603050405020304" pitchFamily="18" charset="0"/>
              <a:cs typeface="Times New Roman" panose="02020603050405020304" pitchFamily="18" charset="0"/>
            </a:rPr>
            <a:t>Dati anagrafici</a:t>
          </a:r>
        </a:p>
      </dgm:t>
    </dgm:pt>
    <dgm:pt modelId="{DD4DFEFF-C6F4-4C9C-9D3A-688D5EBCF23C}" type="parTrans" cxnId="{AB7F1164-975F-452D-840F-72964A9D34E8}">
      <dgm:prSet/>
      <dgm:spPr/>
      <dgm:t>
        <a:bodyPr/>
        <a:lstStyle/>
        <a:p>
          <a:endParaRPr lang="it-IT"/>
        </a:p>
      </dgm:t>
    </dgm:pt>
    <dgm:pt modelId="{9C14173A-1AE3-4939-A077-59A656A38B20}" type="sibTrans" cxnId="{AB7F1164-975F-452D-840F-72964A9D34E8}">
      <dgm:prSet/>
      <dgm:spPr/>
      <dgm:t>
        <a:bodyPr/>
        <a:lstStyle/>
        <a:p>
          <a:endParaRPr lang="it-IT"/>
        </a:p>
      </dgm:t>
    </dgm:pt>
    <dgm:pt modelId="{F8652694-47FB-489E-9B20-05CD4097DFDE}">
      <dgm:prSet phldrT="[Testo]"/>
      <dgm:spPr/>
      <dgm:t>
        <a:bodyPr/>
        <a:lstStyle/>
        <a:p>
          <a:r>
            <a:rPr lang="it-IT" dirty="0">
              <a:latin typeface="Times New Roman" panose="02020603050405020304" pitchFamily="18" charset="0"/>
              <a:cs typeface="Times New Roman" panose="02020603050405020304" pitchFamily="18" charset="0"/>
            </a:rPr>
            <a:t>Attenzione alla pubblicità</a:t>
          </a:r>
        </a:p>
      </dgm:t>
    </dgm:pt>
    <dgm:pt modelId="{DEBDB8FC-84B7-4717-83A3-5F73E54A1EF8}" type="parTrans" cxnId="{06CB9134-2DB0-4C64-8D54-C17768BD5CAA}">
      <dgm:prSet/>
      <dgm:spPr/>
      <dgm:t>
        <a:bodyPr/>
        <a:lstStyle/>
        <a:p>
          <a:endParaRPr lang="it-IT"/>
        </a:p>
      </dgm:t>
    </dgm:pt>
    <dgm:pt modelId="{A65990D1-4B18-46BA-BD21-F36731C97560}" type="sibTrans" cxnId="{06CB9134-2DB0-4C64-8D54-C17768BD5CAA}">
      <dgm:prSet/>
      <dgm:spPr/>
      <dgm:t>
        <a:bodyPr/>
        <a:lstStyle/>
        <a:p>
          <a:endParaRPr lang="it-IT"/>
        </a:p>
      </dgm:t>
    </dgm:pt>
    <dgm:pt modelId="{0444A735-1291-4A20-8A6C-74E127104B3D}">
      <dgm:prSet phldrT="[Testo]"/>
      <dgm:spPr/>
      <dgm:t>
        <a:bodyPr/>
        <a:lstStyle/>
        <a:p>
          <a:r>
            <a:rPr lang="it-IT" dirty="0">
              <a:latin typeface="Times New Roman" panose="02020603050405020304" pitchFamily="18" charset="0"/>
              <a:cs typeface="Times New Roman" panose="02020603050405020304" pitchFamily="18" charset="0"/>
            </a:rPr>
            <a:t>Percezione pubblicità gay-friendly</a:t>
          </a:r>
        </a:p>
      </dgm:t>
    </dgm:pt>
    <dgm:pt modelId="{28A4EDDE-D324-4E78-99A8-476197EBBCC9}" type="parTrans" cxnId="{946742FF-A43B-400E-AF2D-715690C00B6B}">
      <dgm:prSet/>
      <dgm:spPr/>
      <dgm:t>
        <a:bodyPr/>
        <a:lstStyle/>
        <a:p>
          <a:endParaRPr lang="it-IT"/>
        </a:p>
      </dgm:t>
    </dgm:pt>
    <dgm:pt modelId="{B3315251-91ED-4D19-9E9B-2F57C9C2C6AB}" type="sibTrans" cxnId="{946742FF-A43B-400E-AF2D-715690C00B6B}">
      <dgm:prSet/>
      <dgm:spPr/>
      <dgm:t>
        <a:bodyPr/>
        <a:lstStyle/>
        <a:p>
          <a:endParaRPr lang="it-IT"/>
        </a:p>
      </dgm:t>
    </dgm:pt>
    <dgm:pt modelId="{D78E5FAC-42D4-468E-83CC-06002E5B6087}">
      <dgm:prSet phldrT="[Testo]"/>
      <dgm:spPr/>
      <dgm:t>
        <a:bodyPr/>
        <a:lstStyle/>
        <a:p>
          <a:r>
            <a:rPr lang="it-IT" dirty="0">
              <a:latin typeface="Times New Roman" panose="02020603050405020304" pitchFamily="18" charset="0"/>
              <a:cs typeface="Times New Roman" panose="02020603050405020304" pitchFamily="18" charset="0"/>
            </a:rPr>
            <a:t>Consumo mediale</a:t>
          </a:r>
        </a:p>
      </dgm:t>
    </dgm:pt>
    <dgm:pt modelId="{077B7778-90FC-4CCB-863F-CA3A96D59BE3}" type="parTrans" cxnId="{8DFF2EF7-78C1-4E25-B716-9E66D1633956}">
      <dgm:prSet/>
      <dgm:spPr/>
      <dgm:t>
        <a:bodyPr/>
        <a:lstStyle/>
        <a:p>
          <a:endParaRPr lang="it-IT"/>
        </a:p>
      </dgm:t>
    </dgm:pt>
    <dgm:pt modelId="{42C76699-21AE-4A95-B450-DE7A74BB5CE2}" type="sibTrans" cxnId="{8DFF2EF7-78C1-4E25-B716-9E66D1633956}">
      <dgm:prSet/>
      <dgm:spPr/>
      <dgm:t>
        <a:bodyPr/>
        <a:lstStyle/>
        <a:p>
          <a:endParaRPr lang="it-IT"/>
        </a:p>
      </dgm:t>
    </dgm:pt>
    <dgm:pt modelId="{295467E6-69C2-45D7-B710-0BEB65E2CD8C}">
      <dgm:prSet phldrT="[Testo]"/>
      <dgm:spPr/>
      <dgm:t>
        <a:bodyPr/>
        <a:lstStyle/>
        <a:p>
          <a:r>
            <a:rPr lang="it-IT" dirty="0">
              <a:latin typeface="Times New Roman" panose="02020603050405020304" pitchFamily="18" charset="0"/>
              <a:cs typeface="Times New Roman" panose="02020603050405020304" pitchFamily="18" charset="0"/>
            </a:rPr>
            <a:t>Percezione dello spot LGBT visionato</a:t>
          </a:r>
        </a:p>
      </dgm:t>
    </dgm:pt>
    <dgm:pt modelId="{04CA2707-445C-4CDF-9BC3-FA585C0E8EC7}" type="parTrans" cxnId="{7F712590-F560-4DF9-9F2C-1E6A39CC3F41}">
      <dgm:prSet/>
      <dgm:spPr/>
      <dgm:t>
        <a:bodyPr/>
        <a:lstStyle/>
        <a:p>
          <a:endParaRPr lang="it-IT"/>
        </a:p>
      </dgm:t>
    </dgm:pt>
    <dgm:pt modelId="{1136701B-4B2B-43C6-8D55-3C59E76C500A}" type="sibTrans" cxnId="{7F712590-F560-4DF9-9F2C-1E6A39CC3F41}">
      <dgm:prSet/>
      <dgm:spPr/>
      <dgm:t>
        <a:bodyPr/>
        <a:lstStyle/>
        <a:p>
          <a:endParaRPr lang="it-IT"/>
        </a:p>
      </dgm:t>
    </dgm:pt>
    <dgm:pt modelId="{25426014-0A9E-4588-9932-E1ED0AD7744A}">
      <dgm:prSet phldrT="[Testo]"/>
      <dgm:spPr/>
      <dgm:t>
        <a:bodyPr/>
        <a:lstStyle/>
        <a:p>
          <a:r>
            <a:rPr lang="it-IT" dirty="0">
              <a:latin typeface="Times New Roman" panose="02020603050405020304" pitchFamily="18" charset="0"/>
              <a:cs typeface="Times New Roman" panose="02020603050405020304" pitchFamily="18" charset="0"/>
            </a:rPr>
            <a:t>Sezione domande aperte (feedback)</a:t>
          </a:r>
        </a:p>
      </dgm:t>
    </dgm:pt>
    <dgm:pt modelId="{F2514D55-75F2-4B78-8E09-BFCE95EA3208}" type="parTrans" cxnId="{BF506DC8-9939-4506-8992-1729E35FD540}">
      <dgm:prSet/>
      <dgm:spPr/>
      <dgm:t>
        <a:bodyPr/>
        <a:lstStyle/>
        <a:p>
          <a:endParaRPr lang="it-IT"/>
        </a:p>
      </dgm:t>
    </dgm:pt>
    <dgm:pt modelId="{2DFB4C8E-0346-47D1-8714-5746C18F4F5B}" type="sibTrans" cxnId="{BF506DC8-9939-4506-8992-1729E35FD540}">
      <dgm:prSet/>
      <dgm:spPr/>
      <dgm:t>
        <a:bodyPr/>
        <a:lstStyle/>
        <a:p>
          <a:endParaRPr lang="it-IT"/>
        </a:p>
      </dgm:t>
    </dgm:pt>
    <dgm:pt modelId="{D3541F1F-77AE-4AC7-A041-76F3C9866993}" type="pres">
      <dgm:prSet presAssocID="{FB7A69F2-54A5-473F-9EE9-910AA262237B}" presName="hierChild1" presStyleCnt="0">
        <dgm:presLayoutVars>
          <dgm:orgChart val="1"/>
          <dgm:chPref val="1"/>
          <dgm:dir/>
          <dgm:animOne val="branch"/>
          <dgm:animLvl val="lvl"/>
          <dgm:resizeHandles/>
        </dgm:presLayoutVars>
      </dgm:prSet>
      <dgm:spPr/>
      <dgm:t>
        <a:bodyPr/>
        <a:lstStyle/>
        <a:p>
          <a:endParaRPr lang="it-IT"/>
        </a:p>
      </dgm:t>
    </dgm:pt>
    <dgm:pt modelId="{C48E0ABE-19E6-4379-8FC5-EEE3C781908E}" type="pres">
      <dgm:prSet presAssocID="{521E2A01-D3EA-45D2-8403-132A3F399145}" presName="hierRoot1" presStyleCnt="0">
        <dgm:presLayoutVars>
          <dgm:hierBranch val="init"/>
        </dgm:presLayoutVars>
      </dgm:prSet>
      <dgm:spPr/>
    </dgm:pt>
    <dgm:pt modelId="{1B1248DF-035F-4969-BCF5-5F6261B5B2C8}" type="pres">
      <dgm:prSet presAssocID="{521E2A01-D3EA-45D2-8403-132A3F399145}" presName="rootComposite1" presStyleCnt="0"/>
      <dgm:spPr/>
    </dgm:pt>
    <dgm:pt modelId="{2B5F5200-2629-4243-B6F1-E55F7294C86C}" type="pres">
      <dgm:prSet presAssocID="{521E2A01-D3EA-45D2-8403-132A3F399145}" presName="rootText1" presStyleLbl="node0" presStyleIdx="0" presStyleCnt="1">
        <dgm:presLayoutVars>
          <dgm:chPref val="3"/>
        </dgm:presLayoutVars>
      </dgm:prSet>
      <dgm:spPr/>
      <dgm:t>
        <a:bodyPr/>
        <a:lstStyle/>
        <a:p>
          <a:endParaRPr lang="it-IT"/>
        </a:p>
      </dgm:t>
    </dgm:pt>
    <dgm:pt modelId="{457B5B44-5EC6-41C7-AF35-7437E5E4D85A}" type="pres">
      <dgm:prSet presAssocID="{521E2A01-D3EA-45D2-8403-132A3F399145}" presName="rootConnector1" presStyleLbl="node1" presStyleIdx="0" presStyleCnt="0"/>
      <dgm:spPr/>
      <dgm:t>
        <a:bodyPr/>
        <a:lstStyle/>
        <a:p>
          <a:endParaRPr lang="it-IT"/>
        </a:p>
      </dgm:t>
    </dgm:pt>
    <dgm:pt modelId="{ED4F6409-4A10-49DD-9D02-382AF656E706}" type="pres">
      <dgm:prSet presAssocID="{521E2A01-D3EA-45D2-8403-132A3F399145}" presName="hierChild2" presStyleCnt="0"/>
      <dgm:spPr/>
    </dgm:pt>
    <dgm:pt modelId="{683FDE91-738D-425D-9474-7B4CB032F5C8}" type="pres">
      <dgm:prSet presAssocID="{DD4DFEFF-C6F4-4C9C-9D3A-688D5EBCF23C}" presName="Name37" presStyleLbl="parChTrans1D2" presStyleIdx="0" presStyleCnt="6"/>
      <dgm:spPr/>
      <dgm:t>
        <a:bodyPr/>
        <a:lstStyle/>
        <a:p>
          <a:endParaRPr lang="it-IT"/>
        </a:p>
      </dgm:t>
    </dgm:pt>
    <dgm:pt modelId="{2EA74B5B-DDC6-4F17-9371-C2804AAFE7D4}" type="pres">
      <dgm:prSet presAssocID="{3D91DEB6-E105-4712-90F8-A901A1FBD7B7}" presName="hierRoot2" presStyleCnt="0">
        <dgm:presLayoutVars>
          <dgm:hierBranch val="init"/>
        </dgm:presLayoutVars>
      </dgm:prSet>
      <dgm:spPr/>
    </dgm:pt>
    <dgm:pt modelId="{CB2A0BC7-DE98-4AF4-B9B2-7A39382155E3}" type="pres">
      <dgm:prSet presAssocID="{3D91DEB6-E105-4712-90F8-A901A1FBD7B7}" presName="rootComposite" presStyleCnt="0"/>
      <dgm:spPr/>
    </dgm:pt>
    <dgm:pt modelId="{A1BFA290-E9F1-4F90-90F8-AFF0854518CE}" type="pres">
      <dgm:prSet presAssocID="{3D91DEB6-E105-4712-90F8-A901A1FBD7B7}" presName="rootText" presStyleLbl="node2" presStyleIdx="0" presStyleCnt="6">
        <dgm:presLayoutVars>
          <dgm:chPref val="3"/>
        </dgm:presLayoutVars>
      </dgm:prSet>
      <dgm:spPr/>
      <dgm:t>
        <a:bodyPr/>
        <a:lstStyle/>
        <a:p>
          <a:endParaRPr lang="it-IT"/>
        </a:p>
      </dgm:t>
    </dgm:pt>
    <dgm:pt modelId="{DA365954-F9F4-4B5E-BF71-7E6FADFD4F4D}" type="pres">
      <dgm:prSet presAssocID="{3D91DEB6-E105-4712-90F8-A901A1FBD7B7}" presName="rootConnector" presStyleLbl="node2" presStyleIdx="0" presStyleCnt="6"/>
      <dgm:spPr/>
      <dgm:t>
        <a:bodyPr/>
        <a:lstStyle/>
        <a:p>
          <a:endParaRPr lang="it-IT"/>
        </a:p>
      </dgm:t>
    </dgm:pt>
    <dgm:pt modelId="{19C236B1-9796-4944-AE05-739DDC88012B}" type="pres">
      <dgm:prSet presAssocID="{3D91DEB6-E105-4712-90F8-A901A1FBD7B7}" presName="hierChild4" presStyleCnt="0"/>
      <dgm:spPr/>
    </dgm:pt>
    <dgm:pt modelId="{3636F8B6-7D66-441D-8F4A-8A830E05A48D}" type="pres">
      <dgm:prSet presAssocID="{3D91DEB6-E105-4712-90F8-A901A1FBD7B7}" presName="hierChild5" presStyleCnt="0"/>
      <dgm:spPr/>
    </dgm:pt>
    <dgm:pt modelId="{C776C72F-1B79-467B-A79E-0689B6C96E7D}" type="pres">
      <dgm:prSet presAssocID="{077B7778-90FC-4CCB-863F-CA3A96D59BE3}" presName="Name37" presStyleLbl="parChTrans1D2" presStyleIdx="1" presStyleCnt="6"/>
      <dgm:spPr/>
      <dgm:t>
        <a:bodyPr/>
        <a:lstStyle/>
        <a:p>
          <a:endParaRPr lang="it-IT"/>
        </a:p>
      </dgm:t>
    </dgm:pt>
    <dgm:pt modelId="{E564E46C-31AF-48B0-AD77-A4B6B452E7BA}" type="pres">
      <dgm:prSet presAssocID="{D78E5FAC-42D4-468E-83CC-06002E5B6087}" presName="hierRoot2" presStyleCnt="0">
        <dgm:presLayoutVars>
          <dgm:hierBranch val="init"/>
        </dgm:presLayoutVars>
      </dgm:prSet>
      <dgm:spPr/>
    </dgm:pt>
    <dgm:pt modelId="{EBCA5AFD-A7F4-49D2-BF1E-5A8F85B26343}" type="pres">
      <dgm:prSet presAssocID="{D78E5FAC-42D4-468E-83CC-06002E5B6087}" presName="rootComposite" presStyleCnt="0"/>
      <dgm:spPr/>
    </dgm:pt>
    <dgm:pt modelId="{D681084A-4611-4D31-BC9C-6AA4536B3FDA}" type="pres">
      <dgm:prSet presAssocID="{D78E5FAC-42D4-468E-83CC-06002E5B6087}" presName="rootText" presStyleLbl="node2" presStyleIdx="1" presStyleCnt="6">
        <dgm:presLayoutVars>
          <dgm:chPref val="3"/>
        </dgm:presLayoutVars>
      </dgm:prSet>
      <dgm:spPr/>
      <dgm:t>
        <a:bodyPr/>
        <a:lstStyle/>
        <a:p>
          <a:endParaRPr lang="it-IT"/>
        </a:p>
      </dgm:t>
    </dgm:pt>
    <dgm:pt modelId="{9F68CBC6-BD2D-4C39-B2B7-DCD2C954D03E}" type="pres">
      <dgm:prSet presAssocID="{D78E5FAC-42D4-468E-83CC-06002E5B6087}" presName="rootConnector" presStyleLbl="node2" presStyleIdx="1" presStyleCnt="6"/>
      <dgm:spPr/>
      <dgm:t>
        <a:bodyPr/>
        <a:lstStyle/>
        <a:p>
          <a:endParaRPr lang="it-IT"/>
        </a:p>
      </dgm:t>
    </dgm:pt>
    <dgm:pt modelId="{EAB698FB-F149-4520-B11A-3C3366E8CC97}" type="pres">
      <dgm:prSet presAssocID="{D78E5FAC-42D4-468E-83CC-06002E5B6087}" presName="hierChild4" presStyleCnt="0"/>
      <dgm:spPr/>
    </dgm:pt>
    <dgm:pt modelId="{08652877-B363-451F-B090-141BEDE3B04A}" type="pres">
      <dgm:prSet presAssocID="{D78E5FAC-42D4-468E-83CC-06002E5B6087}" presName="hierChild5" presStyleCnt="0"/>
      <dgm:spPr/>
    </dgm:pt>
    <dgm:pt modelId="{B0B4B2E3-B55F-48A3-A4CD-90BB92667241}" type="pres">
      <dgm:prSet presAssocID="{DEBDB8FC-84B7-4717-83A3-5F73E54A1EF8}" presName="Name37" presStyleLbl="parChTrans1D2" presStyleIdx="2" presStyleCnt="6"/>
      <dgm:spPr/>
      <dgm:t>
        <a:bodyPr/>
        <a:lstStyle/>
        <a:p>
          <a:endParaRPr lang="it-IT"/>
        </a:p>
      </dgm:t>
    </dgm:pt>
    <dgm:pt modelId="{651CB8F3-4C64-44ED-8938-05FFBCE139AE}" type="pres">
      <dgm:prSet presAssocID="{F8652694-47FB-489E-9B20-05CD4097DFDE}" presName="hierRoot2" presStyleCnt="0">
        <dgm:presLayoutVars>
          <dgm:hierBranch val="init"/>
        </dgm:presLayoutVars>
      </dgm:prSet>
      <dgm:spPr/>
    </dgm:pt>
    <dgm:pt modelId="{0A7005B1-B9DD-4402-9EA0-E0E1A49CFB98}" type="pres">
      <dgm:prSet presAssocID="{F8652694-47FB-489E-9B20-05CD4097DFDE}" presName="rootComposite" presStyleCnt="0"/>
      <dgm:spPr/>
    </dgm:pt>
    <dgm:pt modelId="{8D928B57-2D18-4549-A71E-FEB9415C150D}" type="pres">
      <dgm:prSet presAssocID="{F8652694-47FB-489E-9B20-05CD4097DFDE}" presName="rootText" presStyleLbl="node2" presStyleIdx="2" presStyleCnt="6">
        <dgm:presLayoutVars>
          <dgm:chPref val="3"/>
        </dgm:presLayoutVars>
      </dgm:prSet>
      <dgm:spPr/>
      <dgm:t>
        <a:bodyPr/>
        <a:lstStyle/>
        <a:p>
          <a:endParaRPr lang="it-IT"/>
        </a:p>
      </dgm:t>
    </dgm:pt>
    <dgm:pt modelId="{F4FF3876-E1C9-4501-8158-7D18FAC6F797}" type="pres">
      <dgm:prSet presAssocID="{F8652694-47FB-489E-9B20-05CD4097DFDE}" presName="rootConnector" presStyleLbl="node2" presStyleIdx="2" presStyleCnt="6"/>
      <dgm:spPr/>
      <dgm:t>
        <a:bodyPr/>
        <a:lstStyle/>
        <a:p>
          <a:endParaRPr lang="it-IT"/>
        </a:p>
      </dgm:t>
    </dgm:pt>
    <dgm:pt modelId="{3FEC51A2-9D5F-4E12-8ED1-D064CEC72D05}" type="pres">
      <dgm:prSet presAssocID="{F8652694-47FB-489E-9B20-05CD4097DFDE}" presName="hierChild4" presStyleCnt="0"/>
      <dgm:spPr/>
    </dgm:pt>
    <dgm:pt modelId="{BF8796B7-C574-4986-A4B9-657DD6FFF267}" type="pres">
      <dgm:prSet presAssocID="{F8652694-47FB-489E-9B20-05CD4097DFDE}" presName="hierChild5" presStyleCnt="0"/>
      <dgm:spPr/>
    </dgm:pt>
    <dgm:pt modelId="{2A821D18-AFA3-4884-9D85-8BA6F5307F8B}" type="pres">
      <dgm:prSet presAssocID="{28A4EDDE-D324-4E78-99A8-476197EBBCC9}" presName="Name37" presStyleLbl="parChTrans1D2" presStyleIdx="3" presStyleCnt="6"/>
      <dgm:spPr/>
      <dgm:t>
        <a:bodyPr/>
        <a:lstStyle/>
        <a:p>
          <a:endParaRPr lang="it-IT"/>
        </a:p>
      </dgm:t>
    </dgm:pt>
    <dgm:pt modelId="{40942B0F-F235-4FF3-AD52-A18DEBC697A8}" type="pres">
      <dgm:prSet presAssocID="{0444A735-1291-4A20-8A6C-74E127104B3D}" presName="hierRoot2" presStyleCnt="0">
        <dgm:presLayoutVars>
          <dgm:hierBranch val="init"/>
        </dgm:presLayoutVars>
      </dgm:prSet>
      <dgm:spPr/>
    </dgm:pt>
    <dgm:pt modelId="{EF8C4E1B-38FD-4D34-B373-F27C2A608488}" type="pres">
      <dgm:prSet presAssocID="{0444A735-1291-4A20-8A6C-74E127104B3D}" presName="rootComposite" presStyleCnt="0"/>
      <dgm:spPr/>
    </dgm:pt>
    <dgm:pt modelId="{72CFD790-1F6A-4780-AFE0-F431ABEF68EA}" type="pres">
      <dgm:prSet presAssocID="{0444A735-1291-4A20-8A6C-74E127104B3D}" presName="rootText" presStyleLbl="node2" presStyleIdx="3" presStyleCnt="6">
        <dgm:presLayoutVars>
          <dgm:chPref val="3"/>
        </dgm:presLayoutVars>
      </dgm:prSet>
      <dgm:spPr/>
      <dgm:t>
        <a:bodyPr/>
        <a:lstStyle/>
        <a:p>
          <a:endParaRPr lang="it-IT"/>
        </a:p>
      </dgm:t>
    </dgm:pt>
    <dgm:pt modelId="{01503F77-F78D-4A79-AB05-0AB5CC807B4B}" type="pres">
      <dgm:prSet presAssocID="{0444A735-1291-4A20-8A6C-74E127104B3D}" presName="rootConnector" presStyleLbl="node2" presStyleIdx="3" presStyleCnt="6"/>
      <dgm:spPr/>
      <dgm:t>
        <a:bodyPr/>
        <a:lstStyle/>
        <a:p>
          <a:endParaRPr lang="it-IT"/>
        </a:p>
      </dgm:t>
    </dgm:pt>
    <dgm:pt modelId="{FD268C75-DCEC-4141-A12D-05F54C80625B}" type="pres">
      <dgm:prSet presAssocID="{0444A735-1291-4A20-8A6C-74E127104B3D}" presName="hierChild4" presStyleCnt="0"/>
      <dgm:spPr/>
    </dgm:pt>
    <dgm:pt modelId="{C8CD5F20-64B5-48CB-A4FE-67983F38FCAC}" type="pres">
      <dgm:prSet presAssocID="{0444A735-1291-4A20-8A6C-74E127104B3D}" presName="hierChild5" presStyleCnt="0"/>
      <dgm:spPr/>
    </dgm:pt>
    <dgm:pt modelId="{3BD17E62-7F83-4D9A-8E45-991DA0FB947E}" type="pres">
      <dgm:prSet presAssocID="{04CA2707-445C-4CDF-9BC3-FA585C0E8EC7}" presName="Name37" presStyleLbl="parChTrans1D2" presStyleIdx="4" presStyleCnt="6"/>
      <dgm:spPr/>
      <dgm:t>
        <a:bodyPr/>
        <a:lstStyle/>
        <a:p>
          <a:endParaRPr lang="it-IT"/>
        </a:p>
      </dgm:t>
    </dgm:pt>
    <dgm:pt modelId="{6C0B65BF-41B9-4B89-B24C-1F4D55C50E7D}" type="pres">
      <dgm:prSet presAssocID="{295467E6-69C2-45D7-B710-0BEB65E2CD8C}" presName="hierRoot2" presStyleCnt="0">
        <dgm:presLayoutVars>
          <dgm:hierBranch val="init"/>
        </dgm:presLayoutVars>
      </dgm:prSet>
      <dgm:spPr/>
    </dgm:pt>
    <dgm:pt modelId="{E540DA1D-9EBC-4C7A-A455-A4C132FDAB84}" type="pres">
      <dgm:prSet presAssocID="{295467E6-69C2-45D7-B710-0BEB65E2CD8C}" presName="rootComposite" presStyleCnt="0"/>
      <dgm:spPr/>
    </dgm:pt>
    <dgm:pt modelId="{D047FC06-8446-4EE1-862C-BF1F51E78A88}" type="pres">
      <dgm:prSet presAssocID="{295467E6-69C2-45D7-B710-0BEB65E2CD8C}" presName="rootText" presStyleLbl="node2" presStyleIdx="4" presStyleCnt="6">
        <dgm:presLayoutVars>
          <dgm:chPref val="3"/>
        </dgm:presLayoutVars>
      </dgm:prSet>
      <dgm:spPr/>
      <dgm:t>
        <a:bodyPr/>
        <a:lstStyle/>
        <a:p>
          <a:endParaRPr lang="it-IT"/>
        </a:p>
      </dgm:t>
    </dgm:pt>
    <dgm:pt modelId="{B7A34349-A59A-4A92-A100-FEF79BBFEBD8}" type="pres">
      <dgm:prSet presAssocID="{295467E6-69C2-45D7-B710-0BEB65E2CD8C}" presName="rootConnector" presStyleLbl="node2" presStyleIdx="4" presStyleCnt="6"/>
      <dgm:spPr/>
      <dgm:t>
        <a:bodyPr/>
        <a:lstStyle/>
        <a:p>
          <a:endParaRPr lang="it-IT"/>
        </a:p>
      </dgm:t>
    </dgm:pt>
    <dgm:pt modelId="{9A83BA76-900B-43D9-8454-38EF8FD727D2}" type="pres">
      <dgm:prSet presAssocID="{295467E6-69C2-45D7-B710-0BEB65E2CD8C}" presName="hierChild4" presStyleCnt="0"/>
      <dgm:spPr/>
    </dgm:pt>
    <dgm:pt modelId="{39E6738C-251A-41C6-B9FB-A938CF7FE25B}" type="pres">
      <dgm:prSet presAssocID="{295467E6-69C2-45D7-B710-0BEB65E2CD8C}" presName="hierChild5" presStyleCnt="0"/>
      <dgm:spPr/>
    </dgm:pt>
    <dgm:pt modelId="{1FAC99B2-D861-47CE-92DA-6DE56D6A9EE0}" type="pres">
      <dgm:prSet presAssocID="{F2514D55-75F2-4B78-8E09-BFCE95EA3208}" presName="Name37" presStyleLbl="parChTrans1D2" presStyleIdx="5" presStyleCnt="6"/>
      <dgm:spPr/>
      <dgm:t>
        <a:bodyPr/>
        <a:lstStyle/>
        <a:p>
          <a:endParaRPr lang="it-IT"/>
        </a:p>
      </dgm:t>
    </dgm:pt>
    <dgm:pt modelId="{6CFC5A4E-5D78-44FC-BEE7-1EC3E56BD617}" type="pres">
      <dgm:prSet presAssocID="{25426014-0A9E-4588-9932-E1ED0AD7744A}" presName="hierRoot2" presStyleCnt="0">
        <dgm:presLayoutVars>
          <dgm:hierBranch val="init"/>
        </dgm:presLayoutVars>
      </dgm:prSet>
      <dgm:spPr/>
    </dgm:pt>
    <dgm:pt modelId="{C4FE1A9C-80DB-485D-925A-99D540AB3ADE}" type="pres">
      <dgm:prSet presAssocID="{25426014-0A9E-4588-9932-E1ED0AD7744A}" presName="rootComposite" presStyleCnt="0"/>
      <dgm:spPr/>
    </dgm:pt>
    <dgm:pt modelId="{4A00EFB9-58EE-4684-BE16-1C1F4D3FA801}" type="pres">
      <dgm:prSet presAssocID="{25426014-0A9E-4588-9932-E1ED0AD7744A}" presName="rootText" presStyleLbl="node2" presStyleIdx="5" presStyleCnt="6">
        <dgm:presLayoutVars>
          <dgm:chPref val="3"/>
        </dgm:presLayoutVars>
      </dgm:prSet>
      <dgm:spPr/>
      <dgm:t>
        <a:bodyPr/>
        <a:lstStyle/>
        <a:p>
          <a:endParaRPr lang="it-IT"/>
        </a:p>
      </dgm:t>
    </dgm:pt>
    <dgm:pt modelId="{1F751D37-C90A-4C4E-87F4-7244C26F3917}" type="pres">
      <dgm:prSet presAssocID="{25426014-0A9E-4588-9932-E1ED0AD7744A}" presName="rootConnector" presStyleLbl="node2" presStyleIdx="5" presStyleCnt="6"/>
      <dgm:spPr/>
      <dgm:t>
        <a:bodyPr/>
        <a:lstStyle/>
        <a:p>
          <a:endParaRPr lang="it-IT"/>
        </a:p>
      </dgm:t>
    </dgm:pt>
    <dgm:pt modelId="{9ED1703B-1014-4B3C-B7BC-2D935EA58945}" type="pres">
      <dgm:prSet presAssocID="{25426014-0A9E-4588-9932-E1ED0AD7744A}" presName="hierChild4" presStyleCnt="0"/>
      <dgm:spPr/>
    </dgm:pt>
    <dgm:pt modelId="{846EFE6E-92CF-4E8E-90D8-6426BD9D46A3}" type="pres">
      <dgm:prSet presAssocID="{25426014-0A9E-4588-9932-E1ED0AD7744A}" presName="hierChild5" presStyleCnt="0"/>
      <dgm:spPr/>
    </dgm:pt>
    <dgm:pt modelId="{FEBD2F9A-6FF5-44A5-8ADB-B0132A47A00F}" type="pres">
      <dgm:prSet presAssocID="{521E2A01-D3EA-45D2-8403-132A3F399145}" presName="hierChild3" presStyleCnt="0"/>
      <dgm:spPr/>
    </dgm:pt>
  </dgm:ptLst>
  <dgm:cxnLst>
    <dgm:cxn modelId="{7F712590-F560-4DF9-9F2C-1E6A39CC3F41}" srcId="{521E2A01-D3EA-45D2-8403-132A3F399145}" destId="{295467E6-69C2-45D7-B710-0BEB65E2CD8C}" srcOrd="4" destOrd="0" parTransId="{04CA2707-445C-4CDF-9BC3-FA585C0E8EC7}" sibTransId="{1136701B-4B2B-43C6-8D55-3C59E76C500A}"/>
    <dgm:cxn modelId="{8F7A0B42-0649-4F2C-B848-8A60A9B12ED2}" srcId="{FB7A69F2-54A5-473F-9EE9-910AA262237B}" destId="{521E2A01-D3EA-45D2-8403-132A3F399145}" srcOrd="0" destOrd="0" parTransId="{E023B17E-4743-44DB-8B17-8545180F8211}" sibTransId="{C89DCC96-DCD7-44E3-B566-0EF53A65F3AE}"/>
    <dgm:cxn modelId="{388BE53F-7ADE-48CB-9B41-85042E150376}" type="presOf" srcId="{295467E6-69C2-45D7-B710-0BEB65E2CD8C}" destId="{D047FC06-8446-4EE1-862C-BF1F51E78A88}" srcOrd="0" destOrd="0" presId="urn:microsoft.com/office/officeart/2005/8/layout/orgChart1"/>
    <dgm:cxn modelId="{BF506DC8-9939-4506-8992-1729E35FD540}" srcId="{521E2A01-D3EA-45D2-8403-132A3F399145}" destId="{25426014-0A9E-4588-9932-E1ED0AD7744A}" srcOrd="5" destOrd="0" parTransId="{F2514D55-75F2-4B78-8E09-BFCE95EA3208}" sibTransId="{2DFB4C8E-0346-47D1-8714-5746C18F4F5B}"/>
    <dgm:cxn modelId="{83801987-F7AF-4058-A934-EE96D271A0C8}" type="presOf" srcId="{0444A735-1291-4A20-8A6C-74E127104B3D}" destId="{72CFD790-1F6A-4780-AFE0-F431ABEF68EA}" srcOrd="0" destOrd="0" presId="urn:microsoft.com/office/officeart/2005/8/layout/orgChart1"/>
    <dgm:cxn modelId="{D193ED52-3B46-40AA-A5EC-CB91F9ACD691}" type="presOf" srcId="{F8652694-47FB-489E-9B20-05CD4097DFDE}" destId="{8D928B57-2D18-4549-A71E-FEB9415C150D}" srcOrd="0" destOrd="0" presId="urn:microsoft.com/office/officeart/2005/8/layout/orgChart1"/>
    <dgm:cxn modelId="{946742FF-A43B-400E-AF2D-715690C00B6B}" srcId="{521E2A01-D3EA-45D2-8403-132A3F399145}" destId="{0444A735-1291-4A20-8A6C-74E127104B3D}" srcOrd="3" destOrd="0" parTransId="{28A4EDDE-D324-4E78-99A8-476197EBBCC9}" sibTransId="{B3315251-91ED-4D19-9E9B-2F57C9C2C6AB}"/>
    <dgm:cxn modelId="{8DFF2EF7-78C1-4E25-B716-9E66D1633956}" srcId="{521E2A01-D3EA-45D2-8403-132A3F399145}" destId="{D78E5FAC-42D4-468E-83CC-06002E5B6087}" srcOrd="1" destOrd="0" parTransId="{077B7778-90FC-4CCB-863F-CA3A96D59BE3}" sibTransId="{42C76699-21AE-4A95-B450-DE7A74BB5CE2}"/>
    <dgm:cxn modelId="{3B461E1E-FA17-4A6F-BCAD-B1FCEF4A4ABE}" type="presOf" srcId="{D78E5FAC-42D4-468E-83CC-06002E5B6087}" destId="{D681084A-4611-4D31-BC9C-6AA4536B3FDA}" srcOrd="0" destOrd="0" presId="urn:microsoft.com/office/officeart/2005/8/layout/orgChart1"/>
    <dgm:cxn modelId="{85E5E02F-C9B1-4248-AA1D-D99AB040886B}" type="presOf" srcId="{521E2A01-D3EA-45D2-8403-132A3F399145}" destId="{457B5B44-5EC6-41C7-AF35-7437E5E4D85A}" srcOrd="1" destOrd="0" presId="urn:microsoft.com/office/officeart/2005/8/layout/orgChart1"/>
    <dgm:cxn modelId="{F77FBDCE-2209-4D70-A168-80EE7EDAC1DA}" type="presOf" srcId="{25426014-0A9E-4588-9932-E1ED0AD7744A}" destId="{1F751D37-C90A-4C4E-87F4-7244C26F3917}" srcOrd="1" destOrd="0" presId="urn:microsoft.com/office/officeart/2005/8/layout/orgChart1"/>
    <dgm:cxn modelId="{45CBF296-D630-4D72-8362-A0F003549997}" type="presOf" srcId="{F8652694-47FB-489E-9B20-05CD4097DFDE}" destId="{F4FF3876-E1C9-4501-8158-7D18FAC6F797}" srcOrd="1" destOrd="0" presId="urn:microsoft.com/office/officeart/2005/8/layout/orgChart1"/>
    <dgm:cxn modelId="{B201A92F-0979-42C8-B614-9F0A1CE36D33}" type="presOf" srcId="{521E2A01-D3EA-45D2-8403-132A3F399145}" destId="{2B5F5200-2629-4243-B6F1-E55F7294C86C}" srcOrd="0" destOrd="0" presId="urn:microsoft.com/office/officeart/2005/8/layout/orgChart1"/>
    <dgm:cxn modelId="{479A6D47-0A76-447D-B23E-CD2BC84F3A39}" type="presOf" srcId="{077B7778-90FC-4CCB-863F-CA3A96D59BE3}" destId="{C776C72F-1B79-467B-A79E-0689B6C96E7D}" srcOrd="0" destOrd="0" presId="urn:microsoft.com/office/officeart/2005/8/layout/orgChart1"/>
    <dgm:cxn modelId="{06CB9134-2DB0-4C64-8D54-C17768BD5CAA}" srcId="{521E2A01-D3EA-45D2-8403-132A3F399145}" destId="{F8652694-47FB-489E-9B20-05CD4097DFDE}" srcOrd="2" destOrd="0" parTransId="{DEBDB8FC-84B7-4717-83A3-5F73E54A1EF8}" sibTransId="{A65990D1-4B18-46BA-BD21-F36731C97560}"/>
    <dgm:cxn modelId="{2BB1719D-C8F9-4F57-9CF1-07B7BB70BB42}" type="presOf" srcId="{3D91DEB6-E105-4712-90F8-A901A1FBD7B7}" destId="{DA365954-F9F4-4B5E-BF71-7E6FADFD4F4D}" srcOrd="1" destOrd="0" presId="urn:microsoft.com/office/officeart/2005/8/layout/orgChart1"/>
    <dgm:cxn modelId="{9C65B51E-CDF4-4062-81CA-F298305991D4}" type="presOf" srcId="{0444A735-1291-4A20-8A6C-74E127104B3D}" destId="{01503F77-F78D-4A79-AB05-0AB5CC807B4B}" srcOrd="1" destOrd="0" presId="urn:microsoft.com/office/officeart/2005/8/layout/orgChart1"/>
    <dgm:cxn modelId="{9200333C-5E83-4308-A4C4-E7B2E32141CF}" type="presOf" srcId="{28A4EDDE-D324-4E78-99A8-476197EBBCC9}" destId="{2A821D18-AFA3-4884-9D85-8BA6F5307F8B}" srcOrd="0" destOrd="0" presId="urn:microsoft.com/office/officeart/2005/8/layout/orgChart1"/>
    <dgm:cxn modelId="{DBB40579-150F-4A5D-AAF9-68286D2BFF0B}" type="presOf" srcId="{FB7A69F2-54A5-473F-9EE9-910AA262237B}" destId="{D3541F1F-77AE-4AC7-A041-76F3C9866993}" srcOrd="0" destOrd="0" presId="urn:microsoft.com/office/officeart/2005/8/layout/orgChart1"/>
    <dgm:cxn modelId="{AB7F1164-975F-452D-840F-72964A9D34E8}" srcId="{521E2A01-D3EA-45D2-8403-132A3F399145}" destId="{3D91DEB6-E105-4712-90F8-A901A1FBD7B7}" srcOrd="0" destOrd="0" parTransId="{DD4DFEFF-C6F4-4C9C-9D3A-688D5EBCF23C}" sibTransId="{9C14173A-1AE3-4939-A077-59A656A38B20}"/>
    <dgm:cxn modelId="{4EB9A994-5CBC-4E01-AA1C-B2D9AFBF70D7}" type="presOf" srcId="{DEBDB8FC-84B7-4717-83A3-5F73E54A1EF8}" destId="{B0B4B2E3-B55F-48A3-A4CD-90BB92667241}" srcOrd="0" destOrd="0" presId="urn:microsoft.com/office/officeart/2005/8/layout/orgChart1"/>
    <dgm:cxn modelId="{1AF10C18-676D-435D-80D4-9BD38F7ED3A4}" type="presOf" srcId="{D78E5FAC-42D4-468E-83CC-06002E5B6087}" destId="{9F68CBC6-BD2D-4C39-B2B7-DCD2C954D03E}" srcOrd="1" destOrd="0" presId="urn:microsoft.com/office/officeart/2005/8/layout/orgChart1"/>
    <dgm:cxn modelId="{5858440B-1306-4442-A6BA-3B3D9BD1D23D}" type="presOf" srcId="{25426014-0A9E-4588-9932-E1ED0AD7744A}" destId="{4A00EFB9-58EE-4684-BE16-1C1F4D3FA801}" srcOrd="0" destOrd="0" presId="urn:microsoft.com/office/officeart/2005/8/layout/orgChart1"/>
    <dgm:cxn modelId="{73D8D279-E181-4289-B4ED-7356021AA332}" type="presOf" srcId="{04CA2707-445C-4CDF-9BC3-FA585C0E8EC7}" destId="{3BD17E62-7F83-4D9A-8E45-991DA0FB947E}" srcOrd="0" destOrd="0" presId="urn:microsoft.com/office/officeart/2005/8/layout/orgChart1"/>
    <dgm:cxn modelId="{9B310C41-7595-429B-8F0A-C7FC306DCD17}" type="presOf" srcId="{F2514D55-75F2-4B78-8E09-BFCE95EA3208}" destId="{1FAC99B2-D861-47CE-92DA-6DE56D6A9EE0}" srcOrd="0" destOrd="0" presId="urn:microsoft.com/office/officeart/2005/8/layout/orgChart1"/>
    <dgm:cxn modelId="{1CB0EBAF-3B45-41A8-B850-A6786C358FFE}" type="presOf" srcId="{DD4DFEFF-C6F4-4C9C-9D3A-688D5EBCF23C}" destId="{683FDE91-738D-425D-9474-7B4CB032F5C8}" srcOrd="0" destOrd="0" presId="urn:microsoft.com/office/officeart/2005/8/layout/orgChart1"/>
    <dgm:cxn modelId="{5B7E5CE7-E579-4EED-9112-314A7C9DD34B}" type="presOf" srcId="{295467E6-69C2-45D7-B710-0BEB65E2CD8C}" destId="{B7A34349-A59A-4A92-A100-FEF79BBFEBD8}" srcOrd="1" destOrd="0" presId="urn:microsoft.com/office/officeart/2005/8/layout/orgChart1"/>
    <dgm:cxn modelId="{5DB1FC51-9B04-4335-937C-8871CAF1D94E}" type="presOf" srcId="{3D91DEB6-E105-4712-90F8-A901A1FBD7B7}" destId="{A1BFA290-E9F1-4F90-90F8-AFF0854518CE}" srcOrd="0" destOrd="0" presId="urn:microsoft.com/office/officeart/2005/8/layout/orgChart1"/>
    <dgm:cxn modelId="{24E6DDC9-5E8D-4F94-90FF-27A0501C0B22}" type="presParOf" srcId="{D3541F1F-77AE-4AC7-A041-76F3C9866993}" destId="{C48E0ABE-19E6-4379-8FC5-EEE3C781908E}" srcOrd="0" destOrd="0" presId="urn:microsoft.com/office/officeart/2005/8/layout/orgChart1"/>
    <dgm:cxn modelId="{B0239A0D-F605-4A3D-9CEA-7631FF22272B}" type="presParOf" srcId="{C48E0ABE-19E6-4379-8FC5-EEE3C781908E}" destId="{1B1248DF-035F-4969-BCF5-5F6261B5B2C8}" srcOrd="0" destOrd="0" presId="urn:microsoft.com/office/officeart/2005/8/layout/orgChart1"/>
    <dgm:cxn modelId="{4B631AB8-7A36-4FA8-9D42-5AFCA40DDDA7}" type="presParOf" srcId="{1B1248DF-035F-4969-BCF5-5F6261B5B2C8}" destId="{2B5F5200-2629-4243-B6F1-E55F7294C86C}" srcOrd="0" destOrd="0" presId="urn:microsoft.com/office/officeart/2005/8/layout/orgChart1"/>
    <dgm:cxn modelId="{1F7087B7-382B-4EBB-912C-47F94B9D540F}" type="presParOf" srcId="{1B1248DF-035F-4969-BCF5-5F6261B5B2C8}" destId="{457B5B44-5EC6-41C7-AF35-7437E5E4D85A}" srcOrd="1" destOrd="0" presId="urn:microsoft.com/office/officeart/2005/8/layout/orgChart1"/>
    <dgm:cxn modelId="{99053F2D-54D8-4ECF-A38C-E2A091483ADD}" type="presParOf" srcId="{C48E0ABE-19E6-4379-8FC5-EEE3C781908E}" destId="{ED4F6409-4A10-49DD-9D02-382AF656E706}" srcOrd="1" destOrd="0" presId="urn:microsoft.com/office/officeart/2005/8/layout/orgChart1"/>
    <dgm:cxn modelId="{46108299-7B5D-4236-8915-B16E94A6AAFF}" type="presParOf" srcId="{ED4F6409-4A10-49DD-9D02-382AF656E706}" destId="{683FDE91-738D-425D-9474-7B4CB032F5C8}" srcOrd="0" destOrd="0" presId="urn:microsoft.com/office/officeart/2005/8/layout/orgChart1"/>
    <dgm:cxn modelId="{012492FF-7CDD-4015-8922-4A46EC7AD087}" type="presParOf" srcId="{ED4F6409-4A10-49DD-9D02-382AF656E706}" destId="{2EA74B5B-DDC6-4F17-9371-C2804AAFE7D4}" srcOrd="1" destOrd="0" presId="urn:microsoft.com/office/officeart/2005/8/layout/orgChart1"/>
    <dgm:cxn modelId="{53BAF1C7-56E2-465E-A827-63AF0F6C9582}" type="presParOf" srcId="{2EA74B5B-DDC6-4F17-9371-C2804AAFE7D4}" destId="{CB2A0BC7-DE98-4AF4-B9B2-7A39382155E3}" srcOrd="0" destOrd="0" presId="urn:microsoft.com/office/officeart/2005/8/layout/orgChart1"/>
    <dgm:cxn modelId="{BA6AABC6-21C2-4DCC-A58B-1C7355353D00}" type="presParOf" srcId="{CB2A0BC7-DE98-4AF4-B9B2-7A39382155E3}" destId="{A1BFA290-E9F1-4F90-90F8-AFF0854518CE}" srcOrd="0" destOrd="0" presId="urn:microsoft.com/office/officeart/2005/8/layout/orgChart1"/>
    <dgm:cxn modelId="{74ABB8D8-45F3-404D-9881-D92A90852D96}" type="presParOf" srcId="{CB2A0BC7-DE98-4AF4-B9B2-7A39382155E3}" destId="{DA365954-F9F4-4B5E-BF71-7E6FADFD4F4D}" srcOrd="1" destOrd="0" presId="urn:microsoft.com/office/officeart/2005/8/layout/orgChart1"/>
    <dgm:cxn modelId="{B91DFFE0-9D13-4811-A519-A9B47BBC46F3}" type="presParOf" srcId="{2EA74B5B-DDC6-4F17-9371-C2804AAFE7D4}" destId="{19C236B1-9796-4944-AE05-739DDC88012B}" srcOrd="1" destOrd="0" presId="urn:microsoft.com/office/officeart/2005/8/layout/orgChart1"/>
    <dgm:cxn modelId="{0D12DBC4-6731-4A84-8F0D-3FA653AF27A2}" type="presParOf" srcId="{2EA74B5B-DDC6-4F17-9371-C2804AAFE7D4}" destId="{3636F8B6-7D66-441D-8F4A-8A830E05A48D}" srcOrd="2" destOrd="0" presId="urn:microsoft.com/office/officeart/2005/8/layout/orgChart1"/>
    <dgm:cxn modelId="{86B19819-BDAF-49DE-B081-DE1410825CE5}" type="presParOf" srcId="{ED4F6409-4A10-49DD-9D02-382AF656E706}" destId="{C776C72F-1B79-467B-A79E-0689B6C96E7D}" srcOrd="2" destOrd="0" presId="urn:microsoft.com/office/officeart/2005/8/layout/orgChart1"/>
    <dgm:cxn modelId="{9BF230B3-E751-445F-89CF-AE2A5041C740}" type="presParOf" srcId="{ED4F6409-4A10-49DD-9D02-382AF656E706}" destId="{E564E46C-31AF-48B0-AD77-A4B6B452E7BA}" srcOrd="3" destOrd="0" presId="urn:microsoft.com/office/officeart/2005/8/layout/orgChart1"/>
    <dgm:cxn modelId="{98D7CFCE-62FF-4A99-A8EE-E1E2A689326C}" type="presParOf" srcId="{E564E46C-31AF-48B0-AD77-A4B6B452E7BA}" destId="{EBCA5AFD-A7F4-49D2-BF1E-5A8F85B26343}" srcOrd="0" destOrd="0" presId="urn:microsoft.com/office/officeart/2005/8/layout/orgChart1"/>
    <dgm:cxn modelId="{C07DC0B4-104E-43F0-99E1-815B1505DE64}" type="presParOf" srcId="{EBCA5AFD-A7F4-49D2-BF1E-5A8F85B26343}" destId="{D681084A-4611-4D31-BC9C-6AA4536B3FDA}" srcOrd="0" destOrd="0" presId="urn:microsoft.com/office/officeart/2005/8/layout/orgChart1"/>
    <dgm:cxn modelId="{10406A7A-DC0F-41CA-B057-5E0F6435F0A4}" type="presParOf" srcId="{EBCA5AFD-A7F4-49D2-BF1E-5A8F85B26343}" destId="{9F68CBC6-BD2D-4C39-B2B7-DCD2C954D03E}" srcOrd="1" destOrd="0" presId="urn:microsoft.com/office/officeart/2005/8/layout/orgChart1"/>
    <dgm:cxn modelId="{82D0E6DB-DE0A-42EA-965F-8F1BDEF3F92A}" type="presParOf" srcId="{E564E46C-31AF-48B0-AD77-A4B6B452E7BA}" destId="{EAB698FB-F149-4520-B11A-3C3366E8CC97}" srcOrd="1" destOrd="0" presId="urn:microsoft.com/office/officeart/2005/8/layout/orgChart1"/>
    <dgm:cxn modelId="{6E042A58-42C6-4177-9B34-3BCA2F62943E}" type="presParOf" srcId="{E564E46C-31AF-48B0-AD77-A4B6B452E7BA}" destId="{08652877-B363-451F-B090-141BEDE3B04A}" srcOrd="2" destOrd="0" presId="urn:microsoft.com/office/officeart/2005/8/layout/orgChart1"/>
    <dgm:cxn modelId="{2C2DECD0-1977-4DEE-9CDC-F320091A0CB3}" type="presParOf" srcId="{ED4F6409-4A10-49DD-9D02-382AF656E706}" destId="{B0B4B2E3-B55F-48A3-A4CD-90BB92667241}" srcOrd="4" destOrd="0" presId="urn:microsoft.com/office/officeart/2005/8/layout/orgChart1"/>
    <dgm:cxn modelId="{0B3B91A3-9B10-4F99-BA9A-40D6C450567C}" type="presParOf" srcId="{ED4F6409-4A10-49DD-9D02-382AF656E706}" destId="{651CB8F3-4C64-44ED-8938-05FFBCE139AE}" srcOrd="5" destOrd="0" presId="urn:microsoft.com/office/officeart/2005/8/layout/orgChart1"/>
    <dgm:cxn modelId="{DBF03DD2-FE7B-4EE1-A97B-B6257B0CDABD}" type="presParOf" srcId="{651CB8F3-4C64-44ED-8938-05FFBCE139AE}" destId="{0A7005B1-B9DD-4402-9EA0-E0E1A49CFB98}" srcOrd="0" destOrd="0" presId="urn:microsoft.com/office/officeart/2005/8/layout/orgChart1"/>
    <dgm:cxn modelId="{8689DFCA-BA87-4AFC-B223-BF666D28654C}" type="presParOf" srcId="{0A7005B1-B9DD-4402-9EA0-E0E1A49CFB98}" destId="{8D928B57-2D18-4549-A71E-FEB9415C150D}" srcOrd="0" destOrd="0" presId="urn:microsoft.com/office/officeart/2005/8/layout/orgChart1"/>
    <dgm:cxn modelId="{B5F99DFF-09A2-4306-BA1B-D2843C58BBC3}" type="presParOf" srcId="{0A7005B1-B9DD-4402-9EA0-E0E1A49CFB98}" destId="{F4FF3876-E1C9-4501-8158-7D18FAC6F797}" srcOrd="1" destOrd="0" presId="urn:microsoft.com/office/officeart/2005/8/layout/orgChart1"/>
    <dgm:cxn modelId="{48AD1460-22BF-4640-8B50-D19B69AE638C}" type="presParOf" srcId="{651CB8F3-4C64-44ED-8938-05FFBCE139AE}" destId="{3FEC51A2-9D5F-4E12-8ED1-D064CEC72D05}" srcOrd="1" destOrd="0" presId="urn:microsoft.com/office/officeart/2005/8/layout/orgChart1"/>
    <dgm:cxn modelId="{A2616359-8C8A-49F1-AC02-4E1E4D02CA78}" type="presParOf" srcId="{651CB8F3-4C64-44ED-8938-05FFBCE139AE}" destId="{BF8796B7-C574-4986-A4B9-657DD6FFF267}" srcOrd="2" destOrd="0" presId="urn:microsoft.com/office/officeart/2005/8/layout/orgChart1"/>
    <dgm:cxn modelId="{49A75563-CF92-4D2A-AEAA-A05A797A8225}" type="presParOf" srcId="{ED4F6409-4A10-49DD-9D02-382AF656E706}" destId="{2A821D18-AFA3-4884-9D85-8BA6F5307F8B}" srcOrd="6" destOrd="0" presId="urn:microsoft.com/office/officeart/2005/8/layout/orgChart1"/>
    <dgm:cxn modelId="{00D3D62B-0BE1-40E8-97E6-B4A7192868CD}" type="presParOf" srcId="{ED4F6409-4A10-49DD-9D02-382AF656E706}" destId="{40942B0F-F235-4FF3-AD52-A18DEBC697A8}" srcOrd="7" destOrd="0" presId="urn:microsoft.com/office/officeart/2005/8/layout/orgChart1"/>
    <dgm:cxn modelId="{275B2E75-A25B-46C4-876B-B1AB2A92F05A}" type="presParOf" srcId="{40942B0F-F235-4FF3-AD52-A18DEBC697A8}" destId="{EF8C4E1B-38FD-4D34-B373-F27C2A608488}" srcOrd="0" destOrd="0" presId="urn:microsoft.com/office/officeart/2005/8/layout/orgChart1"/>
    <dgm:cxn modelId="{3BD2EDA7-6614-4A23-B5FF-7BFE9E459CFC}" type="presParOf" srcId="{EF8C4E1B-38FD-4D34-B373-F27C2A608488}" destId="{72CFD790-1F6A-4780-AFE0-F431ABEF68EA}" srcOrd="0" destOrd="0" presId="urn:microsoft.com/office/officeart/2005/8/layout/orgChart1"/>
    <dgm:cxn modelId="{FC897478-80DA-49C0-BDC8-4CB9B847BD7E}" type="presParOf" srcId="{EF8C4E1B-38FD-4D34-B373-F27C2A608488}" destId="{01503F77-F78D-4A79-AB05-0AB5CC807B4B}" srcOrd="1" destOrd="0" presId="urn:microsoft.com/office/officeart/2005/8/layout/orgChart1"/>
    <dgm:cxn modelId="{07A67112-4135-408D-B6F1-988A72B806E1}" type="presParOf" srcId="{40942B0F-F235-4FF3-AD52-A18DEBC697A8}" destId="{FD268C75-DCEC-4141-A12D-05F54C80625B}" srcOrd="1" destOrd="0" presId="urn:microsoft.com/office/officeart/2005/8/layout/orgChart1"/>
    <dgm:cxn modelId="{6D91F843-F318-4C59-8142-D062B5306517}" type="presParOf" srcId="{40942B0F-F235-4FF3-AD52-A18DEBC697A8}" destId="{C8CD5F20-64B5-48CB-A4FE-67983F38FCAC}" srcOrd="2" destOrd="0" presId="urn:microsoft.com/office/officeart/2005/8/layout/orgChart1"/>
    <dgm:cxn modelId="{1A14AFF6-18E9-4803-BE4A-2908D7FAC16A}" type="presParOf" srcId="{ED4F6409-4A10-49DD-9D02-382AF656E706}" destId="{3BD17E62-7F83-4D9A-8E45-991DA0FB947E}" srcOrd="8" destOrd="0" presId="urn:microsoft.com/office/officeart/2005/8/layout/orgChart1"/>
    <dgm:cxn modelId="{F09E76A6-1EBA-4CC3-96AD-E4293B765A98}" type="presParOf" srcId="{ED4F6409-4A10-49DD-9D02-382AF656E706}" destId="{6C0B65BF-41B9-4B89-B24C-1F4D55C50E7D}" srcOrd="9" destOrd="0" presId="urn:microsoft.com/office/officeart/2005/8/layout/orgChart1"/>
    <dgm:cxn modelId="{77809009-0831-486B-9EA6-823DE3A68BF7}" type="presParOf" srcId="{6C0B65BF-41B9-4B89-B24C-1F4D55C50E7D}" destId="{E540DA1D-9EBC-4C7A-A455-A4C132FDAB84}" srcOrd="0" destOrd="0" presId="urn:microsoft.com/office/officeart/2005/8/layout/orgChart1"/>
    <dgm:cxn modelId="{8C3AA300-BA97-497F-9AB1-470D4B9F87A3}" type="presParOf" srcId="{E540DA1D-9EBC-4C7A-A455-A4C132FDAB84}" destId="{D047FC06-8446-4EE1-862C-BF1F51E78A88}" srcOrd="0" destOrd="0" presId="urn:microsoft.com/office/officeart/2005/8/layout/orgChart1"/>
    <dgm:cxn modelId="{32586174-11A2-42F1-8702-EB9296AECE1E}" type="presParOf" srcId="{E540DA1D-9EBC-4C7A-A455-A4C132FDAB84}" destId="{B7A34349-A59A-4A92-A100-FEF79BBFEBD8}" srcOrd="1" destOrd="0" presId="urn:microsoft.com/office/officeart/2005/8/layout/orgChart1"/>
    <dgm:cxn modelId="{A76AC2B7-FFAF-469A-B387-9259DC788D05}" type="presParOf" srcId="{6C0B65BF-41B9-4B89-B24C-1F4D55C50E7D}" destId="{9A83BA76-900B-43D9-8454-38EF8FD727D2}" srcOrd="1" destOrd="0" presId="urn:microsoft.com/office/officeart/2005/8/layout/orgChart1"/>
    <dgm:cxn modelId="{CEA4A545-0776-4391-8E5D-C352FBABFA67}" type="presParOf" srcId="{6C0B65BF-41B9-4B89-B24C-1F4D55C50E7D}" destId="{39E6738C-251A-41C6-B9FB-A938CF7FE25B}" srcOrd="2" destOrd="0" presId="urn:microsoft.com/office/officeart/2005/8/layout/orgChart1"/>
    <dgm:cxn modelId="{98FAE555-FC5C-4323-BE50-F3EB7D6A824C}" type="presParOf" srcId="{ED4F6409-4A10-49DD-9D02-382AF656E706}" destId="{1FAC99B2-D861-47CE-92DA-6DE56D6A9EE0}" srcOrd="10" destOrd="0" presId="urn:microsoft.com/office/officeart/2005/8/layout/orgChart1"/>
    <dgm:cxn modelId="{FCD8F15B-6547-4B85-A067-F47193A96EE0}" type="presParOf" srcId="{ED4F6409-4A10-49DD-9D02-382AF656E706}" destId="{6CFC5A4E-5D78-44FC-BEE7-1EC3E56BD617}" srcOrd="11" destOrd="0" presId="urn:microsoft.com/office/officeart/2005/8/layout/orgChart1"/>
    <dgm:cxn modelId="{14042E2C-A792-4DFA-8A50-D960DCA6B688}" type="presParOf" srcId="{6CFC5A4E-5D78-44FC-BEE7-1EC3E56BD617}" destId="{C4FE1A9C-80DB-485D-925A-99D540AB3ADE}" srcOrd="0" destOrd="0" presId="urn:microsoft.com/office/officeart/2005/8/layout/orgChart1"/>
    <dgm:cxn modelId="{A1C13B76-9A4D-44AA-A78E-2ABDACE0D95C}" type="presParOf" srcId="{C4FE1A9C-80DB-485D-925A-99D540AB3ADE}" destId="{4A00EFB9-58EE-4684-BE16-1C1F4D3FA801}" srcOrd="0" destOrd="0" presId="urn:microsoft.com/office/officeart/2005/8/layout/orgChart1"/>
    <dgm:cxn modelId="{8DCA1434-A167-46F6-A79D-9AEF8BD8A5D6}" type="presParOf" srcId="{C4FE1A9C-80DB-485D-925A-99D540AB3ADE}" destId="{1F751D37-C90A-4C4E-87F4-7244C26F3917}" srcOrd="1" destOrd="0" presId="urn:microsoft.com/office/officeart/2005/8/layout/orgChart1"/>
    <dgm:cxn modelId="{060868FA-83FC-44DB-AB70-AAA4F1BD9470}" type="presParOf" srcId="{6CFC5A4E-5D78-44FC-BEE7-1EC3E56BD617}" destId="{9ED1703B-1014-4B3C-B7BC-2D935EA58945}" srcOrd="1" destOrd="0" presId="urn:microsoft.com/office/officeart/2005/8/layout/orgChart1"/>
    <dgm:cxn modelId="{1ECEF4F8-9220-48CD-B11E-8BE264196761}" type="presParOf" srcId="{6CFC5A4E-5D78-44FC-BEE7-1EC3E56BD617}" destId="{846EFE6E-92CF-4E8E-90D8-6426BD9D46A3}" srcOrd="2" destOrd="0" presId="urn:microsoft.com/office/officeart/2005/8/layout/orgChart1"/>
    <dgm:cxn modelId="{E5AB8481-3AD8-4B65-ADF9-77F018E7081B}" type="presParOf" srcId="{C48E0ABE-19E6-4379-8FC5-EEE3C781908E}" destId="{FEBD2F9A-6FF5-44A5-8ADB-B0132A47A00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F3E6C6CF-981B-4799-9758-45C25234B841}" type="doc">
      <dgm:prSet loTypeId="urn:microsoft.com/office/officeart/2005/8/layout/default" loCatId="list" qsTypeId="urn:microsoft.com/office/officeart/2005/8/quickstyle/simple4" qsCatId="simple" csTypeId="urn:microsoft.com/office/officeart/2005/8/colors/colorful5" csCatId="colorful" phldr="1"/>
      <dgm:spPr/>
      <dgm:t>
        <a:bodyPr/>
        <a:lstStyle/>
        <a:p>
          <a:endParaRPr lang="it-IT"/>
        </a:p>
      </dgm:t>
    </dgm:pt>
    <dgm:pt modelId="{5894C924-5EDC-41BF-B7FF-F514CE81220E}">
      <dgm:prSet phldrT="[Testo]"/>
      <dgm:spPr/>
      <dgm:t>
        <a:bodyPr/>
        <a:lstStyle/>
        <a:p>
          <a:pPr marL="0" marR="0" lvl="0" indent="0" defTabSz="914400" eaLnBrk="1" fontAlgn="auto" latinLnBrk="0" hangingPunct="1">
            <a:spcBef>
              <a:spcPts val="0"/>
            </a:spcBef>
            <a:spcAft>
              <a:spcPts val="0"/>
            </a:spcAft>
            <a:buClrTx/>
            <a:buSzTx/>
            <a:buFontTx/>
            <a:buNone/>
            <a:tabLst/>
            <a:defRPr/>
          </a:pPr>
          <a:r>
            <a:rPr lang="it-IT" b="1" dirty="0">
              <a:solidFill>
                <a:schemeClr val="bg1"/>
              </a:solidFill>
              <a:latin typeface="Times New Roman" panose="02020603050405020304" pitchFamily="18" charset="0"/>
              <a:cs typeface="Times New Roman" panose="02020603050405020304" pitchFamily="18" charset="0"/>
            </a:rPr>
            <a:t>Obiettivo della tesi: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Indagare le opinioni e le emozioni delle persone per quanto riguarda l’identità di genere e le pubblicità gay-friendly</a:t>
          </a:r>
        </a:p>
      </dgm:t>
    </dgm:pt>
    <dgm:pt modelId="{BF32E2C2-F4D3-48B9-8041-C81B0800ED07}" type="parTrans" cxnId="{7703BA1E-F5B7-45DA-B29C-55426E3ABC43}">
      <dgm:prSet/>
      <dgm:spPr/>
      <dgm:t>
        <a:bodyPr/>
        <a:lstStyle/>
        <a:p>
          <a:endParaRPr lang="it-IT"/>
        </a:p>
      </dgm:t>
    </dgm:pt>
    <dgm:pt modelId="{45A0A484-399E-44B0-A00C-945D89B19B7D}" type="sibTrans" cxnId="{7703BA1E-F5B7-45DA-B29C-55426E3ABC43}">
      <dgm:prSet/>
      <dgm:spPr/>
      <dgm:t>
        <a:bodyPr/>
        <a:lstStyle/>
        <a:p>
          <a:endParaRPr lang="it-IT"/>
        </a:p>
      </dgm:t>
    </dgm:pt>
    <dgm:pt modelId="{60F9A326-68EF-41FE-97B3-2A5CB49ADC9E}">
      <dgm:prSet phldrT="[Testo]"/>
      <dgm:spPr/>
      <dgm:t>
        <a:bodyPr/>
        <a:lstStyle/>
        <a:p>
          <a:r>
            <a:rPr lang="it-IT" b="1" dirty="0">
              <a:solidFill>
                <a:schemeClr val="bg1"/>
              </a:solidFill>
              <a:latin typeface="Times New Roman" panose="02020603050405020304" pitchFamily="18" charset="0"/>
              <a:cs typeface="Times New Roman" panose="02020603050405020304" pitchFamily="18" charset="0"/>
            </a:rPr>
            <a:t>Risultato più importante: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Rilevare le emozioni e le opinioni positive ma anche negative del campione che si è rilevato essere aperto verso l’inclusione con molta voglia di cambiamento</a:t>
          </a:r>
        </a:p>
      </dgm:t>
    </dgm:pt>
    <dgm:pt modelId="{1E8C5AD3-6C96-4610-A003-2D7B2420F723}" type="parTrans" cxnId="{52B2E5E3-C603-49ED-B1B5-B24CCE5E00D8}">
      <dgm:prSet/>
      <dgm:spPr/>
      <dgm:t>
        <a:bodyPr/>
        <a:lstStyle/>
        <a:p>
          <a:endParaRPr lang="it-IT"/>
        </a:p>
      </dgm:t>
    </dgm:pt>
    <dgm:pt modelId="{70323925-4D4F-4F57-8F1D-07FC0977438C}" type="sibTrans" cxnId="{52B2E5E3-C603-49ED-B1B5-B24CCE5E00D8}">
      <dgm:prSet/>
      <dgm:spPr/>
      <dgm:t>
        <a:bodyPr/>
        <a:lstStyle/>
        <a:p>
          <a:endParaRPr lang="it-IT"/>
        </a:p>
      </dgm:t>
    </dgm:pt>
    <dgm:pt modelId="{770549F0-0D63-4824-B439-D2831EED10D6}">
      <dgm:prSet phldrT="[Testo]"/>
      <dgm:spPr/>
      <dgm:t>
        <a:bodyPr/>
        <a:lstStyle/>
        <a:p>
          <a:r>
            <a:rPr lang="it-IT" b="1" dirty="0">
              <a:solidFill>
                <a:schemeClr val="bg1"/>
              </a:solidFill>
              <a:latin typeface="Times New Roman" panose="02020603050405020304" pitchFamily="18" charset="0"/>
              <a:cs typeface="Times New Roman" panose="02020603050405020304" pitchFamily="18" charset="0"/>
            </a:rPr>
            <a:t>Prospettive future: </a:t>
          </a:r>
          <a:r>
            <a:rPr lang="it-IT" dirty="0">
              <a:solidFill>
                <a:schemeClr val="bg1"/>
              </a:solidFill>
              <a:latin typeface="Times New Roman" panose="02020603050405020304" pitchFamily="18" charset="0"/>
              <a:cs typeface="Times New Roman" panose="02020603050405020304" pitchFamily="18" charset="0"/>
            </a:rPr>
            <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-voglia di cambiamento partendo dalle scuole facendo informazione per educare al meglio le generazioni future</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 maggior aiuto delle istituzioni</a:t>
          </a:r>
          <a:br>
            <a:rPr lang="it-IT" dirty="0">
              <a:solidFill>
                <a:schemeClr val="bg1"/>
              </a:solidFill>
              <a:latin typeface="Times New Roman" panose="02020603050405020304" pitchFamily="18" charset="0"/>
              <a:cs typeface="Times New Roman" panose="02020603050405020304" pitchFamily="18" charset="0"/>
            </a:rPr>
          </a:br>
          <a:r>
            <a:rPr lang="it-IT" dirty="0">
              <a:solidFill>
                <a:schemeClr val="bg1"/>
              </a:solidFill>
              <a:latin typeface="Times New Roman" panose="02020603050405020304" pitchFamily="18" charset="0"/>
              <a:cs typeface="Times New Roman" panose="02020603050405020304" pitchFamily="18" charset="0"/>
            </a:rPr>
            <a:t>- maggiore sensibilizzazione delle imprese</a:t>
          </a:r>
        </a:p>
      </dgm:t>
    </dgm:pt>
    <dgm:pt modelId="{92BF66E0-3C3A-4D16-8FC6-50A3CDA4D9B9}" type="parTrans" cxnId="{AF5DB44A-7EAE-4AD3-B6F7-7CE853C7FE1B}">
      <dgm:prSet/>
      <dgm:spPr/>
      <dgm:t>
        <a:bodyPr/>
        <a:lstStyle/>
        <a:p>
          <a:endParaRPr lang="it-IT"/>
        </a:p>
      </dgm:t>
    </dgm:pt>
    <dgm:pt modelId="{3FA5EA36-4EC2-4195-8CDE-391F059D562D}" type="sibTrans" cxnId="{AF5DB44A-7EAE-4AD3-B6F7-7CE853C7FE1B}">
      <dgm:prSet/>
      <dgm:spPr/>
      <dgm:t>
        <a:bodyPr/>
        <a:lstStyle/>
        <a:p>
          <a:endParaRPr lang="it-IT"/>
        </a:p>
      </dgm:t>
    </dgm:pt>
    <dgm:pt modelId="{8BE93A5F-9FF4-48B0-BC74-F628837993BA}" type="pres">
      <dgm:prSet presAssocID="{F3E6C6CF-981B-4799-9758-45C25234B841}" presName="diagram" presStyleCnt="0">
        <dgm:presLayoutVars>
          <dgm:dir/>
          <dgm:resizeHandles val="exact"/>
        </dgm:presLayoutVars>
      </dgm:prSet>
      <dgm:spPr/>
      <dgm:t>
        <a:bodyPr/>
        <a:lstStyle/>
        <a:p>
          <a:endParaRPr lang="it-IT"/>
        </a:p>
      </dgm:t>
    </dgm:pt>
    <dgm:pt modelId="{9E12D96F-CB83-430A-85DA-E97AC65A8D3C}" type="pres">
      <dgm:prSet presAssocID="{5894C924-5EDC-41BF-B7FF-F514CE81220E}" presName="node" presStyleLbl="node1" presStyleIdx="0" presStyleCnt="3">
        <dgm:presLayoutVars>
          <dgm:bulletEnabled val="1"/>
        </dgm:presLayoutVars>
      </dgm:prSet>
      <dgm:spPr/>
      <dgm:t>
        <a:bodyPr/>
        <a:lstStyle/>
        <a:p>
          <a:endParaRPr lang="it-IT"/>
        </a:p>
      </dgm:t>
    </dgm:pt>
    <dgm:pt modelId="{549E72DA-DDD9-4293-9389-F7E4C4380DF5}" type="pres">
      <dgm:prSet presAssocID="{45A0A484-399E-44B0-A00C-945D89B19B7D}" presName="sibTrans" presStyleCnt="0"/>
      <dgm:spPr/>
    </dgm:pt>
    <dgm:pt modelId="{62F817A9-462A-405A-B42E-7B172D822AF3}" type="pres">
      <dgm:prSet presAssocID="{60F9A326-68EF-41FE-97B3-2A5CB49ADC9E}" presName="node" presStyleLbl="node1" presStyleIdx="1" presStyleCnt="3">
        <dgm:presLayoutVars>
          <dgm:bulletEnabled val="1"/>
        </dgm:presLayoutVars>
      </dgm:prSet>
      <dgm:spPr/>
      <dgm:t>
        <a:bodyPr/>
        <a:lstStyle/>
        <a:p>
          <a:endParaRPr lang="it-IT"/>
        </a:p>
      </dgm:t>
    </dgm:pt>
    <dgm:pt modelId="{B2E8EFEF-9413-491A-A0C8-3AADF7D4A858}" type="pres">
      <dgm:prSet presAssocID="{70323925-4D4F-4F57-8F1D-07FC0977438C}" presName="sibTrans" presStyleCnt="0"/>
      <dgm:spPr/>
    </dgm:pt>
    <dgm:pt modelId="{83A2ED0C-FD2F-43F9-B66A-7BE5D476A3D8}" type="pres">
      <dgm:prSet presAssocID="{770549F0-0D63-4824-B439-D2831EED10D6}" presName="node" presStyleLbl="node1" presStyleIdx="2" presStyleCnt="3">
        <dgm:presLayoutVars>
          <dgm:bulletEnabled val="1"/>
        </dgm:presLayoutVars>
      </dgm:prSet>
      <dgm:spPr/>
      <dgm:t>
        <a:bodyPr/>
        <a:lstStyle/>
        <a:p>
          <a:endParaRPr lang="it-IT"/>
        </a:p>
      </dgm:t>
    </dgm:pt>
  </dgm:ptLst>
  <dgm:cxnLst>
    <dgm:cxn modelId="{AF5DB44A-7EAE-4AD3-B6F7-7CE853C7FE1B}" srcId="{F3E6C6CF-981B-4799-9758-45C25234B841}" destId="{770549F0-0D63-4824-B439-D2831EED10D6}" srcOrd="2" destOrd="0" parTransId="{92BF66E0-3C3A-4D16-8FC6-50A3CDA4D9B9}" sibTransId="{3FA5EA36-4EC2-4195-8CDE-391F059D562D}"/>
    <dgm:cxn modelId="{C3C37C21-8A1E-45F6-948B-9360565360F8}" type="presOf" srcId="{F3E6C6CF-981B-4799-9758-45C25234B841}" destId="{8BE93A5F-9FF4-48B0-BC74-F628837993BA}" srcOrd="0" destOrd="0" presId="urn:microsoft.com/office/officeart/2005/8/layout/default"/>
    <dgm:cxn modelId="{1D7F2B2B-3931-4E2E-941D-424B0636E1A9}" type="presOf" srcId="{5894C924-5EDC-41BF-B7FF-F514CE81220E}" destId="{9E12D96F-CB83-430A-85DA-E97AC65A8D3C}" srcOrd="0" destOrd="0" presId="urn:microsoft.com/office/officeart/2005/8/layout/default"/>
    <dgm:cxn modelId="{A4F5DBF3-EB18-4D30-8734-E222467A63A3}" type="presOf" srcId="{60F9A326-68EF-41FE-97B3-2A5CB49ADC9E}" destId="{62F817A9-462A-405A-B42E-7B172D822AF3}" srcOrd="0" destOrd="0" presId="urn:microsoft.com/office/officeart/2005/8/layout/default"/>
    <dgm:cxn modelId="{7703BA1E-F5B7-45DA-B29C-55426E3ABC43}" srcId="{F3E6C6CF-981B-4799-9758-45C25234B841}" destId="{5894C924-5EDC-41BF-B7FF-F514CE81220E}" srcOrd="0" destOrd="0" parTransId="{BF32E2C2-F4D3-48B9-8041-C81B0800ED07}" sibTransId="{45A0A484-399E-44B0-A00C-945D89B19B7D}"/>
    <dgm:cxn modelId="{2F69600F-6F86-4C0F-A50B-BD4BB790E07E}" type="presOf" srcId="{770549F0-0D63-4824-B439-D2831EED10D6}" destId="{83A2ED0C-FD2F-43F9-B66A-7BE5D476A3D8}" srcOrd="0" destOrd="0" presId="urn:microsoft.com/office/officeart/2005/8/layout/default"/>
    <dgm:cxn modelId="{52B2E5E3-C603-49ED-B1B5-B24CCE5E00D8}" srcId="{F3E6C6CF-981B-4799-9758-45C25234B841}" destId="{60F9A326-68EF-41FE-97B3-2A5CB49ADC9E}" srcOrd="1" destOrd="0" parTransId="{1E8C5AD3-6C96-4610-A003-2D7B2420F723}" sibTransId="{70323925-4D4F-4F57-8F1D-07FC0977438C}"/>
    <dgm:cxn modelId="{0CBBCE36-6025-4ED2-8C48-CA70569D2509}" type="presParOf" srcId="{8BE93A5F-9FF4-48B0-BC74-F628837993BA}" destId="{9E12D96F-CB83-430A-85DA-E97AC65A8D3C}" srcOrd="0" destOrd="0" presId="urn:microsoft.com/office/officeart/2005/8/layout/default"/>
    <dgm:cxn modelId="{A741889D-7EEE-4A2A-9D61-6A2AE281B47E}" type="presParOf" srcId="{8BE93A5F-9FF4-48B0-BC74-F628837993BA}" destId="{549E72DA-DDD9-4293-9389-F7E4C4380DF5}" srcOrd="1" destOrd="0" presId="urn:microsoft.com/office/officeart/2005/8/layout/default"/>
    <dgm:cxn modelId="{F8CE09A5-CD35-46E5-ABC9-C4B8679D9638}" type="presParOf" srcId="{8BE93A5F-9FF4-48B0-BC74-F628837993BA}" destId="{62F817A9-462A-405A-B42E-7B172D822AF3}" srcOrd="2" destOrd="0" presId="urn:microsoft.com/office/officeart/2005/8/layout/default"/>
    <dgm:cxn modelId="{C08AFD86-88F6-4219-94BD-9400CA6B9772}" type="presParOf" srcId="{8BE93A5F-9FF4-48B0-BC74-F628837993BA}" destId="{B2E8EFEF-9413-491A-A0C8-3AADF7D4A858}" srcOrd="3" destOrd="0" presId="urn:microsoft.com/office/officeart/2005/8/layout/default"/>
    <dgm:cxn modelId="{5B12142C-DF18-4691-874D-5263BE040B01}" type="presParOf" srcId="{8BE93A5F-9FF4-48B0-BC74-F628837993BA}" destId="{83A2ED0C-FD2F-43F9-B66A-7BE5D476A3D8}"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Fruizione impegnata</a:t>
          </a: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Condivisione</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Passione</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Competenza</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Culto</a:t>
          </a: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F402C745-2C3E-41F4-A165-D9D08638381E}" srcId="{0B6507D2-EDBF-4204-8CFD-7A2EDA02D921}" destId="{49AF7C5A-FC03-46FF-93A2-994977C60913}" srcOrd="3" destOrd="0" parTransId="{E9404514-6AB0-4962-A17D-5E7FD2EA790A}" sibTransId="{F2F0BA34-5E52-4B4C-90DF-92382DD8736A}"/>
    <dgm:cxn modelId="{D6427E43-B7EB-4C7F-AB5F-9083543E576A}" srcId="{0B6507D2-EDBF-4204-8CFD-7A2EDA02D921}" destId="{581C18DC-6FBD-488A-9BB8-AE20BF8E24F3}" srcOrd="2" destOrd="0" parTransId="{67FF3B49-9DC6-47BE-9E67-09E5C1A39AC6}" sibTransId="{7E6DFFD9-509D-4AFD-88B8-9EB19391973D}"/>
    <dgm:cxn modelId="{9622A7DC-FA5A-43A5-8C31-801CA0DB59D0}" srcId="{0B6507D2-EDBF-4204-8CFD-7A2EDA02D921}" destId="{AF86094C-70A4-4B8D-B0A3-8D5CE95F4A98}" srcOrd="4" destOrd="0" parTransId="{AA0E51B6-0FEF-4F6B-8E0A-E1AF924EEACA}" sibTransId="{3C6BF94E-928A-44D7-A93E-E1419C856C63}"/>
    <dgm:cxn modelId="{4E7D12CF-3DF7-4BF7-9942-8B476336634C}" type="presOf" srcId="{581C18DC-6FBD-488A-9BB8-AE20BF8E24F3}" destId="{268C8B76-2C5B-46ED-9F31-15540E5AFCD0}" srcOrd="0" destOrd="0" presId="urn:microsoft.com/office/officeart/2005/8/layout/rings+Icon"/>
    <dgm:cxn modelId="{22F78814-5626-46DB-B89C-8CECBDA8459C}" type="presOf" srcId="{0B6507D2-EDBF-4204-8CFD-7A2EDA02D921}" destId="{5362B150-CD87-441C-8A43-3E0E6861FF02}" srcOrd="0" destOrd="0" presId="urn:microsoft.com/office/officeart/2005/8/layout/rings+Icon"/>
    <dgm:cxn modelId="{ED17151D-D5C6-46D1-A32B-C7C7045564DA}" type="presOf" srcId="{49AF7C5A-FC03-46FF-93A2-994977C60913}" destId="{09240CAF-3F9F-4B78-9322-857A38CCF761}" srcOrd="0" destOrd="0" presId="urn:microsoft.com/office/officeart/2005/8/layout/rings+Icon"/>
    <dgm:cxn modelId="{45273325-48FD-4924-A4C9-F3D5F1BB93D2}" srcId="{0B6507D2-EDBF-4204-8CFD-7A2EDA02D921}" destId="{6960B58A-3CD3-4B62-9A31-50233A3502C4}" srcOrd="0" destOrd="0" parTransId="{9BAEBEE1-7C17-489F-9F77-34561C6632A5}" sibTransId="{23B1E1C2-FE43-48CF-B58D-B87530ACB64D}"/>
    <dgm:cxn modelId="{3E3EEEA4-2377-423D-A058-A4D31E74A56B}" type="presOf" srcId="{F20F2B0F-81DF-40F3-9140-0816A7B09055}" destId="{44CF1C66-B80C-4552-8BBF-3D2BBDDCDAAC}" srcOrd="0" destOrd="0" presId="urn:microsoft.com/office/officeart/2005/8/layout/rings+Icon"/>
    <dgm:cxn modelId="{5935ACF6-E973-4A8F-B966-324A7AF59D80}" type="presOf" srcId="{6960B58A-3CD3-4B62-9A31-50233A3502C4}" destId="{37627B35-6B30-4BFD-AE8C-D7EDE2AA8E84}"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CA27DBE2-0ADE-4B73-9B6E-8A6D78FF95DB}" type="presOf" srcId="{AF86094C-70A4-4B8D-B0A3-8D5CE95F4A98}" destId="{7040A5A0-28C9-466C-9AD6-ABE1AD123BD0}" srcOrd="0" destOrd="0" presId="urn:microsoft.com/office/officeart/2005/8/layout/rings+Icon"/>
    <dgm:cxn modelId="{AF6A14E7-A900-4F33-803E-65DA8A379C94}" type="presParOf" srcId="{5362B150-CD87-441C-8A43-3E0E6861FF02}" destId="{37627B35-6B30-4BFD-AE8C-D7EDE2AA8E84}" srcOrd="0" destOrd="0" presId="urn:microsoft.com/office/officeart/2005/8/layout/rings+Icon"/>
    <dgm:cxn modelId="{D5AB538E-BA70-4178-9A39-7F00F90D8040}" type="presParOf" srcId="{5362B150-CD87-441C-8A43-3E0E6861FF02}" destId="{44CF1C66-B80C-4552-8BBF-3D2BBDDCDAAC}" srcOrd="1" destOrd="0" presId="urn:microsoft.com/office/officeart/2005/8/layout/rings+Icon"/>
    <dgm:cxn modelId="{ECF69A92-A603-4495-BFE6-E8BD736D8DCA}" type="presParOf" srcId="{5362B150-CD87-441C-8A43-3E0E6861FF02}" destId="{268C8B76-2C5B-46ED-9F31-15540E5AFCD0}" srcOrd="2" destOrd="0" presId="urn:microsoft.com/office/officeart/2005/8/layout/rings+Icon"/>
    <dgm:cxn modelId="{4AF8E8DC-C898-4CD1-8D18-EC1E3551E2BE}" type="presParOf" srcId="{5362B150-CD87-441C-8A43-3E0E6861FF02}" destId="{09240CAF-3F9F-4B78-9322-857A38CCF761}" srcOrd="3" destOrd="0" presId="urn:microsoft.com/office/officeart/2005/8/layout/rings+Icon"/>
    <dgm:cxn modelId="{78B2EC19-3627-4E12-B58A-FAB7B34521F0}"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Problem Solving collaborativo</a:t>
          </a: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Organizzazione gerarchica</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Riti di passaggio</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Training</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Selezione all’ingresso</a:t>
          </a: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D948EA13-41D5-457F-A562-30795571C1A0}" type="presOf" srcId="{6960B58A-3CD3-4B62-9A31-50233A3502C4}" destId="{37627B35-6B30-4BFD-AE8C-D7EDE2AA8E84}" srcOrd="0" destOrd="0" presId="urn:microsoft.com/office/officeart/2005/8/layout/rings+Icon"/>
    <dgm:cxn modelId="{D6427E43-B7EB-4C7F-AB5F-9083543E576A}" srcId="{0B6507D2-EDBF-4204-8CFD-7A2EDA02D921}" destId="{581C18DC-6FBD-488A-9BB8-AE20BF8E24F3}" srcOrd="2" destOrd="0" parTransId="{67FF3B49-9DC6-47BE-9E67-09E5C1A39AC6}" sibTransId="{7E6DFFD9-509D-4AFD-88B8-9EB19391973D}"/>
    <dgm:cxn modelId="{5191A139-A919-4934-9F5F-4D1051C0F5E9}" type="presOf" srcId="{49AF7C5A-FC03-46FF-93A2-994977C60913}" destId="{09240CAF-3F9F-4B78-9322-857A38CCF761}" srcOrd="0" destOrd="0" presId="urn:microsoft.com/office/officeart/2005/8/layout/rings+Icon"/>
    <dgm:cxn modelId="{F402C745-2C3E-41F4-A165-D9D08638381E}" srcId="{0B6507D2-EDBF-4204-8CFD-7A2EDA02D921}" destId="{49AF7C5A-FC03-46FF-93A2-994977C60913}" srcOrd="3" destOrd="0" parTransId="{E9404514-6AB0-4962-A17D-5E7FD2EA790A}" sibTransId="{F2F0BA34-5E52-4B4C-90DF-92382DD8736A}"/>
    <dgm:cxn modelId="{16EA459B-2855-4A3A-91A2-69C71679ABCC}" type="presOf" srcId="{581C18DC-6FBD-488A-9BB8-AE20BF8E24F3}" destId="{268C8B76-2C5B-46ED-9F31-15540E5AFCD0}" srcOrd="0" destOrd="0" presId="urn:microsoft.com/office/officeart/2005/8/layout/rings+Icon"/>
    <dgm:cxn modelId="{915FD319-6A53-4EEA-8B07-DD1C7BC7B8ED}" type="presOf" srcId="{AF86094C-70A4-4B8D-B0A3-8D5CE95F4A98}" destId="{7040A5A0-28C9-466C-9AD6-ABE1AD123BD0}" srcOrd="0" destOrd="0" presId="urn:microsoft.com/office/officeart/2005/8/layout/rings+Icon"/>
    <dgm:cxn modelId="{9622A7DC-FA5A-43A5-8C31-801CA0DB59D0}" srcId="{0B6507D2-EDBF-4204-8CFD-7A2EDA02D921}" destId="{AF86094C-70A4-4B8D-B0A3-8D5CE95F4A98}" srcOrd="4" destOrd="0" parTransId="{AA0E51B6-0FEF-4F6B-8E0A-E1AF924EEACA}" sibTransId="{3C6BF94E-928A-44D7-A93E-E1419C856C63}"/>
    <dgm:cxn modelId="{45273325-48FD-4924-A4C9-F3D5F1BB93D2}" srcId="{0B6507D2-EDBF-4204-8CFD-7A2EDA02D921}" destId="{6960B58A-3CD3-4B62-9A31-50233A3502C4}" srcOrd="0" destOrd="0" parTransId="{9BAEBEE1-7C17-489F-9F77-34561C6632A5}" sibTransId="{23B1E1C2-FE43-48CF-B58D-B87530ACB64D}"/>
    <dgm:cxn modelId="{961E41F9-8F9D-4671-9AB6-3AC19ABAEAD1}" type="presOf" srcId="{F20F2B0F-81DF-40F3-9140-0816A7B09055}" destId="{44CF1C66-B80C-4552-8BBF-3D2BBDDCDAAC}" srcOrd="0" destOrd="0" presId="urn:microsoft.com/office/officeart/2005/8/layout/rings+Icon"/>
    <dgm:cxn modelId="{C6434F23-B138-46DE-A963-0E8F2F5F5FC5}" type="presOf" srcId="{0B6507D2-EDBF-4204-8CFD-7A2EDA02D921}" destId="{5362B150-CD87-441C-8A43-3E0E6861FF02}"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BC92C656-B43C-45C8-8A84-27A576AF1102}" type="presParOf" srcId="{5362B150-CD87-441C-8A43-3E0E6861FF02}" destId="{37627B35-6B30-4BFD-AE8C-D7EDE2AA8E84}" srcOrd="0" destOrd="0" presId="urn:microsoft.com/office/officeart/2005/8/layout/rings+Icon"/>
    <dgm:cxn modelId="{840339B0-E026-4DBF-92DD-8CB34A900A2F}" type="presParOf" srcId="{5362B150-CD87-441C-8A43-3E0E6861FF02}" destId="{44CF1C66-B80C-4552-8BBF-3D2BBDDCDAAC}" srcOrd="1" destOrd="0" presId="urn:microsoft.com/office/officeart/2005/8/layout/rings+Icon"/>
    <dgm:cxn modelId="{480438A7-E1C9-42F9-93D0-4431F7EA013E}" type="presParOf" srcId="{5362B150-CD87-441C-8A43-3E0E6861FF02}" destId="{268C8B76-2C5B-46ED-9F31-15540E5AFCD0}" srcOrd="2" destOrd="0" presId="urn:microsoft.com/office/officeart/2005/8/layout/rings+Icon"/>
    <dgm:cxn modelId="{B1F98A3A-37E6-4A78-A0A3-410328CA6613}" type="presParOf" srcId="{5362B150-CD87-441C-8A43-3E0E6861FF02}" destId="{09240CAF-3F9F-4B78-9322-857A38CCF761}" srcOrd="3" destOrd="0" presId="urn:microsoft.com/office/officeart/2005/8/layout/rings+Icon"/>
    <dgm:cxn modelId="{DD40C949-0578-4996-8204-56B5BC4500F2}"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93F10F5-3755-42DF-A450-2C11F9C51230}" type="doc">
      <dgm:prSet loTypeId="urn:microsoft.com/office/officeart/2005/8/layout/hierarchy1" loCatId="hierarchy" qsTypeId="urn:microsoft.com/office/officeart/2005/8/quickstyle/simple1" qsCatId="simple" csTypeId="urn:microsoft.com/office/officeart/2005/8/colors/colorful1" csCatId="colorful" phldr="1"/>
      <dgm:spPr/>
      <dgm:t>
        <a:bodyPr/>
        <a:lstStyle/>
        <a:p>
          <a:endParaRPr lang="it-IT"/>
        </a:p>
      </dgm:t>
    </dgm:pt>
    <dgm:pt modelId="{C276838D-B416-4BA8-876F-5DC58010BB84}">
      <dgm:prSet custT="1"/>
      <dgm:spPr/>
      <dgm:t>
        <a:bodyPr/>
        <a:lstStyle/>
        <a:p>
          <a:r>
            <a:rPr lang="it-IT" sz="1600" dirty="0">
              <a:latin typeface="Verdana" panose="020B0604030504040204" pitchFamily="34" charset="0"/>
              <a:ea typeface="Verdana" panose="020B0604030504040204" pitchFamily="34" charset="0"/>
              <a:cs typeface="Verdana" panose="020B0604030504040204" pitchFamily="34" charset="0"/>
            </a:rPr>
            <a:t>Writer</a:t>
          </a:r>
        </a:p>
      </dgm:t>
    </dgm:pt>
    <dgm:pt modelId="{58E02B2A-8F27-4419-AF09-EFEC3F3557F8}" type="parTrans" cxnId="{AD82CE81-237F-44D4-B669-209BA9956EC4}">
      <dgm:prSet/>
      <dgm:spPr/>
      <dgm:t>
        <a:bodyPr/>
        <a:lstStyle/>
        <a:p>
          <a:endParaRPr lang="it-IT"/>
        </a:p>
      </dgm:t>
    </dgm:pt>
    <dgm:pt modelId="{8F27B4BF-5735-45D3-878D-106CD0C0174C}" type="sibTrans" cxnId="{AD82CE81-237F-44D4-B669-209BA9956EC4}">
      <dgm:prSet/>
      <dgm:spPr/>
      <dgm:t>
        <a:bodyPr/>
        <a:lstStyle/>
        <a:p>
          <a:endParaRPr lang="it-IT"/>
        </a:p>
      </dgm:t>
    </dgm:pt>
    <dgm:pt modelId="{D00774C1-84C1-4DA4-9D92-B3BFE71D76E1}">
      <dgm:prSet custT="1"/>
      <dgm:spPr/>
      <dgm:t>
        <a:bodyPr/>
        <a:lstStyle/>
        <a:p>
          <a:r>
            <a:rPr lang="it-IT" sz="1600" dirty="0" err="1">
              <a:latin typeface="Verdana" panose="020B0604030504040204" pitchFamily="34" charset="0"/>
              <a:ea typeface="Verdana" panose="020B0604030504040204" pitchFamily="34" charset="0"/>
              <a:cs typeface="Verdana" panose="020B0604030504040204" pitchFamily="34" charset="0"/>
            </a:rPr>
            <a:t>Reviewer</a:t>
          </a:r>
          <a:endParaRPr lang="it-IT" sz="1600" dirty="0">
            <a:latin typeface="Verdana" panose="020B0604030504040204" pitchFamily="34" charset="0"/>
            <a:ea typeface="Verdana" panose="020B0604030504040204" pitchFamily="34" charset="0"/>
            <a:cs typeface="Verdana" panose="020B0604030504040204" pitchFamily="34" charset="0"/>
          </a:endParaRPr>
        </a:p>
      </dgm:t>
    </dgm:pt>
    <dgm:pt modelId="{E558555B-1908-4D64-ACF5-3923E948D121}" type="parTrans" cxnId="{98367B8B-F01F-484A-BFD5-57962C443297}">
      <dgm:prSet/>
      <dgm:spPr/>
      <dgm:t>
        <a:bodyPr/>
        <a:lstStyle/>
        <a:p>
          <a:endParaRPr lang="it-IT"/>
        </a:p>
      </dgm:t>
    </dgm:pt>
    <dgm:pt modelId="{492FA1F7-0168-4685-A2FC-A6A974609E3A}" type="sibTrans" cxnId="{98367B8B-F01F-484A-BFD5-57962C443297}">
      <dgm:prSet/>
      <dgm:spPr/>
      <dgm:t>
        <a:bodyPr/>
        <a:lstStyle/>
        <a:p>
          <a:endParaRPr lang="it-IT"/>
        </a:p>
      </dgm:t>
    </dgm:pt>
    <dgm:pt modelId="{00034D61-621A-41C5-8194-9F4B86AB210E}">
      <dgm:prSet custT="1"/>
      <dgm:spPr/>
      <dgm:t>
        <a:bodyPr/>
        <a:lstStyle/>
        <a:p>
          <a:r>
            <a:rPr lang="it-IT" sz="1600" dirty="0">
              <a:latin typeface="Verdana" panose="020B0604030504040204" pitchFamily="34" charset="0"/>
              <a:ea typeface="Verdana" panose="020B0604030504040204" pitchFamily="34" charset="0"/>
              <a:cs typeface="Verdana" panose="020B0604030504040204" pitchFamily="34" charset="0"/>
            </a:rPr>
            <a:t>Reader</a:t>
          </a:r>
        </a:p>
      </dgm:t>
    </dgm:pt>
    <dgm:pt modelId="{22C66D56-8CE1-452E-A877-BAB3761241E9}" type="parTrans" cxnId="{EC3A67A8-446E-465B-94C7-34911E864249}">
      <dgm:prSet/>
      <dgm:spPr/>
      <dgm:t>
        <a:bodyPr/>
        <a:lstStyle/>
        <a:p>
          <a:endParaRPr lang="it-IT"/>
        </a:p>
      </dgm:t>
    </dgm:pt>
    <dgm:pt modelId="{EEAB7974-16AA-4F8C-80B6-3B44747FC2F3}" type="sibTrans" cxnId="{EC3A67A8-446E-465B-94C7-34911E864249}">
      <dgm:prSet/>
      <dgm:spPr/>
      <dgm:t>
        <a:bodyPr/>
        <a:lstStyle/>
        <a:p>
          <a:endParaRPr lang="it-IT"/>
        </a:p>
      </dgm:t>
    </dgm:pt>
    <dgm:pt modelId="{3A6FB182-6548-44ED-B7D0-7D8C030FB176}" type="pres">
      <dgm:prSet presAssocID="{593F10F5-3755-42DF-A450-2C11F9C51230}" presName="hierChild1" presStyleCnt="0">
        <dgm:presLayoutVars>
          <dgm:chPref val="1"/>
          <dgm:dir/>
          <dgm:animOne val="branch"/>
          <dgm:animLvl val="lvl"/>
          <dgm:resizeHandles/>
        </dgm:presLayoutVars>
      </dgm:prSet>
      <dgm:spPr/>
      <dgm:t>
        <a:bodyPr/>
        <a:lstStyle/>
        <a:p>
          <a:endParaRPr lang="it-IT"/>
        </a:p>
      </dgm:t>
    </dgm:pt>
    <dgm:pt modelId="{4A561288-6BED-4231-8878-5CEC2E2EC9A3}" type="pres">
      <dgm:prSet presAssocID="{C276838D-B416-4BA8-876F-5DC58010BB84}" presName="hierRoot1" presStyleCnt="0"/>
      <dgm:spPr/>
    </dgm:pt>
    <dgm:pt modelId="{745A4C33-1D42-476D-AC28-200755A7826D}" type="pres">
      <dgm:prSet presAssocID="{C276838D-B416-4BA8-876F-5DC58010BB84}" presName="composite" presStyleCnt="0"/>
      <dgm:spPr/>
    </dgm:pt>
    <dgm:pt modelId="{723CB784-1F6E-4A64-ABFC-BB031D3DFCC5}" type="pres">
      <dgm:prSet presAssocID="{C276838D-B416-4BA8-876F-5DC58010BB84}" presName="background" presStyleLbl="node0" presStyleIdx="0" presStyleCnt="1"/>
      <dgm:spPr/>
    </dgm:pt>
    <dgm:pt modelId="{C614BC32-71D0-4301-96DB-EF1DBDBAF845}" type="pres">
      <dgm:prSet presAssocID="{C276838D-B416-4BA8-876F-5DC58010BB84}" presName="text" presStyleLbl="fgAcc0" presStyleIdx="0" presStyleCnt="1">
        <dgm:presLayoutVars>
          <dgm:chPref val="3"/>
        </dgm:presLayoutVars>
      </dgm:prSet>
      <dgm:spPr/>
      <dgm:t>
        <a:bodyPr/>
        <a:lstStyle/>
        <a:p>
          <a:endParaRPr lang="it-IT"/>
        </a:p>
      </dgm:t>
    </dgm:pt>
    <dgm:pt modelId="{337B9FD5-BCBF-41A2-869F-994F59B9F134}" type="pres">
      <dgm:prSet presAssocID="{C276838D-B416-4BA8-876F-5DC58010BB84}" presName="hierChild2" presStyleCnt="0"/>
      <dgm:spPr/>
    </dgm:pt>
    <dgm:pt modelId="{F2AE3DDE-1CB7-4947-B87A-082D85FE97C8}" type="pres">
      <dgm:prSet presAssocID="{E558555B-1908-4D64-ACF5-3923E948D121}" presName="Name10" presStyleLbl="parChTrans1D2" presStyleIdx="0" presStyleCnt="1"/>
      <dgm:spPr/>
      <dgm:t>
        <a:bodyPr/>
        <a:lstStyle/>
        <a:p>
          <a:endParaRPr lang="it-IT"/>
        </a:p>
      </dgm:t>
    </dgm:pt>
    <dgm:pt modelId="{223EB4BD-E0B5-410A-80EE-6ADC86DA93E0}" type="pres">
      <dgm:prSet presAssocID="{D00774C1-84C1-4DA4-9D92-B3BFE71D76E1}" presName="hierRoot2" presStyleCnt="0"/>
      <dgm:spPr/>
    </dgm:pt>
    <dgm:pt modelId="{51D01C74-FCD2-447F-88AA-E5E338CAE56A}" type="pres">
      <dgm:prSet presAssocID="{D00774C1-84C1-4DA4-9D92-B3BFE71D76E1}" presName="composite2" presStyleCnt="0"/>
      <dgm:spPr/>
    </dgm:pt>
    <dgm:pt modelId="{D4CD9EBD-AA35-4FAC-A6C8-63060D4CF07F}" type="pres">
      <dgm:prSet presAssocID="{D00774C1-84C1-4DA4-9D92-B3BFE71D76E1}" presName="background2" presStyleLbl="node2" presStyleIdx="0" presStyleCnt="1"/>
      <dgm:spPr/>
    </dgm:pt>
    <dgm:pt modelId="{34C712B7-13BA-4CC9-B9F5-4E2129A30E45}" type="pres">
      <dgm:prSet presAssocID="{D00774C1-84C1-4DA4-9D92-B3BFE71D76E1}" presName="text2" presStyleLbl="fgAcc2" presStyleIdx="0" presStyleCnt="1">
        <dgm:presLayoutVars>
          <dgm:chPref val="3"/>
        </dgm:presLayoutVars>
      </dgm:prSet>
      <dgm:spPr/>
      <dgm:t>
        <a:bodyPr/>
        <a:lstStyle/>
        <a:p>
          <a:endParaRPr lang="it-IT"/>
        </a:p>
      </dgm:t>
    </dgm:pt>
    <dgm:pt modelId="{73E3456B-F94F-42D3-BF3F-0C84C2F53C22}" type="pres">
      <dgm:prSet presAssocID="{D00774C1-84C1-4DA4-9D92-B3BFE71D76E1}" presName="hierChild3" presStyleCnt="0"/>
      <dgm:spPr/>
    </dgm:pt>
    <dgm:pt modelId="{CA37275A-9F5A-48EE-873A-79EB42FBE73D}" type="pres">
      <dgm:prSet presAssocID="{22C66D56-8CE1-452E-A877-BAB3761241E9}" presName="Name17" presStyleLbl="parChTrans1D3" presStyleIdx="0" presStyleCnt="1"/>
      <dgm:spPr/>
      <dgm:t>
        <a:bodyPr/>
        <a:lstStyle/>
        <a:p>
          <a:endParaRPr lang="it-IT"/>
        </a:p>
      </dgm:t>
    </dgm:pt>
    <dgm:pt modelId="{15B10776-2875-4B3B-BE45-DC14C77356DE}" type="pres">
      <dgm:prSet presAssocID="{00034D61-621A-41C5-8194-9F4B86AB210E}" presName="hierRoot3" presStyleCnt="0"/>
      <dgm:spPr/>
    </dgm:pt>
    <dgm:pt modelId="{CC2C82D8-274D-4E72-B732-7B3253709E8A}" type="pres">
      <dgm:prSet presAssocID="{00034D61-621A-41C5-8194-9F4B86AB210E}" presName="composite3" presStyleCnt="0"/>
      <dgm:spPr/>
    </dgm:pt>
    <dgm:pt modelId="{14BA5355-3DC7-4FEC-A9D9-7DF0CC697505}" type="pres">
      <dgm:prSet presAssocID="{00034D61-621A-41C5-8194-9F4B86AB210E}" presName="background3" presStyleLbl="node3" presStyleIdx="0" presStyleCnt="1"/>
      <dgm:spPr/>
    </dgm:pt>
    <dgm:pt modelId="{6EF3DA9D-2940-4DFC-9B25-9C2AD961882D}" type="pres">
      <dgm:prSet presAssocID="{00034D61-621A-41C5-8194-9F4B86AB210E}" presName="text3" presStyleLbl="fgAcc3" presStyleIdx="0" presStyleCnt="1">
        <dgm:presLayoutVars>
          <dgm:chPref val="3"/>
        </dgm:presLayoutVars>
      </dgm:prSet>
      <dgm:spPr/>
      <dgm:t>
        <a:bodyPr/>
        <a:lstStyle/>
        <a:p>
          <a:endParaRPr lang="it-IT"/>
        </a:p>
      </dgm:t>
    </dgm:pt>
    <dgm:pt modelId="{80CB43C3-2152-4CF9-9AA9-2C4FBB3AC174}" type="pres">
      <dgm:prSet presAssocID="{00034D61-621A-41C5-8194-9F4B86AB210E}" presName="hierChild4" presStyleCnt="0"/>
      <dgm:spPr/>
    </dgm:pt>
  </dgm:ptLst>
  <dgm:cxnLst>
    <dgm:cxn modelId="{98367B8B-F01F-484A-BFD5-57962C443297}" srcId="{C276838D-B416-4BA8-876F-5DC58010BB84}" destId="{D00774C1-84C1-4DA4-9D92-B3BFE71D76E1}" srcOrd="0" destOrd="0" parTransId="{E558555B-1908-4D64-ACF5-3923E948D121}" sibTransId="{492FA1F7-0168-4685-A2FC-A6A974609E3A}"/>
    <dgm:cxn modelId="{AD82CE81-237F-44D4-B669-209BA9956EC4}" srcId="{593F10F5-3755-42DF-A450-2C11F9C51230}" destId="{C276838D-B416-4BA8-876F-5DC58010BB84}" srcOrd="0" destOrd="0" parTransId="{58E02B2A-8F27-4419-AF09-EFEC3F3557F8}" sibTransId="{8F27B4BF-5735-45D3-878D-106CD0C0174C}"/>
    <dgm:cxn modelId="{0723A3AC-98CF-449A-A049-1F44363DD397}" type="presOf" srcId="{593F10F5-3755-42DF-A450-2C11F9C51230}" destId="{3A6FB182-6548-44ED-B7D0-7D8C030FB176}" srcOrd="0" destOrd="0" presId="urn:microsoft.com/office/officeart/2005/8/layout/hierarchy1"/>
    <dgm:cxn modelId="{2A1106D5-1DDC-42F1-ACDC-11B65882AC98}" type="presOf" srcId="{E558555B-1908-4D64-ACF5-3923E948D121}" destId="{F2AE3DDE-1CB7-4947-B87A-082D85FE97C8}" srcOrd="0" destOrd="0" presId="urn:microsoft.com/office/officeart/2005/8/layout/hierarchy1"/>
    <dgm:cxn modelId="{749041FA-C311-418E-A39E-FEE888D0EF17}" type="presOf" srcId="{00034D61-621A-41C5-8194-9F4B86AB210E}" destId="{6EF3DA9D-2940-4DFC-9B25-9C2AD961882D}" srcOrd="0" destOrd="0" presId="urn:microsoft.com/office/officeart/2005/8/layout/hierarchy1"/>
    <dgm:cxn modelId="{EC3A67A8-446E-465B-94C7-34911E864249}" srcId="{D00774C1-84C1-4DA4-9D92-B3BFE71D76E1}" destId="{00034D61-621A-41C5-8194-9F4B86AB210E}" srcOrd="0" destOrd="0" parTransId="{22C66D56-8CE1-452E-A877-BAB3761241E9}" sibTransId="{EEAB7974-16AA-4F8C-80B6-3B44747FC2F3}"/>
    <dgm:cxn modelId="{0709A1CA-D782-48E2-9D0C-DB0A04EA4DDF}" type="presOf" srcId="{D00774C1-84C1-4DA4-9D92-B3BFE71D76E1}" destId="{34C712B7-13BA-4CC9-B9F5-4E2129A30E45}" srcOrd="0" destOrd="0" presId="urn:microsoft.com/office/officeart/2005/8/layout/hierarchy1"/>
    <dgm:cxn modelId="{EFC8EFF8-5FA3-4FB7-A499-A4D71A537829}" type="presOf" srcId="{C276838D-B416-4BA8-876F-5DC58010BB84}" destId="{C614BC32-71D0-4301-96DB-EF1DBDBAF845}" srcOrd="0" destOrd="0" presId="urn:microsoft.com/office/officeart/2005/8/layout/hierarchy1"/>
    <dgm:cxn modelId="{8CFBD670-6F1F-445C-A0F6-9D67E5A3A70C}" type="presOf" srcId="{22C66D56-8CE1-452E-A877-BAB3761241E9}" destId="{CA37275A-9F5A-48EE-873A-79EB42FBE73D}" srcOrd="0" destOrd="0" presId="urn:microsoft.com/office/officeart/2005/8/layout/hierarchy1"/>
    <dgm:cxn modelId="{7164B9AF-66B0-4830-9A39-66F2E49CE5F4}" type="presParOf" srcId="{3A6FB182-6548-44ED-B7D0-7D8C030FB176}" destId="{4A561288-6BED-4231-8878-5CEC2E2EC9A3}" srcOrd="0" destOrd="0" presId="urn:microsoft.com/office/officeart/2005/8/layout/hierarchy1"/>
    <dgm:cxn modelId="{703265F7-A373-4E51-B94E-1CE0CC54861A}" type="presParOf" srcId="{4A561288-6BED-4231-8878-5CEC2E2EC9A3}" destId="{745A4C33-1D42-476D-AC28-200755A7826D}" srcOrd="0" destOrd="0" presId="urn:microsoft.com/office/officeart/2005/8/layout/hierarchy1"/>
    <dgm:cxn modelId="{3EBDFE88-3B92-4F61-B856-7CE5F540B4AE}" type="presParOf" srcId="{745A4C33-1D42-476D-AC28-200755A7826D}" destId="{723CB784-1F6E-4A64-ABFC-BB031D3DFCC5}" srcOrd="0" destOrd="0" presId="urn:microsoft.com/office/officeart/2005/8/layout/hierarchy1"/>
    <dgm:cxn modelId="{7ED0017A-A5B0-465D-B121-F7A1F6EFFB2A}" type="presParOf" srcId="{745A4C33-1D42-476D-AC28-200755A7826D}" destId="{C614BC32-71D0-4301-96DB-EF1DBDBAF845}" srcOrd="1" destOrd="0" presId="urn:microsoft.com/office/officeart/2005/8/layout/hierarchy1"/>
    <dgm:cxn modelId="{FB9D9C5B-1B2B-44E2-86AE-EB7FAF729AC9}" type="presParOf" srcId="{4A561288-6BED-4231-8878-5CEC2E2EC9A3}" destId="{337B9FD5-BCBF-41A2-869F-994F59B9F134}" srcOrd="1" destOrd="0" presId="urn:microsoft.com/office/officeart/2005/8/layout/hierarchy1"/>
    <dgm:cxn modelId="{C21B4424-6D4F-414E-86A4-FDBE6AF5066E}" type="presParOf" srcId="{337B9FD5-BCBF-41A2-869F-994F59B9F134}" destId="{F2AE3DDE-1CB7-4947-B87A-082D85FE97C8}" srcOrd="0" destOrd="0" presId="urn:microsoft.com/office/officeart/2005/8/layout/hierarchy1"/>
    <dgm:cxn modelId="{300A6054-6C2D-44AD-86CA-8A6FA05AB814}" type="presParOf" srcId="{337B9FD5-BCBF-41A2-869F-994F59B9F134}" destId="{223EB4BD-E0B5-410A-80EE-6ADC86DA93E0}" srcOrd="1" destOrd="0" presId="urn:microsoft.com/office/officeart/2005/8/layout/hierarchy1"/>
    <dgm:cxn modelId="{41F67D08-BF80-4E9F-9531-BB516525399D}" type="presParOf" srcId="{223EB4BD-E0B5-410A-80EE-6ADC86DA93E0}" destId="{51D01C74-FCD2-447F-88AA-E5E338CAE56A}" srcOrd="0" destOrd="0" presId="urn:microsoft.com/office/officeart/2005/8/layout/hierarchy1"/>
    <dgm:cxn modelId="{1DEC646C-FC43-4DED-8CCA-7E3CEF70D765}" type="presParOf" srcId="{51D01C74-FCD2-447F-88AA-E5E338CAE56A}" destId="{D4CD9EBD-AA35-4FAC-A6C8-63060D4CF07F}" srcOrd="0" destOrd="0" presId="urn:microsoft.com/office/officeart/2005/8/layout/hierarchy1"/>
    <dgm:cxn modelId="{735036FC-914B-4C43-9033-7FA823EAD357}" type="presParOf" srcId="{51D01C74-FCD2-447F-88AA-E5E338CAE56A}" destId="{34C712B7-13BA-4CC9-B9F5-4E2129A30E45}" srcOrd="1" destOrd="0" presId="urn:microsoft.com/office/officeart/2005/8/layout/hierarchy1"/>
    <dgm:cxn modelId="{8BA6FB80-79D5-47BD-8E57-16EBB0E4EFB8}" type="presParOf" srcId="{223EB4BD-E0B5-410A-80EE-6ADC86DA93E0}" destId="{73E3456B-F94F-42D3-BF3F-0C84C2F53C22}" srcOrd="1" destOrd="0" presId="urn:microsoft.com/office/officeart/2005/8/layout/hierarchy1"/>
    <dgm:cxn modelId="{74059CA8-EC51-4239-92F2-822CD9410449}" type="presParOf" srcId="{73E3456B-F94F-42D3-BF3F-0C84C2F53C22}" destId="{CA37275A-9F5A-48EE-873A-79EB42FBE73D}" srcOrd="0" destOrd="0" presId="urn:microsoft.com/office/officeart/2005/8/layout/hierarchy1"/>
    <dgm:cxn modelId="{7E839548-3841-4017-A419-4EEF137A6442}" type="presParOf" srcId="{73E3456B-F94F-42D3-BF3F-0C84C2F53C22}" destId="{15B10776-2875-4B3B-BE45-DC14C77356DE}" srcOrd="1" destOrd="0" presId="urn:microsoft.com/office/officeart/2005/8/layout/hierarchy1"/>
    <dgm:cxn modelId="{BFB879E7-5021-489B-8A96-7234C2FC1CA8}" type="presParOf" srcId="{15B10776-2875-4B3B-BE45-DC14C77356DE}" destId="{CC2C82D8-274D-4E72-B732-7B3253709E8A}" srcOrd="0" destOrd="0" presId="urn:microsoft.com/office/officeart/2005/8/layout/hierarchy1"/>
    <dgm:cxn modelId="{49E90228-CB5A-47B0-A3B3-79FCBB5947DF}" type="presParOf" srcId="{CC2C82D8-274D-4E72-B732-7B3253709E8A}" destId="{14BA5355-3DC7-4FEC-A9D9-7DF0CC697505}" srcOrd="0" destOrd="0" presId="urn:microsoft.com/office/officeart/2005/8/layout/hierarchy1"/>
    <dgm:cxn modelId="{D2F0BADF-7660-4374-B5DF-C2A37A88107F}" type="presParOf" srcId="{CC2C82D8-274D-4E72-B732-7B3253709E8A}" destId="{6EF3DA9D-2940-4DFC-9B25-9C2AD961882D}" srcOrd="1" destOrd="0" presId="urn:microsoft.com/office/officeart/2005/8/layout/hierarchy1"/>
    <dgm:cxn modelId="{DC57CF26-057B-4974-99FA-D5FD32F3BBDD}" type="presParOf" srcId="{15B10776-2875-4B3B-BE45-DC14C77356DE}" destId="{80CB43C3-2152-4CF9-9AA9-2C4FBB3AC174}"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3" qsCatId="3D" csTypeId="urn:microsoft.com/office/officeart/2005/8/colors/colorful5" csCatId="colorful" phldr="1"/>
      <dgm:spPr/>
      <dgm:t>
        <a:bodyPr/>
        <a:lstStyle/>
        <a:p>
          <a:endParaRPr lang="it-IT"/>
        </a:p>
      </dgm:t>
    </dgm:pt>
    <dgm:pt modelId="{6960B58A-3CD3-4B62-9A31-50233A3502C4}">
      <dgm:prSet phldrT="[Testo]"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Dissatisfaction</a:t>
          </a:r>
          <a:endParaRPr lang="it-IT" sz="1200" dirty="0">
            <a:latin typeface="Verdana" panose="020B0604030504040204" pitchFamily="34" charset="0"/>
            <a:ea typeface="Verdana" panose="020B0604030504040204" pitchFamily="34" charset="0"/>
            <a:cs typeface="Verdana" panose="020B0604030504040204" pitchFamily="34" charset="0"/>
          </a:endParaRPr>
        </a:p>
      </dgm:t>
    </dgm:pt>
    <dgm:pt modelId="{9BAEBEE1-7C17-489F-9F77-34561C6632A5}" type="parTrans" cxnId="{45273325-48FD-4924-A4C9-F3D5F1BB93D2}">
      <dgm:prSet/>
      <dgm:spPr/>
      <dgm:t>
        <a:bodyPr/>
        <a:lstStyle/>
        <a:p>
          <a:endParaRPr lang="it-IT"/>
        </a:p>
      </dgm:t>
    </dgm:pt>
    <dgm:pt modelId="{23B1E1C2-FE43-48CF-B58D-B87530ACB64D}" type="sibTrans" cxnId="{45273325-48FD-4924-A4C9-F3D5F1BB93D2}">
      <dgm:prSet/>
      <dgm:spPr/>
      <dgm:t>
        <a:bodyPr/>
        <a:lstStyle/>
        <a:p>
          <a:endParaRPr lang="it-IT"/>
        </a:p>
      </dgm:t>
    </dgm:pt>
    <dgm:pt modelId="{F20F2B0F-81DF-40F3-9140-0816A7B09055}">
      <dgm:prSet phldrT="[Testo]"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What</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if</a:t>
          </a:r>
          <a:r>
            <a:rPr lang="it-IT" sz="1200" dirty="0">
              <a:latin typeface="Verdana" panose="020B0604030504040204" pitchFamily="34" charset="0"/>
              <a:ea typeface="Verdana" panose="020B0604030504040204" pitchFamily="34" charset="0"/>
              <a:cs typeface="Verdana" panose="020B0604030504040204" pitchFamily="34" charset="0"/>
            </a:rPr>
            <a:t>?</a:t>
          </a:r>
        </a:p>
      </dgm:t>
    </dgm:pt>
    <dgm:pt modelId="{224BB24E-B503-42B8-AA87-F650D4643D67}" type="parTrans" cxnId="{B1D1A6D4-2E33-4E9F-BF01-5CEE92F1339D}">
      <dgm:prSet/>
      <dgm:spPr/>
      <dgm:t>
        <a:bodyPr/>
        <a:lstStyle/>
        <a:p>
          <a:endParaRPr lang="it-IT"/>
        </a:p>
      </dgm:t>
    </dgm:pt>
    <dgm:pt modelId="{403C3887-495D-4962-ABCF-45D86DACA38B}" type="sibTrans" cxnId="{B1D1A6D4-2E33-4E9F-BF01-5CEE92F1339D}">
      <dgm:prSet/>
      <dgm:spPr/>
      <dgm:t>
        <a:bodyPr/>
        <a:lstStyle/>
        <a:p>
          <a:endParaRPr lang="it-IT"/>
        </a:p>
      </dgm:t>
    </dgm:pt>
    <dgm:pt modelId="{AF86094C-70A4-4B8D-B0A3-8D5CE95F4A98}">
      <dgm:prSet phldrT="[Testo]" custT="1"/>
      <dgm:spPr/>
      <dgm:t>
        <a:bodyPr/>
        <a:lstStyle/>
        <a:p>
          <a:r>
            <a:rPr lang="it-IT" sz="1200" dirty="0">
              <a:latin typeface="Verdana" panose="020B0604030504040204" pitchFamily="34" charset="0"/>
              <a:ea typeface="Verdana" panose="020B0604030504040204" pitchFamily="34" charset="0"/>
              <a:cs typeface="Verdana" panose="020B0604030504040204" pitchFamily="34" charset="0"/>
            </a:rPr>
            <a:t>Cross over</a:t>
          </a:r>
        </a:p>
      </dgm:t>
    </dgm:pt>
    <dgm:pt modelId="{AA0E51B6-0FEF-4F6B-8E0A-E1AF924EEACA}" type="parTrans" cxnId="{9622A7DC-FA5A-43A5-8C31-801CA0DB59D0}">
      <dgm:prSet/>
      <dgm:spPr/>
      <dgm:t>
        <a:bodyPr/>
        <a:lstStyle/>
        <a:p>
          <a:endParaRPr lang="it-IT"/>
        </a:p>
      </dgm:t>
    </dgm:pt>
    <dgm:pt modelId="{3C6BF94E-928A-44D7-A93E-E1419C856C63}" type="sibTrans" cxnId="{9622A7DC-FA5A-43A5-8C31-801CA0DB59D0}">
      <dgm:prSet/>
      <dgm:spPr/>
      <dgm:t>
        <a:bodyPr/>
        <a:lstStyle/>
        <a:p>
          <a:endParaRPr lang="it-IT"/>
        </a:p>
      </dgm:t>
    </dgm:pt>
    <dgm:pt modelId="{49AF7C5A-FC03-46FF-93A2-994977C60913}">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Secondary</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characters</a:t>
          </a:r>
          <a:r>
            <a:rPr lang="it-IT" sz="1200" dirty="0">
              <a:latin typeface="Verdana" panose="020B0604030504040204" pitchFamily="34" charset="0"/>
              <a:ea typeface="Verdana" panose="020B0604030504040204" pitchFamily="34" charset="0"/>
              <a:cs typeface="Verdana" panose="020B0604030504040204" pitchFamily="34" charset="0"/>
            </a:rPr>
            <a:t> or  fandom</a:t>
          </a:r>
        </a:p>
      </dgm:t>
    </dgm:pt>
    <dgm:pt modelId="{E9404514-6AB0-4962-A17D-5E7FD2EA790A}" type="parTrans" cxnId="{F402C745-2C3E-41F4-A165-D9D08638381E}">
      <dgm:prSet/>
      <dgm:spPr/>
      <dgm:t>
        <a:bodyPr/>
        <a:lstStyle/>
        <a:p>
          <a:endParaRPr lang="it-IT"/>
        </a:p>
      </dgm:t>
    </dgm:pt>
    <dgm:pt modelId="{F2F0BA34-5E52-4B4C-90DF-92382DD8736A}" type="sibTrans" cxnId="{F402C745-2C3E-41F4-A165-D9D08638381E}">
      <dgm:prSet/>
      <dgm:spPr/>
      <dgm:t>
        <a:bodyPr/>
        <a:lstStyle/>
        <a:p>
          <a:endParaRPr lang="it-IT"/>
        </a:p>
      </dgm:t>
    </dgm:pt>
    <dgm:pt modelId="{581C18DC-6FBD-488A-9BB8-AE20BF8E24F3}">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Missing</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moments</a:t>
          </a:r>
          <a:endParaRPr lang="it-IT" sz="1200" dirty="0">
            <a:latin typeface="Verdana" panose="020B0604030504040204" pitchFamily="34" charset="0"/>
            <a:ea typeface="Verdana" panose="020B0604030504040204" pitchFamily="34" charset="0"/>
            <a:cs typeface="Verdana" panose="020B0604030504040204" pitchFamily="34" charset="0"/>
          </a:endParaRPr>
        </a:p>
      </dgm:t>
    </dgm:pt>
    <dgm:pt modelId="{67FF3B49-9DC6-47BE-9E67-09E5C1A39AC6}" type="parTrans" cxnId="{D6427E43-B7EB-4C7F-AB5F-9083543E576A}">
      <dgm:prSet/>
      <dgm:spPr/>
      <dgm:t>
        <a:bodyPr/>
        <a:lstStyle/>
        <a:p>
          <a:endParaRPr lang="it-IT"/>
        </a:p>
      </dgm:t>
    </dgm:pt>
    <dgm:pt modelId="{7E6DFFD9-509D-4AFD-88B8-9EB19391973D}" type="sibTrans" cxnId="{D6427E43-B7EB-4C7F-AB5F-9083543E576A}">
      <dgm:prSet/>
      <dgm:spPr/>
      <dgm:t>
        <a:bodyPr/>
        <a:lstStyle/>
        <a:p>
          <a:endParaRPr lang="it-IT"/>
        </a:p>
      </dgm:t>
    </dgm:pt>
    <dgm:pt modelId="{206EEDD6-9E7E-4F0F-B584-50103D9FA6A9}">
      <dgm:prSet custT="1"/>
      <dgm:spPr/>
      <dgm:t>
        <a:bodyPr/>
        <a:lstStyle/>
        <a:p>
          <a:r>
            <a:rPr lang="it-IT" sz="1200" dirty="0" err="1">
              <a:latin typeface="Verdana" panose="020B0604030504040204" pitchFamily="34" charset="0"/>
              <a:ea typeface="Verdana" panose="020B0604030504040204" pitchFamily="34" charset="0"/>
              <a:cs typeface="Verdana" panose="020B0604030504040204" pitchFamily="34" charset="0"/>
            </a:rPr>
            <a:t>Writing</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as</a:t>
          </a:r>
          <a:r>
            <a:rPr lang="it-IT" sz="1200" dirty="0">
              <a:latin typeface="Verdana" panose="020B0604030504040204" pitchFamily="34" charset="0"/>
              <a:ea typeface="Verdana" panose="020B0604030504040204" pitchFamily="34" charset="0"/>
              <a:cs typeface="Verdana" panose="020B0604030504040204" pitchFamily="34" charset="0"/>
            </a:rPr>
            <a:t> </a:t>
          </a:r>
          <a:r>
            <a:rPr lang="it-IT" sz="1200" dirty="0" err="1">
              <a:latin typeface="Verdana" panose="020B0604030504040204" pitchFamily="34" charset="0"/>
              <a:ea typeface="Verdana" panose="020B0604030504040204" pitchFamily="34" charset="0"/>
              <a:cs typeface="Verdana" panose="020B0604030504040204" pitchFamily="34" charset="0"/>
            </a:rPr>
            <a:t>therapy</a:t>
          </a:r>
          <a:endParaRPr lang="en-GB" sz="1200" dirty="0">
            <a:latin typeface="Verdana" panose="020B0604030504040204" pitchFamily="34" charset="0"/>
            <a:ea typeface="Verdana" panose="020B0604030504040204" pitchFamily="34" charset="0"/>
            <a:cs typeface="Verdana" panose="020B0604030504040204" pitchFamily="34" charset="0"/>
          </a:endParaRPr>
        </a:p>
      </dgm:t>
    </dgm:pt>
    <dgm:pt modelId="{B8CA8402-1AA0-44AC-8B2E-D09570EBCB3C}" type="parTrans" cxnId="{44A2E609-F8D1-404B-BE59-F0208C26FE69}">
      <dgm:prSet/>
      <dgm:spPr/>
      <dgm:t>
        <a:bodyPr/>
        <a:lstStyle/>
        <a:p>
          <a:endParaRPr lang="en-GB"/>
        </a:p>
      </dgm:t>
    </dgm:pt>
    <dgm:pt modelId="{09180D51-F16E-49E8-BA90-F371956A96C6}" type="sibTrans" cxnId="{44A2E609-F8D1-404B-BE59-F0208C26FE69}">
      <dgm:prSet/>
      <dgm:spPr/>
      <dgm:t>
        <a:bodyPr/>
        <a:lstStyle/>
        <a:p>
          <a:endParaRPr lang="en-GB"/>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6" custScaleX="15780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6"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6">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6">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6" custLinFactNeighborX="-10011" custLinFactNeighborY="-707">
        <dgm:presLayoutVars>
          <dgm:bulletEnabled val="1"/>
        </dgm:presLayoutVars>
      </dgm:prSet>
      <dgm:spPr/>
      <dgm:t>
        <a:bodyPr/>
        <a:lstStyle/>
        <a:p>
          <a:endParaRPr lang="it-IT"/>
        </a:p>
      </dgm:t>
    </dgm:pt>
    <dgm:pt modelId="{51D3A446-E6F8-43F4-9EC2-0577B4F3C5B8}" type="pres">
      <dgm:prSet presAssocID="{0B6507D2-EDBF-4204-8CFD-7A2EDA02D921}" presName="ellipse6" presStyleLbl="vennNode1" presStyleIdx="5" presStyleCnt="6">
        <dgm:presLayoutVars>
          <dgm:bulletEnabled val="1"/>
        </dgm:presLayoutVars>
      </dgm:prSet>
      <dgm:spPr/>
      <dgm:t>
        <a:bodyPr/>
        <a:lstStyle/>
        <a:p>
          <a:endParaRPr lang="it-IT"/>
        </a:p>
      </dgm:t>
    </dgm:pt>
  </dgm:ptLst>
  <dgm:cxnLst>
    <dgm:cxn modelId="{D6427E43-B7EB-4C7F-AB5F-9083543E576A}" srcId="{0B6507D2-EDBF-4204-8CFD-7A2EDA02D921}" destId="{581C18DC-6FBD-488A-9BB8-AE20BF8E24F3}" srcOrd="2" destOrd="0" parTransId="{67FF3B49-9DC6-47BE-9E67-09E5C1A39AC6}" sibTransId="{7E6DFFD9-509D-4AFD-88B8-9EB19391973D}"/>
    <dgm:cxn modelId="{F402C745-2C3E-41F4-A165-D9D08638381E}" srcId="{0B6507D2-EDBF-4204-8CFD-7A2EDA02D921}" destId="{49AF7C5A-FC03-46FF-93A2-994977C60913}" srcOrd="3" destOrd="0" parTransId="{E9404514-6AB0-4962-A17D-5E7FD2EA790A}" sibTransId="{F2F0BA34-5E52-4B4C-90DF-92382DD8736A}"/>
    <dgm:cxn modelId="{F2F810EE-7C69-4503-AC74-E21F892ECF99}" type="presOf" srcId="{0B6507D2-EDBF-4204-8CFD-7A2EDA02D921}" destId="{5362B150-CD87-441C-8A43-3E0E6861FF02}" srcOrd="0" destOrd="0" presId="urn:microsoft.com/office/officeart/2005/8/layout/rings+Icon"/>
    <dgm:cxn modelId="{44A2E609-F8D1-404B-BE59-F0208C26FE69}" srcId="{0B6507D2-EDBF-4204-8CFD-7A2EDA02D921}" destId="{206EEDD6-9E7E-4F0F-B584-50103D9FA6A9}" srcOrd="4" destOrd="0" parTransId="{B8CA8402-1AA0-44AC-8B2E-D09570EBCB3C}" sibTransId="{09180D51-F16E-49E8-BA90-F371956A96C6}"/>
    <dgm:cxn modelId="{1A89A261-CC0E-47A7-B3D2-058709CCA565}" type="presOf" srcId="{F20F2B0F-81DF-40F3-9140-0816A7B09055}" destId="{44CF1C66-B80C-4552-8BBF-3D2BBDDCDAAC}" srcOrd="0" destOrd="0" presId="urn:microsoft.com/office/officeart/2005/8/layout/rings+Icon"/>
    <dgm:cxn modelId="{D0A1127E-17DF-4BF5-B642-F6C2A591CCE4}" type="presOf" srcId="{6960B58A-3CD3-4B62-9A31-50233A3502C4}" destId="{37627B35-6B30-4BFD-AE8C-D7EDE2AA8E84}" srcOrd="0" destOrd="0" presId="urn:microsoft.com/office/officeart/2005/8/layout/rings+Icon"/>
    <dgm:cxn modelId="{523D1590-EF7F-4EBE-BED5-B89E3CA3841E}" type="presOf" srcId="{49AF7C5A-FC03-46FF-93A2-994977C60913}" destId="{09240CAF-3F9F-4B78-9322-857A38CCF761}" srcOrd="0" destOrd="0" presId="urn:microsoft.com/office/officeart/2005/8/layout/rings+Icon"/>
    <dgm:cxn modelId="{9622A7DC-FA5A-43A5-8C31-801CA0DB59D0}" srcId="{0B6507D2-EDBF-4204-8CFD-7A2EDA02D921}" destId="{AF86094C-70A4-4B8D-B0A3-8D5CE95F4A98}" srcOrd="5" destOrd="0" parTransId="{AA0E51B6-0FEF-4F6B-8E0A-E1AF924EEACA}" sibTransId="{3C6BF94E-928A-44D7-A93E-E1419C856C63}"/>
    <dgm:cxn modelId="{7DC796A5-08B2-4AFA-AFFE-F3C19ECE8455}" type="presOf" srcId="{AF86094C-70A4-4B8D-B0A3-8D5CE95F4A98}" destId="{51D3A446-E6F8-43F4-9EC2-0577B4F3C5B8}" srcOrd="0" destOrd="0" presId="urn:microsoft.com/office/officeart/2005/8/layout/rings+Icon"/>
    <dgm:cxn modelId="{45273325-48FD-4924-A4C9-F3D5F1BB93D2}" srcId="{0B6507D2-EDBF-4204-8CFD-7A2EDA02D921}" destId="{6960B58A-3CD3-4B62-9A31-50233A3502C4}" srcOrd="0" destOrd="0" parTransId="{9BAEBEE1-7C17-489F-9F77-34561C6632A5}" sibTransId="{23B1E1C2-FE43-48CF-B58D-B87530ACB64D}"/>
    <dgm:cxn modelId="{2051C56D-BFDD-4D12-B71E-FDB3C93320F4}" type="presOf" srcId="{581C18DC-6FBD-488A-9BB8-AE20BF8E24F3}" destId="{268C8B76-2C5B-46ED-9F31-15540E5AFCD0}" srcOrd="0" destOrd="0" presId="urn:microsoft.com/office/officeart/2005/8/layout/rings+Icon"/>
    <dgm:cxn modelId="{4638053D-4845-47D4-BE7C-3190827457C7}" type="presOf" srcId="{206EEDD6-9E7E-4F0F-B584-50103D9FA6A9}" destId="{7040A5A0-28C9-466C-9AD6-ABE1AD123BD0}"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8A9665D7-9786-4E7F-9970-18AA04A10A8E}" type="presParOf" srcId="{5362B150-CD87-441C-8A43-3E0E6861FF02}" destId="{37627B35-6B30-4BFD-AE8C-D7EDE2AA8E84}" srcOrd="0" destOrd="0" presId="urn:microsoft.com/office/officeart/2005/8/layout/rings+Icon"/>
    <dgm:cxn modelId="{82983D8B-2663-4BF4-B8B6-44DFA0B87BEF}" type="presParOf" srcId="{5362B150-CD87-441C-8A43-3E0E6861FF02}" destId="{44CF1C66-B80C-4552-8BBF-3D2BBDDCDAAC}" srcOrd="1" destOrd="0" presId="urn:microsoft.com/office/officeart/2005/8/layout/rings+Icon"/>
    <dgm:cxn modelId="{17AD4FAB-20ED-4D0F-9C41-9E5A044ECA3D}" type="presParOf" srcId="{5362B150-CD87-441C-8A43-3E0E6861FF02}" destId="{268C8B76-2C5B-46ED-9F31-15540E5AFCD0}" srcOrd="2" destOrd="0" presId="urn:microsoft.com/office/officeart/2005/8/layout/rings+Icon"/>
    <dgm:cxn modelId="{3C92CAEF-A49A-469B-9067-C6EFBD14A3E2}" type="presParOf" srcId="{5362B150-CD87-441C-8A43-3E0E6861FF02}" destId="{09240CAF-3F9F-4B78-9322-857A38CCF761}" srcOrd="3" destOrd="0" presId="urn:microsoft.com/office/officeart/2005/8/layout/rings+Icon"/>
    <dgm:cxn modelId="{CCD374CD-9618-47A0-AB5B-A1BFBDE0D038}" type="presParOf" srcId="{5362B150-CD87-441C-8A43-3E0E6861FF02}" destId="{7040A5A0-28C9-466C-9AD6-ABE1AD123BD0}" srcOrd="4" destOrd="0" presId="urn:microsoft.com/office/officeart/2005/8/layout/rings+Icon"/>
    <dgm:cxn modelId="{D01989CD-4CE1-4E52-A9C4-DA615B81DA0C}" type="presParOf" srcId="{5362B150-CD87-441C-8A43-3E0E6861FF02}" destId="{51D3A446-E6F8-43F4-9EC2-0577B4F3C5B8}" srcOrd="5"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B6507D2-EDBF-4204-8CFD-7A2EDA02D921}" type="doc">
      <dgm:prSet loTypeId="urn:microsoft.com/office/officeart/2005/8/layout/rings+Icon" loCatId="relationship" qsTypeId="urn:microsoft.com/office/officeart/2005/8/quickstyle/3d2" qsCatId="3D" csTypeId="urn:microsoft.com/office/officeart/2005/8/colors/colorful3" csCatId="colorful" phldr="1"/>
      <dgm:spPr/>
      <dgm:t>
        <a:bodyPr/>
        <a:lstStyle/>
        <a:p>
          <a:endParaRPr lang="it-IT"/>
        </a:p>
      </dgm:t>
    </dgm:pt>
    <dgm:pt modelId="{6960B58A-3CD3-4B62-9A31-50233A3502C4}">
      <dgm:prSet phldrT="[Testo]" custT="1"/>
      <dgm:spPr/>
      <dgm:t>
        <a:bodyPr/>
        <a:lstStyle/>
        <a:p>
          <a:pPr algn="l"/>
          <a:r>
            <a:rPr lang="it-IT" sz="1200" u="none" dirty="0">
              <a:latin typeface="Verdana" panose="020B0604030504040204" pitchFamily="34" charset="0"/>
              <a:ea typeface="Verdana" panose="020B0604030504040204" pitchFamily="34" charset="0"/>
              <a:cs typeface="Verdana" panose="020B0604030504040204" pitchFamily="34" charset="0"/>
            </a:rPr>
            <a:t>Consumo competente</a:t>
          </a:r>
        </a:p>
      </dgm:t>
    </dgm:pt>
    <dgm:pt modelId="{9BAEBEE1-7C17-489F-9F77-34561C6632A5}" type="parTrans" cxnId="{45273325-48FD-4924-A4C9-F3D5F1BB93D2}">
      <dgm:prSet/>
      <dgm:spPr/>
      <dgm:t>
        <a:bodyPr/>
        <a:lstStyle/>
        <a:p>
          <a:endParaRPr lang="it-IT" u="none"/>
        </a:p>
      </dgm:t>
    </dgm:pt>
    <dgm:pt modelId="{23B1E1C2-FE43-48CF-B58D-B87530ACB64D}" type="sibTrans" cxnId="{45273325-48FD-4924-A4C9-F3D5F1BB93D2}">
      <dgm:prSet/>
      <dgm:spPr/>
      <dgm:t>
        <a:bodyPr/>
        <a:lstStyle/>
        <a:p>
          <a:endParaRPr lang="it-IT" u="none"/>
        </a:p>
      </dgm:t>
    </dgm:pt>
    <dgm:pt modelId="{F20F2B0F-81DF-40F3-9140-0816A7B09055}">
      <dgm:prSet phldrT="[Testo]"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Missione</a:t>
          </a:r>
        </a:p>
      </dgm:t>
    </dgm:pt>
    <dgm:pt modelId="{224BB24E-B503-42B8-AA87-F650D4643D67}" type="parTrans" cxnId="{B1D1A6D4-2E33-4E9F-BF01-5CEE92F1339D}">
      <dgm:prSet/>
      <dgm:spPr/>
      <dgm:t>
        <a:bodyPr/>
        <a:lstStyle/>
        <a:p>
          <a:endParaRPr lang="it-IT" u="none"/>
        </a:p>
      </dgm:t>
    </dgm:pt>
    <dgm:pt modelId="{403C3887-495D-4962-ABCF-45D86DACA38B}" type="sibTrans" cxnId="{B1D1A6D4-2E33-4E9F-BF01-5CEE92F1339D}">
      <dgm:prSet/>
      <dgm:spPr/>
      <dgm:t>
        <a:bodyPr/>
        <a:lstStyle/>
        <a:p>
          <a:endParaRPr lang="it-IT" u="none"/>
        </a:p>
      </dgm:t>
    </dgm:pt>
    <dgm:pt modelId="{AF86094C-70A4-4B8D-B0A3-8D5CE95F4A98}">
      <dgm:prSet phldrT="[Testo]"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Eco-</a:t>
          </a:r>
          <a:r>
            <a:rPr lang="it-IT" sz="1200" u="none" dirty="0" err="1">
              <a:latin typeface="Verdana" panose="020B0604030504040204" pitchFamily="34" charset="0"/>
              <a:ea typeface="Verdana" panose="020B0604030504040204" pitchFamily="34" charset="0"/>
              <a:cs typeface="Verdana" panose="020B0604030504040204" pitchFamily="34" charset="0"/>
            </a:rPr>
            <a:t>bio</a:t>
          </a:r>
          <a:r>
            <a:rPr lang="it-IT" sz="1200" u="none" dirty="0">
              <a:latin typeface="Verdana" panose="020B0604030504040204" pitchFamily="34" charset="0"/>
              <a:ea typeface="Verdana" panose="020B0604030504040204" pitchFamily="34" charset="0"/>
              <a:cs typeface="Verdana" panose="020B0604030504040204" pitchFamily="34" charset="0"/>
            </a:rPr>
            <a:t> come linking value</a:t>
          </a:r>
        </a:p>
      </dgm:t>
    </dgm:pt>
    <dgm:pt modelId="{AA0E51B6-0FEF-4F6B-8E0A-E1AF924EEACA}" type="parTrans" cxnId="{9622A7DC-FA5A-43A5-8C31-801CA0DB59D0}">
      <dgm:prSet/>
      <dgm:spPr/>
      <dgm:t>
        <a:bodyPr/>
        <a:lstStyle/>
        <a:p>
          <a:endParaRPr lang="it-IT" u="none"/>
        </a:p>
      </dgm:t>
    </dgm:pt>
    <dgm:pt modelId="{3C6BF94E-928A-44D7-A93E-E1419C856C63}" type="sibTrans" cxnId="{9622A7DC-FA5A-43A5-8C31-801CA0DB59D0}">
      <dgm:prSet/>
      <dgm:spPr/>
      <dgm:t>
        <a:bodyPr/>
        <a:lstStyle/>
        <a:p>
          <a:endParaRPr lang="it-IT" u="none"/>
        </a:p>
      </dgm:t>
    </dgm:pt>
    <dgm:pt modelId="{49AF7C5A-FC03-46FF-93A2-994977C60913}">
      <dgm:prSet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Spignatto</a:t>
          </a:r>
        </a:p>
      </dgm:t>
    </dgm:pt>
    <dgm:pt modelId="{E9404514-6AB0-4962-A17D-5E7FD2EA790A}" type="parTrans" cxnId="{F402C745-2C3E-41F4-A165-D9D08638381E}">
      <dgm:prSet/>
      <dgm:spPr/>
      <dgm:t>
        <a:bodyPr/>
        <a:lstStyle/>
        <a:p>
          <a:endParaRPr lang="it-IT" u="none"/>
        </a:p>
      </dgm:t>
    </dgm:pt>
    <dgm:pt modelId="{F2F0BA34-5E52-4B4C-90DF-92382DD8736A}" type="sibTrans" cxnId="{F402C745-2C3E-41F4-A165-D9D08638381E}">
      <dgm:prSet/>
      <dgm:spPr/>
      <dgm:t>
        <a:bodyPr/>
        <a:lstStyle/>
        <a:p>
          <a:endParaRPr lang="it-IT" u="none"/>
        </a:p>
      </dgm:t>
    </dgm:pt>
    <dgm:pt modelId="{581C18DC-6FBD-488A-9BB8-AE20BF8E24F3}">
      <dgm:prSet custT="1"/>
      <dgm:spPr/>
      <dgm:t>
        <a:bodyPr/>
        <a:lstStyle/>
        <a:p>
          <a:r>
            <a:rPr lang="it-IT" sz="1200" u="none" dirty="0">
              <a:latin typeface="Verdana" panose="020B0604030504040204" pitchFamily="34" charset="0"/>
              <a:ea typeface="Verdana" panose="020B0604030504040204" pitchFamily="34" charset="0"/>
              <a:cs typeface="Verdana" panose="020B0604030504040204" pitchFamily="34" charset="0"/>
            </a:rPr>
            <a:t>Auto-produzione</a:t>
          </a:r>
        </a:p>
      </dgm:t>
    </dgm:pt>
    <dgm:pt modelId="{67FF3B49-9DC6-47BE-9E67-09E5C1A39AC6}" type="parTrans" cxnId="{D6427E43-B7EB-4C7F-AB5F-9083543E576A}">
      <dgm:prSet/>
      <dgm:spPr/>
      <dgm:t>
        <a:bodyPr/>
        <a:lstStyle/>
        <a:p>
          <a:endParaRPr lang="it-IT" u="none"/>
        </a:p>
      </dgm:t>
    </dgm:pt>
    <dgm:pt modelId="{7E6DFFD9-509D-4AFD-88B8-9EB19391973D}" type="sibTrans" cxnId="{D6427E43-B7EB-4C7F-AB5F-9083543E576A}">
      <dgm:prSet/>
      <dgm:spPr/>
      <dgm:t>
        <a:bodyPr/>
        <a:lstStyle/>
        <a:p>
          <a:endParaRPr lang="it-IT" u="none"/>
        </a:p>
      </dgm:t>
    </dgm:pt>
    <dgm:pt modelId="{5362B150-CD87-441C-8A43-3E0E6861FF02}" type="pres">
      <dgm:prSet presAssocID="{0B6507D2-EDBF-4204-8CFD-7A2EDA02D921}" presName="Name0" presStyleCnt="0">
        <dgm:presLayoutVars>
          <dgm:chMax val="7"/>
          <dgm:dir/>
          <dgm:resizeHandles val="exact"/>
        </dgm:presLayoutVars>
      </dgm:prSet>
      <dgm:spPr/>
      <dgm:t>
        <a:bodyPr/>
        <a:lstStyle/>
        <a:p>
          <a:endParaRPr lang="it-IT"/>
        </a:p>
      </dgm:t>
    </dgm:pt>
    <dgm:pt modelId="{37627B35-6B30-4BFD-AE8C-D7EDE2AA8E84}" type="pres">
      <dgm:prSet presAssocID="{0B6507D2-EDBF-4204-8CFD-7A2EDA02D921}" presName="ellipse1" presStyleLbl="vennNode1" presStyleIdx="0" presStyleCnt="5">
        <dgm:presLayoutVars>
          <dgm:bulletEnabled val="1"/>
        </dgm:presLayoutVars>
      </dgm:prSet>
      <dgm:spPr/>
      <dgm:t>
        <a:bodyPr/>
        <a:lstStyle/>
        <a:p>
          <a:endParaRPr lang="it-IT"/>
        </a:p>
      </dgm:t>
    </dgm:pt>
    <dgm:pt modelId="{44CF1C66-B80C-4552-8BBF-3D2BBDDCDAAC}" type="pres">
      <dgm:prSet presAssocID="{0B6507D2-EDBF-4204-8CFD-7A2EDA02D921}" presName="ellipse2" presStyleLbl="vennNode1" presStyleIdx="1" presStyleCnt="5" custScaleX="128432" custLinFactNeighborX="5257" custLinFactNeighborY="-102">
        <dgm:presLayoutVars>
          <dgm:bulletEnabled val="1"/>
        </dgm:presLayoutVars>
      </dgm:prSet>
      <dgm:spPr/>
      <dgm:t>
        <a:bodyPr/>
        <a:lstStyle/>
        <a:p>
          <a:endParaRPr lang="it-IT"/>
        </a:p>
      </dgm:t>
    </dgm:pt>
    <dgm:pt modelId="{268C8B76-2C5B-46ED-9F31-15540E5AFCD0}" type="pres">
      <dgm:prSet presAssocID="{0B6507D2-EDBF-4204-8CFD-7A2EDA02D921}" presName="ellipse3" presStyleLbl="vennNode1" presStyleIdx="2" presStyleCnt="5">
        <dgm:presLayoutVars>
          <dgm:bulletEnabled val="1"/>
        </dgm:presLayoutVars>
      </dgm:prSet>
      <dgm:spPr/>
      <dgm:t>
        <a:bodyPr/>
        <a:lstStyle/>
        <a:p>
          <a:endParaRPr lang="it-IT"/>
        </a:p>
      </dgm:t>
    </dgm:pt>
    <dgm:pt modelId="{09240CAF-3F9F-4B78-9322-857A38CCF761}" type="pres">
      <dgm:prSet presAssocID="{0B6507D2-EDBF-4204-8CFD-7A2EDA02D921}" presName="ellipse4" presStyleLbl="vennNode1" presStyleIdx="3" presStyleCnt="5">
        <dgm:presLayoutVars>
          <dgm:bulletEnabled val="1"/>
        </dgm:presLayoutVars>
      </dgm:prSet>
      <dgm:spPr/>
      <dgm:t>
        <a:bodyPr/>
        <a:lstStyle/>
        <a:p>
          <a:endParaRPr lang="it-IT"/>
        </a:p>
      </dgm:t>
    </dgm:pt>
    <dgm:pt modelId="{7040A5A0-28C9-466C-9AD6-ABE1AD123BD0}" type="pres">
      <dgm:prSet presAssocID="{0B6507D2-EDBF-4204-8CFD-7A2EDA02D921}" presName="ellipse5" presStyleLbl="vennNode1" presStyleIdx="4" presStyleCnt="5">
        <dgm:presLayoutVars>
          <dgm:bulletEnabled val="1"/>
        </dgm:presLayoutVars>
      </dgm:prSet>
      <dgm:spPr/>
      <dgm:t>
        <a:bodyPr/>
        <a:lstStyle/>
        <a:p>
          <a:endParaRPr lang="it-IT"/>
        </a:p>
      </dgm:t>
    </dgm:pt>
  </dgm:ptLst>
  <dgm:cxnLst>
    <dgm:cxn modelId="{06ECBD91-2515-4B4F-9088-C6A7418F53F4}" type="presOf" srcId="{0B6507D2-EDBF-4204-8CFD-7A2EDA02D921}" destId="{5362B150-CD87-441C-8A43-3E0E6861FF02}" srcOrd="0" destOrd="0" presId="urn:microsoft.com/office/officeart/2005/8/layout/rings+Icon"/>
    <dgm:cxn modelId="{F402C745-2C3E-41F4-A165-D9D08638381E}" srcId="{0B6507D2-EDBF-4204-8CFD-7A2EDA02D921}" destId="{49AF7C5A-FC03-46FF-93A2-994977C60913}" srcOrd="3" destOrd="0" parTransId="{E9404514-6AB0-4962-A17D-5E7FD2EA790A}" sibTransId="{F2F0BA34-5E52-4B4C-90DF-92382DD8736A}"/>
    <dgm:cxn modelId="{D6427E43-B7EB-4C7F-AB5F-9083543E576A}" srcId="{0B6507D2-EDBF-4204-8CFD-7A2EDA02D921}" destId="{581C18DC-6FBD-488A-9BB8-AE20BF8E24F3}" srcOrd="2" destOrd="0" parTransId="{67FF3B49-9DC6-47BE-9E67-09E5C1A39AC6}" sibTransId="{7E6DFFD9-509D-4AFD-88B8-9EB19391973D}"/>
    <dgm:cxn modelId="{07544D78-FDF2-4B9D-8365-6D53CF9F4098}" type="presOf" srcId="{49AF7C5A-FC03-46FF-93A2-994977C60913}" destId="{09240CAF-3F9F-4B78-9322-857A38CCF761}" srcOrd="0" destOrd="0" presId="urn:microsoft.com/office/officeart/2005/8/layout/rings+Icon"/>
    <dgm:cxn modelId="{BB67C0A2-4FF7-4CBD-8113-6BBA083309FE}" type="presOf" srcId="{581C18DC-6FBD-488A-9BB8-AE20BF8E24F3}" destId="{268C8B76-2C5B-46ED-9F31-15540E5AFCD0}" srcOrd="0" destOrd="0" presId="urn:microsoft.com/office/officeart/2005/8/layout/rings+Icon"/>
    <dgm:cxn modelId="{9E77DCFB-669C-4C15-90AC-1717FBE67A2C}" type="presOf" srcId="{AF86094C-70A4-4B8D-B0A3-8D5CE95F4A98}" destId="{7040A5A0-28C9-466C-9AD6-ABE1AD123BD0}" srcOrd="0" destOrd="0" presId="urn:microsoft.com/office/officeart/2005/8/layout/rings+Icon"/>
    <dgm:cxn modelId="{9622A7DC-FA5A-43A5-8C31-801CA0DB59D0}" srcId="{0B6507D2-EDBF-4204-8CFD-7A2EDA02D921}" destId="{AF86094C-70A4-4B8D-B0A3-8D5CE95F4A98}" srcOrd="4" destOrd="0" parTransId="{AA0E51B6-0FEF-4F6B-8E0A-E1AF924EEACA}" sibTransId="{3C6BF94E-928A-44D7-A93E-E1419C856C63}"/>
    <dgm:cxn modelId="{45273325-48FD-4924-A4C9-F3D5F1BB93D2}" srcId="{0B6507D2-EDBF-4204-8CFD-7A2EDA02D921}" destId="{6960B58A-3CD3-4B62-9A31-50233A3502C4}" srcOrd="0" destOrd="0" parTransId="{9BAEBEE1-7C17-489F-9F77-34561C6632A5}" sibTransId="{23B1E1C2-FE43-48CF-B58D-B87530ACB64D}"/>
    <dgm:cxn modelId="{05C20D41-F3AC-4477-8E7F-8C179EC80EA3}" type="presOf" srcId="{F20F2B0F-81DF-40F3-9140-0816A7B09055}" destId="{44CF1C66-B80C-4552-8BBF-3D2BBDDCDAAC}" srcOrd="0" destOrd="0" presId="urn:microsoft.com/office/officeart/2005/8/layout/rings+Icon"/>
    <dgm:cxn modelId="{07D1730F-33B5-4402-A1A6-6343D3D5F488}" type="presOf" srcId="{6960B58A-3CD3-4B62-9A31-50233A3502C4}" destId="{37627B35-6B30-4BFD-AE8C-D7EDE2AA8E84}" srcOrd="0" destOrd="0" presId="urn:microsoft.com/office/officeart/2005/8/layout/rings+Icon"/>
    <dgm:cxn modelId="{B1D1A6D4-2E33-4E9F-BF01-5CEE92F1339D}" srcId="{0B6507D2-EDBF-4204-8CFD-7A2EDA02D921}" destId="{F20F2B0F-81DF-40F3-9140-0816A7B09055}" srcOrd="1" destOrd="0" parTransId="{224BB24E-B503-42B8-AA87-F650D4643D67}" sibTransId="{403C3887-495D-4962-ABCF-45D86DACA38B}"/>
    <dgm:cxn modelId="{7D865B95-44CE-4680-BAE3-F2E54C176AE2}" type="presParOf" srcId="{5362B150-CD87-441C-8A43-3E0E6861FF02}" destId="{37627B35-6B30-4BFD-AE8C-D7EDE2AA8E84}" srcOrd="0" destOrd="0" presId="urn:microsoft.com/office/officeart/2005/8/layout/rings+Icon"/>
    <dgm:cxn modelId="{1A6CA5AA-6479-42D7-BBF2-240D09C8695F}" type="presParOf" srcId="{5362B150-CD87-441C-8A43-3E0E6861FF02}" destId="{44CF1C66-B80C-4552-8BBF-3D2BBDDCDAAC}" srcOrd="1" destOrd="0" presId="urn:microsoft.com/office/officeart/2005/8/layout/rings+Icon"/>
    <dgm:cxn modelId="{9AD6BE12-991E-4C5F-AA43-3D2838B09226}" type="presParOf" srcId="{5362B150-CD87-441C-8A43-3E0E6861FF02}" destId="{268C8B76-2C5B-46ED-9F31-15540E5AFCD0}" srcOrd="2" destOrd="0" presId="urn:microsoft.com/office/officeart/2005/8/layout/rings+Icon"/>
    <dgm:cxn modelId="{337F0BEB-DA8F-449B-BC09-1D197F4043A5}" type="presParOf" srcId="{5362B150-CD87-441C-8A43-3E0E6861FF02}" destId="{09240CAF-3F9F-4B78-9322-857A38CCF761}" srcOrd="3" destOrd="0" presId="urn:microsoft.com/office/officeart/2005/8/layout/rings+Icon"/>
    <dgm:cxn modelId="{87295D3A-461B-4527-8DC7-4F0F74023C10}" type="presParOf" srcId="{5362B150-CD87-441C-8A43-3E0E6861FF02}" destId="{7040A5A0-28C9-466C-9AD6-ABE1AD123BD0}" srcOrd="4" destOrd="0" presId="urn:microsoft.com/office/officeart/2005/8/layout/rings+Icon"/>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F438E8E0-0238-4DA8-8FAF-30B699EF3F15}"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it-IT"/>
        </a:p>
      </dgm:t>
    </dgm:pt>
    <dgm:pt modelId="{4984AA8A-FD14-4805-93FC-9A86FB83E0A5}">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Esplorare il fenomeno del sesso bareback  tra omosessuali nelle comunità online in Italia</a:t>
          </a:r>
        </a:p>
      </dgm:t>
    </dgm:pt>
    <dgm:pt modelId="{E6CEA250-8AAB-4393-8997-EDB9BB854E1E}" type="parTrans" cxnId="{CD380D50-64B7-4799-89D8-72C08F19A597}">
      <dgm:prSet/>
      <dgm:spPr/>
      <dgm:t>
        <a:bodyPr/>
        <a:lstStyle/>
        <a:p>
          <a:endParaRPr lang="it-IT"/>
        </a:p>
      </dgm:t>
    </dgm:pt>
    <dgm:pt modelId="{A216DC70-0A62-4087-AFB6-77A176DA4440}" type="sibTrans" cxnId="{CD380D50-64B7-4799-89D8-72C08F19A597}">
      <dgm:prSet/>
      <dgm:spPr/>
      <dgm:t>
        <a:bodyPr/>
        <a:lstStyle/>
        <a:p>
          <a:endParaRPr lang="it-IT"/>
        </a:p>
      </dgm:t>
    </dgm:pt>
    <dgm:pt modelId="{79461E79-AF75-492E-A044-81C4D12379A1}">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Studio delle dinamiche</a:t>
          </a:r>
        </a:p>
      </dgm:t>
    </dgm:pt>
    <dgm:pt modelId="{709EFFC0-DF9D-42EE-9A4A-813C29AC37ED}" type="parTrans" cxnId="{0E4D4D8A-5129-4B9A-85B3-803F9FA02C70}">
      <dgm:prSet/>
      <dgm:spPr>
        <a:solidFill>
          <a:schemeClr val="tx1"/>
        </a:solidFill>
        <a:ln w="38100"/>
      </dgm:spPr>
      <dgm:t>
        <a:bodyPr/>
        <a:lstStyle/>
        <a:p>
          <a:endParaRPr lang="it-IT"/>
        </a:p>
      </dgm:t>
    </dgm:pt>
    <dgm:pt modelId="{E350D49A-7C89-4F61-9893-A7DE3345DA94}" type="sibTrans" cxnId="{0E4D4D8A-5129-4B9A-85B3-803F9FA02C70}">
      <dgm:prSet/>
      <dgm:spPr/>
      <dgm:t>
        <a:bodyPr/>
        <a:lstStyle/>
        <a:p>
          <a:endParaRPr lang="it-IT"/>
        </a:p>
      </dgm:t>
    </dgm:pt>
    <dgm:pt modelId="{138C64D7-0FD7-4A67-8695-BBE5EF20CBA4}">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Informazione vs. rischio</a:t>
          </a:r>
        </a:p>
      </dgm:t>
    </dgm:pt>
    <dgm:pt modelId="{02549C3A-D68D-48A8-B346-C0A3C48F9D66}" type="parTrans" cxnId="{38635379-0E20-4348-B4CD-B1F589307E6B}">
      <dgm:prSet/>
      <dgm:spPr>
        <a:ln w="38100">
          <a:solidFill>
            <a:schemeClr val="tx1"/>
          </a:solidFill>
        </a:ln>
      </dgm:spPr>
      <dgm:t>
        <a:bodyPr/>
        <a:lstStyle/>
        <a:p>
          <a:endParaRPr lang="it-IT"/>
        </a:p>
      </dgm:t>
    </dgm:pt>
    <dgm:pt modelId="{90CDCABB-198C-4C42-9F5F-BE42EAD05326}" type="sibTrans" cxnId="{38635379-0E20-4348-B4CD-B1F589307E6B}">
      <dgm:prSet/>
      <dgm:spPr/>
      <dgm:t>
        <a:bodyPr/>
        <a:lstStyle/>
        <a:p>
          <a:endParaRPr lang="it-IT"/>
        </a:p>
      </dgm:t>
    </dgm:pt>
    <dgm:pt modelId="{865653B2-65AF-4A58-96EB-EE3EBE0B6A1D}">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Motivazioni</a:t>
          </a:r>
        </a:p>
      </dgm:t>
    </dgm:pt>
    <dgm:pt modelId="{204255C2-E738-4D22-B8AD-7CB878B60356}" type="parTrans" cxnId="{C0EC12CA-C1B8-43B0-A76A-316370CEDAC4}">
      <dgm:prSet/>
      <dgm:spPr>
        <a:ln w="28575"/>
      </dgm:spPr>
      <dgm:t>
        <a:bodyPr/>
        <a:lstStyle/>
        <a:p>
          <a:endParaRPr lang="it-IT"/>
        </a:p>
      </dgm:t>
    </dgm:pt>
    <dgm:pt modelId="{166B9F2D-3199-44A5-84DB-AEFF4D3F7842}" type="sibTrans" cxnId="{C0EC12CA-C1B8-43B0-A76A-316370CEDAC4}">
      <dgm:prSet/>
      <dgm:spPr/>
      <dgm:t>
        <a:bodyPr/>
        <a:lstStyle/>
        <a:p>
          <a:endParaRPr lang="it-IT"/>
        </a:p>
      </dgm:t>
    </dgm:pt>
    <dgm:pt modelId="{071B12BB-E5C9-49E4-87DC-9172DE90431C}">
      <dgm:prSet phldrT="[Testo]" custT="1"/>
      <dgm:spPr>
        <a:solidFill>
          <a:srgbClr val="00B050"/>
        </a:solidFill>
        <a:ln w="38100">
          <a:solidFill>
            <a:schemeClr val="tx1"/>
          </a:solidFill>
        </a:ln>
      </dgm:spPr>
      <dgm:t>
        <a:bodyPr/>
        <a:lstStyle/>
        <a:p>
          <a:r>
            <a:rPr lang="it-IT" sz="1800" b="1" i="0" u="none" dirty="0">
              <a:solidFill>
                <a:schemeClr val="tx1"/>
              </a:solidFill>
              <a:latin typeface="Verdana" panose="020B0604030504040204" pitchFamily="34" charset="0"/>
              <a:ea typeface="Verdana" panose="020B0604030504040204" pitchFamily="34" charset="0"/>
              <a:cs typeface="Verdana" panose="020B0604030504040204" pitchFamily="34" charset="0"/>
            </a:rPr>
            <a:t>Percezione del rischio</a:t>
          </a:r>
        </a:p>
      </dgm:t>
    </dgm:pt>
    <dgm:pt modelId="{E1EF56D0-C907-4B3E-A376-859B11DECA2B}" type="parTrans" cxnId="{C3D31196-3DDC-4513-B7ED-4D09C5B097E9}">
      <dgm:prSet/>
      <dgm:spPr>
        <a:ln w="28575"/>
      </dgm:spPr>
      <dgm:t>
        <a:bodyPr/>
        <a:lstStyle/>
        <a:p>
          <a:endParaRPr lang="it-IT"/>
        </a:p>
      </dgm:t>
    </dgm:pt>
    <dgm:pt modelId="{16445C8C-6F82-470A-8D4F-79E51F6E828C}" type="sibTrans" cxnId="{C3D31196-3DDC-4513-B7ED-4D09C5B097E9}">
      <dgm:prSet/>
      <dgm:spPr/>
      <dgm:t>
        <a:bodyPr/>
        <a:lstStyle/>
        <a:p>
          <a:endParaRPr lang="it-IT"/>
        </a:p>
      </dgm:t>
    </dgm:pt>
    <dgm:pt modelId="{DD0B836A-9874-449F-8FF9-647B2D918121}" type="pres">
      <dgm:prSet presAssocID="{F438E8E0-0238-4DA8-8FAF-30B699EF3F15}" presName="hierChild1" presStyleCnt="0">
        <dgm:presLayoutVars>
          <dgm:orgChart val="1"/>
          <dgm:chPref val="1"/>
          <dgm:dir/>
          <dgm:animOne val="branch"/>
          <dgm:animLvl val="lvl"/>
          <dgm:resizeHandles/>
        </dgm:presLayoutVars>
      </dgm:prSet>
      <dgm:spPr/>
      <dgm:t>
        <a:bodyPr/>
        <a:lstStyle/>
        <a:p>
          <a:endParaRPr lang="it-IT"/>
        </a:p>
      </dgm:t>
    </dgm:pt>
    <dgm:pt modelId="{F9B49B98-F9DB-4C88-90ED-94F30770E470}" type="pres">
      <dgm:prSet presAssocID="{4984AA8A-FD14-4805-93FC-9A86FB83E0A5}" presName="hierRoot1" presStyleCnt="0">
        <dgm:presLayoutVars>
          <dgm:hierBranch val="init"/>
        </dgm:presLayoutVars>
      </dgm:prSet>
      <dgm:spPr/>
    </dgm:pt>
    <dgm:pt modelId="{9AC87826-9648-4161-BD5C-A17182D3D935}" type="pres">
      <dgm:prSet presAssocID="{4984AA8A-FD14-4805-93FC-9A86FB83E0A5}" presName="rootComposite1" presStyleCnt="0"/>
      <dgm:spPr/>
    </dgm:pt>
    <dgm:pt modelId="{E2238EFC-6B79-470C-8E81-7F05FD612343}" type="pres">
      <dgm:prSet presAssocID="{4984AA8A-FD14-4805-93FC-9A86FB83E0A5}" presName="rootText1" presStyleLbl="node0" presStyleIdx="0" presStyleCnt="1" custScaleX="295638" custScaleY="163899" custLinFactY="-9840" custLinFactNeighborX="0" custLinFactNeighborY="-100000">
        <dgm:presLayoutVars>
          <dgm:chPref val="3"/>
        </dgm:presLayoutVars>
      </dgm:prSet>
      <dgm:spPr/>
      <dgm:t>
        <a:bodyPr/>
        <a:lstStyle/>
        <a:p>
          <a:endParaRPr lang="it-IT"/>
        </a:p>
      </dgm:t>
    </dgm:pt>
    <dgm:pt modelId="{F9D0775C-7E1A-4CEC-A2A4-E9447E128764}" type="pres">
      <dgm:prSet presAssocID="{4984AA8A-FD14-4805-93FC-9A86FB83E0A5}" presName="rootConnector1" presStyleLbl="node1" presStyleIdx="0" presStyleCnt="0"/>
      <dgm:spPr/>
      <dgm:t>
        <a:bodyPr/>
        <a:lstStyle/>
        <a:p>
          <a:endParaRPr lang="it-IT"/>
        </a:p>
      </dgm:t>
    </dgm:pt>
    <dgm:pt modelId="{BD4A5F3F-ECE2-490A-9557-979D718EEED8}" type="pres">
      <dgm:prSet presAssocID="{4984AA8A-FD14-4805-93FC-9A86FB83E0A5}" presName="hierChild2" presStyleCnt="0"/>
      <dgm:spPr/>
    </dgm:pt>
    <dgm:pt modelId="{C80DEE25-8C5F-4E71-8978-D70238E0BDEB}" type="pres">
      <dgm:prSet presAssocID="{709EFFC0-DF9D-42EE-9A4A-813C29AC37ED}" presName="Name37" presStyleLbl="parChTrans1D2" presStyleIdx="0" presStyleCnt="4"/>
      <dgm:spPr/>
      <dgm:t>
        <a:bodyPr/>
        <a:lstStyle/>
        <a:p>
          <a:endParaRPr lang="it-IT"/>
        </a:p>
      </dgm:t>
    </dgm:pt>
    <dgm:pt modelId="{C87690E8-368D-47CA-BDF3-2A094663A36E}" type="pres">
      <dgm:prSet presAssocID="{79461E79-AF75-492E-A044-81C4D12379A1}" presName="hierRoot2" presStyleCnt="0">
        <dgm:presLayoutVars>
          <dgm:hierBranch val="init"/>
        </dgm:presLayoutVars>
      </dgm:prSet>
      <dgm:spPr/>
    </dgm:pt>
    <dgm:pt modelId="{76E051F1-943E-453C-8C14-E94653992C02}" type="pres">
      <dgm:prSet presAssocID="{79461E79-AF75-492E-A044-81C4D12379A1}" presName="rootComposite" presStyleCnt="0"/>
      <dgm:spPr/>
    </dgm:pt>
    <dgm:pt modelId="{2389AA89-E831-42D7-89B3-E608BB11521A}" type="pres">
      <dgm:prSet presAssocID="{79461E79-AF75-492E-A044-81C4D12379A1}" presName="rootText" presStyleLbl="node2" presStyleIdx="0" presStyleCnt="4">
        <dgm:presLayoutVars>
          <dgm:chPref val="3"/>
        </dgm:presLayoutVars>
      </dgm:prSet>
      <dgm:spPr/>
      <dgm:t>
        <a:bodyPr/>
        <a:lstStyle/>
        <a:p>
          <a:endParaRPr lang="it-IT"/>
        </a:p>
      </dgm:t>
    </dgm:pt>
    <dgm:pt modelId="{D72A38F3-5F93-4C83-8516-A36220CA42AC}" type="pres">
      <dgm:prSet presAssocID="{79461E79-AF75-492E-A044-81C4D12379A1}" presName="rootConnector" presStyleLbl="node2" presStyleIdx="0" presStyleCnt="4"/>
      <dgm:spPr/>
      <dgm:t>
        <a:bodyPr/>
        <a:lstStyle/>
        <a:p>
          <a:endParaRPr lang="it-IT"/>
        </a:p>
      </dgm:t>
    </dgm:pt>
    <dgm:pt modelId="{AD5E21E7-A416-4C87-9268-81079CB0D5BB}" type="pres">
      <dgm:prSet presAssocID="{79461E79-AF75-492E-A044-81C4D12379A1}" presName="hierChild4" presStyleCnt="0"/>
      <dgm:spPr/>
    </dgm:pt>
    <dgm:pt modelId="{A1668D76-69A2-4D8F-B004-5522AC3B4655}" type="pres">
      <dgm:prSet presAssocID="{79461E79-AF75-492E-A044-81C4D12379A1}" presName="hierChild5" presStyleCnt="0"/>
      <dgm:spPr/>
    </dgm:pt>
    <dgm:pt modelId="{4E819109-1214-4354-AA54-710D578B2647}" type="pres">
      <dgm:prSet presAssocID="{204255C2-E738-4D22-B8AD-7CB878B60356}" presName="Name37" presStyleLbl="parChTrans1D2" presStyleIdx="1" presStyleCnt="4"/>
      <dgm:spPr/>
      <dgm:t>
        <a:bodyPr/>
        <a:lstStyle/>
        <a:p>
          <a:endParaRPr lang="it-IT"/>
        </a:p>
      </dgm:t>
    </dgm:pt>
    <dgm:pt modelId="{F5EA764A-1D38-4E21-B956-DAE8C45820C6}" type="pres">
      <dgm:prSet presAssocID="{865653B2-65AF-4A58-96EB-EE3EBE0B6A1D}" presName="hierRoot2" presStyleCnt="0">
        <dgm:presLayoutVars>
          <dgm:hierBranch val="init"/>
        </dgm:presLayoutVars>
      </dgm:prSet>
      <dgm:spPr/>
    </dgm:pt>
    <dgm:pt modelId="{575FD578-31DD-4A44-B18B-6FD6A8143C1C}" type="pres">
      <dgm:prSet presAssocID="{865653B2-65AF-4A58-96EB-EE3EBE0B6A1D}" presName="rootComposite" presStyleCnt="0"/>
      <dgm:spPr/>
    </dgm:pt>
    <dgm:pt modelId="{4B4DABD4-03BE-46DE-BCE4-CAE0E632530B}" type="pres">
      <dgm:prSet presAssocID="{865653B2-65AF-4A58-96EB-EE3EBE0B6A1D}" presName="rootText" presStyleLbl="node2" presStyleIdx="1" presStyleCnt="4">
        <dgm:presLayoutVars>
          <dgm:chPref val="3"/>
        </dgm:presLayoutVars>
      </dgm:prSet>
      <dgm:spPr/>
      <dgm:t>
        <a:bodyPr/>
        <a:lstStyle/>
        <a:p>
          <a:endParaRPr lang="it-IT"/>
        </a:p>
      </dgm:t>
    </dgm:pt>
    <dgm:pt modelId="{CCAB0C0B-D0A5-4470-97B3-F089ADEF8A26}" type="pres">
      <dgm:prSet presAssocID="{865653B2-65AF-4A58-96EB-EE3EBE0B6A1D}" presName="rootConnector" presStyleLbl="node2" presStyleIdx="1" presStyleCnt="4"/>
      <dgm:spPr/>
      <dgm:t>
        <a:bodyPr/>
        <a:lstStyle/>
        <a:p>
          <a:endParaRPr lang="it-IT"/>
        </a:p>
      </dgm:t>
    </dgm:pt>
    <dgm:pt modelId="{B40C5ACE-1C09-402A-B5D8-E3F49C66838E}" type="pres">
      <dgm:prSet presAssocID="{865653B2-65AF-4A58-96EB-EE3EBE0B6A1D}" presName="hierChild4" presStyleCnt="0"/>
      <dgm:spPr/>
    </dgm:pt>
    <dgm:pt modelId="{231CD16D-0AF8-4A43-BACE-B0CDFE8903DC}" type="pres">
      <dgm:prSet presAssocID="{865653B2-65AF-4A58-96EB-EE3EBE0B6A1D}" presName="hierChild5" presStyleCnt="0"/>
      <dgm:spPr/>
    </dgm:pt>
    <dgm:pt modelId="{5B676125-56D2-429C-BA9D-3BFBBB4A311B}" type="pres">
      <dgm:prSet presAssocID="{E1EF56D0-C907-4B3E-A376-859B11DECA2B}" presName="Name37" presStyleLbl="parChTrans1D2" presStyleIdx="2" presStyleCnt="4"/>
      <dgm:spPr/>
      <dgm:t>
        <a:bodyPr/>
        <a:lstStyle/>
        <a:p>
          <a:endParaRPr lang="it-IT"/>
        </a:p>
      </dgm:t>
    </dgm:pt>
    <dgm:pt modelId="{86FDCA0E-E5CA-45F6-B0F5-000B8993672A}" type="pres">
      <dgm:prSet presAssocID="{071B12BB-E5C9-49E4-87DC-9172DE90431C}" presName="hierRoot2" presStyleCnt="0">
        <dgm:presLayoutVars>
          <dgm:hierBranch val="init"/>
        </dgm:presLayoutVars>
      </dgm:prSet>
      <dgm:spPr/>
    </dgm:pt>
    <dgm:pt modelId="{1A7B5E89-6BE1-421E-A557-972A2841577F}" type="pres">
      <dgm:prSet presAssocID="{071B12BB-E5C9-49E4-87DC-9172DE90431C}" presName="rootComposite" presStyleCnt="0"/>
      <dgm:spPr/>
    </dgm:pt>
    <dgm:pt modelId="{EC7C2A69-A0DA-4FA5-8343-48D85BFC2D31}" type="pres">
      <dgm:prSet presAssocID="{071B12BB-E5C9-49E4-87DC-9172DE90431C}" presName="rootText" presStyleLbl="node2" presStyleIdx="2" presStyleCnt="4">
        <dgm:presLayoutVars>
          <dgm:chPref val="3"/>
        </dgm:presLayoutVars>
      </dgm:prSet>
      <dgm:spPr/>
      <dgm:t>
        <a:bodyPr/>
        <a:lstStyle/>
        <a:p>
          <a:endParaRPr lang="it-IT"/>
        </a:p>
      </dgm:t>
    </dgm:pt>
    <dgm:pt modelId="{B64FD7BC-4EB6-4762-ACA2-986B5695276F}" type="pres">
      <dgm:prSet presAssocID="{071B12BB-E5C9-49E4-87DC-9172DE90431C}" presName="rootConnector" presStyleLbl="node2" presStyleIdx="2" presStyleCnt="4"/>
      <dgm:spPr/>
      <dgm:t>
        <a:bodyPr/>
        <a:lstStyle/>
        <a:p>
          <a:endParaRPr lang="it-IT"/>
        </a:p>
      </dgm:t>
    </dgm:pt>
    <dgm:pt modelId="{516F1161-2B91-40C7-A1E1-6A403264571C}" type="pres">
      <dgm:prSet presAssocID="{071B12BB-E5C9-49E4-87DC-9172DE90431C}" presName="hierChild4" presStyleCnt="0"/>
      <dgm:spPr/>
    </dgm:pt>
    <dgm:pt modelId="{99A27E12-44FE-4FE5-B63E-9C0107759AC4}" type="pres">
      <dgm:prSet presAssocID="{071B12BB-E5C9-49E4-87DC-9172DE90431C}" presName="hierChild5" presStyleCnt="0"/>
      <dgm:spPr/>
    </dgm:pt>
    <dgm:pt modelId="{A925F562-2266-42F9-B09E-964CF65F02CB}" type="pres">
      <dgm:prSet presAssocID="{02549C3A-D68D-48A8-B346-C0A3C48F9D66}" presName="Name37" presStyleLbl="parChTrans1D2" presStyleIdx="3" presStyleCnt="4"/>
      <dgm:spPr/>
      <dgm:t>
        <a:bodyPr/>
        <a:lstStyle/>
        <a:p>
          <a:endParaRPr lang="it-IT"/>
        </a:p>
      </dgm:t>
    </dgm:pt>
    <dgm:pt modelId="{8AC1EE8F-EF83-4428-A9AC-D78FDFF78C29}" type="pres">
      <dgm:prSet presAssocID="{138C64D7-0FD7-4A67-8695-BBE5EF20CBA4}" presName="hierRoot2" presStyleCnt="0">
        <dgm:presLayoutVars>
          <dgm:hierBranch val="init"/>
        </dgm:presLayoutVars>
      </dgm:prSet>
      <dgm:spPr/>
    </dgm:pt>
    <dgm:pt modelId="{78525859-CEB1-43EE-9E65-82A9F4871A8B}" type="pres">
      <dgm:prSet presAssocID="{138C64D7-0FD7-4A67-8695-BBE5EF20CBA4}" presName="rootComposite" presStyleCnt="0"/>
      <dgm:spPr/>
    </dgm:pt>
    <dgm:pt modelId="{8BEAD5A1-C835-4543-98E4-279B50ABA23E}" type="pres">
      <dgm:prSet presAssocID="{138C64D7-0FD7-4A67-8695-BBE5EF20CBA4}" presName="rootText" presStyleLbl="node2" presStyleIdx="3" presStyleCnt="4">
        <dgm:presLayoutVars>
          <dgm:chPref val="3"/>
        </dgm:presLayoutVars>
      </dgm:prSet>
      <dgm:spPr/>
      <dgm:t>
        <a:bodyPr/>
        <a:lstStyle/>
        <a:p>
          <a:endParaRPr lang="it-IT"/>
        </a:p>
      </dgm:t>
    </dgm:pt>
    <dgm:pt modelId="{C74F1ABC-91A0-4A7F-8C9F-ED11C7B3F745}" type="pres">
      <dgm:prSet presAssocID="{138C64D7-0FD7-4A67-8695-BBE5EF20CBA4}" presName="rootConnector" presStyleLbl="node2" presStyleIdx="3" presStyleCnt="4"/>
      <dgm:spPr/>
      <dgm:t>
        <a:bodyPr/>
        <a:lstStyle/>
        <a:p>
          <a:endParaRPr lang="it-IT"/>
        </a:p>
      </dgm:t>
    </dgm:pt>
    <dgm:pt modelId="{DBAFCCB6-F009-40D9-AA26-E654A006732E}" type="pres">
      <dgm:prSet presAssocID="{138C64D7-0FD7-4A67-8695-BBE5EF20CBA4}" presName="hierChild4" presStyleCnt="0"/>
      <dgm:spPr/>
    </dgm:pt>
    <dgm:pt modelId="{B5BF2519-4376-4648-BB86-FC36804C641D}" type="pres">
      <dgm:prSet presAssocID="{138C64D7-0FD7-4A67-8695-BBE5EF20CBA4}" presName="hierChild5" presStyleCnt="0"/>
      <dgm:spPr/>
    </dgm:pt>
    <dgm:pt modelId="{965C43C3-B949-470A-9822-922CDB359781}" type="pres">
      <dgm:prSet presAssocID="{4984AA8A-FD14-4805-93FC-9A86FB83E0A5}" presName="hierChild3" presStyleCnt="0"/>
      <dgm:spPr/>
    </dgm:pt>
  </dgm:ptLst>
  <dgm:cxnLst>
    <dgm:cxn modelId="{FA8C98A3-05AA-4223-8487-D5FB534CF9D0}" type="presOf" srcId="{204255C2-E738-4D22-B8AD-7CB878B60356}" destId="{4E819109-1214-4354-AA54-710D578B2647}" srcOrd="0" destOrd="0" presId="urn:microsoft.com/office/officeart/2005/8/layout/orgChart1"/>
    <dgm:cxn modelId="{2A19D7D5-E58E-4CB8-BB3F-F7D38DF72848}" type="presOf" srcId="{865653B2-65AF-4A58-96EB-EE3EBE0B6A1D}" destId="{4B4DABD4-03BE-46DE-BCE4-CAE0E632530B}" srcOrd="0" destOrd="0" presId="urn:microsoft.com/office/officeart/2005/8/layout/orgChart1"/>
    <dgm:cxn modelId="{82F22E1D-5496-43CC-9998-5CA821688805}" type="presOf" srcId="{F438E8E0-0238-4DA8-8FAF-30B699EF3F15}" destId="{DD0B836A-9874-449F-8FF9-647B2D918121}" srcOrd="0" destOrd="0" presId="urn:microsoft.com/office/officeart/2005/8/layout/orgChart1"/>
    <dgm:cxn modelId="{15FDA95F-EF3A-46D8-94F0-D5E0EC73480D}" type="presOf" srcId="{4984AA8A-FD14-4805-93FC-9A86FB83E0A5}" destId="{E2238EFC-6B79-470C-8E81-7F05FD612343}" srcOrd="0" destOrd="0" presId="urn:microsoft.com/office/officeart/2005/8/layout/orgChart1"/>
    <dgm:cxn modelId="{C0EC12CA-C1B8-43B0-A76A-316370CEDAC4}" srcId="{4984AA8A-FD14-4805-93FC-9A86FB83E0A5}" destId="{865653B2-65AF-4A58-96EB-EE3EBE0B6A1D}" srcOrd="1" destOrd="0" parTransId="{204255C2-E738-4D22-B8AD-7CB878B60356}" sibTransId="{166B9F2D-3199-44A5-84DB-AEFF4D3F7842}"/>
    <dgm:cxn modelId="{E37E73FC-CBCF-462A-9E5B-B3A25B6EF1DE}" type="presOf" srcId="{02549C3A-D68D-48A8-B346-C0A3C48F9D66}" destId="{A925F562-2266-42F9-B09E-964CF65F02CB}" srcOrd="0" destOrd="0" presId="urn:microsoft.com/office/officeart/2005/8/layout/orgChart1"/>
    <dgm:cxn modelId="{487C139D-6D54-4EDE-AA38-9E3B2B48F30E}" type="presOf" srcId="{79461E79-AF75-492E-A044-81C4D12379A1}" destId="{D72A38F3-5F93-4C83-8516-A36220CA42AC}" srcOrd="1" destOrd="0" presId="urn:microsoft.com/office/officeart/2005/8/layout/orgChart1"/>
    <dgm:cxn modelId="{18F8B8B1-F485-4773-B723-A2DCA6223DF8}" type="presOf" srcId="{071B12BB-E5C9-49E4-87DC-9172DE90431C}" destId="{EC7C2A69-A0DA-4FA5-8343-48D85BFC2D31}" srcOrd="0" destOrd="0" presId="urn:microsoft.com/office/officeart/2005/8/layout/orgChart1"/>
    <dgm:cxn modelId="{C3D31196-3DDC-4513-B7ED-4D09C5B097E9}" srcId="{4984AA8A-FD14-4805-93FC-9A86FB83E0A5}" destId="{071B12BB-E5C9-49E4-87DC-9172DE90431C}" srcOrd="2" destOrd="0" parTransId="{E1EF56D0-C907-4B3E-A376-859B11DECA2B}" sibTransId="{16445C8C-6F82-470A-8D4F-79E51F6E828C}"/>
    <dgm:cxn modelId="{0E4D4D8A-5129-4B9A-85B3-803F9FA02C70}" srcId="{4984AA8A-FD14-4805-93FC-9A86FB83E0A5}" destId="{79461E79-AF75-492E-A044-81C4D12379A1}" srcOrd="0" destOrd="0" parTransId="{709EFFC0-DF9D-42EE-9A4A-813C29AC37ED}" sibTransId="{E350D49A-7C89-4F61-9893-A7DE3345DA94}"/>
    <dgm:cxn modelId="{5ED31DA9-8249-4AB7-923D-2EC189DCA80A}" type="presOf" srcId="{138C64D7-0FD7-4A67-8695-BBE5EF20CBA4}" destId="{C74F1ABC-91A0-4A7F-8C9F-ED11C7B3F745}" srcOrd="1" destOrd="0" presId="urn:microsoft.com/office/officeart/2005/8/layout/orgChart1"/>
    <dgm:cxn modelId="{CD380D50-64B7-4799-89D8-72C08F19A597}" srcId="{F438E8E0-0238-4DA8-8FAF-30B699EF3F15}" destId="{4984AA8A-FD14-4805-93FC-9A86FB83E0A5}" srcOrd="0" destOrd="0" parTransId="{E6CEA250-8AAB-4393-8997-EDB9BB854E1E}" sibTransId="{A216DC70-0A62-4087-AFB6-77A176DA4440}"/>
    <dgm:cxn modelId="{CB16504A-50C8-43D7-B6C3-FE252DC05EAE}" type="presOf" srcId="{138C64D7-0FD7-4A67-8695-BBE5EF20CBA4}" destId="{8BEAD5A1-C835-4543-98E4-279B50ABA23E}" srcOrd="0" destOrd="0" presId="urn:microsoft.com/office/officeart/2005/8/layout/orgChart1"/>
    <dgm:cxn modelId="{DF7BC22D-D045-45A4-B8B2-C536B17E07F3}" type="presOf" srcId="{709EFFC0-DF9D-42EE-9A4A-813C29AC37ED}" destId="{C80DEE25-8C5F-4E71-8978-D70238E0BDEB}" srcOrd="0" destOrd="0" presId="urn:microsoft.com/office/officeart/2005/8/layout/orgChart1"/>
    <dgm:cxn modelId="{E833B7E3-0452-44D6-AFC4-53A376E3FEDB}" type="presOf" srcId="{4984AA8A-FD14-4805-93FC-9A86FB83E0A5}" destId="{F9D0775C-7E1A-4CEC-A2A4-E9447E128764}" srcOrd="1" destOrd="0" presId="urn:microsoft.com/office/officeart/2005/8/layout/orgChart1"/>
    <dgm:cxn modelId="{9C9E68C2-0F08-429C-ACD9-E34B593C7647}" type="presOf" srcId="{071B12BB-E5C9-49E4-87DC-9172DE90431C}" destId="{B64FD7BC-4EB6-4762-ACA2-986B5695276F}" srcOrd="1" destOrd="0" presId="urn:microsoft.com/office/officeart/2005/8/layout/orgChart1"/>
    <dgm:cxn modelId="{E39C37A3-7D63-42D1-ADE3-40A3D70E948A}" type="presOf" srcId="{79461E79-AF75-492E-A044-81C4D12379A1}" destId="{2389AA89-E831-42D7-89B3-E608BB11521A}" srcOrd="0" destOrd="0" presId="urn:microsoft.com/office/officeart/2005/8/layout/orgChart1"/>
    <dgm:cxn modelId="{3C606FAC-4023-4AEB-91C8-0B1DCF10B3DE}" type="presOf" srcId="{865653B2-65AF-4A58-96EB-EE3EBE0B6A1D}" destId="{CCAB0C0B-D0A5-4470-97B3-F089ADEF8A26}" srcOrd="1" destOrd="0" presId="urn:microsoft.com/office/officeart/2005/8/layout/orgChart1"/>
    <dgm:cxn modelId="{07B660C0-06CC-44FC-8C4E-186946AF351D}" type="presOf" srcId="{E1EF56D0-C907-4B3E-A376-859B11DECA2B}" destId="{5B676125-56D2-429C-BA9D-3BFBBB4A311B}" srcOrd="0" destOrd="0" presId="urn:microsoft.com/office/officeart/2005/8/layout/orgChart1"/>
    <dgm:cxn modelId="{38635379-0E20-4348-B4CD-B1F589307E6B}" srcId="{4984AA8A-FD14-4805-93FC-9A86FB83E0A5}" destId="{138C64D7-0FD7-4A67-8695-BBE5EF20CBA4}" srcOrd="3" destOrd="0" parTransId="{02549C3A-D68D-48A8-B346-C0A3C48F9D66}" sibTransId="{90CDCABB-198C-4C42-9F5F-BE42EAD05326}"/>
    <dgm:cxn modelId="{A0440815-FC91-4D57-AA33-B39EF5CB6785}" type="presParOf" srcId="{DD0B836A-9874-449F-8FF9-647B2D918121}" destId="{F9B49B98-F9DB-4C88-90ED-94F30770E470}" srcOrd="0" destOrd="0" presId="urn:microsoft.com/office/officeart/2005/8/layout/orgChart1"/>
    <dgm:cxn modelId="{7F79665D-651B-4C19-990A-FBE0BE4C326A}" type="presParOf" srcId="{F9B49B98-F9DB-4C88-90ED-94F30770E470}" destId="{9AC87826-9648-4161-BD5C-A17182D3D935}" srcOrd="0" destOrd="0" presId="urn:microsoft.com/office/officeart/2005/8/layout/orgChart1"/>
    <dgm:cxn modelId="{E793262D-CC5F-4098-85D1-035BDB8EB70B}" type="presParOf" srcId="{9AC87826-9648-4161-BD5C-A17182D3D935}" destId="{E2238EFC-6B79-470C-8E81-7F05FD612343}" srcOrd="0" destOrd="0" presId="urn:microsoft.com/office/officeart/2005/8/layout/orgChart1"/>
    <dgm:cxn modelId="{D200C91E-D0FE-44C1-8DBF-5AD261DC3DCB}" type="presParOf" srcId="{9AC87826-9648-4161-BD5C-A17182D3D935}" destId="{F9D0775C-7E1A-4CEC-A2A4-E9447E128764}" srcOrd="1" destOrd="0" presId="urn:microsoft.com/office/officeart/2005/8/layout/orgChart1"/>
    <dgm:cxn modelId="{5500FB9E-CA05-4148-8331-3BDE1259CC51}" type="presParOf" srcId="{F9B49B98-F9DB-4C88-90ED-94F30770E470}" destId="{BD4A5F3F-ECE2-490A-9557-979D718EEED8}" srcOrd="1" destOrd="0" presId="urn:microsoft.com/office/officeart/2005/8/layout/orgChart1"/>
    <dgm:cxn modelId="{57EBD058-79C0-418C-BC53-036E69CDF417}" type="presParOf" srcId="{BD4A5F3F-ECE2-490A-9557-979D718EEED8}" destId="{C80DEE25-8C5F-4E71-8978-D70238E0BDEB}" srcOrd="0" destOrd="0" presId="urn:microsoft.com/office/officeart/2005/8/layout/orgChart1"/>
    <dgm:cxn modelId="{F4EA09D3-CCA6-4E5D-A413-1AE2B6320BDC}" type="presParOf" srcId="{BD4A5F3F-ECE2-490A-9557-979D718EEED8}" destId="{C87690E8-368D-47CA-BDF3-2A094663A36E}" srcOrd="1" destOrd="0" presId="urn:microsoft.com/office/officeart/2005/8/layout/orgChart1"/>
    <dgm:cxn modelId="{0DEB7998-B7D9-4258-A61C-A9925DA1BAEE}" type="presParOf" srcId="{C87690E8-368D-47CA-BDF3-2A094663A36E}" destId="{76E051F1-943E-453C-8C14-E94653992C02}" srcOrd="0" destOrd="0" presId="urn:microsoft.com/office/officeart/2005/8/layout/orgChart1"/>
    <dgm:cxn modelId="{26C24DB3-3492-4972-84B3-A71275BA535F}" type="presParOf" srcId="{76E051F1-943E-453C-8C14-E94653992C02}" destId="{2389AA89-E831-42D7-89B3-E608BB11521A}" srcOrd="0" destOrd="0" presId="urn:microsoft.com/office/officeart/2005/8/layout/orgChart1"/>
    <dgm:cxn modelId="{0C8AFA43-4843-424C-9B71-18E4FD433856}" type="presParOf" srcId="{76E051F1-943E-453C-8C14-E94653992C02}" destId="{D72A38F3-5F93-4C83-8516-A36220CA42AC}" srcOrd="1" destOrd="0" presId="urn:microsoft.com/office/officeart/2005/8/layout/orgChart1"/>
    <dgm:cxn modelId="{ACD08ADD-2F2E-4DCD-8893-5E4DC6E8C346}" type="presParOf" srcId="{C87690E8-368D-47CA-BDF3-2A094663A36E}" destId="{AD5E21E7-A416-4C87-9268-81079CB0D5BB}" srcOrd="1" destOrd="0" presId="urn:microsoft.com/office/officeart/2005/8/layout/orgChart1"/>
    <dgm:cxn modelId="{B3D075E3-195F-45F6-9B45-6CAF3FFBB782}" type="presParOf" srcId="{C87690E8-368D-47CA-BDF3-2A094663A36E}" destId="{A1668D76-69A2-4D8F-B004-5522AC3B4655}" srcOrd="2" destOrd="0" presId="urn:microsoft.com/office/officeart/2005/8/layout/orgChart1"/>
    <dgm:cxn modelId="{9F874C6B-0C44-4C57-9EF0-3070234F2E9B}" type="presParOf" srcId="{BD4A5F3F-ECE2-490A-9557-979D718EEED8}" destId="{4E819109-1214-4354-AA54-710D578B2647}" srcOrd="2" destOrd="0" presId="urn:microsoft.com/office/officeart/2005/8/layout/orgChart1"/>
    <dgm:cxn modelId="{8552E59F-5ACD-4330-A08E-C9A14AA6C33B}" type="presParOf" srcId="{BD4A5F3F-ECE2-490A-9557-979D718EEED8}" destId="{F5EA764A-1D38-4E21-B956-DAE8C45820C6}" srcOrd="3" destOrd="0" presId="urn:microsoft.com/office/officeart/2005/8/layout/orgChart1"/>
    <dgm:cxn modelId="{9D37F499-914F-487E-98CC-F47B80D8DA66}" type="presParOf" srcId="{F5EA764A-1D38-4E21-B956-DAE8C45820C6}" destId="{575FD578-31DD-4A44-B18B-6FD6A8143C1C}" srcOrd="0" destOrd="0" presId="urn:microsoft.com/office/officeart/2005/8/layout/orgChart1"/>
    <dgm:cxn modelId="{4735104D-D26C-4340-8312-C8D485256BEE}" type="presParOf" srcId="{575FD578-31DD-4A44-B18B-6FD6A8143C1C}" destId="{4B4DABD4-03BE-46DE-BCE4-CAE0E632530B}" srcOrd="0" destOrd="0" presId="urn:microsoft.com/office/officeart/2005/8/layout/orgChart1"/>
    <dgm:cxn modelId="{D845FD87-5332-496F-BB0D-86B635F2CA44}" type="presParOf" srcId="{575FD578-31DD-4A44-B18B-6FD6A8143C1C}" destId="{CCAB0C0B-D0A5-4470-97B3-F089ADEF8A26}" srcOrd="1" destOrd="0" presId="urn:microsoft.com/office/officeart/2005/8/layout/orgChart1"/>
    <dgm:cxn modelId="{AD45D60A-0F1E-4AAC-9C15-2A26E30A5E69}" type="presParOf" srcId="{F5EA764A-1D38-4E21-B956-DAE8C45820C6}" destId="{B40C5ACE-1C09-402A-B5D8-E3F49C66838E}" srcOrd="1" destOrd="0" presId="urn:microsoft.com/office/officeart/2005/8/layout/orgChart1"/>
    <dgm:cxn modelId="{92D6FA88-AB4A-41EF-9BD8-F1AD03668EED}" type="presParOf" srcId="{F5EA764A-1D38-4E21-B956-DAE8C45820C6}" destId="{231CD16D-0AF8-4A43-BACE-B0CDFE8903DC}" srcOrd="2" destOrd="0" presId="urn:microsoft.com/office/officeart/2005/8/layout/orgChart1"/>
    <dgm:cxn modelId="{BC8504EC-AFDA-4450-9202-DC402671269B}" type="presParOf" srcId="{BD4A5F3F-ECE2-490A-9557-979D718EEED8}" destId="{5B676125-56D2-429C-BA9D-3BFBBB4A311B}" srcOrd="4" destOrd="0" presId="urn:microsoft.com/office/officeart/2005/8/layout/orgChart1"/>
    <dgm:cxn modelId="{49430077-32B6-429E-96C6-85D9DEDDA6C7}" type="presParOf" srcId="{BD4A5F3F-ECE2-490A-9557-979D718EEED8}" destId="{86FDCA0E-E5CA-45F6-B0F5-000B8993672A}" srcOrd="5" destOrd="0" presId="urn:microsoft.com/office/officeart/2005/8/layout/orgChart1"/>
    <dgm:cxn modelId="{729A30A9-475A-4C02-812F-A0321169A68D}" type="presParOf" srcId="{86FDCA0E-E5CA-45F6-B0F5-000B8993672A}" destId="{1A7B5E89-6BE1-421E-A557-972A2841577F}" srcOrd="0" destOrd="0" presId="urn:microsoft.com/office/officeart/2005/8/layout/orgChart1"/>
    <dgm:cxn modelId="{BCF20AF5-25BF-42D7-8EF8-EC74AEB88221}" type="presParOf" srcId="{1A7B5E89-6BE1-421E-A557-972A2841577F}" destId="{EC7C2A69-A0DA-4FA5-8343-48D85BFC2D31}" srcOrd="0" destOrd="0" presId="urn:microsoft.com/office/officeart/2005/8/layout/orgChart1"/>
    <dgm:cxn modelId="{CDEE39E9-981D-4CC3-A37F-33AF60BDC6F7}" type="presParOf" srcId="{1A7B5E89-6BE1-421E-A557-972A2841577F}" destId="{B64FD7BC-4EB6-4762-ACA2-986B5695276F}" srcOrd="1" destOrd="0" presId="urn:microsoft.com/office/officeart/2005/8/layout/orgChart1"/>
    <dgm:cxn modelId="{515C0008-F1E7-4BB7-BC5A-E706E1C830FB}" type="presParOf" srcId="{86FDCA0E-E5CA-45F6-B0F5-000B8993672A}" destId="{516F1161-2B91-40C7-A1E1-6A403264571C}" srcOrd="1" destOrd="0" presId="urn:microsoft.com/office/officeart/2005/8/layout/orgChart1"/>
    <dgm:cxn modelId="{22E212A2-B574-4579-8F5C-B4A9F31854E2}" type="presParOf" srcId="{86FDCA0E-E5CA-45F6-B0F5-000B8993672A}" destId="{99A27E12-44FE-4FE5-B63E-9C0107759AC4}" srcOrd="2" destOrd="0" presId="urn:microsoft.com/office/officeart/2005/8/layout/orgChart1"/>
    <dgm:cxn modelId="{CB1C4EA9-380F-4693-B4D6-6FAF6BD159FF}" type="presParOf" srcId="{BD4A5F3F-ECE2-490A-9557-979D718EEED8}" destId="{A925F562-2266-42F9-B09E-964CF65F02CB}" srcOrd="6" destOrd="0" presId="urn:microsoft.com/office/officeart/2005/8/layout/orgChart1"/>
    <dgm:cxn modelId="{4ADFA062-E318-446B-AA96-E3217474AE06}" type="presParOf" srcId="{BD4A5F3F-ECE2-490A-9557-979D718EEED8}" destId="{8AC1EE8F-EF83-4428-A9AC-D78FDFF78C29}" srcOrd="7" destOrd="0" presId="urn:microsoft.com/office/officeart/2005/8/layout/orgChart1"/>
    <dgm:cxn modelId="{5984BB98-36D4-49A4-83B3-5F599E52A847}" type="presParOf" srcId="{8AC1EE8F-EF83-4428-A9AC-D78FDFF78C29}" destId="{78525859-CEB1-43EE-9E65-82A9F4871A8B}" srcOrd="0" destOrd="0" presId="urn:microsoft.com/office/officeart/2005/8/layout/orgChart1"/>
    <dgm:cxn modelId="{F6C5F58B-723E-4028-889D-96BAF50C9DAB}" type="presParOf" srcId="{78525859-CEB1-43EE-9E65-82A9F4871A8B}" destId="{8BEAD5A1-C835-4543-98E4-279B50ABA23E}" srcOrd="0" destOrd="0" presId="urn:microsoft.com/office/officeart/2005/8/layout/orgChart1"/>
    <dgm:cxn modelId="{870E6B4F-B497-4DC6-9BB3-A71A360971CD}" type="presParOf" srcId="{78525859-CEB1-43EE-9E65-82A9F4871A8B}" destId="{C74F1ABC-91A0-4A7F-8C9F-ED11C7B3F745}" srcOrd="1" destOrd="0" presId="urn:microsoft.com/office/officeart/2005/8/layout/orgChart1"/>
    <dgm:cxn modelId="{8C0DCF7F-D96D-4123-89CB-F6E481E2B84A}" type="presParOf" srcId="{8AC1EE8F-EF83-4428-A9AC-D78FDFF78C29}" destId="{DBAFCCB6-F009-40D9-AA26-E654A006732E}" srcOrd="1" destOrd="0" presId="urn:microsoft.com/office/officeart/2005/8/layout/orgChart1"/>
    <dgm:cxn modelId="{29A98483-5BD6-4652-8F45-C3030637E739}" type="presParOf" srcId="{8AC1EE8F-EF83-4428-A9AC-D78FDFF78C29}" destId="{B5BF2519-4376-4648-BB86-FC36804C641D}" srcOrd="2" destOrd="0" presId="urn:microsoft.com/office/officeart/2005/8/layout/orgChart1"/>
    <dgm:cxn modelId="{32201325-8E32-4751-A382-C3B71BD51E76}" type="presParOf" srcId="{F9B49B98-F9DB-4C88-90ED-94F30770E470}" destId="{965C43C3-B949-470A-9822-922CDB359781}"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979D330-1518-45B0-87D8-A67B564B2B8F}"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endParaRPr lang="it-IT"/>
        </a:p>
      </dgm:t>
    </dgm:pt>
    <dgm:pt modelId="{5BF6CCCB-45EB-410E-AF54-A77A3E6746F2}">
      <dgm:prSet/>
      <dgm:spPr>
        <a:solidFill>
          <a:srgbClr val="FFC000"/>
        </a:solidFill>
      </dgm:spPr>
      <dgm:t>
        <a:bodyPr/>
        <a:lstStyle/>
        <a:p>
          <a:pPr rtl="0"/>
          <a:r>
            <a:rPr lang="it-IT" b="1" dirty="0">
              <a:solidFill>
                <a:schemeClr val="accent3">
                  <a:lumMod val="50000"/>
                </a:schemeClr>
              </a:solidFill>
            </a:rPr>
            <a:t>Dedicato nazionale</a:t>
          </a:r>
        </a:p>
      </dgm:t>
    </dgm:pt>
    <dgm:pt modelId="{84F1354C-37C4-46C8-A9E9-AB6AFA1EBCE7}" type="parTrans" cxnId="{791E1580-0601-40A3-8A1E-ADED165B1EAE}">
      <dgm:prSet/>
      <dgm:spPr/>
      <dgm:t>
        <a:bodyPr/>
        <a:lstStyle/>
        <a:p>
          <a:endParaRPr lang="it-IT"/>
        </a:p>
      </dgm:t>
    </dgm:pt>
    <dgm:pt modelId="{BBD0FA1C-2F2F-44DD-A390-F707B7A23C57}" type="sibTrans" cxnId="{791E1580-0601-40A3-8A1E-ADED165B1EAE}">
      <dgm:prSet/>
      <dgm:spPr/>
      <dgm:t>
        <a:bodyPr/>
        <a:lstStyle/>
        <a:p>
          <a:endParaRPr lang="it-IT"/>
        </a:p>
      </dgm:t>
    </dgm:pt>
    <dgm:pt modelId="{568BCA33-2D37-4F11-9E2A-74426C2D1B7C}">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Sezione notizie</a:t>
          </a:r>
        </a:p>
      </dgm:t>
    </dgm:pt>
    <dgm:pt modelId="{7D53CD8B-B00B-426F-8C27-856F510CADEB}" type="parTrans" cxnId="{11F63B8C-56CE-4F0C-AAD3-9621255C77C2}">
      <dgm:prSet/>
      <dgm:spPr/>
      <dgm:t>
        <a:bodyPr/>
        <a:lstStyle/>
        <a:p>
          <a:endParaRPr lang="it-IT"/>
        </a:p>
      </dgm:t>
    </dgm:pt>
    <dgm:pt modelId="{FBD845CE-CC46-41F4-962B-2DDC3900D106}" type="sibTrans" cxnId="{11F63B8C-56CE-4F0C-AAD3-9621255C77C2}">
      <dgm:prSet/>
      <dgm:spPr/>
      <dgm:t>
        <a:bodyPr/>
        <a:lstStyle/>
        <a:p>
          <a:endParaRPr lang="it-IT"/>
        </a:p>
      </dgm:t>
    </dgm:pt>
    <dgm:pt modelId="{2B6CE4B9-1D11-42F2-80D7-2780D8894F0B}">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Articoli di approfondimento</a:t>
          </a:r>
        </a:p>
      </dgm:t>
    </dgm:pt>
    <dgm:pt modelId="{ADC78472-B55F-49E3-8BF5-8362609FE9EB}" type="parTrans" cxnId="{BF97FFFC-A3D1-4290-8B1E-CBA333EA20B2}">
      <dgm:prSet/>
      <dgm:spPr/>
      <dgm:t>
        <a:bodyPr/>
        <a:lstStyle/>
        <a:p>
          <a:endParaRPr lang="it-IT"/>
        </a:p>
      </dgm:t>
    </dgm:pt>
    <dgm:pt modelId="{D7865FE7-3E4F-4B53-B2E9-82EEEE8F41A9}" type="sibTrans" cxnId="{BF97FFFC-A3D1-4290-8B1E-CBA333EA20B2}">
      <dgm:prSet/>
      <dgm:spPr/>
      <dgm:t>
        <a:bodyPr/>
        <a:lstStyle/>
        <a:p>
          <a:endParaRPr lang="it-IT"/>
        </a:p>
      </dgm:t>
    </dgm:pt>
    <dgm:pt modelId="{14A7C54D-2944-42DC-96C6-184F7AECC640}">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Forum, blog e annunci</a:t>
          </a:r>
        </a:p>
      </dgm:t>
    </dgm:pt>
    <dgm:pt modelId="{2F28C76C-E168-48C9-B41A-2019767A8F8C}" type="parTrans" cxnId="{AF5062D8-C97C-4385-9D30-A791932F906E}">
      <dgm:prSet/>
      <dgm:spPr/>
      <dgm:t>
        <a:bodyPr/>
        <a:lstStyle/>
        <a:p>
          <a:endParaRPr lang="it-IT"/>
        </a:p>
      </dgm:t>
    </dgm:pt>
    <dgm:pt modelId="{BA35B37F-91B2-43CC-9A7D-5BE54CB1025C}" type="sibTrans" cxnId="{AF5062D8-C97C-4385-9D30-A791932F906E}">
      <dgm:prSet/>
      <dgm:spPr/>
      <dgm:t>
        <a:bodyPr/>
        <a:lstStyle/>
        <a:p>
          <a:endParaRPr lang="it-IT"/>
        </a:p>
      </dgm:t>
    </dgm:pt>
    <dgm:pt modelId="{4EC9BA5A-91E3-4CCE-BC76-0D4238E12D05}">
      <dgm:prSet custT="1"/>
      <dgm:spPr>
        <a:solidFill>
          <a:srgbClr val="FFC000"/>
        </a:solidFill>
      </dgm:spPr>
      <dgm:t>
        <a:bodyPr/>
        <a:lstStyle/>
        <a:p>
          <a:pPr rtl="0"/>
          <a:r>
            <a:rPr lang="it-IT" sz="1600" b="1"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Guida gay e lesbica di Italia</a:t>
          </a:r>
        </a:p>
      </dgm:t>
    </dgm:pt>
    <dgm:pt modelId="{CD6D64F3-80BA-4826-B0E7-2F73FF455495}" type="parTrans" cxnId="{DA9488C0-23F0-4540-A937-712C1C6D559A}">
      <dgm:prSet/>
      <dgm:spPr/>
      <dgm:t>
        <a:bodyPr/>
        <a:lstStyle/>
        <a:p>
          <a:endParaRPr lang="it-IT"/>
        </a:p>
      </dgm:t>
    </dgm:pt>
    <dgm:pt modelId="{027478D5-0967-4020-86D0-17F60AD30795}" type="sibTrans" cxnId="{DA9488C0-23F0-4540-A937-712C1C6D559A}">
      <dgm:prSet/>
      <dgm:spPr/>
      <dgm:t>
        <a:bodyPr/>
        <a:lstStyle/>
        <a:p>
          <a:endParaRPr lang="it-IT"/>
        </a:p>
      </dgm:t>
    </dgm:pt>
    <dgm:pt modelId="{CFE584A2-C000-406F-9F49-320738B5D68E}" type="pres">
      <dgm:prSet presAssocID="{E979D330-1518-45B0-87D8-A67B564B2B8F}" presName="Name0" presStyleCnt="0">
        <dgm:presLayoutVars>
          <dgm:chMax val="7"/>
          <dgm:chPref val="7"/>
          <dgm:dir/>
        </dgm:presLayoutVars>
      </dgm:prSet>
      <dgm:spPr/>
      <dgm:t>
        <a:bodyPr/>
        <a:lstStyle/>
        <a:p>
          <a:endParaRPr lang="it-IT"/>
        </a:p>
      </dgm:t>
    </dgm:pt>
    <dgm:pt modelId="{1A5FE141-F1EF-46A9-A9D4-DA14DEC6219E}" type="pres">
      <dgm:prSet presAssocID="{E979D330-1518-45B0-87D8-A67B564B2B8F}" presName="Name1" presStyleCnt="0"/>
      <dgm:spPr/>
    </dgm:pt>
    <dgm:pt modelId="{1D9AE9C3-9A23-4E60-9BB6-46FA72FA0EFB}" type="pres">
      <dgm:prSet presAssocID="{E979D330-1518-45B0-87D8-A67B564B2B8F}" presName="cycle" presStyleCnt="0"/>
      <dgm:spPr/>
    </dgm:pt>
    <dgm:pt modelId="{2287E920-F40D-47F4-BD24-DE45C0311C8B}" type="pres">
      <dgm:prSet presAssocID="{E979D330-1518-45B0-87D8-A67B564B2B8F}" presName="srcNode" presStyleLbl="node1" presStyleIdx="0" presStyleCnt="5"/>
      <dgm:spPr/>
    </dgm:pt>
    <dgm:pt modelId="{277CB39E-6D51-4D09-833F-C5A27AA548C2}" type="pres">
      <dgm:prSet presAssocID="{E979D330-1518-45B0-87D8-A67B564B2B8F}" presName="conn" presStyleLbl="parChTrans1D2" presStyleIdx="0" presStyleCnt="1"/>
      <dgm:spPr/>
      <dgm:t>
        <a:bodyPr/>
        <a:lstStyle/>
        <a:p>
          <a:endParaRPr lang="it-IT"/>
        </a:p>
      </dgm:t>
    </dgm:pt>
    <dgm:pt modelId="{A1A17064-2790-4B72-9909-6F74C17227B3}" type="pres">
      <dgm:prSet presAssocID="{E979D330-1518-45B0-87D8-A67B564B2B8F}" presName="extraNode" presStyleLbl="node1" presStyleIdx="0" presStyleCnt="5"/>
      <dgm:spPr/>
    </dgm:pt>
    <dgm:pt modelId="{620BDBDA-7E37-4BB5-A578-613A9DDC363E}" type="pres">
      <dgm:prSet presAssocID="{E979D330-1518-45B0-87D8-A67B564B2B8F}" presName="dstNode" presStyleLbl="node1" presStyleIdx="0" presStyleCnt="5"/>
      <dgm:spPr/>
    </dgm:pt>
    <dgm:pt modelId="{4174110D-DD96-4B96-A2AC-F1D2F23EA968}" type="pres">
      <dgm:prSet presAssocID="{5BF6CCCB-45EB-410E-AF54-A77A3E6746F2}" presName="text_1" presStyleLbl="node1" presStyleIdx="0" presStyleCnt="5">
        <dgm:presLayoutVars>
          <dgm:bulletEnabled val="1"/>
        </dgm:presLayoutVars>
      </dgm:prSet>
      <dgm:spPr/>
      <dgm:t>
        <a:bodyPr/>
        <a:lstStyle/>
        <a:p>
          <a:endParaRPr lang="it-IT"/>
        </a:p>
      </dgm:t>
    </dgm:pt>
    <dgm:pt modelId="{A3EF93CC-3F36-4B2E-8B8C-36877EE661AA}" type="pres">
      <dgm:prSet presAssocID="{5BF6CCCB-45EB-410E-AF54-A77A3E6746F2}" presName="accent_1" presStyleCnt="0"/>
      <dgm:spPr/>
    </dgm:pt>
    <dgm:pt modelId="{FBC0B3EE-7A80-4E5A-B481-8290575D5A84}" type="pres">
      <dgm:prSet presAssocID="{5BF6CCCB-45EB-410E-AF54-A77A3E6746F2}" presName="accentRepeatNode" presStyleLbl="solidFgAcc1" presStyleIdx="0" presStyleCnt="5"/>
      <dgm:spPr>
        <a:solidFill>
          <a:srgbClr val="FB8B37"/>
        </a:solidFill>
      </dgm:spPr>
    </dgm:pt>
    <dgm:pt modelId="{FA6F1163-866F-4947-9144-DAAA4BC2E5AF}" type="pres">
      <dgm:prSet presAssocID="{568BCA33-2D37-4F11-9E2A-74426C2D1B7C}" presName="text_2" presStyleLbl="node1" presStyleIdx="1" presStyleCnt="5">
        <dgm:presLayoutVars>
          <dgm:bulletEnabled val="1"/>
        </dgm:presLayoutVars>
      </dgm:prSet>
      <dgm:spPr/>
      <dgm:t>
        <a:bodyPr/>
        <a:lstStyle/>
        <a:p>
          <a:endParaRPr lang="it-IT"/>
        </a:p>
      </dgm:t>
    </dgm:pt>
    <dgm:pt modelId="{C0AF53ED-F719-46A3-B5DE-480669624632}" type="pres">
      <dgm:prSet presAssocID="{568BCA33-2D37-4F11-9E2A-74426C2D1B7C}" presName="accent_2" presStyleCnt="0"/>
      <dgm:spPr/>
    </dgm:pt>
    <dgm:pt modelId="{7556BFFA-2F2C-45ED-9C84-BB29EB602330}" type="pres">
      <dgm:prSet presAssocID="{568BCA33-2D37-4F11-9E2A-74426C2D1B7C}" presName="accentRepeatNode" presStyleLbl="solidFgAcc1" presStyleIdx="1" presStyleCnt="5"/>
      <dgm:spPr>
        <a:solidFill>
          <a:srgbClr val="FB8B37"/>
        </a:solidFill>
      </dgm:spPr>
    </dgm:pt>
    <dgm:pt modelId="{846353A3-3679-4432-8D33-1C6EC90E3B9A}" type="pres">
      <dgm:prSet presAssocID="{2B6CE4B9-1D11-42F2-80D7-2780D8894F0B}" presName="text_3" presStyleLbl="node1" presStyleIdx="2" presStyleCnt="5">
        <dgm:presLayoutVars>
          <dgm:bulletEnabled val="1"/>
        </dgm:presLayoutVars>
      </dgm:prSet>
      <dgm:spPr/>
      <dgm:t>
        <a:bodyPr/>
        <a:lstStyle/>
        <a:p>
          <a:endParaRPr lang="it-IT"/>
        </a:p>
      </dgm:t>
    </dgm:pt>
    <dgm:pt modelId="{171DC0A6-6BA1-4AC0-854C-2F560A046A35}" type="pres">
      <dgm:prSet presAssocID="{2B6CE4B9-1D11-42F2-80D7-2780D8894F0B}" presName="accent_3" presStyleCnt="0"/>
      <dgm:spPr/>
    </dgm:pt>
    <dgm:pt modelId="{7FC802BF-1476-4790-880D-56232E1E0F8A}" type="pres">
      <dgm:prSet presAssocID="{2B6CE4B9-1D11-42F2-80D7-2780D8894F0B}" presName="accentRepeatNode" presStyleLbl="solidFgAcc1" presStyleIdx="2" presStyleCnt="5"/>
      <dgm:spPr>
        <a:solidFill>
          <a:srgbClr val="FB8B37"/>
        </a:solidFill>
      </dgm:spPr>
    </dgm:pt>
    <dgm:pt modelId="{D66791B0-E648-4E70-9CB3-C71ABB82FB77}" type="pres">
      <dgm:prSet presAssocID="{14A7C54D-2944-42DC-96C6-184F7AECC640}" presName="text_4" presStyleLbl="node1" presStyleIdx="3" presStyleCnt="5">
        <dgm:presLayoutVars>
          <dgm:bulletEnabled val="1"/>
        </dgm:presLayoutVars>
      </dgm:prSet>
      <dgm:spPr/>
      <dgm:t>
        <a:bodyPr/>
        <a:lstStyle/>
        <a:p>
          <a:endParaRPr lang="it-IT"/>
        </a:p>
      </dgm:t>
    </dgm:pt>
    <dgm:pt modelId="{B1DB8374-C8D0-4321-8479-BF4AFA5B780A}" type="pres">
      <dgm:prSet presAssocID="{14A7C54D-2944-42DC-96C6-184F7AECC640}" presName="accent_4" presStyleCnt="0"/>
      <dgm:spPr/>
    </dgm:pt>
    <dgm:pt modelId="{3BE87ECF-C8B2-4A24-8F29-81AFF4FF9EE4}" type="pres">
      <dgm:prSet presAssocID="{14A7C54D-2944-42DC-96C6-184F7AECC640}" presName="accentRepeatNode" presStyleLbl="solidFgAcc1" presStyleIdx="3" presStyleCnt="5"/>
      <dgm:spPr>
        <a:solidFill>
          <a:srgbClr val="FB8B37"/>
        </a:solidFill>
      </dgm:spPr>
    </dgm:pt>
    <dgm:pt modelId="{05AF87DD-0687-4D47-A347-2DE2C36F7AE8}" type="pres">
      <dgm:prSet presAssocID="{4EC9BA5A-91E3-4CCE-BC76-0D4238E12D05}" presName="text_5" presStyleLbl="node1" presStyleIdx="4" presStyleCnt="5">
        <dgm:presLayoutVars>
          <dgm:bulletEnabled val="1"/>
        </dgm:presLayoutVars>
      </dgm:prSet>
      <dgm:spPr/>
      <dgm:t>
        <a:bodyPr/>
        <a:lstStyle/>
        <a:p>
          <a:endParaRPr lang="it-IT"/>
        </a:p>
      </dgm:t>
    </dgm:pt>
    <dgm:pt modelId="{DBF9C43F-1C48-444B-8D49-F16A1C408B5A}" type="pres">
      <dgm:prSet presAssocID="{4EC9BA5A-91E3-4CCE-BC76-0D4238E12D05}" presName="accent_5" presStyleCnt="0"/>
      <dgm:spPr/>
    </dgm:pt>
    <dgm:pt modelId="{A32F9694-8348-43A3-8889-234993E321E3}" type="pres">
      <dgm:prSet presAssocID="{4EC9BA5A-91E3-4CCE-BC76-0D4238E12D05}" presName="accentRepeatNode" presStyleLbl="solidFgAcc1" presStyleIdx="4" presStyleCnt="5"/>
      <dgm:spPr>
        <a:solidFill>
          <a:srgbClr val="FB8B37"/>
        </a:solidFill>
      </dgm:spPr>
    </dgm:pt>
  </dgm:ptLst>
  <dgm:cxnLst>
    <dgm:cxn modelId="{22DC9919-2F17-4534-B3B2-C94D06F23B4B}" type="presOf" srcId="{14A7C54D-2944-42DC-96C6-184F7AECC640}" destId="{D66791B0-E648-4E70-9CB3-C71ABB82FB77}" srcOrd="0" destOrd="0" presId="urn:microsoft.com/office/officeart/2008/layout/VerticalCurvedList"/>
    <dgm:cxn modelId="{BF97FFFC-A3D1-4290-8B1E-CBA333EA20B2}" srcId="{E979D330-1518-45B0-87D8-A67B564B2B8F}" destId="{2B6CE4B9-1D11-42F2-80D7-2780D8894F0B}" srcOrd="2" destOrd="0" parTransId="{ADC78472-B55F-49E3-8BF5-8362609FE9EB}" sibTransId="{D7865FE7-3E4F-4B53-B2E9-82EEEE8F41A9}"/>
    <dgm:cxn modelId="{DA9488C0-23F0-4540-A937-712C1C6D559A}" srcId="{E979D330-1518-45B0-87D8-A67B564B2B8F}" destId="{4EC9BA5A-91E3-4CCE-BC76-0D4238E12D05}" srcOrd="4" destOrd="0" parTransId="{CD6D64F3-80BA-4826-B0E7-2F73FF455495}" sibTransId="{027478D5-0967-4020-86D0-17F60AD30795}"/>
    <dgm:cxn modelId="{B220B3DA-4E7F-442A-B00A-DBBB450C3CB1}" type="presOf" srcId="{E979D330-1518-45B0-87D8-A67B564B2B8F}" destId="{CFE584A2-C000-406F-9F49-320738B5D68E}" srcOrd="0" destOrd="0" presId="urn:microsoft.com/office/officeart/2008/layout/VerticalCurvedList"/>
    <dgm:cxn modelId="{791E1580-0601-40A3-8A1E-ADED165B1EAE}" srcId="{E979D330-1518-45B0-87D8-A67B564B2B8F}" destId="{5BF6CCCB-45EB-410E-AF54-A77A3E6746F2}" srcOrd="0" destOrd="0" parTransId="{84F1354C-37C4-46C8-A9E9-AB6AFA1EBCE7}" sibTransId="{BBD0FA1C-2F2F-44DD-A390-F707B7A23C57}"/>
    <dgm:cxn modelId="{086D6013-1276-4A52-AA5E-3685CA378C05}" type="presOf" srcId="{BBD0FA1C-2F2F-44DD-A390-F707B7A23C57}" destId="{277CB39E-6D51-4D09-833F-C5A27AA548C2}" srcOrd="0" destOrd="0" presId="urn:microsoft.com/office/officeart/2008/layout/VerticalCurvedList"/>
    <dgm:cxn modelId="{AF5062D8-C97C-4385-9D30-A791932F906E}" srcId="{E979D330-1518-45B0-87D8-A67B564B2B8F}" destId="{14A7C54D-2944-42DC-96C6-184F7AECC640}" srcOrd="3" destOrd="0" parTransId="{2F28C76C-E168-48C9-B41A-2019767A8F8C}" sibTransId="{BA35B37F-91B2-43CC-9A7D-5BE54CB1025C}"/>
    <dgm:cxn modelId="{1325AF3E-292F-4E39-A9DF-439772038C65}" type="presOf" srcId="{4EC9BA5A-91E3-4CCE-BC76-0D4238E12D05}" destId="{05AF87DD-0687-4D47-A347-2DE2C36F7AE8}" srcOrd="0" destOrd="0" presId="urn:microsoft.com/office/officeart/2008/layout/VerticalCurvedList"/>
    <dgm:cxn modelId="{11F63B8C-56CE-4F0C-AAD3-9621255C77C2}" srcId="{E979D330-1518-45B0-87D8-A67B564B2B8F}" destId="{568BCA33-2D37-4F11-9E2A-74426C2D1B7C}" srcOrd="1" destOrd="0" parTransId="{7D53CD8B-B00B-426F-8C27-856F510CADEB}" sibTransId="{FBD845CE-CC46-41F4-962B-2DDC3900D106}"/>
    <dgm:cxn modelId="{48E511D5-B606-4131-BAFD-A28A88C325C0}" type="presOf" srcId="{2B6CE4B9-1D11-42F2-80D7-2780D8894F0B}" destId="{846353A3-3679-4432-8D33-1C6EC90E3B9A}" srcOrd="0" destOrd="0" presId="urn:microsoft.com/office/officeart/2008/layout/VerticalCurvedList"/>
    <dgm:cxn modelId="{0DB83728-545A-44BD-A32D-8B25A451A5BA}" type="presOf" srcId="{5BF6CCCB-45EB-410E-AF54-A77A3E6746F2}" destId="{4174110D-DD96-4B96-A2AC-F1D2F23EA968}" srcOrd="0" destOrd="0" presId="urn:microsoft.com/office/officeart/2008/layout/VerticalCurvedList"/>
    <dgm:cxn modelId="{A72B749C-45DE-442A-B9EF-8337539E7D75}" type="presOf" srcId="{568BCA33-2D37-4F11-9E2A-74426C2D1B7C}" destId="{FA6F1163-866F-4947-9144-DAAA4BC2E5AF}" srcOrd="0" destOrd="0" presId="urn:microsoft.com/office/officeart/2008/layout/VerticalCurvedList"/>
    <dgm:cxn modelId="{7FC99DC9-5937-4623-ABDC-65649B966C8C}" type="presParOf" srcId="{CFE584A2-C000-406F-9F49-320738B5D68E}" destId="{1A5FE141-F1EF-46A9-A9D4-DA14DEC6219E}" srcOrd="0" destOrd="0" presId="urn:microsoft.com/office/officeart/2008/layout/VerticalCurvedList"/>
    <dgm:cxn modelId="{2FE9DE2B-8B2C-43B4-AD0E-190159580995}" type="presParOf" srcId="{1A5FE141-F1EF-46A9-A9D4-DA14DEC6219E}" destId="{1D9AE9C3-9A23-4E60-9BB6-46FA72FA0EFB}" srcOrd="0" destOrd="0" presId="urn:microsoft.com/office/officeart/2008/layout/VerticalCurvedList"/>
    <dgm:cxn modelId="{2EA59535-1EBA-46C4-A167-DD8CB33FA80A}" type="presParOf" srcId="{1D9AE9C3-9A23-4E60-9BB6-46FA72FA0EFB}" destId="{2287E920-F40D-47F4-BD24-DE45C0311C8B}" srcOrd="0" destOrd="0" presId="urn:microsoft.com/office/officeart/2008/layout/VerticalCurvedList"/>
    <dgm:cxn modelId="{2888B1FD-C1D6-4BB9-993C-9BC42079DC92}" type="presParOf" srcId="{1D9AE9C3-9A23-4E60-9BB6-46FA72FA0EFB}" destId="{277CB39E-6D51-4D09-833F-C5A27AA548C2}" srcOrd="1" destOrd="0" presId="urn:microsoft.com/office/officeart/2008/layout/VerticalCurvedList"/>
    <dgm:cxn modelId="{A4E71D07-6FB6-42E1-A76B-91060D02649A}" type="presParOf" srcId="{1D9AE9C3-9A23-4E60-9BB6-46FA72FA0EFB}" destId="{A1A17064-2790-4B72-9909-6F74C17227B3}" srcOrd="2" destOrd="0" presId="urn:microsoft.com/office/officeart/2008/layout/VerticalCurvedList"/>
    <dgm:cxn modelId="{7F077C90-B36E-4725-B7C3-E69F75FE36AF}" type="presParOf" srcId="{1D9AE9C3-9A23-4E60-9BB6-46FA72FA0EFB}" destId="{620BDBDA-7E37-4BB5-A578-613A9DDC363E}" srcOrd="3" destOrd="0" presId="urn:microsoft.com/office/officeart/2008/layout/VerticalCurvedList"/>
    <dgm:cxn modelId="{5AFB23C9-1043-42DF-8B2D-C7DD35919167}" type="presParOf" srcId="{1A5FE141-F1EF-46A9-A9D4-DA14DEC6219E}" destId="{4174110D-DD96-4B96-A2AC-F1D2F23EA968}" srcOrd="1" destOrd="0" presId="urn:microsoft.com/office/officeart/2008/layout/VerticalCurvedList"/>
    <dgm:cxn modelId="{3D06BF2D-AC04-42B9-9755-740A96903E95}" type="presParOf" srcId="{1A5FE141-F1EF-46A9-A9D4-DA14DEC6219E}" destId="{A3EF93CC-3F36-4B2E-8B8C-36877EE661AA}" srcOrd="2" destOrd="0" presId="urn:microsoft.com/office/officeart/2008/layout/VerticalCurvedList"/>
    <dgm:cxn modelId="{442FD75D-32D4-4480-AFB7-12946EE1684F}" type="presParOf" srcId="{A3EF93CC-3F36-4B2E-8B8C-36877EE661AA}" destId="{FBC0B3EE-7A80-4E5A-B481-8290575D5A84}" srcOrd="0" destOrd="0" presId="urn:microsoft.com/office/officeart/2008/layout/VerticalCurvedList"/>
    <dgm:cxn modelId="{D3E01C8F-DC63-4CDE-84A5-0E6FCDB2A4BF}" type="presParOf" srcId="{1A5FE141-F1EF-46A9-A9D4-DA14DEC6219E}" destId="{FA6F1163-866F-4947-9144-DAAA4BC2E5AF}" srcOrd="3" destOrd="0" presId="urn:microsoft.com/office/officeart/2008/layout/VerticalCurvedList"/>
    <dgm:cxn modelId="{5BEC9F3E-18B0-4EBD-BCBF-E0F71DC2B599}" type="presParOf" srcId="{1A5FE141-F1EF-46A9-A9D4-DA14DEC6219E}" destId="{C0AF53ED-F719-46A3-B5DE-480669624632}" srcOrd="4" destOrd="0" presId="urn:microsoft.com/office/officeart/2008/layout/VerticalCurvedList"/>
    <dgm:cxn modelId="{3B89D0C9-1E76-4196-A314-D6E6C62BEC21}" type="presParOf" srcId="{C0AF53ED-F719-46A3-B5DE-480669624632}" destId="{7556BFFA-2F2C-45ED-9C84-BB29EB602330}" srcOrd="0" destOrd="0" presId="urn:microsoft.com/office/officeart/2008/layout/VerticalCurvedList"/>
    <dgm:cxn modelId="{9D81F074-02BA-423C-9B95-4AB48DC15096}" type="presParOf" srcId="{1A5FE141-F1EF-46A9-A9D4-DA14DEC6219E}" destId="{846353A3-3679-4432-8D33-1C6EC90E3B9A}" srcOrd="5" destOrd="0" presId="urn:microsoft.com/office/officeart/2008/layout/VerticalCurvedList"/>
    <dgm:cxn modelId="{E9117324-D169-48C3-9CC9-600A08E5615C}" type="presParOf" srcId="{1A5FE141-F1EF-46A9-A9D4-DA14DEC6219E}" destId="{171DC0A6-6BA1-4AC0-854C-2F560A046A35}" srcOrd="6" destOrd="0" presId="urn:microsoft.com/office/officeart/2008/layout/VerticalCurvedList"/>
    <dgm:cxn modelId="{D90D0669-BF45-497A-8166-C3FBAAD4376F}" type="presParOf" srcId="{171DC0A6-6BA1-4AC0-854C-2F560A046A35}" destId="{7FC802BF-1476-4790-880D-56232E1E0F8A}" srcOrd="0" destOrd="0" presId="urn:microsoft.com/office/officeart/2008/layout/VerticalCurvedList"/>
    <dgm:cxn modelId="{5C0B8065-FCD5-4627-B0E8-706C679654CE}" type="presParOf" srcId="{1A5FE141-F1EF-46A9-A9D4-DA14DEC6219E}" destId="{D66791B0-E648-4E70-9CB3-C71ABB82FB77}" srcOrd="7" destOrd="0" presId="urn:microsoft.com/office/officeart/2008/layout/VerticalCurvedList"/>
    <dgm:cxn modelId="{E6B7DDD5-AD70-4E16-BAC5-1BC434C212C8}" type="presParOf" srcId="{1A5FE141-F1EF-46A9-A9D4-DA14DEC6219E}" destId="{B1DB8374-C8D0-4321-8479-BF4AFA5B780A}" srcOrd="8" destOrd="0" presId="urn:microsoft.com/office/officeart/2008/layout/VerticalCurvedList"/>
    <dgm:cxn modelId="{ED793378-4D91-44B4-AB4F-EC1131120666}" type="presParOf" srcId="{B1DB8374-C8D0-4321-8479-BF4AFA5B780A}" destId="{3BE87ECF-C8B2-4A24-8F29-81AFF4FF9EE4}" srcOrd="0" destOrd="0" presId="urn:microsoft.com/office/officeart/2008/layout/VerticalCurvedList"/>
    <dgm:cxn modelId="{7AC2153D-005B-4B20-B042-995400174E6F}" type="presParOf" srcId="{1A5FE141-F1EF-46A9-A9D4-DA14DEC6219E}" destId="{05AF87DD-0687-4D47-A347-2DE2C36F7AE8}" srcOrd="9" destOrd="0" presId="urn:microsoft.com/office/officeart/2008/layout/VerticalCurvedList"/>
    <dgm:cxn modelId="{E891C6F9-CF18-4CCD-9CBA-BAF98DAEC82E}" type="presParOf" srcId="{1A5FE141-F1EF-46A9-A9D4-DA14DEC6219E}" destId="{DBF9C43F-1C48-444B-8D49-F16A1C408B5A}" srcOrd="10" destOrd="0" presId="urn:microsoft.com/office/officeart/2008/layout/VerticalCurvedList"/>
    <dgm:cxn modelId="{F749C243-943F-4E5D-9227-800BD1898753}" type="presParOf" srcId="{DBF9C43F-1C48-444B-8D49-F16A1C408B5A}" destId="{A32F9694-8348-43A3-8889-234993E321E3}"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11310-3F9F-408B-9502-575E41EC261E}">
      <dsp:nvSpPr>
        <dsp:cNvPr id="0" name=""/>
        <dsp:cNvSpPr/>
      </dsp:nvSpPr>
      <dsp:spPr>
        <a:xfrm>
          <a:off x="1147665" y="1174774"/>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a:t>Pre-defined categories </a:t>
          </a:r>
          <a:r>
            <a:rPr lang="en-GB" sz="1400" kern="1200" dirty="0"/>
            <a:t>and a priori codes</a:t>
          </a:r>
        </a:p>
      </dsp:txBody>
      <dsp:txXfrm>
        <a:off x="1491562" y="1174774"/>
        <a:ext cx="1805456" cy="1433618"/>
      </dsp:txXfrm>
    </dsp:sp>
    <dsp:sp modelId="{3AA46AB7-B01E-45B6-AD55-90B25ACC70EA}">
      <dsp:nvSpPr>
        <dsp:cNvPr id="0" name=""/>
        <dsp:cNvSpPr/>
      </dsp:nvSpPr>
      <dsp:spPr>
        <a:xfrm>
          <a:off x="1147665" y="2608392"/>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dirty="0"/>
            <a:t>Deductive coding</a:t>
          </a:r>
        </a:p>
      </dsp:txBody>
      <dsp:txXfrm>
        <a:off x="1491562" y="2608392"/>
        <a:ext cx="1805456" cy="1433618"/>
      </dsp:txXfrm>
    </dsp:sp>
    <dsp:sp modelId="{E0B5FAB2-DE73-4C98-B9E8-C207EF2C7ACB}">
      <dsp:nvSpPr>
        <dsp:cNvPr id="0" name=""/>
        <dsp:cNvSpPr/>
      </dsp:nvSpPr>
      <dsp:spPr>
        <a:xfrm>
          <a:off x="1343" y="601613"/>
          <a:ext cx="1432902" cy="143290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GB" sz="1900" kern="1200" dirty="0"/>
            <a:t>Deductive</a:t>
          </a:r>
        </a:p>
      </dsp:txBody>
      <dsp:txXfrm>
        <a:off x="211187" y="811457"/>
        <a:ext cx="1013214" cy="1013214"/>
      </dsp:txXfrm>
    </dsp:sp>
    <dsp:sp modelId="{C0C7EC1D-3E52-40E9-80BF-AE6651DD261F}">
      <dsp:nvSpPr>
        <dsp:cNvPr id="0" name=""/>
        <dsp:cNvSpPr/>
      </dsp:nvSpPr>
      <dsp:spPr>
        <a:xfrm>
          <a:off x="4729920" y="1174774"/>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dirty="0"/>
            <a:t>Emergent codes added as you code the data and find other factors/topics/codes not previously considered</a:t>
          </a:r>
        </a:p>
      </dsp:txBody>
      <dsp:txXfrm>
        <a:off x="5073817" y="1174774"/>
        <a:ext cx="1805456" cy="1433618"/>
      </dsp:txXfrm>
    </dsp:sp>
    <dsp:sp modelId="{B0C5702E-B8E6-4C64-A826-CA368EC82518}">
      <dsp:nvSpPr>
        <dsp:cNvPr id="0" name=""/>
        <dsp:cNvSpPr/>
      </dsp:nvSpPr>
      <dsp:spPr>
        <a:xfrm>
          <a:off x="4729920" y="2588723"/>
          <a:ext cx="2149353" cy="143361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lvl="0" algn="l" defTabSz="622300">
            <a:lnSpc>
              <a:spcPct val="90000"/>
            </a:lnSpc>
            <a:spcBef>
              <a:spcPct val="0"/>
            </a:spcBef>
            <a:spcAft>
              <a:spcPct val="35000"/>
            </a:spcAft>
          </a:pPr>
          <a:r>
            <a:rPr lang="en-GB" sz="1400" kern="1200"/>
            <a:t>New coding</a:t>
          </a:r>
          <a:endParaRPr lang="en-GB" sz="1400" kern="1200" dirty="0"/>
        </a:p>
      </dsp:txBody>
      <dsp:txXfrm>
        <a:off x="5073817" y="2588723"/>
        <a:ext cx="1805456" cy="1433618"/>
      </dsp:txXfrm>
    </dsp:sp>
    <dsp:sp modelId="{64CA41EF-27C3-4BBF-8D53-E6906A1951CB}">
      <dsp:nvSpPr>
        <dsp:cNvPr id="0" name=""/>
        <dsp:cNvSpPr/>
      </dsp:nvSpPr>
      <dsp:spPr>
        <a:xfrm>
          <a:off x="3583599" y="601613"/>
          <a:ext cx="1432902" cy="1432902"/>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r>
            <a:rPr lang="en-GB" sz="1900" kern="1200" dirty="0"/>
            <a:t>Inductive</a:t>
          </a:r>
        </a:p>
      </dsp:txBody>
      <dsp:txXfrm>
        <a:off x="3793443" y="811457"/>
        <a:ext cx="1013214" cy="1013214"/>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8DFEDEB-F075-4269-9655-024499B43E35}">
      <dsp:nvSpPr>
        <dsp:cNvPr id="0" name=""/>
        <dsp:cNvSpPr/>
      </dsp:nvSpPr>
      <dsp:spPr>
        <a:xfrm>
          <a:off x="-2725367" y="-420275"/>
          <a:ext cx="3252616" cy="3252616"/>
        </a:xfrm>
        <a:prstGeom prst="blockArc">
          <a:avLst>
            <a:gd name="adj1" fmla="val 18900000"/>
            <a:gd name="adj2" fmla="val 2700000"/>
            <a:gd name="adj3" fmla="val 66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22055F-3F98-4B2E-8337-A25A7C899E23}">
      <dsp:nvSpPr>
        <dsp:cNvPr id="0" name=""/>
        <dsp:cNvSpPr/>
      </dsp:nvSpPr>
      <dsp:spPr>
        <a:xfrm>
          <a:off x="231889" y="150705"/>
          <a:ext cx="3540466"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Sito di incontri</a:t>
          </a:r>
        </a:p>
      </dsp:txBody>
      <dsp:txXfrm>
        <a:off x="231889" y="150705"/>
        <a:ext cx="3540466" cy="301604"/>
      </dsp:txXfrm>
    </dsp:sp>
    <dsp:sp modelId="{838AE7FD-C776-4481-A42D-255A1940024A}">
      <dsp:nvSpPr>
        <dsp:cNvPr id="0" name=""/>
        <dsp:cNvSpPr/>
      </dsp:nvSpPr>
      <dsp:spPr>
        <a:xfrm>
          <a:off x="43386" y="113005"/>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1A83A92-09C4-4D95-85BC-DCC27409B924}">
      <dsp:nvSpPr>
        <dsp:cNvPr id="0" name=""/>
        <dsp:cNvSpPr/>
      </dsp:nvSpPr>
      <dsp:spPr>
        <a:xfrm>
          <a:off x="448010" y="602968"/>
          <a:ext cx="3324345"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Diffusione globale</a:t>
          </a:r>
        </a:p>
      </dsp:txBody>
      <dsp:txXfrm>
        <a:off x="448010" y="602968"/>
        <a:ext cx="3324345" cy="301604"/>
      </dsp:txXfrm>
    </dsp:sp>
    <dsp:sp modelId="{2E678711-24B6-4DD2-B4CB-7E87EF849FC2}">
      <dsp:nvSpPr>
        <dsp:cNvPr id="0" name=""/>
        <dsp:cNvSpPr/>
      </dsp:nvSpPr>
      <dsp:spPr>
        <a:xfrm>
          <a:off x="259507" y="565267"/>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7E0481D-4844-4ED9-9885-448C5976F645}">
      <dsp:nvSpPr>
        <dsp:cNvPr id="0" name=""/>
        <dsp:cNvSpPr/>
      </dsp:nvSpPr>
      <dsp:spPr>
        <a:xfrm>
          <a:off x="514342" y="1055230"/>
          <a:ext cx="3258013"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Profili e localizzazione</a:t>
          </a:r>
        </a:p>
      </dsp:txBody>
      <dsp:txXfrm>
        <a:off x="514342" y="1055230"/>
        <a:ext cx="3258013" cy="301604"/>
      </dsp:txXfrm>
    </dsp:sp>
    <dsp:sp modelId="{5AA4F230-4E45-4B08-AA8C-996B7EB51824}">
      <dsp:nvSpPr>
        <dsp:cNvPr id="0" name=""/>
        <dsp:cNvSpPr/>
      </dsp:nvSpPr>
      <dsp:spPr>
        <a:xfrm>
          <a:off x="325839" y="1017530"/>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C0BF71-C374-4AFC-91FC-5D2BAEF99F5D}">
      <dsp:nvSpPr>
        <dsp:cNvPr id="0" name=""/>
        <dsp:cNvSpPr/>
      </dsp:nvSpPr>
      <dsp:spPr>
        <a:xfrm>
          <a:off x="448010" y="1507493"/>
          <a:ext cx="3324345"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latin typeface="Verdana" panose="020B0604030504040204" pitchFamily="34" charset="0"/>
              <a:ea typeface="Verdana" panose="020B0604030504040204" pitchFamily="34" charset="0"/>
              <a:cs typeface="Verdana" panose="020B0604030504040204" pitchFamily="34" charset="0"/>
            </a:rPr>
            <a:t>Sezione club</a:t>
          </a:r>
        </a:p>
      </dsp:txBody>
      <dsp:txXfrm>
        <a:off x="448010" y="1507493"/>
        <a:ext cx="3324345" cy="301604"/>
      </dsp:txXfrm>
    </dsp:sp>
    <dsp:sp modelId="{9A4B040D-52CD-487A-9584-8F2E979C7E86}">
      <dsp:nvSpPr>
        <dsp:cNvPr id="0" name=""/>
        <dsp:cNvSpPr/>
      </dsp:nvSpPr>
      <dsp:spPr>
        <a:xfrm>
          <a:off x="259507" y="1469792"/>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2246A69-AEFC-4AF7-9ED3-5C65F7A5D375}">
      <dsp:nvSpPr>
        <dsp:cNvPr id="0" name=""/>
        <dsp:cNvSpPr/>
      </dsp:nvSpPr>
      <dsp:spPr>
        <a:xfrm>
          <a:off x="231889" y="1959755"/>
          <a:ext cx="3540466" cy="301604"/>
        </a:xfrm>
        <a:prstGeom prst="rect">
          <a:avLst/>
        </a:prstGeom>
        <a:solidFill>
          <a:schemeClr val="tx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39399"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err="1">
              <a:latin typeface="Verdana" panose="020B0604030504040204" pitchFamily="34" charset="0"/>
              <a:ea typeface="Verdana" panose="020B0604030504040204" pitchFamily="34" charset="0"/>
              <a:cs typeface="Verdana" panose="020B0604030504040204" pitchFamily="34" charset="0"/>
            </a:rPr>
            <a:t>App</a:t>
          </a:r>
          <a:r>
            <a:rPr lang="it-IT" sz="1600" b="1" kern="1200" dirty="0">
              <a:latin typeface="Verdana" panose="020B0604030504040204" pitchFamily="34" charset="0"/>
              <a:ea typeface="Verdana" panose="020B0604030504040204" pitchFamily="34" charset="0"/>
              <a:cs typeface="Verdana" panose="020B0604030504040204" pitchFamily="34" charset="0"/>
            </a:rPr>
            <a:t> per </a:t>
          </a:r>
          <a:r>
            <a:rPr lang="it-IT" sz="1600" b="1" kern="1200" dirty="0" err="1">
              <a:latin typeface="Verdana" panose="020B0604030504040204" pitchFamily="34" charset="0"/>
              <a:ea typeface="Verdana" panose="020B0604030504040204" pitchFamily="34" charset="0"/>
              <a:cs typeface="Verdana" panose="020B0604030504040204" pitchFamily="34" charset="0"/>
            </a:rPr>
            <a:t>smartphone</a:t>
          </a:r>
          <a:endParaRPr lang="it-IT" sz="1600" b="1" kern="1200" dirty="0">
            <a:latin typeface="Verdana" panose="020B0604030504040204" pitchFamily="34" charset="0"/>
            <a:ea typeface="Verdana" panose="020B0604030504040204" pitchFamily="34" charset="0"/>
            <a:cs typeface="Verdana" panose="020B0604030504040204" pitchFamily="34" charset="0"/>
          </a:endParaRPr>
        </a:p>
      </dsp:txBody>
      <dsp:txXfrm>
        <a:off x="231889" y="1959755"/>
        <a:ext cx="3540466" cy="301604"/>
      </dsp:txXfrm>
    </dsp:sp>
    <dsp:sp modelId="{0AC19AAA-AACF-4A22-8BA9-8B09FE49AD65}">
      <dsp:nvSpPr>
        <dsp:cNvPr id="0" name=""/>
        <dsp:cNvSpPr/>
      </dsp:nvSpPr>
      <dsp:spPr>
        <a:xfrm>
          <a:off x="43386" y="1922054"/>
          <a:ext cx="377005" cy="377005"/>
        </a:xfrm>
        <a:prstGeom prst="ellipse">
          <a:avLst/>
        </a:prstGeom>
        <a:solidFill>
          <a:srgbClr val="FF0066"/>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5F0E01-90D9-4C19-9AD8-6B652469E517}">
      <dsp:nvSpPr>
        <dsp:cNvPr id="0" name=""/>
        <dsp:cNvSpPr/>
      </dsp:nvSpPr>
      <dsp:spPr>
        <a:xfrm>
          <a:off x="2241" y="1144074"/>
          <a:ext cx="2056125"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Accesso al campo</a:t>
          </a:r>
        </a:p>
      </dsp:txBody>
      <dsp:txXfrm>
        <a:off x="520607" y="1144074"/>
        <a:ext cx="1019393" cy="1036732"/>
      </dsp:txXfrm>
    </dsp:sp>
    <dsp:sp modelId="{FFBEA3CE-D382-4A6D-B86B-2B08F4F42F51}">
      <dsp:nvSpPr>
        <dsp:cNvPr id="0" name=""/>
        <dsp:cNvSpPr/>
      </dsp:nvSpPr>
      <dsp:spPr>
        <a:xfrm>
          <a:off x="1721428"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err="1">
              <a:latin typeface="Verdana" panose="020B0604030504040204" pitchFamily="34" charset="0"/>
              <a:ea typeface="Verdana" panose="020B0604030504040204" pitchFamily="34" charset="0"/>
              <a:cs typeface="Verdana" panose="020B0604030504040204" pitchFamily="34" charset="0"/>
            </a:rPr>
            <a:t>Covert</a:t>
          </a:r>
          <a:endParaRPr lang="it-IT" sz="1800" kern="1200" dirty="0">
            <a:latin typeface="Verdana" panose="020B0604030504040204" pitchFamily="34" charset="0"/>
            <a:ea typeface="Verdana" panose="020B0604030504040204" pitchFamily="34" charset="0"/>
            <a:cs typeface="Verdana" panose="020B0604030504040204" pitchFamily="34" charset="0"/>
          </a:endParaRPr>
        </a:p>
      </dsp:txBody>
      <dsp:txXfrm>
        <a:off x="2151672" y="1232197"/>
        <a:ext cx="1290732" cy="860487"/>
      </dsp:txXfrm>
    </dsp:sp>
    <dsp:sp modelId="{EC4D594C-BEAA-4D3B-B157-5A6A07698195}">
      <dsp:nvSpPr>
        <dsp:cNvPr id="0" name=""/>
        <dsp:cNvSpPr/>
      </dsp:nvSpPr>
      <dsp:spPr>
        <a:xfrm>
          <a:off x="3571477"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Privacy</a:t>
          </a:r>
        </a:p>
      </dsp:txBody>
      <dsp:txXfrm>
        <a:off x="4001721" y="1232197"/>
        <a:ext cx="1290732" cy="860487"/>
      </dsp:txXfrm>
    </dsp:sp>
    <dsp:sp modelId="{999C770D-04CD-4BF9-BDDE-48A993CDD1A1}">
      <dsp:nvSpPr>
        <dsp:cNvPr id="0" name=""/>
        <dsp:cNvSpPr/>
      </dsp:nvSpPr>
      <dsp:spPr>
        <a:xfrm>
          <a:off x="5421526" y="1232197"/>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Spirale del silenzio</a:t>
          </a:r>
        </a:p>
      </dsp:txBody>
      <dsp:txXfrm>
        <a:off x="5851770" y="1232197"/>
        <a:ext cx="1290732" cy="860487"/>
      </dsp:txXfrm>
    </dsp:sp>
    <dsp:sp modelId="{990E21C9-84D8-497A-A0DD-7681576E6BBE}">
      <dsp:nvSpPr>
        <dsp:cNvPr id="0" name=""/>
        <dsp:cNvSpPr/>
      </dsp:nvSpPr>
      <dsp:spPr>
        <a:xfrm>
          <a:off x="2241" y="2325949"/>
          <a:ext cx="2197276"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Raccolta dati</a:t>
          </a:r>
        </a:p>
      </dsp:txBody>
      <dsp:txXfrm>
        <a:off x="520607" y="2325949"/>
        <a:ext cx="1160544" cy="1036732"/>
      </dsp:txXfrm>
    </dsp:sp>
    <dsp:sp modelId="{9C267F6C-FFAE-4B87-848E-BE496ACFA860}">
      <dsp:nvSpPr>
        <dsp:cNvPr id="0" name=""/>
        <dsp:cNvSpPr/>
      </dsp:nvSpPr>
      <dsp:spPr>
        <a:xfrm>
          <a:off x="1862579" y="2414072"/>
          <a:ext cx="2454864"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Osservazione non partecipata</a:t>
          </a:r>
        </a:p>
      </dsp:txBody>
      <dsp:txXfrm>
        <a:off x="2292823" y="2414072"/>
        <a:ext cx="1594377" cy="860487"/>
      </dsp:txXfrm>
    </dsp:sp>
    <dsp:sp modelId="{6FCC4BE3-12F6-4F3A-9A0E-134245A4D0CD}">
      <dsp:nvSpPr>
        <dsp:cNvPr id="0" name=""/>
        <dsp:cNvSpPr/>
      </dsp:nvSpPr>
      <dsp:spPr>
        <a:xfrm>
          <a:off x="4016273" y="2414072"/>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Scelta post rilevanti</a:t>
          </a:r>
        </a:p>
      </dsp:txBody>
      <dsp:txXfrm>
        <a:off x="4446517" y="2414072"/>
        <a:ext cx="1290732" cy="860487"/>
      </dsp:txXfrm>
    </dsp:sp>
    <dsp:sp modelId="{EB676F8C-0429-4A43-89BA-034B300D7B72}">
      <dsp:nvSpPr>
        <dsp:cNvPr id="0" name=""/>
        <dsp:cNvSpPr/>
      </dsp:nvSpPr>
      <dsp:spPr>
        <a:xfrm>
          <a:off x="5866322" y="2414072"/>
          <a:ext cx="2412356"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Osservazione 01/03-01/05</a:t>
          </a:r>
        </a:p>
      </dsp:txBody>
      <dsp:txXfrm>
        <a:off x="6296566" y="2414072"/>
        <a:ext cx="1551869" cy="860487"/>
      </dsp:txXfrm>
    </dsp:sp>
    <dsp:sp modelId="{A2982723-5E22-4577-BE3F-96D59FC72CAF}">
      <dsp:nvSpPr>
        <dsp:cNvPr id="0" name=""/>
        <dsp:cNvSpPr/>
      </dsp:nvSpPr>
      <dsp:spPr>
        <a:xfrm>
          <a:off x="2241" y="3507824"/>
          <a:ext cx="2465634" cy="1036732"/>
        </a:xfrm>
        <a:prstGeom prst="chevron">
          <a:avLst/>
        </a:prstGeom>
        <a:solidFill>
          <a:schemeClr val="accent1">
            <a:lumMod val="5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Analisi dati /dimensioni</a:t>
          </a:r>
        </a:p>
      </dsp:txBody>
      <dsp:txXfrm>
        <a:off x="520607" y="3507824"/>
        <a:ext cx="1428902" cy="1036732"/>
      </dsp:txXfrm>
    </dsp:sp>
    <dsp:sp modelId="{35CB8DED-986E-4593-B999-588FAC2A69B2}">
      <dsp:nvSpPr>
        <dsp:cNvPr id="0" name=""/>
        <dsp:cNvSpPr/>
      </dsp:nvSpPr>
      <dsp:spPr>
        <a:xfrm>
          <a:off x="2130938"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Sociale</a:t>
          </a:r>
        </a:p>
      </dsp:txBody>
      <dsp:txXfrm>
        <a:off x="2561182" y="3595946"/>
        <a:ext cx="1290732" cy="860487"/>
      </dsp:txXfrm>
    </dsp:sp>
    <dsp:sp modelId="{673DB339-8337-46BF-8F8C-3B9BE1158C1E}">
      <dsp:nvSpPr>
        <dsp:cNvPr id="0" name=""/>
        <dsp:cNvSpPr/>
      </dsp:nvSpPr>
      <dsp:spPr>
        <a:xfrm>
          <a:off x="3980986"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Ricerca sesso</a:t>
          </a:r>
        </a:p>
      </dsp:txBody>
      <dsp:txXfrm>
        <a:off x="4411230" y="3595946"/>
        <a:ext cx="1290732" cy="860487"/>
      </dsp:txXfrm>
    </dsp:sp>
    <dsp:sp modelId="{B43F5FA9-4F10-473A-9E74-3C873529BFBD}">
      <dsp:nvSpPr>
        <dsp:cNvPr id="0" name=""/>
        <dsp:cNvSpPr/>
      </dsp:nvSpPr>
      <dsp:spPr>
        <a:xfrm>
          <a:off x="5831035" y="3595946"/>
          <a:ext cx="2151219" cy="860487"/>
        </a:xfrm>
        <a:prstGeom prst="chevron">
          <a:avLst/>
        </a:prstGeom>
        <a:solidFill>
          <a:schemeClr val="bg1">
            <a:alpha val="90000"/>
          </a:schemeClr>
        </a:solidFill>
        <a:ln w="28575" cap="flat" cmpd="sng" algn="ctr">
          <a:solidFill>
            <a:scrgbClr r="0" g="0" b="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2860" tIns="11430" rIns="0" bIns="11430" numCol="1" spcCol="1270" anchor="ctr" anchorCtr="0">
          <a:noAutofit/>
        </a:bodyPr>
        <a:lstStyle/>
        <a:p>
          <a:pPr lvl="0" algn="ctr" defTabSz="800100">
            <a:lnSpc>
              <a:spcPct val="90000"/>
            </a:lnSpc>
            <a:spcBef>
              <a:spcPct val="0"/>
            </a:spcBef>
            <a:spcAft>
              <a:spcPct val="35000"/>
            </a:spcAft>
          </a:pPr>
          <a:r>
            <a:rPr lang="it-IT" sz="1800" kern="1200" dirty="0">
              <a:latin typeface="Verdana" panose="020B0604030504040204" pitchFamily="34" charset="0"/>
              <a:ea typeface="Verdana" panose="020B0604030504040204" pitchFamily="34" charset="0"/>
              <a:cs typeface="Verdana" panose="020B0604030504040204" pitchFamily="34" charset="0"/>
            </a:rPr>
            <a:t>Percezione del rischio</a:t>
          </a:r>
        </a:p>
      </dsp:txBody>
      <dsp:txXfrm>
        <a:off x="6261279" y="3595946"/>
        <a:ext cx="1290732" cy="8604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E16624-9E1A-497C-AE6C-1BD0D1D49DD8}">
      <dsp:nvSpPr>
        <dsp:cNvPr id="0" name=""/>
        <dsp:cNvSpPr/>
      </dsp:nvSpPr>
      <dsp:spPr>
        <a:xfrm>
          <a:off x="6708"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ask</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don’t</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a:t>
          </a: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tell</a:t>
          </a:r>
          <a:endPar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endParaRPr>
        </a:p>
      </dsp:txBody>
      <dsp:txXfrm>
        <a:off x="41945" y="449365"/>
        <a:ext cx="1934639" cy="1132594"/>
      </dsp:txXfrm>
    </dsp:sp>
    <dsp:sp modelId="{59DB949D-4581-454A-B3D0-0D494257D212}">
      <dsp:nvSpPr>
        <dsp:cNvPr id="0" name=""/>
        <dsp:cNvSpPr/>
      </dsp:nvSpPr>
      <dsp:spPr>
        <a:xfrm>
          <a:off x="2212333" y="767028"/>
          <a:ext cx="425084" cy="497268"/>
        </a:xfrm>
        <a:prstGeom prst="rightArrow">
          <a:avLst>
            <a:gd name="adj1" fmla="val 60000"/>
            <a:gd name="adj2" fmla="val 50000"/>
          </a:avLst>
        </a:prstGeom>
        <a:solidFill>
          <a:schemeClr val="tx1"/>
        </a:solidFill>
        <a:ln w="28575">
          <a:solidFill>
            <a:srgbClr val="00B05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it-IT" sz="2100" kern="1200"/>
        </a:p>
      </dsp:txBody>
      <dsp:txXfrm>
        <a:off x="2212333" y="866482"/>
        <a:ext cx="297559" cy="298360"/>
      </dsp:txXfrm>
    </dsp:sp>
    <dsp:sp modelId="{B92AA24F-DF3E-402B-91DF-619960651E00}">
      <dsp:nvSpPr>
        <dsp:cNvPr id="0" name=""/>
        <dsp:cNvSpPr/>
      </dsp:nvSpPr>
      <dsp:spPr>
        <a:xfrm>
          <a:off x="2813867"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Cerchie sociali</a:t>
          </a:r>
        </a:p>
      </dsp:txBody>
      <dsp:txXfrm>
        <a:off x="2849104" y="449365"/>
        <a:ext cx="1934639" cy="1132594"/>
      </dsp:txXfrm>
    </dsp:sp>
    <dsp:sp modelId="{877CA47D-0CC1-4DC6-B63E-6D2555FF9CC9}">
      <dsp:nvSpPr>
        <dsp:cNvPr id="0" name=""/>
        <dsp:cNvSpPr/>
      </dsp:nvSpPr>
      <dsp:spPr>
        <a:xfrm>
          <a:off x="5019492" y="767028"/>
          <a:ext cx="425084" cy="497268"/>
        </a:xfrm>
        <a:prstGeom prst="rightArrow">
          <a:avLst>
            <a:gd name="adj1" fmla="val 60000"/>
            <a:gd name="adj2" fmla="val 50000"/>
          </a:avLst>
        </a:prstGeom>
        <a:solidFill>
          <a:schemeClr val="tx1"/>
        </a:solidFill>
        <a:ln w="28575">
          <a:solidFill>
            <a:srgbClr val="00B050"/>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933450">
            <a:lnSpc>
              <a:spcPct val="90000"/>
            </a:lnSpc>
            <a:spcBef>
              <a:spcPct val="0"/>
            </a:spcBef>
            <a:spcAft>
              <a:spcPct val="35000"/>
            </a:spcAft>
          </a:pPr>
          <a:endParaRPr lang="it-IT" sz="2100" kern="1200"/>
        </a:p>
      </dsp:txBody>
      <dsp:txXfrm>
        <a:off x="5019492" y="866482"/>
        <a:ext cx="297559" cy="298360"/>
      </dsp:txXfrm>
    </dsp:sp>
    <dsp:sp modelId="{8E3C6EF3-92C0-4A98-9C7E-B3C24F25A9C3}">
      <dsp:nvSpPr>
        <dsp:cNvPr id="0" name=""/>
        <dsp:cNvSpPr/>
      </dsp:nvSpPr>
      <dsp:spPr>
        <a:xfrm>
          <a:off x="5621026" y="414128"/>
          <a:ext cx="2005113" cy="1203068"/>
        </a:xfrm>
        <a:prstGeom prst="roundRect">
          <a:avLst>
            <a:gd name="adj" fmla="val 10000"/>
          </a:avLst>
        </a:prstGeom>
        <a:solidFill>
          <a:schemeClr val="accent3">
            <a:lumMod val="75000"/>
          </a:schemeClr>
        </a:solidFill>
        <a:ln w="57150" cap="flat" cmpd="sng" algn="ctr">
          <a:solidFill>
            <a:srgbClr val="00B05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rtl="0">
            <a:lnSpc>
              <a:spcPct val="90000"/>
            </a:lnSpc>
            <a:spcBef>
              <a:spcPct val="0"/>
            </a:spcBef>
            <a:spcAft>
              <a:spcPct val="35000"/>
            </a:spcAft>
          </a:pPr>
          <a:r>
            <a:rPr lang="it-IT" sz="2000" b="1" kern="1200" dirty="0" err="1">
              <a:solidFill>
                <a:srgbClr val="FF0066"/>
              </a:solidFill>
              <a:latin typeface="Verdana" panose="020B0604030504040204" pitchFamily="34" charset="0"/>
              <a:ea typeface="Verdana" panose="020B0604030504040204" pitchFamily="34" charset="0"/>
              <a:cs typeface="Verdana" panose="020B0604030504040204" pitchFamily="34" charset="0"/>
            </a:rPr>
            <a:t>App</a:t>
          </a:r>
          <a:r>
            <a:rPr lang="it-IT" sz="2000" b="1" kern="1200" dirty="0">
              <a:solidFill>
                <a:srgbClr val="FF0066"/>
              </a:solidFill>
              <a:latin typeface="Verdana" panose="020B0604030504040204" pitchFamily="34" charset="0"/>
              <a:ea typeface="Verdana" panose="020B0604030504040204" pitchFamily="34" charset="0"/>
              <a:cs typeface="Verdana" panose="020B0604030504040204" pitchFamily="34" charset="0"/>
            </a:rPr>
            <a:t> e chat</a:t>
          </a:r>
        </a:p>
      </dsp:txBody>
      <dsp:txXfrm>
        <a:off x="5656263" y="449365"/>
        <a:ext cx="1934639" cy="1132594"/>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91CB386-B008-4BE0-A98C-EB9F622C225B}">
      <dsp:nvSpPr>
        <dsp:cNvPr id="0" name=""/>
        <dsp:cNvSpPr/>
      </dsp:nvSpPr>
      <dsp:spPr>
        <a:xfrm>
          <a:off x="0" y="432047"/>
          <a:ext cx="7344816" cy="590931"/>
        </a:xfrm>
        <a:prstGeom prst="notchedRightArrow">
          <a:avLst/>
        </a:prstGeom>
        <a:solidFill>
          <a:schemeClr val="bg2">
            <a:lumMod val="50000"/>
          </a:schemeClr>
        </a:solidFill>
        <a:ln w="28575">
          <a:solidFill>
            <a:schemeClr val="tx1"/>
          </a:solidFill>
        </a:ln>
        <a:effectLst/>
      </dsp:spPr>
      <dsp:style>
        <a:lnRef idx="0">
          <a:scrgbClr r="0" g="0" b="0"/>
        </a:lnRef>
        <a:fillRef idx="1">
          <a:scrgbClr r="0" g="0" b="0"/>
        </a:fillRef>
        <a:effectRef idx="0">
          <a:scrgbClr r="0" g="0" b="0"/>
        </a:effectRef>
        <a:fontRef idx="minor"/>
      </dsp:style>
    </dsp:sp>
    <dsp:sp modelId="{6EF14087-47AF-42F2-BCBC-0641901AD90D}">
      <dsp:nvSpPr>
        <dsp:cNvPr id="0" name=""/>
        <dsp:cNvSpPr/>
      </dsp:nvSpPr>
      <dsp:spPr>
        <a:xfrm>
          <a:off x="3227" y="0"/>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Barriera</a:t>
          </a:r>
        </a:p>
      </dsp:txBody>
      <dsp:txXfrm>
        <a:off x="3227" y="0"/>
        <a:ext cx="2130283" cy="590931"/>
      </dsp:txXfrm>
    </dsp:sp>
    <dsp:sp modelId="{8387997D-DA19-4FCD-9260-E5AD094D12DD}">
      <dsp:nvSpPr>
        <dsp:cNvPr id="0" name=""/>
        <dsp:cNvSpPr/>
      </dsp:nvSpPr>
      <dsp:spPr>
        <a:xfrm>
          <a:off x="994503"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FB126ED-1319-46D3-9195-2963CFC5CC06}">
      <dsp:nvSpPr>
        <dsp:cNvPr id="0" name=""/>
        <dsp:cNvSpPr/>
      </dsp:nvSpPr>
      <dsp:spPr>
        <a:xfrm>
          <a:off x="2240025" y="886396"/>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t"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Disinformazione</a:t>
          </a:r>
        </a:p>
      </dsp:txBody>
      <dsp:txXfrm>
        <a:off x="2240025" y="886396"/>
        <a:ext cx="2130283" cy="590931"/>
      </dsp:txXfrm>
    </dsp:sp>
    <dsp:sp modelId="{2A860B8F-7C30-429F-8D5D-69551F11FE4C}">
      <dsp:nvSpPr>
        <dsp:cNvPr id="0" name=""/>
        <dsp:cNvSpPr/>
      </dsp:nvSpPr>
      <dsp:spPr>
        <a:xfrm>
          <a:off x="3231300"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78CFA19-D70A-4018-8C8B-B7A497DCC32B}">
      <dsp:nvSpPr>
        <dsp:cNvPr id="0" name=""/>
        <dsp:cNvSpPr/>
      </dsp:nvSpPr>
      <dsp:spPr>
        <a:xfrm>
          <a:off x="4476823" y="0"/>
          <a:ext cx="2130283" cy="5909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it-IT" sz="1600" b="1" kern="1200" dirty="0">
              <a:solidFill>
                <a:schemeClr val="accent6">
                  <a:lumMod val="50000"/>
                </a:schemeClr>
              </a:solidFill>
              <a:latin typeface="Verdana" panose="020B0604030504040204" pitchFamily="34" charset="0"/>
              <a:ea typeface="Verdana" panose="020B0604030504040204" pitchFamily="34" charset="0"/>
              <a:cs typeface="Verdana" panose="020B0604030504040204" pitchFamily="34" charset="0"/>
            </a:rPr>
            <a:t>Eccessiva fiducia</a:t>
          </a:r>
        </a:p>
      </dsp:txBody>
      <dsp:txXfrm>
        <a:off x="4476823" y="0"/>
        <a:ext cx="2130283" cy="590931"/>
      </dsp:txXfrm>
    </dsp:sp>
    <dsp:sp modelId="{E4B5960F-F565-47AF-9FE4-D29088AB4B09}">
      <dsp:nvSpPr>
        <dsp:cNvPr id="0" name=""/>
        <dsp:cNvSpPr/>
      </dsp:nvSpPr>
      <dsp:spPr>
        <a:xfrm>
          <a:off x="5468098" y="664797"/>
          <a:ext cx="147732" cy="147732"/>
        </a:xfrm>
        <a:prstGeom prst="ellipse">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6FB01C-8734-48A6-935C-7E209E3083A0}">
      <dsp:nvSpPr>
        <dsp:cNvPr id="0" name=""/>
        <dsp:cNvSpPr/>
      </dsp:nvSpPr>
      <dsp:spPr>
        <a:xfrm>
          <a:off x="2044154" y="-70601"/>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Consapevolezza</a:t>
          </a:r>
        </a:p>
      </dsp:txBody>
      <dsp:txXfrm>
        <a:off x="2078865" y="-35890"/>
        <a:ext cx="2393311" cy="1115689"/>
      </dsp:txXfrm>
    </dsp:sp>
    <dsp:sp modelId="{B46F9571-4E2E-4D46-AB6F-269F2031AC87}">
      <dsp:nvSpPr>
        <dsp:cNvPr id="0" name=""/>
        <dsp:cNvSpPr/>
      </dsp:nvSpPr>
      <dsp:spPr>
        <a:xfrm rot="3011656">
          <a:off x="3789385" y="1439903"/>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a:off x="3871620" y="1494726"/>
        <a:ext cx="566157" cy="164471"/>
      </dsp:txXfrm>
    </dsp:sp>
    <dsp:sp modelId="{CA9153B9-B682-43A2-A347-8F0B858426A5}">
      <dsp:nvSpPr>
        <dsp:cNvPr id="0" name=""/>
        <dsp:cNvSpPr/>
      </dsp:nvSpPr>
      <dsp:spPr>
        <a:xfrm>
          <a:off x="3802511" y="2039414"/>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Fatalismo</a:t>
          </a:r>
        </a:p>
      </dsp:txBody>
      <dsp:txXfrm>
        <a:off x="3837222" y="2074125"/>
        <a:ext cx="2393311" cy="1115689"/>
      </dsp:txXfrm>
    </dsp:sp>
    <dsp:sp modelId="{6C489331-B4C3-4688-9514-3C0828AF1239}">
      <dsp:nvSpPr>
        <dsp:cNvPr id="0" name=""/>
        <dsp:cNvSpPr/>
      </dsp:nvSpPr>
      <dsp:spPr>
        <a:xfrm rot="10800000">
          <a:off x="2980555" y="2494911"/>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rot="10800000">
        <a:off x="3062790" y="2549734"/>
        <a:ext cx="566157" cy="164471"/>
      </dsp:txXfrm>
    </dsp:sp>
    <dsp:sp modelId="{9B5B1681-46D7-4999-AABB-422C4B113D9C}">
      <dsp:nvSpPr>
        <dsp:cNvPr id="0" name=""/>
        <dsp:cNvSpPr/>
      </dsp:nvSpPr>
      <dsp:spPr>
        <a:xfrm>
          <a:off x="426494" y="2039414"/>
          <a:ext cx="2462733" cy="1185111"/>
        </a:xfrm>
        <a:prstGeom prst="roundRect">
          <a:avLst>
            <a:gd name="adj" fmla="val 10000"/>
          </a:avLst>
        </a:prstGeom>
        <a:solidFill>
          <a:schemeClr val="bg1"/>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chemeClr val="tx1"/>
              </a:solidFill>
              <a:latin typeface="Verdana" panose="020B0604030504040204" pitchFamily="34" charset="0"/>
              <a:ea typeface="Verdana" panose="020B0604030504040204" pitchFamily="34" charset="0"/>
              <a:cs typeface="Verdana" panose="020B0604030504040204" pitchFamily="34" charset="0"/>
            </a:rPr>
            <a:t>Roulette russa</a:t>
          </a:r>
        </a:p>
      </dsp:txBody>
      <dsp:txXfrm>
        <a:off x="461205" y="2074125"/>
        <a:ext cx="2393311" cy="1115689"/>
      </dsp:txXfrm>
    </dsp:sp>
    <dsp:sp modelId="{73988969-C244-4EBC-B9D4-ED8D1E8C0891}">
      <dsp:nvSpPr>
        <dsp:cNvPr id="0" name=""/>
        <dsp:cNvSpPr/>
      </dsp:nvSpPr>
      <dsp:spPr>
        <a:xfrm rot="18448552">
          <a:off x="2101377" y="1439903"/>
          <a:ext cx="730627" cy="274117"/>
        </a:xfrm>
        <a:prstGeom prst="leftRightArrow">
          <a:avLst>
            <a:gd name="adj1" fmla="val 60000"/>
            <a:gd name="adj2" fmla="val 50000"/>
          </a:avLst>
        </a:prstGeom>
        <a:solidFill>
          <a:schemeClr val="tx1"/>
        </a:solidFill>
        <a:ln w="28575">
          <a:solidFill>
            <a:schemeClr val="bg1">
              <a:lumMod val="50000"/>
            </a:schemeClr>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88950">
            <a:lnSpc>
              <a:spcPct val="90000"/>
            </a:lnSpc>
            <a:spcBef>
              <a:spcPct val="0"/>
            </a:spcBef>
            <a:spcAft>
              <a:spcPct val="35000"/>
            </a:spcAft>
          </a:pPr>
          <a:endParaRPr lang="it-IT" sz="1100" kern="1200"/>
        </a:p>
      </dsp:txBody>
      <dsp:txXfrm>
        <a:off x="2183612" y="1494726"/>
        <a:ext cx="566157" cy="164471"/>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4DBF22D-A478-4752-9BAF-88D57E9D4466}">
      <dsp:nvSpPr>
        <dsp:cNvPr id="0" name=""/>
        <dsp:cNvSpPr/>
      </dsp:nvSpPr>
      <dsp:spPr>
        <a:xfrm rot="10800000">
          <a:off x="727280" y="0"/>
          <a:ext cx="5184576" cy="5184576"/>
        </a:xfrm>
        <a:prstGeom prst="triangle">
          <a:avLst/>
        </a:prstGeom>
        <a:solidFill>
          <a:srgbClr val="00B050"/>
        </a:solidFill>
        <a:ln w="28575" cap="flat" cmpd="sng" algn="ctr">
          <a:solidFill>
            <a:srgbClr val="0070C0"/>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9D701D5-2D5E-4C5C-A3B1-28D70C40AB57}">
      <dsp:nvSpPr>
        <dsp:cNvPr id="0" name=""/>
        <dsp:cNvSpPr/>
      </dsp:nvSpPr>
      <dsp:spPr>
        <a:xfrm>
          <a:off x="3319568" y="518963"/>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err="1">
              <a:solidFill>
                <a:srgbClr val="C00000"/>
              </a:solidFill>
              <a:latin typeface="Verdana" panose="020B0604030504040204" pitchFamily="34" charset="0"/>
              <a:ea typeface="Verdana" panose="020B0604030504040204" pitchFamily="34" charset="0"/>
              <a:cs typeface="Verdana" panose="020B0604030504040204" pitchFamily="34" charset="0"/>
            </a:rPr>
            <a:t>Bareback</a:t>
          </a: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 sex ≠ Sesso non protetto</a:t>
          </a:r>
        </a:p>
      </dsp:txBody>
      <dsp:txXfrm>
        <a:off x="3364551" y="563946"/>
        <a:ext cx="3280008" cy="831511"/>
      </dsp:txXfrm>
    </dsp:sp>
    <dsp:sp modelId="{BA30FCFF-821E-457D-BA5B-6E043C6700CC}">
      <dsp:nvSpPr>
        <dsp:cNvPr id="0" name=""/>
        <dsp:cNvSpPr/>
      </dsp:nvSpPr>
      <dsp:spPr>
        <a:xfrm>
          <a:off x="3319568" y="1555625"/>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Diffusione senza struttura</a:t>
          </a:r>
        </a:p>
      </dsp:txBody>
      <dsp:txXfrm>
        <a:off x="3364551" y="1600608"/>
        <a:ext cx="3280008" cy="831511"/>
      </dsp:txXfrm>
    </dsp:sp>
    <dsp:sp modelId="{C6BE2E58-EE31-48C7-AFDE-C9A4C1D929E4}">
      <dsp:nvSpPr>
        <dsp:cNvPr id="0" name=""/>
        <dsp:cNvSpPr/>
      </dsp:nvSpPr>
      <dsp:spPr>
        <a:xfrm>
          <a:off x="3319568" y="2592288"/>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Dibattito pubblico</a:t>
          </a:r>
        </a:p>
      </dsp:txBody>
      <dsp:txXfrm>
        <a:off x="3364551" y="2637271"/>
        <a:ext cx="3280008" cy="831511"/>
      </dsp:txXfrm>
    </dsp:sp>
    <dsp:sp modelId="{382E7C33-8E14-46DB-A2EC-FED5EC82D708}">
      <dsp:nvSpPr>
        <dsp:cNvPr id="0" name=""/>
        <dsp:cNvSpPr/>
      </dsp:nvSpPr>
      <dsp:spPr>
        <a:xfrm>
          <a:off x="3319568" y="3628950"/>
          <a:ext cx="3369974" cy="921477"/>
        </a:xfrm>
        <a:prstGeom prst="roundRect">
          <a:avLst/>
        </a:prstGeom>
        <a:solidFill>
          <a:schemeClr val="lt1">
            <a:alpha val="90000"/>
            <a:hueOff val="0"/>
            <a:satOff val="0"/>
            <a:lumOff val="0"/>
            <a:alphaOff val="0"/>
          </a:schemeClr>
        </a:solidFill>
        <a:ln w="28575" cap="flat" cmpd="sng" algn="ctr">
          <a:solidFill>
            <a:schemeClr val="tx1"/>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ctr" anchorCtr="0">
          <a:noAutofit/>
        </a:bodyPr>
        <a:lstStyle/>
        <a:p>
          <a:pPr lvl="0" algn="ctr" defTabSz="800100" rtl="0">
            <a:lnSpc>
              <a:spcPct val="90000"/>
            </a:lnSpc>
            <a:spcBef>
              <a:spcPct val="0"/>
            </a:spcBef>
            <a:spcAft>
              <a:spcPct val="35000"/>
            </a:spcAft>
          </a:pPr>
          <a:r>
            <a:rPr lang="it-IT" sz="1800" b="1" kern="1200" dirty="0">
              <a:solidFill>
                <a:srgbClr val="C00000"/>
              </a:solidFill>
              <a:latin typeface="Verdana" panose="020B0604030504040204" pitchFamily="34" charset="0"/>
              <a:ea typeface="Verdana" panose="020B0604030504040204" pitchFamily="34" charset="0"/>
              <a:cs typeface="Verdana" panose="020B0604030504040204" pitchFamily="34" charset="0"/>
            </a:rPr>
            <a:t>Salute, istituzioni, legislazione, sfera sociale</a:t>
          </a:r>
        </a:p>
      </dsp:txBody>
      <dsp:txXfrm>
        <a:off x="3364551" y="3673933"/>
        <a:ext cx="3280008" cy="831511"/>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5CEF5-EBA4-4B15-BB19-611833D39AB7}">
      <dsp:nvSpPr>
        <dsp:cNvPr id="0" name=""/>
        <dsp:cNvSpPr/>
      </dsp:nvSpPr>
      <dsp:spPr>
        <a:xfrm>
          <a:off x="0" y="44329"/>
          <a:ext cx="3904426" cy="835379"/>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Immagine negativa riguardante il proprio corpo</a:t>
          </a:r>
        </a:p>
      </dsp:txBody>
      <dsp:txXfrm>
        <a:off x="40780" y="85109"/>
        <a:ext cx="3822866" cy="753819"/>
      </dsp:txXfrm>
    </dsp:sp>
    <dsp:sp modelId="{17DFDEDD-EF37-4026-B002-36DD91236406}">
      <dsp:nvSpPr>
        <dsp:cNvPr id="0" name=""/>
        <dsp:cNvSpPr/>
      </dsp:nvSpPr>
      <dsp:spPr>
        <a:xfrm>
          <a:off x="0" y="87970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879709"/>
        <a:ext cx="3904426" cy="347760"/>
      </dsp:txXfrm>
    </dsp:sp>
    <dsp:sp modelId="{C236A314-04EC-422C-B628-9789167DEA9C}">
      <dsp:nvSpPr>
        <dsp:cNvPr id="0" name=""/>
        <dsp:cNvSpPr/>
      </dsp:nvSpPr>
      <dsp:spPr>
        <a:xfrm>
          <a:off x="0" y="1227469"/>
          <a:ext cx="3904426" cy="835379"/>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Vittime di bullismo da parte dei compagni e degli insegnanti</a:t>
          </a:r>
        </a:p>
      </dsp:txBody>
      <dsp:txXfrm>
        <a:off x="40780" y="1268249"/>
        <a:ext cx="3822866" cy="753819"/>
      </dsp:txXfrm>
    </dsp:sp>
    <dsp:sp modelId="{56B53AA1-2C22-4070-B8FB-BCBC9F56B34F}">
      <dsp:nvSpPr>
        <dsp:cNvPr id="0" name=""/>
        <dsp:cNvSpPr/>
      </dsp:nvSpPr>
      <dsp:spPr>
        <a:xfrm>
          <a:off x="0" y="206284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2062849"/>
        <a:ext cx="3904426" cy="347760"/>
      </dsp:txXfrm>
    </dsp:sp>
    <dsp:sp modelId="{2DF784EC-B73C-4EC4-BE9D-CC275E79FE3B}">
      <dsp:nvSpPr>
        <dsp:cNvPr id="0" name=""/>
        <dsp:cNvSpPr/>
      </dsp:nvSpPr>
      <dsp:spPr>
        <a:xfrm>
          <a:off x="0" y="2410609"/>
          <a:ext cx="3904426" cy="835379"/>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Hikikomori non è dipendenza da internet</a:t>
          </a:r>
        </a:p>
      </dsp:txBody>
      <dsp:txXfrm>
        <a:off x="40780" y="2451389"/>
        <a:ext cx="3822866" cy="753819"/>
      </dsp:txXfrm>
    </dsp:sp>
    <dsp:sp modelId="{30B13449-88DA-4894-AECC-D79D56B8C28E}">
      <dsp:nvSpPr>
        <dsp:cNvPr id="0" name=""/>
        <dsp:cNvSpPr/>
      </dsp:nvSpPr>
      <dsp:spPr>
        <a:xfrm>
          <a:off x="0" y="324598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3245989"/>
        <a:ext cx="3904426" cy="347760"/>
      </dsp:txXfrm>
    </dsp:sp>
    <dsp:sp modelId="{FBA52296-4610-4C7E-B9C3-C1FCB365D493}">
      <dsp:nvSpPr>
        <dsp:cNvPr id="0" name=""/>
        <dsp:cNvSpPr/>
      </dsp:nvSpPr>
      <dsp:spPr>
        <a:xfrm>
          <a:off x="0" y="3593749"/>
          <a:ext cx="3904426" cy="835379"/>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80010" rIns="80010" bIns="80010" numCol="1" spcCol="1270" anchor="ctr" anchorCtr="0">
          <a:noAutofit/>
        </a:bodyPr>
        <a:lstStyle/>
        <a:p>
          <a:pPr lvl="0" algn="l" defTabSz="933450">
            <a:lnSpc>
              <a:spcPct val="90000"/>
            </a:lnSpc>
            <a:spcBef>
              <a:spcPct val="0"/>
            </a:spcBef>
            <a:spcAft>
              <a:spcPct val="35000"/>
            </a:spcAft>
          </a:pPr>
          <a:r>
            <a:rPr lang="it-IT" sz="2100" kern="1200" dirty="0"/>
            <a:t>Abbandono dei parenti verso la famiglia</a:t>
          </a:r>
        </a:p>
      </dsp:txBody>
      <dsp:txXfrm>
        <a:off x="40780" y="3634529"/>
        <a:ext cx="3822866" cy="753819"/>
      </dsp:txXfrm>
    </dsp:sp>
    <dsp:sp modelId="{C564C86B-7B5A-48EC-B7B7-13C8B8966F6F}">
      <dsp:nvSpPr>
        <dsp:cNvPr id="0" name=""/>
        <dsp:cNvSpPr/>
      </dsp:nvSpPr>
      <dsp:spPr>
        <a:xfrm>
          <a:off x="0" y="4429129"/>
          <a:ext cx="3904426" cy="3477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3966" tIns="26670" rIns="149352" bIns="2667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4429129"/>
        <a:ext cx="3904426" cy="34776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B5CEF5-EBA4-4B15-BB19-611833D39AB7}">
      <dsp:nvSpPr>
        <dsp:cNvPr id="0" name=""/>
        <dsp:cNvSpPr/>
      </dsp:nvSpPr>
      <dsp:spPr>
        <a:xfrm>
          <a:off x="0" y="123802"/>
          <a:ext cx="4604328" cy="794503"/>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Un processo graduale </a:t>
          </a:r>
        </a:p>
      </dsp:txBody>
      <dsp:txXfrm>
        <a:off x="38784" y="162586"/>
        <a:ext cx="4526760" cy="716935"/>
      </dsp:txXfrm>
    </dsp:sp>
    <dsp:sp modelId="{17DFDEDD-EF37-4026-B002-36DD91236406}">
      <dsp:nvSpPr>
        <dsp:cNvPr id="0" name=""/>
        <dsp:cNvSpPr/>
      </dsp:nvSpPr>
      <dsp:spPr>
        <a:xfrm>
          <a:off x="0" y="895214"/>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895214"/>
        <a:ext cx="4604328" cy="331200"/>
      </dsp:txXfrm>
    </dsp:sp>
    <dsp:sp modelId="{C236A314-04EC-422C-B628-9789167DEA9C}">
      <dsp:nvSpPr>
        <dsp:cNvPr id="0" name=""/>
        <dsp:cNvSpPr/>
      </dsp:nvSpPr>
      <dsp:spPr>
        <a:xfrm>
          <a:off x="0" y="1226414"/>
          <a:ext cx="4604328" cy="794503"/>
        </a:xfrm>
        <a:prstGeom prst="roundRect">
          <a:avLst/>
        </a:prstGeom>
        <a:solidFill>
          <a:schemeClr val="accent5">
            <a:hueOff val="-2252848"/>
            <a:satOff val="-5806"/>
            <a:lumOff val="-3922"/>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Non solo adolescenti ma anche adulti decidono di isolarsi</a:t>
          </a:r>
        </a:p>
      </dsp:txBody>
      <dsp:txXfrm>
        <a:off x="38784" y="1265198"/>
        <a:ext cx="4526760" cy="716935"/>
      </dsp:txXfrm>
    </dsp:sp>
    <dsp:sp modelId="{56B53AA1-2C22-4070-B8FB-BCBC9F56B34F}">
      <dsp:nvSpPr>
        <dsp:cNvPr id="0" name=""/>
        <dsp:cNvSpPr/>
      </dsp:nvSpPr>
      <dsp:spPr>
        <a:xfrm>
          <a:off x="0" y="2020917"/>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2020917"/>
        <a:ext cx="4604328" cy="331200"/>
      </dsp:txXfrm>
    </dsp:sp>
    <dsp:sp modelId="{2DF784EC-B73C-4EC4-BE9D-CC275E79FE3B}">
      <dsp:nvSpPr>
        <dsp:cNvPr id="0" name=""/>
        <dsp:cNvSpPr/>
      </dsp:nvSpPr>
      <dsp:spPr>
        <a:xfrm>
          <a:off x="0" y="2352117"/>
          <a:ext cx="4604328" cy="794503"/>
        </a:xfrm>
        <a:prstGeom prst="roundRect">
          <a:avLst/>
        </a:prstGeom>
        <a:solidFill>
          <a:schemeClr val="accent5">
            <a:hueOff val="-4505695"/>
            <a:satOff val="-11613"/>
            <a:lumOff val="-784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Un fenomeno in crescita</a:t>
          </a:r>
        </a:p>
      </dsp:txBody>
      <dsp:txXfrm>
        <a:off x="38784" y="2390901"/>
        <a:ext cx="4526760" cy="716935"/>
      </dsp:txXfrm>
    </dsp:sp>
    <dsp:sp modelId="{30B13449-88DA-4894-AECC-D79D56B8C28E}">
      <dsp:nvSpPr>
        <dsp:cNvPr id="0" name=""/>
        <dsp:cNvSpPr/>
      </dsp:nvSpPr>
      <dsp:spPr>
        <a:xfrm>
          <a:off x="0" y="3146620"/>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3146620"/>
        <a:ext cx="4604328" cy="331200"/>
      </dsp:txXfrm>
    </dsp:sp>
    <dsp:sp modelId="{FBA52296-4610-4C7E-B9C3-C1FCB365D493}">
      <dsp:nvSpPr>
        <dsp:cNvPr id="0" name=""/>
        <dsp:cNvSpPr/>
      </dsp:nvSpPr>
      <dsp:spPr>
        <a:xfrm>
          <a:off x="0" y="3477820"/>
          <a:ext cx="4604328" cy="794503"/>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it-IT" sz="2000" kern="1200" dirty="0"/>
            <a:t>Rifiuto da parte dei ragazzi di identificarsi come Hikikomori</a:t>
          </a:r>
        </a:p>
      </dsp:txBody>
      <dsp:txXfrm>
        <a:off x="38784" y="3516604"/>
        <a:ext cx="4526760" cy="716935"/>
      </dsp:txXfrm>
    </dsp:sp>
    <dsp:sp modelId="{C564C86B-7B5A-48EC-B7B7-13C8B8966F6F}">
      <dsp:nvSpPr>
        <dsp:cNvPr id="0" name=""/>
        <dsp:cNvSpPr/>
      </dsp:nvSpPr>
      <dsp:spPr>
        <a:xfrm>
          <a:off x="0" y="4272323"/>
          <a:ext cx="4604328" cy="3312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6187" tIns="25400" rIns="142240" bIns="25400" numCol="1" spcCol="1270" anchor="t" anchorCtr="0">
          <a:noAutofit/>
        </a:bodyPr>
        <a:lstStyle/>
        <a:p>
          <a:pPr marL="171450" lvl="1" indent="-171450" algn="l" defTabSz="711200">
            <a:lnSpc>
              <a:spcPct val="90000"/>
            </a:lnSpc>
            <a:spcBef>
              <a:spcPct val="0"/>
            </a:spcBef>
            <a:spcAft>
              <a:spcPct val="20000"/>
            </a:spcAft>
            <a:buChar char="••"/>
          </a:pPr>
          <a:endParaRPr lang="it-IT" sz="1600" kern="1200" dirty="0"/>
        </a:p>
      </dsp:txBody>
      <dsp:txXfrm>
        <a:off x="0" y="4272323"/>
        <a:ext cx="4604328" cy="3312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1079C-A414-41B2-9F9A-F9805CAC93BB}">
      <dsp:nvSpPr>
        <dsp:cNvPr id="0" name=""/>
        <dsp:cNvSpPr/>
      </dsp:nvSpPr>
      <dsp:spPr>
        <a:xfrm>
          <a:off x="1049045" y="446282"/>
          <a:ext cx="3833622" cy="1331366"/>
        </a:xfrm>
        <a:prstGeom prst="ellipse">
          <a:avLst/>
        </a:prstGeom>
        <a:solidFill>
          <a:schemeClr val="accent4">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ABDD1A4-40E0-4547-9F1B-5287262CDB0D}">
      <dsp:nvSpPr>
        <dsp:cNvPr id="0" name=""/>
        <dsp:cNvSpPr/>
      </dsp:nvSpPr>
      <dsp:spPr>
        <a:xfrm>
          <a:off x="2600324" y="3706347"/>
          <a:ext cx="742950" cy="475487"/>
        </a:xfrm>
        <a:prstGeom prst="downArrow">
          <a:avLst/>
        </a:prstGeom>
        <a:gradFill rotWithShape="0">
          <a:gsLst>
            <a:gs pos="0">
              <a:schemeClr val="accent4">
                <a:tint val="40000"/>
                <a:hueOff val="0"/>
                <a:satOff val="0"/>
                <a:lumOff val="0"/>
                <a:alphaOff val="0"/>
                <a:lumMod val="110000"/>
                <a:satMod val="105000"/>
                <a:tint val="67000"/>
              </a:schemeClr>
            </a:gs>
            <a:gs pos="50000">
              <a:schemeClr val="accent4">
                <a:tint val="40000"/>
                <a:hueOff val="0"/>
                <a:satOff val="0"/>
                <a:lumOff val="0"/>
                <a:alphaOff val="0"/>
                <a:lumMod val="105000"/>
                <a:satMod val="103000"/>
                <a:tint val="73000"/>
              </a:schemeClr>
            </a:gs>
            <a:gs pos="100000">
              <a:schemeClr val="accent4">
                <a:tint val="40000"/>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0E61C00C-0C42-485D-AC6C-D8C00236D1BC}">
      <dsp:nvSpPr>
        <dsp:cNvPr id="0" name=""/>
        <dsp:cNvSpPr/>
      </dsp:nvSpPr>
      <dsp:spPr>
        <a:xfrm>
          <a:off x="1188719" y="4086737"/>
          <a:ext cx="3566160" cy="8915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ctr" anchorCtr="0">
          <a:noAutofit/>
        </a:bodyPr>
        <a:lstStyle/>
        <a:p>
          <a:pPr lvl="0" algn="ctr" defTabSz="577850">
            <a:lnSpc>
              <a:spcPct val="90000"/>
            </a:lnSpc>
            <a:spcBef>
              <a:spcPct val="0"/>
            </a:spcBef>
            <a:spcAft>
              <a:spcPct val="35000"/>
            </a:spcAft>
          </a:pPr>
          <a:r>
            <a:rPr lang="it-IT" sz="1300" kern="1200"/>
            <a:t>Sbocchi operativi</a:t>
          </a:r>
          <a:br>
            <a:rPr lang="it-IT" sz="1300" kern="1200"/>
          </a:br>
          <a:r>
            <a:rPr lang="it-IT" sz="1300" kern="1200"/>
            <a:t>Scenari alternativi</a:t>
          </a:r>
          <a:br>
            <a:rPr lang="it-IT" sz="1300" kern="1200"/>
          </a:br>
          <a:r>
            <a:rPr lang="it-IT" sz="1300" kern="1200"/>
            <a:t>Ipotesi condivise dalla maggioranza degli esperti</a:t>
          </a:r>
        </a:p>
      </dsp:txBody>
      <dsp:txXfrm>
        <a:off x="1188719" y="4086737"/>
        <a:ext cx="3566160" cy="891540"/>
      </dsp:txXfrm>
    </dsp:sp>
    <dsp:sp modelId="{2AEA0A28-0DEB-41A3-BB41-84B929105754}">
      <dsp:nvSpPr>
        <dsp:cNvPr id="0" name=""/>
        <dsp:cNvSpPr/>
      </dsp:nvSpPr>
      <dsp:spPr>
        <a:xfrm>
          <a:off x="2442819" y="1880473"/>
          <a:ext cx="1337310" cy="1337310"/>
        </a:xfrm>
        <a:prstGeom prst="ellipse">
          <a:avLst/>
        </a:prstGeom>
        <a:gradFill rotWithShape="0">
          <a:gsLst>
            <a:gs pos="0">
              <a:schemeClr val="accent4">
                <a:hueOff val="0"/>
                <a:satOff val="0"/>
                <a:lumOff val="0"/>
                <a:alphaOff val="0"/>
                <a:lumMod val="110000"/>
                <a:satMod val="105000"/>
                <a:tint val="67000"/>
              </a:schemeClr>
            </a:gs>
            <a:gs pos="50000">
              <a:schemeClr val="accent4">
                <a:hueOff val="0"/>
                <a:satOff val="0"/>
                <a:lumOff val="0"/>
                <a:alphaOff val="0"/>
                <a:lumMod val="105000"/>
                <a:satMod val="103000"/>
                <a:tint val="73000"/>
              </a:schemeClr>
            </a:gs>
            <a:gs pos="100000">
              <a:schemeClr val="accent4">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Terzo turno: Chiusura</a:t>
          </a:r>
        </a:p>
      </dsp:txBody>
      <dsp:txXfrm>
        <a:off x="2638664" y="2076318"/>
        <a:ext cx="945620" cy="945620"/>
      </dsp:txXfrm>
    </dsp:sp>
    <dsp:sp modelId="{3B271BDA-FE42-42DB-B9C8-41737160EA1E}">
      <dsp:nvSpPr>
        <dsp:cNvPr id="0" name=""/>
        <dsp:cNvSpPr/>
      </dsp:nvSpPr>
      <dsp:spPr>
        <a:xfrm>
          <a:off x="1485899" y="877193"/>
          <a:ext cx="1337310" cy="1337310"/>
        </a:xfrm>
        <a:prstGeom prst="ellipse">
          <a:avLst/>
        </a:prstGeom>
        <a:gradFill rotWithShape="0">
          <a:gsLst>
            <a:gs pos="0">
              <a:schemeClr val="accent4">
                <a:hueOff val="4900445"/>
                <a:satOff val="-20388"/>
                <a:lumOff val="4804"/>
                <a:alphaOff val="0"/>
                <a:lumMod val="110000"/>
                <a:satMod val="105000"/>
                <a:tint val="67000"/>
              </a:schemeClr>
            </a:gs>
            <a:gs pos="50000">
              <a:schemeClr val="accent4">
                <a:hueOff val="4900445"/>
                <a:satOff val="-20388"/>
                <a:lumOff val="4804"/>
                <a:alphaOff val="0"/>
                <a:lumMod val="105000"/>
                <a:satMod val="103000"/>
                <a:tint val="73000"/>
              </a:schemeClr>
            </a:gs>
            <a:gs pos="100000">
              <a:schemeClr val="accent4">
                <a:hueOff val="4900445"/>
                <a:satOff val="-20388"/>
                <a:lumOff val="4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Secondo turno: Approfondimento</a:t>
          </a:r>
        </a:p>
      </dsp:txBody>
      <dsp:txXfrm>
        <a:off x="1681744" y="1073038"/>
        <a:ext cx="945620" cy="945620"/>
      </dsp:txXfrm>
    </dsp:sp>
    <dsp:sp modelId="{FFDB38AC-F9CE-40B6-A0BE-F5D8A26E2D2E}">
      <dsp:nvSpPr>
        <dsp:cNvPr id="0" name=""/>
        <dsp:cNvSpPr/>
      </dsp:nvSpPr>
      <dsp:spPr>
        <a:xfrm>
          <a:off x="2852928" y="553862"/>
          <a:ext cx="1337310" cy="1337310"/>
        </a:xfrm>
        <a:prstGeom prst="ellipse">
          <a:avLst/>
        </a:prstGeom>
        <a:gradFill rotWithShape="0">
          <a:gsLst>
            <a:gs pos="0">
              <a:schemeClr val="accent4">
                <a:hueOff val="9800891"/>
                <a:satOff val="-40777"/>
                <a:lumOff val="9608"/>
                <a:alphaOff val="0"/>
                <a:lumMod val="110000"/>
                <a:satMod val="105000"/>
                <a:tint val="67000"/>
              </a:schemeClr>
            </a:gs>
            <a:gs pos="50000">
              <a:schemeClr val="accent4">
                <a:hueOff val="9800891"/>
                <a:satOff val="-40777"/>
                <a:lumOff val="9608"/>
                <a:alphaOff val="0"/>
                <a:lumMod val="105000"/>
                <a:satMod val="103000"/>
                <a:tint val="73000"/>
              </a:schemeClr>
            </a:gs>
            <a:gs pos="100000">
              <a:schemeClr val="accent4">
                <a:hueOff val="9800891"/>
                <a:satOff val="-40777"/>
                <a:lumOff val="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30" tIns="11430" rIns="11430" bIns="11430" numCol="1" spcCol="1270" anchor="ctr" anchorCtr="0">
          <a:noAutofit/>
        </a:bodyPr>
        <a:lstStyle/>
        <a:p>
          <a:pPr lvl="0" algn="ctr" defTabSz="400050">
            <a:lnSpc>
              <a:spcPct val="90000"/>
            </a:lnSpc>
            <a:spcBef>
              <a:spcPct val="0"/>
            </a:spcBef>
            <a:spcAft>
              <a:spcPct val="35000"/>
            </a:spcAft>
          </a:pPr>
          <a:r>
            <a:rPr lang="it-IT" sz="900" kern="1200"/>
            <a:t>Primo turno: Esplorativo generale</a:t>
          </a:r>
        </a:p>
      </dsp:txBody>
      <dsp:txXfrm>
        <a:off x="3048773" y="749707"/>
        <a:ext cx="945620" cy="945620"/>
      </dsp:txXfrm>
    </dsp:sp>
    <dsp:sp modelId="{4AD9BB23-0273-4C10-9A60-1320AF4AF67B}">
      <dsp:nvSpPr>
        <dsp:cNvPr id="0" name=""/>
        <dsp:cNvSpPr/>
      </dsp:nvSpPr>
      <dsp:spPr>
        <a:xfrm>
          <a:off x="891539" y="325604"/>
          <a:ext cx="4160520" cy="3328416"/>
        </a:xfrm>
        <a:prstGeom prst="funnel">
          <a:avLst/>
        </a:prstGeom>
        <a:solidFill>
          <a:schemeClr val="lt1">
            <a:alpha val="4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BEB4AE-E2E0-4EAE-9AA4-39840BEB4AB7}">
      <dsp:nvSpPr>
        <dsp:cNvPr id="0" name=""/>
        <dsp:cNvSpPr/>
      </dsp:nvSpPr>
      <dsp:spPr>
        <a:xfrm>
          <a:off x="0" y="0"/>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18039A5B-E963-4904-81CD-74EBC3201500}">
      <dsp:nvSpPr>
        <dsp:cNvPr id="0" name=""/>
        <dsp:cNvSpPr/>
      </dsp:nvSpPr>
      <dsp:spPr>
        <a:xfrm>
          <a:off x="0" y="0"/>
          <a:ext cx="565134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Assenza di una codifica generale della sindrome di Hikikomori</a:t>
          </a:r>
        </a:p>
      </dsp:txBody>
      <dsp:txXfrm>
        <a:off x="0" y="0"/>
        <a:ext cx="5651340" cy="968771"/>
      </dsp:txXfrm>
    </dsp:sp>
    <dsp:sp modelId="{67FCFB8A-D104-43A2-ABE5-65DEB36D10BE}">
      <dsp:nvSpPr>
        <dsp:cNvPr id="0" name=""/>
        <dsp:cNvSpPr/>
      </dsp:nvSpPr>
      <dsp:spPr>
        <a:xfrm>
          <a:off x="5672533" y="43992"/>
          <a:ext cx="1109075"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672533" y="43992"/>
        <a:ext cx="1109075" cy="879841"/>
      </dsp:txXfrm>
    </dsp:sp>
    <dsp:sp modelId="{384C7692-7504-4CF0-946E-C964FF0649C7}">
      <dsp:nvSpPr>
        <dsp:cNvPr id="0" name=""/>
        <dsp:cNvSpPr/>
      </dsp:nvSpPr>
      <dsp:spPr>
        <a:xfrm>
          <a:off x="5651340" y="923833"/>
          <a:ext cx="1130268"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B1709EBC-2EB0-410B-BFD2-B9E569D1B9F7}">
      <dsp:nvSpPr>
        <dsp:cNvPr id="0" name=""/>
        <dsp:cNvSpPr/>
      </dsp:nvSpPr>
      <dsp:spPr>
        <a:xfrm>
          <a:off x="0" y="968771"/>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85C53082-5E7B-4605-8C05-BAFEDABE637F}">
      <dsp:nvSpPr>
        <dsp:cNvPr id="0" name=""/>
        <dsp:cNvSpPr/>
      </dsp:nvSpPr>
      <dsp:spPr>
        <a:xfrm>
          <a:off x="0" y="985560"/>
          <a:ext cx="5535767"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Predisposizione all’uso delle nuove tecnologie </a:t>
          </a:r>
        </a:p>
      </dsp:txBody>
      <dsp:txXfrm>
        <a:off x="0" y="985560"/>
        <a:ext cx="5535767" cy="968771"/>
      </dsp:txXfrm>
    </dsp:sp>
    <dsp:sp modelId="{AD66BB63-B4B7-4C84-BB38-FC70BE4A2BCD}">
      <dsp:nvSpPr>
        <dsp:cNvPr id="0" name=""/>
        <dsp:cNvSpPr/>
      </dsp:nvSpPr>
      <dsp:spPr>
        <a:xfrm>
          <a:off x="5559121" y="1012763"/>
          <a:ext cx="1222193"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559121" y="1012763"/>
        <a:ext cx="1222193" cy="879841"/>
      </dsp:txXfrm>
    </dsp:sp>
    <dsp:sp modelId="{9D46BC5A-D36D-40CD-BEDE-8AE14E04A275}">
      <dsp:nvSpPr>
        <dsp:cNvPr id="0" name=""/>
        <dsp:cNvSpPr/>
      </dsp:nvSpPr>
      <dsp:spPr>
        <a:xfrm>
          <a:off x="5535767" y="1892605"/>
          <a:ext cx="1245547"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E0E0F39C-F19E-4285-B067-25E255A1B0DA}">
      <dsp:nvSpPr>
        <dsp:cNvPr id="0" name=""/>
        <dsp:cNvSpPr/>
      </dsp:nvSpPr>
      <dsp:spPr>
        <a:xfrm>
          <a:off x="0" y="1937543"/>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46A5C691-8468-4F2E-9E94-2705ED84484B}">
      <dsp:nvSpPr>
        <dsp:cNvPr id="0" name=""/>
        <dsp:cNvSpPr/>
      </dsp:nvSpPr>
      <dsp:spPr>
        <a:xfrm>
          <a:off x="0" y="1937543"/>
          <a:ext cx="549175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lvl="0" algn="l" defTabSz="1066800">
            <a:lnSpc>
              <a:spcPct val="90000"/>
            </a:lnSpc>
            <a:spcBef>
              <a:spcPct val="0"/>
            </a:spcBef>
            <a:spcAft>
              <a:spcPct val="35000"/>
            </a:spcAft>
          </a:pPr>
          <a:r>
            <a:rPr lang="it-IT" sz="2400" kern="1200" dirty="0"/>
            <a:t>Interventi di natura psicologica per aiutare i ragazzi Hikikomori e aiutare le famiglie</a:t>
          </a:r>
        </a:p>
      </dsp:txBody>
      <dsp:txXfrm>
        <a:off x="0" y="1937543"/>
        <a:ext cx="5491750" cy="968771"/>
      </dsp:txXfrm>
    </dsp:sp>
    <dsp:sp modelId="{42D06504-5097-48B0-87ED-96DFC973596F}">
      <dsp:nvSpPr>
        <dsp:cNvPr id="0" name=""/>
        <dsp:cNvSpPr/>
      </dsp:nvSpPr>
      <dsp:spPr>
        <a:xfrm>
          <a:off x="5515924" y="1981535"/>
          <a:ext cx="1265100"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515924" y="1981535"/>
        <a:ext cx="1265100" cy="879841"/>
      </dsp:txXfrm>
    </dsp:sp>
    <dsp:sp modelId="{80353319-DD33-46D4-B273-4C699A3D7F08}">
      <dsp:nvSpPr>
        <dsp:cNvPr id="0" name=""/>
        <dsp:cNvSpPr/>
      </dsp:nvSpPr>
      <dsp:spPr>
        <a:xfrm>
          <a:off x="5491750" y="2861377"/>
          <a:ext cx="1289274"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 modelId="{345A3041-2703-42E0-931E-C89586F4CA1F}">
      <dsp:nvSpPr>
        <dsp:cNvPr id="0" name=""/>
        <dsp:cNvSpPr/>
      </dsp:nvSpPr>
      <dsp:spPr>
        <a:xfrm>
          <a:off x="0" y="2906315"/>
          <a:ext cx="6784259" cy="0"/>
        </a:xfrm>
        <a:prstGeom prst="line">
          <a:avLst/>
        </a:prstGeom>
        <a:solidFill>
          <a:schemeClr val="accent6">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a:schemeClr val="lt1"/>
        </a:fontRef>
      </dsp:style>
    </dsp:sp>
    <dsp:sp modelId="{603B0FA5-3738-42FD-AF5D-06486161A7C5}">
      <dsp:nvSpPr>
        <dsp:cNvPr id="0" name=""/>
        <dsp:cNvSpPr/>
      </dsp:nvSpPr>
      <dsp:spPr>
        <a:xfrm>
          <a:off x="0" y="2906315"/>
          <a:ext cx="5651340" cy="9687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lvl="0" algn="l" defTabSz="1244600">
            <a:lnSpc>
              <a:spcPct val="90000"/>
            </a:lnSpc>
            <a:spcBef>
              <a:spcPct val="0"/>
            </a:spcBef>
            <a:spcAft>
              <a:spcPct val="35000"/>
            </a:spcAft>
          </a:pPr>
          <a:r>
            <a:rPr lang="it-IT" sz="2800" kern="1200" dirty="0"/>
            <a:t>Dipendenza</a:t>
          </a:r>
          <a:r>
            <a:rPr lang="it-IT" sz="2800" kern="1200" baseline="0" dirty="0"/>
            <a:t> del Hikikomori dal contesto nazionale</a:t>
          </a:r>
          <a:endParaRPr lang="it-IT" sz="2800" kern="1200" dirty="0"/>
        </a:p>
      </dsp:txBody>
      <dsp:txXfrm>
        <a:off x="0" y="2906315"/>
        <a:ext cx="5651340" cy="968771"/>
      </dsp:txXfrm>
    </dsp:sp>
    <dsp:sp modelId="{9DBD56D8-577A-4632-A135-1C8EC6FDE38A}">
      <dsp:nvSpPr>
        <dsp:cNvPr id="0" name=""/>
        <dsp:cNvSpPr/>
      </dsp:nvSpPr>
      <dsp:spPr>
        <a:xfrm>
          <a:off x="5672533" y="2950307"/>
          <a:ext cx="1109075" cy="8798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0" tIns="152400" rIns="152400" bIns="152400" numCol="1" spcCol="1270" anchor="t" anchorCtr="0">
          <a:noAutofit/>
        </a:bodyPr>
        <a:lstStyle/>
        <a:p>
          <a:pPr lvl="0" algn="l" defTabSz="1778000">
            <a:lnSpc>
              <a:spcPct val="90000"/>
            </a:lnSpc>
            <a:spcBef>
              <a:spcPct val="0"/>
            </a:spcBef>
            <a:spcAft>
              <a:spcPct val="35000"/>
            </a:spcAft>
          </a:pPr>
          <a:endParaRPr lang="it-IT" sz="4000" kern="1200" dirty="0"/>
        </a:p>
      </dsp:txBody>
      <dsp:txXfrm>
        <a:off x="5672533" y="2950307"/>
        <a:ext cx="1109075" cy="879841"/>
      </dsp:txXfrm>
    </dsp:sp>
    <dsp:sp modelId="{55449560-3D01-4C5A-9D7E-1F10C03FADC8}">
      <dsp:nvSpPr>
        <dsp:cNvPr id="0" name=""/>
        <dsp:cNvSpPr/>
      </dsp:nvSpPr>
      <dsp:spPr>
        <a:xfrm>
          <a:off x="5651340" y="3830148"/>
          <a:ext cx="1130268" cy="0"/>
        </a:xfrm>
        <a:prstGeom prst="line">
          <a:avLst/>
        </a:prstGeom>
        <a:solidFill>
          <a:schemeClr val="accent6">
            <a:hueOff val="0"/>
            <a:satOff val="0"/>
            <a:lumOff val="0"/>
            <a:alphaOff val="0"/>
          </a:schemeClr>
        </a:solidFill>
        <a:ln w="12700" cap="flat" cmpd="sng" algn="ctr">
          <a:solidFill>
            <a:schemeClr val="accent6">
              <a:tint val="50000"/>
              <a:hueOff val="0"/>
              <a:satOff val="0"/>
              <a:lumOff val="0"/>
              <a:alphaOff val="0"/>
            </a:schemeClr>
          </a:solidFill>
          <a:prstDash val="solid"/>
          <a:miter lim="800000"/>
        </a:ln>
        <a:effectLst/>
      </dsp:spPr>
      <dsp:style>
        <a:lnRef idx="2">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E11310-3F9F-408B-9502-575E41EC261E}">
      <dsp:nvSpPr>
        <dsp:cNvPr id="0" name=""/>
        <dsp:cNvSpPr/>
      </dsp:nvSpPr>
      <dsp:spPr>
        <a:xfrm>
          <a:off x="1016793" y="1015762"/>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a:t>Pre-defined categories </a:t>
          </a:r>
          <a:r>
            <a:rPr lang="en-GB" sz="1200" kern="1200" dirty="0"/>
            <a:t>and a priori codes</a:t>
          </a:r>
        </a:p>
      </dsp:txBody>
      <dsp:txXfrm>
        <a:off x="1321474" y="1015762"/>
        <a:ext cx="1599574" cy="1270138"/>
      </dsp:txXfrm>
    </dsp:sp>
    <dsp:sp modelId="{3AA46AB7-B01E-45B6-AD55-90B25ACC70EA}">
      <dsp:nvSpPr>
        <dsp:cNvPr id="0" name=""/>
        <dsp:cNvSpPr/>
      </dsp:nvSpPr>
      <dsp:spPr>
        <a:xfrm>
          <a:off x="1016793" y="2285900"/>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dirty="0"/>
            <a:t>Deductive coding</a:t>
          </a:r>
        </a:p>
      </dsp:txBody>
      <dsp:txXfrm>
        <a:off x="1321474" y="2285900"/>
        <a:ext cx="1599574" cy="1270138"/>
      </dsp:txXfrm>
    </dsp:sp>
    <dsp:sp modelId="{E0B5FAB2-DE73-4C98-B9E8-C207EF2C7ACB}">
      <dsp:nvSpPr>
        <dsp:cNvPr id="0" name=""/>
        <dsp:cNvSpPr/>
      </dsp:nvSpPr>
      <dsp:spPr>
        <a:xfrm>
          <a:off x="1190" y="507960"/>
          <a:ext cx="1269503" cy="12695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t>Deductive</a:t>
          </a:r>
        </a:p>
      </dsp:txBody>
      <dsp:txXfrm>
        <a:off x="187104" y="693874"/>
        <a:ext cx="897675" cy="897675"/>
      </dsp:txXfrm>
    </dsp:sp>
    <dsp:sp modelId="{C0C7EC1D-3E52-40E9-80BF-AE6651DD261F}">
      <dsp:nvSpPr>
        <dsp:cNvPr id="0" name=""/>
        <dsp:cNvSpPr/>
      </dsp:nvSpPr>
      <dsp:spPr>
        <a:xfrm>
          <a:off x="4190553" y="1015762"/>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dirty="0"/>
            <a:t>Emergent codes </a:t>
          </a:r>
          <a:r>
            <a:rPr lang="en-GB" sz="1200" kern="1200"/>
            <a:t>added as </a:t>
          </a:r>
          <a:r>
            <a:rPr lang="en-GB" sz="1200" kern="1200" dirty="0"/>
            <a:t>you code the data and find other factors/topics/codes not previously considered</a:t>
          </a:r>
        </a:p>
      </dsp:txBody>
      <dsp:txXfrm>
        <a:off x="4495234" y="1015762"/>
        <a:ext cx="1599574" cy="1270138"/>
      </dsp:txXfrm>
    </dsp:sp>
    <dsp:sp modelId="{B0C5702E-B8E6-4C64-A826-CA368EC82518}">
      <dsp:nvSpPr>
        <dsp:cNvPr id="0" name=""/>
        <dsp:cNvSpPr/>
      </dsp:nvSpPr>
      <dsp:spPr>
        <a:xfrm>
          <a:off x="4190553" y="2285900"/>
          <a:ext cx="1904255" cy="1270138"/>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0" tIns="85344" rIns="85344" bIns="85344" numCol="1" spcCol="1270" anchor="ctr" anchorCtr="0">
          <a:noAutofit/>
        </a:bodyPr>
        <a:lstStyle/>
        <a:p>
          <a:pPr lvl="0" algn="l" defTabSz="533400">
            <a:lnSpc>
              <a:spcPct val="90000"/>
            </a:lnSpc>
            <a:spcBef>
              <a:spcPct val="0"/>
            </a:spcBef>
            <a:spcAft>
              <a:spcPct val="35000"/>
            </a:spcAft>
          </a:pPr>
          <a:r>
            <a:rPr lang="en-GB" sz="1200" kern="1200"/>
            <a:t>New coding</a:t>
          </a:r>
          <a:endParaRPr lang="en-GB" sz="1200" kern="1200" dirty="0"/>
        </a:p>
      </dsp:txBody>
      <dsp:txXfrm>
        <a:off x="4495234" y="2285900"/>
        <a:ext cx="1599574" cy="1270138"/>
      </dsp:txXfrm>
    </dsp:sp>
    <dsp:sp modelId="{64CA41EF-27C3-4BBF-8D53-E6906A1951CB}">
      <dsp:nvSpPr>
        <dsp:cNvPr id="0" name=""/>
        <dsp:cNvSpPr/>
      </dsp:nvSpPr>
      <dsp:spPr>
        <a:xfrm>
          <a:off x="3174950" y="507960"/>
          <a:ext cx="1269503" cy="1269503"/>
        </a:xfrm>
        <a:prstGeom prst="ellips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755650">
            <a:lnSpc>
              <a:spcPct val="90000"/>
            </a:lnSpc>
            <a:spcBef>
              <a:spcPct val="0"/>
            </a:spcBef>
            <a:spcAft>
              <a:spcPct val="35000"/>
            </a:spcAft>
          </a:pPr>
          <a:r>
            <a:rPr lang="en-GB" sz="1700" kern="1200" dirty="0"/>
            <a:t>Inductive</a:t>
          </a:r>
        </a:p>
      </dsp:txBody>
      <dsp:txXfrm>
        <a:off x="3360864" y="693874"/>
        <a:ext cx="897675" cy="897675"/>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4570EA-1A99-4383-AC66-699D411CC5ED}">
      <dsp:nvSpPr>
        <dsp:cNvPr id="0" name=""/>
        <dsp:cNvSpPr/>
      </dsp:nvSpPr>
      <dsp:spPr>
        <a:xfrm>
          <a:off x="3028" y="714983"/>
          <a:ext cx="2648257" cy="2648257"/>
        </a:xfrm>
        <a:prstGeom prst="ellipse">
          <a:avLst/>
        </a:prstGeom>
        <a:solidFill>
          <a:schemeClr val="accent5">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lvl="0" algn="ctr" defTabSz="622300">
            <a:lnSpc>
              <a:spcPct val="90000"/>
            </a:lnSpc>
            <a:spcBef>
              <a:spcPct val="0"/>
            </a:spcBef>
            <a:spcAft>
              <a:spcPct val="35000"/>
            </a:spcAft>
          </a:pPr>
          <a:r>
            <a:rPr lang="it-IT" sz="1400" b="0" i="0" kern="1200" dirty="0">
              <a:latin typeface="Times New Roman" panose="02020603050405020304" pitchFamily="18" charset="0"/>
              <a:cs typeface="Times New Roman" panose="02020603050405020304" pitchFamily="18" charset="0"/>
            </a:rPr>
            <a:t>Gay-Friendly e pubblicità. </a:t>
          </a:r>
          <a:br>
            <a:rPr lang="it-IT" sz="1400" b="0" i="0" kern="1200" dirty="0">
              <a:latin typeface="Times New Roman" panose="02020603050405020304" pitchFamily="18" charset="0"/>
              <a:cs typeface="Times New Roman" panose="02020603050405020304" pitchFamily="18" charset="0"/>
            </a:rPr>
          </a:br>
          <a:r>
            <a:rPr lang="it-IT" sz="1400" b="0" i="0" kern="1200" dirty="0">
              <a:latin typeface="Times New Roman" panose="02020603050405020304" pitchFamily="18" charset="0"/>
              <a:cs typeface="Times New Roman" panose="02020603050405020304" pitchFamily="18" charset="0"/>
            </a:rPr>
            <a:t>Mercato e rischi</a:t>
          </a:r>
        </a:p>
      </dsp:txBody>
      <dsp:txXfrm>
        <a:off x="390856" y="1102811"/>
        <a:ext cx="1872601" cy="1872601"/>
      </dsp:txXfrm>
    </dsp:sp>
    <dsp:sp modelId="{8EBDBA2D-28E9-4BF9-AF01-BAD473AEE49C}">
      <dsp:nvSpPr>
        <dsp:cNvPr id="0" name=""/>
        <dsp:cNvSpPr/>
      </dsp:nvSpPr>
      <dsp:spPr>
        <a:xfrm>
          <a:off x="2121634" y="714983"/>
          <a:ext cx="2648257" cy="2648257"/>
        </a:xfrm>
        <a:prstGeom prst="ellipse">
          <a:avLst/>
        </a:prstGeom>
        <a:solidFill>
          <a:schemeClr val="accent5">
            <a:alpha val="50000"/>
            <a:hueOff val="-4990872"/>
            <a:satOff val="-7727"/>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lvl="0" algn="ctr" defTabSz="622300">
            <a:lnSpc>
              <a:spcPct val="90000"/>
            </a:lnSpc>
            <a:spcBef>
              <a:spcPct val="0"/>
            </a:spcBef>
            <a:spcAft>
              <a:spcPct val="35000"/>
            </a:spcAft>
          </a:pPr>
          <a:r>
            <a:rPr lang="it-IT" sz="1400" b="0" i="0" kern="1200" dirty="0">
              <a:latin typeface="Times New Roman" panose="02020603050405020304" pitchFamily="18" charset="0"/>
              <a:cs typeface="Times New Roman" panose="02020603050405020304" pitchFamily="18" charset="0"/>
            </a:rPr>
            <a:t>Esempi di pubblicità gay-friendly</a:t>
          </a:r>
        </a:p>
      </dsp:txBody>
      <dsp:txXfrm>
        <a:off x="2509462" y="1102811"/>
        <a:ext cx="1872601" cy="1872601"/>
      </dsp:txXfrm>
    </dsp:sp>
    <dsp:sp modelId="{F2B1EA6D-128F-4D43-B09A-83CF3223C67E}">
      <dsp:nvSpPr>
        <dsp:cNvPr id="0" name=""/>
        <dsp:cNvSpPr/>
      </dsp:nvSpPr>
      <dsp:spPr>
        <a:xfrm>
          <a:off x="4240240" y="714983"/>
          <a:ext cx="2648257" cy="2648257"/>
        </a:xfrm>
        <a:prstGeom prst="ellipse">
          <a:avLst/>
        </a:prstGeom>
        <a:solidFill>
          <a:schemeClr val="accent5">
            <a:alpha val="50000"/>
            <a:hueOff val="-9981745"/>
            <a:satOff val="-15454"/>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145742" tIns="17780" rIns="145742" bIns="177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it-IT" sz="1400" b="0" i="0" kern="1200" dirty="0">
              <a:latin typeface="Times New Roman" panose="02020603050405020304" pitchFamily="18" charset="0"/>
              <a:cs typeface="Times New Roman" panose="02020603050405020304" pitchFamily="18" charset="0"/>
            </a:rPr>
            <a:t>Il Corporate Equality Index (CEI): lo strumento di breaking marketing</a:t>
          </a:r>
          <a:br>
            <a:rPr lang="it-IT" sz="1400" b="0" i="0" kern="1200" dirty="0">
              <a:latin typeface="Times New Roman" panose="02020603050405020304" pitchFamily="18" charset="0"/>
              <a:cs typeface="Times New Roman" panose="02020603050405020304" pitchFamily="18" charset="0"/>
            </a:rPr>
          </a:br>
          <a:r>
            <a:rPr lang="it-IT" sz="1400" b="0" i="0" kern="1200" dirty="0">
              <a:latin typeface="Times New Roman" panose="02020603050405020304" pitchFamily="18" charset="0"/>
              <a:cs typeface="Times New Roman" panose="02020603050405020304" pitchFamily="18" charset="0"/>
            </a:rPr>
            <a:t>        della Human </a:t>
          </a:r>
          <a:r>
            <a:rPr lang="it-IT" sz="1400" b="0" i="0" kern="1200" dirty="0" err="1">
              <a:latin typeface="Times New Roman" panose="02020603050405020304" pitchFamily="18" charset="0"/>
              <a:cs typeface="Times New Roman" panose="02020603050405020304" pitchFamily="18" charset="0"/>
            </a:rPr>
            <a:t>Rights</a:t>
          </a:r>
          <a:r>
            <a:rPr lang="it-IT" sz="1400" b="0" i="0" kern="1200" dirty="0">
              <a:latin typeface="Times New Roman" panose="02020603050405020304" pitchFamily="18" charset="0"/>
              <a:cs typeface="Times New Roman" panose="02020603050405020304" pitchFamily="18" charset="0"/>
            </a:rPr>
            <a:t> </a:t>
          </a:r>
          <a:r>
            <a:rPr lang="it-IT" sz="1400" b="0" i="0" kern="1200" dirty="0" err="1">
              <a:latin typeface="Times New Roman" panose="02020603050405020304" pitchFamily="18" charset="0"/>
              <a:cs typeface="Times New Roman" panose="02020603050405020304" pitchFamily="18" charset="0"/>
            </a:rPr>
            <a:t>Campain</a:t>
          </a:r>
          <a:r>
            <a:rPr lang="it-IT" sz="1400" b="0" i="0" kern="1200" dirty="0">
              <a:latin typeface="Times New Roman" panose="02020603050405020304" pitchFamily="18" charset="0"/>
              <a:cs typeface="Times New Roman" panose="02020603050405020304" pitchFamily="18" charset="0"/>
            </a:rPr>
            <a:t> (HRC). </a:t>
          </a:r>
        </a:p>
        <a:p>
          <a:pPr marL="0" lvl="0" algn="ctr" defTabSz="622300">
            <a:lnSpc>
              <a:spcPct val="90000"/>
            </a:lnSpc>
            <a:spcBef>
              <a:spcPct val="0"/>
            </a:spcBef>
            <a:spcAft>
              <a:spcPct val="35000"/>
            </a:spcAft>
            <a:buNone/>
          </a:pPr>
          <a:endParaRPr lang="it-IT" sz="1400" b="0" i="0" kern="1200" dirty="0">
            <a:latin typeface="Times New Roman" panose="02020603050405020304" pitchFamily="18" charset="0"/>
            <a:cs typeface="Times New Roman" panose="02020603050405020304" pitchFamily="18" charset="0"/>
          </a:endParaRPr>
        </a:p>
      </dsp:txBody>
      <dsp:txXfrm>
        <a:off x="4628068" y="1102811"/>
        <a:ext cx="1872601" cy="187260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AC99B2-D861-47CE-92DA-6DE56D6A9EE0}">
      <dsp:nvSpPr>
        <dsp:cNvPr id="0" name=""/>
        <dsp:cNvSpPr/>
      </dsp:nvSpPr>
      <dsp:spPr>
        <a:xfrm>
          <a:off x="5033107" y="2064443"/>
          <a:ext cx="4316456" cy="299654"/>
        </a:xfrm>
        <a:custGeom>
          <a:avLst/>
          <a:gdLst/>
          <a:ahLst/>
          <a:cxnLst/>
          <a:rect l="0" t="0" r="0" b="0"/>
          <a:pathLst>
            <a:path>
              <a:moveTo>
                <a:pt x="0" y="0"/>
              </a:moveTo>
              <a:lnTo>
                <a:pt x="0" y="149827"/>
              </a:lnTo>
              <a:lnTo>
                <a:pt x="4316456" y="149827"/>
              </a:lnTo>
              <a:lnTo>
                <a:pt x="4316456"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17E62-7F83-4D9A-8E45-991DA0FB947E}">
      <dsp:nvSpPr>
        <dsp:cNvPr id="0" name=""/>
        <dsp:cNvSpPr/>
      </dsp:nvSpPr>
      <dsp:spPr>
        <a:xfrm>
          <a:off x="5033107" y="2064443"/>
          <a:ext cx="2589873" cy="299654"/>
        </a:xfrm>
        <a:custGeom>
          <a:avLst/>
          <a:gdLst/>
          <a:ahLst/>
          <a:cxnLst/>
          <a:rect l="0" t="0" r="0" b="0"/>
          <a:pathLst>
            <a:path>
              <a:moveTo>
                <a:pt x="0" y="0"/>
              </a:moveTo>
              <a:lnTo>
                <a:pt x="0" y="149827"/>
              </a:lnTo>
              <a:lnTo>
                <a:pt x="2589873" y="149827"/>
              </a:lnTo>
              <a:lnTo>
                <a:pt x="2589873"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821D18-AFA3-4884-9D85-8BA6F5307F8B}">
      <dsp:nvSpPr>
        <dsp:cNvPr id="0" name=""/>
        <dsp:cNvSpPr/>
      </dsp:nvSpPr>
      <dsp:spPr>
        <a:xfrm>
          <a:off x="5033107" y="2064443"/>
          <a:ext cx="863291" cy="299654"/>
        </a:xfrm>
        <a:custGeom>
          <a:avLst/>
          <a:gdLst/>
          <a:ahLst/>
          <a:cxnLst/>
          <a:rect l="0" t="0" r="0" b="0"/>
          <a:pathLst>
            <a:path>
              <a:moveTo>
                <a:pt x="0" y="0"/>
              </a:moveTo>
              <a:lnTo>
                <a:pt x="0" y="149827"/>
              </a:lnTo>
              <a:lnTo>
                <a:pt x="863291" y="149827"/>
              </a:lnTo>
              <a:lnTo>
                <a:pt x="863291"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0B4B2E3-B55F-48A3-A4CD-90BB92667241}">
      <dsp:nvSpPr>
        <dsp:cNvPr id="0" name=""/>
        <dsp:cNvSpPr/>
      </dsp:nvSpPr>
      <dsp:spPr>
        <a:xfrm>
          <a:off x="4169816" y="2064443"/>
          <a:ext cx="863291" cy="299654"/>
        </a:xfrm>
        <a:custGeom>
          <a:avLst/>
          <a:gdLst/>
          <a:ahLst/>
          <a:cxnLst/>
          <a:rect l="0" t="0" r="0" b="0"/>
          <a:pathLst>
            <a:path>
              <a:moveTo>
                <a:pt x="863291" y="0"/>
              </a:moveTo>
              <a:lnTo>
                <a:pt x="863291"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76C72F-1B79-467B-A79E-0689B6C96E7D}">
      <dsp:nvSpPr>
        <dsp:cNvPr id="0" name=""/>
        <dsp:cNvSpPr/>
      </dsp:nvSpPr>
      <dsp:spPr>
        <a:xfrm>
          <a:off x="2443233" y="2064443"/>
          <a:ext cx="2589873" cy="299654"/>
        </a:xfrm>
        <a:custGeom>
          <a:avLst/>
          <a:gdLst/>
          <a:ahLst/>
          <a:cxnLst/>
          <a:rect l="0" t="0" r="0" b="0"/>
          <a:pathLst>
            <a:path>
              <a:moveTo>
                <a:pt x="2589873" y="0"/>
              </a:moveTo>
              <a:lnTo>
                <a:pt x="2589873"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83FDE91-738D-425D-9474-7B4CB032F5C8}">
      <dsp:nvSpPr>
        <dsp:cNvPr id="0" name=""/>
        <dsp:cNvSpPr/>
      </dsp:nvSpPr>
      <dsp:spPr>
        <a:xfrm>
          <a:off x="716651" y="2064443"/>
          <a:ext cx="4316456" cy="299654"/>
        </a:xfrm>
        <a:custGeom>
          <a:avLst/>
          <a:gdLst/>
          <a:ahLst/>
          <a:cxnLst/>
          <a:rect l="0" t="0" r="0" b="0"/>
          <a:pathLst>
            <a:path>
              <a:moveTo>
                <a:pt x="4316456" y="0"/>
              </a:moveTo>
              <a:lnTo>
                <a:pt x="4316456" y="149827"/>
              </a:lnTo>
              <a:lnTo>
                <a:pt x="0" y="149827"/>
              </a:lnTo>
              <a:lnTo>
                <a:pt x="0" y="299654"/>
              </a:lnTo>
            </a:path>
          </a:pathLst>
        </a:custGeom>
        <a:noFill/>
        <a:ln w="12700" cap="flat" cmpd="sng" algn="ctr">
          <a:solidFill>
            <a:schemeClr val="accent5">
              <a:tint val="9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B5F5200-2629-4243-B6F1-E55F7294C86C}">
      <dsp:nvSpPr>
        <dsp:cNvPr id="0" name=""/>
        <dsp:cNvSpPr/>
      </dsp:nvSpPr>
      <dsp:spPr>
        <a:xfrm>
          <a:off x="4319643" y="1350979"/>
          <a:ext cx="1426927" cy="713463"/>
        </a:xfrm>
        <a:prstGeom prst="rect">
          <a:avLst/>
        </a:prstGeom>
        <a:solidFill>
          <a:schemeClr val="accent5">
            <a:shade val="6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b="1" kern="1200" dirty="0">
              <a:latin typeface="Times New Roman" panose="02020603050405020304" pitchFamily="18" charset="0"/>
              <a:cs typeface="Times New Roman" panose="02020603050405020304" pitchFamily="18" charset="0"/>
            </a:rPr>
            <a:t>La percezione dei consumatori sullo spot "</a:t>
          </a:r>
          <a:r>
            <a:rPr lang="it-IT" sz="1200" b="1" kern="1200" dirty="0" err="1">
              <a:latin typeface="Times New Roman" panose="02020603050405020304" pitchFamily="18" charset="0"/>
              <a:cs typeface="Times New Roman" panose="02020603050405020304" pitchFamily="18" charset="0"/>
            </a:rPr>
            <a:t>Every</a:t>
          </a:r>
          <a:r>
            <a:rPr lang="it-IT" sz="1200" b="1" kern="1200" dirty="0">
              <a:latin typeface="Times New Roman" panose="02020603050405020304" pitchFamily="18" charset="0"/>
              <a:cs typeface="Times New Roman" panose="02020603050405020304" pitchFamily="18" charset="0"/>
            </a:rPr>
            <a:t> </a:t>
          </a:r>
          <a:r>
            <a:rPr lang="it-IT" sz="1200" b="1" kern="1200" dirty="0" err="1">
              <a:latin typeface="Times New Roman" panose="02020603050405020304" pitchFamily="18" charset="0"/>
              <a:cs typeface="Times New Roman" panose="02020603050405020304" pitchFamily="18" charset="0"/>
            </a:rPr>
            <a:t>name's</a:t>
          </a:r>
          <a:r>
            <a:rPr lang="it-IT" sz="1200" b="1" kern="1200" dirty="0">
              <a:latin typeface="Times New Roman" panose="02020603050405020304" pitchFamily="18" charset="0"/>
              <a:cs typeface="Times New Roman" panose="02020603050405020304" pitchFamily="18" charset="0"/>
            </a:rPr>
            <a:t> a story" di Starbucks</a:t>
          </a:r>
        </a:p>
      </dsp:txBody>
      <dsp:txXfrm>
        <a:off x="4319643" y="1350979"/>
        <a:ext cx="1426927" cy="713463"/>
      </dsp:txXfrm>
    </dsp:sp>
    <dsp:sp modelId="{A1BFA290-E9F1-4F90-90F8-AFF0854518CE}">
      <dsp:nvSpPr>
        <dsp:cNvPr id="0" name=""/>
        <dsp:cNvSpPr/>
      </dsp:nvSpPr>
      <dsp:spPr>
        <a:xfrm>
          <a:off x="3187"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Dati anagrafici</a:t>
          </a:r>
        </a:p>
      </dsp:txBody>
      <dsp:txXfrm>
        <a:off x="3187" y="2364097"/>
        <a:ext cx="1426927" cy="713463"/>
      </dsp:txXfrm>
    </dsp:sp>
    <dsp:sp modelId="{D681084A-4611-4D31-BC9C-6AA4536B3FDA}">
      <dsp:nvSpPr>
        <dsp:cNvPr id="0" name=""/>
        <dsp:cNvSpPr/>
      </dsp:nvSpPr>
      <dsp:spPr>
        <a:xfrm>
          <a:off x="1729769"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Consumo mediale</a:t>
          </a:r>
        </a:p>
      </dsp:txBody>
      <dsp:txXfrm>
        <a:off x="1729769" y="2364097"/>
        <a:ext cx="1426927" cy="713463"/>
      </dsp:txXfrm>
    </dsp:sp>
    <dsp:sp modelId="{8D928B57-2D18-4549-A71E-FEB9415C150D}">
      <dsp:nvSpPr>
        <dsp:cNvPr id="0" name=""/>
        <dsp:cNvSpPr/>
      </dsp:nvSpPr>
      <dsp:spPr>
        <a:xfrm>
          <a:off x="3456352"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Attenzione alla pubblicità</a:t>
          </a:r>
        </a:p>
      </dsp:txBody>
      <dsp:txXfrm>
        <a:off x="3456352" y="2364097"/>
        <a:ext cx="1426927" cy="713463"/>
      </dsp:txXfrm>
    </dsp:sp>
    <dsp:sp modelId="{72CFD790-1F6A-4780-AFE0-F431ABEF68EA}">
      <dsp:nvSpPr>
        <dsp:cNvPr id="0" name=""/>
        <dsp:cNvSpPr/>
      </dsp:nvSpPr>
      <dsp:spPr>
        <a:xfrm>
          <a:off x="5182934"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Percezione pubblicità gay-friendly</a:t>
          </a:r>
        </a:p>
      </dsp:txBody>
      <dsp:txXfrm>
        <a:off x="5182934" y="2364097"/>
        <a:ext cx="1426927" cy="713463"/>
      </dsp:txXfrm>
    </dsp:sp>
    <dsp:sp modelId="{D047FC06-8446-4EE1-862C-BF1F51E78A88}">
      <dsp:nvSpPr>
        <dsp:cNvPr id="0" name=""/>
        <dsp:cNvSpPr/>
      </dsp:nvSpPr>
      <dsp:spPr>
        <a:xfrm>
          <a:off x="6909517"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Percezione dello spot LGBT visionato</a:t>
          </a:r>
        </a:p>
      </dsp:txBody>
      <dsp:txXfrm>
        <a:off x="6909517" y="2364097"/>
        <a:ext cx="1426927" cy="713463"/>
      </dsp:txXfrm>
    </dsp:sp>
    <dsp:sp modelId="{4A00EFB9-58EE-4684-BE16-1C1F4D3FA801}">
      <dsp:nvSpPr>
        <dsp:cNvPr id="0" name=""/>
        <dsp:cNvSpPr/>
      </dsp:nvSpPr>
      <dsp:spPr>
        <a:xfrm>
          <a:off x="8636100" y="2364097"/>
          <a:ext cx="1426927" cy="713463"/>
        </a:xfrm>
        <a:prstGeom prst="rect">
          <a:avLst/>
        </a:prstGeom>
        <a:solidFill>
          <a:schemeClr val="accent5">
            <a:shade val="8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lvl="0" algn="ctr" defTabSz="533400">
            <a:lnSpc>
              <a:spcPct val="90000"/>
            </a:lnSpc>
            <a:spcBef>
              <a:spcPct val="0"/>
            </a:spcBef>
            <a:spcAft>
              <a:spcPct val="35000"/>
            </a:spcAft>
          </a:pPr>
          <a:r>
            <a:rPr lang="it-IT" sz="1200" kern="1200" dirty="0">
              <a:latin typeface="Times New Roman" panose="02020603050405020304" pitchFamily="18" charset="0"/>
              <a:cs typeface="Times New Roman" panose="02020603050405020304" pitchFamily="18" charset="0"/>
            </a:rPr>
            <a:t>Sezione domande aperte (feedback)</a:t>
          </a:r>
        </a:p>
      </dsp:txBody>
      <dsp:txXfrm>
        <a:off x="8636100" y="2364097"/>
        <a:ext cx="1426927" cy="713463"/>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12D96F-CB83-430A-85DA-E97AC65A8D3C}">
      <dsp:nvSpPr>
        <dsp:cNvPr id="0" name=""/>
        <dsp:cNvSpPr/>
      </dsp:nvSpPr>
      <dsp:spPr>
        <a:xfrm>
          <a:off x="731" y="931999"/>
          <a:ext cx="2853851" cy="1712310"/>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marL="0" marR="0" lvl="0" indent="0" algn="ctr" defTabSz="914400" eaLnBrk="1" fontAlgn="auto" latinLnBrk="0" hangingPunct="1">
            <a:lnSpc>
              <a:spcPct val="90000"/>
            </a:lnSpc>
            <a:spcBef>
              <a:spcPct val="0"/>
            </a:spcBef>
            <a:spcAft>
              <a:spcPts val="0"/>
            </a:spcAft>
            <a:buClrTx/>
            <a:buSzTx/>
            <a:buFontTx/>
            <a:buNone/>
            <a:tabLst/>
            <a:defRPr/>
          </a:pPr>
          <a:r>
            <a:rPr lang="it-IT" sz="1500" b="1" kern="1200" dirty="0">
              <a:solidFill>
                <a:schemeClr val="bg1"/>
              </a:solidFill>
              <a:latin typeface="Times New Roman" panose="02020603050405020304" pitchFamily="18" charset="0"/>
              <a:cs typeface="Times New Roman" panose="02020603050405020304" pitchFamily="18" charset="0"/>
            </a:rPr>
            <a:t>Obiettivo della tesi: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Indagare le opinioni e le emozioni delle persone per quanto riguarda l’identità di genere e le pubblicità gay-friendly</a:t>
          </a:r>
        </a:p>
      </dsp:txBody>
      <dsp:txXfrm>
        <a:off x="731" y="931999"/>
        <a:ext cx="2853851" cy="1712310"/>
      </dsp:txXfrm>
    </dsp:sp>
    <dsp:sp modelId="{62F817A9-462A-405A-B42E-7B172D822AF3}">
      <dsp:nvSpPr>
        <dsp:cNvPr id="0" name=""/>
        <dsp:cNvSpPr/>
      </dsp:nvSpPr>
      <dsp:spPr>
        <a:xfrm>
          <a:off x="3139968" y="931999"/>
          <a:ext cx="2853851" cy="1712310"/>
        </a:xfrm>
        <a:prstGeom prst="rect">
          <a:avLst/>
        </a:prstGeom>
        <a:gradFill rotWithShape="0">
          <a:gsLst>
            <a:gs pos="0">
              <a:schemeClr val="accent5">
                <a:hueOff val="-4990872"/>
                <a:satOff val="-7727"/>
                <a:lumOff val="0"/>
                <a:alphaOff val="0"/>
                <a:satMod val="103000"/>
                <a:lumMod val="102000"/>
                <a:tint val="94000"/>
              </a:schemeClr>
            </a:gs>
            <a:gs pos="50000">
              <a:schemeClr val="accent5">
                <a:hueOff val="-4990872"/>
                <a:satOff val="-7727"/>
                <a:lumOff val="0"/>
                <a:alphaOff val="0"/>
                <a:satMod val="110000"/>
                <a:lumMod val="100000"/>
                <a:shade val="100000"/>
              </a:schemeClr>
            </a:gs>
            <a:gs pos="100000">
              <a:schemeClr val="accent5">
                <a:hueOff val="-4990872"/>
                <a:satOff val="-7727"/>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solidFill>
                <a:schemeClr val="bg1"/>
              </a:solidFill>
              <a:latin typeface="Times New Roman" panose="02020603050405020304" pitchFamily="18" charset="0"/>
              <a:cs typeface="Times New Roman" panose="02020603050405020304" pitchFamily="18" charset="0"/>
            </a:rPr>
            <a:t>Risultato più importante: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Rilevare le emozioni e le opinioni positive ma anche negative del campione che si è rilevato essere aperto verso l’inclusione con molta voglia di cambiamento</a:t>
          </a:r>
        </a:p>
      </dsp:txBody>
      <dsp:txXfrm>
        <a:off x="3139968" y="931999"/>
        <a:ext cx="2853851" cy="1712310"/>
      </dsp:txXfrm>
    </dsp:sp>
    <dsp:sp modelId="{83A2ED0C-FD2F-43F9-B66A-7BE5D476A3D8}">
      <dsp:nvSpPr>
        <dsp:cNvPr id="0" name=""/>
        <dsp:cNvSpPr/>
      </dsp:nvSpPr>
      <dsp:spPr>
        <a:xfrm>
          <a:off x="1570349" y="2929695"/>
          <a:ext cx="2853851" cy="1712310"/>
        </a:xfrm>
        <a:prstGeom prst="rect">
          <a:avLst/>
        </a:prstGeom>
        <a:gradFill rotWithShape="0">
          <a:gsLst>
            <a:gs pos="0">
              <a:schemeClr val="accent5">
                <a:hueOff val="-9981745"/>
                <a:satOff val="-15454"/>
                <a:lumOff val="0"/>
                <a:alphaOff val="0"/>
                <a:satMod val="103000"/>
                <a:lumMod val="102000"/>
                <a:tint val="94000"/>
              </a:schemeClr>
            </a:gs>
            <a:gs pos="50000">
              <a:schemeClr val="accent5">
                <a:hueOff val="-9981745"/>
                <a:satOff val="-15454"/>
                <a:lumOff val="0"/>
                <a:alphaOff val="0"/>
                <a:satMod val="110000"/>
                <a:lumMod val="100000"/>
                <a:shade val="100000"/>
              </a:schemeClr>
            </a:gs>
            <a:gs pos="100000">
              <a:schemeClr val="accent5">
                <a:hueOff val="-9981745"/>
                <a:satOff val="-15454"/>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it-IT" sz="1500" b="1" kern="1200" dirty="0">
              <a:solidFill>
                <a:schemeClr val="bg1"/>
              </a:solidFill>
              <a:latin typeface="Times New Roman" panose="02020603050405020304" pitchFamily="18" charset="0"/>
              <a:cs typeface="Times New Roman" panose="02020603050405020304" pitchFamily="18" charset="0"/>
            </a:rPr>
            <a:t>Prospettive future: </a:t>
          </a:r>
          <a:r>
            <a:rPr lang="it-IT" sz="1500" kern="1200" dirty="0">
              <a:solidFill>
                <a:schemeClr val="bg1"/>
              </a:solidFill>
              <a:latin typeface="Times New Roman" panose="02020603050405020304" pitchFamily="18" charset="0"/>
              <a:cs typeface="Times New Roman" panose="02020603050405020304" pitchFamily="18" charset="0"/>
            </a:rPr>
            <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-voglia di cambiamento partendo dalle scuole facendo informazione per educare al meglio le generazioni future</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 maggior aiuto delle istituzioni</a:t>
          </a:r>
          <a:br>
            <a:rPr lang="it-IT" sz="1500" kern="1200" dirty="0">
              <a:solidFill>
                <a:schemeClr val="bg1"/>
              </a:solidFill>
              <a:latin typeface="Times New Roman" panose="02020603050405020304" pitchFamily="18" charset="0"/>
              <a:cs typeface="Times New Roman" panose="02020603050405020304" pitchFamily="18" charset="0"/>
            </a:rPr>
          </a:br>
          <a:r>
            <a:rPr lang="it-IT" sz="1500" kern="1200" dirty="0">
              <a:solidFill>
                <a:schemeClr val="bg1"/>
              </a:solidFill>
              <a:latin typeface="Times New Roman" panose="02020603050405020304" pitchFamily="18" charset="0"/>
              <a:cs typeface="Times New Roman" panose="02020603050405020304" pitchFamily="18" charset="0"/>
            </a:rPr>
            <a:t>- maggiore sensibilizzazione delle imprese</a:t>
          </a:r>
        </a:p>
      </dsp:txBody>
      <dsp:txXfrm>
        <a:off x="1570349" y="2929695"/>
        <a:ext cx="2853851" cy="171231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Fruizione impegnata</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Condivisione</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Culto</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Competenza</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Passione</a:t>
          </a:r>
        </a:p>
      </dsp:txBody>
      <dsp:txXfrm>
        <a:off x="4293983" y="272024"/>
        <a:ext cx="1313451" cy="13134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Problem Solving collaborativo</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Organizzazione gerarchica</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Selezione all’ingresso</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Training</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Riti di passaggio</a:t>
          </a:r>
        </a:p>
      </dsp:txBody>
      <dsp:txXfrm>
        <a:off x="4293983" y="272024"/>
        <a:ext cx="1313451" cy="1313448"/>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37275A-9F5A-48EE-873A-79EB42FBE73D}">
      <dsp:nvSpPr>
        <dsp:cNvPr id="0" name=""/>
        <dsp:cNvSpPr/>
      </dsp:nvSpPr>
      <dsp:spPr>
        <a:xfrm>
          <a:off x="1175660" y="2601056"/>
          <a:ext cx="91440" cy="484296"/>
        </a:xfrm>
        <a:custGeom>
          <a:avLst/>
          <a:gdLst/>
          <a:ahLst/>
          <a:cxnLst/>
          <a:rect l="0" t="0" r="0" b="0"/>
          <a:pathLst>
            <a:path>
              <a:moveTo>
                <a:pt x="45720" y="0"/>
              </a:moveTo>
              <a:lnTo>
                <a:pt x="45720" y="484296"/>
              </a:lnTo>
            </a:path>
          </a:pathLst>
        </a:custGeom>
        <a:noFill/>
        <a:ln w="12700" cap="flat" cmpd="sng" algn="ctr">
          <a:solidFill>
            <a:schemeClr val="accent3">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AE3DDE-1CB7-4947-B87A-082D85FE97C8}">
      <dsp:nvSpPr>
        <dsp:cNvPr id="0" name=""/>
        <dsp:cNvSpPr/>
      </dsp:nvSpPr>
      <dsp:spPr>
        <a:xfrm>
          <a:off x="1175660" y="1059355"/>
          <a:ext cx="91440" cy="484296"/>
        </a:xfrm>
        <a:custGeom>
          <a:avLst/>
          <a:gdLst/>
          <a:ahLst/>
          <a:cxnLst/>
          <a:rect l="0" t="0" r="0" b="0"/>
          <a:pathLst>
            <a:path>
              <a:moveTo>
                <a:pt x="45720" y="0"/>
              </a:moveTo>
              <a:lnTo>
                <a:pt x="45720" y="484296"/>
              </a:lnTo>
            </a:path>
          </a:pathLst>
        </a:cu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23CB784-1F6E-4A64-ABFC-BB031D3DFCC5}">
      <dsp:nvSpPr>
        <dsp:cNvPr id="0" name=""/>
        <dsp:cNvSpPr/>
      </dsp:nvSpPr>
      <dsp:spPr>
        <a:xfrm>
          <a:off x="388778" y="1950"/>
          <a:ext cx="1665204" cy="10574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14BC32-71D0-4301-96DB-EF1DBDBAF845}">
      <dsp:nvSpPr>
        <dsp:cNvPr id="0" name=""/>
        <dsp:cNvSpPr/>
      </dsp:nvSpPr>
      <dsp:spPr>
        <a:xfrm>
          <a:off x="573801" y="177721"/>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Writer</a:t>
          </a:r>
        </a:p>
      </dsp:txBody>
      <dsp:txXfrm>
        <a:off x="604771" y="208691"/>
        <a:ext cx="1603264" cy="995464"/>
      </dsp:txXfrm>
    </dsp:sp>
    <dsp:sp modelId="{D4CD9EBD-AA35-4FAC-A6C8-63060D4CF07F}">
      <dsp:nvSpPr>
        <dsp:cNvPr id="0" name=""/>
        <dsp:cNvSpPr/>
      </dsp:nvSpPr>
      <dsp:spPr>
        <a:xfrm>
          <a:off x="388778" y="1543651"/>
          <a:ext cx="1665204" cy="1057404"/>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4C712B7-13BA-4CC9-B9F5-4E2129A30E45}">
      <dsp:nvSpPr>
        <dsp:cNvPr id="0" name=""/>
        <dsp:cNvSpPr/>
      </dsp:nvSpPr>
      <dsp:spPr>
        <a:xfrm>
          <a:off x="573801" y="1719423"/>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err="1">
              <a:latin typeface="Verdana" panose="020B0604030504040204" pitchFamily="34" charset="0"/>
              <a:ea typeface="Verdana" panose="020B0604030504040204" pitchFamily="34" charset="0"/>
              <a:cs typeface="Verdana" panose="020B0604030504040204" pitchFamily="34" charset="0"/>
            </a:rPr>
            <a:t>Reviewer</a:t>
          </a:r>
          <a:endParaRPr lang="it-IT" sz="1600" kern="1200" dirty="0">
            <a:latin typeface="Verdana" panose="020B0604030504040204" pitchFamily="34" charset="0"/>
            <a:ea typeface="Verdana" panose="020B0604030504040204" pitchFamily="34" charset="0"/>
            <a:cs typeface="Verdana" panose="020B0604030504040204" pitchFamily="34" charset="0"/>
          </a:endParaRPr>
        </a:p>
      </dsp:txBody>
      <dsp:txXfrm>
        <a:off x="604771" y="1750393"/>
        <a:ext cx="1603264" cy="995464"/>
      </dsp:txXfrm>
    </dsp:sp>
    <dsp:sp modelId="{14BA5355-3DC7-4FEC-A9D9-7DF0CC697505}">
      <dsp:nvSpPr>
        <dsp:cNvPr id="0" name=""/>
        <dsp:cNvSpPr/>
      </dsp:nvSpPr>
      <dsp:spPr>
        <a:xfrm>
          <a:off x="388778" y="3085353"/>
          <a:ext cx="1665204" cy="1057404"/>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EF3DA9D-2940-4DFC-9B25-9C2AD961882D}">
      <dsp:nvSpPr>
        <dsp:cNvPr id="0" name=""/>
        <dsp:cNvSpPr/>
      </dsp:nvSpPr>
      <dsp:spPr>
        <a:xfrm>
          <a:off x="573801" y="3261124"/>
          <a:ext cx="1665204" cy="1057404"/>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it-IT" sz="1600" kern="1200" dirty="0">
              <a:latin typeface="Verdana" panose="020B0604030504040204" pitchFamily="34" charset="0"/>
              <a:ea typeface="Verdana" panose="020B0604030504040204" pitchFamily="34" charset="0"/>
              <a:cs typeface="Verdana" panose="020B0604030504040204" pitchFamily="34" charset="0"/>
            </a:rPr>
            <a:t>Reader</a:t>
          </a:r>
        </a:p>
      </dsp:txBody>
      <dsp:txXfrm>
        <a:off x="604771" y="3292094"/>
        <a:ext cx="1603264" cy="9954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24292" y="124618"/>
          <a:ext cx="2449235" cy="1552142"/>
        </a:xfrm>
        <a:prstGeom prst="ellipse">
          <a:avLst/>
        </a:prstGeom>
        <a:solidFill>
          <a:schemeClr val="accent5">
            <a:alpha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Dissatisfaction</a:t>
          </a:r>
          <a:endParaRPr lang="it-IT" sz="1200" kern="1200" dirty="0">
            <a:latin typeface="Verdana" panose="020B0604030504040204" pitchFamily="34" charset="0"/>
            <a:ea typeface="Verdana" panose="020B0604030504040204" pitchFamily="34" charset="0"/>
            <a:cs typeface="Verdana" panose="020B0604030504040204" pitchFamily="34" charset="0"/>
          </a:endParaRPr>
        </a:p>
      </dsp:txBody>
      <dsp:txXfrm>
        <a:off x="134390" y="351924"/>
        <a:ext cx="1731871" cy="1097530"/>
      </dsp:txXfrm>
    </dsp:sp>
    <dsp:sp modelId="{44CF1C66-B80C-4552-8BBF-3D2BBDDCDAAC}">
      <dsp:nvSpPr>
        <dsp:cNvPr id="0" name=""/>
        <dsp:cNvSpPr/>
      </dsp:nvSpPr>
      <dsp:spPr>
        <a:xfrm>
          <a:off x="891423" y="1123339"/>
          <a:ext cx="1993347" cy="1552142"/>
        </a:xfrm>
        <a:prstGeom prst="ellipse">
          <a:avLst/>
        </a:prstGeom>
        <a:solidFill>
          <a:schemeClr val="accent5">
            <a:alpha val="50000"/>
            <a:hueOff val="-1470669"/>
            <a:satOff val="-2046"/>
            <a:lumOff val="-784"/>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What</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if</a:t>
          </a:r>
          <a:r>
            <a:rPr lang="it-IT" sz="1200" kern="1200" dirty="0">
              <a:latin typeface="Verdana" panose="020B0604030504040204" pitchFamily="34" charset="0"/>
              <a:ea typeface="Verdana" panose="020B0604030504040204" pitchFamily="34" charset="0"/>
              <a:cs typeface="Verdana" panose="020B0604030504040204" pitchFamily="34" charset="0"/>
            </a:rPr>
            <a:t>?</a:t>
          </a:r>
        </a:p>
      </dsp:txBody>
      <dsp:txXfrm>
        <a:off x="1183342" y="1350645"/>
        <a:ext cx="1409509" cy="1097530"/>
      </dsp:txXfrm>
    </dsp:sp>
    <dsp:sp modelId="{268C8B76-2C5B-46ED-9F31-15540E5AFCD0}">
      <dsp:nvSpPr>
        <dsp:cNvPr id="0" name=""/>
        <dsp:cNvSpPr/>
      </dsp:nvSpPr>
      <dsp:spPr>
        <a:xfrm>
          <a:off x="1836653" y="124618"/>
          <a:ext cx="1552064" cy="1552142"/>
        </a:xfrm>
        <a:prstGeom prst="ellipse">
          <a:avLst/>
        </a:prstGeom>
        <a:solidFill>
          <a:schemeClr val="accent5">
            <a:alpha val="50000"/>
            <a:hueOff val="-2941338"/>
            <a:satOff val="-4091"/>
            <a:lumOff val="-1569"/>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Missing</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moments</a:t>
          </a:r>
          <a:endParaRPr lang="it-IT" sz="1200" kern="1200" dirty="0">
            <a:latin typeface="Verdana" panose="020B0604030504040204" pitchFamily="34" charset="0"/>
            <a:ea typeface="Verdana" panose="020B0604030504040204" pitchFamily="34" charset="0"/>
            <a:cs typeface="Verdana" panose="020B0604030504040204" pitchFamily="34" charset="0"/>
          </a:endParaRPr>
        </a:p>
      </dsp:txBody>
      <dsp:txXfrm>
        <a:off x="2063948" y="351924"/>
        <a:ext cx="1097474" cy="1097530"/>
      </dsp:txXfrm>
    </dsp:sp>
    <dsp:sp modelId="{09240CAF-3F9F-4B78-9322-857A38CCF761}">
      <dsp:nvSpPr>
        <dsp:cNvPr id="0" name=""/>
        <dsp:cNvSpPr/>
      </dsp:nvSpPr>
      <dsp:spPr>
        <a:xfrm>
          <a:off x="2642833" y="1124922"/>
          <a:ext cx="1552064" cy="1552142"/>
        </a:xfrm>
        <a:prstGeom prst="ellipse">
          <a:avLst/>
        </a:prstGeom>
        <a:solidFill>
          <a:schemeClr val="accent5">
            <a:alpha val="50000"/>
            <a:hueOff val="-4412007"/>
            <a:satOff val="-6137"/>
            <a:lumOff val="-2353"/>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Secondary</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characters</a:t>
          </a:r>
          <a:r>
            <a:rPr lang="it-IT" sz="1200" kern="1200" dirty="0">
              <a:latin typeface="Verdana" panose="020B0604030504040204" pitchFamily="34" charset="0"/>
              <a:ea typeface="Verdana" panose="020B0604030504040204" pitchFamily="34" charset="0"/>
              <a:cs typeface="Verdana" panose="020B0604030504040204" pitchFamily="34" charset="0"/>
            </a:rPr>
            <a:t> or  fandom</a:t>
          </a:r>
        </a:p>
      </dsp:txBody>
      <dsp:txXfrm>
        <a:off x="2870128" y="1352228"/>
        <a:ext cx="1097474" cy="1097530"/>
      </dsp:txXfrm>
    </dsp:sp>
    <dsp:sp modelId="{7040A5A0-28C9-466C-9AD6-ABE1AD123BD0}">
      <dsp:nvSpPr>
        <dsp:cNvPr id="0" name=""/>
        <dsp:cNvSpPr/>
      </dsp:nvSpPr>
      <dsp:spPr>
        <a:xfrm>
          <a:off x="3293636" y="113645"/>
          <a:ext cx="1552064" cy="1552142"/>
        </a:xfrm>
        <a:prstGeom prst="ellipse">
          <a:avLst/>
        </a:prstGeom>
        <a:solidFill>
          <a:schemeClr val="accent5">
            <a:alpha val="50000"/>
            <a:hueOff val="-5882676"/>
            <a:satOff val="-8182"/>
            <a:lumOff val="-3138"/>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err="1">
              <a:latin typeface="Verdana" panose="020B0604030504040204" pitchFamily="34" charset="0"/>
              <a:ea typeface="Verdana" panose="020B0604030504040204" pitchFamily="34" charset="0"/>
              <a:cs typeface="Verdana" panose="020B0604030504040204" pitchFamily="34" charset="0"/>
            </a:rPr>
            <a:t>Writing</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as</a:t>
          </a:r>
          <a:r>
            <a:rPr lang="it-IT" sz="1200" kern="1200" dirty="0">
              <a:latin typeface="Verdana" panose="020B0604030504040204" pitchFamily="34" charset="0"/>
              <a:ea typeface="Verdana" panose="020B0604030504040204" pitchFamily="34" charset="0"/>
              <a:cs typeface="Verdana" panose="020B0604030504040204" pitchFamily="34" charset="0"/>
            </a:rPr>
            <a:t> </a:t>
          </a:r>
          <a:r>
            <a:rPr lang="it-IT" sz="1200" kern="1200" dirty="0" err="1">
              <a:latin typeface="Verdana" panose="020B0604030504040204" pitchFamily="34" charset="0"/>
              <a:ea typeface="Verdana" panose="020B0604030504040204" pitchFamily="34" charset="0"/>
              <a:cs typeface="Verdana" panose="020B0604030504040204" pitchFamily="34" charset="0"/>
            </a:rPr>
            <a:t>therapy</a:t>
          </a:r>
          <a:endParaRPr lang="en-GB" sz="1200" kern="1200" dirty="0">
            <a:latin typeface="Verdana" panose="020B0604030504040204" pitchFamily="34" charset="0"/>
            <a:ea typeface="Verdana" panose="020B0604030504040204" pitchFamily="34" charset="0"/>
            <a:cs typeface="Verdana" panose="020B0604030504040204" pitchFamily="34" charset="0"/>
          </a:endParaRPr>
        </a:p>
      </dsp:txBody>
      <dsp:txXfrm>
        <a:off x="3520931" y="340951"/>
        <a:ext cx="1097474" cy="1097530"/>
      </dsp:txXfrm>
    </dsp:sp>
    <dsp:sp modelId="{51D3A446-E6F8-43F4-9EC2-0577B4F3C5B8}">
      <dsp:nvSpPr>
        <dsp:cNvPr id="0" name=""/>
        <dsp:cNvSpPr/>
      </dsp:nvSpPr>
      <dsp:spPr>
        <a:xfrm>
          <a:off x="4255194" y="1124922"/>
          <a:ext cx="1552064" cy="1552142"/>
        </a:xfrm>
        <a:prstGeom prst="ellipse">
          <a:avLst/>
        </a:prstGeom>
        <a:solidFill>
          <a:schemeClr val="accent5">
            <a:alpha val="50000"/>
            <a:hueOff val="-7353344"/>
            <a:satOff val="-10228"/>
            <a:lumOff val="-3922"/>
            <a:alphaOff val="0"/>
          </a:schemeClr>
        </a:solidFill>
        <a:ln>
          <a:noFill/>
        </a:ln>
        <a:effectLst/>
        <a:scene3d>
          <a:camera prst="orthographicFront">
            <a:rot lat="0" lon="0" rev="0"/>
          </a:camera>
          <a:lightRig rig="contrasting" dir="t">
            <a:rot lat="0" lon="0" rev="1200000"/>
          </a:lightRig>
        </a:scene3d>
        <a:sp3d contourW="12700" prstMaterial="clear">
          <a:bevelT w="177800" h="254000"/>
          <a:bevelB w="152400"/>
        </a:sp3d>
      </dsp:spPr>
      <dsp:style>
        <a:lnRef idx="0">
          <a:scrgbClr r="0" g="0" b="0"/>
        </a:lnRef>
        <a:fillRef idx="1">
          <a:scrgbClr r="0" g="0" b="0"/>
        </a:fillRef>
        <a:effectRef idx="0">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kern="1200" dirty="0">
              <a:latin typeface="Verdana" panose="020B0604030504040204" pitchFamily="34" charset="0"/>
              <a:ea typeface="Verdana" panose="020B0604030504040204" pitchFamily="34" charset="0"/>
              <a:cs typeface="Verdana" panose="020B0604030504040204" pitchFamily="34" charset="0"/>
            </a:rPr>
            <a:t>Cross over</a:t>
          </a:r>
        </a:p>
      </dsp:txBody>
      <dsp:txXfrm>
        <a:off x="4482489" y="1352228"/>
        <a:ext cx="1097474" cy="109753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627B35-6B30-4BFD-AE8C-D7EDE2AA8E84}">
      <dsp:nvSpPr>
        <dsp:cNvPr id="0" name=""/>
        <dsp:cNvSpPr/>
      </dsp:nvSpPr>
      <dsp:spPr>
        <a:xfrm>
          <a:off x="200764" y="0"/>
          <a:ext cx="1857501" cy="1857496"/>
        </a:xfrm>
        <a:prstGeom prst="ellipse">
          <a:avLst/>
        </a:prstGeom>
        <a:gradFill rotWithShape="0">
          <a:gsLst>
            <a:gs pos="0">
              <a:schemeClr val="accent3">
                <a:alpha val="50000"/>
                <a:hueOff val="0"/>
                <a:satOff val="0"/>
                <a:lumOff val="0"/>
                <a:alphaOff val="0"/>
                <a:satMod val="103000"/>
                <a:lumMod val="102000"/>
                <a:tint val="94000"/>
              </a:schemeClr>
            </a:gs>
            <a:gs pos="50000">
              <a:schemeClr val="accent3">
                <a:alpha val="50000"/>
                <a:hueOff val="0"/>
                <a:satOff val="0"/>
                <a:lumOff val="0"/>
                <a:alphaOff val="0"/>
                <a:satMod val="110000"/>
                <a:lumMod val="100000"/>
                <a:shade val="100000"/>
              </a:schemeClr>
            </a:gs>
            <a:gs pos="100000">
              <a:schemeClr val="accent3">
                <a:alpha val="5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l"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Consumo competente</a:t>
          </a:r>
        </a:p>
      </dsp:txBody>
      <dsp:txXfrm>
        <a:off x="472789" y="272024"/>
        <a:ext cx="1313451" cy="1313448"/>
      </dsp:txXfrm>
    </dsp:sp>
    <dsp:sp modelId="{44CF1C66-B80C-4552-8BBF-3D2BBDDCDAAC}">
      <dsp:nvSpPr>
        <dsp:cNvPr id="0" name=""/>
        <dsp:cNvSpPr/>
      </dsp:nvSpPr>
      <dsp:spPr>
        <a:xfrm>
          <a:off x="989507" y="1236952"/>
          <a:ext cx="2385625" cy="1857496"/>
        </a:xfrm>
        <a:prstGeom prst="ellipse">
          <a:avLst/>
        </a:prstGeom>
        <a:gradFill rotWithShape="0">
          <a:gsLst>
            <a:gs pos="0">
              <a:schemeClr val="accent3">
                <a:alpha val="50000"/>
                <a:hueOff val="677650"/>
                <a:satOff val="25000"/>
                <a:lumOff val="-3676"/>
                <a:alphaOff val="0"/>
                <a:satMod val="103000"/>
                <a:lumMod val="102000"/>
                <a:tint val="94000"/>
              </a:schemeClr>
            </a:gs>
            <a:gs pos="50000">
              <a:schemeClr val="accent3">
                <a:alpha val="50000"/>
                <a:hueOff val="677650"/>
                <a:satOff val="25000"/>
                <a:lumOff val="-3676"/>
                <a:alphaOff val="0"/>
                <a:satMod val="110000"/>
                <a:lumMod val="100000"/>
                <a:shade val="100000"/>
              </a:schemeClr>
            </a:gs>
            <a:gs pos="100000">
              <a:schemeClr val="accent3">
                <a:alpha val="50000"/>
                <a:hueOff val="677650"/>
                <a:satOff val="25000"/>
                <a:lumOff val="-367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Missione</a:t>
          </a:r>
        </a:p>
      </dsp:txBody>
      <dsp:txXfrm>
        <a:off x="1338874" y="1508976"/>
        <a:ext cx="1686891" cy="1313448"/>
      </dsp:txXfrm>
    </dsp:sp>
    <dsp:sp modelId="{268C8B76-2C5B-46ED-9F31-15540E5AFCD0}">
      <dsp:nvSpPr>
        <dsp:cNvPr id="0" name=""/>
        <dsp:cNvSpPr/>
      </dsp:nvSpPr>
      <dsp:spPr>
        <a:xfrm>
          <a:off x="2111645" y="0"/>
          <a:ext cx="1857501" cy="1857496"/>
        </a:xfrm>
        <a:prstGeom prst="ellipse">
          <a:avLst/>
        </a:prstGeom>
        <a:gradFill rotWithShape="0">
          <a:gsLst>
            <a:gs pos="0">
              <a:schemeClr val="accent3">
                <a:alpha val="50000"/>
                <a:hueOff val="1355300"/>
                <a:satOff val="50000"/>
                <a:lumOff val="-7353"/>
                <a:alphaOff val="0"/>
                <a:satMod val="103000"/>
                <a:lumMod val="102000"/>
                <a:tint val="94000"/>
              </a:schemeClr>
            </a:gs>
            <a:gs pos="50000">
              <a:schemeClr val="accent3">
                <a:alpha val="50000"/>
                <a:hueOff val="1355300"/>
                <a:satOff val="50000"/>
                <a:lumOff val="-7353"/>
                <a:alphaOff val="0"/>
                <a:satMod val="110000"/>
                <a:lumMod val="100000"/>
                <a:shade val="100000"/>
              </a:schemeClr>
            </a:gs>
            <a:gs pos="100000">
              <a:schemeClr val="accent3">
                <a:alpha val="50000"/>
                <a:hueOff val="1355300"/>
                <a:satOff val="50000"/>
                <a:lumOff val="-735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Auto-produzione</a:t>
          </a:r>
        </a:p>
      </dsp:txBody>
      <dsp:txXfrm>
        <a:off x="2383670" y="272024"/>
        <a:ext cx="1313451" cy="1313448"/>
      </dsp:txXfrm>
    </dsp:sp>
    <dsp:sp modelId="{09240CAF-3F9F-4B78-9322-857A38CCF761}">
      <dsp:nvSpPr>
        <dsp:cNvPr id="0" name=""/>
        <dsp:cNvSpPr/>
      </dsp:nvSpPr>
      <dsp:spPr>
        <a:xfrm>
          <a:off x="3066801" y="1238847"/>
          <a:ext cx="1857501" cy="1857496"/>
        </a:xfrm>
        <a:prstGeom prst="ellipse">
          <a:avLst/>
        </a:prstGeom>
        <a:gradFill rotWithShape="0">
          <a:gsLst>
            <a:gs pos="0">
              <a:schemeClr val="accent3">
                <a:alpha val="50000"/>
                <a:hueOff val="2032949"/>
                <a:satOff val="75000"/>
                <a:lumOff val="-11029"/>
                <a:alphaOff val="0"/>
                <a:satMod val="103000"/>
                <a:lumMod val="102000"/>
                <a:tint val="94000"/>
              </a:schemeClr>
            </a:gs>
            <a:gs pos="50000">
              <a:schemeClr val="accent3">
                <a:alpha val="50000"/>
                <a:hueOff val="2032949"/>
                <a:satOff val="75000"/>
                <a:lumOff val="-11029"/>
                <a:alphaOff val="0"/>
                <a:satMod val="110000"/>
                <a:lumMod val="100000"/>
                <a:shade val="100000"/>
              </a:schemeClr>
            </a:gs>
            <a:gs pos="100000">
              <a:schemeClr val="accent3">
                <a:alpha val="50000"/>
                <a:hueOff val="2032949"/>
                <a:satOff val="75000"/>
                <a:lumOff val="-1102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Spignatto</a:t>
          </a:r>
        </a:p>
      </dsp:txBody>
      <dsp:txXfrm>
        <a:off x="3338826" y="1510871"/>
        <a:ext cx="1313451" cy="1313448"/>
      </dsp:txXfrm>
    </dsp:sp>
    <dsp:sp modelId="{7040A5A0-28C9-466C-9AD6-ABE1AD123BD0}">
      <dsp:nvSpPr>
        <dsp:cNvPr id="0" name=""/>
        <dsp:cNvSpPr/>
      </dsp:nvSpPr>
      <dsp:spPr>
        <a:xfrm>
          <a:off x="4021958" y="0"/>
          <a:ext cx="1857501" cy="1857496"/>
        </a:xfrm>
        <a:prstGeom prst="ellipse">
          <a:avLst/>
        </a:prstGeom>
        <a:gradFill rotWithShape="0">
          <a:gsLst>
            <a:gs pos="0">
              <a:schemeClr val="accent3">
                <a:alpha val="50000"/>
                <a:hueOff val="2710599"/>
                <a:satOff val="100000"/>
                <a:lumOff val="-14706"/>
                <a:alphaOff val="0"/>
                <a:satMod val="103000"/>
                <a:lumMod val="102000"/>
                <a:tint val="94000"/>
              </a:schemeClr>
            </a:gs>
            <a:gs pos="50000">
              <a:schemeClr val="accent3">
                <a:alpha val="50000"/>
                <a:hueOff val="2710599"/>
                <a:satOff val="100000"/>
                <a:lumOff val="-14706"/>
                <a:alphaOff val="0"/>
                <a:satMod val="110000"/>
                <a:lumMod val="100000"/>
                <a:shade val="100000"/>
              </a:schemeClr>
            </a:gs>
            <a:gs pos="100000">
              <a:schemeClr val="accent3">
                <a:alpha val="50000"/>
                <a:hueOff val="2710599"/>
                <a:satOff val="100000"/>
                <a:lumOff val="-1470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tx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it-IT" sz="1200" u="none" kern="1200" dirty="0">
              <a:latin typeface="Verdana" panose="020B0604030504040204" pitchFamily="34" charset="0"/>
              <a:ea typeface="Verdana" panose="020B0604030504040204" pitchFamily="34" charset="0"/>
              <a:cs typeface="Verdana" panose="020B0604030504040204" pitchFamily="34" charset="0"/>
            </a:rPr>
            <a:t>Eco-</a:t>
          </a:r>
          <a:r>
            <a:rPr lang="it-IT" sz="1200" u="none" kern="1200" dirty="0" err="1">
              <a:latin typeface="Verdana" panose="020B0604030504040204" pitchFamily="34" charset="0"/>
              <a:ea typeface="Verdana" panose="020B0604030504040204" pitchFamily="34" charset="0"/>
              <a:cs typeface="Verdana" panose="020B0604030504040204" pitchFamily="34" charset="0"/>
            </a:rPr>
            <a:t>bio</a:t>
          </a:r>
          <a:r>
            <a:rPr lang="it-IT" sz="1200" u="none" kern="1200" dirty="0">
              <a:latin typeface="Verdana" panose="020B0604030504040204" pitchFamily="34" charset="0"/>
              <a:ea typeface="Verdana" panose="020B0604030504040204" pitchFamily="34" charset="0"/>
              <a:cs typeface="Verdana" panose="020B0604030504040204" pitchFamily="34" charset="0"/>
            </a:rPr>
            <a:t> come linking value</a:t>
          </a:r>
        </a:p>
      </dsp:txBody>
      <dsp:txXfrm>
        <a:off x="4293983" y="272024"/>
        <a:ext cx="1313451" cy="131344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25F562-2266-42F9-B09E-964CF65F02CB}">
      <dsp:nvSpPr>
        <dsp:cNvPr id="0" name=""/>
        <dsp:cNvSpPr/>
      </dsp:nvSpPr>
      <dsp:spPr>
        <a:xfrm>
          <a:off x="4176464" y="1476911"/>
          <a:ext cx="3271032" cy="1308036"/>
        </a:xfrm>
        <a:custGeom>
          <a:avLst/>
          <a:gdLst/>
          <a:ahLst/>
          <a:cxnLst/>
          <a:rect l="0" t="0" r="0" b="0"/>
          <a:pathLst>
            <a:path>
              <a:moveTo>
                <a:pt x="0" y="0"/>
              </a:moveTo>
              <a:lnTo>
                <a:pt x="0" y="1118803"/>
              </a:lnTo>
              <a:lnTo>
                <a:pt x="3271032" y="1118803"/>
              </a:lnTo>
              <a:lnTo>
                <a:pt x="3271032" y="1308036"/>
              </a:lnTo>
            </a:path>
          </a:pathLst>
        </a:custGeom>
        <a:noFill/>
        <a:ln w="38100" cap="flat" cmpd="sng" algn="ctr">
          <a:solidFill>
            <a:schemeClr val="tx1"/>
          </a:solidFill>
          <a:prstDash val="solid"/>
          <a:miter lim="800000"/>
        </a:ln>
        <a:effectLst/>
      </dsp:spPr>
      <dsp:style>
        <a:lnRef idx="2">
          <a:scrgbClr r="0" g="0" b="0"/>
        </a:lnRef>
        <a:fillRef idx="0">
          <a:scrgbClr r="0" g="0" b="0"/>
        </a:fillRef>
        <a:effectRef idx="0">
          <a:scrgbClr r="0" g="0" b="0"/>
        </a:effectRef>
        <a:fontRef idx="minor"/>
      </dsp:style>
    </dsp:sp>
    <dsp:sp modelId="{5B676125-56D2-429C-BA9D-3BFBBB4A311B}">
      <dsp:nvSpPr>
        <dsp:cNvPr id="0" name=""/>
        <dsp:cNvSpPr/>
      </dsp:nvSpPr>
      <dsp:spPr>
        <a:xfrm>
          <a:off x="4176464" y="1476911"/>
          <a:ext cx="1090344" cy="1308036"/>
        </a:xfrm>
        <a:custGeom>
          <a:avLst/>
          <a:gdLst/>
          <a:ahLst/>
          <a:cxnLst/>
          <a:rect l="0" t="0" r="0" b="0"/>
          <a:pathLst>
            <a:path>
              <a:moveTo>
                <a:pt x="0" y="0"/>
              </a:moveTo>
              <a:lnTo>
                <a:pt x="0" y="1118803"/>
              </a:lnTo>
              <a:lnTo>
                <a:pt x="1090344" y="1118803"/>
              </a:lnTo>
              <a:lnTo>
                <a:pt x="1090344" y="1308036"/>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4E819109-1214-4354-AA54-710D578B2647}">
      <dsp:nvSpPr>
        <dsp:cNvPr id="0" name=""/>
        <dsp:cNvSpPr/>
      </dsp:nvSpPr>
      <dsp:spPr>
        <a:xfrm>
          <a:off x="3086119" y="1476911"/>
          <a:ext cx="1090344" cy="1308036"/>
        </a:xfrm>
        <a:custGeom>
          <a:avLst/>
          <a:gdLst/>
          <a:ahLst/>
          <a:cxnLst/>
          <a:rect l="0" t="0" r="0" b="0"/>
          <a:pathLst>
            <a:path>
              <a:moveTo>
                <a:pt x="1090344" y="0"/>
              </a:moveTo>
              <a:lnTo>
                <a:pt x="1090344" y="1118803"/>
              </a:lnTo>
              <a:lnTo>
                <a:pt x="0" y="1118803"/>
              </a:lnTo>
              <a:lnTo>
                <a:pt x="0" y="1308036"/>
              </a:lnTo>
            </a:path>
          </a:pathLst>
        </a:custGeom>
        <a:noFill/>
        <a:ln w="28575"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C80DEE25-8C5F-4E71-8978-D70238E0BDEB}">
      <dsp:nvSpPr>
        <dsp:cNvPr id="0" name=""/>
        <dsp:cNvSpPr/>
      </dsp:nvSpPr>
      <dsp:spPr>
        <a:xfrm>
          <a:off x="905431" y="1476911"/>
          <a:ext cx="3271032" cy="1308036"/>
        </a:xfrm>
        <a:custGeom>
          <a:avLst/>
          <a:gdLst/>
          <a:ahLst/>
          <a:cxnLst/>
          <a:rect l="0" t="0" r="0" b="0"/>
          <a:pathLst>
            <a:path>
              <a:moveTo>
                <a:pt x="3271032" y="0"/>
              </a:moveTo>
              <a:lnTo>
                <a:pt x="3271032" y="1118803"/>
              </a:lnTo>
              <a:lnTo>
                <a:pt x="0" y="1118803"/>
              </a:lnTo>
              <a:lnTo>
                <a:pt x="0" y="1308036"/>
              </a:lnTo>
            </a:path>
          </a:pathLst>
        </a:custGeom>
        <a:noFill/>
        <a:ln w="38100" cap="flat" cmpd="sng" algn="ctr">
          <a:solidFill>
            <a:scrgbClr r="0" g="0" b="0"/>
          </a:solidFill>
          <a:prstDash val="solid"/>
          <a:miter lim="800000"/>
        </a:ln>
        <a:effectLst/>
      </dsp:spPr>
      <dsp:style>
        <a:lnRef idx="2">
          <a:scrgbClr r="0" g="0" b="0"/>
        </a:lnRef>
        <a:fillRef idx="0">
          <a:scrgbClr r="0" g="0" b="0"/>
        </a:fillRef>
        <a:effectRef idx="0">
          <a:scrgbClr r="0" g="0" b="0"/>
        </a:effectRef>
        <a:fontRef idx="minor"/>
      </dsp:style>
    </dsp:sp>
    <dsp:sp modelId="{E2238EFC-6B79-470C-8E81-7F05FD612343}">
      <dsp:nvSpPr>
        <dsp:cNvPr id="0" name=""/>
        <dsp:cNvSpPr/>
      </dsp:nvSpPr>
      <dsp:spPr>
        <a:xfrm>
          <a:off x="1512437" y="0"/>
          <a:ext cx="5328052" cy="1476911"/>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Esplorare il fenomeno del sesso bareback  tra omosessuali nelle comunità online in Italia</a:t>
          </a:r>
        </a:p>
      </dsp:txBody>
      <dsp:txXfrm>
        <a:off x="1512437" y="0"/>
        <a:ext cx="5328052" cy="1476911"/>
      </dsp:txXfrm>
    </dsp:sp>
    <dsp:sp modelId="{2389AA89-E831-42D7-89B3-E608BB11521A}">
      <dsp:nvSpPr>
        <dsp:cNvPr id="0" name=""/>
        <dsp:cNvSpPr/>
      </dsp:nvSpPr>
      <dsp:spPr>
        <a:xfrm>
          <a:off x="4320"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Studio delle dinamiche</a:t>
          </a:r>
        </a:p>
      </dsp:txBody>
      <dsp:txXfrm>
        <a:off x="4320" y="2784948"/>
        <a:ext cx="1802221" cy="901110"/>
      </dsp:txXfrm>
    </dsp:sp>
    <dsp:sp modelId="{4B4DABD4-03BE-46DE-BCE4-CAE0E632530B}">
      <dsp:nvSpPr>
        <dsp:cNvPr id="0" name=""/>
        <dsp:cNvSpPr/>
      </dsp:nvSpPr>
      <dsp:spPr>
        <a:xfrm>
          <a:off x="2185009"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Motivazioni</a:t>
          </a:r>
        </a:p>
      </dsp:txBody>
      <dsp:txXfrm>
        <a:off x="2185009" y="2784948"/>
        <a:ext cx="1802221" cy="901110"/>
      </dsp:txXfrm>
    </dsp:sp>
    <dsp:sp modelId="{EC7C2A69-A0DA-4FA5-8343-48D85BFC2D31}">
      <dsp:nvSpPr>
        <dsp:cNvPr id="0" name=""/>
        <dsp:cNvSpPr/>
      </dsp:nvSpPr>
      <dsp:spPr>
        <a:xfrm>
          <a:off x="4365697"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Percezione del rischio</a:t>
          </a:r>
        </a:p>
      </dsp:txBody>
      <dsp:txXfrm>
        <a:off x="4365697" y="2784948"/>
        <a:ext cx="1802221" cy="901110"/>
      </dsp:txXfrm>
    </dsp:sp>
    <dsp:sp modelId="{8BEAD5A1-C835-4543-98E4-279B50ABA23E}">
      <dsp:nvSpPr>
        <dsp:cNvPr id="0" name=""/>
        <dsp:cNvSpPr/>
      </dsp:nvSpPr>
      <dsp:spPr>
        <a:xfrm>
          <a:off x="6546385" y="2784948"/>
          <a:ext cx="1802221" cy="901110"/>
        </a:xfrm>
        <a:prstGeom prst="rect">
          <a:avLst/>
        </a:prstGeom>
        <a:solidFill>
          <a:srgbClr val="00B050"/>
        </a:solidFill>
        <a:ln w="381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lvl="0" algn="ctr" defTabSz="800100">
            <a:lnSpc>
              <a:spcPct val="90000"/>
            </a:lnSpc>
            <a:spcBef>
              <a:spcPct val="0"/>
            </a:spcBef>
            <a:spcAft>
              <a:spcPct val="35000"/>
            </a:spcAft>
          </a:pPr>
          <a:r>
            <a:rPr lang="it-IT" sz="1800" b="1" i="0" u="none" kern="1200" dirty="0">
              <a:solidFill>
                <a:schemeClr val="tx1"/>
              </a:solidFill>
              <a:latin typeface="Verdana" panose="020B0604030504040204" pitchFamily="34" charset="0"/>
              <a:ea typeface="Verdana" panose="020B0604030504040204" pitchFamily="34" charset="0"/>
              <a:cs typeface="Verdana" panose="020B0604030504040204" pitchFamily="34" charset="0"/>
            </a:rPr>
            <a:t>Informazione vs. rischio</a:t>
          </a:r>
        </a:p>
      </dsp:txBody>
      <dsp:txXfrm>
        <a:off x="6546385" y="2784948"/>
        <a:ext cx="1802221" cy="90111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7CB39E-6D51-4D09-833F-C5A27AA548C2}">
      <dsp:nvSpPr>
        <dsp:cNvPr id="0" name=""/>
        <dsp:cNvSpPr/>
      </dsp:nvSpPr>
      <dsp:spPr>
        <a:xfrm>
          <a:off x="-2852962" y="-439673"/>
          <a:ext cx="3404190" cy="3404190"/>
        </a:xfrm>
        <a:prstGeom prst="blockArc">
          <a:avLst>
            <a:gd name="adj1" fmla="val 18900000"/>
            <a:gd name="adj2" fmla="val 2700000"/>
            <a:gd name="adj3" fmla="val 63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4174110D-DD96-4B96-A2AC-F1D2F23EA968}">
      <dsp:nvSpPr>
        <dsp:cNvPr id="0" name=""/>
        <dsp:cNvSpPr/>
      </dsp:nvSpPr>
      <dsp:spPr>
        <a:xfrm>
          <a:off x="242310" y="157752"/>
          <a:ext cx="4290133"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rPr>
            <a:t>Dedicato nazionale</a:t>
          </a:r>
        </a:p>
      </dsp:txBody>
      <dsp:txXfrm>
        <a:off x="242310" y="157752"/>
        <a:ext cx="4290133" cy="315706"/>
      </dsp:txXfrm>
    </dsp:sp>
    <dsp:sp modelId="{FBC0B3EE-7A80-4E5A-B481-8290575D5A84}">
      <dsp:nvSpPr>
        <dsp:cNvPr id="0" name=""/>
        <dsp:cNvSpPr/>
      </dsp:nvSpPr>
      <dsp:spPr>
        <a:xfrm>
          <a:off x="44994" y="118288"/>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A6F1163-866F-4947-9144-DAAA4BC2E5AF}">
      <dsp:nvSpPr>
        <dsp:cNvPr id="0" name=""/>
        <dsp:cNvSpPr/>
      </dsp:nvSpPr>
      <dsp:spPr>
        <a:xfrm>
          <a:off x="468536" y="631160"/>
          <a:ext cx="4063907"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Sezione notizie</a:t>
          </a:r>
        </a:p>
      </dsp:txBody>
      <dsp:txXfrm>
        <a:off x="468536" y="631160"/>
        <a:ext cx="4063907" cy="315706"/>
      </dsp:txXfrm>
    </dsp:sp>
    <dsp:sp modelId="{7556BFFA-2F2C-45ED-9C84-BB29EB602330}">
      <dsp:nvSpPr>
        <dsp:cNvPr id="0" name=""/>
        <dsp:cNvSpPr/>
      </dsp:nvSpPr>
      <dsp:spPr>
        <a:xfrm>
          <a:off x="271220" y="591697"/>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46353A3-3679-4432-8D33-1C6EC90E3B9A}">
      <dsp:nvSpPr>
        <dsp:cNvPr id="0" name=""/>
        <dsp:cNvSpPr/>
      </dsp:nvSpPr>
      <dsp:spPr>
        <a:xfrm>
          <a:off x="537970" y="1104568"/>
          <a:ext cx="3994474"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Articoli di approfondimento</a:t>
          </a:r>
        </a:p>
      </dsp:txBody>
      <dsp:txXfrm>
        <a:off x="537970" y="1104568"/>
        <a:ext cx="3994474" cy="315706"/>
      </dsp:txXfrm>
    </dsp:sp>
    <dsp:sp modelId="{7FC802BF-1476-4790-880D-56232E1E0F8A}">
      <dsp:nvSpPr>
        <dsp:cNvPr id="0" name=""/>
        <dsp:cNvSpPr/>
      </dsp:nvSpPr>
      <dsp:spPr>
        <a:xfrm>
          <a:off x="340653" y="1065105"/>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66791B0-E648-4E70-9CB3-C71ABB82FB77}">
      <dsp:nvSpPr>
        <dsp:cNvPr id="0" name=""/>
        <dsp:cNvSpPr/>
      </dsp:nvSpPr>
      <dsp:spPr>
        <a:xfrm>
          <a:off x="468536" y="1577977"/>
          <a:ext cx="4063907"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Forum, blog e annunci</a:t>
          </a:r>
        </a:p>
      </dsp:txBody>
      <dsp:txXfrm>
        <a:off x="468536" y="1577977"/>
        <a:ext cx="4063907" cy="315706"/>
      </dsp:txXfrm>
    </dsp:sp>
    <dsp:sp modelId="{3BE87ECF-C8B2-4A24-8F29-81AFF4FF9EE4}">
      <dsp:nvSpPr>
        <dsp:cNvPr id="0" name=""/>
        <dsp:cNvSpPr/>
      </dsp:nvSpPr>
      <dsp:spPr>
        <a:xfrm>
          <a:off x="271220" y="1538513"/>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5AF87DD-0687-4D47-A347-2DE2C36F7AE8}">
      <dsp:nvSpPr>
        <dsp:cNvPr id="0" name=""/>
        <dsp:cNvSpPr/>
      </dsp:nvSpPr>
      <dsp:spPr>
        <a:xfrm>
          <a:off x="242310" y="2051385"/>
          <a:ext cx="4290133" cy="315706"/>
        </a:xfrm>
        <a:prstGeom prst="rect">
          <a:avLst/>
        </a:prstGeom>
        <a:solidFill>
          <a:srgbClr val="FFC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50592" tIns="40640" rIns="40640" bIns="40640" numCol="1" spcCol="1270" anchor="ctr" anchorCtr="0">
          <a:noAutofit/>
        </a:bodyPr>
        <a:lstStyle/>
        <a:p>
          <a:pPr lvl="0" algn="l" defTabSz="711200" rtl="0">
            <a:lnSpc>
              <a:spcPct val="90000"/>
            </a:lnSpc>
            <a:spcBef>
              <a:spcPct val="0"/>
            </a:spcBef>
            <a:spcAft>
              <a:spcPct val="35000"/>
            </a:spcAft>
          </a:pPr>
          <a:r>
            <a:rPr lang="it-IT" sz="1600" b="1" kern="1200" dirty="0">
              <a:solidFill>
                <a:schemeClr val="accent3">
                  <a:lumMod val="50000"/>
                </a:schemeClr>
              </a:solidFill>
              <a:latin typeface="Verdana" panose="020B0604030504040204" pitchFamily="34" charset="0"/>
              <a:ea typeface="Verdana" panose="020B0604030504040204" pitchFamily="34" charset="0"/>
              <a:cs typeface="Verdana" panose="020B0604030504040204" pitchFamily="34" charset="0"/>
            </a:rPr>
            <a:t>Guida gay e lesbica di Italia</a:t>
          </a:r>
        </a:p>
      </dsp:txBody>
      <dsp:txXfrm>
        <a:off x="242310" y="2051385"/>
        <a:ext cx="4290133" cy="315706"/>
      </dsp:txXfrm>
    </dsp:sp>
    <dsp:sp modelId="{A32F9694-8348-43A3-8889-234993E321E3}">
      <dsp:nvSpPr>
        <dsp:cNvPr id="0" name=""/>
        <dsp:cNvSpPr/>
      </dsp:nvSpPr>
      <dsp:spPr>
        <a:xfrm>
          <a:off x="44994" y="2011921"/>
          <a:ext cx="394633" cy="394633"/>
        </a:xfrm>
        <a:prstGeom prst="ellipse">
          <a:avLst/>
        </a:prstGeom>
        <a:solidFill>
          <a:srgbClr val="FB8B37"/>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1.xml><?xml version="1.0" encoding="utf-8"?>
<dgm:layoutDef xmlns:dgm="http://schemas.openxmlformats.org/drawingml/2006/diagram" xmlns:a="http://schemas.openxmlformats.org/drawingml/2006/main" uniqueId="urn:microsoft.com/office/officeart/2005/8/layout/lProcess3">
  <dgm:title val=""/>
  <dgm:desc val=""/>
  <dgm:catLst>
    <dgm:cat type="process" pri="11000"/>
    <dgm:cat type="convert"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2"/>
      </dgm:ptLst>
      <dgm:cxnLst>
        <dgm:cxn modelId="4" srcId="0" destId="1" srcOrd="0" destOrd="0"/>
        <dgm:cxn modelId="5" srcId="1" destId="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chPref val="3"/>
      <dgm:dir/>
      <dgm:animLvl val="lvl"/>
      <dgm:resizeHandles/>
    </dgm:varLst>
    <dgm:choose name="Name1">
      <dgm:if name="Name2" func="var" arg="dir" op="equ" val="norm">
        <dgm:alg type="lin">
          <dgm:param type="linDir" val="fromT"/>
          <dgm:param type="vertAlign" val="mid"/>
          <dgm:param type="nodeHorzAlign" val="l"/>
          <dgm:param type="nodeVertAlign" val="t"/>
          <dgm:param type="fallback" val="2D"/>
        </dgm:alg>
      </dgm:if>
      <dgm:else name="Name3">
        <dgm:alg type="lin">
          <dgm:param type="linDir" val="fromT"/>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w" for="des" forName="bigChev" refType="w"/>
      <dgm:constr type="h" for="des" forName="bigChev" refType="w" refFor="des" refForName="bigChev" op="equ" fact="0.4"/>
      <dgm:constr type="w" for="des" forName="node" refType="w" refFor="des" refForName="bigChev" fact="0.83"/>
      <dgm:constr type="h" for="des" forName="node" refType="w" refFor="des" refForName="node" op="equ" fact="0.4"/>
      <dgm:constr type="w" for="des" forName="parTrans" refType="w" refFor="des" refForName="bigChev" op="equ" fact="-0.13"/>
      <dgm:constr type="w" for="des" forName="sibTrans" refType="w" refFor="des" refForName="node" op="equ" fact="-0.14"/>
      <dgm:constr type="h" for="ch" forName="vSp" refType="h" refFor="des" refForName="bigChev" op="equ" fact="0.14"/>
      <dgm:constr type="primFontSz" for="des" forName="node" op="equ"/>
      <dgm:constr type="primFontSz" for="des" forName="bigChev" op="equ"/>
    </dgm:constrLst>
    <dgm:ruleLst/>
    <dgm:forEach name="Name4" axis="ch" ptType="node">
      <dgm:layoutNode name="horFlow">
        <dgm:choose name="Name5">
          <dgm:if name="Name6" func="var" arg="dir" op="equ" val="norm">
            <dgm:alg type="lin">
              <dgm:param type="linDir" val="fromL"/>
              <dgm:param type="nodeHorzAlign" val="l"/>
              <dgm:param type="nodeVertAlign" val="mid"/>
              <dgm:param type="fallback" val="2D"/>
            </dgm:alg>
          </dgm:if>
          <dgm:else name="Name7">
            <dgm:alg type="lin">
              <dgm:param type="linDir" val="fromR"/>
              <dgm:param type="nodeHorzAlign" val="r"/>
              <dgm:param type="nodeVertAlign" val="mid"/>
              <dgm:param type="fallback" val="2D"/>
            </dgm:alg>
          </dgm:else>
        </dgm:choose>
        <dgm:shape xmlns:r="http://schemas.openxmlformats.org/officeDocument/2006/relationships" r:blip="">
          <dgm:adjLst/>
        </dgm:shape>
        <dgm:presOf/>
        <dgm:constrLst/>
        <dgm:ruleLst/>
        <dgm:layoutNode name="bigChev" styleLbl="node1">
          <dgm:alg type="tx"/>
          <dgm:choose name="Name8">
            <dgm:if name="Name9" func="var" arg="dir" op="equ" val="norm">
              <dgm:shape xmlns:r="http://schemas.openxmlformats.org/officeDocument/2006/relationships" type="chevron" r:blip="">
                <dgm:adjLst/>
              </dgm:shape>
              <dgm:presOf axis="self"/>
              <dgm:constrLst>
                <dgm:constr type="primFontSz" val="65"/>
                <dgm:constr type="rMarg"/>
                <dgm:constr type="lMarg" refType="primFontSz" fact="0.1"/>
                <dgm:constr type="tMarg" refType="primFontSz" fact="0.05"/>
                <dgm:constr type="bMarg" refType="primFontSz" fact="0.05"/>
              </dgm:constrLst>
            </dgm:if>
            <dgm:else name="Name10">
              <dgm:shape xmlns:r="http://schemas.openxmlformats.org/officeDocument/2006/relationships" rot="180" type="chevron" r:blip="">
                <dgm:adjLst/>
              </dgm:shape>
              <dgm:presOf axis="self"/>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parTransForEach" axis="ch" ptType="parTrans" cnt="1">
          <dgm:layoutNode name="parTrans">
            <dgm:alg type="sp"/>
            <dgm:shape xmlns:r="http://schemas.openxmlformats.org/officeDocument/2006/relationships" r:blip="">
              <dgm:adjLst/>
            </dgm:shape>
            <dgm:presOf/>
            <dgm:constrLst/>
            <dgm:ruleLst/>
          </dgm:layoutNode>
        </dgm:forEach>
        <dgm:forEach name="Name11" axis="ch" ptType="node">
          <dgm:layoutNode name="node" styleLbl="alignAccFollowNode1">
            <dgm:varLst>
              <dgm:bulletEnabled val="1"/>
            </dgm:varLst>
            <dgm:alg type="tx"/>
            <dgm:choose name="Name12">
              <dgm:if name="Name13" func="var" arg="dir" op="equ" val="norm">
                <dgm:shape xmlns:r="http://schemas.openxmlformats.org/officeDocument/2006/relationships" type="chevron" r:blip="">
                  <dgm:adjLst/>
                </dgm:shape>
                <dgm:presOf axis="desOrSelf" ptType="node"/>
                <dgm:constrLst>
                  <dgm:constr type="primFontSz" val="65"/>
                  <dgm:constr type="rMarg"/>
                  <dgm:constr type="lMarg" refType="primFontSz" fact="0.1"/>
                  <dgm:constr type="tMarg" refType="primFontSz" fact="0.05"/>
                  <dgm:constr type="bMarg" refType="primFontSz" fact="0.05"/>
                </dgm:constrLst>
              </dgm:if>
              <dgm:else name="Name14">
                <dgm:shape xmlns:r="http://schemas.openxmlformats.org/officeDocument/2006/relationships" rot="180" type="chevron" r:blip="">
                  <dgm:adjLst/>
                </dgm:shape>
                <dgm:presOf axis="desOrSelf" ptType="node"/>
                <dgm:constrLst>
                  <dgm:constr type="primFontSz" val="65"/>
                  <dgm:constr type="lMarg"/>
                  <dgm:constr type="rMarg" refType="primFontSz" fact="0.1"/>
                  <dgm:constr type="tMarg" refType="primFontSz" fact="0.05"/>
                  <dgm:constr type="bMarg" refType="primFontSz" fact="0.05"/>
                </dgm:constrLst>
              </dgm:else>
            </dgm:choose>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choose name="Name15">
        <dgm:if name="Name16" axis="self" ptType="node" func="revPos" op="gte" val="2">
          <dgm:layoutNode name="vSp">
            <dgm:alg type="sp"/>
            <dgm:shape xmlns:r="http://schemas.openxmlformats.org/officeDocument/2006/relationships" r:blip="">
              <dgm:adjLst/>
            </dgm:shape>
            <dgm:presOf/>
            <dgm:constrLst/>
            <dgm:ruleLst/>
          </dgm:layoutNode>
        </dgm:if>
        <dgm:else name="Name17"/>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4.xml><?xml version="1.0" encoding="utf-8"?>
<dgm:layoutDef xmlns:dgm="http://schemas.openxmlformats.org/drawingml/2006/diagram" xmlns:a="http://schemas.openxmlformats.org/drawingml/2006/main" uniqueId="urn:microsoft.com/office/officeart/2005/8/layout/cycle7">
  <dgm:title val=""/>
  <dgm:desc val=""/>
  <dgm:catLst>
    <dgm:cat type="cycle" pri="6000"/>
  </dgm:catLst>
  <dgm:sampData>
    <dgm:dataModel>
      <dgm:ptLst>
        <dgm:pt modelId="0" type="doc"/>
        <dgm:pt modelId="1">
          <dgm:prSet phldr="1"/>
        </dgm:pt>
        <dgm:pt modelId="2">
          <dgm:prSet phldr="1"/>
        </dgm:pt>
        <dgm:pt modelId="3">
          <dgm:prSet phldr="1"/>
        </dgm:pt>
      </dgm:ptLst>
      <dgm:cxnLst>
        <dgm:cxn modelId="6" srcId="0" destId="1" srcOrd="0" destOrd="0"/>
        <dgm:cxn modelId="7" srcId="0" destId="2" srcOrd="1" destOrd="0"/>
        <dgm:cxn modelId="8" srcId="0" destId="3" srcOrd="2"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func="var" arg="dir" op="equ" val="norm">
        <dgm:alg type="cycle">
          <dgm:param type="stAng" val="0"/>
          <dgm:param type="spanAng" val="360"/>
        </dgm:alg>
      </dgm:if>
      <dgm:else name="Name3">
        <dgm:alg type="cycle">
          <dgm:param type="stAng" val="0"/>
          <dgm:param type="spanAng" val="-360"/>
        </dgm:alg>
      </dgm:else>
    </dgm:choose>
    <dgm:shape xmlns:r="http://schemas.openxmlformats.org/officeDocument/2006/relationships" r:blip="">
      <dgm:adjLst/>
    </dgm:shape>
    <dgm:presOf/>
    <dgm:constrLst>
      <dgm:constr type="diam" refType="w"/>
      <dgm:constr type="w" for="ch" ptType="node" refType="w"/>
      <dgm:constr type="primFontSz" for="ch" ptType="node" op="equ" val="65"/>
      <dgm:constr type="w" for="ch" forName="sibTrans" refType="w" refFor="ch" refPtType="node" op="equ" fact="0.35"/>
      <dgm:constr type="connDist" for="ch" forName="sibTrans" op="equ"/>
      <dgm:constr type="primFontSz" for="des" forName="connectorText" op="equ" val="55"/>
      <dgm:constr type="primFontSz" for="des" forName="connectorText" refType="primFontSz" refFor="ch" refPtType="node" op="lte" fact="0.8"/>
      <dgm:constr type="sibSp" refType="w" refFor="ch" refPtType="node" op="equ" fact="0.65"/>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4">
        <dgm:if name="Name5" axis="par ch" ptType="doc node" func="cnt" op="gt" val="1">
          <dgm:forEach name="sibTransForEach" axis="followSib" ptType="sibTrans" hideLastTrans="0" cnt="1">
            <dgm:layoutNode name="sibTrans">
              <dgm:choose name="Name6">
                <dgm:if name="Name7" axis="par ch" ptType="doc node" func="posEven" op="equ" val="1">
                  <dgm:alg type="conn">
                    <dgm:param type="begPts" val="radial"/>
                    <dgm:param type="endPts" val="radial"/>
                    <dgm:param type="begSty" val="arr"/>
                    <dgm:param type="endSty" val="arr"/>
                  </dgm:alg>
                </dgm:if>
                <dgm:else name="Name8">
                  <dgm:alg type="conn">
                    <dgm:param type="begPts" val="auto"/>
                    <dgm:param type="endPts" val="auto"/>
                    <dgm:param type="begSty" val="arr"/>
                    <dgm:param type="endSty" val="arr"/>
                  </dgm:alg>
                </dgm:else>
              </dgm:choose>
              <dgm:shape xmlns:r="http://schemas.openxmlformats.org/officeDocument/2006/relationships" type="conn" r:blip="">
                <dgm:adjLst/>
              </dgm:shape>
              <dgm:presOf axis="self"/>
              <dgm:constrLst>
                <dgm:constr type="h" refType="w" fact="0.5"/>
                <dgm:constr type="connDist"/>
                <dgm:constr type="begPad" refType="connDist" fact="0.1"/>
                <dgm:constr type="endPad" refType="connDist" fact="0.1"/>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9"/>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4.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5.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7.xml><?xml version="1.0" encoding="utf-8"?>
<dgm:layoutDef xmlns:dgm="http://schemas.openxmlformats.org/drawingml/2006/diagram" xmlns:a="http://schemas.openxmlformats.org/drawingml/2006/main" uniqueId="urn:microsoft.com/office/officeart/2005/8/layout/rings+Icon">
  <dgm:title val="Anelli interconnessi"/>
  <dgm:desc val="Mostra idee o concetti sovrapposti o interconnessi. Le prime sette righe di testo di livello 1 corrispondono a un cerchio. Il testo non utilizzato non viene visualizzato, ma rimane disponibile se si cambia layout.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layout8.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1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2.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18.png"/></Relationships>
</file>

<file path=ppt/drawings/drawing1.xml><?xml version="1.0" encoding="utf-8"?>
<c:userShapes xmlns:c="http://schemas.openxmlformats.org/drawingml/2006/chart">
  <cdr:relSizeAnchor xmlns:cdr="http://schemas.openxmlformats.org/drawingml/2006/chartDrawing">
    <cdr:from>
      <cdr:x>0.47055</cdr:x>
      <cdr:y>0.67175</cdr:y>
    </cdr:from>
    <cdr:to>
      <cdr:x>0.99308</cdr:x>
      <cdr:y>0.87607</cdr:y>
    </cdr:to>
    <cdr:sp macro="" textlink="">
      <cdr:nvSpPr>
        <cdr:cNvPr id="2" name="Rettangolo 1"/>
        <cdr:cNvSpPr>
          <a:spLocks xmlns:a="http://schemas.openxmlformats.org/drawingml/2006/main" noChangeArrowheads="1"/>
        </cdr:cNvSpPr>
      </cdr:nvSpPr>
      <cdr:spPr bwMode="auto">
        <a:xfrm xmlns:a="http://schemas.openxmlformats.org/drawingml/2006/main">
          <a:off x="4267200" y="3340411"/>
          <a:ext cx="4738598" cy="1016000"/>
        </a:xfrm>
        <a:prstGeom xmlns:a="http://schemas.openxmlformats.org/drawingml/2006/main" prst="rect">
          <a:avLst/>
        </a:prstGeom>
        <a:noFill xmlns:a="http://schemas.openxmlformats.org/drawingml/2006/main"/>
        <a:ln xmlns:a="http://schemas.openxmlformats.org/drawingml/2006/main">
          <a:noFill/>
        </a:ln>
        <a:extLst xmlns:a="http://schemas.openxmlformats.org/drawingml/2006/main">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spAutoFit/>
        </a:bodyPr>
        <a:lstStyle xmlns:a="http://schemas.openxmlformats.org/drawingml/2006/main">
          <a:defPPr>
            <a:defRPr lang="en-GB"/>
          </a:defPPr>
          <a:lvl1pPr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1pPr>
          <a:lvl2pPr marL="4572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2pPr>
          <a:lvl3pPr marL="9144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3pPr>
          <a:lvl4pPr marL="13716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4pPr>
          <a:lvl5pPr marL="1828800" algn="l" rtl="0" eaLnBrk="0" fontAlgn="base" hangingPunct="0">
            <a:spcBef>
              <a:spcPct val="0"/>
            </a:spcBef>
            <a:spcAft>
              <a:spcPct val="0"/>
            </a:spcAft>
            <a:defRPr sz="1200" kern="1200">
              <a:solidFill>
                <a:srgbClr val="0F5494"/>
              </a:solidFill>
              <a:latin typeface="Verdana" panose="020B0604030504040204" pitchFamily="34" charset="0"/>
              <a:ea typeface="ＭＳ Ｐゴシック" pitchFamily="34" charset="-128"/>
              <a:cs typeface="+mn-cs"/>
            </a:defRPr>
          </a:lvl5pPr>
          <a:lvl6pPr marL="22860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6pPr>
          <a:lvl7pPr marL="27432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7pPr>
          <a:lvl8pPr marL="32004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8pPr>
          <a:lvl9pPr marL="3657600" algn="l" defTabSz="914400" rtl="0" eaLnBrk="1" latinLnBrk="0" hangingPunct="1">
            <a:defRPr sz="1200" kern="1200">
              <a:solidFill>
                <a:srgbClr val="0F5494"/>
              </a:solidFill>
              <a:latin typeface="Verdana" panose="020B0604030504040204" pitchFamily="34" charset="0"/>
              <a:ea typeface="ＭＳ Ｐゴシック" pitchFamily="34" charset="-128"/>
              <a:cs typeface="+mn-cs"/>
            </a:defRPr>
          </a:lvl9pPr>
        </a:lstStyle>
        <a:p xmlns:a="http://schemas.openxmlformats.org/drawingml/2006/main">
          <a:pPr algn="ctr">
            <a:spcBef>
              <a:spcPct val="0"/>
            </a:spcBef>
            <a:buClrTx/>
            <a:buFontTx/>
            <a:buNone/>
          </a:pPr>
          <a:r>
            <a:rPr lang="en-US" altLang="it-IT" sz="1200" dirty="0">
              <a:solidFill>
                <a:schemeClr val="tx1"/>
              </a:solidFill>
              <a:latin typeface="Calibri" panose="020F0502020204030204" pitchFamily="34" charset="0"/>
            </a:rPr>
            <a:t>“The most important would be to have a viable career path for RI managers and employees, i.e. some type of tenure structure and possibility for advancement and long-term perspectives. There is currently no such path, with RI employees often "falling in between the cracks" since they do not fit into the traditional basic research pathway” </a:t>
          </a:r>
          <a:endParaRPr lang="it-IT" altLang="it-IT" sz="1200" dirty="0">
            <a:solidFill>
              <a:schemeClr val="tx1"/>
            </a:solidFill>
            <a:latin typeface="Calibri" panose="020F050202020403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6056B7-03FC-4721-AE84-81E2B4A34AA1}" type="datetimeFigureOut">
              <a:rPr lang="it-IT" smtClean="0"/>
              <a:t>14/07/2023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D22BFA7-5781-4A41-A416-B62D2B43EAA8}" type="slidenum">
              <a:rPr lang="it-IT" smtClean="0"/>
              <a:t>‹N›</a:t>
            </a:fld>
            <a:endParaRPr lang="it-IT"/>
          </a:p>
        </p:txBody>
      </p:sp>
    </p:spTree>
    <p:extLst>
      <p:ext uri="{BB962C8B-B14F-4D97-AF65-F5344CB8AC3E}">
        <p14:creationId xmlns:p14="http://schemas.microsoft.com/office/powerpoint/2010/main" val="3798496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C4ACEFEB-DC0C-40B9-BF4E-4244EC2FDB8F}" type="slidenum">
              <a:rPr lang="it-IT" smtClean="0"/>
              <a:pPr/>
              <a:t>25</a:t>
            </a:fld>
            <a:endParaRPr lang="it-IT"/>
          </a:p>
        </p:txBody>
      </p:sp>
    </p:spTree>
    <p:extLst>
      <p:ext uri="{BB962C8B-B14F-4D97-AF65-F5344CB8AC3E}">
        <p14:creationId xmlns:p14="http://schemas.microsoft.com/office/powerpoint/2010/main" val="55894517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egnaposto immagine diapositiva 1"/>
          <p:cNvSpPr>
            <a:spLocks noGrp="1" noRot="1" noChangeAspect="1" noTextEdit="1"/>
          </p:cNvSpPr>
          <p:nvPr>
            <p:ph type="sldImg"/>
          </p:nvPr>
        </p:nvSpPr>
        <p:spPr>
          <a:ln/>
        </p:spPr>
      </p:sp>
      <p:sp>
        <p:nvSpPr>
          <p:cNvPr id="3789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nSpc>
                <a:spcPct val="150000"/>
              </a:lnSpc>
              <a:buClr>
                <a:schemeClr val="accent1"/>
              </a:buClr>
            </a:pPr>
            <a:r>
              <a:rPr lang="it-IT" altLang="it-IT">
                <a:latin typeface="Arial" panose="020B0604020202020204" pitchFamily="34" charset="0"/>
              </a:rPr>
              <a:t>L’analisi è stata condotta sui singoli prodotti. Perché come viene evidenziata in uno dei forum,</a:t>
            </a:r>
            <a:r>
              <a:rPr lang="it-IT" altLang="it-IT" i="1">
                <a:latin typeface="Arial" panose="020B0604020202020204" pitchFamily="34" charset="0"/>
              </a:rPr>
              <a:t>“Una marca, ad esempio, può avere alcuni prodotti molto buoni e altri meno, per cui...bisogna sempre guardare l'inci di ogni singolo prodotto e non farsi influenzare dal nome della marca”.</a:t>
            </a:r>
          </a:p>
          <a:p>
            <a:pPr>
              <a:lnSpc>
                <a:spcPct val="150000"/>
              </a:lnSpc>
              <a:buClr>
                <a:schemeClr val="accent1"/>
              </a:buClr>
            </a:pPr>
            <a:r>
              <a:rPr lang="it-IT" altLang="it-IT">
                <a:latin typeface="Arial" panose="020B0604020202020204" pitchFamily="34" charset="0"/>
              </a:rPr>
              <a:t>Per ogni prodotto è stato calcolato il </a:t>
            </a:r>
            <a:r>
              <a:rPr lang="it-IT" altLang="it-IT" i="1">
                <a:latin typeface="Arial" panose="020B0604020202020204" pitchFamily="34" charset="0"/>
              </a:rPr>
              <a:t>sentiment</a:t>
            </a:r>
            <a:r>
              <a:rPr lang="it-IT" altLang="it-IT">
                <a:latin typeface="Arial" panose="020B0604020202020204" pitchFamily="34" charset="0"/>
              </a:rPr>
              <a:t> (numero di messaggi positivi, negativi o neutri), e aggregate le valutazioni sugli specifici aspetti di ciascun prodotto valutati positivamente o negativamente. In totale, da un numero iniziale di 3132 post aventi ad oggetto i prodotti de “I Provenzali”, dopo una fase di scrematura, sono state estrapolate 1129 valutazioni.</a:t>
            </a:r>
          </a:p>
          <a:p>
            <a:r>
              <a:rPr lang="it-IT" altLang="it-IT">
                <a:latin typeface="Arial" panose="020B0604020202020204" pitchFamily="34" charset="0"/>
              </a:rPr>
              <a:t>Le valutazioni, come emerge dall’esempio in tabella 2, spesso danno utili indicazioni per il miglioramento del prodotto; inoltre, tali giudizi possono contribuire alla generazione di idee per nuove formulazioni da creare. La diffusione dell’autoproduzione da parte degli appassionati di biocosmetica appare, infatti, sempre più associata alla valutazione “puntuale” e critica dei prodotti </a:t>
            </a:r>
            <a:r>
              <a:rPr lang="it-IT" altLang="it-IT" i="1">
                <a:latin typeface="Arial" panose="020B0604020202020204" pitchFamily="34" charset="0"/>
              </a:rPr>
              <a:t>branded</a:t>
            </a:r>
            <a:r>
              <a:rPr lang="it-IT" altLang="it-IT">
                <a:latin typeface="Arial" panose="020B0604020202020204" pitchFamily="34" charset="0"/>
              </a:rPr>
              <a:t>,</a:t>
            </a:r>
            <a:r>
              <a:rPr lang="it-IT" altLang="it-IT" i="1">
                <a:latin typeface="Arial" panose="020B0604020202020204" pitchFamily="34" charset="0"/>
              </a:rPr>
              <a:t> </a:t>
            </a:r>
            <a:r>
              <a:rPr lang="it-IT" altLang="it-IT">
                <a:latin typeface="Arial" panose="020B0604020202020204" pitchFamily="34" charset="0"/>
              </a:rPr>
              <a:t>che non sempre soddisfano appieno esigenze e “sensibilità” emergenti. Tali pratiche sembrano essere favorite dagli ambienti digitali - quali le comunità online - in cui le conversazioni tra utenti, incentrate su valori e linguaggi condivisi, rafforzano la “rappresentazione del Sé” del consumatore etico e lo sviluppo di atteggiamenti e comportamenti conformi a tale autopercezione.</a:t>
            </a:r>
          </a:p>
          <a:p>
            <a:pPr>
              <a:lnSpc>
                <a:spcPct val="150000"/>
              </a:lnSpc>
              <a:buClr>
                <a:schemeClr val="accent1"/>
              </a:buClr>
            </a:pPr>
            <a:endParaRPr lang="it-IT" altLang="it-IT" i="1">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BA80C418-9F2C-4849-BD8A-6BED76EE7F0D}" type="slidenum">
              <a:rPr lang="it-IT" altLang="it-IT"/>
              <a:pPr eaLnBrk="1" hangingPunct="1"/>
              <a:t>142</a:t>
            </a:fld>
            <a:endParaRPr lang="it-IT" altLang="it-IT"/>
          </a:p>
        </p:txBody>
      </p:sp>
    </p:spTree>
    <p:extLst>
      <p:ext uri="{BB962C8B-B14F-4D97-AF65-F5344CB8AC3E}">
        <p14:creationId xmlns:p14="http://schemas.microsoft.com/office/powerpoint/2010/main" val="6147809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Questa è un esempio di scheda di analisi di un prodotto. In totale sono state realizzate 57 schede.</a:t>
            </a: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68A18DC-ADBF-48B3-80AC-E9C4A9208BFC}" type="slidenum">
              <a:rPr lang="it-IT" altLang="it-IT"/>
              <a:pPr eaLnBrk="1" hangingPunct="1"/>
              <a:t>143</a:t>
            </a:fld>
            <a:endParaRPr lang="it-IT" altLang="it-IT"/>
          </a:p>
        </p:txBody>
      </p:sp>
    </p:spTree>
    <p:extLst>
      <p:ext uri="{BB962C8B-B14F-4D97-AF65-F5344CB8AC3E}">
        <p14:creationId xmlns:p14="http://schemas.microsoft.com/office/powerpoint/2010/main" val="31467280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Rot="1" noChangeAspect="1" noChangeArrowheads="1" noTextEdit="1"/>
          </p:cNvSpPr>
          <p:nvPr>
            <p:ph type="sldImg"/>
          </p:nvPr>
        </p:nvSpPr>
        <p:spPr>
          <a:ln/>
        </p:spPr>
      </p:sp>
      <p:sp>
        <p:nvSpPr>
          <p:cNvPr id="8195"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en-US">
              <a:latin typeface="Arial" panose="020B0604020202020204" pitchFamily="34" charset="0"/>
            </a:endParaRPr>
          </a:p>
        </p:txBody>
      </p:sp>
    </p:spTree>
    <p:extLst>
      <p:ext uri="{BB962C8B-B14F-4D97-AF65-F5344CB8AC3E}">
        <p14:creationId xmlns:p14="http://schemas.microsoft.com/office/powerpoint/2010/main" val="21190651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egnaposto immagine diapositiva 1"/>
          <p:cNvSpPr>
            <a:spLocks noGrp="1" noRot="1" noChangeAspect="1" noTextEdit="1"/>
          </p:cNvSpPr>
          <p:nvPr>
            <p:ph type="sldImg"/>
          </p:nvPr>
        </p:nvSpPr>
        <p:spPr>
          <a:ln/>
        </p:spPr>
      </p:sp>
      <p:sp>
        <p:nvSpPr>
          <p:cNvPr id="18435" name="Segnaposto note 2"/>
          <p:cNvSpPr>
            <a:spLocks noGrp="1"/>
          </p:cNvSpPr>
          <p:nvPr>
            <p:ph type="body" idx="1"/>
          </p:nvPr>
        </p:nvSpPr>
        <p:spPr>
          <a:noFill/>
        </p:spPr>
        <p:txBody>
          <a:bodyPr/>
          <a:lstStyle/>
          <a:p>
            <a:r>
              <a:rPr lang="it-IT" altLang="en-US"/>
              <a:t>100 indicators</a:t>
            </a:r>
          </a:p>
        </p:txBody>
      </p:sp>
      <p:sp>
        <p:nvSpPr>
          <p:cNvPr id="1843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4B58148-8618-4B46-8321-AFD26B8EBA82}" type="slidenum">
              <a:rPr lang="it-IT" altLang="en-US" smtClean="0">
                <a:solidFill>
                  <a:srgbClr val="000000"/>
                </a:solidFill>
                <a:latin typeface="Calibri" panose="020F0502020204030204" pitchFamily="34" charset="0"/>
              </a:rPr>
              <a:pPr>
                <a:spcBef>
                  <a:spcPct val="0"/>
                </a:spcBef>
              </a:pPr>
              <a:t>161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3327300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egnaposto immagine diapositiva 1"/>
          <p:cNvSpPr>
            <a:spLocks noGrp="1" noRot="1" noChangeAspect="1" noTextEdit="1"/>
          </p:cNvSpPr>
          <p:nvPr>
            <p:ph type="sldImg"/>
          </p:nvPr>
        </p:nvSpPr>
        <p:spPr>
          <a:ln/>
        </p:spPr>
      </p:sp>
      <p:sp>
        <p:nvSpPr>
          <p:cNvPr id="20483" name="Segnaposto note 2"/>
          <p:cNvSpPr>
            <a:spLocks noGrp="1"/>
          </p:cNvSpPr>
          <p:nvPr>
            <p:ph type="body" idx="1"/>
          </p:nvPr>
        </p:nvSpPr>
        <p:spPr>
          <a:noFill/>
        </p:spPr>
        <p:txBody>
          <a:bodyPr/>
          <a:lstStyle/>
          <a:p>
            <a:endParaRPr lang="en-US" altLang="en-US"/>
          </a:p>
        </p:txBody>
      </p:sp>
      <p:sp>
        <p:nvSpPr>
          <p:cNvPr id="2048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603A275E-8000-4BA2-BCF8-5312E4C07F00}" type="slidenum">
              <a:rPr lang="it-IT" altLang="en-US" smtClean="0">
                <a:solidFill>
                  <a:srgbClr val="000000"/>
                </a:solidFill>
                <a:latin typeface="Calibri" panose="020F0502020204030204" pitchFamily="34" charset="0"/>
              </a:rPr>
              <a:pPr>
                <a:spcBef>
                  <a:spcPct val="0"/>
                </a:spcBef>
              </a:pPr>
              <a:t>162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148520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egnaposto immagine diapositiva 1"/>
          <p:cNvSpPr>
            <a:spLocks noGrp="1" noRot="1" noChangeAspect="1" noTextEdit="1"/>
          </p:cNvSpPr>
          <p:nvPr>
            <p:ph type="sldImg"/>
          </p:nvPr>
        </p:nvSpPr>
        <p:spPr>
          <a:ln/>
        </p:spPr>
      </p:sp>
      <p:sp>
        <p:nvSpPr>
          <p:cNvPr id="22531" name="Segnaposto note 2"/>
          <p:cNvSpPr>
            <a:spLocks noGrp="1"/>
          </p:cNvSpPr>
          <p:nvPr>
            <p:ph type="body" idx="1"/>
          </p:nvPr>
        </p:nvSpPr>
        <p:spPr>
          <a:noFill/>
        </p:spPr>
        <p:txBody>
          <a:bodyPr/>
          <a:lstStyle/>
          <a:p>
            <a:endParaRPr lang="en-US" altLang="en-US"/>
          </a:p>
        </p:txBody>
      </p:sp>
      <p:sp>
        <p:nvSpPr>
          <p:cNvPr id="2253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E2C5629-C317-464F-8B02-A7D44A46E7AB}" type="slidenum">
              <a:rPr lang="it-IT" altLang="en-US" smtClean="0">
                <a:solidFill>
                  <a:srgbClr val="000000"/>
                </a:solidFill>
                <a:latin typeface="Calibri" panose="020F0502020204030204" pitchFamily="34" charset="0"/>
              </a:rPr>
              <a:pPr>
                <a:spcBef>
                  <a:spcPct val="0"/>
                </a:spcBef>
              </a:pPr>
              <a:t>163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939791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egnaposto immagine diapositiva 1"/>
          <p:cNvSpPr>
            <a:spLocks noGrp="1" noRot="1" noChangeAspect="1" noTextEdit="1"/>
          </p:cNvSpPr>
          <p:nvPr>
            <p:ph type="sldImg"/>
          </p:nvPr>
        </p:nvSpPr>
        <p:spPr>
          <a:ln/>
        </p:spPr>
      </p:sp>
      <p:sp>
        <p:nvSpPr>
          <p:cNvPr id="24579" name="Segnaposto note 2"/>
          <p:cNvSpPr>
            <a:spLocks noGrp="1"/>
          </p:cNvSpPr>
          <p:nvPr>
            <p:ph type="body" idx="1"/>
          </p:nvPr>
        </p:nvSpPr>
        <p:spPr>
          <a:noFill/>
        </p:spPr>
        <p:txBody>
          <a:bodyPr/>
          <a:lstStyle/>
          <a:p>
            <a:endParaRPr lang="en-US" altLang="en-US"/>
          </a:p>
        </p:txBody>
      </p:sp>
      <p:sp>
        <p:nvSpPr>
          <p:cNvPr id="2458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6D9796A-2DC9-4D9B-B0EA-959C3F085603}" type="slidenum">
              <a:rPr lang="it-IT" altLang="en-US" smtClean="0">
                <a:solidFill>
                  <a:srgbClr val="000000"/>
                </a:solidFill>
                <a:latin typeface="Calibri" panose="020F0502020204030204" pitchFamily="34" charset="0"/>
              </a:rPr>
              <a:pPr>
                <a:spcBef>
                  <a:spcPct val="0"/>
                </a:spcBef>
              </a:pPr>
              <a:t>164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8460715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egnaposto immagine diapositiva 1"/>
          <p:cNvSpPr>
            <a:spLocks noGrp="1" noRot="1" noChangeAspect="1" noTextEdit="1"/>
          </p:cNvSpPr>
          <p:nvPr>
            <p:ph type="sldImg"/>
          </p:nvPr>
        </p:nvSpPr>
        <p:spPr>
          <a:ln/>
        </p:spPr>
      </p:sp>
      <p:sp>
        <p:nvSpPr>
          <p:cNvPr id="26627" name="Segnaposto note 2"/>
          <p:cNvSpPr>
            <a:spLocks noGrp="1"/>
          </p:cNvSpPr>
          <p:nvPr>
            <p:ph type="body" idx="1"/>
          </p:nvPr>
        </p:nvSpPr>
        <p:spPr>
          <a:noFill/>
        </p:spPr>
        <p:txBody>
          <a:bodyPr/>
          <a:lstStyle/>
          <a:p>
            <a:endParaRPr lang="en-US" altLang="en-US"/>
          </a:p>
        </p:txBody>
      </p:sp>
      <p:sp>
        <p:nvSpPr>
          <p:cNvPr id="2662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998E0E-15E9-413F-B7EC-1F949E70A7F5}" type="slidenum">
              <a:rPr lang="it-IT" altLang="en-US" smtClean="0">
                <a:solidFill>
                  <a:srgbClr val="000000"/>
                </a:solidFill>
                <a:latin typeface="Calibri" panose="020F0502020204030204" pitchFamily="34" charset="0"/>
              </a:rPr>
              <a:pPr>
                <a:spcBef>
                  <a:spcPct val="0"/>
                </a:spcBef>
              </a:pPr>
              <a:t>165</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11624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egnaposto immagine diapositiva 1"/>
          <p:cNvSpPr>
            <a:spLocks noGrp="1" noRot="1" noChangeAspect="1" noTextEdit="1"/>
          </p:cNvSpPr>
          <p:nvPr>
            <p:ph type="sldImg"/>
          </p:nvPr>
        </p:nvSpPr>
        <p:spPr>
          <a:ln/>
        </p:spPr>
      </p:sp>
      <p:sp>
        <p:nvSpPr>
          <p:cNvPr id="28675" name="Segnaposto note 2"/>
          <p:cNvSpPr>
            <a:spLocks noGrp="1"/>
          </p:cNvSpPr>
          <p:nvPr>
            <p:ph type="body" idx="1"/>
          </p:nvPr>
        </p:nvSpPr>
        <p:spPr>
          <a:noFill/>
        </p:spPr>
        <p:txBody>
          <a:bodyPr/>
          <a:lstStyle/>
          <a:p>
            <a:endParaRPr lang="en-US" altLang="en-US"/>
          </a:p>
        </p:txBody>
      </p:sp>
      <p:sp>
        <p:nvSpPr>
          <p:cNvPr id="2867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AF7DF860-B6CA-46E1-95D8-AEAB0255F757}" type="slidenum">
              <a:rPr lang="it-IT" altLang="en-US" smtClean="0">
                <a:solidFill>
                  <a:srgbClr val="000000"/>
                </a:solidFill>
                <a:latin typeface="Calibri" panose="020F0502020204030204" pitchFamily="34" charset="0"/>
              </a:rPr>
              <a:pPr>
                <a:spcBef>
                  <a:spcPct val="0"/>
                </a:spcBef>
              </a:pPr>
              <a:t>166</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731041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egnaposto immagine diapositiva 1"/>
          <p:cNvSpPr>
            <a:spLocks noGrp="1" noRot="1" noChangeAspect="1" noTextEdit="1"/>
          </p:cNvSpPr>
          <p:nvPr>
            <p:ph type="sldImg"/>
          </p:nvPr>
        </p:nvSpPr>
        <p:spPr>
          <a:ln/>
        </p:spPr>
      </p:sp>
      <p:sp>
        <p:nvSpPr>
          <p:cNvPr id="30723" name="Segnaposto note 2"/>
          <p:cNvSpPr>
            <a:spLocks noGrp="1"/>
          </p:cNvSpPr>
          <p:nvPr>
            <p:ph type="body" idx="1"/>
          </p:nvPr>
        </p:nvSpPr>
        <p:spPr>
          <a:noFill/>
        </p:spPr>
        <p:txBody>
          <a:bodyPr/>
          <a:lstStyle/>
          <a:p>
            <a:endParaRPr lang="en-US" altLang="en-US"/>
          </a:p>
        </p:txBody>
      </p:sp>
      <p:sp>
        <p:nvSpPr>
          <p:cNvPr id="3072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88CD6F52-1413-48BE-A1D0-4BB67422E5BA}" type="slidenum">
              <a:rPr lang="it-IT" altLang="en-US" smtClean="0">
                <a:solidFill>
                  <a:srgbClr val="000000"/>
                </a:solidFill>
                <a:latin typeface="Calibri" panose="020F0502020204030204" pitchFamily="34" charset="0"/>
              </a:rPr>
              <a:pPr>
                <a:spcBef>
                  <a:spcPct val="0"/>
                </a:spcBef>
              </a:pPr>
              <a:t>167</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696545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a:p>
        </p:txBody>
      </p:sp>
      <p:sp>
        <p:nvSpPr>
          <p:cNvPr id="4" name="Segnaposto numero diapositiva 3"/>
          <p:cNvSpPr>
            <a:spLocks noGrp="1"/>
          </p:cNvSpPr>
          <p:nvPr>
            <p:ph type="sldNum" sz="quarter" idx="10"/>
          </p:nvPr>
        </p:nvSpPr>
        <p:spPr/>
        <p:txBody>
          <a:bodyPr/>
          <a:lstStyle/>
          <a:p>
            <a:fld id="{C4ACEFEB-DC0C-40B9-BF4E-4244EC2FDB8F}" type="slidenum">
              <a:rPr lang="it-IT" smtClean="0"/>
              <a:pPr/>
              <a:t>26</a:t>
            </a:fld>
            <a:endParaRPr lang="it-IT"/>
          </a:p>
        </p:txBody>
      </p:sp>
    </p:spTree>
    <p:extLst>
      <p:ext uri="{BB962C8B-B14F-4D97-AF65-F5344CB8AC3E}">
        <p14:creationId xmlns:p14="http://schemas.microsoft.com/office/powerpoint/2010/main" val="31908763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a:noFill/>
        </p:spPr>
        <p:txBody>
          <a:bodyPr/>
          <a:lstStyle/>
          <a:p>
            <a:endParaRPr lang="en-US" altLang="en-US"/>
          </a:p>
        </p:txBody>
      </p:sp>
      <p:sp>
        <p:nvSpPr>
          <p:cNvPr id="3277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A73FF8D-7B8F-4C7F-B0AA-77CDFA073D23}" type="slidenum">
              <a:rPr lang="it-IT" altLang="en-US" smtClean="0">
                <a:solidFill>
                  <a:srgbClr val="000000"/>
                </a:solidFill>
                <a:latin typeface="Calibri" panose="020F0502020204030204" pitchFamily="34" charset="0"/>
              </a:rPr>
              <a:pPr>
                <a:spcBef>
                  <a:spcPct val="0"/>
                </a:spcBef>
              </a:pPr>
              <a:t>168</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5488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p:spPr>
        <p:txBody>
          <a:bodyPr/>
          <a:lstStyle/>
          <a:p>
            <a:endParaRPr lang="en-US" altLang="en-US"/>
          </a:p>
        </p:txBody>
      </p:sp>
      <p:sp>
        <p:nvSpPr>
          <p:cNvPr id="3482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FDDD8C2E-A07E-4C09-AC52-12B561B73EF1}" type="slidenum">
              <a:rPr lang="it-IT" altLang="en-US" smtClean="0">
                <a:solidFill>
                  <a:srgbClr val="000000"/>
                </a:solidFill>
                <a:latin typeface="Calibri" panose="020F0502020204030204" pitchFamily="34" charset="0"/>
              </a:rPr>
              <a:pPr>
                <a:spcBef>
                  <a:spcPct val="0"/>
                </a:spcBef>
              </a:pPr>
              <a:t>169</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786449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p:spPr>
        <p:txBody>
          <a:bodyPr/>
          <a:lstStyle/>
          <a:p>
            <a:endParaRPr lang="en-US" altLang="en-US"/>
          </a:p>
        </p:txBody>
      </p:sp>
      <p:sp>
        <p:nvSpPr>
          <p:cNvPr id="3686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1110B70-5D6A-47E8-BD23-78358E75CEF4}" type="slidenum">
              <a:rPr lang="it-IT" altLang="en-US" smtClean="0">
                <a:solidFill>
                  <a:srgbClr val="000000"/>
                </a:solidFill>
                <a:latin typeface="Calibri" panose="020F0502020204030204" pitchFamily="34" charset="0"/>
              </a:rPr>
              <a:pPr>
                <a:spcBef>
                  <a:spcPct val="0"/>
                </a:spcBef>
              </a:pPr>
              <a:t>170</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6298541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egnaposto immagine diapositiva 1"/>
          <p:cNvSpPr>
            <a:spLocks noGrp="1" noRot="1" noChangeAspect="1" noTextEdit="1"/>
          </p:cNvSpPr>
          <p:nvPr>
            <p:ph type="sldImg"/>
          </p:nvPr>
        </p:nvSpPr>
        <p:spPr>
          <a:ln/>
        </p:spPr>
      </p:sp>
      <p:sp>
        <p:nvSpPr>
          <p:cNvPr id="38915" name="Segnaposto note 2"/>
          <p:cNvSpPr>
            <a:spLocks noGrp="1"/>
          </p:cNvSpPr>
          <p:nvPr>
            <p:ph type="body" idx="1"/>
          </p:nvPr>
        </p:nvSpPr>
        <p:spPr>
          <a:noFill/>
        </p:spPr>
        <p:txBody>
          <a:bodyPr/>
          <a:lstStyle/>
          <a:p>
            <a:endParaRPr lang="en-US" altLang="en-US"/>
          </a:p>
        </p:txBody>
      </p:sp>
      <p:sp>
        <p:nvSpPr>
          <p:cNvPr id="3891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A9F5E3A-933F-469F-958D-731458CE7C51}" type="slidenum">
              <a:rPr lang="it-IT" altLang="en-US" smtClean="0">
                <a:solidFill>
                  <a:srgbClr val="000000"/>
                </a:solidFill>
                <a:latin typeface="Calibri" panose="020F0502020204030204" pitchFamily="34" charset="0"/>
              </a:rPr>
              <a:pPr>
                <a:spcBef>
                  <a:spcPct val="0"/>
                </a:spcBef>
              </a:pPr>
              <a:t>171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6978321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egnaposto immagine diapositiva 1"/>
          <p:cNvSpPr>
            <a:spLocks noGrp="1" noRot="1" noChangeAspect="1" noTextEdit="1"/>
          </p:cNvSpPr>
          <p:nvPr>
            <p:ph type="sldImg"/>
          </p:nvPr>
        </p:nvSpPr>
        <p:spPr>
          <a:ln/>
        </p:spPr>
      </p:sp>
      <p:sp>
        <p:nvSpPr>
          <p:cNvPr id="40963" name="Segnaposto note 2"/>
          <p:cNvSpPr>
            <a:spLocks noGrp="1"/>
          </p:cNvSpPr>
          <p:nvPr>
            <p:ph type="body" idx="1"/>
          </p:nvPr>
        </p:nvSpPr>
        <p:spPr>
          <a:noFill/>
        </p:spPr>
        <p:txBody>
          <a:bodyPr/>
          <a:lstStyle/>
          <a:p>
            <a:endParaRPr lang="en-US" altLang="en-US"/>
          </a:p>
        </p:txBody>
      </p:sp>
      <p:sp>
        <p:nvSpPr>
          <p:cNvPr id="4096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FC70011-9474-4748-83C5-9966A3419BA5}" type="slidenum">
              <a:rPr lang="it-IT" altLang="en-US" smtClean="0">
                <a:solidFill>
                  <a:srgbClr val="000000"/>
                </a:solidFill>
                <a:latin typeface="Calibri" panose="020F0502020204030204" pitchFamily="34" charset="0"/>
              </a:rPr>
              <a:pPr>
                <a:spcBef>
                  <a:spcPct val="0"/>
                </a:spcBef>
              </a:pPr>
              <a:t>172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52401223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egnaposto immagine diapositiva 1"/>
          <p:cNvSpPr>
            <a:spLocks noGrp="1" noRot="1" noChangeAspect="1" noTextEdit="1"/>
          </p:cNvSpPr>
          <p:nvPr>
            <p:ph type="sldImg"/>
          </p:nvPr>
        </p:nvSpPr>
        <p:spPr>
          <a:ln/>
        </p:spPr>
      </p:sp>
      <p:sp>
        <p:nvSpPr>
          <p:cNvPr id="43011" name="Segnaposto note 2"/>
          <p:cNvSpPr>
            <a:spLocks noGrp="1"/>
          </p:cNvSpPr>
          <p:nvPr>
            <p:ph type="body" idx="1"/>
          </p:nvPr>
        </p:nvSpPr>
        <p:spPr>
          <a:noFill/>
        </p:spPr>
        <p:txBody>
          <a:bodyPr/>
          <a:lstStyle/>
          <a:p>
            <a:endParaRPr lang="en-US" altLang="en-US"/>
          </a:p>
        </p:txBody>
      </p:sp>
      <p:sp>
        <p:nvSpPr>
          <p:cNvPr id="4301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54A78F14-97FF-47F7-A577-50E5B200ACE2}" type="slidenum">
              <a:rPr lang="it-IT" altLang="en-US" smtClean="0">
                <a:solidFill>
                  <a:srgbClr val="000000"/>
                </a:solidFill>
                <a:latin typeface="Calibri" panose="020F0502020204030204" pitchFamily="34" charset="0"/>
              </a:rPr>
              <a:pPr>
                <a:spcBef>
                  <a:spcPct val="0"/>
                </a:spcBef>
              </a:pPr>
              <a:t>173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74973036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egnaposto immagine diapositiva 1"/>
          <p:cNvSpPr>
            <a:spLocks noGrp="1" noRot="1" noChangeAspect="1" noTextEdit="1"/>
          </p:cNvSpPr>
          <p:nvPr>
            <p:ph type="sldImg"/>
          </p:nvPr>
        </p:nvSpPr>
        <p:spPr>
          <a:ln/>
        </p:spPr>
      </p:sp>
      <p:sp>
        <p:nvSpPr>
          <p:cNvPr id="45059" name="Segnaposto note 2"/>
          <p:cNvSpPr>
            <a:spLocks noGrp="1"/>
          </p:cNvSpPr>
          <p:nvPr>
            <p:ph type="body" idx="1"/>
          </p:nvPr>
        </p:nvSpPr>
        <p:spPr>
          <a:noFill/>
        </p:spPr>
        <p:txBody>
          <a:bodyPr/>
          <a:lstStyle/>
          <a:p>
            <a:endParaRPr lang="en-US" altLang="en-US"/>
          </a:p>
        </p:txBody>
      </p:sp>
      <p:sp>
        <p:nvSpPr>
          <p:cNvPr id="4506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D3382DB-78FC-4CDD-9B69-735633DD4305}" type="slidenum">
              <a:rPr lang="it-IT" altLang="en-US" smtClean="0">
                <a:solidFill>
                  <a:srgbClr val="000000"/>
                </a:solidFill>
                <a:latin typeface="Calibri" panose="020F0502020204030204" pitchFamily="34" charset="0"/>
              </a:rPr>
              <a:pPr>
                <a:spcBef>
                  <a:spcPct val="0"/>
                </a:spcBef>
              </a:pPr>
              <a:t>174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424633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egnaposto immagine diapositiva 1"/>
          <p:cNvSpPr>
            <a:spLocks noGrp="1" noRot="1" noChangeAspect="1" noTextEdit="1"/>
          </p:cNvSpPr>
          <p:nvPr>
            <p:ph type="sldImg"/>
          </p:nvPr>
        </p:nvSpPr>
        <p:spPr>
          <a:ln/>
        </p:spPr>
      </p:sp>
      <p:sp>
        <p:nvSpPr>
          <p:cNvPr id="47107" name="Segnaposto note 2"/>
          <p:cNvSpPr>
            <a:spLocks noGrp="1"/>
          </p:cNvSpPr>
          <p:nvPr>
            <p:ph type="body" idx="1"/>
          </p:nvPr>
        </p:nvSpPr>
        <p:spPr>
          <a:noFill/>
        </p:spPr>
        <p:txBody>
          <a:bodyPr/>
          <a:lstStyle/>
          <a:p>
            <a:endParaRPr lang="en-US" altLang="en-US"/>
          </a:p>
        </p:txBody>
      </p:sp>
      <p:sp>
        <p:nvSpPr>
          <p:cNvPr id="4710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B3D795F8-BB26-48C2-A86F-67686C4D226B}" type="slidenum">
              <a:rPr lang="it-IT" altLang="en-US" smtClean="0">
                <a:solidFill>
                  <a:srgbClr val="000000"/>
                </a:solidFill>
                <a:latin typeface="Calibri" panose="020F0502020204030204" pitchFamily="34" charset="0"/>
              </a:rPr>
              <a:pPr>
                <a:spcBef>
                  <a:spcPct val="0"/>
                </a:spcBef>
              </a:pPr>
              <a:t>175</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98998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egnaposto immagine diapositiva 1"/>
          <p:cNvSpPr>
            <a:spLocks noGrp="1" noRot="1" noChangeAspect="1" noTextEdit="1"/>
          </p:cNvSpPr>
          <p:nvPr>
            <p:ph type="sldImg"/>
          </p:nvPr>
        </p:nvSpPr>
        <p:spPr>
          <a:ln/>
        </p:spPr>
      </p:sp>
      <p:sp>
        <p:nvSpPr>
          <p:cNvPr id="49155" name="Segnaposto note 2"/>
          <p:cNvSpPr>
            <a:spLocks noGrp="1"/>
          </p:cNvSpPr>
          <p:nvPr>
            <p:ph type="body" idx="1"/>
          </p:nvPr>
        </p:nvSpPr>
        <p:spPr>
          <a:noFill/>
        </p:spPr>
        <p:txBody>
          <a:bodyPr/>
          <a:lstStyle/>
          <a:p>
            <a:endParaRPr lang="en-US" altLang="en-US"/>
          </a:p>
        </p:txBody>
      </p:sp>
      <p:sp>
        <p:nvSpPr>
          <p:cNvPr id="4915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E08B6817-0BEB-4CCD-8962-4752842808BD}" type="slidenum">
              <a:rPr lang="it-IT" altLang="en-US" smtClean="0">
                <a:solidFill>
                  <a:srgbClr val="000000"/>
                </a:solidFill>
                <a:latin typeface="Calibri" panose="020F0502020204030204" pitchFamily="34" charset="0"/>
              </a:rPr>
              <a:pPr>
                <a:spcBef>
                  <a:spcPct val="0"/>
                </a:spcBef>
              </a:pPr>
              <a:t>176</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247998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egnaposto immagine diapositiva 1"/>
          <p:cNvSpPr>
            <a:spLocks noGrp="1" noRot="1" noChangeAspect="1" noTextEdit="1"/>
          </p:cNvSpPr>
          <p:nvPr>
            <p:ph type="sldImg"/>
          </p:nvPr>
        </p:nvSpPr>
        <p:spPr>
          <a:ln/>
        </p:spPr>
      </p:sp>
      <p:sp>
        <p:nvSpPr>
          <p:cNvPr id="51203" name="Segnaposto note 2"/>
          <p:cNvSpPr>
            <a:spLocks noGrp="1"/>
          </p:cNvSpPr>
          <p:nvPr>
            <p:ph type="body" idx="1"/>
          </p:nvPr>
        </p:nvSpPr>
        <p:spPr>
          <a:noFill/>
        </p:spPr>
        <p:txBody>
          <a:bodyPr/>
          <a:lstStyle/>
          <a:p>
            <a:endParaRPr lang="en-US" altLang="en-US"/>
          </a:p>
        </p:txBody>
      </p:sp>
      <p:sp>
        <p:nvSpPr>
          <p:cNvPr id="5120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53F55A9-A34F-4C72-8560-A9AFA7F92062}" type="slidenum">
              <a:rPr lang="it-IT" altLang="en-US" smtClean="0">
                <a:solidFill>
                  <a:srgbClr val="000000"/>
                </a:solidFill>
                <a:latin typeface="Calibri" panose="020F0502020204030204" pitchFamily="34" charset="0"/>
              </a:rPr>
              <a:pPr>
                <a:spcBef>
                  <a:spcPct val="0"/>
                </a:spcBef>
              </a:pPr>
              <a:t>177</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878810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egnaposto immagine diapositiva 1"/>
          <p:cNvSpPr>
            <a:spLocks noGrp="1" noRot="1" noChangeAspect="1" noTextEdit="1"/>
          </p:cNvSpPr>
          <p:nvPr>
            <p:ph type="sldImg"/>
          </p:nvPr>
        </p:nvSpPr>
        <p:spPr>
          <a:ln/>
        </p:spPr>
      </p:sp>
      <p:sp>
        <p:nvSpPr>
          <p:cNvPr id="13315"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a:latin typeface="Arial" panose="020B0604020202020204" pitchFamily="34" charset="0"/>
              <a:cs typeface="Arial" panose="020B0604020202020204" pitchFamily="34" charset="0"/>
            </a:endParaRPr>
          </a:p>
        </p:txBody>
      </p:sp>
      <p:sp>
        <p:nvSpPr>
          <p:cNvPr id="13316" name="Segnaposto numero diapositiva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2132BA27-52BA-4B33-B851-19D6874D2D67}" type="slidenum">
              <a:rPr lang="it-IT" altLang="it-IT" smtClean="0"/>
              <a:pPr/>
              <a:t>112</a:t>
            </a:fld>
            <a:endParaRPr lang="it-IT" altLang="it-IT"/>
          </a:p>
        </p:txBody>
      </p:sp>
    </p:spTree>
    <p:extLst>
      <p:ext uri="{BB962C8B-B14F-4D97-AF65-F5344CB8AC3E}">
        <p14:creationId xmlns:p14="http://schemas.microsoft.com/office/powerpoint/2010/main" val="28356613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p:spPr>
        <p:txBody>
          <a:bodyPr/>
          <a:lstStyle/>
          <a:p>
            <a:endParaRPr lang="en-US" altLang="en-US"/>
          </a:p>
        </p:txBody>
      </p:sp>
      <p:sp>
        <p:nvSpPr>
          <p:cNvPr id="5325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6FDEB0-DAD0-4E83-8E04-DCFA38C979FC}" type="slidenum">
              <a:rPr lang="it-IT" altLang="en-US" smtClean="0">
                <a:solidFill>
                  <a:srgbClr val="000000"/>
                </a:solidFill>
                <a:latin typeface="Calibri" panose="020F0502020204030204" pitchFamily="34" charset="0"/>
              </a:rPr>
              <a:pPr>
                <a:spcBef>
                  <a:spcPct val="0"/>
                </a:spcBef>
              </a:pPr>
              <a:t>178</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5835245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egnaposto immagine diapositiva 1"/>
          <p:cNvSpPr>
            <a:spLocks noGrp="1" noRot="1" noChangeAspect="1" noTextEdit="1"/>
          </p:cNvSpPr>
          <p:nvPr>
            <p:ph type="sldImg"/>
          </p:nvPr>
        </p:nvSpPr>
        <p:spPr>
          <a:ln/>
        </p:spPr>
      </p:sp>
      <p:sp>
        <p:nvSpPr>
          <p:cNvPr id="53251" name="Segnaposto note 2"/>
          <p:cNvSpPr>
            <a:spLocks noGrp="1"/>
          </p:cNvSpPr>
          <p:nvPr>
            <p:ph type="body" idx="1"/>
          </p:nvPr>
        </p:nvSpPr>
        <p:spPr>
          <a:noFill/>
        </p:spPr>
        <p:txBody>
          <a:bodyPr/>
          <a:lstStyle/>
          <a:p>
            <a:endParaRPr lang="en-US" altLang="en-US"/>
          </a:p>
        </p:txBody>
      </p:sp>
      <p:sp>
        <p:nvSpPr>
          <p:cNvPr id="5325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DE6FDEB0-DAD0-4E83-8E04-DCFA38C979FC}" type="slidenum">
              <a:rPr lang="it-IT" altLang="en-US" smtClean="0">
                <a:solidFill>
                  <a:srgbClr val="000000"/>
                </a:solidFill>
                <a:latin typeface="Calibri" panose="020F0502020204030204" pitchFamily="34" charset="0"/>
              </a:rPr>
              <a:pPr>
                <a:spcBef>
                  <a:spcPct val="0"/>
                </a:spcBef>
              </a:pPr>
              <a:t>179</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2878022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egnaposto immagine diapositiva 1"/>
          <p:cNvSpPr>
            <a:spLocks noGrp="1" noRot="1" noChangeAspect="1" noTextEdit="1"/>
          </p:cNvSpPr>
          <p:nvPr>
            <p:ph type="sldImg"/>
          </p:nvPr>
        </p:nvSpPr>
        <p:spPr>
          <a:ln/>
        </p:spPr>
      </p:sp>
      <p:sp>
        <p:nvSpPr>
          <p:cNvPr id="55299" name="Segnaposto note 2"/>
          <p:cNvSpPr>
            <a:spLocks noGrp="1"/>
          </p:cNvSpPr>
          <p:nvPr>
            <p:ph type="body" idx="1"/>
          </p:nvPr>
        </p:nvSpPr>
        <p:spPr>
          <a:noFill/>
        </p:spPr>
        <p:txBody>
          <a:bodyPr/>
          <a:lstStyle/>
          <a:p>
            <a:endParaRPr lang="en-US" altLang="en-US"/>
          </a:p>
        </p:txBody>
      </p:sp>
      <p:sp>
        <p:nvSpPr>
          <p:cNvPr id="55300"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78B10F8C-8CB2-4473-8C5C-11A027D750C6}" type="slidenum">
              <a:rPr lang="it-IT" altLang="en-US" smtClean="0">
                <a:solidFill>
                  <a:srgbClr val="000000"/>
                </a:solidFill>
                <a:latin typeface="Calibri" panose="020F0502020204030204" pitchFamily="34" charset="0"/>
              </a:rPr>
              <a:pPr>
                <a:spcBef>
                  <a:spcPct val="0"/>
                </a:spcBef>
              </a:pPr>
              <a:t>180</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29780905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egnaposto immagine diapositiva 1"/>
          <p:cNvSpPr>
            <a:spLocks noGrp="1" noRot="1" noChangeAspect="1" noTextEdit="1"/>
          </p:cNvSpPr>
          <p:nvPr>
            <p:ph type="sldImg"/>
          </p:nvPr>
        </p:nvSpPr>
        <p:spPr>
          <a:ln/>
        </p:spPr>
      </p:sp>
      <p:sp>
        <p:nvSpPr>
          <p:cNvPr id="57347" name="Segnaposto note 2"/>
          <p:cNvSpPr>
            <a:spLocks noGrp="1"/>
          </p:cNvSpPr>
          <p:nvPr>
            <p:ph type="body" idx="1"/>
          </p:nvPr>
        </p:nvSpPr>
        <p:spPr>
          <a:noFill/>
        </p:spPr>
        <p:txBody>
          <a:bodyPr/>
          <a:lstStyle/>
          <a:p>
            <a:endParaRPr lang="en-US" altLang="en-US"/>
          </a:p>
        </p:txBody>
      </p:sp>
      <p:sp>
        <p:nvSpPr>
          <p:cNvPr id="57348"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184078C9-DE54-48C1-862B-DC4EE6810D6A}" type="slidenum">
              <a:rPr lang="it-IT" altLang="en-US" smtClean="0">
                <a:solidFill>
                  <a:srgbClr val="000000"/>
                </a:solidFill>
                <a:latin typeface="Calibri" panose="020F0502020204030204" pitchFamily="34" charset="0"/>
              </a:rPr>
              <a:pPr>
                <a:spcBef>
                  <a:spcPct val="0"/>
                </a:spcBef>
              </a:pPr>
              <a:t>181</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37790313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Segnaposto immagine diapositiva 1"/>
          <p:cNvSpPr>
            <a:spLocks noGrp="1" noRot="1" noChangeAspect="1" noTextEdit="1"/>
          </p:cNvSpPr>
          <p:nvPr>
            <p:ph type="sldImg"/>
          </p:nvPr>
        </p:nvSpPr>
        <p:spPr>
          <a:ln/>
        </p:spPr>
      </p:sp>
      <p:sp>
        <p:nvSpPr>
          <p:cNvPr id="59395" name="Segnaposto note 2"/>
          <p:cNvSpPr>
            <a:spLocks noGrp="1"/>
          </p:cNvSpPr>
          <p:nvPr>
            <p:ph type="body" idx="1"/>
          </p:nvPr>
        </p:nvSpPr>
        <p:spPr>
          <a:noFill/>
        </p:spPr>
        <p:txBody>
          <a:bodyPr/>
          <a:lstStyle/>
          <a:p>
            <a:endParaRPr lang="en-US" altLang="en-US"/>
          </a:p>
        </p:txBody>
      </p:sp>
      <p:sp>
        <p:nvSpPr>
          <p:cNvPr id="59396"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C7143E2F-717F-4A1B-86FF-761CBEA5C3FD}" type="slidenum">
              <a:rPr lang="it-IT" altLang="en-US" smtClean="0">
                <a:solidFill>
                  <a:srgbClr val="000000"/>
                </a:solidFill>
                <a:latin typeface="Calibri" panose="020F0502020204030204" pitchFamily="34" charset="0"/>
              </a:rPr>
              <a:pPr>
                <a:spcBef>
                  <a:spcPct val="0"/>
                </a:spcBef>
              </a:pPr>
              <a:t>182</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1247622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egnaposto immagine diapositiva 1"/>
          <p:cNvSpPr>
            <a:spLocks noGrp="1" noRot="1" noChangeAspect="1" noTextEdit="1"/>
          </p:cNvSpPr>
          <p:nvPr>
            <p:ph type="sldImg"/>
          </p:nvPr>
        </p:nvSpPr>
        <p:spPr>
          <a:ln/>
        </p:spPr>
      </p:sp>
      <p:sp>
        <p:nvSpPr>
          <p:cNvPr id="61443" name="Segnaposto note 2"/>
          <p:cNvSpPr>
            <a:spLocks noGrp="1"/>
          </p:cNvSpPr>
          <p:nvPr>
            <p:ph type="body" idx="1"/>
          </p:nvPr>
        </p:nvSpPr>
        <p:spPr>
          <a:noFill/>
        </p:spPr>
        <p:txBody>
          <a:bodyPr/>
          <a:lstStyle/>
          <a:p>
            <a:endParaRPr lang="en-US" altLang="en-US"/>
          </a:p>
        </p:txBody>
      </p:sp>
      <p:sp>
        <p:nvSpPr>
          <p:cNvPr id="61444"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433283CD-3A57-4AEF-B88C-847FA84153C3}" type="slidenum">
              <a:rPr lang="it-IT" altLang="en-US" smtClean="0">
                <a:solidFill>
                  <a:srgbClr val="000000"/>
                </a:solidFill>
                <a:latin typeface="Calibri" panose="020F0502020204030204" pitchFamily="34" charset="0"/>
              </a:rPr>
              <a:pPr>
                <a:spcBef>
                  <a:spcPct val="0"/>
                </a:spcBef>
              </a:pPr>
              <a:t>183</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8074675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egnaposto immagine diapositiva 1"/>
          <p:cNvSpPr>
            <a:spLocks noGrp="1" noRot="1" noChangeAspect="1" noTextEdit="1"/>
          </p:cNvSpPr>
          <p:nvPr>
            <p:ph type="sldImg"/>
          </p:nvPr>
        </p:nvSpPr>
        <p:spPr>
          <a:ln/>
        </p:spPr>
      </p:sp>
      <p:sp>
        <p:nvSpPr>
          <p:cNvPr id="63491" name="Segnaposto note 2"/>
          <p:cNvSpPr>
            <a:spLocks noGrp="1"/>
          </p:cNvSpPr>
          <p:nvPr>
            <p:ph type="body" idx="1"/>
          </p:nvPr>
        </p:nvSpPr>
        <p:spPr>
          <a:noFill/>
        </p:spPr>
        <p:txBody>
          <a:bodyPr/>
          <a:lstStyle/>
          <a:p>
            <a:endParaRPr lang="en-US" altLang="en-US"/>
          </a:p>
        </p:txBody>
      </p:sp>
      <p:sp>
        <p:nvSpPr>
          <p:cNvPr id="63492" name="Segnaposto numero diapositiva 3"/>
          <p:cNvSpPr>
            <a:spLocks noGrp="1"/>
          </p:cNvSpPr>
          <p:nvPr>
            <p:ph type="sldNum" sz="quarter" idx="5"/>
          </p:nvPr>
        </p:nvSpPr>
        <p:spPr>
          <a:noFill/>
        </p:spPr>
        <p:txBody>
          <a:bodyPr/>
          <a:lstStyle>
            <a:lvl1pPr>
              <a:spcBef>
                <a:spcPct val="30000"/>
              </a:spcBef>
              <a:defRPr sz="1200">
                <a:solidFill>
                  <a:schemeClr val="tx1"/>
                </a:solidFill>
                <a:latin typeface="Arial" panose="020B0604020202020204" pitchFamily="34" charset="0"/>
                <a:cs typeface="Arial" panose="020B0604020202020204" pitchFamily="34" charset="0"/>
              </a:defRPr>
            </a:lvl1pPr>
            <a:lvl2pPr marL="742950" indent="-285750">
              <a:spcBef>
                <a:spcPct val="30000"/>
              </a:spcBef>
              <a:defRPr sz="1200">
                <a:solidFill>
                  <a:schemeClr val="tx1"/>
                </a:solidFill>
                <a:latin typeface="Arial" panose="020B0604020202020204" pitchFamily="34" charset="0"/>
                <a:cs typeface="Arial" panose="020B0604020202020204" pitchFamily="34" charset="0"/>
              </a:defRPr>
            </a:lvl2pPr>
            <a:lvl3pPr marL="1143000" indent="-228600">
              <a:spcBef>
                <a:spcPct val="30000"/>
              </a:spcBef>
              <a:defRPr sz="1200">
                <a:solidFill>
                  <a:schemeClr val="tx1"/>
                </a:solidFill>
                <a:latin typeface="Arial" panose="020B0604020202020204" pitchFamily="34" charset="0"/>
                <a:cs typeface="Arial" panose="020B0604020202020204" pitchFamily="34" charset="0"/>
              </a:defRPr>
            </a:lvl3pPr>
            <a:lvl4pPr marL="1600200" indent="-228600">
              <a:spcBef>
                <a:spcPct val="30000"/>
              </a:spcBef>
              <a:defRPr sz="1200">
                <a:solidFill>
                  <a:schemeClr val="tx1"/>
                </a:solidFill>
                <a:latin typeface="Arial" panose="020B0604020202020204" pitchFamily="34" charset="0"/>
                <a:cs typeface="Arial" panose="020B0604020202020204" pitchFamily="34" charset="0"/>
              </a:defRPr>
            </a:lvl4pPr>
            <a:lvl5pPr marL="2057400" indent="-228600">
              <a:spcBef>
                <a:spcPct val="30000"/>
              </a:spcBef>
              <a:defRPr sz="12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cs typeface="Arial" panose="020B0604020202020204" pitchFamily="34" charset="0"/>
              </a:defRPr>
            </a:lvl9pPr>
          </a:lstStyle>
          <a:p>
            <a:pPr>
              <a:spcBef>
                <a:spcPct val="0"/>
              </a:spcBef>
            </a:pPr>
            <a:fld id="{282E7B19-DB58-4EDD-B2A7-46EDF77D1D8A}" type="slidenum">
              <a:rPr lang="it-IT" altLang="en-US" smtClean="0">
                <a:solidFill>
                  <a:srgbClr val="000000"/>
                </a:solidFill>
                <a:latin typeface="Calibri" panose="020F0502020204030204" pitchFamily="34" charset="0"/>
              </a:rPr>
              <a:pPr>
                <a:spcBef>
                  <a:spcPct val="0"/>
                </a:spcBef>
              </a:pPr>
              <a:t>184</a:t>
            </a:fld>
            <a:endParaRPr lang="it-IT" altLang="en-US">
              <a:solidFill>
                <a:srgbClr val="000000"/>
              </a:solidFill>
              <a:latin typeface="Calibri" panose="020F0502020204030204" pitchFamily="34" charset="0"/>
            </a:endParaRPr>
          </a:p>
        </p:txBody>
      </p:sp>
    </p:spTree>
    <p:extLst>
      <p:ext uri="{BB962C8B-B14F-4D97-AF65-F5344CB8AC3E}">
        <p14:creationId xmlns:p14="http://schemas.microsoft.com/office/powerpoint/2010/main" val="30679309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39292DC-4668-4598-B13B-2FDF44A021A5}" type="slidenum">
              <a:rPr lang="it-IT" smtClean="0"/>
              <a:t>203</a:t>
            </a:fld>
            <a:endParaRPr lang="it-IT"/>
          </a:p>
        </p:txBody>
      </p:sp>
    </p:spTree>
    <p:extLst>
      <p:ext uri="{BB962C8B-B14F-4D97-AF65-F5344CB8AC3E}">
        <p14:creationId xmlns:p14="http://schemas.microsoft.com/office/powerpoint/2010/main" val="343842414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10"/>
          </p:nvPr>
        </p:nvSpPr>
        <p:spPr/>
        <p:txBody>
          <a:bodyPr/>
          <a:lstStyle/>
          <a:p>
            <a:fld id="{E39292DC-4668-4598-B13B-2FDF44A021A5}" type="slidenum">
              <a:rPr lang="it-IT" smtClean="0"/>
              <a:t>214</a:t>
            </a:fld>
            <a:endParaRPr lang="it-IT"/>
          </a:p>
        </p:txBody>
      </p:sp>
    </p:spTree>
    <p:extLst>
      <p:ext uri="{BB962C8B-B14F-4D97-AF65-F5344CB8AC3E}">
        <p14:creationId xmlns:p14="http://schemas.microsoft.com/office/powerpoint/2010/main" val="1374025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4" name="Rectangle 6"/>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7E5371F-E216-4082-B17A-AA67EE352F79}" type="slidenum">
              <a:rPr lang="es-ES" altLang="it-IT"/>
              <a:pPr eaLnBrk="1" hangingPunct="1"/>
              <a:t>136</a:t>
            </a:fld>
            <a:endParaRPr lang="es-ES" altLang="it-IT"/>
          </a:p>
        </p:txBody>
      </p:sp>
      <p:sp>
        <p:nvSpPr>
          <p:cNvPr id="31747" name="Rectangle 1"/>
          <p:cNvSpPr>
            <a:spLocks noGrp="1" noRot="1" noChangeAspect="1" noChangeArrowheads="1" noTextEdit="1"/>
          </p:cNvSpPr>
          <p:nvPr>
            <p:ph type="sldImg"/>
          </p:nvPr>
        </p:nvSpPr>
        <p:spPr>
          <a:xfrm>
            <a:off x="458788" y="730250"/>
            <a:ext cx="6396037" cy="3598863"/>
          </a:xfrm>
          <a:solidFill>
            <a:srgbClr val="FFFFFF"/>
          </a:solidFill>
          <a:ln/>
        </p:spPr>
      </p:sp>
      <p:sp>
        <p:nvSpPr>
          <p:cNvPr id="31748"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pPr algn="just" eaLnBrk="1" hangingPunct="1"/>
            <a:r>
              <a:rPr lang="it-IT" altLang="it-IT" sz="1000">
                <a:latin typeface="Arial" panose="020B0604020202020204" pitchFamily="34" charset="0"/>
              </a:rPr>
              <a:t>Per conseguire gli obiettivi cognitivi che ci eravamo posti, vale a dire se la partecipazione alle online community, dedicate alla valutazione dei prodotti, possa stimolare nei consumatori le pratiche di autoproduzione, si è scelto di esaminare il comportamento online dei consumatori di cosmetici naturali all’interno degli spazi digitali che frequentano. Il ricorso all’approccio netnografico (Kozinets, 2002) è apparso appropriato, in quanto tale metodo qualitativo di matrice etnografica, consente di raccogliere  e analizzare informazioni generate dalle interazioni degli utenti in rete, tramite l’utilizzo di tecniche non intrusive. Ciò consente al ricercatore di indagare in profondità un fenomeno, immergendosi direttamente negli spazi online in cui si realizza, quali ad es. le </a:t>
            </a:r>
            <a:r>
              <a:rPr lang="it-IT" altLang="it-IT" sz="1000" i="1">
                <a:latin typeface="Arial" panose="020B0604020202020204" pitchFamily="34" charset="0"/>
              </a:rPr>
              <a:t>web tribe</a:t>
            </a:r>
            <a:r>
              <a:rPr lang="it-IT" altLang="it-IT" sz="1000">
                <a:latin typeface="Arial" panose="020B0604020202020204" pitchFamily="34" charset="0"/>
              </a:rPr>
              <a:t> (Maffesoli, 2004). L’analisi effettuata ha previsto l’osservazione (non partecipante), (nel periodo gennaio-luglio 2013) dei post (in oltre 500 thread) di tre tra i principali forum online del settore della biocosmetica in Italia, “Sai Cosa Ti Spalmi”, “l’Angolo di Lola” e “Promiseland”</a:t>
            </a:r>
            <a:r>
              <a:rPr lang="it-IT" altLang="it-IT" sz="1000" baseline="30000">
                <a:latin typeface="Arial" panose="020B0604020202020204" pitchFamily="34" charset="0"/>
              </a:rPr>
              <a:t>. </a:t>
            </a:r>
            <a:r>
              <a:rPr lang="it-IT" altLang="it-IT" sz="1000">
                <a:latin typeface="Arial" panose="020B0604020202020204" pitchFamily="34" charset="0"/>
              </a:rPr>
              <a:t>La selezione delle community online è stata fatta in base alla rilevanza che esse assumono nei contesti digitali. Si è proceduto preliminarmente con un’analisi delle SERP generate delle keyword selezionate (“</a:t>
            </a:r>
            <a:r>
              <a:rPr lang="it-IT" altLang="it-IT" sz="1000" i="1">
                <a:latin typeface="Arial" panose="020B0604020202020204" pitchFamily="34" charset="0"/>
              </a:rPr>
              <a:t>forum cosmesi naturale</a:t>
            </a:r>
            <a:r>
              <a:rPr lang="it-IT" altLang="it-IT" sz="1000">
                <a:latin typeface="Arial" panose="020B0604020202020204" pitchFamily="34" charset="0"/>
              </a:rPr>
              <a:t>”; “</a:t>
            </a:r>
            <a:r>
              <a:rPr lang="it-IT" altLang="it-IT" sz="1000" i="1">
                <a:latin typeface="Arial" panose="020B0604020202020204" pitchFamily="34" charset="0"/>
              </a:rPr>
              <a:t>forum cosmesi biologica</a:t>
            </a:r>
            <a:r>
              <a:rPr lang="it-IT" altLang="it-IT" sz="1000">
                <a:latin typeface="Arial" panose="020B0604020202020204" pitchFamily="34" charset="0"/>
              </a:rPr>
              <a:t>” e “</a:t>
            </a:r>
            <a:r>
              <a:rPr lang="it-IT" altLang="it-IT" sz="1000" i="1">
                <a:latin typeface="Arial" panose="020B0604020202020204" pitchFamily="34" charset="0"/>
              </a:rPr>
              <a:t>forum cosmesi eco-bio</a:t>
            </a:r>
            <a:r>
              <a:rPr lang="it-IT" altLang="it-IT" sz="1000">
                <a:latin typeface="Arial" panose="020B0604020202020204" pitchFamily="34" charset="0"/>
              </a:rPr>
              <a:t>”). Escludendo le discussioni facenti capo a forum generici (per es. alfemminile.com, donnamoderna.com); domande poste su Yahoo Answer; blog personali e sono stati selezionati i primi 5 forum evidenziati dal motore di ricerca. Successivamente si è proceduto, ad un’ulteriore scrematura in base al traffico generato (visualizzazioni e rank Alexa), per definire il campo topologico. Una volta definito il campo topologico, l’indagine ha previsto una fase di analisi dei </a:t>
            </a:r>
            <a:r>
              <a:rPr lang="it-IT" altLang="it-IT" sz="1000" i="1">
                <a:latin typeface="Arial" panose="020B0604020202020204" pitchFamily="34" charset="0"/>
              </a:rPr>
              <a:t>forum</a:t>
            </a:r>
            <a:r>
              <a:rPr lang="it-IT" altLang="it-IT" sz="1000">
                <a:latin typeface="Arial" panose="020B0604020202020204" pitchFamily="34" charset="0"/>
              </a:rPr>
              <a:t> selezionati, al fine di individuarne la struttura e le regole di comportamento. Al termine di questo step, è stata realizzata la terza fase di ricerca netnografica, ossia la raccolta delle informazioni.</a:t>
            </a:r>
          </a:p>
          <a:p>
            <a:pPr algn="just" eaLnBrk="1" hangingPunct="1"/>
            <a:r>
              <a:rPr lang="it-IT" altLang="it-IT" sz="1000" i="1">
                <a:latin typeface="Arial" panose="020B0604020202020204" pitchFamily="34" charset="0"/>
              </a:rPr>
              <a:t>----------</a:t>
            </a:r>
          </a:p>
          <a:p>
            <a:pPr algn="just" eaLnBrk="1" hangingPunct="1"/>
            <a:r>
              <a:rPr lang="it-IT" altLang="it-IT" sz="1000" i="1">
                <a:latin typeface="Arial" panose="020B0604020202020204" pitchFamily="34" charset="0"/>
              </a:rPr>
              <a:t>“Così come l’etnografia prescrive che la comprensione di una popolazione debba avvenire a partire dall’osservazione e dalla compartecipazione diretta alle pratiche quotidiane attraverso cui gli attori sociali costruiscono e ricostruiscono la cultura, negli spazi e nei tempi precisi di tale processo, allo stesso modo la netnografia si occupa di studiare le pratiche quotidiane di produzione culturale degli utenti della Rete laddove esse si dispiegano: sui social media”. </a:t>
            </a:r>
            <a:r>
              <a:rPr lang="it-IT" altLang="it-IT" sz="1000">
                <a:latin typeface="Arial" panose="020B0604020202020204" pitchFamily="34" charset="0"/>
              </a:rPr>
              <a:t>(R. Kozinets)</a:t>
            </a:r>
            <a:endParaRPr lang="it-IT" altLang="it-IT" sz="1000" i="1">
              <a:latin typeface="Arial" panose="020B0604020202020204" pitchFamily="34" charset="0"/>
            </a:endParaRPr>
          </a:p>
        </p:txBody>
      </p:sp>
    </p:spTree>
    <p:extLst>
      <p:ext uri="{BB962C8B-B14F-4D97-AF65-F5344CB8AC3E}">
        <p14:creationId xmlns:p14="http://schemas.microsoft.com/office/powerpoint/2010/main" val="41284622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egnaposto immagine diapositiva 1"/>
          <p:cNvSpPr>
            <a:spLocks noGrp="1" noRot="1" noChangeAspect="1" noTextEdit="1"/>
          </p:cNvSpPr>
          <p:nvPr>
            <p:ph type="sldImg"/>
          </p:nvPr>
        </p:nvSpPr>
        <p:spPr>
          <a:ln/>
        </p:spPr>
      </p:sp>
      <p:sp>
        <p:nvSpPr>
          <p:cNvPr id="32771"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In tutti e tre i forum si fa riferimento alle pratiche di autoproduzione di cosmetici con il termine “spignatto”. In alcuni casi si tratta di semplici ricette </a:t>
            </a:r>
            <a:r>
              <a:rPr lang="it-IT" altLang="it-IT" i="1">
                <a:latin typeface="Arial" panose="020B0604020202020204" pitchFamily="34" charset="0"/>
              </a:rPr>
              <a:t>home-made</a:t>
            </a:r>
            <a:r>
              <a:rPr lang="it-IT" altLang="it-IT">
                <a:latin typeface="Arial" panose="020B0604020202020204" pitchFamily="34" charset="0"/>
              </a:rPr>
              <a:t>, come miscele di oli o </a:t>
            </a:r>
            <a:r>
              <a:rPr lang="it-IT" altLang="it-IT" i="1">
                <a:latin typeface="Arial" panose="020B0604020202020204" pitchFamily="34" charset="0"/>
              </a:rPr>
              <a:t>scrub</a:t>
            </a:r>
            <a:r>
              <a:rPr lang="it-IT" altLang="it-IT">
                <a:latin typeface="Arial" panose="020B0604020202020204" pitchFamily="34" charset="0"/>
              </a:rPr>
              <a:t> autoprodotti con sostanze da dispensa quali miele, sale, bicarbonato e frutta. In altri casi, invece, lo spignatto consiste nella realizzazione di vere e proprie formulazioni cosmetiche che prevedono l’utilizzo di materie prime, spesso di difficile reperibilità –  ad esempio l’acido citrico, il cosgard, l’editronato di sodio, ecc. In alcuni casi, invece, tale pratica si avvale di prodotti di marca che vengono riutilizzati e/o combinati per creare nuove “formulazioni”. </a:t>
            </a:r>
          </a:p>
          <a:p>
            <a:r>
              <a:rPr lang="it-IT" altLang="it-IT">
                <a:latin typeface="Arial" panose="020B0604020202020204" pitchFamily="34" charset="0"/>
              </a:rPr>
              <a:t>La selezione dei thread è stata manuale e successivamente l’analisi è stata effettuata tramite Nvivo, attraverso il coding delle specifiche dimensioni di analisi di seguito presentate.</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D03A111-4937-4598-9015-89CDABEFA7C8}" type="slidenum">
              <a:rPr lang="it-IT" altLang="it-IT"/>
              <a:pPr eaLnBrk="1" hangingPunct="1"/>
              <a:t>137</a:t>
            </a:fld>
            <a:endParaRPr lang="it-IT" altLang="it-IT"/>
          </a:p>
        </p:txBody>
      </p:sp>
    </p:spTree>
    <p:extLst>
      <p:ext uri="{BB962C8B-B14F-4D97-AF65-F5344CB8AC3E}">
        <p14:creationId xmlns:p14="http://schemas.microsoft.com/office/powerpoint/2010/main" val="30755390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8" name="Rectangle 6"/>
          <p:cNvSpPr>
            <a:spLocks noGrp="1" noChangeArrowheads="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6CB0929-085B-45EB-AEA1-6428FC66273A}" type="slidenum">
              <a:rPr lang="es-ES" altLang="it-IT"/>
              <a:pPr eaLnBrk="1" hangingPunct="1"/>
              <a:t>138</a:t>
            </a:fld>
            <a:endParaRPr lang="es-ES" altLang="it-IT"/>
          </a:p>
        </p:txBody>
      </p:sp>
      <p:sp>
        <p:nvSpPr>
          <p:cNvPr id="33795" name="Rectangle 1"/>
          <p:cNvSpPr>
            <a:spLocks noGrp="1" noRot="1" noChangeAspect="1" noChangeArrowheads="1" noTextEdit="1"/>
          </p:cNvSpPr>
          <p:nvPr>
            <p:ph type="sldImg"/>
          </p:nvPr>
        </p:nvSpPr>
        <p:spPr>
          <a:xfrm>
            <a:off x="458788" y="730250"/>
            <a:ext cx="6396037" cy="3598863"/>
          </a:xfrm>
          <a:solidFill>
            <a:srgbClr val="FFFFFF"/>
          </a:solidFill>
          <a:ln/>
        </p:spPr>
      </p:sp>
      <p:sp>
        <p:nvSpPr>
          <p:cNvPr id="33796"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p>
            <a:r>
              <a:rPr lang="it-IT" altLang="it-IT" sz="900">
                <a:latin typeface="Arial" panose="020B0604020202020204" pitchFamily="34" charset="0"/>
              </a:rPr>
              <a:t>In tutti e tre le neo-tribù si fa riferimento alle pratiche di autoproduzione di cosmetici con il termine “spignatto”. In alcuni casi si tratta di semplici ricette home-made, come miscele di oli o scrub autoprodotti con sostanze da dispensa quali miele, sale, bicarbonato e frutta. In altri casi, invece, lo spignatto consiste nella realizzazione di vere e proprie formulazioni cosmetiche che prevedono l’utilizzo di materie prime, spesso di difficile reperibilità –  ad esempio l’acido citrico, il cosgard, l’editronato di sodio, ecc. In alcuni casi, invece, tale pratica si avvale di prodotti di marca che vengono riutilizzati e/o combinati per creare nuove “formulazioni”. Le tre comunità analizzate si caratterizzano per i</a:t>
            </a:r>
            <a:r>
              <a:rPr lang="it-IT" altLang="it-IT">
                <a:latin typeface="Arial" panose="020B0604020202020204" pitchFamily="34" charset="0"/>
              </a:rPr>
              <a:t>l valore condiviso dagli utenti degli spazi digitali oggetto d’analisi – il c.d. </a:t>
            </a:r>
            <a:r>
              <a:rPr lang="it-IT" altLang="it-IT" i="1">
                <a:latin typeface="Arial" panose="020B0604020202020204" pitchFamily="34" charset="0"/>
              </a:rPr>
              <a:t>linking value</a:t>
            </a:r>
            <a:r>
              <a:rPr lang="it-IT" altLang="it-IT">
                <a:latin typeface="Arial" panose="020B0604020202020204" pitchFamily="34" charset="0"/>
              </a:rPr>
              <a:t> definito da Maffesoli (2004) – che è il rispetto per l’ambiente.  Per i membri di tali community, animati da una profonda sensibilità ambientalista, il tema ecologico è ricorrente; molti di essi hanno così profondamente assimilato i principi del rispetto dell’ambiente da accoglierli come parte attiva del proprio stile di vita. I valori condivisi dalla </a:t>
            </a:r>
            <a:r>
              <a:rPr lang="it-IT" altLang="it-IT" i="1">
                <a:latin typeface="Arial" panose="020B0604020202020204" pitchFamily="34" charset="0"/>
              </a:rPr>
              <a:t>community</a:t>
            </a:r>
            <a:r>
              <a:rPr lang="it-IT" altLang="it-IT">
                <a:latin typeface="Arial" panose="020B0604020202020204" pitchFamily="34" charset="0"/>
              </a:rPr>
              <a:t> diventano, così, filo conduttore di un’“identità collettiva” attraverso il quale i suoi membri si sentono uniti, si riconoscono, si auto-legittimano nei loro atteggiamenti e comportamenti. </a:t>
            </a:r>
          </a:p>
          <a:p>
            <a:endParaRPr lang="it-IT" altLang="it-IT" sz="900">
              <a:latin typeface="Arial" panose="020B0604020202020204" pitchFamily="34" charset="0"/>
            </a:endParaRPr>
          </a:p>
        </p:txBody>
      </p:sp>
    </p:spTree>
    <p:extLst>
      <p:ext uri="{BB962C8B-B14F-4D97-AF65-F5344CB8AC3E}">
        <p14:creationId xmlns:p14="http://schemas.microsoft.com/office/powerpoint/2010/main" val="3357256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egnaposto immagine diapositiva 1"/>
          <p:cNvSpPr>
            <a:spLocks noGrp="1" noRot="1" noChangeAspect="1" noTextEdit="1"/>
          </p:cNvSpPr>
          <p:nvPr>
            <p:ph type="sldImg"/>
          </p:nvPr>
        </p:nvSpPr>
        <p:spPr>
          <a:ln/>
        </p:spPr>
      </p:sp>
      <p:sp>
        <p:nvSpPr>
          <p:cNvPr id="34819"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In questo senso, Di particolare interesse, sono le presentazioni degli utenti: nella maggior parte dei messaggi, l’utente fa riferimento alla sua “conversione all’eco-bio”. Al riguardo, è esemplare la presentazione di un utente (StreghettaBio) su SCTS e riferimento alla sua “conversione all’eco-bio” e alla sua attenzione e  rispetto per l’ambiente.  Come anche in quello successivo, in cui si intravede quasi una «missione» condivisa dai partecipanti al forum. </a:t>
            </a:r>
          </a:p>
          <a:p>
            <a:r>
              <a:rPr lang="it-IT" altLang="it-IT">
                <a:latin typeface="Arial" panose="020B0604020202020204" pitchFamily="34" charset="0"/>
              </a:rPr>
              <a:t>La sensibilità ecologica, dunque, rappresenta il valore cardine e condiviso su cui si fonda la </a:t>
            </a:r>
            <a:r>
              <a:rPr lang="it-IT" altLang="it-IT" i="1">
                <a:latin typeface="Arial" panose="020B0604020202020204" pitchFamily="34" charset="0"/>
              </a:rPr>
              <a:t>community</a:t>
            </a:r>
            <a:r>
              <a:rPr lang="it-IT" altLang="it-IT">
                <a:latin typeface="Arial" panose="020B0604020202020204" pitchFamily="34" charset="0"/>
              </a:rPr>
              <a:t>, e, al contempo, il riferimento ad essa diventa un meccanismo attraverso cui gli utenti possono operare una rappresentazione del proprio Sé. L’aderenza ai valori condivisi, infatti, non si esplicita soltanto nei contenuti dei post, ma, in molti casi, anche nei </a:t>
            </a:r>
            <a:r>
              <a:rPr lang="it-IT" altLang="it-IT" i="1">
                <a:latin typeface="Arial" panose="020B0604020202020204" pitchFamily="34" charset="0"/>
              </a:rPr>
              <a:t>nickname</a:t>
            </a:r>
            <a:r>
              <a:rPr lang="it-IT" altLang="it-IT">
                <a:latin typeface="Arial" panose="020B0604020202020204" pitchFamily="34" charset="0"/>
              </a:rPr>
              <a:t> scelti dagli utenti e dai sotto firma associati ai vari messaggi. Ne sono un’evidenza i sottofirma “io ripudio i petrolati”, “I love Green”; “No Think, Go green”; “cura la terra”oppure </a:t>
            </a:r>
            <a:r>
              <a:rPr lang="it-IT" altLang="it-IT" i="1">
                <a:latin typeface="Arial" panose="020B0604020202020204" pitchFamily="34" charset="0"/>
              </a:rPr>
              <a:t>nickname</a:t>
            </a:r>
            <a:r>
              <a:rPr lang="it-IT" altLang="it-IT">
                <a:latin typeface="Arial" panose="020B0604020202020204" pitchFamily="34" charset="0"/>
              </a:rPr>
              <a:t> come “SimyGoes4Nature”, “babybio”, “ali.eco.bio”, “I wanna be Natural”, o ancora il simpatico titolo di un </a:t>
            </a:r>
            <a:r>
              <a:rPr lang="it-IT" altLang="it-IT" i="1">
                <a:latin typeface="Arial" panose="020B0604020202020204" pitchFamily="34" charset="0"/>
              </a:rPr>
              <a:t>thread</a:t>
            </a:r>
            <a:r>
              <a:rPr lang="it-IT" altLang="it-IT">
                <a:latin typeface="Arial" panose="020B0604020202020204" pitchFamily="34" charset="0"/>
              </a:rPr>
              <a:t> che recita: “</a:t>
            </a:r>
            <a:r>
              <a:rPr lang="it-IT" altLang="it-IT" i="1">
                <a:latin typeface="Arial" panose="020B0604020202020204" pitchFamily="34" charset="0"/>
              </a:rPr>
              <a:t>Chi non legge petrolatum è! :)”. </a:t>
            </a:r>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C1D70470-F0D6-45C1-9683-1A88852C506E}" type="slidenum">
              <a:rPr lang="it-IT" altLang="it-IT"/>
              <a:pPr eaLnBrk="1" hangingPunct="1"/>
              <a:t>139</a:t>
            </a:fld>
            <a:endParaRPr lang="it-IT" altLang="it-IT"/>
          </a:p>
        </p:txBody>
      </p:sp>
    </p:spTree>
    <p:extLst>
      <p:ext uri="{BB962C8B-B14F-4D97-AF65-F5344CB8AC3E}">
        <p14:creationId xmlns:p14="http://schemas.microsoft.com/office/powerpoint/2010/main" val="4099990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egnaposto immagine diapositiva 1"/>
          <p:cNvSpPr>
            <a:spLocks noGrp="1" noRot="1" noChangeAspect="1" noTextEdit="1"/>
          </p:cNvSpPr>
          <p:nvPr>
            <p:ph type="sldImg"/>
          </p:nvPr>
        </p:nvSpPr>
        <p:spPr>
          <a:ln/>
        </p:spPr>
      </p:sp>
      <p:sp>
        <p:nvSpPr>
          <p:cNvPr id="35843"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 consapevolezza intorno a particolari prodotti – e prima ancora intorno alle sostanze di cui questi prodotti sono composti – richiede, infatti, un lavoro di “studio” articolato e relativamente lungo. Questo discorso vale in particolar modo per gli “spignattatori” che, trovandosi a valutare in maniera approfondita le materie prime dei cosmetici, hanno modo di sperimentare direttamente le combinazioni più efficaci tra le sostanze.</a:t>
            </a:r>
          </a:p>
          <a:p>
            <a:r>
              <a:rPr lang="it-IT" altLang="it-IT">
                <a:latin typeface="Arial" panose="020B0604020202020204" pitchFamily="34" charset="0"/>
              </a:rPr>
              <a:t>La pratica o “l’arte dello spignatto” (così come recita il nome della relativa sezione nel forum “L’angolo di Lola”) non rappresenta per i membri della comunità online esclusivamente un’alternativa sicura e consapevole ai prodotti cosmetici in commercio, ma una vera e propria passione che genera divertimento e gratificazione, come emerge dal post mostrato nella slide</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6540FDA9-0C4D-4B16-B1D2-18E1D610D685}" type="slidenum">
              <a:rPr lang="it-IT" altLang="it-IT"/>
              <a:pPr eaLnBrk="1" hangingPunct="1"/>
              <a:t>140</a:t>
            </a:fld>
            <a:endParaRPr lang="it-IT" altLang="it-IT"/>
          </a:p>
        </p:txBody>
      </p:sp>
    </p:spTree>
    <p:extLst>
      <p:ext uri="{BB962C8B-B14F-4D97-AF65-F5344CB8AC3E}">
        <p14:creationId xmlns:p14="http://schemas.microsoft.com/office/powerpoint/2010/main" val="9503232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egnaposto immagine diapositiva 1"/>
          <p:cNvSpPr>
            <a:spLocks noGrp="1" noRot="1" noChangeAspect="1" noTextEdit="1"/>
          </p:cNvSpPr>
          <p:nvPr>
            <p:ph type="sldImg"/>
          </p:nvPr>
        </p:nvSpPr>
        <p:spPr>
          <a:ln/>
        </p:spPr>
      </p:sp>
      <p:sp>
        <p:nvSpPr>
          <p:cNvPr id="36867" name="Segnaposto note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a:latin typeface="Arial" panose="020B0604020202020204" pitchFamily="34" charset="0"/>
              </a:rPr>
              <a:t>L’aspetto più interessante rilevato, che poi risponde alla nostra domanda di ricerca, riguarda se la valutazione dei prodotti </a:t>
            </a:r>
            <a:r>
              <a:rPr lang="it-IT" altLang="it-IT" i="1">
                <a:latin typeface="Arial" panose="020B0604020202020204" pitchFamily="34" charset="0"/>
              </a:rPr>
              <a:t>branded</a:t>
            </a:r>
            <a:r>
              <a:rPr lang="it-IT" altLang="it-IT">
                <a:latin typeface="Arial" panose="020B0604020202020204" pitchFamily="34" charset="0"/>
              </a:rPr>
              <a:t> che avviene regolarmente sui tre forum esaminati, tramite specifiche sezioni, sia collegata in qualche modo alle pratiche di autoproduzione. Come anticipato,le pratiche di autoproduzione, come rilevato, si fondano su un processo “formativo” degli utenti, che prevede l’acquisizione di informazioni e lo sviluppo di competenze specifiche. Al riguardo, l’INCI e il connesso strumento del  Biodizionario assumono un ruolo significativo per i membri “spignattatori” delle community, in quanto consentono una rapida valutazione dei componenti presenti nei singoli prodotti. Le pratiche di autoproduzione si sviluppano, inoltre, per sopperire a “mancanze” di prodotti eco-bio presenti sul mercato. Al riguardo, si è scelto di approfondire l’analisi, focalizzando l’attenzione sull’intera gamma di prodotti realizzati da una singola impresa. La scelta è ricaduta su “I Provenzali”, brand del Saponificio Gianasso, per il fatto che presenta una vasta gamma di prodotti per la cura del corpo dichiarati “naturali al 100%”.</a:t>
            </a:r>
          </a:p>
          <a:p>
            <a:r>
              <a:rPr lang="it-IT" altLang="it-IT">
                <a:latin typeface="Arial" panose="020B0604020202020204" pitchFamily="34" charset="0"/>
              </a:rPr>
              <a:t>----</a:t>
            </a:r>
          </a:p>
          <a:p>
            <a:r>
              <a:rPr lang="it-IT" altLang="it-IT" sz="1000">
                <a:latin typeface="Arial" panose="020B0604020202020204" pitchFamily="34" charset="0"/>
              </a:rPr>
              <a:t>L’INCI (International Nomenclature of Cosmetic Ingredients) è una nomenclatura internazionale – obbligatoria dal 1997 – per indicare in etichetta i diversi ingredienti del prodotto cosmetico, in ordine di consistenza (cioè al primo posto si indica l’ingrediente contenuto in percentuale più alta, a seguire gli altri). Il Biodizionario (www.biodizionario.it) è una guida online gratuita che consente agli utenti una valutazione di eco-compatibilità dei componenti INCI presenti nella lista degli ingredienti dei cosmetici.</a:t>
            </a:r>
          </a:p>
          <a:p>
            <a:endParaRPr lang="it-IT" altLang="it-IT">
              <a:latin typeface="Arial" panose="020B0604020202020204" pitchFamily="34" charset="0"/>
            </a:endParaRPr>
          </a:p>
        </p:txBody>
      </p:sp>
      <p:sp>
        <p:nvSpPr>
          <p:cNvPr id="4" name="Segnaposto numero diapositiva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6ED2C12-5A20-4F99-917D-E02C40779CFC}" type="slidenum">
              <a:rPr lang="it-IT" altLang="it-IT"/>
              <a:pPr eaLnBrk="1" hangingPunct="1"/>
              <a:t>141</a:t>
            </a:fld>
            <a:endParaRPr lang="it-IT" altLang="it-IT"/>
          </a:p>
        </p:txBody>
      </p:sp>
    </p:spTree>
    <p:extLst>
      <p:ext uri="{BB962C8B-B14F-4D97-AF65-F5344CB8AC3E}">
        <p14:creationId xmlns:p14="http://schemas.microsoft.com/office/powerpoint/2010/main" val="13000914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D9DA34D8-EFC3-47E0-8AA3-9CA429935441}" type="datetimeFigureOut">
              <a:rPr lang="it-IT" smtClean="0"/>
              <a:t>14/07/2023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41086465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14/07/2023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8146875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8724900" y="365125"/>
            <a:ext cx="2628900" cy="5811838"/>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838200" y="365125"/>
            <a:ext cx="7734300" cy="5811838"/>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14/07/2023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21622165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1" y="981075"/>
            <a:ext cx="12240684" cy="5876925"/>
          </a:xfrm>
          <a:prstGeom prst="rect">
            <a:avLst/>
          </a:prstGeom>
          <a:solidFill>
            <a:srgbClr val="0F5494"/>
          </a:solidFill>
          <a:ln w="25400">
            <a:solidFill>
              <a:srgbClr val="0F5494"/>
            </a:solidFill>
            <a:miter lim="800000"/>
            <a:headEnd/>
            <a:tailEnd/>
          </a:ln>
          <a:effectLst>
            <a:outerShdw dist="23000" dir="5400000" rotWithShape="0">
              <a:srgbClr val="808080">
                <a:alpha val="34998"/>
              </a:srgbClr>
            </a:outerShdw>
          </a:effectLst>
        </p:spPr>
        <p:txBody>
          <a:bodyPr anchor="ctr"/>
          <a:lstStyle>
            <a:lvl1pPr defTabSz="457200" eaLnBrk="0" hangingPunct="0">
              <a:defRPr sz="1200">
                <a:solidFill>
                  <a:srgbClr val="0F5494"/>
                </a:solidFill>
                <a:latin typeface="Verdana" pitchFamily="34" charset="0"/>
                <a:ea typeface="ＭＳ Ｐゴシック" pitchFamily="34" charset="-128"/>
              </a:defRPr>
            </a:lvl1pPr>
            <a:lvl2pPr marL="742950" indent="-285750" defTabSz="457200" eaLnBrk="0" hangingPunct="0">
              <a:defRPr sz="1200">
                <a:solidFill>
                  <a:srgbClr val="0F5494"/>
                </a:solidFill>
                <a:latin typeface="Verdana" pitchFamily="34" charset="0"/>
                <a:ea typeface="ＭＳ Ｐゴシック" pitchFamily="34" charset="-128"/>
              </a:defRPr>
            </a:lvl2pPr>
            <a:lvl3pPr marL="1143000" indent="-228600" defTabSz="457200" eaLnBrk="0" hangingPunct="0">
              <a:defRPr sz="1200">
                <a:solidFill>
                  <a:srgbClr val="0F5494"/>
                </a:solidFill>
                <a:latin typeface="Verdana" pitchFamily="34" charset="0"/>
                <a:ea typeface="ＭＳ Ｐゴシック" pitchFamily="34" charset="-128"/>
              </a:defRPr>
            </a:lvl3pPr>
            <a:lvl4pPr marL="1600200" indent="-228600" defTabSz="457200" eaLnBrk="0" hangingPunct="0">
              <a:defRPr sz="1200">
                <a:solidFill>
                  <a:srgbClr val="0F5494"/>
                </a:solidFill>
                <a:latin typeface="Verdana" pitchFamily="34" charset="0"/>
                <a:ea typeface="ＭＳ Ｐゴシック" pitchFamily="34" charset="-128"/>
              </a:defRPr>
            </a:lvl4pPr>
            <a:lvl5pPr marL="2057400" indent="-228600" defTabSz="457200" eaLnBrk="0" hangingPunct="0">
              <a:defRPr sz="1200">
                <a:solidFill>
                  <a:srgbClr val="0F5494"/>
                </a:solidFill>
                <a:latin typeface="Verdana" pitchFamily="34" charset="0"/>
                <a:ea typeface="ＭＳ Ｐゴシック" pitchFamily="34" charset="-128"/>
              </a:defRPr>
            </a:lvl5pPr>
            <a:lvl6pPr marL="25146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6pPr>
            <a:lvl7pPr marL="29718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7pPr>
            <a:lvl8pPr marL="34290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8pPr>
            <a:lvl9pPr marL="3886200" indent="-228600" defTabSz="457200" eaLnBrk="0" fontAlgn="base" hangingPunct="0">
              <a:spcBef>
                <a:spcPct val="0"/>
              </a:spcBef>
              <a:spcAft>
                <a:spcPct val="0"/>
              </a:spcAft>
              <a:defRPr sz="1200">
                <a:solidFill>
                  <a:srgbClr val="0F5494"/>
                </a:solidFill>
                <a:latin typeface="Verdana" pitchFamily="34" charset="0"/>
                <a:ea typeface="ＭＳ Ｐゴシック" pitchFamily="34" charset="-128"/>
              </a:defRPr>
            </a:lvl9pPr>
          </a:lstStyle>
          <a:p>
            <a:pPr algn="ctr" eaLnBrk="1" fontAlgn="base" hangingPunct="1">
              <a:spcBef>
                <a:spcPct val="0"/>
              </a:spcBef>
              <a:spcAft>
                <a:spcPct val="0"/>
              </a:spcAft>
              <a:defRPr/>
            </a:pPr>
            <a:endParaRPr lang="en-US" altLang="en-US" sz="1800">
              <a:solidFill>
                <a:srgbClr val="FFFFFF"/>
              </a:solidFill>
            </a:endParaRPr>
          </a:p>
        </p:txBody>
      </p:sp>
      <p:pic>
        <p:nvPicPr>
          <p:cNvPr id="5" name="Picture 6" descr="LOGO CE-EN-quadri.eps"/>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76851" y="258764"/>
            <a:ext cx="1915583"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11"/>
          <p:cNvSpPr>
            <a:spLocks noChangeArrowheads="1"/>
          </p:cNvSpPr>
          <p:nvPr userDrawn="1"/>
        </p:nvSpPr>
        <p:spPr bwMode="auto">
          <a:xfrm>
            <a:off x="5689600" y="6659563"/>
            <a:ext cx="814917" cy="215900"/>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a:defRPr/>
            </a:pPr>
            <a:endParaRPr lang="en-US" sz="1800">
              <a:solidFill>
                <a:srgbClr val="FFFFFF"/>
              </a:solidFill>
              <a:ea typeface="MS PGothic" panose="020B0600070205080204" pitchFamily="34" charset="-128"/>
            </a:endParaRPr>
          </a:p>
        </p:txBody>
      </p:sp>
      <p:sp>
        <p:nvSpPr>
          <p:cNvPr id="3076" name="Rectangle 4"/>
          <p:cNvSpPr>
            <a:spLocks noGrp="1" noChangeArrowheads="1"/>
          </p:cNvSpPr>
          <p:nvPr>
            <p:ph type="ctrTitle"/>
          </p:nvPr>
        </p:nvSpPr>
        <p:spPr>
          <a:xfrm>
            <a:off x="5327651" y="2565401"/>
            <a:ext cx="6720416" cy="790575"/>
          </a:xfrm>
        </p:spPr>
        <p:txBody>
          <a:bodyPr/>
          <a:lstStyle>
            <a:lvl1pPr marL="3175">
              <a:defRPr sz="7600">
                <a:solidFill>
                  <a:srgbClr val="FFD624"/>
                </a:solidFill>
              </a:defRPr>
            </a:lvl1pPr>
          </a:lstStyle>
          <a:p>
            <a:pPr lvl="0"/>
            <a:r>
              <a:rPr lang="fr-BE" noProof="0"/>
              <a:t>Title</a:t>
            </a:r>
            <a:endParaRPr lang="en-GB" noProof="0"/>
          </a:p>
        </p:txBody>
      </p:sp>
      <p:sp>
        <p:nvSpPr>
          <p:cNvPr id="3077" name="Rectangle 5"/>
          <p:cNvSpPr>
            <a:spLocks noGrp="1" noChangeArrowheads="1"/>
          </p:cNvSpPr>
          <p:nvPr>
            <p:ph type="subTitle" idx="1"/>
          </p:nvPr>
        </p:nvSpPr>
        <p:spPr>
          <a:xfrm>
            <a:off x="814917" y="3716339"/>
            <a:ext cx="11377083" cy="1728787"/>
          </a:xfrm>
        </p:spPr>
        <p:txBody>
          <a:bodyPr/>
          <a:lstStyle>
            <a:lvl1pPr marL="0" indent="0">
              <a:buFontTx/>
              <a:buNone/>
              <a:defRPr sz="3000" b="1" i="0">
                <a:solidFill>
                  <a:schemeClr val="bg1"/>
                </a:solidFill>
              </a:defRPr>
            </a:lvl1pPr>
          </a:lstStyle>
          <a:p>
            <a:pPr lvl="0"/>
            <a:r>
              <a:rPr lang="fr-BE" noProof="0"/>
              <a:t>Subtitle</a:t>
            </a:r>
            <a:endParaRPr lang="en-GB" noProof="0"/>
          </a:p>
        </p:txBody>
      </p:sp>
      <p:sp>
        <p:nvSpPr>
          <p:cNvPr id="7" name="Rectangle 12"/>
          <p:cNvSpPr>
            <a:spLocks noGrp="1" noChangeArrowheads="1"/>
          </p:cNvSpPr>
          <p:nvPr>
            <p:ph type="dt" sz="half" idx="10"/>
          </p:nvPr>
        </p:nvSpPr>
        <p:spPr/>
        <p:txBody>
          <a:bodyPr/>
          <a:lstStyle>
            <a:lvl1pPr>
              <a:defRPr sz="1200" b="1">
                <a:solidFill>
                  <a:schemeClr val="bg1"/>
                </a:solidFill>
                <a:latin typeface="+mn-lt"/>
              </a:defRPr>
            </a:lvl1pPr>
          </a:lstStyle>
          <a:p>
            <a:pPr>
              <a:defRPr/>
            </a:pPr>
            <a:endParaRPr lang="en-GB">
              <a:solidFill>
                <a:srgbClr val="FFFFFF"/>
              </a:solidFill>
            </a:endParaRPr>
          </a:p>
        </p:txBody>
      </p:sp>
      <p:sp>
        <p:nvSpPr>
          <p:cNvPr id="8" name="Rectangle 13"/>
          <p:cNvSpPr>
            <a:spLocks noGrp="1" noChangeArrowheads="1"/>
          </p:cNvSpPr>
          <p:nvPr>
            <p:ph type="ftr" sz="quarter" idx="11"/>
          </p:nvPr>
        </p:nvSpPr>
        <p:spPr/>
        <p:txBody>
          <a:bodyPr/>
          <a:lstStyle>
            <a:lvl1pPr>
              <a:defRPr>
                <a:solidFill>
                  <a:schemeClr val="bg1"/>
                </a:solidFill>
                <a:latin typeface="+mn-lt"/>
              </a:defRPr>
            </a:lvl1pPr>
          </a:lstStyle>
          <a:p>
            <a:pPr>
              <a:defRPr/>
            </a:pPr>
            <a:endParaRPr lang="en-GB">
              <a:solidFill>
                <a:srgbClr val="FFFFFF"/>
              </a:solidFill>
            </a:endParaRPr>
          </a:p>
        </p:txBody>
      </p:sp>
      <p:sp>
        <p:nvSpPr>
          <p:cNvPr id="9" name="Rectangle 15"/>
          <p:cNvSpPr>
            <a:spLocks noGrp="1" noChangeArrowheads="1"/>
          </p:cNvSpPr>
          <p:nvPr>
            <p:ph type="sldNum" sz="quarter" idx="12"/>
          </p:nvPr>
        </p:nvSpPr>
        <p:spPr/>
        <p:txBody>
          <a:bodyPr/>
          <a:lstStyle>
            <a:lvl1pPr>
              <a:defRPr>
                <a:solidFill>
                  <a:schemeClr val="bg1"/>
                </a:solidFill>
                <a:latin typeface="Verdana" panose="020B0604030504040204" pitchFamily="34" charset="0"/>
              </a:defRPr>
            </a:lvl1pPr>
          </a:lstStyle>
          <a:p>
            <a:pPr>
              <a:defRPr/>
            </a:pPr>
            <a:fld id="{D17A7DE4-6EBC-40D5-99BA-1B3F1FC9D079}" type="slidenum">
              <a:rPr lang="en-GB" altLang="it-IT">
                <a:solidFill>
                  <a:srgbClr val="FFFFFF"/>
                </a:solidFill>
              </a:rPr>
              <a:pPr>
                <a:defRPr/>
              </a:pPr>
              <a:t>‹N›</a:t>
            </a:fld>
            <a:endParaRPr lang="en-GB" altLang="it-IT">
              <a:solidFill>
                <a:srgbClr val="FFFFFF"/>
              </a:solidFill>
            </a:endParaRPr>
          </a:p>
        </p:txBody>
      </p:sp>
    </p:spTree>
    <p:extLst>
      <p:ext uri="{BB962C8B-B14F-4D97-AF65-F5344CB8AC3E}">
        <p14:creationId xmlns:p14="http://schemas.microsoft.com/office/powerpoint/2010/main" val="19076600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F52CFB2-E18E-42C1-A08B-319D0B622026}"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9804074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squema Personaliza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PT"/>
              <a:t>Clique para editar o estilo</a:t>
            </a:r>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A6C16697-7FB1-45B1-8AA4-33A3101E0859}"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5706051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7B7C9A-2E91-41D9-9B98-5B9C53F401DF}"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31320787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2492376"/>
            <a:ext cx="5384800" cy="3529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B9C235-D470-461F-9C79-388F3B53C3E0}"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160517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C9F60AA-D731-4276-8D7E-9157620BD26A}"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366932475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5940614-AC07-4889-86D6-FC1CC15B5EA7}"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73623259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7B29553-CD6A-472B-84B6-3B50E3DF15A7}"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5560712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p>
            <a:fld id="{D9DA34D8-EFC3-47E0-8AA3-9CA429935441}" type="datetimeFigureOut">
              <a:rPr lang="it-IT" smtClean="0"/>
              <a:t>14/07/2023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34834017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A0EE403-9694-4BAE-A155-844C71CA3911}"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223652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E4A20CD-E27A-4F4D-B5BC-1033EBA4FB4C}"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40489233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F67314-6BC2-4C9F-9FE2-317F14A30405}"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1133607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527051" y="1339850"/>
            <a:ext cx="8089900" cy="46815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Title 6"/>
          <p:cNvSpPr>
            <a:spLocks noGrp="1"/>
          </p:cNvSpPr>
          <p:nvPr>
            <p:ph type="title"/>
          </p:nvPr>
        </p:nvSpPr>
        <p:spPr/>
        <p:txBody>
          <a:bodyPr/>
          <a:lstStyle/>
          <a:p>
            <a:r>
              <a:rPr lang="en-US"/>
              <a:t>Click to edit Master title style</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C08795-1A49-428F-A14E-2F8FF4BF509B}"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13451857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Rectangle 9"/>
          <p:cNvSpPr/>
          <p:nvPr userDrawn="1"/>
        </p:nvSpPr>
        <p:spPr>
          <a:xfrm>
            <a:off x="0" y="1"/>
            <a:ext cx="12192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FFFFFF"/>
              </a:solidFill>
            </a:endParaRPr>
          </a:p>
        </p:txBody>
      </p:sp>
      <p:pic>
        <p:nvPicPr>
          <p:cNvPr id="5" name="Picture 3" descr="C:\DOCUME~1\lenain\LOCALS~1\Temp\7zECC.tmp\Footer Box RTD EN Cyan.pn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672667" y="6457950"/>
            <a:ext cx="81491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C:\DOCUME~1\lenain\LOCALS~1\Temp\7zECD.tmp\LOGO-CE for RTD EN Negative Cyan.pn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5016500" y="306388"/>
            <a:ext cx="216111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624417" y="1556272"/>
            <a:ext cx="10972800" cy="936625"/>
          </a:xfrm>
        </p:spPr>
        <p:txBody>
          <a:bodyPr/>
          <a:lstStyle/>
          <a:p>
            <a:r>
              <a:rPr lang="en-US" dirty="0"/>
              <a:t>Click to edit Master title style</a:t>
            </a:r>
            <a:endParaRPr lang="en-GB" dirty="0"/>
          </a:p>
        </p:txBody>
      </p:sp>
      <p:sp>
        <p:nvSpPr>
          <p:cNvPr id="11" name="Content Placeholder 2"/>
          <p:cNvSpPr>
            <a:spLocks noGrp="1"/>
          </p:cNvSpPr>
          <p:nvPr>
            <p:ph idx="1"/>
          </p:nvPr>
        </p:nvSpPr>
        <p:spPr>
          <a:xfrm>
            <a:off x="609600" y="2636912"/>
            <a:ext cx="10972800" cy="3384476"/>
          </a:xfrm>
        </p:spPr>
        <p:txBody>
          <a:bodyPr/>
          <a:lstStyle>
            <a:lvl1pPr marL="0" indent="-342900">
              <a:buClr>
                <a:srgbClr val="0F5494"/>
              </a:buClr>
              <a:buSzPct val="120000"/>
              <a:buFont typeface="Arial" pitchFamily="34" charset="0"/>
              <a:buChar char="•"/>
              <a:defRPr/>
            </a:lvl1pPr>
            <a:lvl2pPr>
              <a:buClr>
                <a:srgbClr val="00AEF0"/>
              </a:buClr>
              <a:tabLst>
                <a:tab pos="7623175" algn="l"/>
              </a:tabLst>
              <a:defRPr/>
            </a:lvl2pPr>
            <a:lvl3pPr>
              <a:buFontTx/>
              <a:buChar char="-"/>
              <a:defRPr/>
            </a:lvl3pPr>
          </a:lstStyle>
          <a:p>
            <a:pPr lvl="0"/>
            <a:r>
              <a:rPr lang="en-US" dirty="0"/>
              <a:t>Click to edit Master text styles</a:t>
            </a:r>
          </a:p>
          <a:p>
            <a:pPr lvl="1"/>
            <a:r>
              <a:rPr lang="en-US" dirty="0"/>
              <a:t>Second level</a:t>
            </a:r>
          </a:p>
          <a:p>
            <a:pPr lvl="2"/>
            <a:r>
              <a:rPr lang="en-US" dirty="0"/>
              <a:t>Third level</a:t>
            </a:r>
          </a:p>
          <a:p>
            <a:pPr lvl="2"/>
            <a:endParaRPr lang="en-US" dirty="0"/>
          </a:p>
        </p:txBody>
      </p:sp>
      <p:sp>
        <p:nvSpPr>
          <p:cNvPr id="7" name="Rectangle 4"/>
          <p:cNvSpPr>
            <a:spLocks noGrp="1" noChangeArrowheads="1"/>
          </p:cNvSpPr>
          <p:nvPr>
            <p:ph type="dt" sz="half" idx="10"/>
          </p:nvPr>
        </p:nvSpPr>
        <p:spPr>
          <a:xfrm>
            <a:off x="609600" y="6092825"/>
            <a:ext cx="2844800" cy="476250"/>
          </a:xfrm>
        </p:spPr>
        <p:txBody>
          <a:bodyPr/>
          <a:lstStyle>
            <a:lvl1pPr>
              <a:defRPr>
                <a:solidFill>
                  <a:schemeClr val="tx1"/>
                </a:solidFill>
              </a:defRPr>
            </a:lvl1pPr>
          </a:lstStyle>
          <a:p>
            <a:pPr>
              <a:defRPr/>
            </a:pPr>
            <a:endParaRPr lang="en-GB">
              <a:solidFill>
                <a:srgbClr val="000000"/>
              </a:solidFill>
            </a:endParaRPr>
          </a:p>
        </p:txBody>
      </p:sp>
      <p:sp>
        <p:nvSpPr>
          <p:cNvPr id="8" name="Rectangle 5"/>
          <p:cNvSpPr>
            <a:spLocks noGrp="1" noChangeArrowheads="1"/>
          </p:cNvSpPr>
          <p:nvPr>
            <p:ph type="ftr" sz="quarter" idx="11"/>
          </p:nvPr>
        </p:nvSpPr>
        <p:spPr>
          <a:xfrm>
            <a:off x="4165600" y="6092825"/>
            <a:ext cx="3860800" cy="476250"/>
          </a:xfrm>
        </p:spPr>
        <p:txBody>
          <a:bodyPr/>
          <a:lstStyle>
            <a:lvl1pPr>
              <a:defRPr>
                <a:solidFill>
                  <a:schemeClr val="tx1"/>
                </a:solidFill>
              </a:defRPr>
            </a:lvl1pPr>
          </a:lstStyle>
          <a:p>
            <a:pPr>
              <a:defRPr/>
            </a:pPr>
            <a:endParaRPr>
              <a:solidFill>
                <a:srgbClr val="000000"/>
              </a:solidFill>
            </a:endParaRPr>
          </a:p>
        </p:txBody>
      </p:sp>
      <p:sp>
        <p:nvSpPr>
          <p:cNvPr id="9" name="Rectangle 6"/>
          <p:cNvSpPr>
            <a:spLocks noGrp="1" noChangeArrowheads="1"/>
          </p:cNvSpPr>
          <p:nvPr>
            <p:ph type="sldNum" sz="quarter" idx="12"/>
          </p:nvPr>
        </p:nvSpPr>
        <p:spPr>
          <a:xfrm>
            <a:off x="8737600" y="6092825"/>
            <a:ext cx="2844800" cy="476250"/>
          </a:xfrm>
        </p:spPr>
        <p:txBody>
          <a:bodyPr/>
          <a:lstStyle>
            <a:lvl1pPr>
              <a:defRPr/>
            </a:lvl1pPr>
          </a:lstStyle>
          <a:p>
            <a:pPr>
              <a:defRPr/>
            </a:pPr>
            <a:fld id="{961D4718-3042-4999-AC80-A51B83D2B2FD}" type="slidenum">
              <a:rPr lang="en-GB" altLang="it-IT">
                <a:solidFill>
                  <a:srgbClr val="000000"/>
                </a:solidFill>
              </a:rPr>
              <a:pPr>
                <a:defRPr/>
              </a:pPr>
              <a:t>‹N›</a:t>
            </a:fld>
            <a:endParaRPr lang="en-GB" altLang="it-IT">
              <a:solidFill>
                <a:srgbClr val="000000"/>
              </a:solidFill>
            </a:endParaRPr>
          </a:p>
        </p:txBody>
      </p:sp>
    </p:spTree>
    <p:extLst>
      <p:ext uri="{BB962C8B-B14F-4D97-AF65-F5344CB8AC3E}">
        <p14:creationId xmlns:p14="http://schemas.microsoft.com/office/powerpoint/2010/main" val="265063477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1714279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7731333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59741981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2876281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10221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a:t>
            </a:r>
          </a:p>
        </p:txBody>
      </p:sp>
      <p:sp>
        <p:nvSpPr>
          <p:cNvPr id="3" name="Segnaposto tes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p>
            <a:fld id="{D9DA34D8-EFC3-47E0-8AA3-9CA429935441}" type="datetimeFigureOut">
              <a:rPr lang="it-IT" smtClean="0"/>
              <a:t>14/07/2023</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96200407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7768694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15370467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4068129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dirty="0"/>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52544260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87382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28271237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B263B0D-D339-4F32-AD1E-FBBD06C17E0A}"/>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2BDDDA46-CA57-46D0-B034-23D7409BF2B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E9084E32-84A2-4AE8-AF04-64C4F52B7246}"/>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5DF795F0-4F2C-4735-A1C4-5DA0102E524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11743264-93BF-46B1-B396-67A0C114C628}"/>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1223564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EAD9E2-246A-496A-94FE-DD023F405FEC}"/>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29A30B3-042E-4A84-87CF-9C6D69873959}"/>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903E879-AA12-457E-9413-404255FC0076}"/>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23B472AA-431D-499E-A4B4-B72C538EF7C6}"/>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EBED29A0-40DE-433E-A6D9-09D41DFFAD4F}"/>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97614439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FCC968-4277-4E04-9C48-EA2B0DDAB91F}"/>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0276B84-04E7-4416-A6FD-4FC4488D8A3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233AAA82-6602-4A49-8194-A5C868122589}"/>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5038AB10-D667-43BA-85AA-79EAD7D619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B29296E-F522-4701-98E0-FC065D5FD2AB}"/>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2926670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99515D-9EB6-41CB-B540-044954DF1C1F}"/>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F54C63C6-1CB5-49B6-B286-2A4F7D557965}"/>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B412EA11-60BE-46AE-A6C2-2B10DE930D6C}"/>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AEF00000-F935-4537-A750-CCE0D2E00DD4}"/>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6" name="Segnaposto piè di pagina 5">
            <a:extLst>
              <a:ext uri="{FF2B5EF4-FFF2-40B4-BE49-F238E27FC236}">
                <a16:creationId xmlns:a16="http://schemas.microsoft.com/office/drawing/2014/main" id="{B5A72474-9575-4692-B420-33A5D966CDB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045E4AFD-5FF1-4F56-B336-58F6E0FDED3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3748753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838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6172200" y="1825625"/>
            <a:ext cx="5181600" cy="435133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p:cNvSpPr>
            <a:spLocks noGrp="1"/>
          </p:cNvSpPr>
          <p:nvPr>
            <p:ph type="dt" sz="half" idx="10"/>
          </p:nvPr>
        </p:nvSpPr>
        <p:spPr/>
        <p:txBody>
          <a:bodyPr/>
          <a:lstStyle/>
          <a:p>
            <a:fld id="{D9DA34D8-EFC3-47E0-8AA3-9CA429935441}" type="datetimeFigureOut">
              <a:rPr lang="it-IT" smtClean="0"/>
              <a:t>14/07/2023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62792888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E4A4FCD-C2C8-412C-BCD2-416E1001A7E8}"/>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6531E7DE-E091-44CB-A902-B3D970985B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FCC3ADC2-0562-4707-BF24-A3019AB1C135}"/>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59E85A93-670C-4B3F-9FDE-AC244CF46E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BE5271D3-34C9-4F5A-821F-13C7F8F249EA}"/>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60F1AF9D-B9F5-49BF-8B0E-4D29B77DCEED}"/>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8" name="Segnaposto piè di pagina 7">
            <a:extLst>
              <a:ext uri="{FF2B5EF4-FFF2-40B4-BE49-F238E27FC236}">
                <a16:creationId xmlns:a16="http://schemas.microsoft.com/office/drawing/2014/main" id="{290562B9-3811-4FCD-8900-1CE409031DE9}"/>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23227D91-5B6C-4B1D-A9A5-A1EF17B0647E}"/>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03133944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CDF80BB-C53C-4812-A92F-B215F322D34F}"/>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8C0ACF19-A971-418B-9471-5D1257B6B3AD}"/>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4" name="Segnaposto piè di pagina 3">
            <a:extLst>
              <a:ext uri="{FF2B5EF4-FFF2-40B4-BE49-F238E27FC236}">
                <a16:creationId xmlns:a16="http://schemas.microsoft.com/office/drawing/2014/main" id="{F5769388-5ED8-49B1-B197-CD9F94A6D168}"/>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159027B3-9DED-4821-9510-105B3B7E60D9}"/>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97243516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7B0FC149-344B-4DFE-B371-39EA060D504F}"/>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3" name="Segnaposto piè di pagina 2">
            <a:extLst>
              <a:ext uri="{FF2B5EF4-FFF2-40B4-BE49-F238E27FC236}">
                <a16:creationId xmlns:a16="http://schemas.microsoft.com/office/drawing/2014/main" id="{D7F75AE0-7563-4275-94A6-360331FBAA2A}"/>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351185ED-A3A8-4A64-B8E4-66B40058E0AB}"/>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48734676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9911472-E54B-429C-929B-FAE5987505E0}"/>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61AA01C8-4272-4B27-8FE1-1C688E0EBEC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C506114F-7938-4118-86D5-98B16A50BC8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184C2A4F-3CDC-441A-85DF-B87C055AA039}"/>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6" name="Segnaposto piè di pagina 5">
            <a:extLst>
              <a:ext uri="{FF2B5EF4-FFF2-40B4-BE49-F238E27FC236}">
                <a16:creationId xmlns:a16="http://schemas.microsoft.com/office/drawing/2014/main" id="{4E9DDBFF-125B-44F2-91B4-3422CACCA64F}"/>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28178758-2681-44F8-9EE2-B8182B3D68D7}"/>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158289287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C74A210-FA82-4A39-A624-B05EDEFF5E94}"/>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D8A33E6-43DC-41CE-8ED9-5C33E54A4AF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90700666-90E8-4F07-B616-B9FF0C2D2E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FA6CCB0-E7E2-4008-A6C6-F25C21279A45}"/>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6" name="Segnaposto piè di pagina 5">
            <a:extLst>
              <a:ext uri="{FF2B5EF4-FFF2-40B4-BE49-F238E27FC236}">
                <a16:creationId xmlns:a16="http://schemas.microsoft.com/office/drawing/2014/main" id="{24B3C569-F56A-4D3F-BC6C-B990C80E7423}"/>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FD20CCB2-18E2-4DCA-89E1-EAD01B79566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33040443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7E3A4EE-BEDE-4F2B-B572-EE514C2B7DBC}"/>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94448483-FFAA-487D-839F-4BDBCE2B3DBF}"/>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5C62C355-C9B7-46C7-8503-FC86A859EE8D}"/>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0C45A8DC-19CD-4407-BF55-0B7B57E7AC61}"/>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67D5D1FE-68A0-406F-90B6-E7252599D501}"/>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09648603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E4D3A5D3-5358-49CE-8994-AF94FE23F3B8}"/>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5B9C3E38-27F9-48B7-9558-D765FF418FCC}"/>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78EEDCF8-14D0-4005-807D-037521D0A4AD}"/>
              </a:ext>
            </a:extLst>
          </p:cNvPr>
          <p:cNvSpPr>
            <a:spLocks noGrp="1"/>
          </p:cNvSpPr>
          <p:nvPr>
            <p:ph type="dt" sz="half" idx="10"/>
          </p:nvPr>
        </p:nvSpPr>
        <p:spPr/>
        <p:txBody>
          <a:body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E32A046F-5482-482D-BFB0-56E6C5CBF68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8F8A89F8-4E18-4726-8C2C-D2A21345319D}"/>
              </a:ext>
            </a:extLst>
          </p:cNvPr>
          <p:cNvSpPr>
            <a:spLocks noGrp="1"/>
          </p:cNvSpPr>
          <p:nvPr>
            <p:ph type="sldNum" sz="quarter" idx="12"/>
          </p:nvPr>
        </p:nvSpPr>
        <p:spPr/>
        <p:txBody>
          <a:bodyPr/>
          <a:lstStyle/>
          <a:p>
            <a:fld id="{320D51EF-B8EE-41B5-9142-EC4AA9C91440}" type="slidenum">
              <a:rPr lang="it-IT" smtClean="0"/>
              <a:t>‹N›</a:t>
            </a:fld>
            <a:endParaRPr lang="it-IT"/>
          </a:p>
        </p:txBody>
      </p:sp>
    </p:spTree>
    <p:extLst>
      <p:ext uri="{BB962C8B-B14F-4D97-AF65-F5344CB8AC3E}">
        <p14:creationId xmlns:p14="http://schemas.microsoft.com/office/powerpoint/2010/main" val="236548031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576072" y="1124712"/>
            <a:ext cx="11036808" cy="3172968"/>
          </a:xfrm>
        </p:spPr>
        <p:txBody>
          <a:bodyPr anchor="b">
            <a:normAutofit/>
          </a:bodyPr>
          <a:lstStyle>
            <a:lvl1pPr algn="l">
              <a:defRPr sz="8000"/>
            </a:lvl1pPr>
          </a:lstStyle>
          <a:p>
            <a:r>
              <a:rPr lang="en-US" dirty="0"/>
              <a:t>Click to edit Master title style</a:t>
            </a:r>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576072" y="4727448"/>
            <a:ext cx="11036808" cy="1481328"/>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1B9FF558-51F9-42A2-9944-DBE23DA8B224}"/>
              </a:ext>
            </a:extLst>
          </p:cNvPr>
          <p:cNvSpPr>
            <a:spLocks noGrp="1"/>
          </p:cNvSpPr>
          <p:nvPr>
            <p:ph type="dt" sz="half" idx="10"/>
          </p:nvPr>
        </p:nvSpPr>
        <p:spPr>
          <a:xfrm>
            <a:off x="576072" y="6356350"/>
            <a:ext cx="2743200" cy="365125"/>
          </a:xfrm>
        </p:spPr>
        <p:txBody>
          <a:bodyPr/>
          <a:lstStyle/>
          <a:p>
            <a:fld id="{02AC24A9-CCB6-4F8D-B8DB-C2F3692CFA5A}" type="datetimeFigureOut">
              <a:rPr lang="en-US" smtClean="0"/>
              <a:t>7/14/2023</a:t>
            </a:fld>
            <a:endParaRPr lang="en-US" dirty="0"/>
          </a:p>
        </p:txBody>
      </p:sp>
      <p:sp>
        <p:nvSpPr>
          <p:cNvPr id="5" name="Footer Placeholder 4">
            <a:extLst>
              <a:ext uri="{FF2B5EF4-FFF2-40B4-BE49-F238E27FC236}">
                <a16:creationId xmlns:a16="http://schemas.microsoft.com/office/drawing/2014/main" id="{8B8C0E86-A7F7-4BDC-A637-254E5252DED5}"/>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3D10ADE-E9DA-4E57-BF57-1CCB65219839}"/>
              </a:ext>
            </a:extLst>
          </p:cNvPr>
          <p:cNvSpPr>
            <a:spLocks noGrp="1"/>
          </p:cNvSpPr>
          <p:nvPr>
            <p:ph type="sldNum" sz="quarter" idx="12"/>
          </p:nvPr>
        </p:nvSpPr>
        <p:spPr>
          <a:xfrm>
            <a:off x="8869680" y="6356350"/>
            <a:ext cx="2743200" cy="365125"/>
          </a:xfrm>
        </p:spPr>
        <p:txBody>
          <a:bodyPr/>
          <a:lstStyle/>
          <a:p>
            <a:fld id="{B2DC25EE-239B-4C5F-AAD1-255A7D5F1EE2}" type="slidenum">
              <a:rPr lang="en-US" smtClean="0"/>
              <a:t>‹N›</a:t>
            </a:fld>
            <a:endParaRPr lang="en-US" dirty="0"/>
          </a:p>
        </p:txBody>
      </p:sp>
      <p:sp>
        <p:nvSpPr>
          <p:cNvPr id="8" name="Rectangle 7">
            <a:extLst>
              <a:ext uri="{FF2B5EF4-FFF2-40B4-BE49-F238E27FC236}">
                <a16:creationId xmlns:a16="http://schemas.microsoft.com/office/drawing/2014/main" id="{8D06CE56-3881-4ADA-8CEF-D18B02C242A3}"/>
              </a:ext>
            </a:extLst>
          </p:cNvPr>
          <p:cNvSpPr/>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79F3C543-62EC-4433-9C93-A2CD8764E9B4}"/>
              </a:ext>
            </a:extLst>
          </p:cNvPr>
          <p:cNvSpPr/>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35843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 name="Rectangle 9">
            <a:extLst>
              <a:ext uri="{FF2B5EF4-FFF2-40B4-BE49-F238E27FC236}">
                <a16:creationId xmlns:a16="http://schemas.microsoft.com/office/drawing/2014/main" id="{04727B71-B4B6-4823-80A1-68C40B475118}"/>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7/14/2023</a:t>
            </a:fld>
            <a:endParaRPr lang="en-US"/>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7980842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85AEDC5C-2E87-49C6-AB07-A95E5F39ED8E}"/>
              </a:ext>
            </a:extLst>
          </p:cNvPr>
          <p:cNvSpPr/>
          <p:nvPr/>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id="{A57D88DE-E462-4C8A-BF99-609390DFB781}"/>
              </a:ext>
            </a:extLst>
          </p:cNvPr>
          <p:cNvSpPr/>
          <p:nvPr/>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b">
            <a:normAutofit/>
          </a:bodyPr>
          <a:lstStyle>
            <a:lvl1pPr>
              <a:defRPr sz="6600"/>
            </a:lvl1pPr>
          </a:lstStyle>
          <a:p>
            <a:r>
              <a:rPr lang="en-US" dirty="0"/>
              <a:t>Click to edit Master title style</a:t>
            </a: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p:spPr>
        <p:txBody>
          <a:bodyPr anchor="ctr">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a:extLst>
              <a:ext uri="{FF2B5EF4-FFF2-40B4-BE49-F238E27FC236}">
                <a16:creationId xmlns:a16="http://schemas.microsoft.com/office/drawing/2014/main" id="{D48BFA7D-4401-4285-802B-1579165F0D6D}"/>
              </a:ext>
            </a:extLst>
          </p:cNvPr>
          <p:cNvSpPr>
            <a:spLocks noGrp="1"/>
          </p:cNvSpPr>
          <p:nvPr>
            <p:ph type="dt" sz="half" idx="10"/>
          </p:nvPr>
        </p:nvSpPr>
        <p:spPr/>
        <p:txBody>
          <a:bodyPr/>
          <a:lstStyle/>
          <a:p>
            <a:fld id="{02AC24A9-CCB6-4F8D-B8DB-C2F3692CFA5A}" type="datetimeFigureOut">
              <a:rPr lang="en-US" smtClean="0"/>
              <a:t>7/14/2023</a:t>
            </a:fld>
            <a:endParaRPr lang="en-US"/>
          </a:p>
        </p:txBody>
      </p:sp>
      <p:sp>
        <p:nvSpPr>
          <p:cNvPr id="5" name="Footer Placeholder 4">
            <a:extLst>
              <a:ext uri="{FF2B5EF4-FFF2-40B4-BE49-F238E27FC236}">
                <a16:creationId xmlns:a16="http://schemas.microsoft.com/office/drawing/2014/main" id="{49A909C5-AA19-4195-8376-9002D5DF46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AC3F32-46E0-47C8-8565-5969A475FDB0}"/>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2424148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839788" y="365125"/>
            <a:ext cx="10515600" cy="1325563"/>
          </a:xfrm>
        </p:spPr>
        <p:txBody>
          <a:bodyPr/>
          <a:lstStyle/>
          <a:p>
            <a:r>
              <a:rPr lang="it-IT"/>
              <a:t>Fare clic per modificare lo stile del titolo</a:t>
            </a:r>
          </a:p>
        </p:txBody>
      </p:sp>
      <p:sp>
        <p:nvSpPr>
          <p:cNvPr id="3" name="Segnaposto tes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839788" y="2505075"/>
            <a:ext cx="5157787"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6172200" y="2505075"/>
            <a:ext cx="5183188" cy="3684588"/>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p:cNvSpPr>
            <a:spLocks noGrp="1"/>
          </p:cNvSpPr>
          <p:nvPr>
            <p:ph type="dt" sz="half" idx="10"/>
          </p:nvPr>
        </p:nvSpPr>
        <p:spPr/>
        <p:txBody>
          <a:bodyPr/>
          <a:lstStyle/>
          <a:p>
            <a:fld id="{D9DA34D8-EFC3-47E0-8AA3-9CA429935441}" type="datetimeFigureOut">
              <a:rPr lang="it-IT" smtClean="0"/>
              <a:t>14/07/2023</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907665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2076262E-36A0-40C6-ADE6-90CD9FB9B9EA}"/>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1" name="Rectangle 10">
            <a:extLst>
              <a:ext uri="{FF2B5EF4-FFF2-40B4-BE49-F238E27FC236}">
                <a16:creationId xmlns:a16="http://schemas.microsoft.com/office/drawing/2014/main" id="{42677A9B-4D1D-4D80-912C-24570140A650}"/>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03DC8C98-510F-48C9-82B2-9E4F760A68DF}"/>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7A078AE-0BC3-48F9-87EC-2DB0CCE7E2AE}"/>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Content Placeholder 2">
            <a:extLst>
              <a:ext uri="{FF2B5EF4-FFF2-40B4-BE49-F238E27FC236}">
                <a16:creationId xmlns:a16="http://schemas.microsoft.com/office/drawing/2014/main" id="{292A20DF-0829-4336-B59F-FF9D7AA9D8B6}"/>
              </a:ext>
            </a:extLst>
          </p:cNvPr>
          <p:cNvSpPr>
            <a:spLocks noGrp="1"/>
          </p:cNvSpPr>
          <p:nvPr>
            <p:ph sz="half" idx="1"/>
          </p:nvPr>
        </p:nvSpPr>
        <p:spPr>
          <a:xfrm>
            <a:off x="1115568"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7935D01C-CF67-4DF6-B96C-FFC9D5BF847B}"/>
              </a:ext>
            </a:extLst>
          </p:cNvPr>
          <p:cNvSpPr>
            <a:spLocks noGrp="1"/>
          </p:cNvSpPr>
          <p:nvPr>
            <p:ph sz="half" idx="2"/>
          </p:nvPr>
        </p:nvSpPr>
        <p:spPr>
          <a:xfrm>
            <a:off x="6345936" y="2478024"/>
            <a:ext cx="4937760" cy="369417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9BBD797-6031-4F82-8726-EAB757027FF5}"/>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7/14/2023</a:t>
            </a:fld>
            <a:endParaRPr lang="en-US"/>
          </a:p>
        </p:txBody>
      </p:sp>
      <p:sp>
        <p:nvSpPr>
          <p:cNvPr id="6" name="Footer Placeholder 5">
            <a:extLst>
              <a:ext uri="{FF2B5EF4-FFF2-40B4-BE49-F238E27FC236}">
                <a16:creationId xmlns:a16="http://schemas.microsoft.com/office/drawing/2014/main" id="{76B3F71C-B897-4909-A75E-8716AD49C1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78BC14-5BB1-405F-A6F3-C07230F085C8}"/>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1461935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3" name="Rectangle 12">
            <a:extLst>
              <a:ext uri="{FF2B5EF4-FFF2-40B4-BE49-F238E27FC236}">
                <a16:creationId xmlns:a16="http://schemas.microsoft.com/office/drawing/2014/main" id="{299500CE-917A-4D03-A7DF-71D8EBBC1537}"/>
              </a:ext>
            </a:extLst>
          </p:cNvPr>
          <p:cNvSpPr/>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dirty="0"/>
              <a:t>Click to edit Master title style</a:t>
            </a:r>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defRPr sz="2400"/>
            </a:lvl1pPr>
            <a:lvl2pPr>
              <a:defRPr sz="2000"/>
            </a:lvl2pPr>
            <a:lvl3pPr>
              <a:defRPr sz="1800"/>
            </a:lvl3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1115568" y="6356350"/>
            <a:ext cx="2743200" cy="365125"/>
          </a:xfrm>
        </p:spPr>
        <p:txBody>
          <a:bodyPr/>
          <a:lstStyle/>
          <a:p>
            <a:fld id="{02AC24A9-CCB6-4F8D-B8DB-C2F3692CFA5A}" type="datetimeFigureOut">
              <a:rPr lang="en-US" smtClean="0"/>
              <a:t>7/14/2023</a:t>
            </a:fld>
            <a:endParaRPr lang="en-US"/>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1668162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dirty="0"/>
              <a:t>Click to edit Master title style</a:t>
            </a:r>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fld id="{02AC24A9-CCB6-4F8D-B8DB-C2F3692CFA5A}" type="datetimeFigureOut">
              <a:rPr lang="en-US" smtClean="0"/>
              <a:t>7/14/2023</a:t>
            </a:fld>
            <a:endParaRPr lang="en-US"/>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50473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fld id="{02AC24A9-CCB6-4F8D-B8DB-C2F3692CFA5A}" type="datetimeFigureOut">
              <a:rPr lang="en-US" smtClean="0"/>
              <a:t>7/14/2023</a:t>
            </a:fld>
            <a:endParaRPr lang="en-US"/>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28130665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7/14/2023</a:t>
            </a:fld>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41444719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dirty="0"/>
              <a:t>Click to edit Master title style</a:t>
            </a:r>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fld id="{02AC24A9-CCB6-4F8D-B8DB-C2F3692CFA5A}" type="datetimeFigureOut">
              <a:rPr lang="en-US" smtClean="0"/>
              <a:t>7/14/2023</a:t>
            </a:fld>
            <a:endParaRPr lang="en-US"/>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213163043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32C18-E430-4EC7-BD7C-99D86D012231}"/>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8FC5012F-7119-4D94-9717-3862E1C9384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ED9A4A-D287-4207-9037-70DB007A1707}"/>
              </a:ext>
            </a:extLst>
          </p:cNvPr>
          <p:cNvSpPr>
            <a:spLocks noGrp="1"/>
          </p:cNvSpPr>
          <p:nvPr>
            <p:ph type="dt" sz="half" idx="10"/>
          </p:nvPr>
        </p:nvSpPr>
        <p:spPr/>
        <p:txBody>
          <a:bodyPr/>
          <a:lstStyle/>
          <a:p>
            <a:fld id="{02AC24A9-CCB6-4F8D-B8DB-C2F3692CFA5A}" type="datetimeFigureOut">
              <a:rPr lang="en-US" smtClean="0"/>
              <a:t>7/14/2023</a:t>
            </a:fld>
            <a:endParaRPr lang="en-US"/>
          </a:p>
        </p:txBody>
      </p:sp>
      <p:sp>
        <p:nvSpPr>
          <p:cNvPr id="5" name="Footer Placeholder 4">
            <a:extLst>
              <a:ext uri="{FF2B5EF4-FFF2-40B4-BE49-F238E27FC236}">
                <a16:creationId xmlns:a16="http://schemas.microsoft.com/office/drawing/2014/main" id="{61ECFCAC-80DB-43BB-B3F1-AC22BACEE36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7679730-3487-4D94-A0DC-C21684963AB3}"/>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8587879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43C89D-929E-4CD1-BCCC-72A14C0335D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FED450EA-A577-4B76-A12F-650BEB20FD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D2603B-9ACE-4FA9-805B-9B91EB63DF7D}"/>
              </a:ext>
            </a:extLst>
          </p:cNvPr>
          <p:cNvSpPr>
            <a:spLocks noGrp="1"/>
          </p:cNvSpPr>
          <p:nvPr>
            <p:ph type="dt" sz="half" idx="10"/>
          </p:nvPr>
        </p:nvSpPr>
        <p:spPr/>
        <p:txBody>
          <a:bodyPr/>
          <a:lstStyle/>
          <a:p>
            <a:fld id="{02AC24A9-CCB6-4F8D-B8DB-C2F3692CFA5A}" type="datetimeFigureOut">
              <a:rPr lang="en-US" smtClean="0"/>
              <a:t>7/14/2023</a:t>
            </a:fld>
            <a:endParaRPr lang="en-US"/>
          </a:p>
        </p:txBody>
      </p:sp>
      <p:sp>
        <p:nvSpPr>
          <p:cNvPr id="5" name="Footer Placeholder 4">
            <a:extLst>
              <a:ext uri="{FF2B5EF4-FFF2-40B4-BE49-F238E27FC236}">
                <a16:creationId xmlns:a16="http://schemas.microsoft.com/office/drawing/2014/main" id="{7ECE18AC-D6A9-4A61-885D-68E2B684A43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197AE4-AA47-4E14-8FFE-171FAE47F49E}"/>
              </a:ext>
            </a:extLst>
          </p:cNvPr>
          <p:cNvSpPr>
            <a:spLocks noGrp="1"/>
          </p:cNvSpPr>
          <p:nvPr>
            <p:ph type="sldNum" sz="quarter" idx="12"/>
          </p:nvPr>
        </p:nvSpPr>
        <p:spPr/>
        <p:txBody>
          <a:bodyPr/>
          <a:lstStyle/>
          <a:p>
            <a:fld id="{B2DC25EE-239B-4C5F-AAD1-255A7D5F1EE2}" type="slidenum">
              <a:rPr lang="en-US" smtClean="0"/>
              <a:t>‹N›</a:t>
            </a:fld>
            <a:endParaRPr lang="en-US"/>
          </a:p>
        </p:txBody>
      </p:sp>
    </p:spTree>
    <p:extLst>
      <p:ext uri="{BB962C8B-B14F-4D97-AF65-F5344CB8AC3E}">
        <p14:creationId xmlns:p14="http://schemas.microsoft.com/office/powerpoint/2010/main" val="380317225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descr="Tag=AccentColor&#10;Flavor=Light&#10;Target=FillAndLine">
            <a:extLst>
              <a:ext uri="{FF2B5EF4-FFF2-40B4-BE49-F238E27FC236}">
                <a16:creationId xmlns:a16="http://schemas.microsoft.com/office/drawing/2014/main" id="{DA381740-063A-41A4-836D-85D14980EEF0}"/>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24EF9DF8-704A-44AE-8850-307DDACC9387}"/>
              </a:ext>
            </a:extLst>
          </p:cNvPr>
          <p:cNvSpPr>
            <a:spLocks noGrp="1"/>
          </p:cNvSpPr>
          <p:nvPr>
            <p:ph type="ctrTitle"/>
          </p:nvPr>
        </p:nvSpPr>
        <p:spPr>
          <a:xfrm>
            <a:off x="841248" y="448056"/>
            <a:ext cx="10515600" cy="4069080"/>
          </a:xfrm>
        </p:spPr>
        <p:txBody>
          <a:bodyPr anchor="b">
            <a:noAutofit/>
          </a:bodyPr>
          <a:lstStyle>
            <a:lvl1pPr algn="l">
              <a:defRPr sz="9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3CC72E09-06F3-48B9-9B95-DE15EC98017B}"/>
              </a:ext>
            </a:extLst>
          </p:cNvPr>
          <p:cNvSpPr>
            <a:spLocks noGrp="1"/>
          </p:cNvSpPr>
          <p:nvPr>
            <p:ph type="subTitle" idx="1"/>
          </p:nvPr>
        </p:nvSpPr>
        <p:spPr>
          <a:xfrm>
            <a:off x="841248" y="4983480"/>
            <a:ext cx="10515600" cy="1124712"/>
          </a:xfrm>
        </p:spPr>
        <p:txBody>
          <a:bodyPr>
            <a:normAutofit/>
          </a:bodyPr>
          <a:lstStyle>
            <a:lvl1pPr marL="0" indent="0" algn="l">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E11CD474-E5E1-4D01-97F6-0C9FC09332C0}"/>
              </a:ext>
            </a:extLst>
          </p:cNvPr>
          <p:cNvSpPr>
            <a:spLocks noGrp="1"/>
          </p:cNvSpPr>
          <p:nvPr>
            <p:ph type="dt" sz="half" idx="10"/>
          </p:nvPr>
        </p:nvSpPr>
        <p:spPr/>
        <p:txBody>
          <a:bodyPr/>
          <a:lstStyle/>
          <a:p>
            <a:fld id="{72345051-2045-45DA-935E-2E3CA1A69ADC}" type="datetimeFigureOut">
              <a:rPr lang="en-US" smtClean="0"/>
              <a:t>7/14/2023</a:t>
            </a:fld>
            <a:endParaRPr lang="en-US" dirty="0"/>
          </a:p>
        </p:txBody>
      </p:sp>
      <p:sp>
        <p:nvSpPr>
          <p:cNvPr id="5" name="Footer Placeholder 4">
            <a:extLst>
              <a:ext uri="{FF2B5EF4-FFF2-40B4-BE49-F238E27FC236}">
                <a16:creationId xmlns:a16="http://schemas.microsoft.com/office/drawing/2014/main" id="{C636BBC7-EB9B-4B36-88E9-DBF65D270E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48786C7-DD8D-492F-9A9A-A7B3EBE27FE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82892677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D02BC-5A24-47F7-A4DF-B93FBC0C51B0}"/>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8E9219E-EE74-4093-94D6-F663E059C504}"/>
              </a:ext>
            </a:extLst>
          </p:cNvPr>
          <p:cNvSpPr>
            <a:spLocks noGrp="1"/>
          </p:cNvSpPr>
          <p:nvPr>
            <p:ph idx="1"/>
          </p:nvPr>
        </p:nvSpPr>
        <p:spPr>
          <a:xfrm>
            <a:off x="838200" y="1929384"/>
            <a:ext cx="10515600" cy="4251960"/>
          </a:xfrm>
        </p:spPr>
        <p:txBody>
          <a:bodyPr>
            <a:norm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82A61642-BFBA-48AE-A29C-C2AA7386AE95}"/>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5" name="Footer Placeholder 4">
            <a:extLst>
              <a:ext uri="{FF2B5EF4-FFF2-40B4-BE49-F238E27FC236}">
                <a16:creationId xmlns:a16="http://schemas.microsoft.com/office/drawing/2014/main" id="{2AD2029B-6646-4DBF-A302-76A513FC64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6D4DFD-766F-4E45-A00C-2B5E8CE9A90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7" descr="Tag=AccentColor&#10;Flavor=Light&#10;Target=FillAndLine">
            <a:extLst>
              <a:ext uri="{FF2B5EF4-FFF2-40B4-BE49-F238E27FC236}">
                <a16:creationId xmlns:a16="http://schemas.microsoft.com/office/drawing/2014/main" id="{EBDD1931-9E86-4402-9A68-33A2D9EFB198}"/>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879622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2"/>
          <p:cNvSpPr>
            <a:spLocks noGrp="1"/>
          </p:cNvSpPr>
          <p:nvPr>
            <p:ph type="dt" sz="half" idx="10"/>
          </p:nvPr>
        </p:nvSpPr>
        <p:spPr/>
        <p:txBody>
          <a:bodyPr/>
          <a:lstStyle/>
          <a:p>
            <a:fld id="{D9DA34D8-EFC3-47E0-8AA3-9CA429935441}" type="datetimeFigureOut">
              <a:rPr lang="it-IT" smtClean="0"/>
              <a:t>14/07/2023</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3958043787"/>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C218C0-6540-400C-BB51-353D5FD5CB00}"/>
              </a:ext>
            </a:extLst>
          </p:cNvPr>
          <p:cNvSpPr>
            <a:spLocks noGrp="1"/>
          </p:cNvSpPr>
          <p:nvPr>
            <p:ph type="title"/>
          </p:nvPr>
        </p:nvSpPr>
        <p:spPr>
          <a:xfrm>
            <a:off x="841248" y="448056"/>
            <a:ext cx="10515600" cy="4069080"/>
          </a:xfrm>
        </p:spPr>
        <p:txBody>
          <a:bodyPr anchor="b">
            <a:normAutofit/>
          </a:bodyPr>
          <a:lstStyle>
            <a:lvl1pPr>
              <a:defRPr sz="8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81CD69-43B3-4FF7-AA41-30C36C957E65}"/>
              </a:ext>
            </a:extLst>
          </p:cNvPr>
          <p:cNvSpPr>
            <a:spLocks noGrp="1"/>
          </p:cNvSpPr>
          <p:nvPr>
            <p:ph type="body" idx="1"/>
          </p:nvPr>
        </p:nvSpPr>
        <p:spPr>
          <a:xfrm>
            <a:off x="841248" y="4983480"/>
            <a:ext cx="10515600" cy="1124712"/>
          </a:xfrm>
        </p:spPr>
        <p:txBody>
          <a:bodyPr>
            <a:normAutofit/>
          </a:bodyPr>
          <a:lstStyle>
            <a:lvl1pPr marL="0" indent="0">
              <a:buNone/>
              <a:defRPr sz="2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BF300D-5CBE-47E9-A193-E23C8314D0EA}"/>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5" name="Footer Placeholder 4">
            <a:extLst>
              <a:ext uri="{FF2B5EF4-FFF2-40B4-BE49-F238E27FC236}">
                <a16:creationId xmlns:a16="http://schemas.microsoft.com/office/drawing/2014/main" id="{56E7DF3F-C51A-4DB1-9FCE-E3E0D8E9257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5269CF4-FAAB-44EF-A2A5-8352B4AA384F}"/>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7" name="Rectangle 6" descr="Tag=AccentColor&#10;Flavor=Light&#10;Target=FillAndLine">
            <a:extLst>
              <a:ext uri="{FF2B5EF4-FFF2-40B4-BE49-F238E27FC236}">
                <a16:creationId xmlns:a16="http://schemas.microsoft.com/office/drawing/2014/main" id="{417A8947-4521-4FE1-8E44-27363435CE1B}"/>
              </a:ext>
            </a:extLst>
          </p:cNvPr>
          <p:cNvSpPr/>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08784822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DE264-531D-49C1-A8AF-2B4C1D218FAB}"/>
              </a:ext>
            </a:extLst>
          </p:cNvPr>
          <p:cNvSpPr>
            <a:spLocks noGrp="1"/>
          </p:cNvSpPr>
          <p:nvPr>
            <p:ph type="title"/>
          </p:nvPr>
        </p:nvSpPr>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4B9A1B8-2F1B-46AA-858A-CFFF5AF7CEB0}"/>
              </a:ext>
            </a:extLst>
          </p:cNvPr>
          <p:cNvSpPr>
            <a:spLocks noGrp="1"/>
          </p:cNvSpPr>
          <p:nvPr>
            <p:ph sz="half" idx="1"/>
          </p:nvPr>
        </p:nvSpPr>
        <p:spPr>
          <a:xfrm>
            <a:off x="838200" y="1929384"/>
            <a:ext cx="5181600" cy="425196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6E6B9631-18C0-43BD-8AF3-9137D6D4C234}"/>
              </a:ext>
            </a:extLst>
          </p:cNvPr>
          <p:cNvSpPr>
            <a:spLocks noGrp="1"/>
          </p:cNvSpPr>
          <p:nvPr>
            <p:ph sz="half" idx="2"/>
          </p:nvPr>
        </p:nvSpPr>
        <p:spPr>
          <a:xfrm>
            <a:off x="6172200" y="1929384"/>
            <a:ext cx="5181600" cy="42519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E9032FCA-14C6-4497-9C27-3F58062442CE}"/>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6" name="Footer Placeholder 5">
            <a:extLst>
              <a:ext uri="{FF2B5EF4-FFF2-40B4-BE49-F238E27FC236}">
                <a16:creationId xmlns:a16="http://schemas.microsoft.com/office/drawing/2014/main" id="{961E5057-693B-4E10-958E-0ABE79FEC7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0CECB1-0A35-4C10-9D3D-FE4404283011}"/>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9" name="Rectangle 8" descr="Tag=AccentColor&#10;Flavor=Light&#10;Target=FillAndLine">
            <a:extLst>
              <a:ext uri="{FF2B5EF4-FFF2-40B4-BE49-F238E27FC236}">
                <a16:creationId xmlns:a16="http://schemas.microsoft.com/office/drawing/2014/main" id="{2FAAC677-2D37-4F63-9C4B-711A2988EE0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114051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8AE282-8875-4F49-AB21-E1C2BCAEA1F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712EA2-EF8C-4F18-BECF-AD121F72816A}"/>
              </a:ext>
            </a:extLst>
          </p:cNvPr>
          <p:cNvSpPr>
            <a:spLocks noGrp="1"/>
          </p:cNvSpPr>
          <p:nvPr>
            <p:ph type="body" idx="1"/>
          </p:nvPr>
        </p:nvSpPr>
        <p:spPr>
          <a:xfrm>
            <a:off x="839788" y="1938528"/>
            <a:ext cx="5157787"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D7B59D4-E93F-40C1-A1A2-F1867830C678}"/>
              </a:ext>
            </a:extLst>
          </p:cNvPr>
          <p:cNvSpPr>
            <a:spLocks noGrp="1"/>
          </p:cNvSpPr>
          <p:nvPr>
            <p:ph sz="half" idx="2"/>
          </p:nvPr>
        </p:nvSpPr>
        <p:spPr>
          <a:xfrm>
            <a:off x="839788" y="2926080"/>
            <a:ext cx="5157787" cy="32644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6E810616-1C77-42AE-8449-D0B64E2B8475}"/>
              </a:ext>
            </a:extLst>
          </p:cNvPr>
          <p:cNvSpPr>
            <a:spLocks noGrp="1"/>
          </p:cNvSpPr>
          <p:nvPr>
            <p:ph type="body" sz="quarter" idx="3"/>
          </p:nvPr>
        </p:nvSpPr>
        <p:spPr>
          <a:xfrm>
            <a:off x="6172200" y="1938528"/>
            <a:ext cx="5183188" cy="823912"/>
          </a:xfrm>
        </p:spPr>
        <p:txBody>
          <a:bodyPr anchor="b">
            <a:normAutofit/>
          </a:bodyPr>
          <a:lstStyle>
            <a:lvl1pPr marL="0" indent="0">
              <a:buNone/>
              <a:defRPr sz="3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A74E172-AFE8-48E4-BBB0-CA6D4EC1127C}"/>
              </a:ext>
            </a:extLst>
          </p:cNvPr>
          <p:cNvSpPr>
            <a:spLocks noGrp="1"/>
          </p:cNvSpPr>
          <p:nvPr>
            <p:ph sz="quarter" idx="4"/>
          </p:nvPr>
        </p:nvSpPr>
        <p:spPr>
          <a:xfrm>
            <a:off x="6172200" y="2926080"/>
            <a:ext cx="5183188" cy="32644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4C9407CC-270D-4C98-B95C-7AE67D2E1913}"/>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8" name="Footer Placeholder 7">
            <a:extLst>
              <a:ext uri="{FF2B5EF4-FFF2-40B4-BE49-F238E27FC236}">
                <a16:creationId xmlns:a16="http://schemas.microsoft.com/office/drawing/2014/main" id="{454070D5-9B7B-47FC-9F75-F6AD9607452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28EAC17-33BE-4265-8C06-644C2D34FD3C}"/>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11" name="Rectangle 10" descr="Tag=AccentColor&#10;Flavor=Light&#10;Target=FillAndLine">
            <a:extLst>
              <a:ext uri="{FF2B5EF4-FFF2-40B4-BE49-F238E27FC236}">
                <a16:creationId xmlns:a16="http://schemas.microsoft.com/office/drawing/2014/main" id="{F634C457-AEBF-47D7-9200-BAD05D138B12}"/>
              </a:ext>
            </a:extLst>
          </p:cNvPr>
          <p:cNvSpPr/>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8332604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E9AC0-40CD-4451-BF00-5E2FC7B7451B}"/>
              </a:ext>
            </a:extLst>
          </p:cNvPr>
          <p:cNvSpPr>
            <a:spLocks noGrp="1"/>
          </p:cNvSpPr>
          <p:nvPr>
            <p:ph type="title"/>
          </p:nvPr>
        </p:nvSpPr>
        <p:spPr>
          <a:xfrm>
            <a:off x="2203704" y="1728216"/>
            <a:ext cx="7781544" cy="3392424"/>
          </a:xfrm>
        </p:spPr>
        <p:txBody>
          <a:bodyPr>
            <a:normAutofit/>
          </a:bodyPr>
          <a:lstStyle>
            <a:lvl1pPr algn="ctr">
              <a:defRPr sz="78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C6FD9A32-9C83-452B-BC69-CC6E95D3C93C}"/>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4" name="Footer Placeholder 3">
            <a:extLst>
              <a:ext uri="{FF2B5EF4-FFF2-40B4-BE49-F238E27FC236}">
                <a16:creationId xmlns:a16="http://schemas.microsoft.com/office/drawing/2014/main" id="{6B87B83E-E23E-42DE-876D-F55908A97DC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61C03A8-D428-4010-B413-13B1E9922628}"/>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6" name="Rectangle 6" descr="Tag=AccentColor&#10;Flavor=Light&#10;Target=FillAndLine">
            <a:extLst>
              <a:ext uri="{FF2B5EF4-FFF2-40B4-BE49-F238E27FC236}">
                <a16:creationId xmlns:a16="http://schemas.microsoft.com/office/drawing/2014/main" id="{17F03060-85EC-4182-8C18-C6EE0D373E4B}"/>
              </a:ext>
            </a:extLst>
          </p:cNvPr>
          <p:cNvSpPr/>
          <p:nvPr/>
        </p:nvSpPr>
        <p:spPr>
          <a:xfrm>
            <a:off x="3974206" y="5126892"/>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357533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72816A0-77C4-4A3F-87BD-A7321E3C84D2}"/>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3" name="Footer Placeholder 2">
            <a:extLst>
              <a:ext uri="{FF2B5EF4-FFF2-40B4-BE49-F238E27FC236}">
                <a16:creationId xmlns:a16="http://schemas.microsoft.com/office/drawing/2014/main" id="{A5FC3464-F026-4C77-9441-55ECA5054D5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87D9257-BADE-4D0B-AF0B-D09FE95FA078}"/>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195781619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A1C48E-F751-45A2-9010-208B81EDBE69}"/>
              </a:ext>
            </a:extLst>
          </p:cNvPr>
          <p:cNvSpPr>
            <a:spLocks noGrp="1"/>
          </p:cNvSpPr>
          <p:nvPr>
            <p:ph type="title"/>
          </p:nvPr>
        </p:nvSpPr>
        <p:spPr>
          <a:xfrm>
            <a:off x="839788" y="457200"/>
            <a:ext cx="3932237" cy="3429000"/>
          </a:xfrm>
        </p:spPr>
        <p:txBody>
          <a:bodyPr anchor="b">
            <a:normAutofit/>
          </a:bodyPr>
          <a:lstStyle>
            <a:lvl1pPr>
              <a:defRPr sz="6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59D501F6-8430-4758-8636-74D68E990EC3}"/>
              </a:ext>
            </a:extLst>
          </p:cNvPr>
          <p:cNvSpPr>
            <a:spLocks noGrp="1"/>
          </p:cNvSpPr>
          <p:nvPr>
            <p:ph idx="1"/>
          </p:nvPr>
        </p:nvSpPr>
        <p:spPr>
          <a:xfrm>
            <a:off x="5303520" y="548640"/>
            <a:ext cx="6053328" cy="5431536"/>
          </a:xfrm>
        </p:spPr>
        <p:txBody>
          <a:bodyPr anchor="ct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2E79DC39-A29C-494C-98B6-999746C5F38A}"/>
              </a:ext>
            </a:extLst>
          </p:cNvPr>
          <p:cNvSpPr>
            <a:spLocks noGrp="1"/>
          </p:cNvSpPr>
          <p:nvPr>
            <p:ph type="body" sz="half" idx="2"/>
          </p:nvPr>
        </p:nvSpPr>
        <p:spPr>
          <a:xfrm>
            <a:off x="839788" y="3977640"/>
            <a:ext cx="3932237"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2584C988-A6DB-469A-B8AA-31866F36E83D}"/>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6" name="Footer Placeholder 5">
            <a:extLst>
              <a:ext uri="{FF2B5EF4-FFF2-40B4-BE49-F238E27FC236}">
                <a16:creationId xmlns:a16="http://schemas.microsoft.com/office/drawing/2014/main" id="{02BC39C3-81EB-4828-9AD3-2F1FAC521E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59376C-9810-49A5-BC9A-4E6A02175273}"/>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B9F96F3A-E64D-4401-B02C-BCD5CAA97CFF}"/>
              </a:ext>
            </a:extLst>
          </p:cNvPr>
          <p:cNvSpPr/>
          <p:nvPr/>
        </p:nvSpPr>
        <p:spPr>
          <a:xfrm rot="5400000">
            <a:off x="2797492"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476958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37704-80BD-41B0-8395-41618EC3AFBC}"/>
              </a:ext>
            </a:extLst>
          </p:cNvPr>
          <p:cNvSpPr>
            <a:spLocks noGrp="1"/>
          </p:cNvSpPr>
          <p:nvPr>
            <p:ph type="title"/>
          </p:nvPr>
        </p:nvSpPr>
        <p:spPr>
          <a:xfrm>
            <a:off x="839788" y="457200"/>
            <a:ext cx="3931920" cy="3429000"/>
          </a:xfrm>
        </p:spPr>
        <p:txBody>
          <a:bodyPr anchor="b">
            <a:normAutofit/>
          </a:bodyPr>
          <a:lstStyle>
            <a:lvl1pPr>
              <a:defRPr sz="60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14DA4032-EC66-4974-BD30-898B60E4B562}"/>
              </a:ext>
            </a:extLst>
          </p:cNvPr>
          <p:cNvSpPr>
            <a:spLocks noGrp="1"/>
          </p:cNvSpPr>
          <p:nvPr>
            <p:ph type="pic" idx="1"/>
          </p:nvPr>
        </p:nvSpPr>
        <p:spPr>
          <a:xfrm>
            <a:off x="5303520" y="548640"/>
            <a:ext cx="6053328" cy="543153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921802D0-5574-4631-BA49-92362F8E40DC}"/>
              </a:ext>
            </a:extLst>
          </p:cNvPr>
          <p:cNvSpPr>
            <a:spLocks noGrp="1"/>
          </p:cNvSpPr>
          <p:nvPr>
            <p:ph type="body" sz="half" idx="2"/>
          </p:nvPr>
        </p:nvSpPr>
        <p:spPr>
          <a:xfrm>
            <a:off x="839788" y="3977640"/>
            <a:ext cx="3931920" cy="2002536"/>
          </a:xfrm>
        </p:spPr>
        <p:txBody>
          <a:bodyPr>
            <a:normAutofit/>
          </a:bodyPr>
          <a:lstStyle>
            <a:lvl1pPr marL="0" indent="0">
              <a:buNone/>
              <a:defRPr sz="3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a:extLst>
              <a:ext uri="{FF2B5EF4-FFF2-40B4-BE49-F238E27FC236}">
                <a16:creationId xmlns:a16="http://schemas.microsoft.com/office/drawing/2014/main" id="{F62C2F5B-DDDD-4E64-94A9-99E46F4B06A0}"/>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6" name="Footer Placeholder 5">
            <a:extLst>
              <a:ext uri="{FF2B5EF4-FFF2-40B4-BE49-F238E27FC236}">
                <a16:creationId xmlns:a16="http://schemas.microsoft.com/office/drawing/2014/main" id="{D4FA8D36-8865-48E7-8249-ED729A5F709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30F98C3-0B62-4361-8408-A01F70807CDB}"/>
              </a:ext>
            </a:extLst>
          </p:cNvPr>
          <p:cNvSpPr>
            <a:spLocks noGrp="1"/>
          </p:cNvSpPr>
          <p:nvPr>
            <p:ph type="sldNum" sz="quarter" idx="12"/>
          </p:nvPr>
        </p:nvSpPr>
        <p:spPr/>
        <p:txBody>
          <a:bodyPr/>
          <a:lstStyle/>
          <a:p>
            <a:fld id="{A7CD31F4-64FA-4BA0-9498-67783267A8C8}" type="slidenum">
              <a:rPr lang="en-US" smtClean="0"/>
              <a:t>‹N›</a:t>
            </a:fld>
            <a:endParaRPr lang="en-US"/>
          </a:p>
        </p:txBody>
      </p:sp>
      <p:sp>
        <p:nvSpPr>
          <p:cNvPr id="8" name="Rectangle 6" descr="Tag=AccentColor&#10;Flavor=Light&#10;Target=FillAndLine">
            <a:extLst>
              <a:ext uri="{FF2B5EF4-FFF2-40B4-BE49-F238E27FC236}">
                <a16:creationId xmlns:a16="http://schemas.microsoft.com/office/drawing/2014/main" id="{FE511AB6-FEAF-4549-BA88-0764BD10B63D}"/>
              </a:ext>
            </a:extLst>
          </p:cNvPr>
          <p:cNvSpPr/>
          <p:nvPr/>
        </p:nvSpPr>
        <p:spPr>
          <a:xfrm rot="5400000">
            <a:off x="2798064" y="3254143"/>
            <a:ext cx="4480560" cy="27432"/>
          </a:xfrm>
          <a:custGeom>
            <a:avLst/>
            <a:gdLst>
              <a:gd name="connsiteX0" fmla="*/ 0 w 4480560"/>
              <a:gd name="connsiteY0" fmla="*/ 0 h 27432"/>
              <a:gd name="connsiteX1" fmla="*/ 595274 w 4480560"/>
              <a:gd name="connsiteY1" fmla="*/ 0 h 27432"/>
              <a:gd name="connsiteX2" fmla="*/ 1100938 w 4480560"/>
              <a:gd name="connsiteY2" fmla="*/ 0 h 27432"/>
              <a:gd name="connsiteX3" fmla="*/ 1651406 w 4480560"/>
              <a:gd name="connsiteY3" fmla="*/ 0 h 27432"/>
              <a:gd name="connsiteX4" fmla="*/ 2336292 w 4480560"/>
              <a:gd name="connsiteY4" fmla="*/ 0 h 27432"/>
              <a:gd name="connsiteX5" fmla="*/ 2931566 w 4480560"/>
              <a:gd name="connsiteY5" fmla="*/ 0 h 27432"/>
              <a:gd name="connsiteX6" fmla="*/ 3482035 w 4480560"/>
              <a:gd name="connsiteY6" fmla="*/ 0 h 27432"/>
              <a:gd name="connsiteX7" fmla="*/ 4480560 w 4480560"/>
              <a:gd name="connsiteY7" fmla="*/ 0 h 27432"/>
              <a:gd name="connsiteX8" fmla="*/ 4480560 w 4480560"/>
              <a:gd name="connsiteY8" fmla="*/ 27432 h 27432"/>
              <a:gd name="connsiteX9" fmla="*/ 3840480 w 4480560"/>
              <a:gd name="connsiteY9" fmla="*/ 27432 h 27432"/>
              <a:gd name="connsiteX10" fmla="*/ 3290011 w 4480560"/>
              <a:gd name="connsiteY10" fmla="*/ 27432 h 27432"/>
              <a:gd name="connsiteX11" fmla="*/ 2560320 w 4480560"/>
              <a:gd name="connsiteY11" fmla="*/ 27432 h 27432"/>
              <a:gd name="connsiteX12" fmla="*/ 1965046 w 4480560"/>
              <a:gd name="connsiteY12" fmla="*/ 27432 h 27432"/>
              <a:gd name="connsiteX13" fmla="*/ 1459382 w 4480560"/>
              <a:gd name="connsiteY13" fmla="*/ 27432 h 27432"/>
              <a:gd name="connsiteX14" fmla="*/ 774497 w 4480560"/>
              <a:gd name="connsiteY14" fmla="*/ 27432 h 27432"/>
              <a:gd name="connsiteX15" fmla="*/ 0 w 4480560"/>
              <a:gd name="connsiteY15" fmla="*/ 27432 h 27432"/>
              <a:gd name="connsiteX16" fmla="*/ 0 w 4480560"/>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480560" h="27432" fill="none" extrusionOk="0">
                <a:moveTo>
                  <a:pt x="0" y="0"/>
                </a:moveTo>
                <a:cubicBezTo>
                  <a:pt x="267821" y="8731"/>
                  <a:pt x="334105" y="2629"/>
                  <a:pt x="595274" y="0"/>
                </a:cubicBezTo>
                <a:cubicBezTo>
                  <a:pt x="856443" y="-2629"/>
                  <a:pt x="863808" y="-13353"/>
                  <a:pt x="1100938" y="0"/>
                </a:cubicBezTo>
                <a:cubicBezTo>
                  <a:pt x="1338068" y="13353"/>
                  <a:pt x="1431663" y="-25862"/>
                  <a:pt x="1651406" y="0"/>
                </a:cubicBezTo>
                <a:cubicBezTo>
                  <a:pt x="1871149" y="25862"/>
                  <a:pt x="2173163" y="23827"/>
                  <a:pt x="2336292" y="0"/>
                </a:cubicBezTo>
                <a:cubicBezTo>
                  <a:pt x="2499421" y="-23827"/>
                  <a:pt x="2720589" y="28148"/>
                  <a:pt x="2931566" y="0"/>
                </a:cubicBezTo>
                <a:cubicBezTo>
                  <a:pt x="3142543" y="-28148"/>
                  <a:pt x="3323630" y="27022"/>
                  <a:pt x="3482035" y="0"/>
                </a:cubicBezTo>
                <a:cubicBezTo>
                  <a:pt x="3640440" y="-27022"/>
                  <a:pt x="4012110" y="-20118"/>
                  <a:pt x="4480560" y="0"/>
                </a:cubicBezTo>
                <a:cubicBezTo>
                  <a:pt x="4479587" y="8304"/>
                  <a:pt x="4480082" y="21512"/>
                  <a:pt x="4480560" y="27432"/>
                </a:cubicBezTo>
                <a:cubicBezTo>
                  <a:pt x="4314132" y="24068"/>
                  <a:pt x="4028383" y="45776"/>
                  <a:pt x="3840480" y="27432"/>
                </a:cubicBezTo>
                <a:cubicBezTo>
                  <a:pt x="3652577" y="9088"/>
                  <a:pt x="3547615" y="11992"/>
                  <a:pt x="3290011" y="27432"/>
                </a:cubicBezTo>
                <a:cubicBezTo>
                  <a:pt x="3032407" y="42872"/>
                  <a:pt x="2830268" y="17863"/>
                  <a:pt x="2560320" y="27432"/>
                </a:cubicBezTo>
                <a:cubicBezTo>
                  <a:pt x="2290372" y="37001"/>
                  <a:pt x="2147422" y="15872"/>
                  <a:pt x="1965046" y="27432"/>
                </a:cubicBezTo>
                <a:cubicBezTo>
                  <a:pt x="1782670" y="38992"/>
                  <a:pt x="1689791" y="49824"/>
                  <a:pt x="1459382" y="27432"/>
                </a:cubicBezTo>
                <a:cubicBezTo>
                  <a:pt x="1228973" y="5040"/>
                  <a:pt x="915486" y="45645"/>
                  <a:pt x="774497" y="27432"/>
                </a:cubicBezTo>
                <a:cubicBezTo>
                  <a:pt x="633508" y="9219"/>
                  <a:pt x="361442" y="-1963"/>
                  <a:pt x="0" y="27432"/>
                </a:cubicBezTo>
                <a:cubicBezTo>
                  <a:pt x="-1048" y="14992"/>
                  <a:pt x="-1120" y="7447"/>
                  <a:pt x="0" y="0"/>
                </a:cubicBezTo>
                <a:close/>
              </a:path>
              <a:path w="4480560" h="27432" stroke="0" extrusionOk="0">
                <a:moveTo>
                  <a:pt x="0" y="0"/>
                </a:moveTo>
                <a:cubicBezTo>
                  <a:pt x="285465" y="225"/>
                  <a:pt x="322691" y="16223"/>
                  <a:pt x="595274" y="0"/>
                </a:cubicBezTo>
                <a:cubicBezTo>
                  <a:pt x="867857" y="-16223"/>
                  <a:pt x="989129" y="-11242"/>
                  <a:pt x="1100938" y="0"/>
                </a:cubicBezTo>
                <a:cubicBezTo>
                  <a:pt x="1212747" y="11242"/>
                  <a:pt x="1574350" y="-36410"/>
                  <a:pt x="1830629" y="0"/>
                </a:cubicBezTo>
                <a:cubicBezTo>
                  <a:pt x="2086908" y="36410"/>
                  <a:pt x="2180922" y="4645"/>
                  <a:pt x="2425903" y="0"/>
                </a:cubicBezTo>
                <a:cubicBezTo>
                  <a:pt x="2670884" y="-4645"/>
                  <a:pt x="2782024" y="22929"/>
                  <a:pt x="3021178" y="0"/>
                </a:cubicBezTo>
                <a:cubicBezTo>
                  <a:pt x="3260332" y="-22929"/>
                  <a:pt x="3456982" y="-1586"/>
                  <a:pt x="3750869" y="0"/>
                </a:cubicBezTo>
                <a:cubicBezTo>
                  <a:pt x="4044756" y="1586"/>
                  <a:pt x="4302726" y="17043"/>
                  <a:pt x="4480560" y="0"/>
                </a:cubicBezTo>
                <a:cubicBezTo>
                  <a:pt x="4481045" y="9333"/>
                  <a:pt x="4481838" y="19699"/>
                  <a:pt x="4480560" y="27432"/>
                </a:cubicBezTo>
                <a:cubicBezTo>
                  <a:pt x="4279652" y="2294"/>
                  <a:pt x="4200762" y="50710"/>
                  <a:pt x="3930091" y="27432"/>
                </a:cubicBezTo>
                <a:cubicBezTo>
                  <a:pt x="3659420" y="4154"/>
                  <a:pt x="3456052" y="31438"/>
                  <a:pt x="3290011" y="27432"/>
                </a:cubicBezTo>
                <a:cubicBezTo>
                  <a:pt x="3123970" y="23426"/>
                  <a:pt x="2882392" y="41962"/>
                  <a:pt x="2649931" y="27432"/>
                </a:cubicBezTo>
                <a:cubicBezTo>
                  <a:pt x="2417470" y="12902"/>
                  <a:pt x="2238426" y="16481"/>
                  <a:pt x="2054657" y="27432"/>
                </a:cubicBezTo>
                <a:cubicBezTo>
                  <a:pt x="1870888" y="38383"/>
                  <a:pt x="1566368" y="54184"/>
                  <a:pt x="1324966" y="27432"/>
                </a:cubicBezTo>
                <a:cubicBezTo>
                  <a:pt x="1083564" y="680"/>
                  <a:pt x="787410" y="20090"/>
                  <a:pt x="595274" y="27432"/>
                </a:cubicBezTo>
                <a:cubicBezTo>
                  <a:pt x="403138" y="34774"/>
                  <a:pt x="169622" y="19643"/>
                  <a:pt x="0" y="27432"/>
                </a:cubicBezTo>
                <a:cubicBezTo>
                  <a:pt x="211" y="18145"/>
                  <a:pt x="120" y="6480"/>
                  <a:pt x="0" y="0"/>
                </a:cubicBezTo>
                <a:close/>
              </a:path>
            </a:pathLst>
          </a:custGeom>
          <a:solidFill>
            <a:schemeClr val="tx1"/>
          </a:solidFill>
          <a:ln w="4445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981686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7CF8D-FF51-4FD8-B968-A2C85073478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661A953-02EA-491B-A215-AF8420D74D3A}"/>
              </a:ext>
            </a:extLst>
          </p:cNvPr>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34084D1E-BC98-44E4-8D2C-89CCDC293331}"/>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5" name="Footer Placeholder 4">
            <a:extLst>
              <a:ext uri="{FF2B5EF4-FFF2-40B4-BE49-F238E27FC236}">
                <a16:creationId xmlns:a16="http://schemas.microsoft.com/office/drawing/2014/main" id="{513019EB-9C2B-4833-B72A-1476941597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F6E764-5688-45F5-94ED-A7357D2F5689}"/>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152068391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0E3CB6-3025-40BF-A04B-A7B0CB4C01F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DD5CB3-8B24-48C7-89D3-8DCAD36A453D}"/>
              </a:ext>
            </a:extLst>
          </p:cNvPr>
          <p:cNvSpPr>
            <a:spLocks noGrp="1"/>
          </p:cNvSpPr>
          <p:nvPr>
            <p:ph type="body" orient="vert" idx="1"/>
          </p:nvPr>
        </p:nvSpPr>
        <p:spPr>
          <a:xfrm>
            <a:off x="838200" y="365125"/>
            <a:ext cx="7734300"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150BC931-E2BF-4C1D-91AA-89F82F8268B2}"/>
              </a:ext>
            </a:extLst>
          </p:cNvPr>
          <p:cNvSpPr>
            <a:spLocks noGrp="1"/>
          </p:cNvSpPr>
          <p:nvPr>
            <p:ph type="dt" sz="half" idx="10"/>
          </p:nvPr>
        </p:nvSpPr>
        <p:spPr/>
        <p:txBody>
          <a:bodyPr/>
          <a:lstStyle/>
          <a:p>
            <a:fld id="{72345051-2045-45DA-935E-2E3CA1A69ADC}" type="datetimeFigureOut">
              <a:rPr lang="en-US" smtClean="0"/>
              <a:t>7/14/2023</a:t>
            </a:fld>
            <a:endParaRPr lang="en-US"/>
          </a:p>
        </p:txBody>
      </p:sp>
      <p:sp>
        <p:nvSpPr>
          <p:cNvPr id="5" name="Footer Placeholder 4">
            <a:extLst>
              <a:ext uri="{FF2B5EF4-FFF2-40B4-BE49-F238E27FC236}">
                <a16:creationId xmlns:a16="http://schemas.microsoft.com/office/drawing/2014/main" id="{7548A135-AEE9-4483-957E-3D143318D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8DEFD4-A052-46B3-B2AE-F3091D8A2F7B}"/>
              </a:ext>
            </a:extLst>
          </p:cNvPr>
          <p:cNvSpPr>
            <a:spLocks noGrp="1"/>
          </p:cNvSpPr>
          <p:nvPr>
            <p:ph type="sldNum" sz="quarter" idx="12"/>
          </p:nvPr>
        </p:nvSpPr>
        <p:spPr/>
        <p:txBody>
          <a:bodyPr/>
          <a:lstStyle/>
          <a:p>
            <a:fld id="{A7CD31F4-64FA-4BA0-9498-67783267A8C8}" type="slidenum">
              <a:rPr lang="en-US" smtClean="0"/>
              <a:t>‹N›</a:t>
            </a:fld>
            <a:endParaRPr lang="en-US"/>
          </a:p>
        </p:txBody>
      </p:sp>
    </p:spTree>
    <p:extLst>
      <p:ext uri="{BB962C8B-B14F-4D97-AF65-F5344CB8AC3E}">
        <p14:creationId xmlns:p14="http://schemas.microsoft.com/office/powerpoint/2010/main" val="33800799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9DA34D8-EFC3-47E0-8AA3-9CA429935441}" type="datetimeFigureOut">
              <a:rPr lang="it-IT" smtClean="0"/>
              <a:t>14/07/2023</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5959973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contenut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DA34D8-EFC3-47E0-8AA3-9CA429935441}" type="datetimeFigureOut">
              <a:rPr lang="it-IT" smtClean="0"/>
              <a:t>14/07/2023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8775538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a:t>
            </a:r>
          </a:p>
        </p:txBody>
      </p:sp>
      <p:sp>
        <p:nvSpPr>
          <p:cNvPr id="3" name="Segnaposto immagin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stili del testo dello schema</a:t>
            </a:r>
          </a:p>
        </p:txBody>
      </p:sp>
      <p:sp>
        <p:nvSpPr>
          <p:cNvPr id="5" name="Segnaposto data 4"/>
          <p:cNvSpPr>
            <a:spLocks noGrp="1"/>
          </p:cNvSpPr>
          <p:nvPr>
            <p:ph type="dt" sz="half" idx="10"/>
          </p:nvPr>
        </p:nvSpPr>
        <p:spPr/>
        <p:txBody>
          <a:bodyPr/>
          <a:lstStyle/>
          <a:p>
            <a:fld id="{D9DA34D8-EFC3-47E0-8AA3-9CA429935441}" type="datetimeFigureOut">
              <a:rPr lang="it-IT" smtClean="0"/>
              <a:t>14/07/2023</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EDA78A75-0303-4796-8A8D-80169A8ABA88}" type="slidenum">
              <a:rPr lang="it-IT" smtClean="0"/>
              <a:t>‹N›</a:t>
            </a:fld>
            <a:endParaRPr lang="it-IT"/>
          </a:p>
        </p:txBody>
      </p:sp>
    </p:spTree>
    <p:extLst>
      <p:ext uri="{BB962C8B-B14F-4D97-AF65-F5344CB8AC3E}">
        <p14:creationId xmlns:p14="http://schemas.microsoft.com/office/powerpoint/2010/main" val="25647944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a:t>
            </a:r>
          </a:p>
        </p:txBody>
      </p:sp>
      <p:sp>
        <p:nvSpPr>
          <p:cNvPr id="3" name="Segnaposto tes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DA34D8-EFC3-47E0-8AA3-9CA429935441}" type="datetimeFigureOut">
              <a:rPr lang="it-IT" smtClean="0"/>
              <a:t>14/07/2023</a:t>
            </a:fld>
            <a:endParaRPr lang="it-IT"/>
          </a:p>
        </p:txBody>
      </p:sp>
      <p:sp>
        <p:nvSpPr>
          <p:cNvPr id="5" name="Segnaposto piè di pa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A78A75-0303-4796-8A8D-80169A8ABA88}" type="slidenum">
              <a:rPr lang="it-IT" smtClean="0"/>
              <a:t>‹N›</a:t>
            </a:fld>
            <a:endParaRPr lang="it-IT"/>
          </a:p>
        </p:txBody>
      </p:sp>
    </p:spTree>
    <p:extLst>
      <p:ext uri="{BB962C8B-B14F-4D97-AF65-F5344CB8AC3E}">
        <p14:creationId xmlns:p14="http://schemas.microsoft.com/office/powerpoint/2010/main" val="14986251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27051" y="1339850"/>
            <a:ext cx="109728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GB" altLang="en-US"/>
              <a:t>Title</a:t>
            </a:r>
          </a:p>
        </p:txBody>
      </p:sp>
      <p:sp>
        <p:nvSpPr>
          <p:cNvPr id="1027" name="Rectangle 3"/>
          <p:cNvSpPr>
            <a:spLocks noGrp="1" noChangeArrowheads="1"/>
          </p:cNvSpPr>
          <p:nvPr>
            <p:ph type="body" idx="1"/>
          </p:nvPr>
        </p:nvSpPr>
        <p:spPr bwMode="auto">
          <a:xfrm>
            <a:off x="609600" y="2492376"/>
            <a:ext cx="10972800" cy="352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BE" altLang="en-US"/>
              <a:t>Second level</a:t>
            </a:r>
            <a:endParaRPr lang="en-GB" altLang="en-US"/>
          </a:p>
          <a:p>
            <a:pPr lvl="1"/>
            <a:r>
              <a:rPr lang="en-GB" altLang="en-US"/>
              <a:t>Third level</a:t>
            </a:r>
          </a:p>
          <a:p>
            <a:pPr lvl="2"/>
            <a:r>
              <a:rPr lang="en-GB" altLang="en-US"/>
              <a:t>- Fourth level</a:t>
            </a:r>
          </a:p>
        </p:txBody>
      </p:sp>
      <p:sp>
        <p:nvSpPr>
          <p:cNvPr id="1028" name="Rectangle 4"/>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chemeClr val="tx1"/>
                </a:solidFill>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29" name="Rectangle 5"/>
          <p:cNvSpPr>
            <a:spLocks noGrp="1" noChangeArrowheads="1"/>
          </p:cNvSpPr>
          <p:nvPr>
            <p:ph type="ftr" sz="quarter" idx="3"/>
          </p:nvPr>
        </p:nvSpPr>
        <p:spPr bwMode="auto">
          <a:xfrm>
            <a:off x="4165600" y="6245225"/>
            <a:ext cx="3860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chemeClr val="tx1"/>
                </a:solidFill>
                <a:latin typeface="Arial" charset="0"/>
                <a:ea typeface="+mn-ea"/>
                <a:cs typeface="+mn-cs"/>
              </a:defRPr>
            </a:lvl1pPr>
          </a:lstStyle>
          <a:p>
            <a:pPr fontAlgn="base">
              <a:spcBef>
                <a:spcPct val="0"/>
              </a:spcBef>
              <a:spcAft>
                <a:spcPct val="0"/>
              </a:spcAft>
              <a:defRPr/>
            </a:pPr>
            <a:endParaRPr lang="en-GB">
              <a:solidFill>
                <a:srgbClr val="000000"/>
              </a:solidFill>
            </a:endParaRPr>
          </a:p>
        </p:txBody>
      </p:sp>
      <p:sp>
        <p:nvSpPr>
          <p:cNvPr id="1030" name="Rectangle 6"/>
          <p:cNvSpPr>
            <a:spLocks noGrp="1" noChangeArrowheads="1"/>
          </p:cNvSpPr>
          <p:nvPr>
            <p:ph type="sldNum" sz="quarter" idx="4"/>
          </p:nvPr>
        </p:nvSpPr>
        <p:spPr bwMode="auto">
          <a:xfrm>
            <a:off x="8737600" y="6245225"/>
            <a:ext cx="28448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chemeClr val="tx1"/>
                </a:solidFill>
                <a:latin typeface="Arial" panose="020B0604020202020204" pitchFamily="34" charset="0"/>
                <a:ea typeface="ＭＳ Ｐゴシック" pitchFamily="34" charset="-128"/>
              </a:defRPr>
            </a:lvl1pPr>
          </a:lstStyle>
          <a:p>
            <a:pPr fontAlgn="base">
              <a:spcBef>
                <a:spcPct val="0"/>
              </a:spcBef>
              <a:spcAft>
                <a:spcPct val="0"/>
              </a:spcAft>
              <a:defRPr/>
            </a:pPr>
            <a:fld id="{2F138E12-8CB0-4276-8758-614F1C3B3F4E}" type="slidenum">
              <a:rPr lang="en-GB" altLang="it-IT">
                <a:solidFill>
                  <a:srgbClr val="000000"/>
                </a:solidFill>
              </a:rPr>
              <a:pPr fontAlgn="base">
                <a:spcBef>
                  <a:spcPct val="0"/>
                </a:spcBef>
                <a:spcAft>
                  <a:spcPct val="0"/>
                </a:spcAft>
                <a:defRPr/>
              </a:pPr>
              <a:t>‹N›</a:t>
            </a:fld>
            <a:endParaRPr lang="en-GB" altLang="it-IT">
              <a:solidFill>
                <a:srgbClr val="000000"/>
              </a:solidFill>
            </a:endParaRPr>
          </a:p>
        </p:txBody>
      </p:sp>
      <p:sp>
        <p:nvSpPr>
          <p:cNvPr id="7" name="Rectangle 6"/>
          <p:cNvSpPr>
            <a:spLocks noChangeArrowheads="1"/>
          </p:cNvSpPr>
          <p:nvPr/>
        </p:nvSpPr>
        <p:spPr bwMode="auto">
          <a:xfrm>
            <a:off x="5683251" y="6659564"/>
            <a:ext cx="814916" cy="198437"/>
          </a:xfrm>
          <a:prstGeom prst="rect">
            <a:avLst/>
          </a:prstGeom>
          <a:solidFill>
            <a:srgbClr val="133176"/>
          </a:solidFill>
          <a:ln w="9525">
            <a:solidFill>
              <a:srgbClr val="133176"/>
            </a:solidFill>
            <a:miter lim="800000"/>
            <a:headEnd/>
            <a:tailEnd/>
          </a:ln>
          <a:effectLst>
            <a:outerShdw blurRad="40000" dist="23000" dir="5400000" rotWithShape="0">
              <a:srgbClr val="808080">
                <a:alpha val="34998"/>
              </a:srgbClr>
            </a:outerShdw>
          </a:effectLst>
        </p:spPr>
        <p:txBody>
          <a:bodyPr anchor="ctr"/>
          <a:lstStyle/>
          <a:p>
            <a:pPr algn="ctr" defTabSz="457200">
              <a:defRPr/>
            </a:pPr>
            <a:endParaRPr lang="en-US" sz="1800">
              <a:solidFill>
                <a:srgbClr val="FFFFFF"/>
              </a:solidFill>
              <a:ea typeface="MS PGothic" panose="020B0600070205080204" pitchFamily="34" charset="-128"/>
            </a:endParaRPr>
          </a:p>
        </p:txBody>
      </p:sp>
      <p:sp>
        <p:nvSpPr>
          <p:cNvPr id="11" name="Rectangle 3"/>
          <p:cNvSpPr/>
          <p:nvPr userDrawn="1"/>
        </p:nvSpPr>
        <p:spPr>
          <a:xfrm>
            <a:off x="0" y="1"/>
            <a:ext cx="12192000" cy="989013"/>
          </a:xfrm>
          <a:prstGeom prst="rect">
            <a:avLst/>
          </a:prstGeom>
          <a:solidFill>
            <a:srgbClr val="00AEF0"/>
          </a:solidFill>
          <a:ln w="3175">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a:defRPr/>
            </a:pPr>
            <a:endParaRPr lang="en-US" sz="1800">
              <a:solidFill>
                <a:srgbClr val="FFFFFF"/>
              </a:solidFill>
            </a:endParaRPr>
          </a:p>
        </p:txBody>
      </p:sp>
      <p:pic>
        <p:nvPicPr>
          <p:cNvPr id="1033" name="Picture 3" descr="C:\DOCUME~1\lenain\LOCALS~1\Temp\7zECD.tmp\LOGO-CE for RTD EN Negative Cyan.pn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5016500" y="306388"/>
            <a:ext cx="2161117" cy="124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4969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marL="358775" indent="-358775" algn="l" rtl="0" eaLnBrk="0" fontAlgn="base" hangingPunct="0">
        <a:spcBef>
          <a:spcPct val="0"/>
        </a:spcBef>
        <a:spcAft>
          <a:spcPct val="0"/>
        </a:spcAft>
        <a:defRPr sz="3000" b="1">
          <a:solidFill>
            <a:srgbClr val="0F5494"/>
          </a:solidFill>
          <a:latin typeface="+mj-lt"/>
          <a:ea typeface="MS PGothic" panose="020B0600070205080204" pitchFamily="34" charset="-128"/>
          <a:cs typeface="ＭＳ Ｐゴシック" pitchFamily="-1" charset="-128"/>
        </a:defRPr>
      </a:lvl1pPr>
      <a:lvl2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2pPr>
      <a:lvl3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3pPr>
      <a:lvl4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4pPr>
      <a:lvl5pPr marL="358775" indent="-358775" algn="l" rtl="0" eaLnBrk="0" fontAlgn="base" hangingPunct="0">
        <a:spcBef>
          <a:spcPct val="0"/>
        </a:spcBef>
        <a:spcAft>
          <a:spcPct val="0"/>
        </a:spcAft>
        <a:defRPr sz="3000" b="1">
          <a:solidFill>
            <a:srgbClr val="0F5494"/>
          </a:solidFill>
          <a:latin typeface="Verdana" pitchFamily="34" charset="0"/>
          <a:ea typeface="MS PGothic" panose="020B0600070205080204" pitchFamily="34" charset="-128"/>
          <a:cs typeface="ＭＳ Ｐゴシック" pitchFamily="-1" charset="-128"/>
        </a:defRPr>
      </a:lvl5pPr>
      <a:lvl6pPr marL="815975" algn="l" rtl="0" fontAlgn="base">
        <a:spcBef>
          <a:spcPct val="0"/>
        </a:spcBef>
        <a:spcAft>
          <a:spcPct val="0"/>
        </a:spcAft>
        <a:defRPr sz="3000" b="1">
          <a:solidFill>
            <a:srgbClr val="0F5494"/>
          </a:solidFill>
          <a:latin typeface="Verdana" pitchFamily="34" charset="0"/>
        </a:defRPr>
      </a:lvl6pPr>
      <a:lvl7pPr marL="1273175" algn="l" rtl="0" fontAlgn="base">
        <a:spcBef>
          <a:spcPct val="0"/>
        </a:spcBef>
        <a:spcAft>
          <a:spcPct val="0"/>
        </a:spcAft>
        <a:defRPr sz="3000" b="1">
          <a:solidFill>
            <a:srgbClr val="0F5494"/>
          </a:solidFill>
          <a:latin typeface="Verdana" pitchFamily="34" charset="0"/>
        </a:defRPr>
      </a:lvl7pPr>
      <a:lvl8pPr marL="1730375" algn="l" rtl="0" fontAlgn="base">
        <a:spcBef>
          <a:spcPct val="0"/>
        </a:spcBef>
        <a:spcAft>
          <a:spcPct val="0"/>
        </a:spcAft>
        <a:defRPr sz="3000" b="1">
          <a:solidFill>
            <a:srgbClr val="0F5494"/>
          </a:solidFill>
          <a:latin typeface="Verdana" pitchFamily="34" charset="0"/>
        </a:defRPr>
      </a:lvl8pPr>
      <a:lvl9pPr marL="2187575" algn="l" rtl="0" fontAlgn="base">
        <a:spcBef>
          <a:spcPct val="0"/>
        </a:spcBef>
        <a:spcAft>
          <a:spcPct val="0"/>
        </a:spcAft>
        <a:defRPr sz="3000" b="1">
          <a:solidFill>
            <a:srgbClr val="0F5494"/>
          </a:solidFill>
          <a:latin typeface="Verdana" pitchFamily="34" charset="0"/>
        </a:defRPr>
      </a:lvl9pPr>
    </p:titleStyle>
    <p:bodyStyle>
      <a:lvl1pPr marL="342900" indent="-342900" algn="l" rtl="0" eaLnBrk="0" fontAlgn="base" hangingPunct="0">
        <a:spcBef>
          <a:spcPct val="20000"/>
        </a:spcBef>
        <a:spcAft>
          <a:spcPct val="0"/>
        </a:spcAft>
        <a:buClr>
          <a:schemeClr val="bg1"/>
        </a:buClr>
        <a:buChar char="•"/>
        <a:defRPr sz="2400" i="1">
          <a:solidFill>
            <a:srgbClr val="0F5494"/>
          </a:solidFill>
          <a:latin typeface="+mn-lt"/>
          <a:ea typeface="MS PGothic" panose="020B0600070205080204" pitchFamily="34" charset="-128"/>
          <a:cs typeface="ＭＳ Ｐゴシック" pitchFamily="-1" charset="-128"/>
        </a:defRPr>
      </a:lvl1pPr>
      <a:lvl2pPr marL="742950" indent="-285750" algn="l" rtl="0" eaLnBrk="0" fontAlgn="base" hangingPunct="0">
        <a:spcBef>
          <a:spcPct val="20000"/>
        </a:spcBef>
        <a:spcAft>
          <a:spcPct val="0"/>
        </a:spcAft>
        <a:buClr>
          <a:srgbClr val="009FBA"/>
        </a:buClr>
        <a:buChar char="•"/>
        <a:defRPr sz="2000" b="1">
          <a:solidFill>
            <a:srgbClr val="0F5494"/>
          </a:solidFill>
          <a:latin typeface="+mn-lt"/>
          <a:ea typeface="MS PGothic" panose="020B0600070205080204" pitchFamily="34" charset="-128"/>
        </a:defRPr>
      </a:lvl2pPr>
      <a:lvl3pPr marL="1143000" indent="-228600" algn="l" rtl="0" eaLnBrk="0" fontAlgn="base" hangingPunct="0">
        <a:spcBef>
          <a:spcPct val="20000"/>
        </a:spcBef>
        <a:spcAft>
          <a:spcPct val="0"/>
        </a:spcAft>
        <a:defRPr sz="1400">
          <a:solidFill>
            <a:srgbClr val="0F5494"/>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Arial" charset="0"/>
          <a:ea typeface="MS PGothic" panose="020B0600070205080204" pitchFamily="34" charset="-128"/>
        </a:defRPr>
      </a:lvl5pPr>
      <a:lvl6pPr marL="2514600" indent="-228600" algn="l" rtl="0" fontAlgn="base">
        <a:spcBef>
          <a:spcPct val="20000"/>
        </a:spcBef>
        <a:spcAft>
          <a:spcPct val="0"/>
        </a:spcAft>
        <a:buChar char="»"/>
        <a:defRPr sz="2000">
          <a:solidFill>
            <a:schemeClr val="tx1"/>
          </a:solidFill>
          <a:latin typeface="Arial" charset="0"/>
        </a:defRPr>
      </a:lvl6pPr>
      <a:lvl7pPr marL="2971800" indent="-228600" algn="l" rtl="0" fontAlgn="base">
        <a:spcBef>
          <a:spcPct val="20000"/>
        </a:spcBef>
        <a:spcAft>
          <a:spcPct val="0"/>
        </a:spcAft>
        <a:buChar char="»"/>
        <a:defRPr sz="2000">
          <a:solidFill>
            <a:schemeClr val="tx1"/>
          </a:solidFill>
          <a:latin typeface="Arial" charset="0"/>
        </a:defRPr>
      </a:lvl7pPr>
      <a:lvl8pPr marL="3429000" indent="-228600" algn="l" rtl="0" fontAlgn="base">
        <a:spcBef>
          <a:spcPct val="20000"/>
        </a:spcBef>
        <a:spcAft>
          <a:spcPct val="0"/>
        </a:spcAft>
        <a:buChar char="»"/>
        <a:defRPr sz="2000">
          <a:solidFill>
            <a:schemeClr val="tx1"/>
          </a:solidFill>
          <a:latin typeface="Arial" charset="0"/>
        </a:defRPr>
      </a:lvl8pPr>
      <a:lvl9pPr marL="3886200" indent="-228600" algn="l" rtl="0" fontAlgn="base">
        <a:spcBef>
          <a:spcPct val="20000"/>
        </a:spcBef>
        <a:spcAft>
          <a:spcPct val="0"/>
        </a:spcAft>
        <a:buChar char="»"/>
        <a:defRPr sz="2000">
          <a:solidFill>
            <a:schemeClr val="tx1"/>
          </a:solidFill>
          <a:latin typeface="Arial"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7/14/2023</a:t>
            </a:fld>
            <a:endParaRPr lang="en-US" dirty="0"/>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‹N›</a:t>
            </a:fld>
            <a:endParaRPr lang="en-US" dirty="0"/>
          </a:p>
        </p:txBody>
      </p:sp>
    </p:spTree>
    <p:extLst>
      <p:ext uri="{BB962C8B-B14F-4D97-AF65-F5344CB8AC3E}">
        <p14:creationId xmlns:p14="http://schemas.microsoft.com/office/powerpoint/2010/main" val="390399024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2B22E58B-DC6B-482F-811E-526C64EB261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6B27DD-8761-46A4-9115-EB6609E2E1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B2DE6856-9D92-43D0-BCE8-36F15241A08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87779B-95F8-4640-80BD-96B67A628337}" type="datetimeFigureOut">
              <a:rPr lang="it-IT" smtClean="0"/>
              <a:t>14/07/2023</a:t>
            </a:fld>
            <a:endParaRPr lang="it-IT"/>
          </a:p>
        </p:txBody>
      </p:sp>
      <p:sp>
        <p:nvSpPr>
          <p:cNvPr id="5" name="Segnaposto piè di pagina 4">
            <a:extLst>
              <a:ext uri="{FF2B5EF4-FFF2-40B4-BE49-F238E27FC236}">
                <a16:creationId xmlns:a16="http://schemas.microsoft.com/office/drawing/2014/main" id="{688813DE-37D9-493A-8CF1-16546EBAA9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8AC6D6C0-A1BD-48BF-BBD5-6BC9E561A78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20D51EF-B8EE-41B5-9142-EC4AA9C91440}" type="slidenum">
              <a:rPr lang="it-IT" smtClean="0"/>
              <a:t>‹N›</a:t>
            </a:fld>
            <a:endParaRPr lang="it-IT"/>
          </a:p>
        </p:txBody>
      </p:sp>
    </p:spTree>
    <p:extLst>
      <p:ext uri="{BB962C8B-B14F-4D97-AF65-F5344CB8AC3E}">
        <p14:creationId xmlns:p14="http://schemas.microsoft.com/office/powerpoint/2010/main" val="38414823"/>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2AC24A9-CCB6-4F8D-B8DB-C2F3692CFA5A}" type="datetimeFigureOut">
              <a:rPr lang="en-US" smtClean="0"/>
              <a:t>7/14/2023</a:t>
            </a:fld>
            <a:endParaRPr lang="en-US"/>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DC25EE-239B-4C5F-AAD1-255A7D5F1EE2}" type="slidenum">
              <a:rPr lang="en-US" smtClean="0"/>
              <a:t>‹N›</a:t>
            </a:fld>
            <a:endParaRPr lang="en-US"/>
          </a:p>
        </p:txBody>
      </p:sp>
    </p:spTree>
    <p:extLst>
      <p:ext uri="{BB962C8B-B14F-4D97-AF65-F5344CB8AC3E}">
        <p14:creationId xmlns:p14="http://schemas.microsoft.com/office/powerpoint/2010/main" val="1779680103"/>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F72D13B-FFCB-4650-AD3C-CB503735257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D0CA9470-DF15-46A1-BF0E-8A5367A4B0F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263047CB-E94D-482F-BACA-681E96C0EC2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72345051-2045-45DA-935E-2E3CA1A69ADC}" type="datetimeFigureOut">
              <a:rPr lang="en-US" smtClean="0"/>
              <a:t>7/14/2023</a:t>
            </a:fld>
            <a:endParaRPr lang="en-US" dirty="0"/>
          </a:p>
        </p:txBody>
      </p:sp>
      <p:sp>
        <p:nvSpPr>
          <p:cNvPr id="5" name="Footer Placeholder 4">
            <a:extLst>
              <a:ext uri="{FF2B5EF4-FFF2-40B4-BE49-F238E27FC236}">
                <a16:creationId xmlns:a16="http://schemas.microsoft.com/office/drawing/2014/main" id="{2CFDA4B5-E797-42FC-8B7A-2294DF24A3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678ED201-6D0E-422C-B4EC-566A3DC2980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A7CD31F4-64FA-4BA0-9498-67783267A8C8}" type="slidenum">
              <a:rPr lang="en-US" smtClean="0"/>
              <a:t>‹N›</a:t>
            </a:fld>
            <a:endParaRPr lang="en-US" dirty="0"/>
          </a:p>
        </p:txBody>
      </p:sp>
    </p:spTree>
    <p:extLst>
      <p:ext uri="{BB962C8B-B14F-4D97-AF65-F5344CB8AC3E}">
        <p14:creationId xmlns:p14="http://schemas.microsoft.com/office/powerpoint/2010/main" val="2926710891"/>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100000"/>
        </a:lnSpc>
        <a:spcBef>
          <a:spcPct val="0"/>
        </a:spcBef>
        <a:buNone/>
        <a:defRPr sz="5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32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http://www.di.unisa.it/img/logoUnisa.png" TargetMode="Externa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focusjunior.it/scuola/storia/fake-news-dal-passato-falsi-che-tutti-o-quasi-siamo-convinti-essere-veri/" TargetMode="External"/><Relationship Id="rId2" Type="http://schemas.openxmlformats.org/officeDocument/2006/relationships/hyperlink" Target="https://www.focus.it/cultura/mistero/burle-storiche-dimenticate?gimg=0#img0" TargetMode="Externa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8" Type="http://schemas.openxmlformats.org/officeDocument/2006/relationships/hyperlink" Target="https://data-miner.io/" TargetMode="External"/><Relationship Id="rId3" Type="http://schemas.openxmlformats.org/officeDocument/2006/relationships/hyperlink" Target="https://netlytic.org/home/" TargetMode="External"/><Relationship Id="rId7" Type="http://schemas.openxmlformats.org/officeDocument/2006/relationships/image" Target="../media/image88.png"/><Relationship Id="rId12" Type="http://schemas.openxmlformats.org/officeDocument/2006/relationships/image" Target="../media/image90.png"/><Relationship Id="rId2" Type="http://schemas.openxmlformats.org/officeDocument/2006/relationships/image" Target="../media/image85.JPG"/><Relationship Id="rId1" Type="http://schemas.openxmlformats.org/officeDocument/2006/relationships/slideLayout" Target="../slideLayouts/slideLayout1.xml"/><Relationship Id="rId6" Type="http://schemas.openxmlformats.org/officeDocument/2006/relationships/image" Target="../media/image87.png"/><Relationship Id="rId11" Type="http://schemas.openxmlformats.org/officeDocument/2006/relationships/hyperlink" Target="http://www.twitonomy.com/" TargetMode="External"/><Relationship Id="rId5" Type="http://schemas.openxmlformats.org/officeDocument/2006/relationships/hyperlink" Target="https://archive.codeplex.com/?p=nodexl" TargetMode="External"/><Relationship Id="rId10" Type="http://schemas.openxmlformats.org/officeDocument/2006/relationships/image" Target="../media/image89.gif"/><Relationship Id="rId4" Type="http://schemas.openxmlformats.org/officeDocument/2006/relationships/image" Target="../media/image86.png"/><Relationship Id="rId9" Type="http://schemas.openxmlformats.org/officeDocument/2006/relationships/hyperlink" Target="https://texifter.com/" TargetMode="External"/></Relationships>
</file>

<file path=ppt/slides/_rels/slide148.xml.rels><?xml version="1.0" encoding="UTF-8" standalone="yes"?>
<Relationships xmlns="http://schemas.openxmlformats.org/package/2006/relationships"><Relationship Id="rId8" Type="http://schemas.openxmlformats.org/officeDocument/2006/relationships/image" Target="../media/image94.png"/><Relationship Id="rId13" Type="http://schemas.openxmlformats.org/officeDocument/2006/relationships/image" Target="../media/image96.gif"/><Relationship Id="rId18" Type="http://schemas.openxmlformats.org/officeDocument/2006/relationships/hyperlink" Target="https://www.sprinklr.com/" TargetMode="External"/><Relationship Id="rId3" Type="http://schemas.openxmlformats.org/officeDocument/2006/relationships/hyperlink" Target="https://www.fanpagekarma.com/" TargetMode="External"/><Relationship Id="rId7" Type="http://schemas.openxmlformats.org/officeDocument/2006/relationships/image" Target="../media/image93.jpeg"/><Relationship Id="rId12" Type="http://schemas.openxmlformats.org/officeDocument/2006/relationships/hyperlink" Target="http://www.wordle.net/" TargetMode="External"/><Relationship Id="rId17" Type="http://schemas.openxmlformats.org/officeDocument/2006/relationships/image" Target="../media/image98.png"/><Relationship Id="rId2" Type="http://schemas.openxmlformats.org/officeDocument/2006/relationships/hyperlink" Target="https://likealyzer.com/" TargetMode="External"/><Relationship Id="rId16" Type="http://schemas.openxmlformats.org/officeDocument/2006/relationships/hyperlink" Target="https://www.snaplytics.io/" TargetMode="External"/><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png"/><Relationship Id="rId5" Type="http://schemas.openxmlformats.org/officeDocument/2006/relationships/image" Target="../media/image91.png"/><Relationship Id="rId15" Type="http://schemas.openxmlformats.org/officeDocument/2006/relationships/image" Target="../media/image97.png"/><Relationship Id="rId10" Type="http://schemas.openxmlformats.org/officeDocument/2006/relationships/hyperlink" Target="https://www.wordclouds.com/" TargetMode="External"/><Relationship Id="rId19" Type="http://schemas.openxmlformats.org/officeDocument/2006/relationships/image" Target="../media/image99.png"/><Relationship Id="rId4" Type="http://schemas.openxmlformats.org/officeDocument/2006/relationships/hyperlink" Target="https://followerwonk.com/" TargetMode="External"/><Relationship Id="rId9" Type="http://schemas.openxmlformats.org/officeDocument/2006/relationships/hyperlink" Target="https://gephi.org/" TargetMode="External"/><Relationship Id="rId14" Type="http://schemas.openxmlformats.org/officeDocument/2006/relationships/hyperlink" Target="https://sproutsocial.com/" TargetMode="External"/></Relationships>
</file>

<file path=ppt/slides/_rels/slide1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101.pn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85.JPG"/><Relationship Id="rId1" Type="http://schemas.openxmlformats.org/officeDocument/2006/relationships/slideLayout" Target="../slideLayouts/slideLayout1.xml"/><Relationship Id="rId4" Type="http://schemas.openxmlformats.org/officeDocument/2006/relationships/image" Target="../media/image103.png"/></Relationships>
</file>

<file path=ppt/slides/_rels/slide15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86.pn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89.gif"/><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2" Type="http://schemas.openxmlformats.org/officeDocument/2006/relationships/image" Target="../media/image107.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5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finestresullarte.info/3n_favola-dell-italia--50-per-cento-del-patrimonio-artistico-mondiale.php#cookie-ok" TargetMode="External"/><Relationship Id="rId2" Type="http://schemas.openxmlformats.org/officeDocument/2006/relationships/hyperlink" Target="http://www.ilgiornaledellarte.com/articoli/2012/10/114543.html" TargetMode="Externa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70.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image" Target="../media/image111.png"/><Relationship Id="rId4" Type="http://schemas.openxmlformats.org/officeDocument/2006/relationships/oleObject" Target="../embeddings/oleObject1.bin"/></Relationships>
</file>

<file path=ppt/slides/_rels/slide171.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vmlDrawing" Target="../drawings/vmlDrawing2.vml"/><Relationship Id="rId5" Type="http://schemas.openxmlformats.org/officeDocument/2006/relationships/image" Target="../media/image112.png"/><Relationship Id="rId4" Type="http://schemas.openxmlformats.org/officeDocument/2006/relationships/oleObject" Target="../embeddings/oleObject2.bin"/></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hyperlink" Target="http://www.greedybrain.com/divulgazione/la-bufala-di-higuain-perche-i-ricercatori-ci-cascano/" TargetMode="Externa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118.png"/><Relationship Id="rId4" Type="http://schemas.openxmlformats.org/officeDocument/2006/relationships/oleObject" Target="../embeddings/oleObject3.bin"/></Relationships>
</file>

<file path=ppt/slides/_rels/slide184.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chart" Target="../charts/chart11.xml"/><Relationship Id="rId4" Type="http://schemas.openxmlformats.org/officeDocument/2006/relationships/chart" Target="../charts/chart10.xml"/></Relationships>
</file>

<file path=ppt/slides/_rels/slide185.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20.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2" Type="http://schemas.openxmlformats.org/officeDocument/2006/relationships/image" Target="../media/image122.jpg"/><Relationship Id="rId1" Type="http://schemas.openxmlformats.org/officeDocument/2006/relationships/slideLayout" Target="../slideLayouts/slideLayout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6.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jpeg"/><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hyperlink" Target="http://www.italiansubs.net/forum/lacquario/" TargetMode="Externa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png"/><Relationship Id="rId1" Type="http://schemas.openxmlformats.org/officeDocument/2006/relationships/slideLayout" Target="../slideLayouts/slideLayout1.xml"/></Relationships>
</file>

<file path=ppt/slides/_rels/slide231.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32.xml.rels><?xml version="1.0" encoding="UTF-8" standalone="yes"?>
<Relationships xmlns="http://schemas.openxmlformats.org/package/2006/relationships"><Relationship Id="rId3" Type="http://schemas.openxmlformats.org/officeDocument/2006/relationships/diagramLayout" Target="../diagrams/layout4.xml"/><Relationship Id="rId7" Type="http://schemas.openxmlformats.org/officeDocument/2006/relationships/hyperlink" Target="http://www.italiansubs.net/forum/aquario" TargetMode="Externa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6.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1.xml"/></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image" Target="../media/image130.png"/><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1.xml"/></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42.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7.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1.xml"/></Relationships>
</file>

<file path=ppt/slides/_rels/slide2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9.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2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1.xml"/></Relationships>
</file>

<file path=ppt/slides/_rels/slide2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6.jpg"/><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2" Type="http://schemas.openxmlformats.org/officeDocument/2006/relationships/image" Target="../media/image139.jpeg"/><Relationship Id="rId1" Type="http://schemas.openxmlformats.org/officeDocument/2006/relationships/slideLayout" Target="../slideLayouts/slideLayout2.xml"/></Relationships>
</file>

<file path=ppt/slides/_rels/slide264.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265.xml.rels><?xml version="1.0" encoding="UTF-8" standalone="yes"?>
<Relationships xmlns="http://schemas.openxmlformats.org/package/2006/relationships"><Relationship Id="rId8" Type="http://schemas.microsoft.com/office/2007/relationships/diagramDrawing" Target="../diagrams/drawing9.xml"/><Relationship Id="rId13" Type="http://schemas.microsoft.com/office/2007/relationships/diagramDrawing" Target="../diagrams/drawing10.xml"/><Relationship Id="rId3" Type="http://schemas.openxmlformats.org/officeDocument/2006/relationships/image" Target="../media/image141.png"/><Relationship Id="rId7" Type="http://schemas.openxmlformats.org/officeDocument/2006/relationships/diagramColors" Target="../diagrams/colors9.xml"/><Relationship Id="rId12" Type="http://schemas.openxmlformats.org/officeDocument/2006/relationships/diagramColors" Target="../diagrams/colors10.xml"/><Relationship Id="rId2" Type="http://schemas.openxmlformats.org/officeDocument/2006/relationships/image" Target="../media/image140.jpg"/><Relationship Id="rId1" Type="http://schemas.openxmlformats.org/officeDocument/2006/relationships/slideLayout" Target="../slideLayouts/slideLayout2.xml"/><Relationship Id="rId6" Type="http://schemas.openxmlformats.org/officeDocument/2006/relationships/diagramQuickStyle" Target="../diagrams/quickStyle9.xml"/><Relationship Id="rId11" Type="http://schemas.openxmlformats.org/officeDocument/2006/relationships/diagramQuickStyle" Target="../diagrams/quickStyle10.xml"/><Relationship Id="rId5" Type="http://schemas.openxmlformats.org/officeDocument/2006/relationships/diagramLayout" Target="../diagrams/layout9.xml"/><Relationship Id="rId10" Type="http://schemas.openxmlformats.org/officeDocument/2006/relationships/diagramLayout" Target="../diagrams/layout10.xml"/><Relationship Id="rId4" Type="http://schemas.openxmlformats.org/officeDocument/2006/relationships/diagramData" Target="../diagrams/data9.xml"/><Relationship Id="rId9" Type="http://schemas.openxmlformats.org/officeDocument/2006/relationships/diagramData" Target="../diagrams/data10.xm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6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69.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0.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2.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271.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2.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72.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3.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4.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5.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image" Target="../media/image145.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7.svg"/><Relationship Id="rId5" Type="http://schemas.openxmlformats.org/officeDocument/2006/relationships/image" Target="../media/image146.png"/><Relationship Id="rId4" Type="http://schemas.openxmlformats.org/officeDocument/2006/relationships/image" Target="../media/image5.svg"/></Relationships>
</file>

<file path=ppt/slides/_rels/slide27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7.xml.rels><?xml version="1.0" encoding="UTF-8" standalone="yes"?>
<Relationships xmlns="http://schemas.openxmlformats.org/package/2006/relationships"><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2.png"/><Relationship Id="rId1" Type="http://schemas.openxmlformats.org/officeDocument/2006/relationships/slideLayout" Target="../slideLayouts/slideLayout31.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278.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79.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42.png"/><Relationship Id="rId1" Type="http://schemas.openxmlformats.org/officeDocument/2006/relationships/slideLayout" Target="../slideLayouts/slideLayout31.xml"/><Relationship Id="rId4" Type="http://schemas.openxmlformats.org/officeDocument/2006/relationships/image" Target="../media/image157.png"/></Relationships>
</file>

<file path=ppt/slides/_rels/slide2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2.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31.xml"/></Relationships>
</file>

<file path=ppt/slides/_rels/slide283.xml.rels><?xml version="1.0" encoding="UTF-8" standalone="yes"?>
<Relationships xmlns="http://schemas.openxmlformats.org/package/2006/relationships"><Relationship Id="rId2" Type="http://schemas.openxmlformats.org/officeDocument/2006/relationships/image" Target="../media/image159.gif"/><Relationship Id="rId1" Type="http://schemas.openxmlformats.org/officeDocument/2006/relationships/slideLayout" Target="../slideLayouts/slideLayout36.xml"/></Relationships>
</file>

<file path=ppt/slides/_rels/slide284.xml.rels><?xml version="1.0" encoding="UTF-8" standalone="yes"?>
<Relationships xmlns="http://schemas.openxmlformats.org/package/2006/relationships"><Relationship Id="rId2" Type="http://schemas.openxmlformats.org/officeDocument/2006/relationships/image" Target="../media/image160.jpg"/><Relationship Id="rId1" Type="http://schemas.openxmlformats.org/officeDocument/2006/relationships/slideLayout" Target="../slideLayouts/slideLayout42.xml"/></Relationships>
</file>

<file path=ppt/slides/_rels/slide285.xml.rels><?xml version="1.0" encoding="UTF-8" standalone="yes"?>
<Relationships xmlns="http://schemas.openxmlformats.org/package/2006/relationships"><Relationship Id="rId2" Type="http://schemas.openxmlformats.org/officeDocument/2006/relationships/image" Target="../media/image161.png"/><Relationship Id="rId1" Type="http://schemas.openxmlformats.org/officeDocument/2006/relationships/slideLayout" Target="../slideLayouts/slideLayout42.xml"/></Relationships>
</file>

<file path=ppt/slides/_rels/slide286.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42.xml"/></Relationships>
</file>

<file path=ppt/slides/_rels/slide287.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42.xml"/></Relationships>
</file>

<file path=ppt/slides/_rels/slide288.xml.rels><?xml version="1.0" encoding="UTF-8" standalone="yes"?>
<Relationships xmlns="http://schemas.openxmlformats.org/package/2006/relationships"><Relationship Id="rId8" Type="http://schemas.openxmlformats.org/officeDocument/2006/relationships/diagramData" Target="../diagrams/data17.xml"/><Relationship Id="rId3" Type="http://schemas.openxmlformats.org/officeDocument/2006/relationships/diagramData" Target="../diagrams/data16.xml"/><Relationship Id="rId7" Type="http://schemas.microsoft.com/office/2007/relationships/diagramDrawing" Target="../diagrams/drawing16.xml"/><Relationship Id="rId12" Type="http://schemas.microsoft.com/office/2007/relationships/diagramDrawing" Target="../diagrams/drawing17.xml"/><Relationship Id="rId2" Type="http://schemas.openxmlformats.org/officeDocument/2006/relationships/image" Target="../media/image164.jpg"/><Relationship Id="rId1" Type="http://schemas.openxmlformats.org/officeDocument/2006/relationships/slideLayout" Target="../slideLayouts/slideLayout42.xml"/><Relationship Id="rId6" Type="http://schemas.openxmlformats.org/officeDocument/2006/relationships/diagramColors" Target="../diagrams/colors16.xml"/><Relationship Id="rId11" Type="http://schemas.openxmlformats.org/officeDocument/2006/relationships/diagramColors" Target="../diagrams/colors17.xml"/><Relationship Id="rId5" Type="http://schemas.openxmlformats.org/officeDocument/2006/relationships/diagramQuickStyle" Target="../diagrams/quickStyle16.xml"/><Relationship Id="rId10" Type="http://schemas.openxmlformats.org/officeDocument/2006/relationships/diagramQuickStyle" Target="../diagrams/quickStyle17.xml"/><Relationship Id="rId4" Type="http://schemas.openxmlformats.org/officeDocument/2006/relationships/diagramLayout" Target="../diagrams/layout16.xml"/><Relationship Id="rId9" Type="http://schemas.openxmlformats.org/officeDocument/2006/relationships/diagramLayout" Target="../diagrams/layout17.xml"/></Relationships>
</file>

<file path=ppt/slides/_rels/slide289.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42.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2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290.xml.rels><?xml version="1.0" encoding="UTF-8" standalone="yes"?>
<Relationships xmlns="http://schemas.openxmlformats.org/package/2006/relationships"><Relationship Id="rId3" Type="http://schemas.openxmlformats.org/officeDocument/2006/relationships/diagramData" Target="../diagrams/data19.xml"/><Relationship Id="rId7" Type="http://schemas.microsoft.com/office/2007/relationships/diagramDrawing" Target="../diagrams/drawing19.xml"/><Relationship Id="rId2" Type="http://schemas.openxmlformats.org/officeDocument/2006/relationships/image" Target="../media/image164.jpg"/><Relationship Id="rId1" Type="http://schemas.openxmlformats.org/officeDocument/2006/relationships/slideLayout" Target="../slideLayouts/slideLayout42.xml"/><Relationship Id="rId6" Type="http://schemas.openxmlformats.org/officeDocument/2006/relationships/diagramColors" Target="../diagrams/colors19.xml"/><Relationship Id="rId5" Type="http://schemas.openxmlformats.org/officeDocument/2006/relationships/diagramQuickStyle" Target="../diagrams/quickStyle19.xml"/><Relationship Id="rId4" Type="http://schemas.openxmlformats.org/officeDocument/2006/relationships/diagramLayout" Target="../diagrams/layout19.xml"/></Relationships>
</file>

<file path=ppt/slides/_rels/slide29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165.png"/><Relationship Id="rId1" Type="http://schemas.openxmlformats.org/officeDocument/2006/relationships/slideLayout" Target="../slideLayouts/slideLayout42.xml"/></Relationships>
</file>

<file path=ppt/slides/_rels/slide292.xml.rels><?xml version="1.0" encoding="UTF-8" standalone="yes"?>
<Relationships xmlns="http://schemas.openxmlformats.org/package/2006/relationships"><Relationship Id="rId2" Type="http://schemas.openxmlformats.org/officeDocument/2006/relationships/image" Target="../media/image167.jpg"/><Relationship Id="rId1" Type="http://schemas.openxmlformats.org/officeDocument/2006/relationships/slideLayout" Target="../slideLayouts/slideLayout42.xml"/></Relationships>
</file>

<file path=ppt/slides/_rels/slide293.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168.jpeg"/><Relationship Id="rId1" Type="http://schemas.openxmlformats.org/officeDocument/2006/relationships/slideLayout" Target="../slideLayouts/slideLayout47.xml"/></Relationships>
</file>

<file path=ppt/slides/_rels/slide294.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48.xml"/></Relationships>
</file>

<file path=ppt/slides/_rels/slide295.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53.xml"/><Relationship Id="rId6" Type="http://schemas.openxmlformats.org/officeDocument/2006/relationships/image" Target="../media/image173.jpeg"/><Relationship Id="rId5" Type="http://schemas.openxmlformats.org/officeDocument/2006/relationships/image" Target="../media/image172.jpeg"/><Relationship Id="rId4" Type="http://schemas.openxmlformats.org/officeDocument/2006/relationships/hyperlink" Target="https://enricomtomassi.com/wp-content/uploads/2017/10/significato-parola-social-media.jpg" TargetMode="External"/></Relationships>
</file>

<file path=ppt/slides/_rels/slide296.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175.png"/><Relationship Id="rId7" Type="http://schemas.openxmlformats.org/officeDocument/2006/relationships/image" Target="../media/image179.png"/><Relationship Id="rId2" Type="http://schemas.openxmlformats.org/officeDocument/2006/relationships/image" Target="../media/image174.png"/><Relationship Id="rId1" Type="http://schemas.openxmlformats.org/officeDocument/2006/relationships/slideLayout" Target="../slideLayouts/slideLayout48.xml"/><Relationship Id="rId6" Type="http://schemas.openxmlformats.org/officeDocument/2006/relationships/image" Target="../media/image178.png"/><Relationship Id="rId5" Type="http://schemas.openxmlformats.org/officeDocument/2006/relationships/image" Target="../media/image177.png"/><Relationship Id="rId10" Type="http://schemas.openxmlformats.org/officeDocument/2006/relationships/image" Target="../media/image182.png"/><Relationship Id="rId4" Type="http://schemas.openxmlformats.org/officeDocument/2006/relationships/image" Target="../media/image176.png"/><Relationship Id="rId9" Type="http://schemas.openxmlformats.org/officeDocument/2006/relationships/image" Target="../media/image181.png"/></Relationships>
</file>

<file path=ppt/slides/_rels/slide297.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48.xml"/></Relationships>
</file>

<file path=ppt/slides/_rels/slide298.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image" Target="../media/image185.jpg"/><Relationship Id="rId1" Type="http://schemas.openxmlformats.org/officeDocument/2006/relationships/slideLayout" Target="../slideLayouts/slideLayout48.xml"/><Relationship Id="rId5" Type="http://schemas.openxmlformats.org/officeDocument/2006/relationships/image" Target="../media/image188.png"/><Relationship Id="rId4" Type="http://schemas.openxmlformats.org/officeDocument/2006/relationships/image" Target="../media/image187.jpg"/></Relationships>
</file>

<file path=ppt/slides/_rels/slide29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48.xml"/><Relationship Id="rId4" Type="http://schemas.openxmlformats.org/officeDocument/2006/relationships/image" Target="../media/image191.png"/></Relationships>
</file>

<file path=ppt/slides/_rels/slide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300.xml.rels><?xml version="1.0" encoding="UTF-8" standalone="yes"?>
<Relationships xmlns="http://schemas.openxmlformats.org/package/2006/relationships"><Relationship Id="rId2" Type="http://schemas.openxmlformats.org/officeDocument/2006/relationships/image" Target="../media/image192.jpeg"/><Relationship Id="rId1" Type="http://schemas.openxmlformats.org/officeDocument/2006/relationships/slideLayout" Target="../slideLayouts/slideLayout53.xml"/></Relationships>
</file>

<file path=ppt/slides/_rels/slide301.xml.rels><?xml version="1.0" encoding="UTF-8" standalone="yes"?>
<Relationships xmlns="http://schemas.openxmlformats.org/package/2006/relationships"><Relationship Id="rId8" Type="http://schemas.openxmlformats.org/officeDocument/2006/relationships/image" Target="../media/image199.jpeg"/><Relationship Id="rId13" Type="http://schemas.openxmlformats.org/officeDocument/2006/relationships/image" Target="../media/image204.jpeg"/><Relationship Id="rId18" Type="http://schemas.openxmlformats.org/officeDocument/2006/relationships/image" Target="../media/image209.jpeg"/><Relationship Id="rId3" Type="http://schemas.openxmlformats.org/officeDocument/2006/relationships/image" Target="../media/image194.jpeg"/><Relationship Id="rId7" Type="http://schemas.openxmlformats.org/officeDocument/2006/relationships/image" Target="../media/image198.jpeg"/><Relationship Id="rId12" Type="http://schemas.openxmlformats.org/officeDocument/2006/relationships/image" Target="../media/image203.jpeg"/><Relationship Id="rId17" Type="http://schemas.openxmlformats.org/officeDocument/2006/relationships/image" Target="../media/image208.jpeg"/><Relationship Id="rId2" Type="http://schemas.openxmlformats.org/officeDocument/2006/relationships/image" Target="../media/image193.jpeg"/><Relationship Id="rId16" Type="http://schemas.openxmlformats.org/officeDocument/2006/relationships/image" Target="../media/image207.jpeg"/><Relationship Id="rId20" Type="http://schemas.openxmlformats.org/officeDocument/2006/relationships/image" Target="../media/image211.jpeg"/><Relationship Id="rId1" Type="http://schemas.openxmlformats.org/officeDocument/2006/relationships/slideLayout" Target="../slideLayouts/slideLayout53.xml"/><Relationship Id="rId6" Type="http://schemas.openxmlformats.org/officeDocument/2006/relationships/image" Target="../media/image197.jpeg"/><Relationship Id="rId11" Type="http://schemas.openxmlformats.org/officeDocument/2006/relationships/image" Target="../media/image202.jpeg"/><Relationship Id="rId5" Type="http://schemas.openxmlformats.org/officeDocument/2006/relationships/image" Target="../media/image196.jpeg"/><Relationship Id="rId15" Type="http://schemas.openxmlformats.org/officeDocument/2006/relationships/image" Target="../media/image206.jpeg"/><Relationship Id="rId10" Type="http://schemas.openxmlformats.org/officeDocument/2006/relationships/image" Target="../media/image201.jpeg"/><Relationship Id="rId19" Type="http://schemas.openxmlformats.org/officeDocument/2006/relationships/image" Target="../media/image210.jpeg"/><Relationship Id="rId4" Type="http://schemas.openxmlformats.org/officeDocument/2006/relationships/image" Target="../media/image195.jpeg"/><Relationship Id="rId9" Type="http://schemas.openxmlformats.org/officeDocument/2006/relationships/image" Target="../media/image200.jpeg"/><Relationship Id="rId14" Type="http://schemas.openxmlformats.org/officeDocument/2006/relationships/image" Target="../media/image205.jpeg"/></Relationships>
</file>

<file path=ppt/slides/_rels/slide302.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53.xml"/><Relationship Id="rId5" Type="http://schemas.openxmlformats.org/officeDocument/2006/relationships/image" Target="../media/image215.jpeg"/><Relationship Id="rId4" Type="http://schemas.openxmlformats.org/officeDocument/2006/relationships/image" Target="../media/image214.jpeg"/></Relationships>
</file>

<file path=ppt/slides/_rels/slide303.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image" Target="../media/image216.png"/><Relationship Id="rId1" Type="http://schemas.openxmlformats.org/officeDocument/2006/relationships/slideLayout" Target="../slideLayouts/slideLayout53.xml"/><Relationship Id="rId5" Type="http://schemas.openxmlformats.org/officeDocument/2006/relationships/image" Target="../media/image214.jpeg"/><Relationship Id="rId4" Type="http://schemas.openxmlformats.org/officeDocument/2006/relationships/image" Target="../media/image215.jpeg"/></Relationships>
</file>

<file path=ppt/slides/_rels/slide304.xml.rels><?xml version="1.0" encoding="UTF-8" standalone="yes"?>
<Relationships xmlns="http://schemas.openxmlformats.org/package/2006/relationships"><Relationship Id="rId3" Type="http://schemas.openxmlformats.org/officeDocument/2006/relationships/image" Target="../media/image218.jpeg"/><Relationship Id="rId2" Type="http://schemas.openxmlformats.org/officeDocument/2006/relationships/image" Target="../media/image217.png"/><Relationship Id="rId1" Type="http://schemas.openxmlformats.org/officeDocument/2006/relationships/slideLayout" Target="../slideLayouts/slideLayout50.xml"/></Relationships>
</file>

<file path=ppt/slides/_rels/slide305.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48.xml"/></Relationships>
</file>

<file path=ppt/slides/_rels/slide30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53.xml"/></Relationships>
</file>

<file path=ppt/slides/_rels/slide307.xml.rels><?xml version="1.0" encoding="UTF-8" standalone="yes"?>
<Relationships xmlns="http://schemas.openxmlformats.org/package/2006/relationships"><Relationship Id="rId3" Type="http://schemas.openxmlformats.org/officeDocument/2006/relationships/image" Target="../media/image159.gif"/><Relationship Id="rId2" Type="http://schemas.openxmlformats.org/officeDocument/2006/relationships/image" Target="../media/image221.jpeg"/><Relationship Id="rId1" Type="http://schemas.openxmlformats.org/officeDocument/2006/relationships/slideLayout" Target="../slideLayouts/slideLayout58.xml"/></Relationships>
</file>

<file path=ppt/slides/_rels/slide308.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64.xml"/></Relationships>
</file>

<file path=ppt/slides/_rels/slide309.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image" Target="../media/image223.png"/><Relationship Id="rId1" Type="http://schemas.openxmlformats.org/officeDocument/2006/relationships/slideLayout" Target="../slideLayouts/slideLayout59.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image" Target="../media/image224.jpeg"/><Relationship Id="rId1" Type="http://schemas.openxmlformats.org/officeDocument/2006/relationships/slideLayout" Target="../slideLayouts/slideLayout59.xml"/></Relationships>
</file>

<file path=ppt/slides/_rels/slide31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image" Target="../media/image226.png"/><Relationship Id="rId1" Type="http://schemas.openxmlformats.org/officeDocument/2006/relationships/slideLayout" Target="../slideLayouts/slideLayout59.xml"/></Relationships>
</file>

<file path=ppt/slides/_rels/slide312.xml.rels><?xml version="1.0" encoding="UTF-8" standalone="yes"?>
<Relationships xmlns="http://schemas.openxmlformats.org/package/2006/relationships"><Relationship Id="rId3" Type="http://schemas.openxmlformats.org/officeDocument/2006/relationships/slideLayout" Target="../slideLayouts/slideLayout59.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8.png"/></Relationships>
</file>

<file path=ppt/slides/_rels/slide313.xml.rels><?xml version="1.0" encoding="UTF-8" standalone="yes"?>
<Relationships xmlns="http://schemas.openxmlformats.org/package/2006/relationships"><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image" Target="../media/image229.jpg"/><Relationship Id="rId1" Type="http://schemas.openxmlformats.org/officeDocument/2006/relationships/slideLayout" Target="../slideLayouts/slideLayout59.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s>
</file>

<file path=ppt/slides/_rels/slide314.xml.rels><?xml version="1.0" encoding="UTF-8" standalone="yes"?>
<Relationships xmlns="http://schemas.openxmlformats.org/package/2006/relationships"><Relationship Id="rId1" Type="http://schemas.openxmlformats.org/officeDocument/2006/relationships/slideLayout" Target="../slideLayouts/slideLayout59.xml"/></Relationships>
</file>

<file path=ppt/slides/_rels/slide315.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59.xml"/></Relationships>
</file>

<file path=ppt/slides/_rels/slide316.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59.xml"/></Relationships>
</file>

<file path=ppt/slides/_rels/slide317.xml.rels><?xml version="1.0" encoding="UTF-8" standalone="yes"?>
<Relationships xmlns="http://schemas.openxmlformats.org/package/2006/relationships"><Relationship Id="rId3" Type="http://schemas.openxmlformats.org/officeDocument/2006/relationships/diagramData" Target="../diagrams/data22.xml"/><Relationship Id="rId7" Type="http://schemas.microsoft.com/office/2007/relationships/diagramDrawing" Target="../diagrams/drawing22.xml"/><Relationship Id="rId2" Type="http://schemas.openxmlformats.org/officeDocument/2006/relationships/image" Target="../media/image231.jpeg"/><Relationship Id="rId1" Type="http://schemas.openxmlformats.org/officeDocument/2006/relationships/slideLayout" Target="../slideLayouts/slideLayout59.xml"/><Relationship Id="rId6" Type="http://schemas.openxmlformats.org/officeDocument/2006/relationships/diagramColors" Target="../diagrams/colors22.xml"/><Relationship Id="rId5" Type="http://schemas.openxmlformats.org/officeDocument/2006/relationships/diagramQuickStyle" Target="../diagrams/quickStyle22.xml"/><Relationship Id="rId4" Type="http://schemas.openxmlformats.org/officeDocument/2006/relationships/diagramLayout" Target="../diagrams/layout22.xml"/></Relationships>
</file>

<file path=ppt/slides/_rels/slide32.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image" Target="../media/image10.png"/><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hyperlink" Target="http://www.skepticalscience.com/9-months-after-mclean.html" TargetMode="External"/><Relationship Id="rId2" Type="http://schemas.openxmlformats.org/officeDocument/2006/relationships/image" Target="../media/image42.webp"/><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3.jp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it.wikipedia.org/wiki/Social_media" TargetMode="External"/><Relationship Id="rId2" Type="http://schemas.openxmlformats.org/officeDocument/2006/relationships/hyperlink" Target="https://it.wikipedia.org/wiki/Eco" TargetMode="External"/><Relationship Id="rId1" Type="http://schemas.openxmlformats.org/officeDocument/2006/relationships/slideLayout" Target="../slideLayouts/slideLayout2.xml"/><Relationship Id="rId6" Type="http://schemas.openxmlformats.org/officeDocument/2006/relationships/image" Target="../media/image60.jpeg"/><Relationship Id="rId5" Type="http://schemas.openxmlformats.org/officeDocument/2006/relationships/image" Target="../media/image59.jpg"/><Relationship Id="rId4" Type="http://schemas.openxmlformats.org/officeDocument/2006/relationships/hyperlink" Target="https://it.wikipedia.org/wiki/Bufal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7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72.emf"/><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5.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862773"/>
            <a:ext cx="12192000" cy="1026412"/>
          </a:xfrm>
        </p:spPr>
        <p:txBody>
          <a:bodyPr>
            <a:normAutofit/>
          </a:bodyPr>
          <a:lstStyle/>
          <a:p>
            <a:r>
              <a:rPr lang="it-IT" sz="5400" b="1" dirty="0" smtClean="0"/>
              <a:t>Big </a:t>
            </a:r>
            <a:r>
              <a:rPr lang="it-IT" sz="5400" b="1" dirty="0"/>
              <a:t>Data e Ricerca </a:t>
            </a:r>
            <a:r>
              <a:rPr lang="it-IT" sz="5400" b="1" dirty="0" smtClean="0"/>
              <a:t>Sociale: Possibilità </a:t>
            </a:r>
            <a:r>
              <a:rPr lang="it-IT" sz="5400" b="1" dirty="0"/>
              <a:t>e Limiti</a:t>
            </a:r>
          </a:p>
        </p:txBody>
      </p:sp>
      <p:sp>
        <p:nvSpPr>
          <p:cNvPr id="3" name="Sottotitolo 2"/>
          <p:cNvSpPr>
            <a:spLocks noGrp="1"/>
          </p:cNvSpPr>
          <p:nvPr>
            <p:ph type="subTitle" idx="1"/>
          </p:nvPr>
        </p:nvSpPr>
        <p:spPr>
          <a:xfrm>
            <a:off x="-1" y="4925683"/>
            <a:ext cx="12192001" cy="1932317"/>
          </a:xfrm>
        </p:spPr>
        <p:txBody>
          <a:bodyPr>
            <a:normAutofit fontScale="47500" lnSpcReduction="20000"/>
          </a:bodyPr>
          <a:lstStyle/>
          <a:p>
            <a:endParaRPr lang="it-IT" sz="3600" dirty="0"/>
          </a:p>
          <a:p>
            <a:r>
              <a:rPr lang="it-IT" sz="6000" b="1" dirty="0" smtClean="0"/>
              <a:t>Prof. Felice </a:t>
            </a:r>
            <a:r>
              <a:rPr lang="it-IT" sz="6000" b="1" dirty="0"/>
              <a:t>Addeo </a:t>
            </a:r>
            <a:endParaRPr lang="it-IT" sz="6000" b="1" dirty="0" smtClean="0"/>
          </a:p>
          <a:p>
            <a:r>
              <a:rPr lang="it-IT" sz="5000" dirty="0" smtClean="0"/>
              <a:t>Dipartimento di Scienze Politiche e della Comunicazione</a:t>
            </a:r>
          </a:p>
          <a:p>
            <a:r>
              <a:rPr lang="it-IT" sz="5000" dirty="0" smtClean="0"/>
              <a:t>Università degli studi di </a:t>
            </a:r>
            <a:r>
              <a:rPr lang="it-IT" sz="5000" dirty="0"/>
              <a:t>Salerno</a:t>
            </a:r>
          </a:p>
          <a:p>
            <a:r>
              <a:rPr lang="it-IT" sz="5000" dirty="0"/>
              <a:t>email: faddeo@unisa.it</a:t>
            </a:r>
          </a:p>
        </p:txBody>
      </p:sp>
      <p:pic>
        <p:nvPicPr>
          <p:cNvPr id="5" name="Immagine 4">
            <a:extLst>
              <a:ext uri="{FF2B5EF4-FFF2-40B4-BE49-F238E27FC236}">
                <a16:creationId xmlns:a16="http://schemas.microsoft.com/office/drawing/2014/main" id="{9CDBB851-B32C-4C02-A21B-7F842FF89E12}"/>
              </a:ext>
            </a:extLst>
          </p:cNvPr>
          <p:cNvPicPr>
            <a:picLocks noChangeAspect="1"/>
          </p:cNvPicPr>
          <p:nvPr/>
        </p:nvPicPr>
        <p:blipFill>
          <a:blip r:embed="rId2"/>
          <a:stretch>
            <a:fillRect/>
          </a:stretch>
        </p:blipFill>
        <p:spPr>
          <a:xfrm>
            <a:off x="429524" y="1889185"/>
            <a:ext cx="3945622" cy="2919762"/>
          </a:xfrm>
          <a:prstGeom prst="rect">
            <a:avLst/>
          </a:prstGeom>
        </p:spPr>
      </p:pic>
      <p:pic>
        <p:nvPicPr>
          <p:cNvPr id="4098" name="Immagin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133" y="64706"/>
            <a:ext cx="1339850" cy="1003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3" descr="http://www.di.unisa.it/img/logoUnisa.png"/>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9143483" y="64706"/>
            <a:ext cx="2984507" cy="8090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p:cNvPicPr>
            <a:picLocks noChangeAspect="1"/>
          </p:cNvPicPr>
          <p:nvPr/>
        </p:nvPicPr>
        <p:blipFill rotWithShape="1">
          <a:blip r:embed="rId6">
            <a:extLst>
              <a:ext uri="{28A0092B-C50C-407E-A947-70E740481C1C}">
                <a14:useLocalDpi xmlns:a14="http://schemas.microsoft.com/office/drawing/2010/main" val="0"/>
              </a:ext>
            </a:extLst>
          </a:blip>
          <a:srcRect l="2477" t="10309" r="2308" b="6356"/>
          <a:stretch/>
        </p:blipFill>
        <p:spPr>
          <a:xfrm>
            <a:off x="5631816" y="1925708"/>
            <a:ext cx="5588512" cy="2830927"/>
          </a:xfrm>
          <a:prstGeom prst="rect">
            <a:avLst/>
          </a:prstGeom>
        </p:spPr>
      </p:pic>
    </p:spTree>
    <p:extLst>
      <p:ext uri="{BB962C8B-B14F-4D97-AF65-F5344CB8AC3E}">
        <p14:creationId xmlns:p14="http://schemas.microsoft.com/office/powerpoint/2010/main" val="305603182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F5D52AB4-B1C2-4CF0-A179-9CC29C217AF5}"/>
              </a:ext>
            </a:extLst>
          </p:cNvPr>
          <p:cNvPicPr>
            <a:picLocks noChangeAspect="1"/>
          </p:cNvPicPr>
          <p:nvPr/>
        </p:nvPicPr>
        <p:blipFill>
          <a:blip r:embed="rId2"/>
          <a:stretch>
            <a:fillRect/>
          </a:stretch>
        </p:blipFill>
        <p:spPr>
          <a:xfrm>
            <a:off x="155150" y="670274"/>
            <a:ext cx="4616875" cy="3849969"/>
          </a:xfrm>
          <a:prstGeom prst="rect">
            <a:avLst/>
          </a:prstGeom>
        </p:spPr>
      </p:pic>
      <p:sp>
        <p:nvSpPr>
          <p:cNvPr id="5" name="Titolo 1">
            <a:extLst>
              <a:ext uri="{FF2B5EF4-FFF2-40B4-BE49-F238E27FC236}">
                <a16:creationId xmlns:a16="http://schemas.microsoft.com/office/drawing/2014/main" id="{3F7CB103-0F50-46AD-AB51-76CDD5846EAE}"/>
              </a:ext>
            </a:extLst>
          </p:cNvPr>
          <p:cNvSpPr>
            <a:spLocks noGrp="1"/>
          </p:cNvSpPr>
          <p:nvPr>
            <p:ph type="title"/>
          </p:nvPr>
        </p:nvSpPr>
        <p:spPr>
          <a:xfrm>
            <a:off x="0" y="0"/>
            <a:ext cx="12192000" cy="796413"/>
          </a:xfrm>
        </p:spPr>
        <p:txBody>
          <a:bodyPr/>
          <a:lstStyle/>
          <a:p>
            <a:pPr algn="ctr"/>
            <a:r>
              <a:rPr lang="it-IT" dirty="0"/>
              <a:t>I limiti dei Big Data</a:t>
            </a:r>
          </a:p>
        </p:txBody>
      </p:sp>
      <p:sp>
        <p:nvSpPr>
          <p:cNvPr id="6" name="Titolo 1">
            <a:extLst>
              <a:ext uri="{FF2B5EF4-FFF2-40B4-BE49-F238E27FC236}">
                <a16:creationId xmlns:a16="http://schemas.microsoft.com/office/drawing/2014/main" id="{F95F5916-6B7B-4BC6-92E3-EA152558A6E3}"/>
              </a:ext>
            </a:extLst>
          </p:cNvPr>
          <p:cNvSpPr txBox="1">
            <a:spLocks/>
          </p:cNvSpPr>
          <p:nvPr/>
        </p:nvSpPr>
        <p:spPr>
          <a:xfrm>
            <a:off x="0" y="599152"/>
            <a:ext cx="12192000" cy="7964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it-IT" dirty="0"/>
          </a:p>
        </p:txBody>
      </p:sp>
      <p:pic>
        <p:nvPicPr>
          <p:cNvPr id="8" name="Immagine 7">
            <a:extLst>
              <a:ext uri="{FF2B5EF4-FFF2-40B4-BE49-F238E27FC236}">
                <a16:creationId xmlns:a16="http://schemas.microsoft.com/office/drawing/2014/main" id="{ABBD939A-CD5C-4317-AD5D-A86990EFEF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697783"/>
            <a:ext cx="5772150" cy="3435804"/>
          </a:xfrm>
          <a:prstGeom prst="rect">
            <a:avLst/>
          </a:prstGeom>
        </p:spPr>
      </p:pic>
      <p:sp>
        <p:nvSpPr>
          <p:cNvPr id="10" name="CasellaDiTesto 9">
            <a:extLst>
              <a:ext uri="{FF2B5EF4-FFF2-40B4-BE49-F238E27FC236}">
                <a16:creationId xmlns:a16="http://schemas.microsoft.com/office/drawing/2014/main" id="{470349AF-6C89-4518-8C4C-69DF4D974B4B}"/>
              </a:ext>
            </a:extLst>
          </p:cNvPr>
          <p:cNvSpPr txBox="1"/>
          <p:nvPr/>
        </p:nvSpPr>
        <p:spPr>
          <a:xfrm>
            <a:off x="0" y="4711013"/>
            <a:ext cx="12036850" cy="1624740"/>
          </a:xfrm>
          <a:prstGeom prst="rect">
            <a:avLst/>
          </a:prstGeom>
          <a:noFill/>
        </p:spPr>
        <p:txBody>
          <a:bodyPr wrap="square">
            <a:spAutoFit/>
          </a:bodyPr>
          <a:lstStyle/>
          <a:p>
            <a:r>
              <a:rPr lang="it-IT" sz="1400" dirty="0"/>
              <a:t>Lo studio sottolinea come i</a:t>
            </a:r>
            <a:r>
              <a:rPr lang="it-IT" sz="1400" b="1" dirty="0"/>
              <a:t>l 59% delle </a:t>
            </a:r>
            <a:r>
              <a:rPr lang="it-IT" sz="1400" b="1" dirty="0" err="1"/>
              <a:t>fake</a:t>
            </a:r>
            <a:r>
              <a:rPr lang="it-IT" sz="1400" b="1" dirty="0"/>
              <a:t> news sia formato in realtà da notizie vere, manipolate però ad arte</a:t>
            </a:r>
            <a:r>
              <a:rPr lang="it-IT" sz="1400" dirty="0"/>
              <a:t>, distorte, decontestualizzate e rielaborate al fine di diffondere disinformazione, </a:t>
            </a:r>
            <a:r>
              <a:rPr lang="it-IT" sz="1400" b="1" dirty="0"/>
              <a:t>mentre solo il 38% è inventato di sana pianta</a:t>
            </a:r>
            <a:r>
              <a:rPr lang="it-IT" sz="1400" dirty="0"/>
              <a:t>. Passando ai contenuti invece, il 39% delle notizie false riguarda dichiarazioni manipolate o inventate in merito ad azioni e norme di autorità pubbliche, compresi rappresentanti dei governi e autorità internazionali come l’OMS e l’ONU. </a:t>
            </a:r>
            <a:r>
              <a:rPr lang="it-IT" sz="1400" b="1" dirty="0"/>
              <a:t>Le notizie fuorvianti ma con una base reale inoltre hanno fatto registrare un coinvolgimento maggiore</a:t>
            </a:r>
            <a:r>
              <a:rPr lang="it-IT" sz="1400" dirty="0"/>
              <a:t> (87%) rispetto ai contenuti interamente inventati (12%), com’era del resto facilmente immaginabile in quanto verosimiglianti e quindi più convincenti. Per quanto riguarda le fonti, </a:t>
            </a:r>
            <a:r>
              <a:rPr lang="it-IT" sz="1400" b="1" dirty="0"/>
              <a:t>solo il 20% della disinformazione è stata veicolata da personaggi pubblici</a:t>
            </a:r>
            <a:r>
              <a:rPr lang="it-IT" sz="1400" dirty="0"/>
              <a:t> di spicco come politici o celebrità, raggiungendo un coinvolgimento del 69%, </a:t>
            </a:r>
            <a:r>
              <a:rPr lang="it-IT" sz="1400" b="1" dirty="0"/>
              <a:t>mentre la maggior parte di contenuti falsi è generato o diffuso da persone comuni</a:t>
            </a:r>
            <a:r>
              <a:rPr lang="it-IT" sz="1400" dirty="0"/>
              <a:t>.</a:t>
            </a:r>
          </a:p>
        </p:txBody>
      </p:sp>
      <p:sp>
        <p:nvSpPr>
          <p:cNvPr id="12" name="CasellaDiTesto 11">
            <a:extLst>
              <a:ext uri="{FF2B5EF4-FFF2-40B4-BE49-F238E27FC236}">
                <a16:creationId xmlns:a16="http://schemas.microsoft.com/office/drawing/2014/main" id="{D85D0AAE-EC40-4B59-AEBD-4FE14D9B4E3C}"/>
              </a:ext>
            </a:extLst>
          </p:cNvPr>
          <p:cNvSpPr txBox="1"/>
          <p:nvPr/>
        </p:nvSpPr>
        <p:spPr>
          <a:xfrm>
            <a:off x="1" y="6486577"/>
            <a:ext cx="12191999" cy="369332"/>
          </a:xfrm>
          <a:prstGeom prst="rect">
            <a:avLst/>
          </a:prstGeom>
          <a:noFill/>
        </p:spPr>
        <p:txBody>
          <a:bodyPr wrap="square">
            <a:spAutoFit/>
          </a:bodyPr>
          <a:lstStyle/>
          <a:p>
            <a:r>
              <a:rPr lang="it-IT" dirty="0"/>
              <a:t>https://www.ilfattoquotidiano.it/2020/04/09/coronavirus-e-fake-news-facebook-ne-blocca-il-76-twitter-solo-il-41/5765761/</a:t>
            </a:r>
          </a:p>
        </p:txBody>
      </p:sp>
    </p:spTree>
    <p:extLst>
      <p:ext uri="{BB962C8B-B14F-4D97-AF65-F5344CB8AC3E}">
        <p14:creationId xmlns:p14="http://schemas.microsoft.com/office/powerpoint/2010/main" val="398971939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329" y="855452"/>
            <a:ext cx="12172335" cy="5643670"/>
          </a:xfrm>
        </p:spPr>
        <p:txBody>
          <a:bodyPr>
            <a:noAutofit/>
          </a:bodyPr>
          <a:lstStyle/>
          <a:p>
            <a:r>
              <a:rPr lang="it-IT" sz="2400" dirty="0"/>
              <a:t>Per quanto riguarda, invece, il </a:t>
            </a:r>
            <a:r>
              <a:rPr lang="it-IT" sz="2400" i="1" dirty="0"/>
              <a:t>Web </a:t>
            </a:r>
            <a:r>
              <a:rPr lang="it-IT" sz="2400" i="1" dirty="0" err="1"/>
              <a:t>intercept</a:t>
            </a:r>
            <a:r>
              <a:rPr lang="it-IT" sz="2400" dirty="0"/>
              <a:t>, e cioè le indagini realizzate intercettando</a:t>
            </a:r>
          </a:p>
          <a:p>
            <a:r>
              <a:rPr lang="it-IT" sz="2400" dirty="0"/>
              <a:t>i rispondenti da uno o più siti Web, almeno due sono gli elementi meritevoli di riflessione.</a:t>
            </a:r>
          </a:p>
          <a:p>
            <a:r>
              <a:rPr lang="it-IT" sz="2400" dirty="0"/>
              <a:t>Da un lato, la resa ottenuta con questa tecnica è generalmente bassa in modo scoraggiante (spesso inferiore all’1%), aspetto che con tutta evidenza ha una ricaduta non trascurabile sulla rappresentatività del campione ottenuto.</a:t>
            </a:r>
          </a:p>
          <a:p>
            <a:r>
              <a:rPr lang="it-IT" sz="2400" dirty="0"/>
              <a:t>Dall’altro, gli strumenti di intercettazione dei navigatori (</a:t>
            </a:r>
            <a:r>
              <a:rPr lang="it-IT" sz="2400" i="1" dirty="0"/>
              <a:t>pop up on entry</a:t>
            </a:r>
            <a:r>
              <a:rPr lang="it-IT" sz="2400" dirty="0"/>
              <a:t>,</a:t>
            </a:r>
          </a:p>
          <a:p>
            <a:pPr marL="0" indent="0">
              <a:buNone/>
            </a:pPr>
            <a:r>
              <a:rPr lang="it-IT" sz="2400" i="1" dirty="0"/>
              <a:t>pop up on exit</a:t>
            </a:r>
            <a:r>
              <a:rPr lang="it-IT" sz="2400" dirty="0"/>
              <a:t>, </a:t>
            </a:r>
            <a:r>
              <a:rPr lang="it-IT" sz="2400" i="1" dirty="0"/>
              <a:t>link fissi</a:t>
            </a:r>
            <a:r>
              <a:rPr lang="it-IT" sz="2400" dirty="0"/>
              <a:t>, </a:t>
            </a:r>
            <a:r>
              <a:rPr lang="it-IT" sz="2400" i="1" dirty="0"/>
              <a:t>banner </a:t>
            </a:r>
            <a:r>
              <a:rPr lang="it-IT" sz="2400" dirty="0"/>
              <a:t>ecc.) sono collocati su uno o più specifici siti: vista l’estrema parcellizzazione dei siti Internet e il fatto che segmentano a volte anche fortemente il pubblico dei navigatori per interessi e orientamenti, se l’obiettivo non è realizzare una indagine sugli utenti di quel/quei siti, bensì studiare il complesso dei navigatori Internet, è evidente che si rischiano </a:t>
            </a:r>
            <a:r>
              <a:rPr lang="it-IT" sz="2400" i="1" dirty="0" err="1"/>
              <a:t>bias</a:t>
            </a:r>
            <a:r>
              <a:rPr lang="it-IT" sz="2400" i="1" dirty="0"/>
              <a:t> </a:t>
            </a:r>
            <a:r>
              <a:rPr lang="it-IT" sz="2400" dirty="0"/>
              <a:t>rilevanti che vanno dichiarati e di cui è necessario tenere conto in fase di interpretazione dei risultati.</a:t>
            </a:r>
            <a:endParaRPr lang="it-IT" sz="2200" dirty="0"/>
          </a:p>
          <a:p>
            <a:endParaRPr lang="it-IT" sz="2200" dirty="0"/>
          </a:p>
          <a:p>
            <a:endParaRPr lang="it-IT" sz="2200" dirty="0"/>
          </a:p>
          <a:p>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Limiti delle indagini Web </a:t>
            </a:r>
            <a:r>
              <a:rPr lang="it-IT" sz="4800" b="1" dirty="0" err="1">
                <a:latin typeface="+mj-lt"/>
                <a:ea typeface="+mj-ea"/>
                <a:cs typeface="+mj-cs"/>
              </a:rPr>
              <a:t>Intercept</a:t>
            </a:r>
            <a:endParaRPr lang="it-IT" sz="4800" b="1" dirty="0">
              <a:latin typeface="+mj-lt"/>
              <a:ea typeface="+mj-ea"/>
              <a:cs typeface="+mj-cs"/>
            </a:endParaRPr>
          </a:p>
        </p:txBody>
      </p:sp>
    </p:spTree>
    <p:extLst>
      <p:ext uri="{BB962C8B-B14F-4D97-AF65-F5344CB8AC3E}">
        <p14:creationId xmlns:p14="http://schemas.microsoft.com/office/powerpoint/2010/main" val="2874747353"/>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19665" y="1130756"/>
            <a:ext cx="12172335" cy="5643670"/>
          </a:xfrm>
        </p:spPr>
        <p:txBody>
          <a:bodyPr>
            <a:noAutofit/>
          </a:bodyPr>
          <a:lstStyle/>
          <a:p>
            <a:r>
              <a:rPr lang="it-IT" sz="2400" dirty="0"/>
              <a:t>L’opportunità stessa di adottare un approccio online, l’utilizzo di Internet come </a:t>
            </a:r>
            <a:r>
              <a:rPr lang="it-IT" sz="2400" i="1" dirty="0"/>
              <a:t>frame </a:t>
            </a:r>
            <a:r>
              <a:rPr lang="it-IT" sz="2400" dirty="0"/>
              <a:t>di campionamento, e l’approccio di campionamento da adottare vanno quindi valutati attentamente sulla base dell’oggetto dell’indagine e dell’utilizzo che se ne vuole fare.</a:t>
            </a:r>
          </a:p>
          <a:p>
            <a:r>
              <a:rPr lang="it-IT" sz="2400" dirty="0"/>
              <a:t>Indagini ripetute nel tempo, come i </a:t>
            </a:r>
            <a:r>
              <a:rPr lang="it-IT" sz="2400" dirty="0" err="1"/>
              <a:t>tracking</a:t>
            </a:r>
            <a:r>
              <a:rPr lang="it-IT" sz="2400" dirty="0"/>
              <a:t> pubblicitari, o i cui risultati vengono confrontati con dei benchmark possono presentare un ottimo rapporto costi- benefici. Indagini mirate a target con una bassa penetrazione di Internet, come le indagini sugli anziani o che comprendono gli anziani, o indagini che hanno lo scopo di rappresentare tutta la popolazione residente in Italia non sono a tutt’oggi compatibili con lo strumento Web.</a:t>
            </a:r>
            <a:endParaRPr lang="it-IT" sz="2600" dirty="0"/>
          </a:p>
          <a:p>
            <a:pPr marL="0" indent="0">
              <a:buNone/>
            </a:pPr>
            <a:endParaRPr lang="it-IT" sz="2600" dirty="0"/>
          </a:p>
          <a:p>
            <a:pPr marL="0" indent="0">
              <a:buNone/>
            </a:pPr>
            <a:r>
              <a:rPr lang="it-IT" sz="2600" dirty="0"/>
              <a:t>«Il loro grado di rappresentatività statistica, però, non è paragonabile a quello ottenibile con indagini probabilistiche che sono ancora le uniche che consentono una vera proiezione dei risultati sul totale popolazione» (</a:t>
            </a:r>
            <a:r>
              <a:rPr lang="it-IT" sz="2600" dirty="0" err="1"/>
              <a:t>Schmitz</a:t>
            </a:r>
            <a:r>
              <a:rPr lang="it-IT" sz="2600" dirty="0"/>
              <a:t> 2018, 29).</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Il web come frame: considerazioni</a:t>
            </a:r>
          </a:p>
        </p:txBody>
      </p:sp>
    </p:spTree>
    <p:extLst>
      <p:ext uri="{BB962C8B-B14F-4D97-AF65-F5344CB8AC3E}">
        <p14:creationId xmlns:p14="http://schemas.microsoft.com/office/powerpoint/2010/main" val="3499259307"/>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12026" y="834513"/>
            <a:ext cx="5388077" cy="6027912"/>
          </a:xfrm>
          <a:prstGeom prst="rect">
            <a:avLst/>
          </a:prstGeom>
        </p:spPr>
      </p:pic>
      <p:sp>
        <p:nvSpPr>
          <p:cNvPr id="7"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Tree>
    <p:extLst>
      <p:ext uri="{BB962C8B-B14F-4D97-AF65-F5344CB8AC3E}">
        <p14:creationId xmlns:p14="http://schemas.microsoft.com/office/powerpoint/2010/main" val="80129334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egnaposto piè di pagina 3"/>
          <p:cNvSpPr>
            <a:spLocks noGrp="1"/>
          </p:cNvSpPr>
          <p:nvPr>
            <p:ph type="ftr" sz="quarter" idx="1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400"/>
              <a:t>Analisi del Contenuto</a:t>
            </a:r>
          </a:p>
        </p:txBody>
      </p:sp>
      <p:sp>
        <p:nvSpPr>
          <p:cNvPr id="4099" name="Segnaposto numero diapositiva 4"/>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fld id="{1D3A680E-F95E-4F84-8A09-BB9C363739A8}" type="slidenum">
              <a:rPr lang="it-IT" altLang="it-IT" sz="1400"/>
              <a:pPr>
                <a:spcBef>
                  <a:spcPct val="0"/>
                </a:spcBef>
                <a:buFontTx/>
                <a:buNone/>
              </a:pPr>
              <a:t>103</a:t>
            </a:fld>
            <a:endParaRPr lang="it-IT" altLang="it-IT" sz="1400"/>
          </a:p>
        </p:txBody>
      </p:sp>
      <p:pic>
        <p:nvPicPr>
          <p:cNvPr id="410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4110038" cy="628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CasellaDiTesto 7"/>
          <p:cNvSpPr txBox="1">
            <a:spLocks noChangeArrowheads="1"/>
          </p:cNvSpPr>
          <p:nvPr/>
        </p:nvSpPr>
        <p:spPr bwMode="auto">
          <a:xfrm>
            <a:off x="5595938" y="1500188"/>
            <a:ext cx="5072062"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a:latin typeface="Calibri" panose="020F0502020204030204" pitchFamily="34" charset="0"/>
              </a:rPr>
              <a:t>L’AdC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a:t>
            </a:r>
          </a:p>
        </p:txBody>
      </p:sp>
    </p:spTree>
    <p:extLst>
      <p:ext uri="{BB962C8B-B14F-4D97-AF65-F5344CB8AC3E}">
        <p14:creationId xmlns:p14="http://schemas.microsoft.com/office/powerpoint/2010/main" val="316683545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algn="ctr"/>
            <a:r>
              <a:rPr lang="it-IT" dirty="0"/>
              <a:t>PREMESSA FOR DUMMIES</a:t>
            </a:r>
          </a:p>
        </p:txBody>
      </p:sp>
      <p:sp>
        <p:nvSpPr>
          <p:cNvPr id="3" name="Segnaposto contenuto 2"/>
          <p:cNvSpPr>
            <a:spLocks noGrp="1"/>
          </p:cNvSpPr>
          <p:nvPr>
            <p:ph idx="1"/>
          </p:nvPr>
        </p:nvSpPr>
        <p:spPr>
          <a:xfrm>
            <a:off x="0" y="2563045"/>
            <a:ext cx="12192000" cy="1920465"/>
          </a:xfrm>
        </p:spPr>
        <p:txBody>
          <a:bodyPr>
            <a:normAutofit/>
          </a:bodyPr>
          <a:lstStyle/>
          <a:p>
            <a:pPr marL="0" indent="0" algn="ctr">
              <a:buNone/>
            </a:pPr>
            <a:r>
              <a:rPr lang="it-IT" sz="4400" dirty="0"/>
              <a:t>CONTENT ANALYSIS = ANALISI DEL CONTENUTO</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8581" y="3436066"/>
            <a:ext cx="2838449" cy="3186561"/>
          </a:xfrm>
          <a:prstGeom prst="rect">
            <a:avLst/>
          </a:prstGeom>
        </p:spPr>
      </p:pic>
    </p:spTree>
    <p:extLst>
      <p:ext uri="{BB962C8B-B14F-4D97-AF65-F5344CB8AC3E}">
        <p14:creationId xmlns:p14="http://schemas.microsoft.com/office/powerpoint/2010/main" val="287805824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42568" y="1263445"/>
            <a:ext cx="11783346" cy="55109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dirty="0">
                <a:latin typeface="Calibri" panose="020F0502020204030204" pitchFamily="34" charset="0"/>
              </a:rPr>
              <a:t>La Content Analysis è una tecnica controversa poiché di difficile definizione: sotto il novero di quest’approccio rientra un insieme vasto e differenziato di metodi, tecniche, pratiche e strumenti (</a:t>
            </a:r>
            <a:r>
              <a:rPr lang="it-IT" altLang="it-IT" dirty="0" err="1">
                <a:latin typeface="Calibri" panose="020F0502020204030204" pitchFamily="34" charset="0"/>
              </a:rPr>
              <a:t>Amaturo</a:t>
            </a:r>
            <a:r>
              <a:rPr lang="it-IT" altLang="it-IT" dirty="0">
                <a:latin typeface="Calibri" panose="020F0502020204030204" pitchFamily="34" charset="0"/>
              </a:rPr>
              <a:t> e </a:t>
            </a:r>
            <a:r>
              <a:rPr lang="it-IT" altLang="it-IT" dirty="0" err="1">
                <a:latin typeface="Calibri" panose="020F0502020204030204" pitchFamily="34" charset="0"/>
              </a:rPr>
              <a:t>Punziano</a:t>
            </a:r>
            <a:r>
              <a:rPr lang="it-IT" altLang="it-IT" dirty="0">
                <a:latin typeface="Calibri" panose="020F0502020204030204" pitchFamily="34" charset="0"/>
              </a:rPr>
              <a:t> 2013; </a:t>
            </a:r>
            <a:r>
              <a:rPr lang="it-IT" altLang="it-IT" dirty="0" err="1">
                <a:latin typeface="Calibri" panose="020F0502020204030204" pitchFamily="34" charset="0"/>
              </a:rPr>
              <a:t>Tipaldo</a:t>
            </a:r>
            <a:r>
              <a:rPr lang="it-IT" altLang="it-IT" dirty="0">
                <a:latin typeface="Calibri" panose="020F0502020204030204" pitchFamily="34" charset="0"/>
              </a:rPr>
              <a:t> 2014). Metodi che si differenziano anche per obiettivi cognitivi, finalità scientifiche e campi di applicazione. </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L’ambito principale di applicazione è la ricerca sulle comunicazioni di massa</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La sua connotazione multidisciplinare (ricerca sociale, semiotica, linguistica testuale, scienze dell’informazione, teoria dell’argomentazione, sociologia dei processi culturali, ecc.) la rende applicabile ad un insieme più vasto di fenomeni, non solo di carattere meramente comunicativo.</a:t>
            </a:r>
          </a:p>
          <a:p>
            <a:pPr marL="0" indent="0" algn="just">
              <a:buNone/>
            </a:pPr>
            <a:endParaRPr lang="it-IT" dirty="0">
              <a:latin typeface="Calibri" panose="020F0502020204030204" pitchFamily="34" charset="0"/>
            </a:endParaRPr>
          </a:p>
          <a:p>
            <a:pPr marL="0" indent="0" algn="just">
              <a:buNone/>
            </a:pPr>
            <a:r>
              <a:rPr lang="it-IT" dirty="0">
                <a:latin typeface="Calibri" panose="020F0502020204030204" pitchFamily="34" charset="0"/>
              </a:rPr>
              <a:t>Gli elementi della comunicazione (sintattici, semantici, pragmatici) possono essere considerati INDICATORI (strategie, intenzioni, atteggiamenti di chi comunica, sia esso individuo, ente pubblico/privato o media) di fenomeni sociali e culturali di portata più ampia. (Weber aveva pensato ad una ricerca, mai realizzata, sulla stampa tedesca).</a:t>
            </a:r>
          </a:p>
        </p:txBody>
      </p:sp>
    </p:spTree>
    <p:extLst>
      <p:ext uri="{BB962C8B-B14F-4D97-AF65-F5344CB8AC3E}">
        <p14:creationId xmlns:p14="http://schemas.microsoft.com/office/powerpoint/2010/main" val="4415689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727587"/>
            <a:ext cx="11897032" cy="55109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Secondo </a:t>
            </a:r>
            <a:r>
              <a:rPr lang="it-IT" altLang="it-IT" sz="2400" dirty="0" err="1">
                <a:latin typeface="Calibri" panose="020F0502020204030204" pitchFamily="34" charset="0"/>
              </a:rPr>
              <a:t>Krippendorf</a:t>
            </a:r>
            <a:r>
              <a:rPr lang="it-IT" altLang="it-IT" sz="2400" dirty="0">
                <a:latin typeface="Calibri" panose="020F0502020204030204" pitchFamily="34" charset="0"/>
              </a:rPr>
              <a:t>, autore di un noto manuale di Content Analysis il primo esempio documentato si registra in Svezia nel 18 secolo: analisi del contenuto dei Canti di Sion (raccolta di 90 inni religiosi).</a:t>
            </a:r>
          </a:p>
          <a:p>
            <a:pPr marL="0" indent="0" algn="just">
              <a:buNone/>
            </a:pPr>
            <a:r>
              <a:rPr lang="it-IT" altLang="it-IT" sz="2400" dirty="0">
                <a:latin typeface="Calibri" panose="020F0502020204030204" pitchFamily="34" charset="0"/>
              </a:rPr>
              <a:t>Obiettivo della ricerca: valutare eventuali contenuti eversivi ed eterodossi.</a:t>
            </a:r>
          </a:p>
          <a:p>
            <a:pPr marL="0" indent="0" algn="just">
              <a:buNone/>
            </a:pPr>
            <a:r>
              <a:rPr lang="it-IT" altLang="it-IT" sz="2400" dirty="0">
                <a:latin typeface="Calibri" panose="020F0502020204030204" pitchFamily="34" charset="0"/>
              </a:rPr>
              <a:t>Tecnica: calcolo delle frequenze di simboli religiosi e comparazione con i canti “ufficiali”.</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Altri esempi con:</a:t>
            </a:r>
          </a:p>
          <a:p>
            <a:pPr marL="0" indent="0" algn="just">
              <a:buNone/>
            </a:pPr>
            <a:r>
              <a:rPr lang="it-IT" altLang="it-IT" sz="2400" dirty="0">
                <a:latin typeface="Calibri" panose="020F0502020204030204" pitchFamily="34" charset="0"/>
              </a:rPr>
              <a:t>- tecniche standard (quantitative): Bourbon e l’analisi del Vecchio Testamento, </a:t>
            </a:r>
            <a:r>
              <a:rPr lang="it-IT" altLang="it-IT" sz="2400" dirty="0" err="1">
                <a:latin typeface="Calibri" panose="020F0502020204030204" pitchFamily="34" charset="0"/>
              </a:rPr>
              <a:t>Woodword</a:t>
            </a:r>
            <a:r>
              <a:rPr lang="it-IT" altLang="it-IT" sz="2400" dirty="0">
                <a:latin typeface="Calibri" panose="020F0502020204030204" pitchFamily="34" charset="0"/>
              </a:rPr>
              <a:t> e lo studio delle opinioni politiche nei quotidiani USA, George e la propaganda nazista.</a:t>
            </a:r>
          </a:p>
          <a:p>
            <a:pPr marL="0" indent="0" algn="just">
              <a:buNone/>
            </a:pPr>
            <a:r>
              <a:rPr lang="it-IT" altLang="it-IT" sz="2400" dirty="0">
                <a:latin typeface="Calibri" panose="020F0502020204030204" pitchFamily="34" charset="0"/>
              </a:rPr>
              <a:t>- tecniche non standard: The </a:t>
            </a:r>
            <a:r>
              <a:rPr lang="it-IT" altLang="it-IT" sz="2400" dirty="0" err="1">
                <a:latin typeface="Calibri" panose="020F0502020204030204" pitchFamily="34" charset="0"/>
              </a:rPr>
              <a:t>Polish</a:t>
            </a:r>
            <a:r>
              <a:rPr lang="it-IT" altLang="it-IT" sz="2400" dirty="0">
                <a:latin typeface="Calibri" panose="020F0502020204030204" pitchFamily="34" charset="0"/>
              </a:rPr>
              <a:t> </a:t>
            </a:r>
            <a:r>
              <a:rPr lang="it-IT" altLang="it-IT" sz="2400" dirty="0" err="1">
                <a:latin typeface="Calibri" panose="020F0502020204030204" pitchFamily="34" charset="0"/>
              </a:rPr>
              <a:t>Peasant</a:t>
            </a:r>
            <a:r>
              <a:rPr lang="it-IT" altLang="it-IT" sz="2400" dirty="0">
                <a:latin typeface="Calibri" panose="020F0502020204030204" pitchFamily="34" charset="0"/>
              </a:rPr>
              <a:t> in Europe and America di Thomas e </a:t>
            </a:r>
            <a:r>
              <a:rPr lang="it-IT" altLang="it-IT" sz="2400" dirty="0" err="1">
                <a:latin typeface="Calibri" panose="020F0502020204030204" pitchFamily="34" charset="0"/>
              </a:rPr>
              <a:t>Znaniecki</a:t>
            </a:r>
            <a:r>
              <a:rPr lang="it-IT" altLang="it-IT" sz="2400" dirty="0">
                <a:latin typeface="Calibri" panose="020F0502020204030204" pitchFamily="34" charset="0"/>
              </a:rPr>
              <a:t>.</a:t>
            </a:r>
          </a:p>
          <a:p>
            <a:pPr marL="0" indent="0" algn="just">
              <a:buNone/>
            </a:pPr>
            <a:r>
              <a:rPr lang="it-IT" altLang="it-IT" sz="2400" dirty="0">
                <a:latin typeface="Calibri" panose="020F0502020204030204" pitchFamily="34" charset="0"/>
              </a:rPr>
              <a:t>Ricerca sull’immigrazione europea negli USA nei primi lustri del secolo scorso.</a:t>
            </a:r>
          </a:p>
          <a:p>
            <a:pPr marL="0" indent="0" algn="just">
              <a:buNone/>
            </a:pPr>
            <a:r>
              <a:rPr lang="it-IT" altLang="it-IT" sz="2400" dirty="0">
                <a:latin typeface="Calibri" panose="020F0502020204030204" pitchFamily="34" charset="0"/>
              </a:rPr>
              <a:t>N.B. The </a:t>
            </a:r>
            <a:r>
              <a:rPr lang="it-IT" altLang="it-IT" sz="2400" dirty="0" err="1">
                <a:latin typeface="Calibri" panose="020F0502020204030204" pitchFamily="34" charset="0"/>
              </a:rPr>
              <a:t>Polish</a:t>
            </a:r>
            <a:r>
              <a:rPr lang="it-IT" altLang="it-IT" sz="2400" dirty="0">
                <a:latin typeface="Calibri" panose="020F0502020204030204" pitchFamily="34" charset="0"/>
              </a:rPr>
              <a:t> </a:t>
            </a:r>
            <a:r>
              <a:rPr lang="it-IT" altLang="it-IT" sz="2400" dirty="0" err="1">
                <a:latin typeface="Calibri" panose="020F0502020204030204" pitchFamily="34" charset="0"/>
              </a:rPr>
              <a:t>Peasant</a:t>
            </a:r>
            <a:r>
              <a:rPr lang="it-IT" altLang="it-IT" sz="2400" dirty="0">
                <a:latin typeface="Calibri" panose="020F0502020204030204" pitchFamily="34" charset="0"/>
              </a:rPr>
              <a:t> in Europe and America è un classico della letteratura sociologica ed è considerato uno dei capisaldi dell’approccio non standard alla ricerca sociale</a:t>
            </a:r>
          </a:p>
          <a:p>
            <a:pPr marL="0" indent="0" algn="just">
              <a:buNone/>
            </a:pPr>
            <a:r>
              <a:rPr lang="it-IT" altLang="it-IT" sz="2400" dirty="0">
                <a:latin typeface="Calibri" panose="020F0502020204030204" pitchFamily="34" charset="0"/>
              </a:rPr>
              <a:t>Teorema di Thomas: “se gli uomini definiscono certe situazioni come reali, esse sono reali nelle loro conseguenze”.</a:t>
            </a:r>
          </a:p>
        </p:txBody>
      </p:sp>
      <p:sp>
        <p:nvSpPr>
          <p:cNvPr id="6" name="CasellaDiTesto 5"/>
          <p:cNvSpPr txBox="1">
            <a:spLocks noChangeArrowheads="1"/>
          </p:cNvSpPr>
          <p:nvPr/>
        </p:nvSpPr>
        <p:spPr bwMode="auto">
          <a:xfrm>
            <a:off x="0"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ea typeface="+mj-ea"/>
                <a:cs typeface="+mj-cs"/>
              </a:rPr>
              <a:t>Content Analysis: cenni storici</a:t>
            </a:r>
          </a:p>
        </p:txBody>
      </p:sp>
    </p:spTree>
    <p:extLst>
      <p:ext uri="{BB962C8B-B14F-4D97-AF65-F5344CB8AC3E}">
        <p14:creationId xmlns:p14="http://schemas.microsoft.com/office/powerpoint/2010/main" val="118487987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830997"/>
            <a:ext cx="11897032" cy="51865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Tuttavia, fino all’inizio del nuovo secolo, le ricerche che adottavano 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erano una componente largamente minoritaria nell’ambito della ricerca sociale, politica e di mercato, con l’ovvia eccezione del campo dei </a:t>
            </a:r>
            <a:r>
              <a:rPr lang="it-IT" altLang="it-IT" sz="2400" i="1" dirty="0">
                <a:latin typeface="Calibri" panose="020F0502020204030204" pitchFamily="34" charset="0"/>
              </a:rPr>
              <a:t>media</a:t>
            </a:r>
            <a:r>
              <a:rPr lang="it-IT" altLang="it-IT" sz="2400" dirty="0">
                <a:latin typeface="Calibri" panose="020F0502020204030204" pitchFamily="34" charset="0"/>
              </a:rPr>
              <a:t> </a:t>
            </a:r>
            <a:r>
              <a:rPr lang="it-IT" altLang="it-IT" sz="2400" i="1" dirty="0" err="1">
                <a:latin typeface="Calibri" panose="020F0502020204030204" pitchFamily="34" charset="0"/>
              </a:rPr>
              <a:t>studies</a:t>
            </a:r>
            <a:r>
              <a:rPr lang="it-IT" altLang="it-IT" sz="2400" dirty="0">
                <a:latin typeface="Calibri" panose="020F0502020204030204" pitchFamily="34" charset="0"/>
              </a:rPr>
              <a:t>.</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I motivi erano da ricercare nella difficoltà a reperire materiale e nel basarsi su tecniche di codifica e analisi troppo </a:t>
            </a:r>
            <a:r>
              <a:rPr lang="it-IT" altLang="it-IT" sz="2400" i="1" dirty="0">
                <a:latin typeface="Calibri" panose="020F0502020204030204" pitchFamily="34" charset="0"/>
              </a:rPr>
              <a:t>time</a:t>
            </a:r>
            <a:r>
              <a:rPr lang="it-IT" altLang="it-IT" sz="2400" dirty="0">
                <a:latin typeface="Calibri" panose="020F0502020204030204" pitchFamily="34" charset="0"/>
              </a:rPr>
              <a:t> </a:t>
            </a:r>
            <a:r>
              <a:rPr lang="it-IT" altLang="it-IT" sz="2400" i="1" dirty="0" err="1">
                <a:latin typeface="Calibri" panose="020F0502020204030204" pitchFamily="34" charset="0"/>
              </a:rPr>
              <a:t>consuming</a:t>
            </a:r>
            <a:r>
              <a:rPr lang="it-IT" altLang="it-IT" sz="2400" dirty="0">
                <a:latin typeface="Calibri" panose="020F0502020204030204" pitchFamily="34" charset="0"/>
              </a:rPr>
              <a:t> delle (tuttora è così se si adotta 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manuale). </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Questa situazione è cambiata grazie alla svolta tecnologica e gnoseologica offerta dal web e dai social media: una mole enorme di informazioni testuali facilmente accessibili e a disposizione di tutti, dallo studioso consumato ed affermato al ricercatore alle prime armi.</a:t>
            </a:r>
          </a:p>
          <a:p>
            <a:pPr marL="0" indent="0" algn="just">
              <a:buNone/>
            </a:pPr>
            <a:endParaRPr lang="it-IT" altLang="it-IT" sz="800" dirty="0">
              <a:latin typeface="Calibri" panose="020F0502020204030204" pitchFamily="34" charset="0"/>
            </a:endParaRPr>
          </a:p>
          <a:p>
            <a:pPr marL="0" indent="0" algn="just">
              <a:buNone/>
            </a:pPr>
            <a:r>
              <a:rPr lang="it-IT" altLang="it-IT" sz="2400" dirty="0">
                <a:latin typeface="Calibri" panose="020F0502020204030204" pitchFamily="34" charset="0"/>
              </a:rPr>
              <a:t>Inoltre, si è ampliato il tipo di informazione sottoponibile 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non solo contenuti testuali da codificare e classificare, ma anche metriche di engagement (</a:t>
            </a:r>
            <a:r>
              <a:rPr lang="it-IT" altLang="it-IT" sz="2400" i="1" dirty="0" err="1">
                <a:latin typeface="Calibri" panose="020F0502020204030204" pitchFamily="34" charset="0"/>
              </a:rPr>
              <a:t>likes</a:t>
            </a:r>
            <a:r>
              <a:rPr lang="it-IT" altLang="it-IT" sz="2400" dirty="0">
                <a:latin typeface="Calibri" panose="020F0502020204030204" pitchFamily="34" charset="0"/>
              </a:rPr>
              <a:t>, </a:t>
            </a:r>
            <a:r>
              <a:rPr lang="it-IT" altLang="it-IT" sz="2400" i="1" dirty="0" err="1">
                <a:latin typeface="Calibri" panose="020F0502020204030204" pitchFamily="34" charset="0"/>
              </a:rPr>
              <a:t>retweet</a:t>
            </a:r>
            <a:r>
              <a:rPr lang="it-IT" altLang="it-IT" sz="2400" dirty="0">
                <a:latin typeface="Calibri" panose="020F0502020204030204" pitchFamily="34" charset="0"/>
              </a:rPr>
              <a:t>, ecc.) . Queste metriche rappresentano l’elemento nuovo introdotto dai social media nell’oggetto di studio della </a:t>
            </a:r>
            <a:r>
              <a:rPr lang="it-IT" altLang="it-IT" sz="2400" i="1" dirty="0">
                <a:latin typeface="Calibri" panose="020F0502020204030204" pitchFamily="34" charset="0"/>
              </a:rPr>
              <a:t>Content Analysis</a:t>
            </a:r>
            <a:r>
              <a:rPr lang="it-IT" altLang="it-IT" sz="2400" dirty="0">
                <a:latin typeface="Calibri" panose="020F0502020204030204" pitchFamily="34" charset="0"/>
              </a:rPr>
              <a:t>: la possibilità di studiare l’interazione tra contenuto (e produttore del contenuto) e gli utenti che sono venuti in contatto.</a:t>
            </a:r>
          </a:p>
        </p:txBody>
      </p:sp>
      <p:sp>
        <p:nvSpPr>
          <p:cNvPr id="6" name="CasellaDiTesto 5"/>
          <p:cNvSpPr txBox="1">
            <a:spLocks noChangeArrowheads="1"/>
          </p:cNvSpPr>
          <p:nvPr/>
        </p:nvSpPr>
        <p:spPr bwMode="auto">
          <a:xfrm>
            <a:off x="0"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ea typeface="+mj-ea"/>
                <a:cs typeface="+mj-cs"/>
              </a:rPr>
              <a:t>Content Analysis: cenni storici</a:t>
            </a:r>
          </a:p>
        </p:txBody>
      </p:sp>
    </p:spTree>
    <p:extLst>
      <p:ext uri="{BB962C8B-B14F-4D97-AF65-F5344CB8AC3E}">
        <p14:creationId xmlns:p14="http://schemas.microsoft.com/office/powerpoint/2010/main" val="90732047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Content Analysis: alcune definizioni</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53015" y="983226"/>
            <a:ext cx="11783346" cy="5510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La Content Analysis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«insieme ampio ed eterogeneo di tecniche manuali o assistite dal computer di interpretazione contestualizzata di documenti provenienti da processi di comunicazione in senso proprio (testi) o di significazione (tracce e manufatti) aventi come obiettivo finale la produzione di inferenze valide e attendibili» (</a:t>
            </a:r>
            <a:r>
              <a:rPr lang="it-IT" altLang="it-IT" sz="2400" dirty="0" err="1">
                <a:latin typeface="Calibri" panose="020F0502020204030204" pitchFamily="34" charset="0"/>
              </a:rPr>
              <a:t>Tipaldo</a:t>
            </a:r>
            <a:r>
              <a:rPr lang="it-IT" altLang="it-IT" sz="2400" dirty="0">
                <a:latin typeface="Calibri" panose="020F0502020204030204" pitchFamily="34" charset="0"/>
              </a:rPr>
              <a:t> 2014).</a:t>
            </a:r>
          </a:p>
          <a:p>
            <a:pPr marL="0" indent="0" algn="just">
              <a:buNone/>
            </a:pPr>
            <a:endParaRPr lang="it-IT" sz="2400" dirty="0">
              <a:latin typeface="Calibri" panose="020F0502020204030204" pitchFamily="34" charset="0"/>
            </a:endParaRPr>
          </a:p>
          <a:p>
            <a:pPr marL="0" indent="0" algn="just">
              <a:buNone/>
            </a:pPr>
            <a:r>
              <a:rPr lang="it-IT" sz="2400" dirty="0">
                <a:latin typeface="Calibri" panose="020F0502020204030204" pitchFamily="34" charset="0"/>
              </a:rPr>
              <a:t>«insieme di tecniche volte all’identificazione, alla codifica e all’eventuale quantificazione di dati testuali […] Essa si occupa, in primo luogo, di trasformare espressioni linguistiche, siano queste singoli termini, associazioni di due o più termini, o addirittura frasi di senso compiuto, in dati utilizzabili ai fini della ricerca sociale e politica» (</a:t>
            </a:r>
            <a:r>
              <a:rPr lang="it-IT" sz="2400" dirty="0" err="1">
                <a:latin typeface="Calibri" panose="020F0502020204030204" pitchFamily="34" charset="0"/>
              </a:rPr>
              <a:t>Arcostanzo</a:t>
            </a:r>
            <a:r>
              <a:rPr lang="it-IT" sz="2400" dirty="0">
                <a:latin typeface="Calibri" panose="020F0502020204030204" pitchFamily="34" charset="0"/>
              </a:rPr>
              <a:t>, </a:t>
            </a:r>
            <a:r>
              <a:rPr lang="it-IT" sz="2400" dirty="0" err="1">
                <a:latin typeface="Calibri" panose="020F0502020204030204" pitchFamily="34" charset="0"/>
              </a:rPr>
              <a:t>Pansardi</a:t>
            </a:r>
            <a:r>
              <a:rPr lang="it-IT" sz="2400" dirty="0">
                <a:latin typeface="Calibri" panose="020F0502020204030204" pitchFamily="34" charset="0"/>
              </a:rPr>
              <a:t> 2017).</a:t>
            </a:r>
            <a:endParaRPr lang="it-IT" sz="2400" dirty="0"/>
          </a:p>
        </p:txBody>
      </p:sp>
    </p:spTree>
    <p:extLst>
      <p:ext uri="{BB962C8B-B14F-4D97-AF65-F5344CB8AC3E}">
        <p14:creationId xmlns:p14="http://schemas.microsoft.com/office/powerpoint/2010/main" val="398765189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2"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a:t>
            </a:r>
          </a:p>
        </p:txBody>
      </p:sp>
      <p:sp>
        <p:nvSpPr>
          <p:cNvPr id="7173" name="Rettangolo 6"/>
          <p:cNvSpPr>
            <a:spLocks noChangeArrowheads="1"/>
          </p:cNvSpPr>
          <p:nvPr/>
        </p:nvSpPr>
        <p:spPr bwMode="auto">
          <a:xfrm>
            <a:off x="117987" y="1000125"/>
            <a:ext cx="11729884"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 procedimento sistematico e quantitativo di analisi della comunicazione politica, ovvero una “semantica quantitativa del linguaggio della politica” (</a:t>
            </a:r>
            <a:r>
              <a:rPr lang="it-IT" altLang="it-IT" sz="2200" dirty="0" err="1">
                <a:latin typeface="Calibri" panose="020F0502020204030204" pitchFamily="34" charset="0"/>
              </a:rPr>
              <a:t>Lasswell</a:t>
            </a:r>
            <a:r>
              <a:rPr lang="it-IT" altLang="it-IT" sz="2200" dirty="0">
                <a:latin typeface="Calibri" panose="020F0502020204030204" pitchFamily="34" charset="0"/>
              </a:rPr>
              <a:t>, 1949).</a:t>
            </a: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una tecnica di ricerca capace di descrivere in modo obiettivo, sistematico e quantitativo il contenuto manifesto della comunicazione” (</a:t>
            </a:r>
            <a:r>
              <a:rPr lang="it-IT" altLang="it-IT" sz="2200" dirty="0" err="1">
                <a:latin typeface="Calibri" panose="020F0502020204030204" pitchFamily="34" charset="0"/>
              </a:rPr>
              <a:t>Berelson</a:t>
            </a:r>
            <a:r>
              <a:rPr lang="it-IT" altLang="it-IT" sz="2200" dirty="0">
                <a:latin typeface="Calibri" panose="020F0502020204030204" pitchFamily="34" charset="0"/>
              </a:rPr>
              <a:t>, 1952, p. 18).</a:t>
            </a: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endParaRPr lang="it-IT" altLang="it-IT" sz="2200" dirty="0">
              <a:latin typeface="Calibri" panose="020F0502020204030204" pitchFamily="34" charset="0"/>
            </a:endParaRPr>
          </a:p>
          <a:p>
            <a:pPr algn="just" eaLnBrk="1" hangingPunct="1">
              <a:spcBef>
                <a:spcPct val="0"/>
              </a:spcBef>
              <a:buFontTx/>
              <a:buNone/>
            </a:pPr>
            <a:r>
              <a:rPr lang="it-IT" altLang="it-IT" sz="2200" dirty="0">
                <a:latin typeface="Calibri" panose="020F0502020204030204" pitchFamily="34" charset="0"/>
              </a:rPr>
              <a:t>L’</a:t>
            </a:r>
            <a:r>
              <a:rPr lang="it-IT" altLang="it-IT" sz="2200" dirty="0" err="1">
                <a:latin typeface="Calibri" panose="020F0502020204030204" pitchFamily="34" charset="0"/>
              </a:rPr>
              <a:t>AdC</a:t>
            </a:r>
            <a:r>
              <a:rPr lang="it-IT" altLang="it-IT" sz="2200" dirty="0">
                <a:latin typeface="Calibri" panose="020F0502020204030204" pitchFamily="34" charset="0"/>
              </a:rPr>
              <a:t> è “un insieme di metodi orientati al controllo di determinate ipotesi su fatti di comunicazione (emittenti, messaggi,  destinatari e loro relazioni) e che a tale scopo utilizzano procedure di scomposizione analitica e di classificazione, normalmente a destinazione statistica, di testi e di altri insiemi simbolici” (Rositi, 1988, p. 66).</a:t>
            </a:r>
            <a:endParaRPr lang="it-IT" altLang="it-IT" sz="1800" dirty="0">
              <a:latin typeface="Calibri" panose="020F0502020204030204" pitchFamily="34" charset="0"/>
            </a:endParaRPr>
          </a:p>
        </p:txBody>
      </p:sp>
    </p:spTree>
    <p:extLst>
      <p:ext uri="{BB962C8B-B14F-4D97-AF65-F5344CB8AC3E}">
        <p14:creationId xmlns:p14="http://schemas.microsoft.com/office/powerpoint/2010/main" val="306333622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a:extLst>
              <a:ext uri="{FF2B5EF4-FFF2-40B4-BE49-F238E27FC236}">
                <a16:creationId xmlns:a16="http://schemas.microsoft.com/office/drawing/2014/main" id="{473DE080-7816-42A3-9E99-92F929D5B727}"/>
              </a:ext>
            </a:extLst>
          </p:cNvPr>
          <p:cNvSpPr>
            <a:spLocks noGrp="1"/>
          </p:cNvSpPr>
          <p:nvPr>
            <p:ph type="title"/>
          </p:nvPr>
        </p:nvSpPr>
        <p:spPr>
          <a:xfrm>
            <a:off x="0" y="0"/>
            <a:ext cx="12192000" cy="796413"/>
          </a:xfrm>
        </p:spPr>
        <p:txBody>
          <a:bodyPr>
            <a:normAutofit fontScale="90000"/>
          </a:bodyPr>
          <a:lstStyle/>
          <a:p>
            <a:pPr algn="ctr"/>
            <a:r>
              <a:rPr lang="it-IT" dirty="0"/>
              <a:t>Caveat: </a:t>
            </a:r>
            <a:r>
              <a:rPr lang="it-IT" dirty="0" err="1" smtClean="0"/>
              <a:t>fake</a:t>
            </a:r>
            <a:r>
              <a:rPr lang="it-IT" dirty="0" smtClean="0"/>
              <a:t> </a:t>
            </a:r>
            <a:r>
              <a:rPr lang="it-IT" dirty="0"/>
              <a:t>news </a:t>
            </a:r>
            <a:r>
              <a:rPr lang="it-IT" dirty="0" smtClean="0"/>
              <a:t>e bufale non </a:t>
            </a:r>
            <a:r>
              <a:rPr lang="it-IT" dirty="0"/>
              <a:t>sono nate con Internet!</a:t>
            </a:r>
          </a:p>
        </p:txBody>
      </p:sp>
      <p:sp>
        <p:nvSpPr>
          <p:cNvPr id="6" name="CasellaDiTesto 5">
            <a:extLst>
              <a:ext uri="{FF2B5EF4-FFF2-40B4-BE49-F238E27FC236}">
                <a16:creationId xmlns:a16="http://schemas.microsoft.com/office/drawing/2014/main" id="{177AB4A6-0DE6-4503-98F5-F9391700E619}"/>
              </a:ext>
            </a:extLst>
          </p:cNvPr>
          <p:cNvSpPr txBox="1"/>
          <p:nvPr/>
        </p:nvSpPr>
        <p:spPr>
          <a:xfrm>
            <a:off x="0" y="6211669"/>
            <a:ext cx="12344400" cy="369332"/>
          </a:xfrm>
          <a:prstGeom prst="rect">
            <a:avLst/>
          </a:prstGeom>
          <a:noFill/>
        </p:spPr>
        <p:txBody>
          <a:bodyPr wrap="square">
            <a:spAutoFit/>
          </a:bodyPr>
          <a:lstStyle/>
          <a:p>
            <a:r>
              <a:rPr lang="it-IT" dirty="0">
                <a:hlinkClick r:id="rId2"/>
              </a:rPr>
              <a:t>https://</a:t>
            </a:r>
            <a:r>
              <a:rPr lang="it-IT" dirty="0" smtClean="0">
                <a:hlinkClick r:id="rId2"/>
              </a:rPr>
              <a:t>www.focus.it/cultura/mistero/burle-storiche-dimenticate?gimg=0#img0</a:t>
            </a:r>
            <a:r>
              <a:rPr lang="it-IT" dirty="0" smtClean="0"/>
              <a:t> </a:t>
            </a:r>
            <a:endParaRPr lang="it-IT" dirty="0"/>
          </a:p>
        </p:txBody>
      </p:sp>
      <p:sp>
        <p:nvSpPr>
          <p:cNvPr id="8" name="CasellaDiTesto 7">
            <a:extLst>
              <a:ext uri="{FF2B5EF4-FFF2-40B4-BE49-F238E27FC236}">
                <a16:creationId xmlns:a16="http://schemas.microsoft.com/office/drawing/2014/main" id="{2A0958BD-E794-4876-8381-91D8A51A4124}"/>
              </a:ext>
            </a:extLst>
          </p:cNvPr>
          <p:cNvSpPr txBox="1"/>
          <p:nvPr/>
        </p:nvSpPr>
        <p:spPr>
          <a:xfrm>
            <a:off x="0" y="5301347"/>
            <a:ext cx="12192000" cy="369332"/>
          </a:xfrm>
          <a:prstGeom prst="rect">
            <a:avLst/>
          </a:prstGeom>
          <a:noFill/>
        </p:spPr>
        <p:txBody>
          <a:bodyPr wrap="square">
            <a:spAutoFit/>
          </a:bodyPr>
          <a:lstStyle/>
          <a:p>
            <a:r>
              <a:rPr lang="it-IT" dirty="0">
                <a:hlinkClick r:id="rId3"/>
              </a:rPr>
              <a:t>https://www.focusjunior.it/scuola/storia/fake-news-dal-passato-falsi-che-tutti-o-quasi-siamo-convinti-essere-veri</a:t>
            </a:r>
            <a:r>
              <a:rPr lang="it-IT" dirty="0" smtClean="0">
                <a:hlinkClick r:id="rId3"/>
              </a:rPr>
              <a:t>/</a:t>
            </a:r>
            <a:r>
              <a:rPr lang="it-IT" dirty="0" smtClean="0"/>
              <a:t> </a:t>
            </a:r>
            <a:endParaRPr lang="it-IT" dirty="0"/>
          </a:p>
        </p:txBody>
      </p:sp>
      <p:sp>
        <p:nvSpPr>
          <p:cNvPr id="2" name="Rettangolo 1"/>
          <p:cNvSpPr/>
          <p:nvPr/>
        </p:nvSpPr>
        <p:spPr>
          <a:xfrm>
            <a:off x="78775" y="869364"/>
            <a:ext cx="7475322" cy="4078039"/>
          </a:xfrm>
          <a:prstGeom prst="rect">
            <a:avLst/>
          </a:prstGeom>
        </p:spPr>
        <p:txBody>
          <a:bodyPr wrap="square">
            <a:spAutoFit/>
          </a:bodyPr>
          <a:lstStyle/>
          <a:p>
            <a:pPr>
              <a:lnSpc>
                <a:spcPct val="115000"/>
              </a:lnSpc>
              <a:spcAft>
                <a:spcPts val="1000"/>
              </a:spcAft>
            </a:pPr>
            <a:r>
              <a:rPr lang="it-IT" sz="1600" dirty="0">
                <a:ea typeface="Times New Roman" panose="02020603050405020304" pitchFamily="18" charset="0"/>
                <a:cs typeface="Times New Roman" panose="02020603050405020304" pitchFamily="18" charset="0"/>
              </a:rPr>
              <a:t>La</a:t>
            </a:r>
            <a:r>
              <a:rPr lang="it-IT" sz="1600" spc="-1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a</a:t>
            </a:r>
            <a:r>
              <a:rPr lang="it-IT" sz="1600" spc="-5" dirty="0">
                <a:ea typeface="Times New Roman" panose="02020603050405020304" pitchFamily="18" charset="0"/>
                <a:cs typeface="Times New Roman" panose="02020603050405020304" pitchFamily="18" charset="0"/>
              </a:rPr>
              <a:t>z</a:t>
            </a:r>
            <a:r>
              <a:rPr lang="it-IT" sz="1600" dirty="0">
                <a:ea typeface="Times New Roman" panose="02020603050405020304" pitchFamily="18" charset="0"/>
                <a:cs typeface="Times New Roman" panose="02020603050405020304" pitchFamily="18" charset="0"/>
              </a:rPr>
              <a:t>io</a:t>
            </a:r>
            <a:r>
              <a:rPr lang="it-IT" sz="1600" spc="5"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e</a:t>
            </a:r>
            <a:r>
              <a:rPr lang="it-IT" sz="1600" spc="-4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5" dirty="0">
                <a:ea typeface="Times New Roman" panose="02020603050405020304" pitchFamily="18" charset="0"/>
                <a:cs typeface="Times New Roman" panose="02020603050405020304" pitchFamily="18" charset="0"/>
              </a:rPr>
              <a:t> </a:t>
            </a:r>
            <a:r>
              <a:rPr lang="it-IT" sz="1600" dirty="0">
                <a:ea typeface="Times New Roman" panose="02020603050405020304" pitchFamily="18" charset="0"/>
                <a:cs typeface="Times New Roman" panose="02020603050405020304" pitchFamily="18" charset="0"/>
              </a:rPr>
              <a:t>Costa</a:t>
            </a:r>
            <a:r>
              <a:rPr lang="it-IT" sz="1600" spc="-10" dirty="0">
                <a:ea typeface="Times New Roman" panose="02020603050405020304" pitchFamily="18" charset="0"/>
                <a:cs typeface="Times New Roman" panose="02020603050405020304" pitchFamily="18" charset="0"/>
              </a:rPr>
              <a:t>n</a:t>
            </a:r>
            <a:r>
              <a:rPr lang="it-IT" sz="1600" dirty="0">
                <a:ea typeface="Times New Roman" panose="02020603050405020304" pitchFamily="18" charset="0"/>
                <a:cs typeface="Times New Roman" panose="02020603050405020304" pitchFamily="18" charset="0"/>
              </a:rPr>
              <a:t>tino</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spc="-5" dirty="0">
                <a:ea typeface="Times New Roman" panose="02020603050405020304" pitchFamily="18" charset="0"/>
                <a:cs typeface="Times New Roman" panose="02020603050405020304" pitchFamily="18" charset="0"/>
              </a:rPr>
              <a:t>M</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r</a:t>
            </a:r>
            <a:r>
              <a:rPr lang="it-IT" sz="1600" dirty="0">
                <a:ea typeface="Times New Roman" panose="02020603050405020304" pitchFamily="18" charset="0"/>
                <a:cs typeface="Times New Roman" panose="02020603050405020304" pitchFamily="18" charset="0"/>
              </a:rPr>
              <a:t>te</a:t>
            </a:r>
            <a:r>
              <a:rPr lang="it-IT" sz="1600" spc="-4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5" dirty="0">
                <a:ea typeface="Times New Roman" panose="02020603050405020304" pitchFamily="18" charset="0"/>
                <a:cs typeface="Times New Roman" panose="02020603050405020304" pitchFamily="18" charset="0"/>
              </a:rPr>
              <a:t> </a:t>
            </a:r>
            <a:r>
              <a:rPr lang="it-IT" sz="1600" dirty="0">
                <a:ea typeface="Times New Roman" panose="02020603050405020304" pitchFamily="18" charset="0"/>
                <a:cs typeface="Times New Roman" panose="02020603050405020304" pitchFamily="18" charset="0"/>
              </a:rPr>
              <a:t>Na</a:t>
            </a:r>
            <a:r>
              <a:rPr lang="it-IT" sz="1600" spc="5" dirty="0">
                <a:ea typeface="Times New Roman" panose="02020603050405020304" pitchFamily="18" charset="0"/>
                <a:cs typeface="Times New Roman" panose="02020603050405020304" pitchFamily="18" charset="0"/>
              </a:rPr>
              <a:t>p</a:t>
            </a:r>
            <a:r>
              <a:rPr lang="it-IT" sz="1600" dirty="0">
                <a:ea typeface="Times New Roman" panose="02020603050405020304" pitchFamily="18" charset="0"/>
                <a:cs typeface="Times New Roman" panose="02020603050405020304" pitchFamily="18" charset="0"/>
              </a:rPr>
              <a:t>oleone</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dirty="0">
                <a:ea typeface="Times New Roman" panose="02020603050405020304" pitchFamily="18" charset="0"/>
                <a:cs typeface="Times New Roman" panose="02020603050405020304" pitchFamily="18" charset="0"/>
              </a:rPr>
              <a:t>I </a:t>
            </a:r>
            <a:r>
              <a:rPr lang="it-IT" sz="1600" spc="5" dirty="0">
                <a:ea typeface="Times New Roman" panose="02020603050405020304" pitchFamily="18" charset="0"/>
                <a:cs typeface="Times New Roman" panose="02020603050405020304" pitchFamily="18" charset="0"/>
              </a:rPr>
              <a:t>p</a:t>
            </a:r>
            <a:r>
              <a:rPr lang="it-IT" sz="1600" spc="-5" dirty="0">
                <a:ea typeface="Times New Roman" panose="02020603050405020304" pitchFamily="18" charset="0"/>
                <a:cs typeface="Times New Roman" panose="02020603050405020304" pitchFamily="18" charset="0"/>
              </a:rPr>
              <a:t>r</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t</a:t>
            </a:r>
            <a:r>
              <a:rPr lang="it-IT" sz="1600" dirty="0">
                <a:ea typeface="Times New Roman" panose="02020603050405020304" pitchFamily="18" charset="0"/>
                <a:cs typeface="Times New Roman" panose="02020603050405020304" pitchFamily="18" charset="0"/>
              </a:rPr>
              <a:t>o</a:t>
            </a:r>
            <a:r>
              <a:rPr lang="it-IT" sz="1600" spc="-5" dirty="0">
                <a:ea typeface="Times New Roman" panose="02020603050405020304" pitchFamily="18" charset="0"/>
                <a:cs typeface="Times New Roman" panose="02020603050405020304" pitchFamily="18" charset="0"/>
              </a:rPr>
              <a:t>c</a:t>
            </a:r>
            <a:r>
              <a:rPr lang="it-IT" sz="1600" dirty="0">
                <a:ea typeface="Times New Roman" panose="02020603050405020304" pitchFamily="18" charset="0"/>
                <a:cs typeface="Times New Roman" panose="02020603050405020304" pitchFamily="18" charset="0"/>
              </a:rPr>
              <a:t>ol</a:t>
            </a:r>
            <a:r>
              <a:rPr lang="it-IT" sz="1600" spc="5" dirty="0">
                <a:ea typeface="Times New Roman" panose="02020603050405020304" pitchFamily="18" charset="0"/>
                <a:cs typeface="Times New Roman" panose="02020603050405020304" pitchFamily="18" charset="0"/>
              </a:rPr>
              <a:t>l</a:t>
            </a:r>
            <a:r>
              <a:rPr lang="it-IT" sz="1600" dirty="0">
                <a:ea typeface="Times New Roman" panose="02020603050405020304" pitchFamily="18" charset="0"/>
                <a:cs typeface="Times New Roman" panose="02020603050405020304" pitchFamily="18" charset="0"/>
              </a:rPr>
              <a:t>i</a:t>
            </a:r>
            <a:r>
              <a:rPr lang="it-IT" sz="1600" spc="-3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spc="-5" dirty="0">
                <a:ea typeface="Times New Roman" panose="02020603050405020304" pitchFamily="18" charset="0"/>
                <a:cs typeface="Times New Roman" panose="02020603050405020304" pitchFamily="18" charset="0"/>
              </a:rPr>
              <a:t>e</a:t>
            </a:r>
            <a:r>
              <a:rPr lang="it-IT" sz="1600" dirty="0">
                <a:ea typeface="Times New Roman" panose="02020603050405020304" pitchFamily="18" charset="0"/>
                <a:cs typeface="Times New Roman" panose="02020603050405020304" pitchFamily="18" charset="0"/>
              </a:rPr>
              <a:t>i</a:t>
            </a:r>
            <a:r>
              <a:rPr lang="it-IT" sz="1600" spc="-10"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S</a:t>
            </a:r>
            <a:r>
              <a:rPr lang="it-IT" sz="1600" dirty="0">
                <a:ea typeface="Times New Roman" panose="02020603050405020304" pitchFamily="18" charset="0"/>
                <a:cs typeface="Times New Roman" panose="02020603050405020304" pitchFamily="18" charset="0"/>
              </a:rPr>
              <a:t>avi</a:t>
            </a:r>
            <a:r>
              <a:rPr lang="it-IT" sz="1600" spc="-1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d</a:t>
            </a:r>
            <a:r>
              <a:rPr lang="it-IT" sz="1600" dirty="0">
                <a:ea typeface="Times New Roman" panose="02020603050405020304" pitchFamily="18" charset="0"/>
                <a:cs typeface="Times New Roman" panose="02020603050405020304" pitchFamily="18" charset="0"/>
              </a:rPr>
              <a:t>i</a:t>
            </a:r>
            <a:r>
              <a:rPr lang="it-IT" sz="1600" spc="-15" dirty="0">
                <a:ea typeface="Times New Roman" panose="02020603050405020304" pitchFamily="18" charset="0"/>
                <a:cs typeface="Times New Roman" panose="02020603050405020304" pitchFamily="18" charset="0"/>
              </a:rPr>
              <a:t> </a:t>
            </a:r>
            <a:r>
              <a:rPr lang="it-IT" sz="1600" spc="5" dirty="0">
                <a:ea typeface="Times New Roman" panose="02020603050405020304" pitchFamily="18" charset="0"/>
                <a:cs typeface="Times New Roman" panose="02020603050405020304" pitchFamily="18" charset="0"/>
              </a:rPr>
              <a:t>S</a:t>
            </a:r>
            <a:r>
              <a:rPr lang="it-IT" sz="1600" dirty="0">
                <a:ea typeface="Times New Roman" panose="02020603050405020304" pitchFamily="18" charset="0"/>
                <a:cs typeface="Times New Roman" panose="02020603050405020304" pitchFamily="18" charset="0"/>
              </a:rPr>
              <a:t>ion</a:t>
            </a:r>
            <a:endParaRPr lang="it-IT" sz="1600" dirty="0">
              <a:ea typeface="Calibri" panose="020F0502020204030204" pitchFamily="34" charset="0"/>
              <a:cs typeface="Times New Roman" panose="02020603050405020304" pitchFamily="18" charset="0"/>
            </a:endParaRPr>
          </a:p>
          <a:p>
            <a:pPr>
              <a:lnSpc>
                <a:spcPct val="115000"/>
              </a:lnSpc>
              <a:spcAft>
                <a:spcPts val="1000"/>
              </a:spcAft>
            </a:pPr>
            <a:r>
              <a:rPr lang="it-IT" sz="1600" dirty="0" smtClean="0">
                <a:ea typeface="Times New Roman" panose="02020603050405020304" pitchFamily="18" charset="0"/>
                <a:cs typeface="Times New Roman" panose="02020603050405020304" pitchFamily="18" charset="0"/>
              </a:rPr>
              <a:t>Il falso attentato ad una stazione radio tedesca da parte dei polacchi nel 1939</a:t>
            </a:r>
          </a:p>
          <a:p>
            <a:pPr>
              <a:lnSpc>
                <a:spcPct val="115000"/>
              </a:lnSpc>
              <a:spcAft>
                <a:spcPts val="1000"/>
              </a:spcAft>
            </a:pPr>
            <a:r>
              <a:rPr lang="it-IT" sz="1600" dirty="0"/>
              <a:t>Einstein era un "somaro" in </a:t>
            </a:r>
            <a:r>
              <a:rPr lang="it-IT" sz="1600" dirty="0" smtClean="0"/>
              <a:t>matematica</a:t>
            </a:r>
          </a:p>
          <a:p>
            <a:pPr>
              <a:lnSpc>
                <a:spcPct val="115000"/>
              </a:lnSpc>
              <a:spcAft>
                <a:spcPts val="1000"/>
              </a:spcAft>
            </a:pPr>
            <a:r>
              <a:rPr lang="it-IT" sz="1600" dirty="0"/>
              <a:t>Vichinghi avevano le corna </a:t>
            </a:r>
            <a:r>
              <a:rPr lang="it-IT" sz="1600" dirty="0" smtClean="0"/>
              <a:t>sull’elmo</a:t>
            </a:r>
          </a:p>
          <a:p>
            <a:pPr>
              <a:lnSpc>
                <a:spcPct val="115000"/>
              </a:lnSpc>
              <a:spcAft>
                <a:spcPts val="1000"/>
              </a:spcAft>
            </a:pPr>
            <a:r>
              <a:rPr lang="it-IT" sz="1600" dirty="0"/>
              <a:t>Marco Polo portò in Italia gli </a:t>
            </a:r>
            <a:r>
              <a:rPr lang="it-IT" sz="1600" dirty="0" smtClean="0"/>
              <a:t>spaghetti</a:t>
            </a:r>
          </a:p>
          <a:p>
            <a:pPr>
              <a:lnSpc>
                <a:spcPct val="115000"/>
              </a:lnSpc>
              <a:spcAft>
                <a:spcPts val="1000"/>
              </a:spcAft>
            </a:pPr>
            <a:r>
              <a:rPr lang="it-IT" sz="1600" dirty="0"/>
              <a:t>Guerra dei </a:t>
            </a:r>
            <a:r>
              <a:rPr lang="it-IT" sz="1600" dirty="0" smtClean="0"/>
              <a:t>Mondi, una finta invasione aliena negli Stati Uniti nel 1938</a:t>
            </a:r>
          </a:p>
          <a:p>
            <a:pPr>
              <a:lnSpc>
                <a:spcPct val="115000"/>
              </a:lnSpc>
              <a:spcAft>
                <a:spcPts val="1000"/>
              </a:spcAft>
            </a:pPr>
            <a:r>
              <a:rPr lang="it-IT" sz="1600" dirty="0" smtClean="0">
                <a:effectLst/>
                <a:ea typeface="Calibri" panose="020F0502020204030204" pitchFamily="34" charset="0"/>
                <a:cs typeface="Times New Roman" panose="02020603050405020304" pitchFamily="18" charset="0"/>
              </a:rPr>
              <a:t>Lo </a:t>
            </a:r>
            <a:r>
              <a:rPr lang="it-IT" sz="1600" i="1" dirty="0" err="1" smtClean="0">
                <a:effectLst/>
                <a:ea typeface="Calibri" panose="020F0502020204030204" pitchFamily="34" charset="0"/>
                <a:cs typeface="Times New Roman" panose="02020603050405020304" pitchFamily="18" charset="0"/>
              </a:rPr>
              <a:t>Ius</a:t>
            </a:r>
            <a:r>
              <a:rPr lang="it-IT" sz="1600" i="1" dirty="0" smtClean="0">
                <a:effectLst/>
                <a:ea typeface="Calibri" panose="020F0502020204030204" pitchFamily="34" charset="0"/>
                <a:cs typeface="Times New Roman" panose="02020603050405020304" pitchFamily="18" charset="0"/>
              </a:rPr>
              <a:t> </a:t>
            </a:r>
            <a:r>
              <a:rPr lang="it-IT" sz="1600" i="1" dirty="0" err="1" smtClean="0">
                <a:effectLst/>
                <a:ea typeface="Calibri" panose="020F0502020204030204" pitchFamily="34" charset="0"/>
                <a:cs typeface="Times New Roman" panose="02020603050405020304" pitchFamily="18" charset="0"/>
              </a:rPr>
              <a:t>Primae</a:t>
            </a:r>
            <a:r>
              <a:rPr lang="it-IT" sz="1600" i="1" dirty="0" smtClean="0">
                <a:effectLst/>
                <a:ea typeface="Calibri" panose="020F0502020204030204" pitchFamily="34" charset="0"/>
                <a:cs typeface="Times New Roman" panose="02020603050405020304" pitchFamily="18" charset="0"/>
              </a:rPr>
              <a:t> </a:t>
            </a:r>
            <a:r>
              <a:rPr lang="it-IT" sz="1600" i="1" dirty="0" err="1" smtClean="0">
                <a:effectLst/>
                <a:ea typeface="Calibri" panose="020F0502020204030204" pitchFamily="34" charset="0"/>
                <a:cs typeface="Times New Roman" panose="02020603050405020304" pitchFamily="18" charset="0"/>
              </a:rPr>
              <a:t>Noctis</a:t>
            </a:r>
            <a:endParaRPr lang="it-IT" sz="1600" i="1" dirty="0" smtClean="0">
              <a:effectLst/>
              <a:ea typeface="Calibri" panose="020F0502020204030204" pitchFamily="34" charset="0"/>
              <a:cs typeface="Times New Roman" panose="02020603050405020304" pitchFamily="18" charset="0"/>
            </a:endParaRPr>
          </a:p>
          <a:p>
            <a:pPr>
              <a:lnSpc>
                <a:spcPct val="115000"/>
              </a:lnSpc>
              <a:spcAft>
                <a:spcPts val="1000"/>
              </a:spcAft>
            </a:pPr>
            <a:r>
              <a:rPr lang="it-IT" sz="1600" dirty="0" smtClean="0">
                <a:ea typeface="Calibri" panose="020F0502020204030204" pitchFamily="34" charset="0"/>
                <a:cs typeface="Times New Roman" panose="02020603050405020304" pitchFamily="18" charset="0"/>
              </a:rPr>
              <a:t>La cintura di castità</a:t>
            </a:r>
            <a:endParaRPr lang="it-IT" sz="16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826460659"/>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6" name="Rettangolo 4"/>
          <p:cNvSpPr>
            <a:spLocks noChangeArrowheads="1"/>
          </p:cNvSpPr>
          <p:nvPr/>
        </p:nvSpPr>
        <p:spPr bwMode="auto">
          <a:xfrm>
            <a:off x="127819" y="1000125"/>
            <a:ext cx="10325869" cy="535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1800">
                <a:latin typeface="Calibri" panose="020F0502020204030204" pitchFamily="34" charset="0"/>
              </a:rPr>
              <a:t>L’</a:t>
            </a:r>
            <a:r>
              <a:rPr lang="it-IT" altLang="it-IT" sz="1800" dirty="0" err="1">
                <a:latin typeface="Calibri" panose="020F0502020204030204" pitchFamily="34" charset="0"/>
              </a:rPr>
              <a:t>AdC</a:t>
            </a:r>
            <a:r>
              <a:rPr lang="it-IT" altLang="it-IT" sz="1800" dirty="0">
                <a:latin typeface="Calibri" panose="020F0502020204030204" pitchFamily="34" charset="0"/>
              </a:rPr>
              <a:t> è un procedimento sistematico e quantitativo di analisi della comunicazione politica, ovvero una “</a:t>
            </a:r>
            <a:r>
              <a:rPr lang="it-IT" altLang="it-IT" sz="1800" b="1" dirty="0">
                <a:latin typeface="Calibri" panose="020F0502020204030204" pitchFamily="34" charset="0"/>
              </a:rPr>
              <a:t>semantica quantitativa </a:t>
            </a:r>
            <a:r>
              <a:rPr lang="it-IT" altLang="it-IT" sz="1800" dirty="0">
                <a:latin typeface="Calibri" panose="020F0502020204030204" pitchFamily="34" charset="0"/>
              </a:rPr>
              <a:t>del linguaggio della politica”</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Ipotesi = il potere politico può essere meglio compreso attraverso l’analisi del suo linguaggio</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Tale studio deve avvenire con tecniche “quantitative” – severa (auto)critica di </a:t>
            </a:r>
            <a:r>
              <a:rPr lang="it-IT" altLang="it-IT" sz="1800" dirty="0" err="1">
                <a:latin typeface="Calibri" panose="020F0502020204030204" pitchFamily="34" charset="0"/>
              </a:rPr>
              <a:t>Lasswell</a:t>
            </a:r>
            <a:r>
              <a:rPr lang="it-IT" altLang="it-IT" sz="1800" dirty="0">
                <a:latin typeface="Calibri" panose="020F0502020204030204" pitchFamily="34" charset="0"/>
              </a:rPr>
              <a:t> all’approccio qualitativo all’</a:t>
            </a:r>
            <a:r>
              <a:rPr lang="it-IT" altLang="it-IT" sz="1800" dirty="0" err="1">
                <a:latin typeface="Calibri" panose="020F0502020204030204" pitchFamily="34" charset="0"/>
              </a:rPr>
              <a:t>AdC</a:t>
            </a:r>
            <a:endParaRPr lang="it-IT" altLang="it-IT" sz="1800" dirty="0">
              <a:latin typeface="Calibri" panose="020F0502020204030204" pitchFamily="34" charset="0"/>
            </a:endParaRP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Procedimento:</a:t>
            </a:r>
          </a:p>
          <a:p>
            <a:pPr algn="just" eaLnBrk="1" hangingPunct="1">
              <a:spcBef>
                <a:spcPct val="0"/>
              </a:spcBef>
              <a:buFontTx/>
              <a:buNone/>
            </a:pPr>
            <a:r>
              <a:rPr lang="it-IT" altLang="it-IT" sz="1800" dirty="0">
                <a:latin typeface="Calibri" panose="020F0502020204030204" pitchFamily="34" charset="0"/>
              </a:rPr>
              <a:t>individuare simboli-chiave nel messaggio</a:t>
            </a:r>
          </a:p>
          <a:p>
            <a:pPr algn="just" eaLnBrk="1" hangingPunct="1">
              <a:spcBef>
                <a:spcPct val="0"/>
              </a:spcBef>
              <a:buFontTx/>
              <a:buNone/>
            </a:pPr>
            <a:r>
              <a:rPr lang="it-IT" altLang="it-IT" sz="1800" dirty="0">
                <a:latin typeface="Calibri" panose="020F0502020204030204" pitchFamily="34" charset="0"/>
              </a:rPr>
              <a:t>classificarli in categorie tematiche</a:t>
            </a:r>
          </a:p>
          <a:p>
            <a:pPr algn="just" eaLnBrk="1" hangingPunct="1">
              <a:spcBef>
                <a:spcPct val="0"/>
              </a:spcBef>
              <a:buFontTx/>
              <a:buNone/>
            </a:pPr>
            <a:r>
              <a:rPr lang="it-IT" altLang="it-IT" sz="1800" dirty="0">
                <a:latin typeface="Calibri" panose="020F0502020204030204" pitchFamily="34" charset="0"/>
              </a:rPr>
              <a:t>calcolare la frequenza dei simboli di ogni categoria</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a:latin typeface="Calibri" panose="020F0502020204030204" pitchFamily="34" charset="0"/>
              </a:rPr>
              <a:t>I simboli-chiave sono quella parte di contenuto capace di raggiungere l’</a:t>
            </a:r>
            <a:r>
              <a:rPr lang="it-IT" altLang="it-IT" sz="1800" i="1" dirty="0" err="1">
                <a:latin typeface="Calibri" panose="020F0502020204030204" pitchFamily="34" charset="0"/>
              </a:rPr>
              <a:t>attention</a:t>
            </a:r>
            <a:r>
              <a:rPr lang="it-IT" altLang="it-IT" sz="1800" dirty="0">
                <a:latin typeface="Calibri" panose="020F0502020204030204" pitchFamily="34" charset="0"/>
              </a:rPr>
              <a:t> </a:t>
            </a:r>
            <a:r>
              <a:rPr lang="it-IT" altLang="it-IT" sz="1800" i="1" dirty="0">
                <a:latin typeface="Calibri" panose="020F0502020204030204" pitchFamily="34" charset="0"/>
              </a:rPr>
              <a:t>frame </a:t>
            </a:r>
            <a:r>
              <a:rPr lang="it-IT" altLang="it-IT" sz="1800" dirty="0">
                <a:latin typeface="Calibri" panose="020F0502020204030204" pitchFamily="34" charset="0"/>
              </a:rPr>
              <a:t>del destinatario, ovvero la parte del messaggio cruciale dal punto di vista semantico</a:t>
            </a:r>
          </a:p>
          <a:p>
            <a:pPr algn="just" eaLnBrk="1" hangingPunct="1">
              <a:spcBef>
                <a:spcPct val="0"/>
              </a:spcBef>
              <a:buFontTx/>
              <a:buNone/>
            </a:pPr>
            <a:endParaRPr lang="it-IT" altLang="it-IT" sz="1800" dirty="0">
              <a:latin typeface="Calibri" panose="020F0502020204030204" pitchFamily="34" charset="0"/>
            </a:endParaRPr>
          </a:p>
          <a:p>
            <a:pPr algn="just" eaLnBrk="1" hangingPunct="1">
              <a:spcBef>
                <a:spcPct val="0"/>
              </a:spcBef>
              <a:buFontTx/>
              <a:buNone/>
            </a:pPr>
            <a:r>
              <a:rPr lang="it-IT" altLang="it-IT" sz="1800" dirty="0" err="1">
                <a:latin typeface="Calibri" panose="020F0502020204030204" pitchFamily="34" charset="0"/>
              </a:rPr>
              <a:t>Lasswell</a:t>
            </a:r>
            <a:r>
              <a:rPr lang="it-IT" altLang="it-IT" sz="1800" dirty="0">
                <a:latin typeface="Calibri" panose="020F0502020204030204" pitchFamily="34" charset="0"/>
              </a:rPr>
              <a:t> sosteneva che la </a:t>
            </a:r>
            <a:r>
              <a:rPr lang="it-IT" altLang="it-IT" sz="1800" i="1" dirty="0" err="1">
                <a:latin typeface="Calibri" panose="020F0502020204030204" pitchFamily="34" charset="0"/>
              </a:rPr>
              <a:t>content</a:t>
            </a:r>
            <a:r>
              <a:rPr lang="it-IT" altLang="it-IT" sz="1800" i="1" dirty="0">
                <a:latin typeface="Calibri" panose="020F0502020204030204" pitchFamily="34" charset="0"/>
              </a:rPr>
              <a:t> </a:t>
            </a:r>
            <a:r>
              <a:rPr lang="it-IT" altLang="it-IT" sz="1800" i="1" dirty="0" err="1">
                <a:latin typeface="Calibri" panose="020F0502020204030204" pitchFamily="34" charset="0"/>
              </a:rPr>
              <a:t>analysis</a:t>
            </a:r>
            <a:r>
              <a:rPr lang="it-IT" altLang="it-IT" sz="1800" i="1" dirty="0">
                <a:latin typeface="Calibri" panose="020F0502020204030204" pitchFamily="34" charset="0"/>
              </a:rPr>
              <a:t> </a:t>
            </a:r>
            <a:r>
              <a:rPr lang="it-IT" altLang="it-IT" sz="1800" dirty="0">
                <a:latin typeface="Calibri" panose="020F0502020204030204" pitchFamily="34" charset="0"/>
              </a:rPr>
              <a:t>non deve solo descrivere i messaggi, ma anche trarre inferenze sugli emittenti e sui destinatari degli atti comunicativi e, più in generale, capire il rapporto che intercorre tra i simboli-chiave e gli attori dell’evento comunicativo</a:t>
            </a:r>
          </a:p>
        </p:txBody>
      </p:sp>
      <p:sp>
        <p:nvSpPr>
          <p:cNvPr id="8197"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 Lasswell</a:t>
            </a:r>
          </a:p>
        </p:txBody>
      </p:sp>
    </p:spTree>
    <p:extLst>
      <p:ext uri="{BB962C8B-B14F-4D97-AF65-F5344CB8AC3E}">
        <p14:creationId xmlns:p14="http://schemas.microsoft.com/office/powerpoint/2010/main" val="2259559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ttangolo 4"/>
          <p:cNvSpPr>
            <a:spLocks noChangeArrowheads="1"/>
          </p:cNvSpPr>
          <p:nvPr/>
        </p:nvSpPr>
        <p:spPr bwMode="auto">
          <a:xfrm>
            <a:off x="1738313" y="642938"/>
            <a:ext cx="850106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1800">
                <a:latin typeface="Calibri" panose="020F0502020204030204" pitchFamily="34" charset="0"/>
              </a:rPr>
              <a:t>L’AdC  “è una tecnica di ricerca capace di descrivere in modo </a:t>
            </a:r>
            <a:r>
              <a:rPr lang="it-IT" altLang="it-IT" sz="1800" b="1">
                <a:latin typeface="Calibri" panose="020F0502020204030204" pitchFamily="34" charset="0"/>
              </a:rPr>
              <a:t>obiettivo</a:t>
            </a:r>
            <a:r>
              <a:rPr lang="it-IT" altLang="it-IT" sz="1800">
                <a:latin typeface="Calibri" panose="020F0502020204030204" pitchFamily="34" charset="0"/>
              </a:rPr>
              <a:t>, </a:t>
            </a:r>
            <a:r>
              <a:rPr lang="it-IT" altLang="it-IT" sz="1800" b="1">
                <a:latin typeface="Calibri" panose="020F0502020204030204" pitchFamily="34" charset="0"/>
              </a:rPr>
              <a:t>sistematico</a:t>
            </a:r>
            <a:r>
              <a:rPr lang="it-IT" altLang="it-IT" sz="1800">
                <a:latin typeface="Calibri" panose="020F0502020204030204" pitchFamily="34" charset="0"/>
              </a:rPr>
              <a:t> e </a:t>
            </a:r>
            <a:r>
              <a:rPr lang="it-IT" altLang="it-IT" sz="1800" b="1">
                <a:latin typeface="Calibri" panose="020F0502020204030204" pitchFamily="34" charset="0"/>
              </a:rPr>
              <a:t>quantitativo</a:t>
            </a:r>
            <a:r>
              <a:rPr lang="it-IT" altLang="it-IT" sz="1800">
                <a:latin typeface="Calibri" panose="020F0502020204030204" pitchFamily="34" charset="0"/>
              </a:rPr>
              <a:t> il contenuto </a:t>
            </a:r>
            <a:r>
              <a:rPr lang="it-IT" altLang="it-IT" sz="1800" b="1">
                <a:latin typeface="Calibri" panose="020F0502020204030204" pitchFamily="34" charset="0"/>
              </a:rPr>
              <a:t>manifesto</a:t>
            </a:r>
            <a:r>
              <a:rPr lang="it-IT" altLang="it-IT" sz="1800">
                <a:latin typeface="Calibri" panose="020F0502020204030204" pitchFamily="34" charset="0"/>
              </a:rPr>
              <a:t> della comunicazione” (Berelson, 1952, p. 18).</a:t>
            </a:r>
          </a:p>
        </p:txBody>
      </p:sp>
      <p:sp>
        <p:nvSpPr>
          <p:cNvPr id="9220" name="CasellaDiTesto 5"/>
          <p:cNvSpPr txBox="1">
            <a:spLocks noChangeArrowheads="1"/>
          </p:cNvSpPr>
          <p:nvPr/>
        </p:nvSpPr>
        <p:spPr bwMode="auto">
          <a:xfrm>
            <a:off x="1524000" y="0"/>
            <a:ext cx="91440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400">
                <a:latin typeface="Calibri" panose="020F0502020204030204" pitchFamily="34" charset="0"/>
              </a:rPr>
              <a:t>problemi di definizione: Berelson</a:t>
            </a:r>
          </a:p>
        </p:txBody>
      </p:sp>
      <p:sp>
        <p:nvSpPr>
          <p:cNvPr id="7" name="CasellaDiTesto 6"/>
          <p:cNvSpPr txBox="1"/>
          <p:nvPr/>
        </p:nvSpPr>
        <p:spPr>
          <a:xfrm>
            <a:off x="7524750" y="1714501"/>
            <a:ext cx="2928938" cy="1200329"/>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it-IT" dirty="0"/>
              <a:t>ma su uno stesso </a:t>
            </a:r>
            <a:r>
              <a:rPr lang="it-IT" b="1" dirty="0"/>
              <a:t>messaggio le interpretazioni di più analisi </a:t>
            </a:r>
            <a:r>
              <a:rPr lang="it-IT" dirty="0"/>
              <a:t>possono non concordare</a:t>
            </a:r>
          </a:p>
        </p:txBody>
      </p:sp>
      <p:cxnSp>
        <p:nvCxnSpPr>
          <p:cNvPr id="9" name="Connettore 2 8"/>
          <p:cNvCxnSpPr/>
          <p:nvPr/>
        </p:nvCxnSpPr>
        <p:spPr>
          <a:xfrm flipV="1">
            <a:off x="8183563" y="1052514"/>
            <a:ext cx="0" cy="720725"/>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3" name="CasellaDiTesto 12"/>
          <p:cNvSpPr txBox="1"/>
          <p:nvPr/>
        </p:nvSpPr>
        <p:spPr>
          <a:xfrm>
            <a:off x="1847851" y="1844676"/>
            <a:ext cx="5357813" cy="2862263"/>
          </a:xfrm>
          <a:prstGeom prst="rect">
            <a:avLst/>
          </a:prstGeom>
        </p:spPr>
        <p:style>
          <a:lnRef idx="3">
            <a:schemeClr val="lt1"/>
          </a:lnRef>
          <a:fillRef idx="1">
            <a:schemeClr val="dk1"/>
          </a:fillRef>
          <a:effectRef idx="1">
            <a:schemeClr val="dk1"/>
          </a:effectRef>
          <a:fontRef idx="minor">
            <a:schemeClr val="lt1"/>
          </a:fontRef>
        </p:style>
        <p:txBody>
          <a:bodyPr>
            <a:spAutoFit/>
          </a:bodyPr>
          <a:lstStyle/>
          <a:p>
            <a:pPr algn="ctr" eaLnBrk="1" hangingPunct="1">
              <a:defRPr/>
            </a:pPr>
            <a:r>
              <a:rPr lang="it-IT" dirty="0"/>
              <a:t>Condivisione del significato tra emittente e destinatario del messaggio  e tra gli analisi</a:t>
            </a:r>
          </a:p>
          <a:p>
            <a:pPr algn="ctr" eaLnBrk="1" hangingPunct="1">
              <a:defRPr/>
            </a:pPr>
            <a:endParaRPr lang="it-IT" dirty="0"/>
          </a:p>
          <a:p>
            <a:pPr algn="ctr" eaLnBrk="1" hangingPunct="1">
              <a:defRPr/>
            </a:pPr>
            <a:r>
              <a:rPr lang="it-IT" dirty="0"/>
              <a:t>MA</a:t>
            </a:r>
          </a:p>
          <a:p>
            <a:pPr algn="ctr" eaLnBrk="1" hangingPunct="1">
              <a:defRPr/>
            </a:pPr>
            <a:r>
              <a:rPr lang="it-IT" dirty="0"/>
              <a:t>Questa condivisione è quantomeno problematica e controversa.</a:t>
            </a:r>
          </a:p>
          <a:p>
            <a:pPr algn="ctr" eaLnBrk="1" hangingPunct="1">
              <a:defRPr/>
            </a:pPr>
            <a:r>
              <a:rPr lang="it-IT" dirty="0"/>
              <a:t>Invece </a:t>
            </a:r>
            <a:r>
              <a:rPr lang="it-IT" dirty="0" err="1"/>
              <a:t>Berelson</a:t>
            </a:r>
            <a:r>
              <a:rPr lang="it-IT" dirty="0"/>
              <a:t> afferma che l’analista del contenuto assume che i significati che egli  ascrive al contenuto corrispondano a quelli intesi da chi comunica e compresi dal pubblico</a:t>
            </a:r>
          </a:p>
        </p:txBody>
      </p:sp>
      <p:cxnSp>
        <p:nvCxnSpPr>
          <p:cNvPr id="15" name="Connettore 2 14"/>
          <p:cNvCxnSpPr>
            <a:stCxn id="13" idx="0"/>
          </p:cNvCxnSpPr>
          <p:nvPr/>
        </p:nvCxnSpPr>
        <p:spPr>
          <a:xfrm flipV="1">
            <a:off x="4525963" y="1184275"/>
            <a:ext cx="23812" cy="66040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9225" name="Rettangolo 21"/>
          <p:cNvSpPr>
            <a:spLocks noChangeArrowheads="1"/>
          </p:cNvSpPr>
          <p:nvPr/>
        </p:nvSpPr>
        <p:spPr bwMode="auto">
          <a:xfrm>
            <a:off x="1881188" y="5000625"/>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1800">
                <a:latin typeface="Calibri" panose="020F0502020204030204" pitchFamily="34" charset="0"/>
              </a:rPr>
              <a:t>Limitare l’analisi al contenuto manifesto esclude:</a:t>
            </a:r>
          </a:p>
          <a:p>
            <a:pPr eaLnBrk="1" hangingPunct="1">
              <a:spcBef>
                <a:spcPct val="0"/>
              </a:spcBef>
              <a:buFontTx/>
              <a:buNone/>
            </a:pPr>
            <a:r>
              <a:rPr lang="it-IT" altLang="it-IT" sz="1800">
                <a:latin typeface="Calibri" panose="020F0502020204030204" pitchFamily="34" charset="0"/>
              </a:rPr>
              <a:t>Polisemia del messaggio;</a:t>
            </a:r>
          </a:p>
          <a:p>
            <a:pPr eaLnBrk="1" hangingPunct="1">
              <a:spcBef>
                <a:spcPct val="0"/>
              </a:spcBef>
              <a:buFontTx/>
              <a:buNone/>
            </a:pPr>
            <a:r>
              <a:rPr lang="it-IT" altLang="it-IT" sz="1800">
                <a:latin typeface="Calibri" panose="020F0502020204030204" pitchFamily="34" charset="0"/>
              </a:rPr>
              <a:t>Contenuti latenti;</a:t>
            </a:r>
          </a:p>
          <a:p>
            <a:pPr eaLnBrk="1" hangingPunct="1">
              <a:spcBef>
                <a:spcPct val="0"/>
              </a:spcBef>
              <a:buFontTx/>
              <a:buNone/>
            </a:pPr>
            <a:r>
              <a:rPr lang="it-IT" altLang="it-IT" sz="1800">
                <a:latin typeface="Calibri" panose="020F0502020204030204" pitchFamily="34" charset="0"/>
              </a:rPr>
              <a:t>Riferimenti al contesto (storico, socioeconomico,culturale, intertestuale…).</a:t>
            </a:r>
          </a:p>
        </p:txBody>
      </p:sp>
    </p:spTree>
    <p:extLst>
      <p:ext uri="{BB962C8B-B14F-4D97-AF65-F5344CB8AC3E}">
        <p14:creationId xmlns:p14="http://schemas.microsoft.com/office/powerpoint/2010/main" val="267575266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76748"/>
            <a:ext cx="11865077" cy="6401876"/>
          </a:xfrm>
        </p:spPr>
        <p:txBody>
          <a:bodyPr>
            <a:noAutofit/>
          </a:bodyPr>
          <a:lstStyle/>
          <a:p>
            <a:pPr marL="0" indent="0" algn="just">
              <a:buNone/>
              <a:defRPr/>
            </a:pPr>
            <a:r>
              <a:rPr lang="it-IT" sz="1800" dirty="0">
                <a:latin typeface="Calibri" pitchFamily="34" charset="0"/>
                <a:cs typeface="Calibri" pitchFamily="34" charset="0"/>
              </a:rPr>
              <a:t>Alcuni esempi di «oggetti” della Content Analysis</a:t>
            </a:r>
          </a:p>
          <a:p>
            <a:pPr>
              <a:defRPr/>
            </a:pPr>
            <a:r>
              <a:rPr lang="it-IT" sz="1800" dirty="0">
                <a:latin typeface="Calibri" pitchFamily="34" charset="0"/>
                <a:cs typeface="Calibri" pitchFamily="34" charset="0"/>
              </a:rPr>
              <a:t>Testi mediali / dati digitalizzati: articoli di giornale, programmi TV, foto, film, sceneggiature, etc.; </a:t>
            </a:r>
          </a:p>
          <a:p>
            <a:pPr>
              <a:defRPr/>
            </a:pPr>
            <a:r>
              <a:rPr lang="it-IT" sz="1800" dirty="0">
                <a:latin typeface="Calibri" pitchFamily="34" charset="0"/>
                <a:cs typeface="Calibri" pitchFamily="34" charset="0"/>
              </a:rPr>
              <a:t>Trascritti di interviste o di focus </a:t>
            </a:r>
            <a:r>
              <a:rPr lang="it-IT" sz="1800" dirty="0" err="1">
                <a:latin typeface="Calibri" pitchFamily="34" charset="0"/>
                <a:cs typeface="Calibri" pitchFamily="34" charset="0"/>
              </a:rPr>
              <a:t>group</a:t>
            </a:r>
            <a:r>
              <a:rPr lang="it-IT" sz="1800" dirty="0">
                <a:latin typeface="Calibri" pitchFamily="34" charset="0"/>
                <a:cs typeface="Calibri" pitchFamily="34" charset="0"/>
              </a:rPr>
              <a:t>;</a:t>
            </a:r>
          </a:p>
          <a:p>
            <a:pPr>
              <a:defRPr/>
            </a:pPr>
            <a:r>
              <a:rPr lang="it-IT" sz="1800" dirty="0">
                <a:latin typeface="Calibri" pitchFamily="34" charset="0"/>
                <a:cs typeface="Calibri" pitchFamily="34" charset="0"/>
              </a:rPr>
              <a:t>Documenti di istituzioni: relazioni scientifiche, discorsi politici, schede di archivi, sentenze, certificati, etc.; </a:t>
            </a:r>
          </a:p>
          <a:p>
            <a:pPr>
              <a:defRPr/>
            </a:pPr>
            <a:r>
              <a:rPr lang="it-IT" sz="1800" dirty="0">
                <a:latin typeface="Calibri" pitchFamily="34" charset="0"/>
                <a:cs typeface="Calibri" pitchFamily="34" charset="0"/>
              </a:rPr>
              <a:t>Documenti personali: diari, lettere, note personali, etc.; </a:t>
            </a:r>
          </a:p>
          <a:p>
            <a:pPr>
              <a:defRPr/>
            </a:pPr>
            <a:r>
              <a:rPr lang="it-IT" sz="1800" dirty="0">
                <a:latin typeface="Calibri" pitchFamily="34" charset="0"/>
                <a:cs typeface="Calibri" pitchFamily="34" charset="0"/>
              </a:rPr>
              <a:t>Dati digitali: </a:t>
            </a:r>
            <a:r>
              <a:rPr lang="it-IT" sz="1800" dirty="0" err="1">
                <a:latin typeface="Calibri" pitchFamily="34" charset="0"/>
                <a:cs typeface="Calibri" pitchFamily="34" charset="0"/>
              </a:rPr>
              <a:t>tweet</a:t>
            </a:r>
            <a:r>
              <a:rPr lang="it-IT" sz="1800" dirty="0">
                <a:latin typeface="Calibri" pitchFamily="34" charset="0"/>
                <a:cs typeface="Calibri" pitchFamily="34" charset="0"/>
              </a:rPr>
              <a:t>, post e commenti su </a:t>
            </a:r>
            <a:r>
              <a:rPr lang="it-IT" sz="1800" dirty="0" err="1">
                <a:latin typeface="Calibri" pitchFamily="34" charset="0"/>
                <a:cs typeface="Calibri" pitchFamily="34" charset="0"/>
              </a:rPr>
              <a:t>facebook</a:t>
            </a:r>
            <a:r>
              <a:rPr lang="it-IT" sz="1800" dirty="0">
                <a:latin typeface="Calibri" pitchFamily="34" charset="0"/>
                <a:cs typeface="Calibri" pitchFamily="34" charset="0"/>
              </a:rPr>
              <a:t>, recensioni su </a:t>
            </a:r>
            <a:r>
              <a:rPr lang="it-IT" sz="1800" dirty="0" err="1">
                <a:latin typeface="Calibri" pitchFamily="34" charset="0"/>
                <a:cs typeface="Calibri" pitchFamily="34" charset="0"/>
              </a:rPr>
              <a:t>Tripadvisor</a:t>
            </a:r>
            <a:r>
              <a:rPr lang="it-IT" sz="1800" dirty="0">
                <a:latin typeface="Calibri" pitchFamily="34" charset="0"/>
                <a:cs typeface="Calibri" pitchFamily="34" charset="0"/>
              </a:rPr>
              <a:t> o Booking, etc.; </a:t>
            </a:r>
          </a:p>
          <a:p>
            <a:pPr marL="0" indent="0">
              <a:buNone/>
              <a:defRPr/>
            </a:pPr>
            <a:endParaRPr lang="it-IT" sz="1800" dirty="0">
              <a:latin typeface="Calibri" pitchFamily="34" charset="0"/>
              <a:cs typeface="Calibri" pitchFamily="34" charset="0"/>
            </a:endParaRPr>
          </a:p>
          <a:p>
            <a:pPr marL="0" indent="0">
              <a:buNone/>
              <a:defRPr/>
            </a:pPr>
            <a:r>
              <a:rPr lang="it-IT" sz="1800" dirty="0">
                <a:latin typeface="Calibri" pitchFamily="34" charset="0"/>
                <a:cs typeface="Calibri" pitchFamily="34" charset="0"/>
              </a:rPr>
              <a:t>A partire dall’analisi di eventi comunicativi, la Content Analysis può rispondere a varie </a:t>
            </a:r>
            <a:r>
              <a:rPr lang="it-IT" sz="1800" i="1" dirty="0" err="1">
                <a:latin typeface="Calibri" pitchFamily="34" charset="0"/>
                <a:cs typeface="Calibri" pitchFamily="34" charset="0"/>
              </a:rPr>
              <a:t>Research</a:t>
            </a:r>
            <a:r>
              <a:rPr lang="it-IT" sz="1800" i="1" dirty="0">
                <a:latin typeface="Calibri" pitchFamily="34" charset="0"/>
                <a:cs typeface="Calibri" pitchFamily="34" charset="0"/>
              </a:rPr>
              <a:t> </a:t>
            </a:r>
            <a:r>
              <a:rPr lang="it-IT" sz="1800" i="1" dirty="0" err="1">
                <a:latin typeface="Calibri" pitchFamily="34" charset="0"/>
                <a:cs typeface="Calibri" pitchFamily="34" charset="0"/>
              </a:rPr>
              <a:t>Questions</a:t>
            </a:r>
            <a:r>
              <a:rPr lang="it-IT" sz="1800" i="1" dirty="0">
                <a:latin typeface="Calibri" pitchFamily="34" charset="0"/>
                <a:cs typeface="Calibri" pitchFamily="34" charset="0"/>
              </a:rPr>
              <a:t> </a:t>
            </a:r>
            <a:r>
              <a:rPr lang="it-IT" sz="1800" dirty="0">
                <a:latin typeface="Calibri" pitchFamily="34" charset="0"/>
                <a:cs typeface="Calibri" pitchFamily="34" charset="0"/>
              </a:rPr>
              <a:t>:  </a:t>
            </a:r>
          </a:p>
          <a:p>
            <a:pPr marL="0" indent="0">
              <a:buNone/>
              <a:defRPr/>
            </a:pPr>
            <a:r>
              <a:rPr lang="it-IT" sz="1800" dirty="0">
                <a:latin typeface="Calibri" pitchFamily="34" charset="0"/>
                <a:cs typeface="Calibri" pitchFamily="34" charset="0"/>
              </a:rPr>
              <a:t>Gli scrittori francesi sono più romantici di quelli americani?</a:t>
            </a:r>
          </a:p>
          <a:p>
            <a:pPr marL="0" indent="0">
              <a:buNone/>
              <a:defRPr/>
            </a:pPr>
            <a:r>
              <a:rPr lang="it-IT" sz="1800" dirty="0">
                <a:latin typeface="Calibri" pitchFamily="34" charset="0"/>
                <a:cs typeface="Calibri" pitchFamily="34" charset="0"/>
              </a:rPr>
              <a:t>La musica pop britannica degli anni ’70 era più sprezzante verso la politica rispetto alla musica pop tedesca?</a:t>
            </a:r>
          </a:p>
          <a:p>
            <a:pPr marL="0" indent="0">
              <a:buNone/>
              <a:defRPr/>
            </a:pPr>
            <a:r>
              <a:rPr lang="it-IT" sz="1800" dirty="0">
                <a:latin typeface="Calibri" pitchFamily="34" charset="0"/>
                <a:cs typeface="Calibri" pitchFamily="34" charset="0"/>
              </a:rPr>
              <a:t>I candidati che affrontano temi più concreti sono eletti più facilmente di quelli che parlano di questioni di principio?</a:t>
            </a:r>
          </a:p>
          <a:p>
            <a:pPr marL="0" indent="0">
              <a:buNone/>
              <a:defRPr/>
            </a:pPr>
            <a:r>
              <a:rPr lang="it-IT" sz="1800" dirty="0">
                <a:latin typeface="Calibri" pitchFamily="34" charset="0"/>
                <a:cs typeface="Calibri" pitchFamily="34" charset="0"/>
              </a:rPr>
              <a:t>Le aziende che sponsorizzano trasmissioni violente sono soprattutto quelle che vendono prodotti per uomini ?</a:t>
            </a:r>
          </a:p>
          <a:p>
            <a:pPr marL="0" indent="0">
              <a:buNone/>
              <a:defRPr/>
            </a:pPr>
            <a:r>
              <a:rPr lang="it-IT" sz="1800" dirty="0">
                <a:latin typeface="Calibri" pitchFamily="34" charset="0"/>
                <a:cs typeface="Calibri" pitchFamily="34" charset="0"/>
              </a:rPr>
              <a:t>Se un giornale è di proprietà di uno stesso gruppo economico che possiede anche un’azienda cinematografica, le recensioni dei film sono affidabili? </a:t>
            </a:r>
          </a:p>
          <a:p>
            <a:pPr marL="0" indent="0">
              <a:buNone/>
              <a:defRPr/>
            </a:pPr>
            <a:r>
              <a:rPr lang="it-IT" sz="1800" dirty="0">
                <a:latin typeface="Calibri" pitchFamily="34" charset="0"/>
                <a:cs typeface="Calibri" pitchFamily="34" charset="0"/>
              </a:rPr>
              <a:t>Qual è il </a:t>
            </a:r>
            <a:r>
              <a:rPr lang="it-IT" sz="1800" i="1" dirty="0" err="1">
                <a:latin typeface="Calibri" pitchFamily="34" charset="0"/>
                <a:cs typeface="Calibri" pitchFamily="34" charset="0"/>
              </a:rPr>
              <a:t>sentiment</a:t>
            </a:r>
            <a:r>
              <a:rPr lang="it-IT" sz="1800" dirty="0">
                <a:latin typeface="Calibri" pitchFamily="34" charset="0"/>
                <a:cs typeface="Calibri" pitchFamily="34" charset="0"/>
              </a:rPr>
              <a:t> associato ad un famoso brand?</a:t>
            </a:r>
          </a:p>
          <a:p>
            <a:pPr marL="0" indent="0">
              <a:buNone/>
              <a:defRPr/>
            </a:pPr>
            <a:r>
              <a:rPr lang="it-IT" sz="1800" dirty="0">
                <a:latin typeface="Calibri" pitchFamily="34" charset="0"/>
                <a:cs typeface="Calibri" pitchFamily="34" charset="0"/>
              </a:rPr>
              <a:t>Cosa si dice sui forum online dei prodotti di una nota azienda di cosmetici?</a:t>
            </a:r>
          </a:p>
        </p:txBody>
      </p:sp>
      <p:sp>
        <p:nvSpPr>
          <p:cNvPr id="6" name="Titolo 1"/>
          <p:cNvSpPr>
            <a:spLocks noGrp="1"/>
          </p:cNvSpPr>
          <p:nvPr>
            <p:ph type="title"/>
          </p:nvPr>
        </p:nvSpPr>
        <p:spPr>
          <a:xfrm>
            <a:off x="0" y="2"/>
            <a:ext cx="12192000" cy="875069"/>
          </a:xfrm>
        </p:spPr>
        <p:txBody>
          <a:bodyPr>
            <a:normAutofit/>
          </a:bodyPr>
          <a:lstStyle/>
          <a:p>
            <a:pPr algn="ctr"/>
            <a:r>
              <a:rPr lang="it-IT" sz="4800" b="1" dirty="0"/>
              <a:t>Content Analysis: oggetti di ricerca e obiettivi</a:t>
            </a:r>
          </a:p>
        </p:txBody>
      </p:sp>
    </p:spTree>
    <p:extLst>
      <p:ext uri="{BB962C8B-B14F-4D97-AF65-F5344CB8AC3E}">
        <p14:creationId xmlns:p14="http://schemas.microsoft.com/office/powerpoint/2010/main" val="117285284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Content Analysis</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53015" y="983226"/>
            <a:ext cx="11783346" cy="551098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altLang="it-IT" sz="2400" dirty="0">
                <a:latin typeface="Calibri" panose="020F0502020204030204" pitchFamily="34" charset="0"/>
              </a:rPr>
              <a:t>Tutte le procedure di Content Analysis consistono nell’individuazione di una unità di analisi (di carattere comunicativo), nella sua scomposizione in elementi più semplici (unità di classificazione) e nella classificazione di questi in categorie di una variabile, avendo stabilito l’unità di contesto cui fare riferimento nel classificare.</a:t>
            </a:r>
          </a:p>
          <a:p>
            <a:pPr marL="0" indent="0" algn="just">
              <a:buNone/>
            </a:pPr>
            <a:endParaRPr lang="it-IT" altLang="it-IT" sz="2400" dirty="0">
              <a:latin typeface="Calibri" panose="020F0502020204030204" pitchFamily="34" charset="0"/>
            </a:endParaRPr>
          </a:p>
          <a:p>
            <a:pPr marL="0" indent="0" algn="just">
              <a:buNone/>
            </a:pPr>
            <a:r>
              <a:rPr lang="it-IT" altLang="it-IT" sz="2400" dirty="0">
                <a:latin typeface="Calibri" panose="020F0502020204030204" pitchFamily="34" charset="0"/>
              </a:rPr>
              <a:t>Unità di contesto = è meno esteso di un intero corpus testuale, ma comunque più ampio dell’unità di analisi a cui dà significato</a:t>
            </a:r>
          </a:p>
        </p:txBody>
      </p:sp>
      <p:graphicFrame>
        <p:nvGraphicFramePr>
          <p:cNvPr id="6" name="Tabella 5"/>
          <p:cNvGraphicFramePr>
            <a:graphicFrameLocks noGrp="1"/>
          </p:cNvGraphicFramePr>
          <p:nvPr>
            <p:extLst>
              <p:ext uri="{D42A27DB-BD31-4B8C-83A1-F6EECF244321}">
                <p14:modId xmlns:p14="http://schemas.microsoft.com/office/powerpoint/2010/main" val="2472286231"/>
              </p:ext>
            </p:extLst>
          </p:nvPr>
        </p:nvGraphicFramePr>
        <p:xfrm>
          <a:off x="688873" y="3913239"/>
          <a:ext cx="6105216" cy="2467896"/>
        </p:xfrm>
        <a:graphic>
          <a:graphicData uri="http://schemas.openxmlformats.org/drawingml/2006/table">
            <a:tbl>
              <a:tblPr firstRow="1" bandRow="1">
                <a:tableStyleId>{7E9639D4-E3E2-4D34-9284-5A2195B3D0D7}</a:tableStyleId>
              </a:tblPr>
              <a:tblGrid>
                <a:gridCol w="2751647">
                  <a:extLst>
                    <a:ext uri="{9D8B030D-6E8A-4147-A177-3AD203B41FA5}">
                      <a16:colId xmlns:a16="http://schemas.microsoft.com/office/drawing/2014/main" val="20000"/>
                    </a:ext>
                  </a:extLst>
                </a:gridCol>
                <a:gridCol w="945879">
                  <a:extLst>
                    <a:ext uri="{9D8B030D-6E8A-4147-A177-3AD203B41FA5}">
                      <a16:colId xmlns:a16="http://schemas.microsoft.com/office/drawing/2014/main" val="20001"/>
                    </a:ext>
                  </a:extLst>
                </a:gridCol>
                <a:gridCol w="2407690">
                  <a:extLst>
                    <a:ext uri="{9D8B030D-6E8A-4147-A177-3AD203B41FA5}">
                      <a16:colId xmlns:a16="http://schemas.microsoft.com/office/drawing/2014/main" val="20002"/>
                    </a:ext>
                  </a:extLst>
                </a:gridCol>
              </a:tblGrid>
              <a:tr h="616974">
                <a:tc>
                  <a:txBody>
                    <a:bodyPr/>
                    <a:lstStyle/>
                    <a:p>
                      <a:r>
                        <a:rPr lang="it-IT" sz="2400" dirty="0">
                          <a:latin typeface="+mn-lt"/>
                        </a:rPr>
                        <a:t>Unità di contesto</a:t>
                      </a:r>
                      <a:endParaRPr lang="it-IT" sz="2400" dirty="0">
                        <a:solidFill>
                          <a:schemeClr val="tx1"/>
                        </a:solidFill>
                        <a:latin typeface="+mn-lt"/>
                        <a:cs typeface="Calibri" pitchFamily="34" charset="0"/>
                      </a:endParaRPr>
                    </a:p>
                  </a:txBody>
                  <a:tcPr marL="91439" marR="91439"/>
                </a:tc>
                <a:tc>
                  <a:txBody>
                    <a:bodyPr/>
                    <a:lstStyle/>
                    <a:p>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Unità di analisi</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0"/>
                  </a:ext>
                </a:extLst>
              </a:tr>
              <a:tr h="616974">
                <a:tc>
                  <a:txBody>
                    <a:bodyPr/>
                    <a:lstStyle/>
                    <a:p>
                      <a:r>
                        <a:rPr lang="it-IT" sz="2400" dirty="0">
                          <a:latin typeface="+mn-lt"/>
                        </a:rPr>
                        <a:t>frase</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parola</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1"/>
                  </a:ext>
                </a:extLst>
              </a:tr>
              <a:tr h="616974">
                <a:tc>
                  <a:txBody>
                    <a:bodyPr/>
                    <a:lstStyle/>
                    <a:p>
                      <a:r>
                        <a:rPr lang="it-IT" sz="2400" dirty="0">
                          <a:latin typeface="+mn-lt"/>
                        </a:rPr>
                        <a:t>paragrafo</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tema</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2"/>
                  </a:ext>
                </a:extLst>
              </a:tr>
              <a:tr h="616974">
                <a:tc>
                  <a:txBody>
                    <a:bodyPr/>
                    <a:lstStyle/>
                    <a:p>
                      <a:r>
                        <a:rPr lang="it-IT" sz="2400" dirty="0">
                          <a:latin typeface="+mn-lt"/>
                        </a:rPr>
                        <a:t>trasmissione tv</a:t>
                      </a:r>
                      <a:endParaRPr lang="it-IT" sz="2400" dirty="0">
                        <a:solidFill>
                          <a:schemeClr val="tx1"/>
                        </a:solidFill>
                        <a:latin typeface="+mn-lt"/>
                        <a:cs typeface="Calibri" pitchFamily="34" charset="0"/>
                      </a:endParaRPr>
                    </a:p>
                  </a:txBody>
                  <a:tcPr marL="91439" marR="91439"/>
                </a:tc>
                <a:tc>
                  <a:txBody>
                    <a:bodyPr/>
                    <a:lstStyle/>
                    <a:p>
                      <a:pPr algn="ctr"/>
                      <a:r>
                        <a:rPr lang="it-IT" sz="2400" dirty="0">
                          <a:latin typeface="+mn-lt"/>
                          <a:sym typeface="Wingdings"/>
                        </a:rPr>
                        <a:t></a:t>
                      </a:r>
                      <a:endParaRPr lang="it-IT" sz="2400" dirty="0">
                        <a:solidFill>
                          <a:schemeClr val="tx1"/>
                        </a:solidFill>
                        <a:latin typeface="+mn-lt"/>
                        <a:cs typeface="Calibri" pitchFamily="34" charset="0"/>
                      </a:endParaRPr>
                    </a:p>
                  </a:txBody>
                  <a:tcPr marL="91439" marR="91439"/>
                </a:tc>
                <a:tc>
                  <a:txBody>
                    <a:bodyPr/>
                    <a:lstStyle/>
                    <a:p>
                      <a:r>
                        <a:rPr lang="it-IT" sz="2400" dirty="0">
                          <a:latin typeface="+mn-lt"/>
                        </a:rPr>
                        <a:t>personaggi</a:t>
                      </a:r>
                      <a:endParaRPr lang="it-IT" sz="2400" dirty="0">
                        <a:solidFill>
                          <a:schemeClr val="tx1"/>
                        </a:solidFill>
                        <a:latin typeface="+mn-lt"/>
                        <a:cs typeface="Calibri" pitchFamily="34" charset="0"/>
                      </a:endParaRPr>
                    </a:p>
                  </a:txBody>
                  <a:tcPr marL="91439" marR="91439"/>
                </a:tc>
                <a:extLst>
                  <a:ext uri="{0D108BD9-81ED-4DB2-BD59-A6C34878D82A}">
                    <a16:rowId xmlns:a16="http://schemas.microsoft.com/office/drawing/2014/main" val="10003"/>
                  </a:ext>
                </a:extLst>
              </a:tr>
            </a:tbl>
          </a:graphicData>
        </a:graphic>
      </p:graphicFrame>
      <p:sp>
        <p:nvSpPr>
          <p:cNvPr id="7" name="Rettangolo 6"/>
          <p:cNvSpPr/>
          <p:nvPr/>
        </p:nvSpPr>
        <p:spPr>
          <a:xfrm>
            <a:off x="7172785" y="4056112"/>
            <a:ext cx="4144143" cy="1569660"/>
          </a:xfrm>
          <a:prstGeom prst="rect">
            <a:avLst/>
          </a:prstGeom>
        </p:spPr>
        <p:style>
          <a:lnRef idx="3">
            <a:schemeClr val="lt1"/>
          </a:lnRef>
          <a:fillRef idx="1">
            <a:schemeClr val="dk1"/>
          </a:fillRef>
          <a:effectRef idx="1">
            <a:schemeClr val="dk1"/>
          </a:effectRef>
          <a:fontRef idx="minor">
            <a:schemeClr val="lt1"/>
          </a:fontRef>
        </p:style>
        <p:txBody>
          <a:bodyPr wrap="square">
            <a:spAutoFit/>
          </a:bodyPr>
          <a:lstStyle/>
          <a:p>
            <a:pPr algn="just" eaLnBrk="1" hangingPunct="1">
              <a:defRPr/>
            </a:pPr>
            <a:r>
              <a:rPr lang="it-IT" sz="2400" dirty="0">
                <a:latin typeface="Calibri" pitchFamily="34" charset="0"/>
                <a:cs typeface="Calibri" pitchFamily="34" charset="0"/>
              </a:rPr>
              <a:t>Procedimento</a:t>
            </a:r>
          </a:p>
          <a:p>
            <a:pPr algn="just" eaLnBrk="1" hangingPunct="1">
              <a:defRPr/>
            </a:pPr>
            <a:r>
              <a:rPr lang="it-IT" sz="2400" dirty="0">
                <a:latin typeface="Calibri" pitchFamily="34" charset="0"/>
                <a:cs typeface="Calibri" pitchFamily="34" charset="0"/>
              </a:rPr>
              <a:t>Individuare unità di contesto</a:t>
            </a:r>
          </a:p>
          <a:p>
            <a:pPr algn="just" eaLnBrk="1" hangingPunct="1">
              <a:defRPr/>
            </a:pPr>
            <a:r>
              <a:rPr lang="it-IT" sz="2400" dirty="0">
                <a:latin typeface="Calibri" pitchFamily="34" charset="0"/>
                <a:cs typeface="Calibri" pitchFamily="34" charset="0"/>
              </a:rPr>
              <a:t>Selezione unità di analisi</a:t>
            </a:r>
          </a:p>
          <a:p>
            <a:pPr algn="just" eaLnBrk="1" hangingPunct="1">
              <a:defRPr/>
            </a:pPr>
            <a:r>
              <a:rPr lang="it-IT" sz="2400" dirty="0">
                <a:latin typeface="Calibri" pitchFamily="34" charset="0"/>
                <a:cs typeface="Calibri" pitchFamily="34" charset="0"/>
              </a:rPr>
              <a:t>Classificare le unità di analisi</a:t>
            </a:r>
          </a:p>
        </p:txBody>
      </p:sp>
    </p:spTree>
    <p:extLst>
      <p:ext uri="{BB962C8B-B14F-4D97-AF65-F5344CB8AC3E}">
        <p14:creationId xmlns:p14="http://schemas.microsoft.com/office/powerpoint/2010/main" val="550634245"/>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18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In relazione al tipo di unità d’analisi selezionata e sottoposta a classificazione  è possibile distinguere, secondo ROSITI,  </a:t>
            </a:r>
            <a:r>
              <a:rPr lang="it-IT" altLang="it-IT" sz="2400" b="1" i="1" dirty="0">
                <a:latin typeface="Calibri" panose="020F0502020204030204" pitchFamily="34" charset="0"/>
              </a:rPr>
              <a:t>tre tipi di Content Analysis</a:t>
            </a:r>
            <a:r>
              <a:rPr lang="it-IT" altLang="it-IT" sz="2400" dirty="0">
                <a:latin typeface="Calibri" panose="020F0502020204030204" pitchFamily="34" charset="0"/>
              </a:rPr>
              <a:t>.</a:t>
            </a:r>
          </a:p>
          <a:p>
            <a:pPr algn="just" eaLnBrk="1" hangingPunct="1">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PRIMO TIPO = Le unità d’analisi “coincidono con gli elementi ‘significanti’ o con gli elementi della struttura linguistica che, in senso tradizionale, potremmo chiamare grammaticali”  = parole; sintagmi; simboli-chiave; temi; enunciati; </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SECONDO TIPO =  Le unità d’analisi “non hanno una riconoscibilità linguistica a livello dei significanti e possiedono tuttavia, all’interno dell’unità di contesto, una evidenza relativamente elevata” = funzioni narrative; personaggi; interazioni diadiche; episodi di varia natura;</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TERZO TIPO = Non vi è scomposizione dei testi in esame e l’unità d’analisi coincide con l’unità di contesto:  “nelle procedure di questo tipo è come se, invece di rivolgere un questionario ad un soggetto, lo rivolgessimo a un film, o a una risposta discorsiva di un intervistato, o a un racconto, o a un’immagine pubblicitaria, o a un articolo di una rivista, ecc.”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ricerca sociale online: la Content Analysis</a:t>
            </a:r>
          </a:p>
        </p:txBody>
      </p:sp>
    </p:spTree>
    <p:extLst>
      <p:ext uri="{BB962C8B-B14F-4D97-AF65-F5344CB8AC3E}">
        <p14:creationId xmlns:p14="http://schemas.microsoft.com/office/powerpoint/2010/main" val="111862758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CasellaDiTesto 4"/>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Content Analysis del primo tipo</a:t>
            </a:r>
          </a:p>
        </p:txBody>
      </p:sp>
      <p:sp>
        <p:nvSpPr>
          <p:cNvPr id="14341" name="Rettangolo 5"/>
          <p:cNvSpPr>
            <a:spLocks noChangeArrowheads="1"/>
          </p:cNvSpPr>
          <p:nvPr/>
        </p:nvSpPr>
        <p:spPr bwMode="auto">
          <a:xfrm>
            <a:off x="0" y="1017024"/>
            <a:ext cx="11513574" cy="5324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r>
              <a:rPr lang="it-IT" altLang="it-IT" sz="2000" dirty="0">
                <a:latin typeface="Calibri" panose="020F0502020204030204" pitchFamily="34" charset="0"/>
              </a:rPr>
              <a:t>Le unità di analisi coincidono con gli elementi “significanti” o con gli elementi grammaticali della struttura linguistica (Rositi 1988, 71)</a:t>
            </a:r>
          </a:p>
          <a:p>
            <a:pPr algn="ctr" eaLnBrk="1" hangingPunct="1">
              <a:spcBef>
                <a:spcPct val="0"/>
              </a:spcBef>
              <a:buFontTx/>
              <a:buNone/>
            </a:pPr>
            <a:r>
              <a:rPr lang="it-IT" altLang="it-IT" sz="2000" dirty="0">
                <a:latin typeface="Calibri" panose="020F0502020204030204" pitchFamily="34" charset="0"/>
              </a:rPr>
              <a:t>ad esempio</a:t>
            </a:r>
          </a:p>
          <a:p>
            <a:pPr eaLnBrk="1" hangingPunct="1">
              <a:spcBef>
                <a:spcPct val="0"/>
              </a:spcBef>
              <a:buFontTx/>
              <a:buNone/>
            </a:pPr>
            <a:r>
              <a:rPr lang="it-IT" altLang="it-IT" sz="2000" b="1" dirty="0">
                <a:latin typeface="Calibri" panose="020F0502020204030204" pitchFamily="34" charset="0"/>
              </a:rPr>
              <a:t>Parole</a:t>
            </a:r>
            <a:r>
              <a:rPr lang="it-IT" altLang="it-IT" sz="2000" dirty="0">
                <a:latin typeface="Calibri" panose="020F0502020204030204" pitchFamily="34" charset="0"/>
              </a:rPr>
              <a:t>;</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Sintagmi</a:t>
            </a:r>
            <a:r>
              <a:rPr lang="it-IT" altLang="it-IT" sz="2000" dirty="0">
                <a:latin typeface="Calibri" panose="020F0502020204030204" pitchFamily="34" charset="0"/>
              </a:rPr>
              <a:t> = sequenza unitaria di 2 o più segni (nel linguaggio: sequenza ordinata di 2 o più parole all’interno di una frase);</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Simboli-chiave</a:t>
            </a:r>
            <a:r>
              <a:rPr lang="it-IT" altLang="it-IT" sz="2000" dirty="0">
                <a:latin typeface="Calibri" panose="020F0502020204030204" pitchFamily="34" charset="0"/>
              </a:rPr>
              <a:t> = una o poche parole capaci di raggiungere il centro di attenzione del destinatario (</a:t>
            </a:r>
            <a:r>
              <a:rPr lang="it-IT" altLang="it-IT" sz="2000" dirty="0" err="1">
                <a:latin typeface="Calibri" panose="020F0502020204030204" pitchFamily="34" charset="0"/>
              </a:rPr>
              <a:t>Lasswell</a:t>
            </a:r>
            <a:r>
              <a:rPr lang="it-IT" altLang="it-IT" sz="2000" dirty="0">
                <a:latin typeface="Calibri" panose="020F0502020204030204" pitchFamily="34" charset="0"/>
              </a:rPr>
              <a:t>); elementi semantici cruciali;</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Frasi</a:t>
            </a:r>
            <a:r>
              <a:rPr lang="it-IT" altLang="it-IT" sz="2000" dirty="0">
                <a:latin typeface="Calibri" panose="020F0502020204030204" pitchFamily="34" charset="0"/>
              </a:rPr>
              <a:t> (asserti) = unità sintatticamente compiute;</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Enunciati</a:t>
            </a:r>
            <a:r>
              <a:rPr lang="it-IT" altLang="it-IT" sz="2000" dirty="0">
                <a:latin typeface="Calibri" panose="020F0502020204030204" pitchFamily="34" charset="0"/>
              </a:rPr>
              <a:t> (sistemi di asserti) = sequenza di parole, composta da 2 o più frasi, emessa da un solo soggetto e delimitata da pause, silenzi o enunciati di altri soggetti;</a:t>
            </a:r>
          </a:p>
          <a:p>
            <a:pPr eaLnBrk="1" hangingPunct="1">
              <a:spcBef>
                <a:spcPct val="0"/>
              </a:spcBef>
              <a:buFontTx/>
              <a:buNone/>
            </a:pPr>
            <a:endParaRPr lang="it-IT" altLang="it-IT" sz="2000" dirty="0">
              <a:latin typeface="Calibri" panose="020F0502020204030204" pitchFamily="34" charset="0"/>
            </a:endParaRPr>
          </a:p>
          <a:p>
            <a:pPr eaLnBrk="1" hangingPunct="1">
              <a:spcBef>
                <a:spcPct val="0"/>
              </a:spcBef>
              <a:buFontTx/>
              <a:buNone/>
            </a:pPr>
            <a:r>
              <a:rPr lang="it-IT" altLang="it-IT" sz="2000" b="1" dirty="0">
                <a:latin typeface="Calibri" panose="020F0502020204030204" pitchFamily="34" charset="0"/>
              </a:rPr>
              <a:t>Discorsi</a:t>
            </a:r>
            <a:r>
              <a:rPr lang="it-IT" altLang="it-IT" sz="2000" dirty="0">
                <a:latin typeface="Calibri" panose="020F0502020204030204" pitchFamily="34" charset="0"/>
              </a:rPr>
              <a:t> = sequenza di più enunciati</a:t>
            </a:r>
          </a:p>
        </p:txBody>
      </p:sp>
    </p:spTree>
    <p:extLst>
      <p:ext uri="{BB962C8B-B14F-4D97-AF65-F5344CB8AC3E}">
        <p14:creationId xmlns:p14="http://schemas.microsoft.com/office/powerpoint/2010/main" val="68886364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CasellaDiTesto 4"/>
          <p:cNvSpPr txBox="1">
            <a:spLocks noChangeArrowheads="1"/>
          </p:cNvSpPr>
          <p:nvPr/>
        </p:nvSpPr>
        <p:spPr bwMode="auto">
          <a:xfrm>
            <a:off x="0" y="0"/>
            <a:ext cx="1219199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del secondo tipo</a:t>
            </a:r>
          </a:p>
        </p:txBody>
      </p:sp>
      <p:sp>
        <p:nvSpPr>
          <p:cNvPr id="6" name="Rettangolo 5"/>
          <p:cNvSpPr/>
          <p:nvPr/>
        </p:nvSpPr>
        <p:spPr>
          <a:xfrm>
            <a:off x="1" y="891688"/>
            <a:ext cx="12192000" cy="5940088"/>
          </a:xfrm>
          <a:prstGeom prst="rect">
            <a:avLst/>
          </a:prstGeom>
        </p:spPr>
        <p:txBody>
          <a:bodyPr wrap="square">
            <a:spAutoFit/>
          </a:bodyPr>
          <a:lstStyle/>
          <a:p>
            <a:pPr eaLnBrk="1" hangingPunct="1">
              <a:defRPr/>
            </a:pPr>
            <a:r>
              <a:rPr lang="it-IT" sz="2000" dirty="0">
                <a:latin typeface="Calibri" pitchFamily="34" charset="0"/>
                <a:cs typeface="Calibri" pitchFamily="34" charset="0"/>
              </a:rPr>
              <a:t>Le unità d’analisi “non hanno una riconoscibilità linguistica a livello dei significanti e possiedono tuttavia, all’interno dell’unità di contesto, una evidenza relativamente elevata” </a:t>
            </a:r>
          </a:p>
          <a:p>
            <a:pPr algn="ctr" eaLnBrk="1" hangingPunct="1">
              <a:defRPr/>
            </a:pPr>
            <a:endParaRPr lang="it-IT" sz="2000" dirty="0">
              <a:latin typeface="Calibri" pitchFamily="34" charset="0"/>
              <a:cs typeface="Calibri" pitchFamily="34" charset="0"/>
            </a:endParaRPr>
          </a:p>
          <a:p>
            <a:pPr algn="ctr" eaLnBrk="1" hangingPunct="1">
              <a:defRPr/>
            </a:pPr>
            <a:r>
              <a:rPr lang="it-IT" sz="2000" dirty="0">
                <a:latin typeface="Calibri" pitchFamily="34" charset="0"/>
                <a:cs typeface="Calibri" pitchFamily="34" charset="0"/>
              </a:rPr>
              <a:t>ad esempio</a:t>
            </a:r>
          </a:p>
          <a:p>
            <a:pPr eaLnBrk="1" hangingPunct="1">
              <a:defRPr/>
            </a:pPr>
            <a:r>
              <a:rPr lang="it-IT" sz="2000" b="1" dirty="0">
                <a:latin typeface="Calibri" pitchFamily="34" charset="0"/>
                <a:cs typeface="Calibri" pitchFamily="34" charset="0"/>
              </a:rPr>
              <a:t>funzioni/strutture narrative;</a:t>
            </a:r>
          </a:p>
          <a:p>
            <a:pPr eaLnBrk="1" hangingPunct="1">
              <a:defRPr/>
            </a:pPr>
            <a:r>
              <a:rPr lang="it-IT" sz="2000" i="1" dirty="0">
                <a:latin typeface="Calibri" pitchFamily="34" charset="0"/>
                <a:cs typeface="Calibri" pitchFamily="34" charset="0"/>
              </a:rPr>
              <a:t>p. es. </a:t>
            </a:r>
            <a:r>
              <a:rPr lang="it-IT" sz="2000" i="1" dirty="0" err="1">
                <a:latin typeface="Calibri" pitchFamily="34" charset="0"/>
                <a:cs typeface="Calibri" pitchFamily="34" charset="0"/>
              </a:rPr>
              <a:t>Greimas</a:t>
            </a:r>
            <a:endParaRPr lang="it-IT" sz="2000" i="1" dirty="0">
              <a:latin typeface="Calibri" pitchFamily="34" charset="0"/>
              <a:cs typeface="Calibri" pitchFamily="34" charset="0"/>
            </a:endParaRPr>
          </a:p>
          <a:p>
            <a:pPr marL="342900" indent="-342900">
              <a:buFont typeface="Arial" pitchFamily="34" charset="0"/>
              <a:buChar char="•"/>
              <a:defRPr/>
            </a:pPr>
            <a:r>
              <a:rPr lang="it-IT" sz="2000" i="1" dirty="0">
                <a:latin typeface="Calibri" pitchFamily="34" charset="0"/>
                <a:cs typeface="Calibri" pitchFamily="34" charset="0"/>
              </a:rPr>
              <a:t>Un Soggetto va alla ricerca di un Oggetto;</a:t>
            </a:r>
          </a:p>
          <a:p>
            <a:pPr marL="342900" indent="-342900">
              <a:buFont typeface="Arial" pitchFamily="34" charset="0"/>
              <a:buChar char="•"/>
              <a:defRPr/>
            </a:pPr>
            <a:r>
              <a:rPr lang="it-IT" sz="2000" i="1" dirty="0">
                <a:latin typeface="Calibri" pitchFamily="34" charset="0"/>
                <a:cs typeface="Calibri" pitchFamily="34" charset="0"/>
              </a:rPr>
              <a:t>L’Oggetto deve soddisfare un desiderio o colmare una mancanza;</a:t>
            </a:r>
          </a:p>
          <a:p>
            <a:pPr marL="342900" indent="-342900">
              <a:buFont typeface="Arial" pitchFamily="34" charset="0"/>
              <a:buChar char="•"/>
              <a:defRPr/>
            </a:pPr>
            <a:r>
              <a:rPr lang="it-IT" sz="2000" i="1" dirty="0">
                <a:latin typeface="Calibri" pitchFamily="34" charset="0"/>
                <a:cs typeface="Calibri" pitchFamily="34" charset="0"/>
              </a:rPr>
              <a:t>Il Soggetto affronta un percorso che prevede ostacoli e prove;</a:t>
            </a:r>
          </a:p>
          <a:p>
            <a:pPr marL="342900" indent="-342900">
              <a:buFont typeface="Arial" pitchFamily="34" charset="0"/>
              <a:buChar char="•"/>
              <a:defRPr/>
            </a:pPr>
            <a:r>
              <a:rPr lang="it-IT" sz="2000" i="1" dirty="0">
                <a:latin typeface="Calibri" pitchFamily="34" charset="0"/>
                <a:cs typeface="Calibri" pitchFamily="34" charset="0"/>
              </a:rPr>
              <a:t>A muovere il Soggetto è un Destinante, che lo investe di un incarico,  </a:t>
            </a:r>
            <a:br>
              <a:rPr lang="it-IT" sz="2000" i="1" dirty="0">
                <a:latin typeface="Calibri" pitchFamily="34" charset="0"/>
                <a:cs typeface="Calibri" pitchFamily="34" charset="0"/>
              </a:rPr>
            </a:br>
            <a:r>
              <a:rPr lang="it-IT" sz="2000" i="1" dirty="0">
                <a:latin typeface="Calibri" pitchFamily="34" charset="0"/>
                <a:cs typeface="Calibri" pitchFamily="34" charset="0"/>
              </a:rPr>
              <a:t>innescando così il momento iniziale della “manipolazione” rispetto alla realtà consueta;</a:t>
            </a:r>
          </a:p>
          <a:p>
            <a:pPr marL="342900" indent="-342900">
              <a:buFont typeface="Arial" pitchFamily="34" charset="0"/>
              <a:buChar char="•"/>
              <a:defRPr/>
            </a:pPr>
            <a:r>
              <a:rPr lang="it-IT" sz="2000" i="1" dirty="0">
                <a:latin typeface="Calibri" pitchFamily="34" charset="0"/>
                <a:cs typeface="Calibri" pitchFamily="34" charset="0"/>
              </a:rPr>
              <a:t>Il Soggetto acquisisce poteri o capacità e allora può compiere un atto (performance), e affrontare la sanzione positiva/negativa dello stesso destinante al quale viene ricondotto</a:t>
            </a:r>
          </a:p>
          <a:p>
            <a:pPr eaLnBrk="1" hangingPunct="1">
              <a:defRPr/>
            </a:pPr>
            <a:endParaRPr lang="it-IT" sz="2000" b="1"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personaggi</a:t>
            </a:r>
            <a:r>
              <a:rPr lang="it-IT" sz="2000" dirty="0">
                <a:latin typeface="Calibri" pitchFamily="34" charset="0"/>
                <a:cs typeface="Calibri" pitchFamily="34" charset="0"/>
              </a:rPr>
              <a:t> (p.es. caratteristiche socio-demografiche dei protagonisti);</a:t>
            </a:r>
          </a:p>
          <a:p>
            <a:pPr eaLnBrk="1" hangingPunct="1">
              <a:defRPr/>
            </a:pPr>
            <a:endParaRPr lang="it-IT" sz="2000"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interazioni diadiche</a:t>
            </a:r>
            <a:r>
              <a:rPr lang="it-IT" sz="2000" dirty="0">
                <a:latin typeface="Calibri" pitchFamily="34" charset="0"/>
                <a:cs typeface="Calibri" pitchFamily="34" charset="0"/>
              </a:rPr>
              <a:t>;</a:t>
            </a:r>
          </a:p>
          <a:p>
            <a:pPr eaLnBrk="1" hangingPunct="1">
              <a:defRPr/>
            </a:pPr>
            <a:endParaRPr lang="it-IT" sz="2000" dirty="0">
              <a:latin typeface="Calibri" pitchFamily="34" charset="0"/>
              <a:cs typeface="Calibri" pitchFamily="34" charset="0"/>
            </a:endParaRPr>
          </a:p>
          <a:p>
            <a:pPr eaLnBrk="1" hangingPunct="1">
              <a:defRPr/>
            </a:pPr>
            <a:r>
              <a:rPr lang="it-IT" sz="2000" b="1" dirty="0">
                <a:latin typeface="Calibri" pitchFamily="34" charset="0"/>
                <a:cs typeface="Calibri" pitchFamily="34" charset="0"/>
              </a:rPr>
              <a:t>episodi di varia natura </a:t>
            </a:r>
            <a:r>
              <a:rPr lang="it-IT" sz="2000" dirty="0">
                <a:latin typeface="Calibri" pitchFamily="34" charset="0"/>
                <a:cs typeface="Calibri" pitchFamily="34" charset="0"/>
              </a:rPr>
              <a:t>(p. es. descrizione di atti devianti compiuti da immigrati).</a:t>
            </a:r>
          </a:p>
        </p:txBody>
      </p:sp>
      <p:pic>
        <p:nvPicPr>
          <p:cNvPr id="1536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91689" y="1450412"/>
            <a:ext cx="2357437" cy="221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9830951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0" y="920851"/>
            <a:ext cx="12054348" cy="14219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0"/>
              </a:spcBef>
              <a:buFontTx/>
              <a:buNone/>
            </a:pPr>
            <a:r>
              <a:rPr lang="it-IT" altLang="it-IT" sz="2400" dirty="0">
                <a:latin typeface="Calibri" panose="020F0502020204030204" pitchFamily="34" charset="0"/>
              </a:rPr>
              <a:t>Non vi è scomposizione dei testi in esame e l’unità d’analisi coincide con l’unità di contesto: “nelle procedure di questo tipo è come se, invece di rivolgere un questionario ad un soggetto, lo rivolgessimo a un film, o a una risposta discorsiva di un intervistato, o a un racconto, o a un’immagine pubblicitaria, o a un articolo di una rivista, ecc.” </a:t>
            </a: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del terzo tipo</a:t>
            </a:r>
          </a:p>
        </p:txBody>
      </p:sp>
      <p:pic>
        <p:nvPicPr>
          <p:cNvPr id="2" name="Immagine 1"/>
          <p:cNvPicPr>
            <a:picLocks noChangeAspect="1"/>
          </p:cNvPicPr>
          <p:nvPr/>
        </p:nvPicPr>
        <p:blipFill>
          <a:blip r:embed="rId2"/>
          <a:stretch>
            <a:fillRect/>
          </a:stretch>
        </p:blipFill>
        <p:spPr>
          <a:xfrm>
            <a:off x="265471" y="2432632"/>
            <a:ext cx="7992704" cy="4172950"/>
          </a:xfrm>
          <a:prstGeom prst="rect">
            <a:avLst/>
          </a:prstGeom>
        </p:spPr>
      </p:pic>
      <p:sp>
        <p:nvSpPr>
          <p:cNvPr id="3" name="Rettangolo 2"/>
          <p:cNvSpPr/>
          <p:nvPr/>
        </p:nvSpPr>
        <p:spPr>
          <a:xfrm>
            <a:off x="7698657" y="2967335"/>
            <a:ext cx="4493343" cy="923330"/>
          </a:xfrm>
          <a:prstGeom prst="rect">
            <a:avLst/>
          </a:prstGeom>
        </p:spPr>
        <p:txBody>
          <a:bodyPr wrap="square">
            <a:spAutoFit/>
          </a:bodyPr>
          <a:lstStyle/>
          <a:p>
            <a:r>
              <a:rPr lang="it-IT" dirty="0"/>
              <a:t>Scheda di Analisi del contenuto per la ricerca sulla rappresentazione dei disturbi alimentari nella stampa italiana dal 1989 al 2006</a:t>
            </a:r>
            <a:endParaRPr lang="it-IT" dirty="0">
              <a:effectLst/>
            </a:endParaRPr>
          </a:p>
        </p:txBody>
      </p:sp>
    </p:spTree>
    <p:extLst>
      <p:ext uri="{BB962C8B-B14F-4D97-AF65-F5344CB8AC3E}">
        <p14:creationId xmlns:p14="http://schemas.microsoft.com/office/powerpoint/2010/main" val="3418202380"/>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0" y="1864747"/>
            <a:ext cx="12192000" cy="374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lnSpc>
                <a:spcPct val="90000"/>
              </a:lnSpc>
              <a:spcBef>
                <a:spcPct val="0"/>
              </a:spcBef>
              <a:buFontTx/>
              <a:buNone/>
            </a:pPr>
            <a:r>
              <a:rPr lang="it-IT" altLang="it-IT" sz="4400" dirty="0">
                <a:latin typeface="Calibri" panose="020F0502020204030204" pitchFamily="34" charset="0"/>
              </a:rPr>
              <a:t>PER GLI STUDENTI DEL CORSO DI TECNICHE DI RICERCA SOCIALE E DI MERCATO: </a:t>
            </a:r>
          </a:p>
          <a:p>
            <a:pPr algn="ctr" eaLnBrk="1" hangingPunct="1">
              <a:lnSpc>
                <a:spcPct val="90000"/>
              </a:lnSpc>
              <a:spcBef>
                <a:spcPct val="0"/>
              </a:spcBef>
              <a:buFontTx/>
              <a:buNone/>
            </a:pPr>
            <a:endParaRPr lang="it-IT" altLang="it-IT" sz="4400" dirty="0">
              <a:latin typeface="Calibri" panose="020F0502020204030204" pitchFamily="34" charset="0"/>
            </a:endParaRPr>
          </a:p>
          <a:p>
            <a:pPr algn="ctr" eaLnBrk="1" hangingPunct="1">
              <a:lnSpc>
                <a:spcPct val="90000"/>
              </a:lnSpc>
              <a:spcBef>
                <a:spcPct val="0"/>
              </a:spcBef>
              <a:buFontTx/>
              <a:buNone/>
            </a:pPr>
            <a:r>
              <a:rPr lang="it-IT" altLang="it-IT" sz="4400" dirty="0">
                <a:latin typeface="Calibri" panose="020F0502020204030204" pitchFamily="34" charset="0"/>
              </a:rPr>
              <a:t>DA QUI IN POI STUDIARE LE SLIDES NELLA CARTELLA «ANALISI DEL CONTENUTO»</a:t>
            </a:r>
          </a:p>
          <a:p>
            <a:pPr algn="ctr" eaLnBrk="1" hangingPunct="1">
              <a:lnSpc>
                <a:spcPct val="90000"/>
              </a:lnSpc>
              <a:spcBef>
                <a:spcPct val="0"/>
              </a:spcBef>
              <a:buFontTx/>
              <a:buNone/>
            </a:pPr>
            <a:endParaRPr lang="it-IT" altLang="it-IT" sz="4400" dirty="0">
              <a:latin typeface="Calibri" panose="020F0502020204030204" pitchFamily="34" charset="0"/>
            </a:endParaRP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a:t>
            </a:r>
          </a:p>
        </p:txBody>
      </p:sp>
    </p:spTree>
    <p:extLst>
      <p:ext uri="{BB962C8B-B14F-4D97-AF65-F5344CB8AC3E}">
        <p14:creationId xmlns:p14="http://schemas.microsoft.com/office/powerpoint/2010/main" val="114489274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Rettangolo 4"/>
          <p:cNvSpPr>
            <a:spLocks noChangeArrowheads="1"/>
          </p:cNvSpPr>
          <p:nvPr/>
        </p:nvSpPr>
        <p:spPr bwMode="auto">
          <a:xfrm>
            <a:off x="137652" y="1215819"/>
            <a:ext cx="12054348" cy="47459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lnSpc>
                <a:spcPct val="90000"/>
              </a:lnSpc>
              <a:spcBef>
                <a:spcPct val="0"/>
              </a:spcBef>
              <a:buFontTx/>
              <a:buNone/>
            </a:pPr>
            <a:r>
              <a:rPr lang="it-IT" altLang="it-IT" sz="2400" dirty="0">
                <a:latin typeface="Calibri" panose="020F0502020204030204" pitchFamily="34" charset="0"/>
              </a:rPr>
              <a:t>In base al modo in cui avviene il </a:t>
            </a:r>
            <a:r>
              <a:rPr lang="it-IT" altLang="it-IT" sz="2400" i="1" dirty="0" err="1">
                <a:latin typeface="Calibri" panose="020F0502020204030204" pitchFamily="34" charset="0"/>
              </a:rPr>
              <a:t>coding</a:t>
            </a:r>
            <a:r>
              <a:rPr lang="it-IT" altLang="it-IT" sz="2400" dirty="0">
                <a:latin typeface="Calibri" panose="020F0502020204030204" pitchFamily="34" charset="0"/>
              </a:rPr>
              <a:t>, è possibile classificare la Content Analysis in due tipi:</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eaLnBrk="1" hangingPunct="1">
              <a:lnSpc>
                <a:spcPct val="90000"/>
              </a:lnSpc>
              <a:spcBef>
                <a:spcPct val="0"/>
              </a:spcBef>
              <a:buFontTx/>
              <a:buNone/>
            </a:pPr>
            <a:r>
              <a:rPr lang="it-IT" altLang="it-IT" sz="2400" dirty="0">
                <a:latin typeface="Calibri" panose="020F0502020204030204" pitchFamily="34" charset="0"/>
              </a:rPr>
              <a:t>Content Analysis «manuale»: l’attività di </a:t>
            </a:r>
            <a:r>
              <a:rPr lang="it-IT" altLang="it-IT" sz="2400" i="1" dirty="0" err="1">
                <a:latin typeface="Calibri" panose="020F0502020204030204" pitchFamily="34" charset="0"/>
              </a:rPr>
              <a:t>coding</a:t>
            </a:r>
            <a:r>
              <a:rPr lang="it-IT" altLang="it-IT" sz="2400" dirty="0">
                <a:latin typeface="Calibri" panose="020F0502020204030204" pitchFamily="34" charset="0"/>
              </a:rPr>
              <a:t> è svolta dal gruppo di ricercatori;</a:t>
            </a:r>
          </a:p>
          <a:p>
            <a:pPr algn="just" eaLnBrk="1" hangingPunct="1">
              <a:lnSpc>
                <a:spcPct val="90000"/>
              </a:lnSpc>
              <a:spcBef>
                <a:spcPct val="0"/>
              </a:spcBef>
              <a:buFontTx/>
              <a:buNone/>
            </a:pPr>
            <a:endParaRPr lang="it-IT" altLang="it-IT" sz="2400" dirty="0">
              <a:latin typeface="Calibri" panose="020F0502020204030204" pitchFamily="34" charset="0"/>
            </a:endParaRPr>
          </a:p>
          <a:p>
            <a:pPr algn="just">
              <a:lnSpc>
                <a:spcPct val="90000"/>
              </a:lnSpc>
              <a:spcBef>
                <a:spcPct val="0"/>
              </a:spcBef>
              <a:buNone/>
            </a:pPr>
            <a:r>
              <a:rPr lang="it-IT" altLang="it-IT" sz="2400" dirty="0">
                <a:latin typeface="Calibri" panose="020F0502020204030204" pitchFamily="34" charset="0"/>
              </a:rPr>
              <a:t>Content Analysis «automatica»: l’attività di </a:t>
            </a:r>
            <a:r>
              <a:rPr lang="it-IT" altLang="it-IT" sz="2400" i="1" dirty="0" err="1">
                <a:latin typeface="Calibri" panose="020F0502020204030204" pitchFamily="34" charset="0"/>
              </a:rPr>
              <a:t>coding</a:t>
            </a:r>
            <a:r>
              <a:rPr lang="it-IT" altLang="it-IT" sz="2400" dirty="0">
                <a:latin typeface="Calibri" panose="020F0502020204030204" pitchFamily="34" charset="0"/>
              </a:rPr>
              <a:t> è svolta principalmente grazie all’ausilio di software che automatizzano la procedura. N.B. come in ogni attività di ricerca sociale e in ogni scelta metodologica, il ruolo del ricercatore/dei ricercatori è comunque fondamentale.</a:t>
            </a:r>
          </a:p>
          <a:p>
            <a:pPr algn="just">
              <a:lnSpc>
                <a:spcPct val="90000"/>
              </a:lnSpc>
              <a:spcBef>
                <a:spcPct val="0"/>
              </a:spcBef>
              <a:buNone/>
            </a:pPr>
            <a:endParaRPr lang="it-IT" altLang="it-IT" sz="2400" dirty="0">
              <a:latin typeface="Calibri" panose="020F0502020204030204" pitchFamily="34" charset="0"/>
            </a:endParaRPr>
          </a:p>
          <a:p>
            <a:pPr algn="just">
              <a:lnSpc>
                <a:spcPct val="90000"/>
              </a:lnSpc>
              <a:spcBef>
                <a:spcPct val="0"/>
              </a:spcBef>
              <a:buNone/>
            </a:pPr>
            <a:r>
              <a:rPr lang="it-IT" altLang="it-IT" sz="2400" dirty="0">
                <a:latin typeface="Calibri" panose="020F0502020204030204" pitchFamily="34" charset="0"/>
              </a:rPr>
              <a:t>Esistono almeno tre modalità di Content Analysis «automatica»: </a:t>
            </a:r>
          </a:p>
          <a:p>
            <a:pPr algn="just">
              <a:lnSpc>
                <a:spcPct val="90000"/>
              </a:lnSpc>
              <a:spcBef>
                <a:spcPct val="0"/>
              </a:spcBef>
              <a:buNone/>
            </a:pPr>
            <a:endParaRPr lang="it-IT" altLang="it-IT" sz="2400" dirty="0">
              <a:latin typeface="Calibri" panose="020F0502020204030204" pitchFamily="34" charset="0"/>
            </a:endParaRPr>
          </a:p>
          <a:p>
            <a:pPr marL="457200" indent="-457200" algn="just">
              <a:lnSpc>
                <a:spcPct val="90000"/>
              </a:lnSpc>
              <a:spcBef>
                <a:spcPct val="0"/>
              </a:spcBef>
              <a:buAutoNum type="arabicParenR"/>
            </a:pPr>
            <a:r>
              <a:rPr lang="it-IT" altLang="it-IT" sz="2400" i="1" dirty="0">
                <a:latin typeface="Calibri" panose="020F0502020204030204" pitchFamily="34" charset="0"/>
              </a:rPr>
              <a:t>Dictionary </a:t>
            </a:r>
            <a:r>
              <a:rPr lang="it-IT" altLang="it-IT" sz="2400" i="1" dirty="0" err="1">
                <a:latin typeface="Calibri" panose="020F0502020204030204" pitchFamily="34" charset="0"/>
              </a:rPr>
              <a:t>Based</a:t>
            </a:r>
            <a:r>
              <a:rPr lang="it-IT" altLang="it-IT" sz="2400" i="1" dirty="0">
                <a:latin typeface="Calibri" panose="020F0502020204030204" pitchFamily="34" charset="0"/>
              </a:rPr>
              <a:t>;</a:t>
            </a:r>
          </a:p>
          <a:p>
            <a:pPr marL="457200" indent="-457200" algn="just">
              <a:lnSpc>
                <a:spcPct val="90000"/>
              </a:lnSpc>
              <a:spcBef>
                <a:spcPct val="0"/>
              </a:spcBef>
              <a:buAutoNum type="arabicParenR"/>
            </a:pPr>
            <a:r>
              <a:rPr lang="it-IT" altLang="it-IT" sz="2400" i="1" dirty="0" err="1">
                <a:latin typeface="Calibri" panose="020F0502020204030204" pitchFamily="34" charset="0"/>
              </a:rPr>
              <a:t>Supervised</a:t>
            </a:r>
            <a:r>
              <a:rPr lang="it-IT" altLang="it-IT" sz="2400" i="1" dirty="0">
                <a:latin typeface="Calibri" panose="020F0502020204030204" pitchFamily="34" charset="0"/>
              </a:rPr>
              <a:t> Machine Learning;</a:t>
            </a:r>
          </a:p>
          <a:p>
            <a:pPr marL="457200" indent="-457200" algn="just">
              <a:lnSpc>
                <a:spcPct val="90000"/>
              </a:lnSpc>
              <a:spcBef>
                <a:spcPct val="0"/>
              </a:spcBef>
              <a:buAutoNum type="arabicParenR"/>
            </a:pPr>
            <a:r>
              <a:rPr lang="it-IT" altLang="it-IT" sz="2400" i="1" dirty="0" err="1">
                <a:latin typeface="Calibri" panose="020F0502020204030204" pitchFamily="34" charset="0"/>
              </a:rPr>
              <a:t>Topic</a:t>
            </a:r>
            <a:r>
              <a:rPr lang="it-IT" altLang="it-IT" sz="2400" i="1" dirty="0">
                <a:latin typeface="Calibri" panose="020F0502020204030204" pitchFamily="34" charset="0"/>
              </a:rPr>
              <a:t> </a:t>
            </a:r>
            <a:r>
              <a:rPr lang="it-IT" altLang="it-IT" sz="2400" i="1" dirty="0" err="1">
                <a:latin typeface="Calibri" panose="020F0502020204030204" pitchFamily="34" charset="0"/>
              </a:rPr>
              <a:t>Modeling</a:t>
            </a:r>
            <a:r>
              <a:rPr lang="it-IT" altLang="it-IT" sz="2400" i="1" dirty="0">
                <a:latin typeface="Calibri" panose="020F0502020204030204" pitchFamily="34" charset="0"/>
              </a:rPr>
              <a:t> e metodi </a:t>
            </a:r>
            <a:r>
              <a:rPr lang="it-IT" altLang="it-IT" sz="2400" i="1" dirty="0" err="1">
                <a:latin typeface="Calibri" panose="020F0502020204030204" pitchFamily="34" charset="0"/>
              </a:rPr>
              <a:t>Unsupervised</a:t>
            </a:r>
            <a:r>
              <a:rPr lang="it-IT" altLang="it-IT" sz="2400" i="1" dirty="0">
                <a:latin typeface="Calibri" panose="020F0502020204030204" pitchFamily="34" charset="0"/>
              </a:rPr>
              <a:t>.</a:t>
            </a:r>
          </a:p>
        </p:txBody>
      </p:sp>
      <p:sp>
        <p:nvSpPr>
          <p:cNvPr id="19461"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None/>
            </a:pPr>
            <a:r>
              <a:rPr lang="it-IT" altLang="it-IT" sz="4800" b="1" dirty="0">
                <a:latin typeface="+mj-lt"/>
              </a:rPr>
              <a:t>Content Analysis: una tipologia</a:t>
            </a:r>
          </a:p>
        </p:txBody>
      </p:sp>
    </p:spTree>
    <p:extLst>
      <p:ext uri="{BB962C8B-B14F-4D97-AF65-F5344CB8AC3E}">
        <p14:creationId xmlns:p14="http://schemas.microsoft.com/office/powerpoint/2010/main" val="4178607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8949" y="258762"/>
            <a:ext cx="5257800" cy="357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03271" y="3749847"/>
            <a:ext cx="5418137" cy="302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CasellaDiTesto 8">
            <a:extLst>
              <a:ext uri="{FF2B5EF4-FFF2-40B4-BE49-F238E27FC236}">
                <a16:creationId xmlns:a16="http://schemas.microsoft.com/office/drawing/2014/main" id="{2A0958BD-E794-4876-8381-91D8A51A4124}"/>
              </a:ext>
            </a:extLst>
          </p:cNvPr>
          <p:cNvSpPr txBox="1"/>
          <p:nvPr/>
        </p:nvSpPr>
        <p:spPr>
          <a:xfrm>
            <a:off x="6529423" y="1140902"/>
            <a:ext cx="2688718" cy="369332"/>
          </a:xfrm>
          <a:prstGeom prst="rect">
            <a:avLst/>
          </a:prstGeom>
          <a:noFill/>
        </p:spPr>
        <p:txBody>
          <a:bodyPr wrap="square">
            <a:spAutoFit/>
          </a:bodyPr>
          <a:lstStyle/>
          <a:p>
            <a:r>
              <a:rPr lang="it-IT" dirty="0" smtClean="0"/>
              <a:t>7 tipi di </a:t>
            </a:r>
            <a:r>
              <a:rPr lang="it-IT" dirty="0" err="1" smtClean="0"/>
              <a:t>Fake</a:t>
            </a:r>
            <a:r>
              <a:rPr lang="it-IT" dirty="0" smtClean="0"/>
              <a:t> News</a:t>
            </a:r>
            <a:endParaRPr lang="it-IT" dirty="0"/>
          </a:p>
        </p:txBody>
      </p:sp>
      <p:sp>
        <p:nvSpPr>
          <p:cNvPr id="10" name="CasellaDiTesto 9">
            <a:extLst>
              <a:ext uri="{FF2B5EF4-FFF2-40B4-BE49-F238E27FC236}">
                <a16:creationId xmlns:a16="http://schemas.microsoft.com/office/drawing/2014/main" id="{2A0958BD-E794-4876-8381-91D8A51A4124}"/>
              </a:ext>
            </a:extLst>
          </p:cNvPr>
          <p:cNvSpPr txBox="1"/>
          <p:nvPr/>
        </p:nvSpPr>
        <p:spPr>
          <a:xfrm>
            <a:off x="1038903" y="4942664"/>
            <a:ext cx="3961463" cy="369332"/>
          </a:xfrm>
          <a:prstGeom prst="rect">
            <a:avLst/>
          </a:prstGeom>
          <a:noFill/>
        </p:spPr>
        <p:txBody>
          <a:bodyPr wrap="square">
            <a:spAutoFit/>
          </a:bodyPr>
          <a:lstStyle/>
          <a:p>
            <a:r>
              <a:rPr lang="it-IT" dirty="0" smtClean="0"/>
              <a:t>8 motivazioni per crearle e diffonderle</a:t>
            </a:r>
            <a:endParaRPr lang="it-IT" dirty="0"/>
          </a:p>
        </p:txBody>
      </p:sp>
      <p:cxnSp>
        <p:nvCxnSpPr>
          <p:cNvPr id="7" name="Connettore 4 6"/>
          <p:cNvCxnSpPr>
            <a:stCxn id="10" idx="3"/>
          </p:cNvCxnSpPr>
          <p:nvPr/>
        </p:nvCxnSpPr>
        <p:spPr>
          <a:xfrm flipV="1">
            <a:off x="5000366" y="5123935"/>
            <a:ext cx="1441623" cy="3395"/>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ttore 2 11"/>
          <p:cNvCxnSpPr>
            <a:stCxn id="9" idx="1"/>
          </p:cNvCxnSpPr>
          <p:nvPr/>
        </p:nvCxnSpPr>
        <p:spPr>
          <a:xfrm flipH="1">
            <a:off x="5585254" y="1325568"/>
            <a:ext cx="944169"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3" name="Rettangolo 12"/>
          <p:cNvSpPr/>
          <p:nvPr/>
        </p:nvSpPr>
        <p:spPr>
          <a:xfrm>
            <a:off x="50726" y="6234374"/>
            <a:ext cx="5534528" cy="369332"/>
          </a:xfrm>
          <a:prstGeom prst="rect">
            <a:avLst/>
          </a:prstGeom>
        </p:spPr>
        <p:txBody>
          <a:bodyPr wrap="none">
            <a:spAutoFit/>
          </a:bodyPr>
          <a:lstStyle/>
          <a:p>
            <a:r>
              <a:rPr lang="it-IT" dirty="0"/>
              <a:t>https://firstdraftnews.org/latest/fake-news-complicated/</a:t>
            </a:r>
          </a:p>
        </p:txBody>
      </p:sp>
    </p:spTree>
    <p:extLst>
      <p:ext uri="{BB962C8B-B14F-4D97-AF65-F5344CB8AC3E}">
        <p14:creationId xmlns:p14="http://schemas.microsoft.com/office/powerpoint/2010/main" val="967511649"/>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238865"/>
            <a:ext cx="11936361" cy="57800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marL="457200" indent="-457200" algn="just" eaLnBrk="1" hangingPunct="1">
              <a:lnSpc>
                <a:spcPct val="120000"/>
              </a:lnSpc>
              <a:spcBef>
                <a:spcPts val="0"/>
              </a:spcBef>
              <a:buFontTx/>
              <a:buAutoNum type="arabicParenR"/>
            </a:pPr>
            <a:r>
              <a:rPr lang="it-IT" altLang="it-IT" sz="2400" dirty="0">
                <a:latin typeface="Calibri" panose="020F0502020204030204" pitchFamily="34" charset="0"/>
              </a:rPr>
              <a:t>Delineare un disegno della ricerca  che chiarisca </a:t>
            </a:r>
            <a:r>
              <a:rPr lang="it-IT" altLang="it-IT" sz="2400" dirty="0" err="1">
                <a:latin typeface="Calibri" panose="020F0502020204030204" pitchFamily="34" charset="0"/>
              </a:rPr>
              <a:t>research</a:t>
            </a:r>
            <a:r>
              <a:rPr lang="it-IT" altLang="it-IT" sz="2400" dirty="0">
                <a:latin typeface="Calibri" panose="020F0502020204030204" pitchFamily="34" charset="0"/>
              </a:rPr>
              <a:t> </a:t>
            </a:r>
            <a:r>
              <a:rPr lang="it-IT" altLang="it-IT" sz="2400" dirty="0" err="1">
                <a:latin typeface="Calibri" panose="020F0502020204030204" pitchFamily="34" charset="0"/>
              </a:rPr>
              <a:t>questions</a:t>
            </a:r>
            <a:r>
              <a:rPr lang="it-IT" altLang="it-IT" sz="2400" dirty="0">
                <a:latin typeface="Calibri" panose="020F0502020204030204" pitchFamily="34" charset="0"/>
              </a:rPr>
              <a:t> / obiettivi cognitivi;</a:t>
            </a:r>
          </a:p>
          <a:p>
            <a:pPr marL="457200" indent="-457200" algn="just">
              <a:lnSpc>
                <a:spcPct val="120000"/>
              </a:lnSpc>
              <a:spcBef>
                <a:spcPts val="0"/>
              </a:spcBef>
              <a:buFontTx/>
              <a:buAutoNum type="arabicParenR"/>
            </a:pPr>
            <a:r>
              <a:rPr lang="it-IT" altLang="it-IT" sz="2400" dirty="0">
                <a:latin typeface="Calibri" panose="020F0502020204030204" pitchFamily="34" charset="0"/>
              </a:rPr>
              <a:t>Elaborare una mappa concettuale in cui sono presenti e poste in relazione tutte le dimensioni concettuali rilevanti per la ricerca;</a:t>
            </a:r>
          </a:p>
          <a:p>
            <a:pPr marL="457200" indent="-457200" algn="just">
              <a:lnSpc>
                <a:spcPct val="120000"/>
              </a:lnSpc>
              <a:spcBef>
                <a:spcPts val="0"/>
              </a:spcBef>
              <a:buFontTx/>
              <a:buAutoNum type="arabicParenR"/>
            </a:pPr>
            <a:r>
              <a:rPr lang="it-IT" altLang="it-IT" sz="2400" dirty="0">
                <a:latin typeface="Calibri" panose="020F0502020204030204" pitchFamily="34" charset="0"/>
              </a:rPr>
              <a:t>Sulla base della mappa e di riflessioni teoriche del gruppo di ricerca, costruire della classificazioni cui ricondurre il materiale testuale da analizzare;</a:t>
            </a:r>
          </a:p>
          <a:p>
            <a:pPr marL="457200" indent="-457200" algn="just">
              <a:lnSpc>
                <a:spcPct val="120000"/>
              </a:lnSpc>
              <a:spcBef>
                <a:spcPts val="0"/>
              </a:spcBef>
              <a:buFontTx/>
              <a:buAutoNum type="arabicParenR"/>
            </a:pPr>
            <a:r>
              <a:rPr lang="it-IT" altLang="it-IT" sz="2400" dirty="0">
                <a:latin typeface="Calibri" panose="020F0502020204030204" pitchFamily="34" charset="0"/>
              </a:rPr>
              <a:t>Organizzare le varie classificazioni in un </a:t>
            </a:r>
            <a:r>
              <a:rPr lang="it-IT" altLang="it-IT" sz="2400" i="1" dirty="0" err="1">
                <a:latin typeface="Calibri" panose="020F0502020204030204" pitchFamily="34" charset="0"/>
              </a:rPr>
              <a:t>coding</a:t>
            </a:r>
            <a:r>
              <a:rPr lang="it-IT" altLang="it-IT" sz="2400" i="1" dirty="0">
                <a:latin typeface="Calibri" panose="020F0502020204030204" pitchFamily="34" charset="0"/>
              </a:rPr>
              <a:t> </a:t>
            </a:r>
            <a:r>
              <a:rPr lang="it-IT" altLang="it-IT" sz="2400" i="1" dirty="0" err="1">
                <a:latin typeface="Calibri" panose="020F0502020204030204" pitchFamily="34" charset="0"/>
              </a:rPr>
              <a:t>scheme</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Creare un </a:t>
            </a:r>
            <a:r>
              <a:rPr lang="it-IT" altLang="it-IT" sz="2400" i="1" dirty="0" err="1">
                <a:latin typeface="Calibri" panose="020F0502020204030204" pitchFamily="34" charset="0"/>
              </a:rPr>
              <a:t>codebook</a:t>
            </a:r>
            <a:r>
              <a:rPr lang="it-IT" altLang="it-IT" sz="2400" dirty="0">
                <a:latin typeface="Calibri" panose="020F0502020204030204" pitchFamily="34" charset="0"/>
              </a:rPr>
              <a:t>, ovvero regole per attribuire il materiale testuale alle categorie;</a:t>
            </a:r>
          </a:p>
          <a:p>
            <a:pPr marL="457200" indent="-457200" algn="just">
              <a:lnSpc>
                <a:spcPct val="120000"/>
              </a:lnSpc>
              <a:spcBef>
                <a:spcPts val="0"/>
              </a:spcBef>
              <a:buFontTx/>
              <a:buAutoNum type="arabicParenR"/>
            </a:pPr>
            <a:r>
              <a:rPr lang="it-IT" altLang="it-IT" sz="2400" dirty="0">
                <a:latin typeface="Calibri" panose="020F0502020204030204" pitchFamily="34" charset="0"/>
              </a:rPr>
              <a:t>Addestrare i </a:t>
            </a:r>
            <a:r>
              <a:rPr lang="it-IT" altLang="it-IT" sz="2400" i="1" dirty="0" err="1">
                <a:latin typeface="Calibri" panose="020F0502020204030204" pitchFamily="34" charset="0"/>
              </a:rPr>
              <a:t>coders</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Raccogliere il materiale empirico (la modalità di raccolta dipende dal tipo di informazione che si intende rilevare);</a:t>
            </a:r>
          </a:p>
          <a:p>
            <a:pPr marL="457200" indent="-457200" algn="just">
              <a:lnSpc>
                <a:spcPct val="120000"/>
              </a:lnSpc>
              <a:spcBef>
                <a:spcPts val="0"/>
              </a:spcBef>
              <a:buFontTx/>
              <a:buAutoNum type="arabicParenR"/>
            </a:pPr>
            <a:r>
              <a:rPr lang="it-IT" altLang="it-IT" sz="2400" dirty="0">
                <a:latin typeface="Calibri" panose="020F0502020204030204" pitchFamily="34" charset="0"/>
              </a:rPr>
              <a:t>Valutare la qualità dei dati usando procedure come la </a:t>
            </a:r>
            <a:r>
              <a:rPr lang="it-IT" altLang="it-IT" sz="2400" i="1" dirty="0">
                <a:latin typeface="Calibri" panose="020F0502020204030204" pitchFamily="34" charset="0"/>
              </a:rPr>
              <a:t>inter-</a:t>
            </a:r>
            <a:r>
              <a:rPr lang="it-IT" altLang="it-IT" sz="2400" i="1" dirty="0" err="1">
                <a:latin typeface="Calibri" panose="020F0502020204030204" pitchFamily="34" charset="0"/>
              </a:rPr>
              <a:t>coder</a:t>
            </a:r>
            <a:r>
              <a:rPr lang="it-IT" altLang="it-IT" sz="2400" i="1" dirty="0">
                <a:latin typeface="Calibri" panose="020F0502020204030204" pitchFamily="34" charset="0"/>
              </a:rPr>
              <a:t> reliability</a:t>
            </a:r>
            <a:r>
              <a:rPr lang="it-IT" altLang="it-IT" sz="2400" dirty="0">
                <a:latin typeface="Calibri" panose="020F0502020204030204" pitchFamily="34" charset="0"/>
              </a:rPr>
              <a:t>;</a:t>
            </a:r>
          </a:p>
          <a:p>
            <a:pPr marL="457200" indent="-457200" algn="just">
              <a:lnSpc>
                <a:spcPct val="120000"/>
              </a:lnSpc>
              <a:spcBef>
                <a:spcPts val="0"/>
              </a:spcBef>
              <a:buFontTx/>
              <a:buAutoNum type="arabicParenR"/>
            </a:pPr>
            <a:r>
              <a:rPr lang="it-IT" altLang="it-IT" sz="2400" dirty="0">
                <a:latin typeface="Calibri" panose="020F0502020204030204" pitchFamily="34" charset="0"/>
              </a:rPr>
              <a:t>Analizzare i dati raccolti con le comuni tecniche statistiche mono-, bi- e multi-variate.</a:t>
            </a:r>
          </a:p>
          <a:p>
            <a:pPr marL="457200" indent="-457200" algn="just" eaLnBrk="1" hangingPunct="1">
              <a:spcBef>
                <a:spcPct val="0"/>
              </a:spcBef>
              <a:buFontTx/>
              <a:buAutoNum type="arabicParenR"/>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Content Analysis «manuale»: un percorso tipo</a:t>
            </a:r>
          </a:p>
        </p:txBody>
      </p:sp>
    </p:spTree>
    <p:extLst>
      <p:ext uri="{BB962C8B-B14F-4D97-AF65-F5344CB8AC3E}">
        <p14:creationId xmlns:p14="http://schemas.microsoft.com/office/powerpoint/2010/main" val="314400607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I passaggi per svolgere una Content Analysis automatica non sono molto differenti da quelli di una classica Content Analysis manuale: in pratica tutti i punti del precedente elenco devono essere presi in considerazione per lo svolgimento di questa forma di Content Analysis, anche quelli in cui il ricercatore assegna manualmente il testo ad una categoria.</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differenza fondamentale consiste nel fatto che la Content Analysis automatica prevede una fase di ricerca di termini specifici all’interno del corpus testuale: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«l’analisi automatica si basa sull’identificazione nel testo e nella conseguente quantificazione (</a:t>
            </a:r>
            <a:r>
              <a:rPr lang="it-IT" altLang="it-IT" sz="2400" i="1" dirty="0">
                <a:latin typeface="Calibri" panose="020F0502020204030204" pitchFamily="34" charset="0"/>
              </a:rPr>
              <a:t>word-</a:t>
            </a:r>
            <a:r>
              <a:rPr lang="it-IT" altLang="it-IT" sz="2400" i="1" dirty="0" err="1">
                <a:latin typeface="Calibri" panose="020F0502020204030204" pitchFamily="34" charset="0"/>
              </a:rPr>
              <a:t>count</a:t>
            </a:r>
            <a:r>
              <a:rPr lang="it-IT" altLang="it-IT" sz="2400" dirty="0">
                <a:latin typeface="Calibri" panose="020F0502020204030204" pitchFamily="34" charset="0"/>
              </a:rPr>
              <a:t>) di singole parole organizzate in dizionari tematici» (</a:t>
            </a:r>
            <a:r>
              <a:rPr lang="it-IT" altLang="it-IT" sz="2400" dirty="0" err="1">
                <a:latin typeface="Calibri" panose="020F0502020204030204" pitchFamily="34" charset="0"/>
              </a:rPr>
              <a:t>Arcostanzo</a:t>
            </a:r>
            <a:r>
              <a:rPr lang="it-IT" altLang="it-IT" sz="2400" dirty="0">
                <a:latin typeface="Calibri" panose="020F0502020204030204" pitchFamily="34" charset="0"/>
              </a:rPr>
              <a:t> e </a:t>
            </a:r>
            <a:r>
              <a:rPr lang="it-IT" altLang="it-IT" sz="2400" dirty="0" err="1">
                <a:latin typeface="Calibri" panose="020F0502020204030204" pitchFamily="34" charset="0"/>
              </a:rPr>
              <a:t>Pansardi</a:t>
            </a:r>
            <a:r>
              <a:rPr lang="it-IT" altLang="it-IT" sz="2400" dirty="0">
                <a:latin typeface="Calibri" panose="020F0502020204030204" pitchFamily="34" charset="0"/>
              </a:rPr>
              <a:t> 2017, 38).</a:t>
            </a:r>
          </a:p>
          <a:p>
            <a:pPr algn="just">
              <a:lnSpc>
                <a:spcPct val="120000"/>
              </a:lnSpc>
              <a:spcBef>
                <a:spcPts val="0"/>
              </a:spcBef>
              <a:buNone/>
            </a:pPr>
            <a:r>
              <a:rPr lang="it-IT" altLang="it-IT" sz="2400" dirty="0">
                <a:latin typeface="Calibri" panose="020F0502020204030204" pitchFamily="34" charset="0"/>
              </a:rPr>
              <a:t>Ciò  che distingue i tipi di Content Analysis automatica è il modo in cui sono costruiti i dizionari.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Content Analysis «automatica»</a:t>
            </a:r>
          </a:p>
        </p:txBody>
      </p:sp>
    </p:spTree>
    <p:extLst>
      <p:ext uri="{BB962C8B-B14F-4D97-AF65-F5344CB8AC3E}">
        <p14:creationId xmlns:p14="http://schemas.microsoft.com/office/powerpoint/2010/main" val="127903940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4081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Questo tipo di Content Analysis si basa su dizionari tematici, ovvero liste di termini che sono associate ad un particolare tema. </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 dizionari possono essere costruiti dal ricercatore (scelta consigliabile) o reperiti all’interno dei software per la Content Analysis (es. </a:t>
            </a:r>
            <a:r>
              <a:rPr lang="it-IT" altLang="it-IT" sz="2400" dirty="0" err="1">
                <a:latin typeface="Calibri" panose="020F0502020204030204" pitchFamily="34" charset="0"/>
              </a:rPr>
              <a:t>TalTalc</a:t>
            </a:r>
            <a:r>
              <a:rPr lang="it-IT" altLang="it-IT" sz="2400" dirty="0">
                <a:latin typeface="Calibri" panose="020F0502020204030204" pitchFamily="34" charset="0"/>
              </a:rPr>
              <a:t>,  </a:t>
            </a:r>
            <a:r>
              <a:rPr lang="it-IT" altLang="it-IT" sz="2400" dirty="0" err="1">
                <a:latin typeface="Calibri" panose="020F0502020204030204" pitchFamily="34" charset="0"/>
              </a:rPr>
              <a:t>Nvivo</a:t>
            </a:r>
            <a:r>
              <a:rPr lang="it-IT" altLang="it-IT" sz="2400" dirty="0">
                <a:latin typeface="Calibri" panose="020F0502020204030204" pitchFamily="34" charset="0"/>
              </a:rPr>
              <a:t>, </a:t>
            </a:r>
            <a:r>
              <a:rPr lang="it-IT" altLang="it-IT" sz="2400" dirty="0" err="1">
                <a:latin typeface="Calibri" panose="020F0502020204030204" pitchFamily="34" charset="0"/>
              </a:rPr>
              <a:t>Lexicoder</a:t>
            </a:r>
            <a:r>
              <a:rPr lang="it-IT" altLang="it-IT" sz="2400" dirty="0">
                <a:latin typeface="Calibri" panose="020F0502020204030204" pitchFamily="34" charset="0"/>
              </a:rPr>
              <a:t> e simili).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Una volta che il ricercatore / </a:t>
            </a:r>
            <a:r>
              <a:rPr lang="it-IT" altLang="it-IT" sz="2400" dirty="0" err="1">
                <a:latin typeface="Calibri" panose="020F0502020204030204" pitchFamily="34" charset="0"/>
              </a:rPr>
              <a:t>grupo</a:t>
            </a:r>
            <a:r>
              <a:rPr lang="it-IT" altLang="it-IT" sz="2400" dirty="0">
                <a:latin typeface="Calibri" panose="020F0502020204030204" pitchFamily="34" charset="0"/>
              </a:rPr>
              <a:t> di ricerca ha creato un dizionario ad hoc oppure ha scelto tra quelli disponibili, il software cercherà le parole nel testo e le assegnerà alle categorie esistenti nel dizionario, offrendo anche una quantificazione delle occorrenze.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a:t>
            </a:r>
            <a:r>
              <a:rPr lang="it-IT" altLang="it-IT" sz="4800" dirty="0">
                <a:latin typeface="Calibri" panose="020F0502020204030204" pitchFamily="34" charset="0"/>
              </a:rPr>
              <a:t>Dictionary </a:t>
            </a:r>
            <a:r>
              <a:rPr lang="it-IT" altLang="it-IT" sz="4800" dirty="0" err="1">
                <a:latin typeface="Calibri" panose="020F0502020204030204" pitchFamily="34" charset="0"/>
              </a:rPr>
              <a:t>Based</a:t>
            </a:r>
            <a:endParaRPr lang="it-IT" sz="4800" b="1" dirty="0"/>
          </a:p>
        </p:txBody>
      </p:sp>
    </p:spTree>
    <p:extLst>
      <p:ext uri="{BB962C8B-B14F-4D97-AF65-F5344CB8AC3E}">
        <p14:creationId xmlns:p14="http://schemas.microsoft.com/office/powerpoint/2010/main" val="265672067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83574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creazione dei dizionari avviene con una serie di inferenze sul materiale empirico da analizzare. La </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è molto utile se si hanno corpus testuali vasti.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Il primo </a:t>
            </a:r>
            <a:r>
              <a:rPr lang="it-IT" altLang="it-IT" sz="2400" dirty="0" err="1">
                <a:latin typeface="Calibri" panose="020F0502020204030204" pitchFamily="34" charset="0"/>
              </a:rPr>
              <a:t>step</a:t>
            </a:r>
            <a:r>
              <a:rPr lang="it-IT" altLang="it-IT" sz="2400" dirty="0">
                <a:latin typeface="Calibri" panose="020F0502020204030204" pitchFamily="34" charset="0"/>
              </a:rPr>
              <a:t> di questa tecnica automatica è, tuttavia, manuale: uno o più </a:t>
            </a:r>
            <a:r>
              <a:rPr lang="it-IT" altLang="it-IT" sz="2400" dirty="0" err="1">
                <a:latin typeface="Calibri" panose="020F0502020204030204" pitchFamily="34" charset="0"/>
              </a:rPr>
              <a:t>coder</a:t>
            </a:r>
            <a:r>
              <a:rPr lang="it-IT" altLang="it-IT" sz="2400" dirty="0">
                <a:latin typeface="Calibri" panose="020F0502020204030204" pitchFamily="34" charset="0"/>
              </a:rPr>
              <a:t> categorizzano manualmente un campione di testi sulla base delle categorie più rilevanti per l’analisi.</a:t>
            </a:r>
          </a:p>
          <a:p>
            <a:pPr algn="just">
              <a:lnSpc>
                <a:spcPct val="120000"/>
              </a:lnSpc>
              <a:spcBef>
                <a:spcPts val="0"/>
              </a:spcBef>
              <a:buNone/>
            </a:pPr>
            <a:r>
              <a:rPr lang="it-IT" altLang="it-IT" sz="2400" dirty="0">
                <a:latin typeface="Calibri" panose="020F0502020204030204" pitchFamily="34" charset="0"/>
              </a:rPr>
              <a:t>Questa fase si chiama </a:t>
            </a:r>
            <a:r>
              <a:rPr lang="it-IT" altLang="it-IT" sz="2400" i="1" dirty="0">
                <a:latin typeface="Calibri" panose="020F0502020204030204" pitchFamily="34" charset="0"/>
              </a:rPr>
              <a:t>training set</a:t>
            </a:r>
            <a:r>
              <a:rPr lang="it-IT" altLang="it-IT" sz="2400" dirty="0">
                <a:latin typeface="Calibri" panose="020F0502020204030204" pitchFamily="34" charset="0"/>
              </a:rPr>
              <a:t>: attraverso il lavoro classificatorio del gruppo di ricerca, il software impara quali termini sono più associati ad una delle categorie oggetto di analisi.</a:t>
            </a:r>
          </a:p>
          <a:p>
            <a:pPr algn="just">
              <a:lnSpc>
                <a:spcPct val="120000"/>
              </a:lnSpc>
              <a:spcBef>
                <a:spcPts val="0"/>
              </a:spcBef>
              <a:buNone/>
            </a:pPr>
            <a:r>
              <a:rPr lang="it-IT" altLang="it-IT" sz="2400" dirty="0">
                <a:latin typeface="Calibri" panose="020F0502020204030204" pitchFamily="34" charset="0"/>
              </a:rPr>
              <a:t>Nel secondo </a:t>
            </a:r>
            <a:r>
              <a:rPr lang="it-IT" altLang="it-IT" sz="2400" dirty="0" err="1">
                <a:latin typeface="Calibri" panose="020F0502020204030204" pitchFamily="34" charset="0"/>
              </a:rPr>
              <a:t>step</a:t>
            </a:r>
            <a:r>
              <a:rPr lang="it-IT" altLang="it-IT" sz="2400" dirty="0">
                <a:latin typeface="Calibri" panose="020F0502020204030204" pitchFamily="34" charset="0"/>
              </a:rPr>
              <a:t>, il software applica automaticamente quanto appreso nel </a:t>
            </a:r>
            <a:r>
              <a:rPr lang="it-IT" altLang="it-IT" sz="2400" i="1" dirty="0">
                <a:latin typeface="Calibri" panose="020F0502020204030204" pitchFamily="34" charset="0"/>
              </a:rPr>
              <a:t>training set</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è la tecnica sui cui si basa 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Esistono forme in cui l’intervento umano è ridotto al minimo e ci si basa su tecniche probabilistiche (Semi-</a:t>
            </a:r>
            <a:r>
              <a:rPr lang="it-IT" altLang="it-IT" sz="2400" dirty="0" err="1">
                <a:latin typeface="Calibri" panose="020F0502020204030204" pitchFamily="34" charset="0"/>
              </a:rPr>
              <a:t>supervised</a:t>
            </a:r>
            <a:r>
              <a:rPr lang="it-IT" altLang="it-IT" sz="2400" dirty="0">
                <a:latin typeface="Calibri" panose="020F0502020204030204" pitchFamily="34" charset="0"/>
              </a:rPr>
              <a:t> Machine Learning)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err="1">
                <a:latin typeface="Calibri" panose="020F0502020204030204" pitchFamily="34" charset="0"/>
              </a:rPr>
              <a:t>Supervised</a:t>
            </a:r>
            <a:r>
              <a:rPr lang="it-IT" altLang="it-IT" sz="4800" dirty="0">
                <a:latin typeface="Calibri" panose="020F0502020204030204" pitchFamily="34" charset="0"/>
              </a:rPr>
              <a:t> Machine Learning</a:t>
            </a:r>
            <a:endParaRPr lang="it-IT" sz="4800" b="1" dirty="0"/>
          </a:p>
        </p:txBody>
      </p:sp>
    </p:spTree>
    <p:extLst>
      <p:ext uri="{BB962C8B-B14F-4D97-AF65-F5344CB8AC3E}">
        <p14:creationId xmlns:p14="http://schemas.microsoft.com/office/powerpoint/2010/main" val="2642846037"/>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Queste tecniche non si basano su un dizionario e non richiedono una categorizzazione ex-ante, ma, attraverso procedure probabilistiche (comunque definite e scelte dai ricercatori) identificano quali termini tendono a comparire assieme più spesso e, sulla base di questi risultati, vengono create delle categorie.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«l’algoritmo identifica delle borse di parole che rappresentano i vari modelli (</a:t>
            </a:r>
            <a:r>
              <a:rPr lang="it-IT" altLang="it-IT" sz="2400" i="1" dirty="0" err="1">
                <a:latin typeface="Calibri" panose="020F0502020204030204" pitchFamily="34" charset="0"/>
              </a:rPr>
              <a:t>patterns</a:t>
            </a:r>
            <a:r>
              <a:rPr lang="it-IT" altLang="it-IT" sz="2400" dirty="0">
                <a:latin typeface="Calibri" panose="020F0502020204030204" pitchFamily="34" charset="0"/>
              </a:rPr>
              <a:t>) di significato che emergono dal testo e simultaneamente assegna passaggi di testo alle varie categorie» (</a:t>
            </a:r>
            <a:r>
              <a:rPr lang="it-IT" altLang="it-IT" sz="2400" dirty="0" err="1">
                <a:latin typeface="Calibri" panose="020F0502020204030204" pitchFamily="34" charset="0"/>
              </a:rPr>
              <a:t>Grimmer</a:t>
            </a:r>
            <a:r>
              <a:rPr lang="it-IT" altLang="it-IT" sz="2400" dirty="0">
                <a:latin typeface="Calibri" panose="020F0502020204030204" pitchFamily="34" charset="0"/>
              </a:rPr>
              <a:t> e Stewart 2013; </a:t>
            </a:r>
            <a:r>
              <a:rPr lang="it-IT" altLang="it-IT" sz="2400" dirty="0" err="1">
                <a:latin typeface="Calibri" panose="020F0502020204030204" pitchFamily="34" charset="0"/>
              </a:rPr>
              <a:t>Arcostanzo</a:t>
            </a:r>
            <a:r>
              <a:rPr lang="it-IT" altLang="it-IT" sz="2400" dirty="0">
                <a:latin typeface="Calibri" panose="020F0502020204030204" pitchFamily="34" charset="0"/>
              </a:rPr>
              <a:t> e </a:t>
            </a:r>
            <a:r>
              <a:rPr lang="it-IT" altLang="it-IT" sz="2400" dirty="0" err="1">
                <a:latin typeface="Calibri" panose="020F0502020204030204" pitchFamily="34" charset="0"/>
              </a:rPr>
              <a:t>Pansardi</a:t>
            </a:r>
            <a:r>
              <a:rPr lang="it-IT" altLang="it-IT" sz="2400" dirty="0">
                <a:latin typeface="Calibri" panose="020F0502020204030204" pitchFamily="34" charset="0"/>
              </a:rPr>
              <a:t> 2017, 40).</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Le procedure automatiche creano lunghi elenchi di </a:t>
            </a:r>
            <a:r>
              <a:rPr lang="it-IT" altLang="it-IT" sz="2400" dirty="0" err="1">
                <a:latin typeface="Calibri" panose="020F0502020204030204" pitchFamily="34" charset="0"/>
              </a:rPr>
              <a:t>topic</a:t>
            </a:r>
            <a:r>
              <a:rPr lang="it-IT" altLang="it-IT" sz="2400" dirty="0">
                <a:latin typeface="Calibri" panose="020F0502020204030204" pitchFamily="34" charset="0"/>
              </a:rPr>
              <a:t> (liste di termini che tendono ad essere associate nei testi analizzati) che il ricercatore deve prima ripulire e poi interpretare,  ovvero scegliere i più rilevanti in base alle </a:t>
            </a:r>
            <a:r>
              <a:rPr lang="it-IT" altLang="it-IT" sz="2400" dirty="0" err="1">
                <a:latin typeface="Calibri" panose="020F0502020204030204" pitchFamily="34" charset="0"/>
              </a:rPr>
              <a:t>research</a:t>
            </a:r>
            <a:r>
              <a:rPr lang="it-IT" altLang="it-IT" sz="2400" dirty="0">
                <a:latin typeface="Calibri" panose="020F0502020204030204" pitchFamily="34" charset="0"/>
              </a:rPr>
              <a:t> </a:t>
            </a:r>
            <a:r>
              <a:rPr lang="it-IT" altLang="it-IT" sz="2400" dirty="0" err="1">
                <a:latin typeface="Calibri" panose="020F0502020204030204" pitchFamily="34" charset="0"/>
              </a:rPr>
              <a:t>questions</a:t>
            </a:r>
            <a:r>
              <a:rPr lang="it-IT" altLang="it-IT" sz="2400" dirty="0">
                <a:latin typeface="Calibri" panose="020F0502020204030204" pitchFamily="34" charset="0"/>
              </a:rPr>
              <a:t> e dotarli di senso rispetto al frame cognitivo della ricerca.  </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err="1">
                <a:latin typeface="Calibri" panose="020F0502020204030204" pitchFamily="34" charset="0"/>
              </a:rPr>
              <a:t>Topic-Modeling</a:t>
            </a:r>
            <a:r>
              <a:rPr lang="it-IT" altLang="it-IT" sz="4800" dirty="0">
                <a:latin typeface="Calibri" panose="020F0502020204030204" pitchFamily="34" charset="0"/>
              </a:rPr>
              <a:t> e </a:t>
            </a:r>
            <a:r>
              <a:rPr lang="it-IT" altLang="it-IT" sz="4800" dirty="0" err="1">
                <a:latin typeface="Calibri" panose="020F0502020204030204" pitchFamily="34" charset="0"/>
              </a:rPr>
              <a:t>Unsupervised</a:t>
            </a:r>
            <a:r>
              <a:rPr lang="it-IT" altLang="it-IT" sz="4800" dirty="0">
                <a:latin typeface="Calibri" panose="020F0502020204030204" pitchFamily="34" charset="0"/>
              </a:rPr>
              <a:t> </a:t>
            </a:r>
            <a:r>
              <a:rPr lang="it-IT" altLang="it-IT" sz="4800" dirty="0" err="1">
                <a:latin typeface="Calibri" panose="020F0502020204030204" pitchFamily="34" charset="0"/>
              </a:rPr>
              <a:t>Methods</a:t>
            </a:r>
            <a:endParaRPr lang="it-IT" sz="4800" b="1" dirty="0"/>
          </a:p>
        </p:txBody>
      </p:sp>
    </p:spTree>
    <p:extLst>
      <p:ext uri="{BB962C8B-B14F-4D97-AF65-F5344CB8AC3E}">
        <p14:creationId xmlns:p14="http://schemas.microsoft.com/office/powerpoint/2010/main" val="2071755032"/>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720645"/>
            <a:ext cx="11936361"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L’attività principale della Content Analysis è il </a:t>
            </a:r>
            <a:r>
              <a:rPr lang="it-IT" altLang="it-IT" sz="2400" i="1" dirty="0" err="1">
                <a:latin typeface="Calibri" panose="020F0502020204030204" pitchFamily="34" charset="0"/>
              </a:rPr>
              <a:t>coding</a:t>
            </a:r>
            <a:r>
              <a:rPr lang="it-IT" altLang="it-IT" sz="2400" dirty="0">
                <a:latin typeface="Calibri" panose="020F0502020204030204" pitchFamily="34" charset="0"/>
              </a:rPr>
              <a:t>, ovvero la codifica dei testi, siano essi brevi messaggi (come un </a:t>
            </a:r>
            <a:r>
              <a:rPr lang="it-IT" altLang="it-IT" sz="2400" i="1" dirty="0" err="1">
                <a:latin typeface="Calibri" panose="020F0502020204030204" pitchFamily="34" charset="0"/>
              </a:rPr>
              <a:t>tweet</a:t>
            </a:r>
            <a:r>
              <a:rPr lang="it-IT" altLang="it-IT" sz="2400" dirty="0">
                <a:latin typeface="Calibri" panose="020F0502020204030204" pitchFamily="34" charset="0"/>
              </a:rPr>
              <a:t> o un post su </a:t>
            </a:r>
            <a:r>
              <a:rPr lang="it-IT" altLang="it-IT" sz="2400" dirty="0" err="1">
                <a:latin typeface="Calibri" panose="020F0502020204030204" pitchFamily="34" charset="0"/>
              </a:rPr>
              <a:t>Facebook</a:t>
            </a:r>
            <a:r>
              <a:rPr lang="it-IT" altLang="it-IT" sz="2400" dirty="0">
                <a:latin typeface="Calibri" panose="020F0502020204030204" pitchFamily="34" charset="0"/>
              </a:rPr>
              <a:t>) o testi lunghi (come il trascritto di una intervista o il manifesto di un partito politico).</a:t>
            </a:r>
          </a:p>
          <a:p>
            <a:pPr algn="just" eaLnBrk="1" hangingPunct="1">
              <a:spcBef>
                <a:spcPct val="0"/>
              </a:spcBef>
              <a:buFontTx/>
              <a:buNone/>
            </a:pPr>
            <a:endParaRPr lang="it-IT" altLang="it-IT" sz="2400" dirty="0">
              <a:latin typeface="Calibri" panose="020F0502020204030204" pitchFamily="34" charset="0"/>
            </a:endParaRPr>
          </a:p>
          <a:p>
            <a:pPr algn="just" eaLnBrk="1" hangingPunct="1">
              <a:spcBef>
                <a:spcPct val="0"/>
              </a:spcBef>
              <a:buFontTx/>
              <a:buNone/>
            </a:pPr>
            <a:r>
              <a:rPr lang="it-IT" altLang="it-IT" sz="2400" i="1" dirty="0" err="1">
                <a:latin typeface="Calibri" panose="020F0502020204030204" pitchFamily="34" charset="0"/>
              </a:rPr>
              <a:t>Coding</a:t>
            </a:r>
            <a:r>
              <a:rPr lang="it-IT" altLang="it-IT" sz="2400" dirty="0">
                <a:latin typeface="Calibri" panose="020F0502020204030204" pitchFamily="34" charset="0"/>
              </a:rPr>
              <a:t> = operazione con la quale le informazioni testuali vengono classificate, ovvero attribuite a categorie sulla base dell’interpretazione di uno più ricercatori (definiti in questo caso </a:t>
            </a:r>
            <a:r>
              <a:rPr lang="it-IT" altLang="it-IT" sz="2400" i="1" dirty="0" err="1">
                <a:latin typeface="Calibri" panose="020F0502020204030204" pitchFamily="34" charset="0"/>
              </a:rPr>
              <a:t>coder</a:t>
            </a:r>
            <a:r>
              <a:rPr lang="it-IT" altLang="it-IT" sz="2400" dirty="0">
                <a:latin typeface="Calibri" panose="020F0502020204030204" pitchFamily="34" charset="0"/>
              </a:rPr>
              <a:t>).</a:t>
            </a:r>
          </a:p>
          <a:p>
            <a:pPr algn="just" eaLnBrk="1" hangingPunct="1">
              <a:spcBef>
                <a:spcPct val="0"/>
              </a:spcBef>
              <a:buFontTx/>
              <a:buNone/>
            </a:pPr>
            <a:endParaRPr lang="it-IT" altLang="it-IT" sz="2400" dirty="0">
              <a:latin typeface="Calibri" panose="020F0502020204030204" pitchFamily="34" charset="0"/>
            </a:endParaRPr>
          </a:p>
          <a:p>
            <a:pPr algn="just" eaLnBrk="1" hangingPunct="1">
              <a:spcBef>
                <a:spcPct val="0"/>
              </a:spcBef>
              <a:buFontTx/>
              <a:buNone/>
            </a:pPr>
            <a:r>
              <a:rPr lang="it-IT" altLang="it-IT" sz="2400" dirty="0">
                <a:latin typeface="Calibri" panose="020F0502020204030204" pitchFamily="34" charset="0"/>
              </a:rPr>
              <a:t>La grande e variegata mole di informazioni testuali da raccogliere e analizzare (leggasi INTERPRETARE) rende necessario un trattamento del materiale empirico rigoroso e sistematico.</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Il </a:t>
            </a:r>
            <a:r>
              <a:rPr lang="it-IT" sz="4800" b="1" dirty="0" err="1"/>
              <a:t>coding</a:t>
            </a:r>
            <a:endParaRPr lang="it-IT" sz="4800" b="1" dirty="0"/>
          </a:p>
        </p:txBody>
      </p:sp>
    </p:spTree>
    <p:extLst>
      <p:ext uri="{BB962C8B-B14F-4D97-AF65-F5344CB8AC3E}">
        <p14:creationId xmlns:p14="http://schemas.microsoft.com/office/powerpoint/2010/main" val="1746325725"/>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Il </a:t>
            </a:r>
            <a:r>
              <a:rPr lang="it-IT" sz="4800" b="1" dirty="0" err="1"/>
              <a:t>coding</a:t>
            </a:r>
            <a:endParaRPr lang="it-IT" sz="4800" b="1" dirty="0"/>
          </a:p>
        </p:txBody>
      </p:sp>
      <p:graphicFrame>
        <p:nvGraphicFramePr>
          <p:cNvPr id="4" name="Diagramma 3"/>
          <p:cNvGraphicFramePr/>
          <p:nvPr>
            <p:extLst>
              <p:ext uri="{D42A27DB-BD31-4B8C-83A1-F6EECF244321}">
                <p14:modId xmlns:p14="http://schemas.microsoft.com/office/powerpoint/2010/main" val="1523253180"/>
              </p:ext>
            </p:extLst>
          </p:nvPr>
        </p:nvGraphicFramePr>
        <p:xfrm>
          <a:off x="51124" y="1052052"/>
          <a:ext cx="6880618" cy="46436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ttangolo 4"/>
          <p:cNvSpPr>
            <a:spLocks noChangeArrowheads="1"/>
          </p:cNvSpPr>
          <p:nvPr/>
        </p:nvSpPr>
        <p:spPr bwMode="auto">
          <a:xfrm>
            <a:off x="7069393" y="1111707"/>
            <a:ext cx="4847303" cy="45243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eaLnBrk="1" hangingPunct="1">
              <a:spcBef>
                <a:spcPct val="0"/>
              </a:spcBef>
              <a:buFontTx/>
              <a:buNone/>
            </a:pPr>
            <a:r>
              <a:rPr lang="it-IT" altLang="it-IT" sz="2400" dirty="0">
                <a:latin typeface="Calibri" panose="020F0502020204030204" pitchFamily="34" charset="0"/>
              </a:rPr>
              <a:t>Nella pratica di ricerca, l’approccio più utile è quello ibrido (</a:t>
            </a:r>
            <a:r>
              <a:rPr lang="it-IT" altLang="it-IT" sz="2400" i="1" dirty="0" err="1">
                <a:latin typeface="Calibri" panose="020F0502020204030204" pitchFamily="34" charset="0"/>
              </a:rPr>
              <a:t>hybrid</a:t>
            </a:r>
            <a:r>
              <a:rPr lang="it-IT" altLang="it-IT" sz="2400" dirty="0">
                <a:latin typeface="Calibri" panose="020F0502020204030204" pitchFamily="34" charset="0"/>
              </a:rPr>
              <a:t> </a:t>
            </a:r>
            <a:r>
              <a:rPr lang="it-IT" altLang="it-IT" sz="2400" i="1" dirty="0" err="1">
                <a:latin typeface="Calibri" panose="020F0502020204030204" pitchFamily="34" charset="0"/>
              </a:rPr>
              <a:t>approach</a:t>
            </a:r>
            <a:r>
              <a:rPr lang="it-IT" altLang="it-IT" sz="2400" dirty="0">
                <a:latin typeface="Calibri" panose="020F0502020204030204" pitchFamily="34" charset="0"/>
              </a:rPr>
              <a:t>): prima il </a:t>
            </a:r>
            <a:r>
              <a:rPr lang="it-IT" altLang="it-IT" sz="2400" i="1" dirty="0" err="1">
                <a:latin typeface="Calibri" panose="020F0502020204030204" pitchFamily="34" charset="0"/>
              </a:rPr>
              <a:t>coding</a:t>
            </a:r>
            <a:r>
              <a:rPr lang="it-IT" altLang="it-IT" sz="2400" dirty="0">
                <a:latin typeface="Calibri" panose="020F0502020204030204" pitchFamily="34" charset="0"/>
              </a:rPr>
              <a:t> deduttivo, poi quello induttivo.</a:t>
            </a:r>
          </a:p>
          <a:p>
            <a:pPr algn="just" eaLnBrk="1" hangingPunct="1">
              <a:spcBef>
                <a:spcPct val="0"/>
              </a:spcBef>
              <a:buFontTx/>
              <a:buNone/>
            </a:pPr>
            <a:r>
              <a:rPr lang="it-IT" altLang="it-IT" sz="2400" dirty="0">
                <a:latin typeface="Calibri" panose="020F0502020204030204" pitchFamily="34" charset="0"/>
              </a:rPr>
              <a:t>In altre parole, si comincia a codificare il materiale sulla base della classificazione a priori creata dai ricercatori; successivamente, la classificazione si adatta in corso d’opera sulla base di eventuali risultati non previsti che emergono dall’analisi.</a:t>
            </a:r>
          </a:p>
        </p:txBody>
      </p:sp>
      <p:sp>
        <p:nvSpPr>
          <p:cNvPr id="7" name="Rettangolo 6"/>
          <p:cNvSpPr>
            <a:spLocks noChangeArrowheads="1"/>
          </p:cNvSpPr>
          <p:nvPr/>
        </p:nvSpPr>
        <p:spPr bwMode="auto">
          <a:xfrm>
            <a:off x="555522" y="5441515"/>
            <a:ext cx="6445046" cy="1200329"/>
          </a:xfrm>
          <a:prstGeom prst="rect">
            <a:avLst/>
          </a:prstGeom>
          <a:ln/>
        </p:spPr>
        <p:style>
          <a:lnRef idx="1">
            <a:schemeClr val="dk1"/>
          </a:lnRef>
          <a:fillRef idx="2">
            <a:schemeClr val="dk1"/>
          </a:fillRef>
          <a:effectRef idx="1">
            <a:schemeClr val="dk1"/>
          </a:effectRef>
          <a:fontRef idx="minor">
            <a:schemeClr val="dk1"/>
          </a:fontRef>
        </p:style>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2400" dirty="0">
                <a:latin typeface="Calibri" panose="020F0502020204030204" pitchFamily="34" charset="0"/>
              </a:rPr>
              <a:t>Il </a:t>
            </a:r>
            <a:r>
              <a:rPr lang="it-IT" altLang="it-IT" sz="2400" i="1" dirty="0" err="1">
                <a:latin typeface="Calibri" panose="020F0502020204030204" pitchFamily="34" charset="0"/>
              </a:rPr>
              <a:t>coding</a:t>
            </a:r>
            <a:r>
              <a:rPr lang="it-IT" altLang="it-IT" sz="2400" dirty="0">
                <a:latin typeface="Calibri" panose="020F0502020204030204" pitchFamily="34" charset="0"/>
              </a:rPr>
              <a:t> dimostra che nella Content Analysis le fasi di raccolta e analisi delle informazioni sono sovrapposte se non addirittura coincidenti.</a:t>
            </a:r>
          </a:p>
        </p:txBody>
      </p:sp>
    </p:spTree>
    <p:extLst>
      <p:ext uri="{BB962C8B-B14F-4D97-AF65-F5344CB8AC3E}">
        <p14:creationId xmlns:p14="http://schemas.microsoft.com/office/powerpoint/2010/main" val="1622124767"/>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3" name="Rettangolo 5"/>
          <p:cNvSpPr>
            <a:spLocks noChangeArrowheads="1"/>
          </p:cNvSpPr>
          <p:nvPr/>
        </p:nvSpPr>
        <p:spPr bwMode="auto">
          <a:xfrm>
            <a:off x="310023" y="2320260"/>
            <a:ext cx="11311706" cy="3785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None/>
            </a:pPr>
            <a:r>
              <a:rPr lang="en-GB" sz="2000" i="1" dirty="0" err="1">
                <a:latin typeface="+mn-lt"/>
              </a:rPr>
              <a:t>Intercoder</a:t>
            </a:r>
            <a:r>
              <a:rPr lang="en-GB" sz="2000" i="1" dirty="0">
                <a:latin typeface="+mn-lt"/>
              </a:rPr>
              <a:t> reliability: </a:t>
            </a:r>
            <a:r>
              <a:rPr lang="it-IT" altLang="it-IT" sz="2000" dirty="0">
                <a:latin typeface="+mn-lt"/>
              </a:rPr>
              <a:t>grado di concordanza fra registrazioni diverse effettuate sugli stessi casi:</a:t>
            </a:r>
          </a:p>
          <a:p>
            <a:pPr eaLnBrk="1" hangingPunct="1">
              <a:spcBef>
                <a:spcPct val="0"/>
              </a:spcBef>
              <a:buFontTx/>
              <a:buNone/>
            </a:pPr>
            <a:endParaRPr lang="it-IT" altLang="it-IT" sz="2000" dirty="0">
              <a:latin typeface="+mn-lt"/>
            </a:endParaRPr>
          </a:p>
          <a:p>
            <a:pPr eaLnBrk="1" hangingPunct="1">
              <a:spcBef>
                <a:spcPct val="0"/>
              </a:spcBef>
              <a:buFontTx/>
              <a:buNone/>
            </a:pPr>
            <a:endParaRPr lang="it-IT" altLang="it-IT" sz="2000" dirty="0">
              <a:latin typeface="+mn-lt"/>
            </a:endParaRPr>
          </a:p>
          <a:p>
            <a:pPr eaLnBrk="1" hangingPunct="1">
              <a:spcBef>
                <a:spcPct val="0"/>
              </a:spcBef>
              <a:buFontTx/>
              <a:buNone/>
            </a:pPr>
            <a:r>
              <a:rPr lang="it-IT" altLang="it-IT" sz="2000" dirty="0">
                <a:latin typeface="+mn-lt"/>
              </a:rPr>
              <a:t>INTRASOGGETTIVA = tra registrazioni diverse, in momenti diversi, effettuate da uno stesso ricercatore, con lo stesso strumento, sugli stessi casi;</a:t>
            </a:r>
          </a:p>
          <a:p>
            <a:pPr eaLnBrk="1" hangingPunct="1">
              <a:spcBef>
                <a:spcPct val="0"/>
              </a:spcBef>
              <a:buFontTx/>
              <a:buAutoNum type="alphaLcParenR"/>
            </a:pPr>
            <a:endParaRPr lang="it-IT" altLang="it-IT" sz="2000" dirty="0">
              <a:latin typeface="+mn-lt"/>
            </a:endParaRPr>
          </a:p>
          <a:p>
            <a:pPr eaLnBrk="1" hangingPunct="1">
              <a:spcBef>
                <a:spcPct val="0"/>
              </a:spcBef>
              <a:buFontTx/>
              <a:buAutoNum type="alphaLcParenR"/>
            </a:pPr>
            <a:endParaRPr lang="it-IT" altLang="it-IT" sz="2000" dirty="0">
              <a:latin typeface="+mn-lt"/>
            </a:endParaRPr>
          </a:p>
          <a:p>
            <a:pPr eaLnBrk="1" hangingPunct="1">
              <a:spcBef>
                <a:spcPct val="0"/>
              </a:spcBef>
              <a:buFontTx/>
              <a:buNone/>
            </a:pPr>
            <a:r>
              <a:rPr lang="it-IT" altLang="it-IT" sz="2000" dirty="0">
                <a:latin typeface="+mn-lt"/>
              </a:rPr>
              <a:t>INTERSOGGETTIVA = tra registrazioni diverse, effettuate da ricercatori diversi, con lo stesso strumento, sugli stessi casi.</a:t>
            </a:r>
          </a:p>
          <a:p>
            <a:pPr eaLnBrk="1" hangingPunct="1">
              <a:spcBef>
                <a:spcPct val="0"/>
              </a:spcBef>
              <a:buFontTx/>
              <a:buNone/>
            </a:pPr>
            <a:endParaRPr lang="it-IT" altLang="it-IT" sz="2000" dirty="0">
              <a:latin typeface="+mn-lt"/>
            </a:endParaRPr>
          </a:p>
          <a:p>
            <a:pPr eaLnBrk="1" hangingPunct="1">
              <a:spcBef>
                <a:spcPct val="0"/>
              </a:spcBef>
              <a:buFontTx/>
              <a:buNone/>
            </a:pPr>
            <a:endParaRPr lang="it-IT" altLang="it-IT" sz="2000" dirty="0">
              <a:latin typeface="+mn-lt"/>
            </a:endParaRPr>
          </a:p>
          <a:p>
            <a:pPr eaLnBrk="1" hangingPunct="1">
              <a:spcBef>
                <a:spcPct val="0"/>
              </a:spcBef>
              <a:buFontTx/>
              <a:buNone/>
            </a:pPr>
            <a:r>
              <a:rPr lang="it-IT" altLang="it-IT" sz="2000" dirty="0">
                <a:latin typeface="+mn-lt"/>
              </a:rPr>
              <a:t>Per valutare la qualità del </a:t>
            </a:r>
            <a:r>
              <a:rPr lang="it-IT" altLang="it-IT" sz="2000" dirty="0" err="1">
                <a:latin typeface="+mn-lt"/>
              </a:rPr>
              <a:t>coding</a:t>
            </a:r>
            <a:r>
              <a:rPr lang="it-IT" altLang="it-IT" sz="2000" dirty="0">
                <a:latin typeface="+mn-lt"/>
              </a:rPr>
              <a:t>, uno dei coefficienti più usati è quello di </a:t>
            </a:r>
            <a:r>
              <a:rPr lang="it-IT" altLang="it-IT" sz="2000" dirty="0" err="1">
                <a:latin typeface="+mn-lt"/>
              </a:rPr>
              <a:t>Krippendorff</a:t>
            </a:r>
            <a:r>
              <a:rPr lang="it-IT" altLang="it-IT" sz="2000" dirty="0">
                <a:latin typeface="+mn-lt"/>
              </a:rPr>
              <a:t>.</a:t>
            </a:r>
          </a:p>
        </p:txBody>
      </p:sp>
      <p:sp>
        <p:nvSpPr>
          <p:cNvPr id="6" name="CasellaDiTesto 5"/>
          <p:cNvSpPr txBox="1">
            <a:spLocks noChangeArrowheads="1"/>
          </p:cNvSpPr>
          <p:nvPr/>
        </p:nvSpPr>
        <p:spPr bwMode="auto">
          <a:xfrm>
            <a:off x="-196646" y="0"/>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dirty="0">
                <a:latin typeface="+mn-lt"/>
              </a:rPr>
              <a:t>Valutare la qualità del </a:t>
            </a:r>
            <a:r>
              <a:rPr lang="it-IT" altLang="it-IT" sz="4800" dirty="0" err="1">
                <a:latin typeface="+mn-lt"/>
              </a:rPr>
              <a:t>coding</a:t>
            </a:r>
            <a:endParaRPr lang="it-IT" altLang="it-IT" sz="4800" dirty="0">
              <a:latin typeface="+mn-lt"/>
            </a:endParaRPr>
          </a:p>
        </p:txBody>
      </p:sp>
      <p:sp>
        <p:nvSpPr>
          <p:cNvPr id="2" name="Rettangolo 1"/>
          <p:cNvSpPr/>
          <p:nvPr/>
        </p:nvSpPr>
        <p:spPr>
          <a:xfrm>
            <a:off x="310023" y="944045"/>
            <a:ext cx="107859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spcBef>
                <a:spcPct val="0"/>
              </a:spcBef>
            </a:pPr>
            <a:r>
              <a:rPr lang="en-GB" sz="2000" i="1" dirty="0" err="1">
                <a:cs typeface="Arial" panose="020B0604020202020204" pitchFamily="34" charset="0"/>
              </a:rPr>
              <a:t>Intercoder</a:t>
            </a:r>
            <a:r>
              <a:rPr lang="en-GB" sz="2000" i="1" dirty="0">
                <a:cs typeface="Arial" panose="020B0604020202020204" pitchFamily="34" charset="0"/>
              </a:rPr>
              <a:t> reliability</a:t>
            </a:r>
            <a:r>
              <a:rPr lang="en-GB" sz="2000" dirty="0">
                <a:cs typeface="Arial" panose="020B0604020202020204" pitchFamily="34" charset="0"/>
              </a:rPr>
              <a:t>: at least two analysts should perform the coding and the categorization of the answers, interpreting and comparing the results in order to achieve a fixed and shared classification. </a:t>
            </a:r>
            <a:endParaRPr lang="it-IT" sz="2000" dirty="0">
              <a:cs typeface="Arial" panose="020B0604020202020204" pitchFamily="34" charset="0"/>
            </a:endParaRPr>
          </a:p>
        </p:txBody>
      </p:sp>
    </p:spTree>
    <p:extLst>
      <p:ext uri="{BB962C8B-B14F-4D97-AF65-F5344CB8AC3E}">
        <p14:creationId xmlns:p14="http://schemas.microsoft.com/office/powerpoint/2010/main" val="162617382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ChangeArrowheads="1"/>
          </p:cNvSpPr>
          <p:nvPr/>
        </p:nvSpPr>
        <p:spPr bwMode="auto">
          <a:xfrm>
            <a:off x="147485" y="1024767"/>
            <a:ext cx="11857702" cy="5278368"/>
          </a:xfrm>
          <a:prstGeom prst="rect">
            <a:avLst/>
          </a:prstGeom>
          <a:noFill/>
          <a:ln w="9525">
            <a:noFill/>
            <a:miter lim="800000"/>
            <a:headEnd/>
            <a:tailEnd/>
          </a:ln>
          <a:effectLst/>
        </p:spPr>
        <p:txBody>
          <a:bodyPr wrap="square" lIns="171396" bIns="0" anchor="ctr">
            <a:spAutoFit/>
          </a:bodyPr>
          <a:lstStyle/>
          <a:p>
            <a:pPr>
              <a:defRPr/>
            </a:pPr>
            <a:r>
              <a:rPr lang="it-IT" sz="2000" dirty="0">
                <a:solidFill>
                  <a:srgbClr val="000000"/>
                </a:solidFill>
                <a:latin typeface="Calibri" pitchFamily="34" charset="0"/>
                <a:cs typeface="Calibri" pitchFamily="34" charset="0"/>
              </a:rPr>
              <a:t>Il </a:t>
            </a:r>
            <a:r>
              <a:rPr lang="it-IT" sz="2000" b="1" i="1" dirty="0">
                <a:solidFill>
                  <a:srgbClr val="0000FF"/>
                </a:solidFill>
                <a:latin typeface="Calibri" pitchFamily="34" charset="0"/>
                <a:cs typeface="Calibri" pitchFamily="34" charset="0"/>
              </a:rPr>
              <a:t>coefficiente di concordanza C</a:t>
            </a:r>
            <a:r>
              <a:rPr lang="it-IT" sz="2000" dirty="0">
                <a:solidFill>
                  <a:srgbClr val="000000"/>
                </a:solidFill>
                <a:latin typeface="Calibri" pitchFamily="34" charset="0"/>
                <a:cs typeface="Calibri" pitchFamily="34" charset="0"/>
              </a:rPr>
              <a:t> (</a:t>
            </a:r>
            <a:r>
              <a:rPr lang="it-IT" sz="2000" dirty="0" err="1">
                <a:solidFill>
                  <a:srgbClr val="000000"/>
                </a:solidFill>
                <a:latin typeface="Calibri" pitchFamily="34" charset="0"/>
                <a:cs typeface="Calibri" pitchFamily="34" charset="0"/>
              </a:rPr>
              <a:t>Krippendorff</a:t>
            </a:r>
            <a:r>
              <a:rPr lang="it-IT" sz="2000" dirty="0">
                <a:solidFill>
                  <a:srgbClr val="000000"/>
                </a:solidFill>
                <a:latin typeface="Calibri" pitchFamily="34" charset="0"/>
                <a:cs typeface="Calibri" pitchFamily="34" charset="0"/>
              </a:rPr>
              <a:t>, 1980) può essere utilizzato in più fasi di una ricerca di analisi del contenuto:</a:t>
            </a:r>
          </a:p>
          <a:p>
            <a:pPr>
              <a:defRPr/>
            </a:pPr>
            <a:endParaRPr lang="it-IT" sz="2000" dirty="0">
              <a:solidFill>
                <a:srgbClr val="000000"/>
              </a:solidFill>
              <a:latin typeface="Calibri" pitchFamily="34" charset="0"/>
              <a:cs typeface="Calibri" pitchFamily="34" charset="0"/>
            </a:endParaRPr>
          </a:p>
          <a:p>
            <a:pPr marL="342900" indent="-342900">
              <a:buFontTx/>
              <a:buAutoNum type="alphaLcPeriod"/>
              <a:defRPr/>
            </a:pPr>
            <a:r>
              <a:rPr lang="it-IT" sz="2000" dirty="0">
                <a:solidFill>
                  <a:srgbClr val="000000"/>
                </a:solidFill>
                <a:latin typeface="Calibri" pitchFamily="34" charset="0"/>
                <a:cs typeface="Calibri" pitchFamily="34" charset="0"/>
              </a:rPr>
              <a:t>per rilevare l’attendibilità di ogni variabile della scheda in situazioni test-test (come indizio di intersoggettività) e </a:t>
            </a:r>
            <a:r>
              <a:rPr lang="it-IT" sz="2000" dirty="0" err="1">
                <a:solidFill>
                  <a:srgbClr val="000000"/>
                </a:solidFill>
                <a:latin typeface="Calibri" pitchFamily="34" charset="0"/>
                <a:cs typeface="Calibri" pitchFamily="34" charset="0"/>
              </a:rPr>
              <a:t>test-retest</a:t>
            </a:r>
            <a:r>
              <a:rPr lang="it-IT" sz="2000" dirty="0">
                <a:solidFill>
                  <a:srgbClr val="000000"/>
                </a:solidFill>
                <a:latin typeface="Calibri" pitchFamily="34" charset="0"/>
                <a:cs typeface="Calibri" pitchFamily="34" charset="0"/>
              </a:rPr>
              <a:t> (come indizio di </a:t>
            </a:r>
            <a:r>
              <a:rPr lang="it-IT" sz="2000" dirty="0" err="1">
                <a:solidFill>
                  <a:srgbClr val="000000"/>
                </a:solidFill>
                <a:latin typeface="Calibri" pitchFamily="34" charset="0"/>
                <a:cs typeface="Calibri" pitchFamily="34" charset="0"/>
              </a:rPr>
              <a:t>intrasoggettività</a:t>
            </a:r>
            <a:r>
              <a:rPr lang="it-IT" sz="2000" dirty="0">
                <a:solidFill>
                  <a:srgbClr val="000000"/>
                </a:solidFill>
                <a:latin typeface="Calibri" pitchFamily="34" charset="0"/>
                <a:cs typeface="Calibri" pitchFamily="34" charset="0"/>
              </a:rPr>
              <a:t>) nella fase preliminare di prova e successiva messa a punto della scheda stessa;</a:t>
            </a:r>
          </a:p>
          <a:p>
            <a:pPr marL="342900" indent="-342900">
              <a:buFontTx/>
              <a:buAutoNum type="alphaLcPeriod"/>
              <a:defRPr/>
            </a:pPr>
            <a:endParaRPr lang="it-IT" sz="2000" dirty="0">
              <a:solidFill>
                <a:srgbClr val="000000"/>
              </a:solidFill>
              <a:latin typeface="Calibri" pitchFamily="34" charset="0"/>
              <a:cs typeface="Calibri" pitchFamily="34" charset="0"/>
            </a:endParaRPr>
          </a:p>
          <a:p>
            <a:pPr marL="342900" indent="-342900">
              <a:buFontTx/>
              <a:buAutoNum type="alphaLcPeriod" startAt="2"/>
              <a:defRPr/>
            </a:pPr>
            <a:r>
              <a:rPr lang="it-IT" sz="2000" dirty="0">
                <a:solidFill>
                  <a:srgbClr val="000000"/>
                </a:solidFill>
                <a:latin typeface="Calibri" pitchFamily="34" charset="0"/>
                <a:cs typeface="Calibri" pitchFamily="34" charset="0"/>
              </a:rPr>
              <a:t>come indizio di affidabilità di ciascun analista e di ciascuna coppia o di ciascun gruppo di analisti in una situazione test-standard, nella fase di addestramento e selezione degli analisti;</a:t>
            </a:r>
          </a:p>
          <a:p>
            <a:pPr marL="342900" indent="-342900">
              <a:buFontTx/>
              <a:buAutoNum type="alphaLcPeriod" startAt="2"/>
              <a:defRPr/>
            </a:pPr>
            <a:endParaRPr lang="it-IT" sz="2000" dirty="0">
              <a:solidFill>
                <a:srgbClr val="000000"/>
              </a:solidFill>
              <a:latin typeface="Calibri" pitchFamily="34" charset="0"/>
              <a:cs typeface="Calibri" pitchFamily="34" charset="0"/>
            </a:endParaRPr>
          </a:p>
          <a:p>
            <a:pPr>
              <a:defRPr/>
            </a:pPr>
            <a:r>
              <a:rPr lang="it-IT" sz="2000" dirty="0">
                <a:solidFill>
                  <a:srgbClr val="000000"/>
                </a:solidFill>
                <a:latin typeface="Calibri" pitchFamily="34" charset="0"/>
                <a:cs typeface="Calibri" pitchFamily="34" charset="0"/>
              </a:rPr>
              <a:t>c.  come elemento di valutazione finale dell’intersoggettività:</a:t>
            </a:r>
          </a:p>
          <a:p>
            <a:pPr>
              <a:defRPr/>
            </a:pPr>
            <a:r>
              <a:rPr lang="it-IT" sz="2000" dirty="0">
                <a:solidFill>
                  <a:srgbClr val="000000"/>
                </a:solidFill>
                <a:latin typeface="Calibri" pitchFamily="34" charset="0"/>
                <a:cs typeface="Calibri" pitchFamily="34" charset="0"/>
              </a:rPr>
              <a:t>     -   tra analisti di una stessa coppia o di uno stesso gruppo;</a:t>
            </a:r>
          </a:p>
          <a:p>
            <a:pPr>
              <a:defRPr/>
            </a:pPr>
            <a:r>
              <a:rPr lang="it-IT" sz="2000" dirty="0">
                <a:solidFill>
                  <a:srgbClr val="000000"/>
                </a:solidFill>
                <a:latin typeface="Calibri" pitchFamily="34" charset="0"/>
                <a:cs typeface="Calibri" pitchFamily="34" charset="0"/>
              </a:rPr>
              <a:t>     -   tra coppie o gruppi diversi di  analisti. </a:t>
            </a:r>
          </a:p>
          <a:p>
            <a:pPr>
              <a:defRPr/>
            </a:pPr>
            <a:endParaRPr lang="it-IT" sz="2000" dirty="0">
              <a:solidFill>
                <a:srgbClr val="000000"/>
              </a:solidFill>
              <a:latin typeface="Calibri" pitchFamily="34" charset="0"/>
              <a:cs typeface="Calibri" pitchFamily="34" charset="0"/>
            </a:endParaRPr>
          </a:p>
          <a:p>
            <a:pPr>
              <a:defRPr/>
            </a:pPr>
            <a:r>
              <a:rPr lang="it-IT" sz="2000" dirty="0">
                <a:latin typeface="Calibri" pitchFamily="34" charset="0"/>
                <a:ea typeface="Times New Roman" pitchFamily="18" charset="0"/>
                <a:cs typeface="Calibri" pitchFamily="34" charset="0"/>
              </a:rPr>
              <a:t>Calcolando C per ogni variabile della scheda, si può assumere come indicatore di coerenza complessiva la media dei valori assunti da C per le molteplici variabili della scheda oppure, più cautamente, il valore più basso tra tutti quelli calcolati.</a:t>
            </a:r>
            <a:endParaRPr lang="it-IT" sz="2000" dirty="0">
              <a:latin typeface="Calibri" pitchFamily="34" charset="0"/>
              <a:cs typeface="Calibri" pitchFamily="34" charset="0"/>
            </a:endParaRPr>
          </a:p>
        </p:txBody>
      </p:sp>
      <p:sp>
        <p:nvSpPr>
          <p:cNvPr id="6"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142547370"/>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1"/>
          <p:cNvSpPr>
            <a:spLocks noChangeArrowheads="1"/>
          </p:cNvSpPr>
          <p:nvPr/>
        </p:nvSpPr>
        <p:spPr bwMode="auto">
          <a:xfrm>
            <a:off x="0" y="1502368"/>
            <a:ext cx="10049951" cy="47089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La formula per calcolare C è la seguente:</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C = 1 –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dove Do indica il numero delle discordanze osservate e Da quelle delle discordanze attese.</a:t>
            </a: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Nell’ipotesi di discordanza, per una stessa variabile, nella classificazione di tutti i casi da parte di tutti gli analisti, Do è uguale a Da,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 è uguale a 1 e C è uguale a 0.</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 Nel caso invece di concordanza totale nella     classificazione di tutti i casi, Do è uguale a 0, Do</a:t>
            </a:r>
            <a:r>
              <a:rPr lang="it-IT" altLang="it-IT" sz="2000" b="1" dirty="0">
                <a:latin typeface="Calibri" panose="020F0502020204030204" pitchFamily="34" charset="0"/>
                <a:ea typeface="Times New Roman" panose="02020603050405020304" pitchFamily="18" charset="0"/>
                <a:cs typeface="Calibri" panose="020F0502020204030204" pitchFamily="34" charset="0"/>
              </a:rPr>
              <a:t>/</a:t>
            </a:r>
            <a:r>
              <a:rPr lang="it-IT" altLang="it-IT" sz="2000" dirty="0">
                <a:latin typeface="Calibri" panose="020F0502020204030204" pitchFamily="34" charset="0"/>
                <a:ea typeface="Times New Roman" panose="02020603050405020304" pitchFamily="18" charset="0"/>
                <a:cs typeface="Calibri" panose="020F0502020204030204" pitchFamily="34" charset="0"/>
              </a:rPr>
              <a:t>Da è uguale a 0 e C è uguale a 1.</a:t>
            </a: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a:p>
            <a:pPr>
              <a:spcBef>
                <a:spcPct val="0"/>
              </a:spcBef>
              <a:buFontTx/>
              <a:buNone/>
            </a:pPr>
            <a:r>
              <a:rPr lang="it-IT" altLang="it-IT" sz="2000" u="sng" dirty="0">
                <a:latin typeface="Calibri" panose="020F0502020204030204" pitchFamily="34" charset="0"/>
                <a:ea typeface="Times New Roman" panose="02020603050405020304" pitchFamily="18" charset="0"/>
                <a:cs typeface="Calibri" panose="020F0502020204030204" pitchFamily="34" charset="0"/>
              </a:rPr>
              <a:t>Quindi</a:t>
            </a:r>
            <a:r>
              <a:rPr lang="it-IT" altLang="it-IT" sz="2000" i="1" u="sng" dirty="0">
                <a:latin typeface="Calibri" panose="020F0502020204030204" pitchFamily="34" charset="0"/>
                <a:ea typeface="Times New Roman" panose="02020603050405020304" pitchFamily="18" charset="0"/>
                <a:cs typeface="Calibri" panose="020F0502020204030204" pitchFamily="34" charset="0"/>
              </a:rPr>
              <a:t> </a:t>
            </a:r>
            <a:r>
              <a:rPr lang="it-IT" altLang="it-IT" sz="2000" i="1" dirty="0">
                <a:latin typeface="Calibri" panose="020F0502020204030204" pitchFamily="34" charset="0"/>
                <a:ea typeface="Times New Roman" panose="02020603050405020304" pitchFamily="18" charset="0"/>
                <a:cs typeface="Calibri" panose="020F0502020204030204" pitchFamily="34" charset="0"/>
              </a:rPr>
              <a:t>C è un indice relativo</a:t>
            </a:r>
            <a:r>
              <a:rPr lang="it-IT" altLang="it-IT" sz="2000" dirty="0">
                <a:latin typeface="Calibri" panose="020F0502020204030204" pitchFamily="34" charset="0"/>
                <a:ea typeface="Times New Roman" panose="02020603050405020304" pitchFamily="18" charset="0"/>
                <a:cs typeface="Calibri" panose="020F0502020204030204" pitchFamily="34" charset="0"/>
              </a:rPr>
              <a:t/>
            </a:r>
            <a:br>
              <a:rPr lang="it-IT" altLang="it-IT" sz="2000" dirty="0">
                <a:latin typeface="Calibri" panose="020F0502020204030204" pitchFamily="34" charset="0"/>
                <a:ea typeface="Times New Roman" panose="02020603050405020304" pitchFamily="18" charset="0"/>
                <a:cs typeface="Calibri" panose="020F0502020204030204" pitchFamily="34" charset="0"/>
              </a:rPr>
            </a:br>
            <a:endParaRPr lang="it-IT" altLang="it-IT" sz="2000" dirty="0">
              <a:latin typeface="Calibri" panose="020F0502020204030204" pitchFamily="34" charset="0"/>
              <a:ea typeface="Times New Roman" panose="02020603050405020304" pitchFamily="18" charset="0"/>
              <a:cs typeface="Calibri" panose="020F0502020204030204" pitchFamily="34" charset="0"/>
            </a:endParaRPr>
          </a:p>
        </p:txBody>
      </p:sp>
      <p:sp>
        <p:nvSpPr>
          <p:cNvPr id="6"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25889446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a:extLst>
              <a:ext uri="{FF2B5EF4-FFF2-40B4-BE49-F238E27FC236}">
                <a16:creationId xmlns:a16="http://schemas.microsoft.com/office/drawing/2014/main" id="{55EB18D6-F331-42E0-BDD1-6D76E2813CDF}"/>
              </a:ext>
            </a:extLst>
          </p:cNvPr>
          <p:cNvSpPr>
            <a:spLocks noGrp="1"/>
          </p:cNvSpPr>
          <p:nvPr>
            <p:ph type="title"/>
          </p:nvPr>
        </p:nvSpPr>
        <p:spPr>
          <a:xfrm>
            <a:off x="0" y="0"/>
            <a:ext cx="12192000" cy="949325"/>
          </a:xfrm>
        </p:spPr>
        <p:txBody>
          <a:bodyPr/>
          <a:lstStyle/>
          <a:p>
            <a:pPr algn="ctr" eaLnBrk="1" hangingPunct="1"/>
            <a:r>
              <a:rPr lang="it-IT" altLang="it-IT"/>
              <a:t>«Ditelo coi numeri»</a:t>
            </a:r>
          </a:p>
        </p:txBody>
      </p:sp>
      <p:sp>
        <p:nvSpPr>
          <p:cNvPr id="3075" name="Rettangolo 4">
            <a:extLst>
              <a:ext uri="{FF2B5EF4-FFF2-40B4-BE49-F238E27FC236}">
                <a16:creationId xmlns:a16="http://schemas.microsoft.com/office/drawing/2014/main" id="{60D71155-5EA6-4F58-9017-1377A0CF68F8}"/>
              </a:ext>
            </a:extLst>
          </p:cNvPr>
          <p:cNvSpPr>
            <a:spLocks noChangeArrowheads="1"/>
          </p:cNvSpPr>
          <p:nvPr/>
        </p:nvSpPr>
        <p:spPr bwMode="auto">
          <a:xfrm>
            <a:off x="5016500" y="822325"/>
            <a:ext cx="6899275"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Messaggio (condiviso da molti ricercatori): </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«l’Italia spende in ricerca meno dello stipendio di un calciatore»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i="1"/>
              <a:t>Fact Checking</a:t>
            </a:r>
          </a:p>
          <a:p>
            <a:pPr algn="just" eaLnBrk="1" hangingPunct="1">
              <a:lnSpc>
                <a:spcPct val="100000"/>
              </a:lnSpc>
              <a:spcBef>
                <a:spcPct val="0"/>
              </a:spcBef>
              <a:buFontTx/>
              <a:buNone/>
            </a:pPr>
            <a:r>
              <a:rPr lang="it-IT" altLang="it-IT" sz="1800"/>
              <a:t>Secondo l’OECD, l’Italia nel 2014 ha speso 8.450,4 milioni per la ricerca.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La cifra, forse, si riferisce al solo PRIN.</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Perché molti, soprattutto scienziati e ricercatori, ci sono cascati? Hanno condiviso questa notizia senza verificare?</a:t>
            </a:r>
          </a:p>
        </p:txBody>
      </p:sp>
      <p:pic>
        <p:nvPicPr>
          <p:cNvPr id="3076" name="Picture 2" descr="https://pbs.twimg.com/media/Cox1WD-WEAAO9ox.jpg">
            <a:extLst>
              <a:ext uri="{FF2B5EF4-FFF2-40B4-BE49-F238E27FC236}">
                <a16:creationId xmlns:a16="http://schemas.microsoft.com/office/drawing/2014/main" id="{2B7B4E89-2BB0-49D8-822C-D2F25A599D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93763"/>
            <a:ext cx="4951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7" name="Rettangolo 5">
            <a:extLst>
              <a:ext uri="{FF2B5EF4-FFF2-40B4-BE49-F238E27FC236}">
                <a16:creationId xmlns:a16="http://schemas.microsoft.com/office/drawing/2014/main" id="{FB12D99D-8857-4E6A-B1C9-2C518E91CF59}"/>
              </a:ext>
            </a:extLst>
          </p:cNvPr>
          <p:cNvSpPr>
            <a:spLocks noChangeArrowheads="1"/>
          </p:cNvSpPr>
          <p:nvPr/>
        </p:nvSpPr>
        <p:spPr bwMode="auto">
          <a:xfrm>
            <a:off x="0" y="6488113"/>
            <a:ext cx="121920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Fonte:http://www.greedybrain.com/divulgazione/la-bufala-di-higuain-perche-i-ricercatori-ci-cascano/</a:t>
            </a:r>
          </a:p>
        </p:txBody>
      </p:sp>
      <p:sp>
        <p:nvSpPr>
          <p:cNvPr id="3078" name="Rettangolo 6">
            <a:extLst>
              <a:ext uri="{FF2B5EF4-FFF2-40B4-BE49-F238E27FC236}">
                <a16:creationId xmlns:a16="http://schemas.microsoft.com/office/drawing/2014/main" id="{C381C267-6777-4A04-92CB-A3DC4EFC5C26}"/>
              </a:ext>
            </a:extLst>
          </p:cNvPr>
          <p:cNvSpPr>
            <a:spLocks noChangeArrowheads="1"/>
          </p:cNvSpPr>
          <p:nvPr/>
        </p:nvSpPr>
        <p:spPr bwMode="auto">
          <a:xfrm>
            <a:off x="0" y="4337050"/>
            <a:ext cx="100250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Scarsa conoscenza delle politiche in tema di finanziamenti alla ricerca?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Scarsa conoscenza matematica/statistica?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Ideologia? Pigrizia? Tifo calcistico? </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Oppure, la semplice presenza di numeri plausibili rendeva la notizia vera agli occhi di molti?</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4" name="Rectangle 1"/>
          <p:cNvSpPr>
            <a:spLocks noChangeArrowheads="1"/>
          </p:cNvSpPr>
          <p:nvPr/>
        </p:nvSpPr>
        <p:spPr bwMode="auto">
          <a:xfrm>
            <a:off x="1809750" y="2795588"/>
            <a:ext cx="8358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r>
            <a:br>
              <a:rPr lang="it-IT" altLang="it-IT" sz="1800">
                <a:latin typeface="Calibri" panose="020F0502020204030204" pitchFamily="34" charset="0"/>
                <a:ea typeface="Times New Roman" panose="02020603050405020304" pitchFamily="18" charset="0"/>
                <a:cs typeface="Calibri" panose="020F0502020204030204" pitchFamily="34" charset="0"/>
              </a:rPr>
            </a:br>
            <a:endParaRPr lang="it-IT" altLang="it-IT" sz="1800">
              <a:latin typeface="Calibri" panose="020F0502020204030204" pitchFamily="34" charset="0"/>
              <a:ea typeface="Times New Roman" panose="02020603050405020304" pitchFamily="18" charset="0"/>
              <a:cs typeface="Calibri" panose="020F0502020204030204" pitchFamily="34" charset="0"/>
            </a:endParaRPr>
          </a:p>
        </p:txBody>
      </p:sp>
      <p:sp>
        <p:nvSpPr>
          <p:cNvPr id="61446" name="Rectangle 1"/>
          <p:cNvSpPr>
            <a:spLocks noChangeArrowheads="1"/>
          </p:cNvSpPr>
          <p:nvPr/>
        </p:nvSpPr>
        <p:spPr bwMode="auto">
          <a:xfrm>
            <a:off x="1238251" y="848254"/>
            <a:ext cx="8929687"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Ad esempio, per una voce che prevede due categorie di risposta con codici 0 e 1, due analisti A e B potrebbero classificare 10 casi  nel modo seguente, con tre casi di discordanza (u.a. 1, 4 e 10):</a:t>
            </a:r>
          </a:p>
        </p:txBody>
      </p:sp>
      <p:graphicFrame>
        <p:nvGraphicFramePr>
          <p:cNvPr id="73730" name="Group 2"/>
          <p:cNvGraphicFramePr>
            <a:graphicFrameLocks noGrp="1"/>
          </p:cNvGraphicFramePr>
          <p:nvPr>
            <p:extLst>
              <p:ext uri="{D42A27DB-BD31-4B8C-83A1-F6EECF244321}">
                <p14:modId xmlns:p14="http://schemas.microsoft.com/office/powerpoint/2010/main" val="3221845830"/>
              </p:ext>
            </p:extLst>
          </p:nvPr>
        </p:nvGraphicFramePr>
        <p:xfrm>
          <a:off x="2251588" y="1913892"/>
          <a:ext cx="6136763" cy="1341436"/>
        </p:xfrm>
        <a:graphic>
          <a:graphicData uri="http://schemas.openxmlformats.org/drawingml/2006/table">
            <a:tbl>
              <a:tblPr/>
              <a:tblGrid>
                <a:gridCol w="1086926">
                  <a:extLst>
                    <a:ext uri="{9D8B030D-6E8A-4147-A177-3AD203B41FA5}">
                      <a16:colId xmlns:a16="http://schemas.microsoft.com/office/drawing/2014/main" val="20000"/>
                    </a:ext>
                  </a:extLst>
                </a:gridCol>
                <a:gridCol w="542925">
                  <a:extLst>
                    <a:ext uri="{9D8B030D-6E8A-4147-A177-3AD203B41FA5}">
                      <a16:colId xmlns:a16="http://schemas.microsoft.com/office/drawing/2014/main" val="20001"/>
                    </a:ext>
                  </a:extLst>
                </a:gridCol>
                <a:gridCol w="492125">
                  <a:extLst>
                    <a:ext uri="{9D8B030D-6E8A-4147-A177-3AD203B41FA5}">
                      <a16:colId xmlns:a16="http://schemas.microsoft.com/office/drawing/2014/main" val="20002"/>
                    </a:ext>
                  </a:extLst>
                </a:gridCol>
                <a:gridCol w="504825">
                  <a:extLst>
                    <a:ext uri="{9D8B030D-6E8A-4147-A177-3AD203B41FA5}">
                      <a16:colId xmlns:a16="http://schemas.microsoft.com/office/drawing/2014/main" val="20003"/>
                    </a:ext>
                  </a:extLst>
                </a:gridCol>
                <a:gridCol w="498475">
                  <a:extLst>
                    <a:ext uri="{9D8B030D-6E8A-4147-A177-3AD203B41FA5}">
                      <a16:colId xmlns:a16="http://schemas.microsoft.com/office/drawing/2014/main" val="20004"/>
                    </a:ext>
                  </a:extLst>
                </a:gridCol>
                <a:gridCol w="500062">
                  <a:extLst>
                    <a:ext uri="{9D8B030D-6E8A-4147-A177-3AD203B41FA5}">
                      <a16:colId xmlns:a16="http://schemas.microsoft.com/office/drawing/2014/main" val="20005"/>
                    </a:ext>
                  </a:extLst>
                </a:gridCol>
                <a:gridCol w="496888">
                  <a:extLst>
                    <a:ext uri="{9D8B030D-6E8A-4147-A177-3AD203B41FA5}">
                      <a16:colId xmlns:a16="http://schemas.microsoft.com/office/drawing/2014/main" val="20006"/>
                    </a:ext>
                  </a:extLst>
                </a:gridCol>
                <a:gridCol w="500062">
                  <a:extLst>
                    <a:ext uri="{9D8B030D-6E8A-4147-A177-3AD203B41FA5}">
                      <a16:colId xmlns:a16="http://schemas.microsoft.com/office/drawing/2014/main" val="20007"/>
                    </a:ext>
                  </a:extLst>
                </a:gridCol>
                <a:gridCol w="498475">
                  <a:extLst>
                    <a:ext uri="{9D8B030D-6E8A-4147-A177-3AD203B41FA5}">
                      <a16:colId xmlns:a16="http://schemas.microsoft.com/office/drawing/2014/main" val="20008"/>
                    </a:ext>
                  </a:extLst>
                </a:gridCol>
                <a:gridCol w="500063">
                  <a:extLst>
                    <a:ext uri="{9D8B030D-6E8A-4147-A177-3AD203B41FA5}">
                      <a16:colId xmlns:a16="http://schemas.microsoft.com/office/drawing/2014/main" val="20009"/>
                    </a:ext>
                  </a:extLst>
                </a:gridCol>
                <a:gridCol w="515937">
                  <a:extLst>
                    <a:ext uri="{9D8B030D-6E8A-4147-A177-3AD203B41FA5}">
                      <a16:colId xmlns:a16="http://schemas.microsoft.com/office/drawing/2014/main" val="20010"/>
                    </a:ext>
                  </a:extLst>
                </a:gridCol>
              </a:tblGrid>
              <a:tr h="335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Analisti</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gridSpan="10">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casi</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3535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4</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5</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6</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7</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8</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9</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535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535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B</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T="45731" marB="45731" horzOverflow="overflow">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28575" cap="flat" cmpd="sng" algn="ctr">
                      <a:solidFill>
                        <a:srgbClr val="FF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bl>
          </a:graphicData>
        </a:graphic>
      </p:graphicFrame>
      <p:graphicFrame>
        <p:nvGraphicFramePr>
          <p:cNvPr id="73783" name="Group 55"/>
          <p:cNvGraphicFramePr>
            <a:graphicFrameLocks noGrp="1"/>
          </p:cNvGraphicFramePr>
          <p:nvPr>
            <p:extLst>
              <p:ext uri="{D42A27DB-BD31-4B8C-83A1-F6EECF244321}">
                <p14:modId xmlns:p14="http://schemas.microsoft.com/office/powerpoint/2010/main" val="2841723687"/>
              </p:ext>
            </p:extLst>
          </p:nvPr>
        </p:nvGraphicFramePr>
        <p:xfrm>
          <a:off x="2701925" y="4666483"/>
          <a:ext cx="5286376" cy="1676400"/>
        </p:xfrm>
        <a:graphic>
          <a:graphicData uri="http://schemas.openxmlformats.org/drawingml/2006/table">
            <a:tbl>
              <a:tblPr/>
              <a:tblGrid>
                <a:gridCol w="2340070">
                  <a:extLst>
                    <a:ext uri="{9D8B030D-6E8A-4147-A177-3AD203B41FA5}">
                      <a16:colId xmlns:a16="http://schemas.microsoft.com/office/drawing/2014/main" val="20000"/>
                    </a:ext>
                  </a:extLst>
                </a:gridCol>
                <a:gridCol w="953811">
                  <a:extLst>
                    <a:ext uri="{9D8B030D-6E8A-4147-A177-3AD203B41FA5}">
                      <a16:colId xmlns:a16="http://schemas.microsoft.com/office/drawing/2014/main" val="20001"/>
                    </a:ext>
                  </a:extLst>
                </a:gridCol>
                <a:gridCol w="951791">
                  <a:extLst>
                    <a:ext uri="{9D8B030D-6E8A-4147-A177-3AD203B41FA5}">
                      <a16:colId xmlns:a16="http://schemas.microsoft.com/office/drawing/2014/main" val="20002"/>
                    </a:ext>
                  </a:extLst>
                </a:gridCol>
                <a:gridCol w="1040704">
                  <a:extLst>
                    <a:ext uri="{9D8B030D-6E8A-4147-A177-3AD203B41FA5}">
                      <a16:colId xmlns:a16="http://schemas.microsoft.com/office/drawing/2014/main" val="20003"/>
                    </a:ext>
                  </a:extLst>
                </a:gridCol>
              </a:tblGrid>
              <a:tr h="29831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A</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298973">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B</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831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5</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7</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8973">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831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6</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4</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marL="91439" marR="91439"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61530" name="Rectangle 85"/>
          <p:cNvSpPr>
            <a:spLocks noChangeArrowheads="1"/>
          </p:cNvSpPr>
          <p:nvPr/>
        </p:nvSpPr>
        <p:spPr bwMode="auto">
          <a:xfrm>
            <a:off x="1397001" y="3670680"/>
            <a:ext cx="847065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2000" dirty="0">
                <a:latin typeface="Calibri" panose="020F0502020204030204" pitchFamily="34" charset="0"/>
                <a:ea typeface="Times New Roman" panose="02020603050405020304" pitchFamily="18" charset="0"/>
                <a:cs typeface="Calibri" panose="020F0502020204030204" pitchFamily="34" charset="0"/>
              </a:rPr>
              <a:t>Le scelte degli analisti possono essere riportate in una tabella a doppia entrata :</a:t>
            </a:r>
          </a:p>
        </p:txBody>
      </p:sp>
      <p:sp>
        <p:nvSpPr>
          <p:cNvPr id="10"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Tree>
    <p:extLst>
      <p:ext uri="{BB962C8B-B14F-4D97-AF65-F5344CB8AC3E}">
        <p14:creationId xmlns:p14="http://schemas.microsoft.com/office/powerpoint/2010/main" val="1830103088"/>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8" name="Rectangle 1"/>
          <p:cNvSpPr>
            <a:spLocks noChangeArrowheads="1"/>
          </p:cNvSpPr>
          <p:nvPr/>
        </p:nvSpPr>
        <p:spPr bwMode="auto">
          <a:xfrm>
            <a:off x="1809750" y="2795588"/>
            <a:ext cx="8358188"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r>
            <a:br>
              <a:rPr lang="it-IT" altLang="it-IT" sz="1800">
                <a:latin typeface="Calibri" panose="020F0502020204030204" pitchFamily="34" charset="0"/>
                <a:ea typeface="Times New Roman" panose="02020603050405020304" pitchFamily="18" charset="0"/>
                <a:cs typeface="Calibri" panose="020F0502020204030204" pitchFamily="34" charset="0"/>
              </a:rPr>
            </a:br>
            <a:endParaRPr lang="it-IT" altLang="it-IT" sz="1800">
              <a:latin typeface="Calibri" panose="020F0502020204030204" pitchFamily="34" charset="0"/>
              <a:ea typeface="Times New Roman" panose="02020603050405020304" pitchFamily="18" charset="0"/>
              <a:cs typeface="Calibri" panose="020F0502020204030204" pitchFamily="34" charset="0"/>
            </a:endParaRPr>
          </a:p>
        </p:txBody>
      </p:sp>
      <p:sp>
        <p:nvSpPr>
          <p:cNvPr id="62469" name="CasellaDiTesto 5"/>
          <p:cNvSpPr txBox="1">
            <a:spLocks noChangeArrowheads="1"/>
          </p:cNvSpPr>
          <p:nvPr/>
        </p:nvSpPr>
        <p:spPr bwMode="auto">
          <a:xfrm>
            <a:off x="0" y="1"/>
            <a:ext cx="12192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eaLnBrk="1" hangingPunct="1">
              <a:spcBef>
                <a:spcPct val="0"/>
              </a:spcBef>
              <a:buFontTx/>
              <a:buNone/>
            </a:pPr>
            <a:r>
              <a:rPr lang="it-IT" altLang="it-IT" sz="4800" b="1" dirty="0">
                <a:latin typeface="+mj-lt"/>
              </a:rPr>
              <a:t>Valutare la qualità del </a:t>
            </a:r>
            <a:r>
              <a:rPr lang="it-IT" altLang="it-IT" sz="4800" b="1" dirty="0" err="1">
                <a:latin typeface="+mj-lt"/>
              </a:rPr>
              <a:t>coding</a:t>
            </a:r>
            <a:endParaRPr lang="it-IT" altLang="it-IT" sz="4800" b="1" dirty="0">
              <a:latin typeface="+mj-lt"/>
            </a:endParaRPr>
          </a:p>
        </p:txBody>
      </p:sp>
      <p:sp>
        <p:nvSpPr>
          <p:cNvPr id="62470" name="Rectangle 1"/>
          <p:cNvSpPr>
            <a:spLocks noChangeArrowheads="1"/>
          </p:cNvSpPr>
          <p:nvPr/>
        </p:nvSpPr>
        <p:spPr bwMode="auto">
          <a:xfrm>
            <a:off x="1524001" y="954089"/>
            <a:ext cx="87868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In base ai dati che compaiono nella tabella, è possibile calcolare le discordanze attese per ogni valore assunto dalle discordanze osservate mediante il rapporto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Da = (Triga x Tcolonna)</a:t>
            </a:r>
            <a:r>
              <a:rPr lang="it-IT" altLang="it-IT" sz="1800" b="1">
                <a:latin typeface="Calibri" panose="020F0502020204030204" pitchFamily="34" charset="0"/>
                <a:ea typeface="Times New Roman" panose="02020603050405020304" pitchFamily="18" charset="0"/>
                <a:cs typeface="Calibri" panose="020F0502020204030204" pitchFamily="34" charset="0"/>
              </a:rPr>
              <a:t>/</a:t>
            </a:r>
            <a:r>
              <a:rPr lang="it-IT" altLang="it-IT" sz="1800">
                <a:latin typeface="Calibri" panose="020F0502020204030204" pitchFamily="34" charset="0"/>
                <a:ea typeface="Times New Roman" panose="02020603050405020304" pitchFamily="18" charset="0"/>
                <a:cs typeface="Calibri" panose="020F0502020204030204" pitchFamily="34" charset="0"/>
              </a:rPr>
              <a:t>Totale</a:t>
            </a:r>
          </a:p>
        </p:txBody>
      </p:sp>
      <p:graphicFrame>
        <p:nvGraphicFramePr>
          <p:cNvPr id="86018" name="Group 2"/>
          <p:cNvGraphicFramePr>
            <a:graphicFrameLocks noGrp="1"/>
          </p:cNvGraphicFramePr>
          <p:nvPr/>
        </p:nvGraphicFramePr>
        <p:xfrm>
          <a:off x="3595688" y="2000250"/>
          <a:ext cx="4343400" cy="1765300"/>
        </p:xfrm>
        <a:graphic>
          <a:graphicData uri="http://schemas.openxmlformats.org/drawingml/2006/table">
            <a:tbl>
              <a:tblPr/>
              <a:tblGrid>
                <a:gridCol w="1922463">
                  <a:extLst>
                    <a:ext uri="{9D8B030D-6E8A-4147-A177-3AD203B41FA5}">
                      <a16:colId xmlns:a16="http://schemas.microsoft.com/office/drawing/2014/main" val="20000"/>
                    </a:ext>
                  </a:extLst>
                </a:gridCol>
                <a:gridCol w="782637">
                  <a:extLst>
                    <a:ext uri="{9D8B030D-6E8A-4147-A177-3AD203B41FA5}">
                      <a16:colId xmlns:a16="http://schemas.microsoft.com/office/drawing/2014/main" val="20001"/>
                    </a:ext>
                  </a:extLst>
                </a:gridCol>
                <a:gridCol w="784225">
                  <a:extLst>
                    <a:ext uri="{9D8B030D-6E8A-4147-A177-3AD203B41FA5}">
                      <a16:colId xmlns:a16="http://schemas.microsoft.com/office/drawing/2014/main" val="20002"/>
                    </a:ext>
                  </a:extLst>
                </a:gridCol>
                <a:gridCol w="854075">
                  <a:extLst>
                    <a:ext uri="{9D8B030D-6E8A-4147-A177-3AD203B41FA5}">
                      <a16:colId xmlns:a16="http://schemas.microsoft.com/office/drawing/2014/main" val="20003"/>
                    </a:ext>
                  </a:extLst>
                </a:gridCol>
              </a:tblGrid>
              <a:tr h="33654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gridSpan="3">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Scelte di 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0"/>
                  </a:ext>
                </a:extLst>
              </a:tr>
              <a:tr h="33654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Scelte di B</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dirty="0">
                          <a:ln>
                            <a:noFill/>
                          </a:ln>
                          <a:solidFill>
                            <a:srgbClr val="000000"/>
                          </a:solidFill>
                          <a:effectLst/>
                          <a:latin typeface="Calibri" pitchFamily="34" charset="0"/>
                          <a:cs typeface="Calibri" pitchFamily="34" charset="0"/>
                        </a:rPr>
                        <a:t>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654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0</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2,8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7</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41910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1</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6548">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6</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4</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graphicFrame>
        <p:nvGraphicFramePr>
          <p:cNvPr id="86048" name="Group 32"/>
          <p:cNvGraphicFramePr>
            <a:graphicFrameLocks noGrp="1"/>
          </p:cNvGraphicFramePr>
          <p:nvPr/>
        </p:nvGraphicFramePr>
        <p:xfrm>
          <a:off x="2166938" y="4714875"/>
          <a:ext cx="3943350" cy="1571624"/>
        </p:xfrm>
        <a:graphic>
          <a:graphicData uri="http://schemas.openxmlformats.org/drawingml/2006/table">
            <a:tbl>
              <a:tblPr/>
              <a:tblGrid>
                <a:gridCol w="857256">
                  <a:extLst>
                    <a:ext uri="{9D8B030D-6E8A-4147-A177-3AD203B41FA5}">
                      <a16:colId xmlns:a16="http://schemas.microsoft.com/office/drawing/2014/main" val="20000"/>
                    </a:ext>
                  </a:extLst>
                </a:gridCol>
                <a:gridCol w="868357">
                  <a:extLst>
                    <a:ext uri="{9D8B030D-6E8A-4147-A177-3AD203B41FA5}">
                      <a16:colId xmlns:a16="http://schemas.microsoft.com/office/drawing/2014/main" val="20001"/>
                    </a:ext>
                  </a:extLst>
                </a:gridCol>
                <a:gridCol w="800100">
                  <a:extLst>
                    <a:ext uri="{9D8B030D-6E8A-4147-A177-3AD203B41FA5}">
                      <a16:colId xmlns:a16="http://schemas.microsoft.com/office/drawing/2014/main" val="20002"/>
                    </a:ext>
                  </a:extLst>
                </a:gridCol>
                <a:gridCol w="1417637">
                  <a:extLst>
                    <a:ext uri="{9D8B030D-6E8A-4147-A177-3AD203B41FA5}">
                      <a16:colId xmlns:a16="http://schemas.microsoft.com/office/drawing/2014/main" val="20003"/>
                    </a:ext>
                  </a:extLst>
                </a:gridCol>
              </a:tblGrid>
              <a:tr h="523139">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A1B0</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A0B1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totale</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25346">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Do</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2</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3</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23139">
                <a:tc>
                  <a:txBody>
                    <a:bodyPr/>
                    <a:lstStyle/>
                    <a:p>
                      <a:pPr marL="0" marR="0" lvl="0" indent="0" algn="l" defTabSz="914400" rtl="0" eaLnBrk="1" fontAlgn="base" latinLnBrk="0" hangingPunct="1">
                        <a:lnSpc>
                          <a:spcPct val="100000"/>
                        </a:lnSpc>
                        <a:spcBef>
                          <a:spcPct val="0"/>
                        </a:spcBef>
                        <a:spcAft>
                          <a:spcPts val="1000"/>
                        </a:spcAft>
                        <a:buClrTx/>
                        <a:buSzTx/>
                        <a:buFontTx/>
                        <a:buNone/>
                        <a:tabLst/>
                      </a:pPr>
                      <a:r>
                        <a:rPr kumimoji="0" lang="it-IT" sz="1600" b="1" i="1" u="none" strike="noStrike" cap="none" normalizeH="0" baseline="0">
                          <a:ln>
                            <a:noFill/>
                          </a:ln>
                          <a:solidFill>
                            <a:srgbClr val="000000"/>
                          </a:solidFill>
                          <a:effectLst/>
                          <a:latin typeface="Calibri" pitchFamily="34" charset="0"/>
                          <a:cs typeface="Calibri" pitchFamily="34" charset="0"/>
                        </a:rPr>
                        <a:t>Da</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a:ln>
                            <a:noFill/>
                          </a:ln>
                          <a:solidFill>
                            <a:srgbClr val="000000"/>
                          </a:solidFill>
                          <a:effectLst/>
                          <a:latin typeface="Calibri" pitchFamily="34" charset="0"/>
                          <a:cs typeface="Calibri" pitchFamily="34" charset="0"/>
                        </a:rPr>
                        <a:t>2,8</a:t>
                      </a:r>
                      <a:endParaRPr kumimoji="0" lang="it-IT" sz="1600" b="0" i="0" u="none" strike="noStrike" cap="none" normalizeH="0" baseline="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1,8</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it-IT" sz="1600" b="0" i="0" u="none" strike="noStrike" cap="none" normalizeH="0" baseline="0" dirty="0">
                          <a:ln>
                            <a:noFill/>
                          </a:ln>
                          <a:solidFill>
                            <a:srgbClr val="000000"/>
                          </a:solidFill>
                          <a:effectLst/>
                          <a:latin typeface="Calibri" pitchFamily="34" charset="0"/>
                          <a:cs typeface="Calibri" pitchFamily="34" charset="0"/>
                        </a:rPr>
                        <a:t>4,6</a:t>
                      </a:r>
                      <a:endParaRPr kumimoji="0" lang="it-IT" sz="1600" b="0" i="0" u="none" strike="noStrike" cap="none" normalizeH="0" baseline="0" dirty="0">
                        <a:ln>
                          <a:noFill/>
                        </a:ln>
                        <a:solidFill>
                          <a:schemeClr val="tx1"/>
                        </a:solidFill>
                        <a:effectLst/>
                        <a:latin typeface="Calibri" pitchFamily="34" charset="0"/>
                        <a:cs typeface="Calibri" pitchFamily="34" charset="0"/>
                      </a:endParaRPr>
                    </a:p>
                  </a:txBody>
                  <a:tcP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62523" name="Rectangle 54"/>
          <p:cNvSpPr>
            <a:spLocks noChangeArrowheads="1"/>
          </p:cNvSpPr>
          <p:nvPr/>
        </p:nvSpPr>
        <p:spPr bwMode="auto">
          <a:xfrm>
            <a:off x="3095625" y="4071939"/>
            <a:ext cx="2236788" cy="60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bIns="0"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rPr>
              <a:t>Confronto fra Do e Da</a:t>
            </a:r>
          </a:p>
          <a:p>
            <a:pPr>
              <a:spcBef>
                <a:spcPct val="0"/>
              </a:spcBef>
              <a:buFontTx/>
              <a:buNone/>
            </a:pPr>
            <a:endParaRPr lang="it-IT" altLang="it-IT" sz="1800">
              <a:latin typeface="Calibri" panose="020F0502020204030204" pitchFamily="34" charset="0"/>
            </a:endParaRPr>
          </a:p>
        </p:txBody>
      </p:sp>
      <p:sp>
        <p:nvSpPr>
          <p:cNvPr id="62524" name="Rectangle 55"/>
          <p:cNvSpPr>
            <a:spLocks noChangeArrowheads="1"/>
          </p:cNvSpPr>
          <p:nvPr/>
        </p:nvSpPr>
        <p:spPr bwMode="auto">
          <a:xfrm>
            <a:off x="6238876" y="4090988"/>
            <a:ext cx="4214813" cy="230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E’ quindi possibile calcolare C nel modo seguente:</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C = 1- 3</a:t>
            </a:r>
            <a:r>
              <a:rPr lang="it-IT" altLang="it-IT" sz="1800" b="1">
                <a:latin typeface="Calibri" panose="020F0502020204030204" pitchFamily="34" charset="0"/>
                <a:ea typeface="Times New Roman" panose="02020603050405020304" pitchFamily="18" charset="0"/>
                <a:cs typeface="Calibri" panose="020F0502020204030204" pitchFamily="34" charset="0"/>
              </a:rPr>
              <a:t>/</a:t>
            </a:r>
            <a:r>
              <a:rPr lang="it-IT" altLang="it-IT" sz="1800">
                <a:latin typeface="Calibri" panose="020F0502020204030204" pitchFamily="34" charset="0"/>
                <a:ea typeface="Times New Roman" panose="02020603050405020304" pitchFamily="18" charset="0"/>
                <a:cs typeface="Calibri" panose="020F0502020204030204" pitchFamily="34" charset="0"/>
              </a:rPr>
              <a:t>4,6= 0,35</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   </a:t>
            </a:r>
          </a:p>
          <a:p>
            <a:pPr>
              <a:spcBef>
                <a:spcPct val="0"/>
              </a:spcBef>
              <a:buFontTx/>
              <a:buNone/>
            </a:pPr>
            <a:r>
              <a:rPr lang="it-IT" altLang="it-IT" sz="1800">
                <a:latin typeface="Calibri" panose="020F0502020204030204" pitchFamily="34" charset="0"/>
                <a:ea typeface="Times New Roman" panose="02020603050405020304" pitchFamily="18" charset="0"/>
                <a:cs typeface="Calibri" panose="020F0502020204030204" pitchFamily="34" charset="0"/>
              </a:rPr>
              <a:t>ottenendo un valore del coefficiente che indica un livello di discordanza abbastanza elevato. </a:t>
            </a:r>
          </a:p>
        </p:txBody>
      </p:sp>
      <p:sp>
        <p:nvSpPr>
          <p:cNvPr id="67" name="Freccia circolare a destra 66"/>
          <p:cNvSpPr/>
          <p:nvPr/>
        </p:nvSpPr>
        <p:spPr>
          <a:xfrm>
            <a:off x="2595563" y="2786064"/>
            <a:ext cx="785812" cy="1285875"/>
          </a:xfrm>
          <a:prstGeom prst="curvedRightArrow">
            <a:avLst>
              <a:gd name="adj1" fmla="val 25000"/>
              <a:gd name="adj2" fmla="val 50000"/>
              <a:gd name="adj3" fmla="val 41762"/>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solidFill>
                <a:schemeClr val="tx1"/>
              </a:solidFill>
            </a:endParaRPr>
          </a:p>
        </p:txBody>
      </p:sp>
    </p:spTree>
    <p:extLst>
      <p:ext uri="{BB962C8B-B14F-4D97-AF65-F5344CB8AC3E}">
        <p14:creationId xmlns:p14="http://schemas.microsoft.com/office/powerpoint/2010/main" val="2775756653"/>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a:t>
            </a:r>
            <a:r>
              <a:rPr lang="it-IT" altLang="it-IT" sz="2400" i="1" dirty="0">
                <a:latin typeface="Calibri" panose="020F0502020204030204" pitchFamily="34" charset="0"/>
              </a:rPr>
              <a:t>Big Data </a:t>
            </a:r>
            <a:r>
              <a:rPr lang="it-IT" altLang="it-IT" sz="2400" i="1" dirty="0" err="1">
                <a:latin typeface="Calibri" panose="020F0502020204030204" pitchFamily="34" charset="0"/>
              </a:rPr>
              <a:t>Revolution</a:t>
            </a:r>
            <a:r>
              <a:rPr lang="it-IT" altLang="it-IT" sz="2400" dirty="0">
                <a:latin typeface="Calibri" panose="020F0502020204030204" pitchFamily="34" charset="0"/>
              </a:rPr>
              <a:t>» ha creato una mole gigantesca e non strutturata di informazioni molto appetibile per il ricercatore sociale.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In particolare, la possibilità di esprimere </a:t>
            </a:r>
            <a:r>
              <a:rPr lang="it-IT" altLang="it-IT" sz="2400" b="1" dirty="0">
                <a:latin typeface="Calibri" panose="020F0502020204030204" pitchFamily="34" charset="0"/>
              </a:rPr>
              <a:t>in modo spontaneo </a:t>
            </a:r>
            <a:r>
              <a:rPr lang="it-IT" altLang="it-IT" sz="2400" dirty="0">
                <a:latin typeface="Calibri" panose="020F0502020204030204" pitchFamily="34" charset="0"/>
              </a:rPr>
              <a:t>opinioni, commenti, idee, riflessioni e quant’altro sui social media ha creato una «opinione pubblica attivata» che costituisce un oggetto di ricerca del tutto nuovo nelle scienze sociali.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L’enorme quantità e la semplicità di accesso del materiala testuale online ha stimolato lo sviluppo di tecniche automatiche di </a:t>
            </a:r>
            <a:r>
              <a:rPr lang="it-IT" altLang="it-IT" sz="2400" i="1" dirty="0">
                <a:latin typeface="Calibri" panose="020F0502020204030204" pitchFamily="34" charset="0"/>
              </a:rPr>
              <a:t>Content Analysis Computer </a:t>
            </a:r>
            <a:r>
              <a:rPr lang="it-IT" altLang="it-IT" sz="2400" i="1" dirty="0" err="1">
                <a:latin typeface="Calibri" panose="020F0502020204030204" pitchFamily="34" charset="0"/>
              </a:rPr>
              <a:t>Assisted</a:t>
            </a:r>
            <a:r>
              <a:rPr lang="it-IT" altLang="it-IT" sz="2400" dirty="0">
                <a:latin typeface="Calibri" panose="020F0502020204030204" pitchFamily="34" charset="0"/>
              </a:rPr>
              <a:t>, tra cui la più famosa è senza di dubbio 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1907724958"/>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8539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r>
              <a:rPr lang="it-IT" altLang="it-IT" sz="2400" dirty="0">
                <a:latin typeface="Calibri" panose="020F0502020204030204" pitchFamily="34" charset="0"/>
              </a:rPr>
              <a:t> si può definire genericamente come una tecnica di analisi che consente di capire l’orientamento dei soggetti verso un oggetto cognitivo (personaggio pubblico, brand, partito politico, ecc.) a partire da un testo da essi prodotto online. </a:t>
            </a:r>
          </a:p>
          <a:p>
            <a:pPr algn="just">
              <a:lnSpc>
                <a:spcPct val="120000"/>
              </a:lnSpc>
              <a:spcBef>
                <a:spcPts val="0"/>
              </a:spcBef>
              <a:buNone/>
            </a:pPr>
            <a:r>
              <a:rPr lang="it-IT" altLang="it-IT" sz="2400" dirty="0">
                <a:latin typeface="Calibri" panose="020F0502020204030204" pitchFamily="34" charset="0"/>
              </a:rPr>
              <a:t>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 </a:t>
            </a:r>
            <a:r>
              <a:rPr lang="it-IT" altLang="it-IT" sz="2400" dirty="0">
                <a:latin typeface="Calibri" panose="020F0502020204030204" pitchFamily="34" charset="0"/>
              </a:rPr>
              <a:t>consente, a livello individuale, di valutare la polarità di una opinione (positiva, neutra o negativa) espressa da un singolo e, a livello aggregato, di identificare un trends di opinione verso determinati oggetti sociali (cfr. </a:t>
            </a:r>
            <a:r>
              <a:rPr lang="it-IT" altLang="it-IT" sz="2400" dirty="0" err="1">
                <a:latin typeface="Calibri" panose="020F0502020204030204" pitchFamily="34" charset="0"/>
              </a:rPr>
              <a:t>Cristadoro</a:t>
            </a:r>
            <a:r>
              <a:rPr lang="it-IT" altLang="it-IT" sz="2400" dirty="0">
                <a:latin typeface="Calibri" panose="020F0502020204030204" pitchFamily="34" charset="0"/>
              </a:rPr>
              <a:t> e </a:t>
            </a:r>
            <a:r>
              <a:rPr lang="it-IT" altLang="it-IT" sz="2400" dirty="0" err="1">
                <a:latin typeface="Calibri" panose="020F0502020204030204" pitchFamily="34" charset="0"/>
              </a:rPr>
              <a:t>Arcostanzo</a:t>
            </a:r>
            <a:r>
              <a:rPr lang="it-IT" altLang="it-IT" sz="2400" dirty="0">
                <a:latin typeface="Calibri" panose="020F0502020204030204" pitchFamily="34" charset="0"/>
              </a:rPr>
              <a:t> 2017, 47).</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nasce di fatto a metà degli anni’90 sulla scorta degli studi di Linguistica Computazionale: l’obiettivo era trovare frasi soggettive all’interno di grandi corpus testuali.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Come molte moderne tecniche di ricerca sociale online, la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deve il suo successo alle applicazioni nell’ambito del Marketing e dello studio del consumer </a:t>
            </a:r>
            <a:r>
              <a:rPr lang="it-IT" altLang="it-IT" sz="2400" dirty="0" err="1">
                <a:latin typeface="Calibri" panose="020F0502020204030204" pitchFamily="34" charset="0"/>
              </a:rPr>
              <a:t>behavior</a:t>
            </a:r>
            <a:r>
              <a:rPr lang="it-IT" altLang="it-IT" sz="2400" dirty="0">
                <a:latin typeface="Calibri" panose="020F0502020204030204" pitchFamily="34" charset="0"/>
              </a:rPr>
              <a:t>.</a:t>
            </a: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1835032686"/>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5410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Ci sono attualmente due approcci alla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p>
          <a:p>
            <a:pPr algn="just">
              <a:lnSpc>
                <a:spcPct val="120000"/>
              </a:lnSpc>
              <a:spcBef>
                <a:spcPts val="0"/>
              </a:spcBef>
              <a:buNone/>
            </a:pPr>
            <a:endParaRPr lang="it-IT" altLang="it-IT" sz="2400" i="1" dirty="0">
              <a:latin typeface="Calibri" panose="020F0502020204030204" pitchFamily="34" charset="0"/>
            </a:endParaRPr>
          </a:p>
          <a:p>
            <a:pPr marL="457200" indent="-457200" algn="just">
              <a:lnSpc>
                <a:spcPct val="120000"/>
              </a:lnSpc>
              <a:spcBef>
                <a:spcPts val="0"/>
              </a:spcBef>
              <a:buAutoNum type="arabicParenR"/>
            </a:pPr>
            <a:r>
              <a:rPr lang="it-IT" altLang="it-IT" sz="2400" dirty="0">
                <a:latin typeface="Calibri" panose="020F0502020204030204" pitchFamily="34" charset="0"/>
              </a:rPr>
              <a:t>Scegliere quali piattaforme analizzare: </a:t>
            </a:r>
            <a:r>
              <a:rPr lang="it-IT" altLang="it-IT" sz="2400" dirty="0" err="1">
                <a:latin typeface="Calibri" panose="020F0502020204030204" pitchFamily="34" charset="0"/>
              </a:rPr>
              <a:t>Facebook</a:t>
            </a:r>
            <a:r>
              <a:rPr lang="it-IT" altLang="it-IT" sz="2400" dirty="0">
                <a:latin typeface="Calibri" panose="020F0502020204030204" pitchFamily="34" charset="0"/>
              </a:rPr>
              <a:t>, </a:t>
            </a:r>
            <a:r>
              <a:rPr lang="it-IT" altLang="it-IT" sz="2400" dirty="0" err="1">
                <a:latin typeface="Calibri" panose="020F0502020204030204" pitchFamily="34" charset="0"/>
              </a:rPr>
              <a:t>Twitter</a:t>
            </a:r>
            <a:r>
              <a:rPr lang="it-IT" altLang="it-IT" sz="2400" dirty="0">
                <a:latin typeface="Calibri" panose="020F0502020204030204" pitchFamily="34" charset="0"/>
              </a:rPr>
              <a:t>, Instagram, Blog, Siti, ecc.;</a:t>
            </a:r>
          </a:p>
          <a:p>
            <a:pPr marL="457200" indent="-457200" algn="just">
              <a:lnSpc>
                <a:spcPct val="120000"/>
              </a:lnSpc>
              <a:spcBef>
                <a:spcPts val="0"/>
              </a:spcBef>
              <a:buAutoNum type="arabicParenR"/>
            </a:pPr>
            <a:r>
              <a:rPr lang="it-IT" altLang="it-IT" sz="2400" dirty="0">
                <a:latin typeface="Calibri" panose="020F0502020204030204" pitchFamily="34" charset="0"/>
              </a:rPr>
              <a:t>Criteri di selezione del materiale testuale: </a:t>
            </a:r>
            <a:r>
              <a:rPr lang="it-IT" altLang="it-IT" sz="2400" dirty="0" err="1">
                <a:latin typeface="Calibri" panose="020F0502020204030204" pitchFamily="34" charset="0"/>
              </a:rPr>
              <a:t>keywords</a:t>
            </a:r>
            <a:r>
              <a:rPr lang="it-IT" altLang="it-IT" sz="2400" dirty="0">
                <a:latin typeface="Calibri" panose="020F0502020204030204" pitchFamily="34" charset="0"/>
              </a:rPr>
              <a:t>, </a:t>
            </a:r>
            <a:r>
              <a:rPr lang="it-IT" altLang="it-IT" sz="2400" dirty="0" err="1">
                <a:latin typeface="Calibri" panose="020F0502020204030204" pitchFamily="34" charset="0"/>
              </a:rPr>
              <a:t>hashtags</a:t>
            </a:r>
            <a:r>
              <a:rPr lang="it-IT" altLang="it-IT" sz="2400" dirty="0">
                <a:latin typeface="Calibri" panose="020F0502020204030204" pitchFamily="34" charset="0"/>
              </a:rPr>
              <a:t>, parole chiave, ecc.;</a:t>
            </a:r>
          </a:p>
          <a:p>
            <a:pPr marL="457200" indent="-457200" algn="just">
              <a:lnSpc>
                <a:spcPct val="120000"/>
              </a:lnSpc>
              <a:spcBef>
                <a:spcPts val="0"/>
              </a:spcBef>
              <a:buAutoNum type="arabicParenR"/>
            </a:pPr>
            <a:r>
              <a:rPr lang="it-IT" altLang="it-IT" sz="2400" dirty="0">
                <a:latin typeface="Calibri" panose="020F0502020204030204" pitchFamily="34" charset="0"/>
              </a:rPr>
              <a:t>Raccolta del materiale testuale in modo manuale o con l’ausilio di software;</a:t>
            </a:r>
          </a:p>
          <a:p>
            <a:pPr marL="457200" indent="-457200" algn="just">
              <a:lnSpc>
                <a:spcPct val="120000"/>
              </a:lnSpc>
              <a:spcBef>
                <a:spcPts val="0"/>
              </a:spcBef>
              <a:buAutoNum type="arabicParenR"/>
            </a:pPr>
            <a:r>
              <a:rPr lang="it-IT" altLang="it-IT" sz="2400" dirty="0">
                <a:latin typeface="Calibri" panose="020F0502020204030204" pitchFamily="34" charset="0"/>
              </a:rPr>
              <a:t>Data </a:t>
            </a:r>
            <a:r>
              <a:rPr lang="it-IT" altLang="it-IT" sz="2400" dirty="0" err="1">
                <a:latin typeface="Calibri" panose="020F0502020204030204" pitchFamily="34" charset="0"/>
              </a:rPr>
              <a:t>cleaning</a:t>
            </a:r>
            <a:r>
              <a:rPr lang="it-IT" altLang="it-IT" sz="2400" dirty="0">
                <a:latin typeface="Calibri" panose="020F0502020204030204" pitchFamily="34" charset="0"/>
              </a:rPr>
              <a:t>;</a:t>
            </a:r>
          </a:p>
          <a:p>
            <a:pPr marL="457200" indent="-457200" algn="just">
              <a:lnSpc>
                <a:spcPct val="120000"/>
              </a:lnSpc>
              <a:spcBef>
                <a:spcPts val="0"/>
              </a:spcBef>
              <a:buAutoNum type="arabicParenR"/>
            </a:pPr>
            <a:r>
              <a:rPr lang="it-IT" altLang="it-IT" sz="2400" dirty="0">
                <a:latin typeface="Calibri" panose="020F0502020204030204" pitchFamily="34" charset="0"/>
              </a:rPr>
              <a:t>Analisi dei dati e applicazione di una tecnica di </a:t>
            </a:r>
            <a:r>
              <a:rPr lang="it-IT" altLang="it-IT" sz="2400" dirty="0" err="1">
                <a:latin typeface="Calibri" panose="020F0502020204030204" pitchFamily="34" charset="0"/>
              </a:rPr>
              <a:t>Sentiment</a:t>
            </a:r>
            <a:r>
              <a:rPr lang="it-IT" altLang="it-IT" sz="2400" dirty="0">
                <a:latin typeface="Calibri" panose="020F0502020204030204" pitchFamily="34" charset="0"/>
              </a:rPr>
              <a:t> Analysis (di solito applicata dopo una fase di training del software);</a:t>
            </a:r>
          </a:p>
          <a:p>
            <a:pPr marL="457200" indent="-457200" algn="just">
              <a:lnSpc>
                <a:spcPct val="120000"/>
              </a:lnSpc>
              <a:spcBef>
                <a:spcPts val="0"/>
              </a:spcBef>
              <a:buAutoNum type="arabicParenR"/>
            </a:pPr>
            <a:r>
              <a:rPr lang="it-IT" altLang="it-IT" sz="2400" dirty="0">
                <a:latin typeface="Calibri" panose="020F0502020204030204" pitchFamily="34" charset="0"/>
              </a:rPr>
              <a:t>Dopo aver determinato il </a:t>
            </a:r>
            <a:r>
              <a:rPr lang="it-IT" altLang="it-IT" sz="2400" dirty="0" err="1">
                <a:latin typeface="Calibri" panose="020F0502020204030204" pitchFamily="34" charset="0"/>
              </a:rPr>
              <a:t>Sentiment</a:t>
            </a:r>
            <a:r>
              <a:rPr lang="it-IT" altLang="it-IT" sz="2400" dirty="0">
                <a:latin typeface="Calibri" panose="020F0502020204030204" pitchFamily="34" charset="0"/>
              </a:rPr>
              <a:t> </a:t>
            </a:r>
            <a:r>
              <a:rPr lang="it-IT" altLang="it-IT" sz="2400" dirty="0" err="1">
                <a:latin typeface="Calibri" panose="020F0502020204030204" pitchFamily="34" charset="0"/>
              </a:rPr>
              <a:t>assocciato</a:t>
            </a:r>
            <a:r>
              <a:rPr lang="it-IT" altLang="it-IT" sz="2400" dirty="0">
                <a:latin typeface="Calibri" panose="020F0502020204030204" pitchFamily="34" charset="0"/>
              </a:rPr>
              <a:t> ai vari oggetti, si possono applicare altre tecniche di analisi dei dati per cercare di comprendere il perché di una valenza positiva, neutra o negativa per uno specifico </a:t>
            </a:r>
            <a:r>
              <a:rPr lang="it-IT" altLang="it-IT" sz="2400" dirty="0" err="1">
                <a:latin typeface="Calibri" panose="020F0502020204030204" pitchFamily="34" charset="0"/>
              </a:rPr>
              <a:t>ogggetto</a:t>
            </a:r>
            <a:r>
              <a:rPr lang="it-IT" altLang="it-IT" sz="2400" dirty="0">
                <a:latin typeface="Calibri" panose="020F0502020204030204" pitchFamily="34" charset="0"/>
              </a:rPr>
              <a:t>.</a:t>
            </a:r>
          </a:p>
          <a:p>
            <a:pPr marL="457200" indent="-457200" algn="just">
              <a:lnSpc>
                <a:spcPct val="120000"/>
              </a:lnSpc>
              <a:spcBef>
                <a:spcPts val="0"/>
              </a:spcBef>
              <a:buAutoNum type="arabicParenR"/>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i="1" dirty="0" err="1"/>
              <a:t>Sentiment</a:t>
            </a:r>
            <a:r>
              <a:rPr lang="it-IT" sz="4800" b="1" dirty="0"/>
              <a:t> </a:t>
            </a:r>
            <a:r>
              <a:rPr lang="it-IT" sz="4800" b="1" i="1" dirty="0"/>
              <a:t>Analysis</a:t>
            </a:r>
            <a:r>
              <a:rPr lang="it-IT" sz="4800" b="1" dirty="0"/>
              <a:t>: un percorso tipo</a:t>
            </a:r>
          </a:p>
        </p:txBody>
      </p:sp>
    </p:spTree>
    <p:extLst>
      <p:ext uri="{BB962C8B-B14F-4D97-AF65-F5344CB8AC3E}">
        <p14:creationId xmlns:p14="http://schemas.microsoft.com/office/powerpoint/2010/main" val="4214088826"/>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4967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Ci sono attualmente due approcci alla </a:t>
            </a:r>
            <a:r>
              <a:rPr lang="it-IT" altLang="it-IT" sz="2400" i="1" dirty="0" err="1">
                <a:latin typeface="Calibri" panose="020F0502020204030204" pitchFamily="34" charset="0"/>
              </a:rPr>
              <a:t>Sentiment</a:t>
            </a:r>
            <a:r>
              <a:rPr lang="it-IT" altLang="it-IT" sz="2400" dirty="0">
                <a:latin typeface="Calibri" panose="020F0502020204030204" pitchFamily="34" charset="0"/>
              </a:rPr>
              <a:t> </a:t>
            </a:r>
            <a:r>
              <a:rPr lang="it-IT" altLang="it-IT" sz="2400" i="1" dirty="0">
                <a:latin typeface="Calibri" panose="020F0502020204030204" pitchFamily="34" charset="0"/>
              </a:rPr>
              <a:t>Analysis:</a:t>
            </a:r>
          </a:p>
          <a:p>
            <a:pPr algn="just">
              <a:lnSpc>
                <a:spcPct val="120000"/>
              </a:lnSpc>
              <a:spcBef>
                <a:spcPts val="0"/>
              </a:spcBef>
              <a:buNone/>
            </a:pPr>
            <a:endParaRPr lang="it-IT" altLang="it-IT" sz="2400" i="1" dirty="0">
              <a:latin typeface="Calibri" panose="020F0502020204030204" pitchFamily="34" charset="0"/>
            </a:endParaRPr>
          </a:p>
          <a:p>
            <a:pPr algn="just">
              <a:lnSpc>
                <a:spcPct val="120000"/>
              </a:lnSpc>
              <a:spcBef>
                <a:spcPts val="0"/>
              </a:spcBef>
              <a:buNone/>
            </a:pPr>
            <a:r>
              <a:rPr lang="it-IT" altLang="it-IT" sz="2400" i="1" dirty="0">
                <a:latin typeface="Calibri" panose="020F0502020204030204" pitchFamily="34" charset="0"/>
              </a:rPr>
              <a:t>1) </a:t>
            </a:r>
            <a:r>
              <a:rPr lang="it-IT" altLang="it-IT" sz="2400" i="1" dirty="0" err="1">
                <a:latin typeface="Calibri" panose="020F0502020204030204" pitchFamily="34" charset="0"/>
              </a:rPr>
              <a:t>Unsupervised</a:t>
            </a:r>
            <a:r>
              <a:rPr lang="it-IT" altLang="it-IT" sz="2400" i="1" dirty="0">
                <a:latin typeface="Calibri" panose="020F0502020204030204" pitchFamily="34" charset="0"/>
              </a:rPr>
              <a:t> e </a:t>
            </a:r>
            <a:r>
              <a:rPr lang="it-IT" altLang="it-IT" sz="2400" i="1" dirty="0" err="1">
                <a:latin typeface="Calibri" panose="020F0502020204030204" pitchFamily="34" charset="0"/>
              </a:rPr>
              <a:t>dictionary</a:t>
            </a:r>
            <a:r>
              <a:rPr lang="it-IT" altLang="it-IT" sz="2400" i="1" dirty="0">
                <a:latin typeface="Calibri" panose="020F0502020204030204" pitchFamily="34" charset="0"/>
              </a:rPr>
              <a:t> </a:t>
            </a:r>
            <a:r>
              <a:rPr lang="it-IT" altLang="it-IT" sz="2400" i="1" dirty="0" err="1">
                <a:latin typeface="Calibri" panose="020F0502020204030204" pitchFamily="34" charset="0"/>
              </a:rPr>
              <a:t>based</a:t>
            </a:r>
            <a:r>
              <a:rPr lang="it-IT" altLang="it-IT" sz="2400" dirty="0">
                <a:latin typeface="Calibri" panose="020F0502020204030204" pitchFamily="34" charset="0"/>
              </a:rPr>
              <a:t>: la polarità di un testo viene stabilita in base alla ricorrenza al suo interno di parole positive, negative o neutre attinte in modo automatico da dizionari prestabiliti. Quest’approccio ha dei limiti evidenti nella difficoltà che hanno i software ad analizzare testi contenenti ambiguità, doppi sensi, giochi di parole, ironia, ecc.;</a:t>
            </a:r>
          </a:p>
          <a:p>
            <a:pPr marL="457200" indent="-457200" algn="just">
              <a:lnSpc>
                <a:spcPct val="120000"/>
              </a:lnSpc>
              <a:spcBef>
                <a:spcPts val="0"/>
              </a:spcBef>
              <a:buAutoNum type="arabicParenR"/>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2) </a:t>
            </a:r>
            <a:r>
              <a:rPr lang="it-IT" altLang="it-IT" sz="2400" i="1" dirty="0" err="1">
                <a:latin typeface="Calibri" panose="020F0502020204030204" pitchFamily="34" charset="0"/>
              </a:rPr>
              <a:t>Supervised</a:t>
            </a:r>
            <a:r>
              <a:rPr lang="it-IT" altLang="it-IT" sz="2400" i="1" dirty="0">
                <a:latin typeface="Calibri" panose="020F0502020204030204" pitchFamily="34" charset="0"/>
              </a:rPr>
              <a:t> o semi-</a:t>
            </a:r>
            <a:r>
              <a:rPr lang="it-IT" altLang="it-IT" sz="2400" i="1" dirty="0" err="1">
                <a:latin typeface="Calibri" panose="020F0502020204030204" pitchFamily="34" charset="0"/>
              </a:rPr>
              <a:t>supervised</a:t>
            </a:r>
            <a:r>
              <a:rPr lang="it-IT" altLang="it-IT" sz="2400" dirty="0">
                <a:latin typeface="Calibri" panose="020F0502020204030204" pitchFamily="34" charset="0"/>
              </a:rPr>
              <a:t>: il ricercatore / il gruppo di ricerca codifica un campione di testi e gli assegna una polarità, successivamente, un software, sulla base di questa attività di codifica, categorizzerà automaticamente il testo. In pratica il ricercatore / il gruppo di ricerca insegna al software come codificare. È questo l’approccio che attualmente va per la maggiore.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La </a:t>
            </a:r>
            <a:r>
              <a:rPr lang="it-IT" sz="4800" b="1" i="1" dirty="0" err="1"/>
              <a:t>Sentiment</a:t>
            </a:r>
            <a:r>
              <a:rPr lang="it-IT" sz="4800" b="1" dirty="0"/>
              <a:t> </a:t>
            </a:r>
            <a:r>
              <a:rPr lang="it-IT" sz="4800" b="1" i="1" dirty="0"/>
              <a:t>Analysis</a:t>
            </a:r>
          </a:p>
        </p:txBody>
      </p:sp>
    </p:spTree>
    <p:extLst>
      <p:ext uri="{BB962C8B-B14F-4D97-AF65-F5344CB8AC3E}">
        <p14:creationId xmlns:p14="http://schemas.microsoft.com/office/powerpoint/2010/main" val="2074920287"/>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
        <p:nvSpPr>
          <p:cNvPr id="9" name="CasellaDiTesto 6"/>
          <p:cNvSpPr txBox="1">
            <a:spLocks noChangeArrowheads="1"/>
          </p:cNvSpPr>
          <p:nvPr/>
        </p:nvSpPr>
        <p:spPr bwMode="auto">
          <a:xfrm>
            <a:off x="1774826" y="1987550"/>
            <a:ext cx="3744913" cy="368300"/>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Obiettivi cognitivi</a:t>
            </a:r>
          </a:p>
        </p:txBody>
      </p:sp>
      <p:sp>
        <p:nvSpPr>
          <p:cNvPr id="10" name="CasellaDiTesto 7"/>
          <p:cNvSpPr txBox="1">
            <a:spLocks noChangeArrowheads="1"/>
          </p:cNvSpPr>
          <p:nvPr/>
        </p:nvSpPr>
        <p:spPr bwMode="auto">
          <a:xfrm>
            <a:off x="1812926" y="4056064"/>
            <a:ext cx="3527425" cy="36988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Ingresso</a:t>
            </a:r>
          </a:p>
        </p:txBody>
      </p:sp>
      <p:sp>
        <p:nvSpPr>
          <p:cNvPr id="11" name="CasellaDiTesto 8"/>
          <p:cNvSpPr txBox="1">
            <a:spLocks noChangeArrowheads="1"/>
          </p:cNvSpPr>
          <p:nvPr/>
        </p:nvSpPr>
        <p:spPr bwMode="auto">
          <a:xfrm>
            <a:off x="1811339" y="4924425"/>
            <a:ext cx="2441575" cy="647700"/>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Raccolta delle </a:t>
            </a:r>
          </a:p>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informazioni</a:t>
            </a:r>
          </a:p>
        </p:txBody>
      </p:sp>
      <p:sp>
        <p:nvSpPr>
          <p:cNvPr id="12" name="CasellaDiTesto 9"/>
          <p:cNvSpPr txBox="1">
            <a:spLocks noChangeArrowheads="1"/>
          </p:cNvSpPr>
          <p:nvPr/>
        </p:nvSpPr>
        <p:spPr bwMode="auto">
          <a:xfrm>
            <a:off x="1770063" y="2973389"/>
            <a:ext cx="3619500" cy="369887"/>
          </a:xfrm>
          <a:prstGeom prst="rect">
            <a:avLst/>
          </a:prstGeom>
          <a:noFill/>
          <a:ln>
            <a:noFill/>
          </a:ln>
        </p:spPr>
        <p:txBody>
          <a:bodyPr>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it-IT" b="1" dirty="0">
                <a:solidFill>
                  <a:schemeClr val="tx2">
                    <a:lumMod val="50000"/>
                  </a:schemeClr>
                </a:solidFill>
                <a:latin typeface="+mn-lt"/>
                <a:ea typeface="Verdana" panose="020B0604030504040204" pitchFamily="34" charset="0"/>
                <a:cs typeface="Verdana" panose="020B0604030504040204" pitchFamily="34" charset="0"/>
              </a:rPr>
              <a:t>Campo topologico</a:t>
            </a:r>
          </a:p>
        </p:txBody>
      </p:sp>
      <p:sp>
        <p:nvSpPr>
          <p:cNvPr id="12295" name="CasellaDiTesto 12"/>
          <p:cNvSpPr txBox="1">
            <a:spLocks noChangeArrowheads="1"/>
          </p:cNvSpPr>
          <p:nvPr/>
        </p:nvSpPr>
        <p:spPr bwMode="auto">
          <a:xfrm>
            <a:off x="5340350" y="1470026"/>
            <a:ext cx="52578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just" eaLnBrk="1" hangingPunct="1">
              <a:spcBef>
                <a:spcPct val="0"/>
              </a:spcBef>
              <a:buFontTx/>
              <a:buNone/>
            </a:pPr>
            <a:r>
              <a:rPr lang="it-IT" altLang="it-IT" sz="1500">
                <a:latin typeface="+mn-lt"/>
                <a:ea typeface="Verdana" panose="020B0604030504040204" pitchFamily="34" charset="0"/>
                <a:cs typeface="Verdana" panose="020B0604030504040204" pitchFamily="34" charset="0"/>
              </a:rPr>
              <a:t>Analizzare i comportamenti del consumatore “autoproduttore” di cosmetici naturali all’interno delle online community che  frequenta, e l’eventuale influenza di tale partecipazione sulle pratiche di DIY</a:t>
            </a:r>
            <a:endParaRPr lang="it-IT" altLang="it-IT" sz="1500">
              <a:solidFill>
                <a:srgbClr val="FF0000"/>
              </a:solidFill>
              <a:latin typeface="+mn-lt"/>
              <a:ea typeface="Verdana" panose="020B0604030504040204" pitchFamily="34" charset="0"/>
              <a:cs typeface="Verdana" panose="020B0604030504040204" pitchFamily="34" charset="0"/>
            </a:endParaRPr>
          </a:p>
          <a:p>
            <a:pPr algn="ctr" eaLnBrk="1" hangingPunct="1">
              <a:spcBef>
                <a:spcPct val="0"/>
              </a:spcBef>
              <a:buFontTx/>
              <a:buNone/>
            </a:pPr>
            <a:endParaRPr lang="it-IT" altLang="it-IT" sz="1800">
              <a:latin typeface="+mn-lt"/>
              <a:ea typeface="Verdana" panose="020B0604030504040204" pitchFamily="34" charset="0"/>
              <a:cs typeface="Verdana" panose="020B0604030504040204" pitchFamily="34" charset="0"/>
            </a:endParaRPr>
          </a:p>
        </p:txBody>
      </p:sp>
      <p:sp>
        <p:nvSpPr>
          <p:cNvPr id="12296" name="CasellaDiTesto 13"/>
          <p:cNvSpPr txBox="1">
            <a:spLocks noChangeArrowheads="1"/>
          </p:cNvSpPr>
          <p:nvPr/>
        </p:nvSpPr>
        <p:spPr bwMode="auto">
          <a:xfrm>
            <a:off x="5389563" y="2762250"/>
            <a:ext cx="4667250" cy="877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lgn="just" eaLnBrk="1" hangingPunct="1">
              <a:spcBef>
                <a:spcPct val="0"/>
              </a:spcBef>
            </a:pPr>
            <a:r>
              <a:rPr lang="it-IT" altLang="it-IT" sz="1700">
                <a:latin typeface="+mn-lt"/>
                <a:ea typeface="Verdana" panose="020B0604030504040204" pitchFamily="34" charset="0"/>
                <a:cs typeface="Verdana" panose="020B0604030504040204" pitchFamily="34" charset="0"/>
              </a:rPr>
              <a:t>L’angolo di Lola</a:t>
            </a:r>
          </a:p>
          <a:p>
            <a:pPr algn="just" eaLnBrk="1" hangingPunct="1">
              <a:spcBef>
                <a:spcPct val="0"/>
              </a:spcBef>
            </a:pPr>
            <a:r>
              <a:rPr lang="it-IT" altLang="it-IT" sz="1700">
                <a:latin typeface="+mn-lt"/>
                <a:ea typeface="Verdana" panose="020B0604030504040204" pitchFamily="34" charset="0"/>
                <a:cs typeface="Verdana" panose="020B0604030504040204" pitchFamily="34" charset="0"/>
              </a:rPr>
              <a:t>Sai Cosa Ti Spalmi</a:t>
            </a:r>
          </a:p>
          <a:p>
            <a:pPr algn="just" eaLnBrk="1" hangingPunct="1">
              <a:spcBef>
                <a:spcPct val="0"/>
              </a:spcBef>
            </a:pPr>
            <a:r>
              <a:rPr lang="it-IT" altLang="it-IT" sz="1700">
                <a:latin typeface="+mn-lt"/>
                <a:ea typeface="Verdana" panose="020B0604030504040204" pitchFamily="34" charset="0"/>
                <a:cs typeface="Verdana" panose="020B0604030504040204" pitchFamily="34" charset="0"/>
              </a:rPr>
              <a:t>Promiseland</a:t>
            </a:r>
          </a:p>
        </p:txBody>
      </p:sp>
      <p:sp>
        <p:nvSpPr>
          <p:cNvPr id="12297" name="CasellaDiTesto 14"/>
          <p:cNvSpPr txBox="1">
            <a:spLocks noChangeArrowheads="1"/>
          </p:cNvSpPr>
          <p:nvPr/>
        </p:nvSpPr>
        <p:spPr bwMode="auto">
          <a:xfrm>
            <a:off x="5519738" y="4025901"/>
            <a:ext cx="46101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700">
                <a:latin typeface="+mn-lt"/>
                <a:ea typeface="Verdana" panose="020B0604030504040204" pitchFamily="34" charset="0"/>
                <a:cs typeface="Verdana" panose="020B0604030504040204" pitchFamily="34" charset="0"/>
              </a:rPr>
              <a:t>Osservazione non partecipante</a:t>
            </a:r>
          </a:p>
        </p:txBody>
      </p:sp>
      <p:sp>
        <p:nvSpPr>
          <p:cNvPr id="12298" name="CasellaDiTesto 15"/>
          <p:cNvSpPr txBox="1">
            <a:spLocks noChangeArrowheads="1"/>
          </p:cNvSpPr>
          <p:nvPr/>
        </p:nvSpPr>
        <p:spPr bwMode="auto">
          <a:xfrm>
            <a:off x="5375275" y="4773613"/>
            <a:ext cx="5181600"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pPr>
            <a:r>
              <a:rPr lang="it-IT" altLang="it-IT" sz="1700">
                <a:latin typeface="+mn-lt"/>
                <a:ea typeface="Verdana" panose="020B0604030504040204" pitchFamily="34" charset="0"/>
                <a:cs typeface="Verdana" panose="020B0604030504040204" pitchFamily="34" charset="0"/>
              </a:rPr>
              <a:t>Sai Cosa Ti Spalmi: 237 </a:t>
            </a:r>
            <a:r>
              <a:rPr lang="it-IT" altLang="it-IT" sz="1700" i="1">
                <a:latin typeface="+mn-lt"/>
                <a:ea typeface="Verdana" panose="020B0604030504040204" pitchFamily="34" charset="0"/>
                <a:cs typeface="Verdana" panose="020B0604030504040204" pitchFamily="34" charset="0"/>
              </a:rPr>
              <a:t>thread</a:t>
            </a:r>
            <a:r>
              <a:rPr lang="it-IT" altLang="it-IT" sz="1700">
                <a:latin typeface="+mn-lt"/>
                <a:ea typeface="Verdana" panose="020B0604030504040204" pitchFamily="34" charset="0"/>
                <a:cs typeface="Verdana" panose="020B0604030504040204" pitchFamily="34" charset="0"/>
              </a:rPr>
              <a:t> analizzati</a:t>
            </a:r>
          </a:p>
          <a:p>
            <a:pPr>
              <a:spcBef>
                <a:spcPct val="0"/>
              </a:spcBef>
            </a:pPr>
            <a:r>
              <a:rPr lang="it-IT" altLang="it-IT" sz="1700">
                <a:latin typeface="+mn-lt"/>
                <a:ea typeface="Verdana" panose="020B0604030504040204" pitchFamily="34" charset="0"/>
                <a:cs typeface="Verdana" panose="020B0604030504040204" pitchFamily="34" charset="0"/>
              </a:rPr>
              <a:t>L’angolo di Lola : 51 </a:t>
            </a:r>
            <a:r>
              <a:rPr lang="it-IT" altLang="it-IT" sz="1700" i="1">
                <a:latin typeface="+mn-lt"/>
                <a:ea typeface="Verdana" panose="020B0604030504040204" pitchFamily="34" charset="0"/>
                <a:cs typeface="Verdana" panose="020B0604030504040204" pitchFamily="34" charset="0"/>
              </a:rPr>
              <a:t>thread</a:t>
            </a:r>
            <a:r>
              <a:rPr lang="it-IT" altLang="it-IT" sz="1700">
                <a:latin typeface="+mn-lt"/>
                <a:ea typeface="Verdana" panose="020B0604030504040204" pitchFamily="34" charset="0"/>
                <a:cs typeface="Verdana" panose="020B0604030504040204" pitchFamily="34" charset="0"/>
              </a:rPr>
              <a:t> analizzati</a:t>
            </a:r>
          </a:p>
          <a:p>
            <a:pPr>
              <a:spcBef>
                <a:spcPct val="0"/>
              </a:spcBef>
            </a:pPr>
            <a:r>
              <a:rPr lang="it-IT" altLang="it-IT" sz="1700">
                <a:latin typeface="+mn-lt"/>
                <a:ea typeface="Verdana" panose="020B0604030504040204" pitchFamily="34" charset="0"/>
                <a:cs typeface="Verdana" panose="020B0604030504040204" pitchFamily="34" charset="0"/>
              </a:rPr>
              <a:t>Promiseland: 223 </a:t>
            </a:r>
            <a:r>
              <a:rPr lang="it-IT" altLang="it-IT" sz="1700" i="1">
                <a:latin typeface="+mn-lt"/>
                <a:ea typeface="Verdana" panose="020B0604030504040204" pitchFamily="34" charset="0"/>
                <a:cs typeface="Verdana" panose="020B0604030504040204" pitchFamily="34" charset="0"/>
              </a:rPr>
              <a:t>thread </a:t>
            </a:r>
            <a:r>
              <a:rPr lang="it-IT" altLang="it-IT" sz="1700">
                <a:latin typeface="+mn-lt"/>
                <a:ea typeface="Verdana" panose="020B0604030504040204" pitchFamily="34" charset="0"/>
                <a:cs typeface="Verdana" panose="020B0604030504040204" pitchFamily="34" charset="0"/>
              </a:rPr>
              <a:t>analizzati</a:t>
            </a:r>
          </a:p>
          <a:p>
            <a:pPr>
              <a:spcBef>
                <a:spcPct val="0"/>
              </a:spcBef>
            </a:pPr>
            <a:endParaRPr lang="it-IT" altLang="it-IT" sz="1700">
              <a:latin typeface="+mn-lt"/>
              <a:ea typeface="Verdana" panose="020B0604030504040204" pitchFamily="34" charset="0"/>
              <a:cs typeface="Verdana" panose="020B0604030504040204" pitchFamily="34" charset="0"/>
            </a:endParaRPr>
          </a:p>
          <a:p>
            <a:pPr>
              <a:spcBef>
                <a:spcPct val="0"/>
              </a:spcBef>
              <a:buFontTx/>
              <a:buNone/>
            </a:pPr>
            <a:r>
              <a:rPr lang="it-IT" altLang="it-IT" sz="1500">
                <a:latin typeface="+mn-lt"/>
                <a:ea typeface="Verdana" panose="020B0604030504040204" pitchFamily="34" charset="0"/>
                <a:cs typeface="Verdana" panose="020B0604030504040204" pitchFamily="34" charset="0"/>
              </a:rPr>
              <a:t>Arco temporale di riferimento: 01/2013  - 07/2013</a:t>
            </a:r>
          </a:p>
        </p:txBody>
      </p:sp>
      <p:sp>
        <p:nvSpPr>
          <p:cNvPr id="21" name="Freccia a destra 20"/>
          <p:cNvSpPr/>
          <p:nvPr/>
        </p:nvSpPr>
        <p:spPr>
          <a:xfrm>
            <a:off x="4252914" y="1989138"/>
            <a:ext cx="763587"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2" name="Freccia a destra 21"/>
          <p:cNvSpPr/>
          <p:nvPr/>
        </p:nvSpPr>
        <p:spPr>
          <a:xfrm>
            <a:off x="4291013" y="2998788"/>
            <a:ext cx="762000"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3" name="Freccia a destra 22"/>
          <p:cNvSpPr/>
          <p:nvPr/>
        </p:nvSpPr>
        <p:spPr>
          <a:xfrm>
            <a:off x="4291013" y="4013201"/>
            <a:ext cx="762000" cy="373063"/>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
        <p:nvSpPr>
          <p:cNvPr id="24" name="Freccia a destra 23"/>
          <p:cNvSpPr/>
          <p:nvPr/>
        </p:nvSpPr>
        <p:spPr>
          <a:xfrm>
            <a:off x="4291013" y="5084763"/>
            <a:ext cx="762000" cy="373062"/>
          </a:xfrm>
          <a:prstGeom prst="rightArrow">
            <a:avLst/>
          </a:prstGeom>
          <a:solidFill>
            <a:schemeClr val="accent1"/>
          </a:solidFill>
          <a:ln>
            <a:solidFill>
              <a:schemeClr val="tx2">
                <a:lumMod val="40000"/>
                <a:lumOff val="60000"/>
              </a:schemeClr>
            </a:solidFill>
          </a:ln>
        </p:spPr>
        <p:style>
          <a:lnRef idx="2">
            <a:schemeClr val="accent2"/>
          </a:lnRef>
          <a:fillRef idx="1">
            <a:schemeClr val="lt1"/>
          </a:fillRef>
          <a:effectRef idx="0">
            <a:schemeClr val="accent2"/>
          </a:effectRef>
          <a:fontRef idx="minor">
            <a:schemeClr val="dk1"/>
          </a:fontRef>
        </p:style>
        <p:txBody>
          <a:bodyPr anchor="ctr"/>
          <a:lstStyle/>
          <a:p>
            <a:pPr algn="ctr">
              <a:defRPr/>
            </a:pPr>
            <a:endParaRPr lang="it-IT"/>
          </a:p>
        </p:txBody>
      </p:sp>
    </p:spTree>
    <p:extLst>
      <p:ext uri="{BB962C8B-B14F-4D97-AF65-F5344CB8AC3E}">
        <p14:creationId xmlns:p14="http://schemas.microsoft.com/office/powerpoint/2010/main" val="122077314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a 5"/>
          <p:cNvGraphicFramePr>
            <a:graphicFrameLocks noGrp="1"/>
          </p:cNvGraphicFramePr>
          <p:nvPr/>
        </p:nvGraphicFramePr>
        <p:xfrm>
          <a:off x="1703389" y="1412875"/>
          <a:ext cx="8785225" cy="4968876"/>
        </p:xfrm>
        <a:graphic>
          <a:graphicData uri="http://schemas.openxmlformats.org/drawingml/2006/table">
            <a:tbl>
              <a:tblPr firstRow="1" firstCol="1" bandRow="1">
                <a:tableStyleId>{5C22544A-7EE6-4342-B048-85BDC9FD1C3A}</a:tableStyleId>
              </a:tblPr>
              <a:tblGrid>
                <a:gridCol w="2593456">
                  <a:extLst>
                    <a:ext uri="{9D8B030D-6E8A-4147-A177-3AD203B41FA5}">
                      <a16:colId xmlns:a16="http://schemas.microsoft.com/office/drawing/2014/main" val="20000"/>
                    </a:ext>
                  </a:extLst>
                </a:gridCol>
                <a:gridCol w="6191769">
                  <a:extLst>
                    <a:ext uri="{9D8B030D-6E8A-4147-A177-3AD203B41FA5}">
                      <a16:colId xmlns:a16="http://schemas.microsoft.com/office/drawing/2014/main" val="20001"/>
                    </a:ext>
                  </a:extLst>
                </a:gridCol>
              </a:tblGrid>
              <a:tr h="382221">
                <a:tc>
                  <a:txBody>
                    <a:bodyPr/>
                    <a:lstStyle/>
                    <a:p>
                      <a:pPr algn="just">
                        <a:spcAft>
                          <a:spcPts val="0"/>
                        </a:spcAft>
                      </a:pPr>
                      <a:r>
                        <a:rPr lang="en-US" sz="1800" dirty="0">
                          <a:solidFill>
                            <a:schemeClr val="tx1"/>
                          </a:solidFill>
                          <a:effectLst/>
                        </a:rPr>
                        <a:t>Forum</a:t>
                      </a:r>
                      <a:endParaRPr lang="it-IT" sz="18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800" dirty="0">
                          <a:solidFill>
                            <a:schemeClr val="tx1"/>
                          </a:solidFill>
                          <a:effectLst/>
                        </a:rPr>
                        <a:t>Sezioni (numero post/ </a:t>
                      </a:r>
                      <a:r>
                        <a:rPr lang="it-IT" sz="1800" dirty="0" err="1">
                          <a:solidFill>
                            <a:schemeClr val="tx1"/>
                          </a:solidFill>
                          <a:effectLst/>
                        </a:rPr>
                        <a:t>thread</a:t>
                      </a:r>
                      <a:r>
                        <a:rPr lang="it-IT" sz="1800" dirty="0">
                          <a:solidFill>
                            <a:schemeClr val="tx1"/>
                          </a:solidFill>
                          <a:effectLst/>
                        </a:rPr>
                        <a:t>)</a:t>
                      </a:r>
                      <a:endParaRPr lang="it-IT" sz="1800" dirty="0">
                        <a:solidFill>
                          <a:schemeClr val="tx1"/>
                        </a:solidFill>
                        <a:effectLst/>
                        <a:latin typeface="Times New Roman"/>
                        <a:ea typeface="Times New Roman"/>
                      </a:endParaRPr>
                    </a:p>
                  </a:txBody>
                  <a:tcPr marL="68582" marR="68582" marT="0" marB="0"/>
                </a:tc>
                <a:extLst>
                  <a:ext uri="{0D108BD9-81ED-4DB2-BD59-A6C34878D82A}">
                    <a16:rowId xmlns:a16="http://schemas.microsoft.com/office/drawing/2014/main" val="10000"/>
                  </a:ext>
                </a:extLst>
              </a:tr>
              <a:tr h="1528885">
                <a:tc>
                  <a:txBody>
                    <a:bodyPr/>
                    <a:lstStyle/>
                    <a:p>
                      <a:pPr>
                        <a:spcAft>
                          <a:spcPts val="0"/>
                        </a:spcAft>
                      </a:pPr>
                      <a:r>
                        <a:rPr lang="it-IT" sz="1600" dirty="0">
                          <a:solidFill>
                            <a:schemeClr val="tx1"/>
                          </a:solidFill>
                          <a:effectLst/>
                        </a:rPr>
                        <a:t>Sai Cosa Ti Spalmi (SCTS)</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“i cosmetici, la pelle e il pianeta” (156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 </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“l’angolo dello </a:t>
                      </a:r>
                      <a:r>
                        <a:rPr lang="it-IT" sz="1600" dirty="0" err="1">
                          <a:effectLst/>
                          <a:latin typeface="Verdana" panose="020B0604030504040204" pitchFamily="34" charset="0"/>
                          <a:ea typeface="Verdana" panose="020B0604030504040204" pitchFamily="34" charset="0"/>
                          <a:cs typeface="Verdana" panose="020B0604030504040204" pitchFamily="34" charset="0"/>
                        </a:rPr>
                        <a:t>spignattamento</a:t>
                      </a:r>
                      <a:r>
                        <a:rPr lang="it-IT" sz="1600" dirty="0">
                          <a:effectLst/>
                          <a:latin typeface="Verdana" panose="020B0604030504040204" pitchFamily="34" charset="0"/>
                          <a:ea typeface="Verdana" panose="020B0604030504040204" pitchFamily="34" charset="0"/>
                          <a:cs typeface="Verdana" panose="020B0604030504040204" pitchFamily="34" charset="0"/>
                        </a:rPr>
                        <a:t>” (81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“INCI dei cosmetici” (riferiti ai prodotti “I Provenzali” - 1006 post)</a:t>
                      </a:r>
                    </a:p>
                  </a:txBody>
                  <a:tcPr marL="68582" marR="68582" marT="0" marB="0"/>
                </a:tc>
                <a:extLst>
                  <a:ext uri="{0D108BD9-81ED-4DB2-BD59-A6C34878D82A}">
                    <a16:rowId xmlns:a16="http://schemas.microsoft.com/office/drawing/2014/main" val="10001"/>
                  </a:ext>
                </a:extLst>
              </a:tr>
              <a:tr h="1528885">
                <a:tc>
                  <a:txBody>
                    <a:bodyPr/>
                    <a:lstStyle/>
                    <a:p>
                      <a:pPr>
                        <a:spcAft>
                          <a:spcPts val="0"/>
                        </a:spcAft>
                      </a:pPr>
                      <a:r>
                        <a:rPr lang="it-IT" sz="1600" dirty="0">
                          <a:solidFill>
                            <a:schemeClr val="tx1"/>
                          </a:solidFill>
                          <a:effectLst/>
                        </a:rPr>
                        <a:t>L’angolo di Lola</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“diritte cosmetiche” (28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“l’arte dello </a:t>
                      </a:r>
                      <a:r>
                        <a:rPr lang="it-IT" sz="1600" dirty="0" err="1">
                          <a:effectLst/>
                          <a:latin typeface="Verdana" panose="020B0604030504040204" pitchFamily="34" charset="0"/>
                          <a:ea typeface="Verdana" panose="020B0604030504040204" pitchFamily="34" charset="0"/>
                          <a:cs typeface="Verdana" panose="020B0604030504040204" pitchFamily="34" charset="0"/>
                        </a:rPr>
                        <a:t>spignattamento</a:t>
                      </a:r>
                      <a:r>
                        <a:rPr lang="it-IT" sz="1600" dirty="0">
                          <a:effectLst/>
                          <a:latin typeface="Verdana" panose="020B0604030504040204" pitchFamily="34" charset="0"/>
                          <a:ea typeface="Verdana" panose="020B0604030504040204" pitchFamily="34" charset="0"/>
                          <a:cs typeface="Verdana" panose="020B0604030504040204" pitchFamily="34" charset="0"/>
                        </a:rPr>
                        <a:t>” (23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 “database INCI in ordine alfabetico” (riferiti ai prodotti “I Provenzali” - 1688 post)</a:t>
                      </a:r>
                    </a:p>
                  </a:txBody>
                  <a:tcPr marL="68582" marR="68582" marT="0" marB="0"/>
                </a:tc>
                <a:extLst>
                  <a:ext uri="{0D108BD9-81ED-4DB2-BD59-A6C34878D82A}">
                    <a16:rowId xmlns:a16="http://schemas.microsoft.com/office/drawing/2014/main" val="10002"/>
                  </a:ext>
                </a:extLst>
              </a:tr>
              <a:tr h="1528885">
                <a:tc>
                  <a:txBody>
                    <a:bodyPr/>
                    <a:lstStyle/>
                    <a:p>
                      <a:pPr>
                        <a:spcAft>
                          <a:spcPts val="0"/>
                        </a:spcAft>
                      </a:pPr>
                      <a:r>
                        <a:rPr lang="it-IT" sz="1600" dirty="0" err="1">
                          <a:solidFill>
                            <a:schemeClr val="tx1"/>
                          </a:solidFill>
                          <a:effectLst/>
                        </a:rPr>
                        <a:t>Promiseland</a:t>
                      </a:r>
                      <a:endParaRPr lang="it-IT" sz="1600" dirty="0">
                        <a:solidFill>
                          <a:schemeClr val="tx1"/>
                        </a:solidFill>
                        <a:effectLst/>
                        <a:latin typeface="Times New Roman"/>
                        <a:ea typeface="Times New Roman"/>
                      </a:endParaRPr>
                    </a:p>
                  </a:txBody>
                  <a:tcPr marL="68582" marR="68582" marT="0" marB="0"/>
                </a:tc>
                <a:tc>
                  <a:txBody>
                    <a:bodyPr/>
                    <a:lstStyle/>
                    <a:p>
                      <a:pPr algn="just">
                        <a:spcAft>
                          <a:spcPts val="0"/>
                        </a:spcAft>
                      </a:pPr>
                      <a:r>
                        <a:rPr lang="it-IT" sz="1600" dirty="0">
                          <a:effectLst/>
                          <a:latin typeface="Verdana" panose="020B0604030504040204" pitchFamily="34" charset="0"/>
                          <a:ea typeface="Verdana" panose="020B0604030504040204" pitchFamily="34" charset="0"/>
                          <a:cs typeface="Verdana" panose="020B0604030504040204" pitchFamily="34" charset="0"/>
                        </a:rPr>
                        <a:t>post relativi alle recensioni degli INCI dei prodotti, agli spignatti, ai trattamenti cosmetici e alle informazioni sugli ingredienti presenti nel database del </a:t>
                      </a:r>
                      <a:r>
                        <a:rPr lang="it-IT" sz="1600" dirty="0" err="1">
                          <a:effectLst/>
                          <a:latin typeface="Verdana" panose="020B0604030504040204" pitchFamily="34" charset="0"/>
                          <a:ea typeface="Verdana" panose="020B0604030504040204" pitchFamily="34" charset="0"/>
                          <a:cs typeface="Verdana" panose="020B0604030504040204" pitchFamily="34" charset="0"/>
                        </a:rPr>
                        <a:t>Biodizionario</a:t>
                      </a:r>
                      <a:r>
                        <a:rPr lang="it-IT" sz="1600" dirty="0">
                          <a:effectLst/>
                          <a:latin typeface="Verdana" panose="020B0604030504040204" pitchFamily="34" charset="0"/>
                          <a:ea typeface="Verdana" panose="020B0604030504040204" pitchFamily="34" charset="0"/>
                          <a:cs typeface="Verdana" panose="020B0604030504040204" pitchFamily="34" charset="0"/>
                        </a:rPr>
                        <a:t> (223 </a:t>
                      </a:r>
                      <a:r>
                        <a:rPr lang="it-IT" sz="1600" dirty="0" err="1">
                          <a:effectLst/>
                          <a:latin typeface="Verdana" panose="020B0604030504040204" pitchFamily="34" charset="0"/>
                          <a:ea typeface="Verdana" panose="020B0604030504040204" pitchFamily="34" charset="0"/>
                          <a:cs typeface="Verdana" panose="020B0604030504040204" pitchFamily="34" charset="0"/>
                        </a:rPr>
                        <a:t>thread</a:t>
                      </a:r>
                      <a:r>
                        <a:rPr lang="it-IT" sz="1600" dirty="0">
                          <a:effectLst/>
                          <a:latin typeface="Verdana" panose="020B0604030504040204" pitchFamily="34" charset="0"/>
                          <a:ea typeface="Verdana" panose="020B0604030504040204" pitchFamily="34" charset="0"/>
                          <a:cs typeface="Verdana" panose="020B0604030504040204" pitchFamily="34" charset="0"/>
                        </a:rPr>
                        <a:t>)</a:t>
                      </a:r>
                    </a:p>
                  </a:txBody>
                  <a:tcPr marL="68582" marR="68582" marT="0" marB="0"/>
                </a:tc>
                <a:extLst>
                  <a:ext uri="{0D108BD9-81ED-4DB2-BD59-A6C34878D82A}">
                    <a16:rowId xmlns:a16="http://schemas.microsoft.com/office/drawing/2014/main" val="10003"/>
                  </a:ext>
                </a:extLst>
              </a:tr>
            </a:tbl>
          </a:graphicData>
        </a:graphic>
      </p:graphicFrame>
      <p:sp>
        <p:nvSpPr>
          <p:cNvPr id="7"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5499235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Rectangle 28"/>
          <p:cNvSpPr>
            <a:spLocks noChangeArrowheads="1"/>
          </p:cNvSpPr>
          <p:nvPr/>
        </p:nvSpPr>
        <p:spPr bwMode="auto">
          <a:xfrm>
            <a:off x="1524001" y="439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p>
        </p:txBody>
      </p:sp>
      <p:sp>
        <p:nvSpPr>
          <p:cNvPr id="14340" name="Rectangle 29"/>
          <p:cNvSpPr>
            <a:spLocks noChangeArrowheads="1"/>
          </p:cNvSpPr>
          <p:nvPr/>
        </p:nvSpPr>
        <p:spPr bwMode="auto">
          <a:xfrm>
            <a:off x="1524001" y="463034"/>
            <a:ext cx="18473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a:spcBef>
                <a:spcPct val="0"/>
              </a:spcBef>
              <a:buFontTx/>
              <a:buNone/>
            </a:pPr>
            <a:endParaRPr lang="it-IT" altLang="it-IT" sz="1800"/>
          </a:p>
        </p:txBody>
      </p:sp>
      <p:sp>
        <p:nvSpPr>
          <p:cNvPr id="34" name="Rettangolo 33"/>
          <p:cNvSpPr/>
          <p:nvPr/>
        </p:nvSpPr>
        <p:spPr>
          <a:xfrm>
            <a:off x="2278644" y="2374387"/>
            <a:ext cx="7777162" cy="3416320"/>
          </a:xfrm>
          <a:prstGeom prst="rect">
            <a:avLst/>
          </a:prstGeom>
        </p:spPr>
        <p:txBody>
          <a:bodyPr>
            <a:spAutoFit/>
          </a:bodyPr>
          <a:lstStyle/>
          <a:p>
            <a:pPr marL="285750" indent="-285750">
              <a:buFont typeface="Arial" pitchFamily="34" charset="0"/>
              <a:buChar char="•"/>
              <a:defRPr/>
            </a:pPr>
            <a:endParaRPr lang="it-IT" sz="2400" dirty="0"/>
          </a:p>
          <a:p>
            <a:pPr marL="285750" indent="-285750">
              <a:buFont typeface="Arial" pitchFamily="34" charset="0"/>
              <a:buChar char="•"/>
              <a:defRPr/>
            </a:pPr>
            <a:endParaRPr lang="it-IT" sz="2400" b="1" i="1" dirty="0"/>
          </a:p>
          <a:p>
            <a:pPr>
              <a:defRPr/>
            </a:pPr>
            <a:endParaRPr lang="it-IT" sz="2400" dirty="0"/>
          </a:p>
          <a:p>
            <a:pPr>
              <a:defRPr/>
            </a:pPr>
            <a:r>
              <a:rPr lang="it-IT" sz="2400" dirty="0"/>
              <a:t/>
            </a:r>
            <a:br>
              <a:rPr lang="it-IT" sz="2400" dirty="0"/>
            </a:br>
            <a:r>
              <a:rPr lang="it-IT" sz="2400" dirty="0"/>
              <a:t> </a:t>
            </a:r>
          </a:p>
          <a:p>
            <a:pPr>
              <a:defRPr/>
            </a:pPr>
            <a:r>
              <a:rPr lang="it-IT" sz="2400" dirty="0"/>
              <a:t> </a:t>
            </a:r>
          </a:p>
          <a:p>
            <a:pPr>
              <a:defRPr/>
            </a:pPr>
            <a:endParaRPr lang="it-IT" sz="2400" dirty="0"/>
          </a:p>
          <a:p>
            <a:pPr marL="285750" indent="-285750">
              <a:buClr>
                <a:schemeClr val="accent1"/>
              </a:buClr>
              <a:buFont typeface="Arial" pitchFamily="34" charset="0"/>
              <a:buChar char="•"/>
              <a:defRPr/>
            </a:pPr>
            <a:endParaRPr lang="it-IT" sz="2400" dirty="0"/>
          </a:p>
          <a:p>
            <a:pPr>
              <a:defRPr/>
            </a:pPr>
            <a:endParaRPr lang="it-IT" sz="2400" dirty="0"/>
          </a:p>
        </p:txBody>
      </p:sp>
      <p:sp>
        <p:nvSpPr>
          <p:cNvPr id="36" name="CasellaDiTesto 35"/>
          <p:cNvSpPr txBox="1"/>
          <p:nvPr/>
        </p:nvSpPr>
        <p:spPr>
          <a:xfrm>
            <a:off x="2635831" y="4782625"/>
            <a:ext cx="6769100" cy="830997"/>
          </a:xfrm>
          <a:prstGeom prst="rect">
            <a:avLst/>
          </a:prstGeom>
          <a:noFill/>
        </p:spPr>
        <p:txBody>
          <a:bodyPr>
            <a:spAutoFit/>
          </a:bodyPr>
          <a:lstStyle/>
          <a:p>
            <a:pPr algn="just">
              <a:defRPr/>
            </a:pPr>
            <a:r>
              <a:rPr lang="it-IT" sz="2400" dirty="0">
                <a:solidFill>
                  <a:schemeClr val="tx2">
                    <a:lumMod val="50000"/>
                  </a:schemeClr>
                </a:solidFill>
                <a:ea typeface="Verdana" panose="020B0604030504040204" pitchFamily="34" charset="0"/>
                <a:cs typeface="Verdana" panose="020B0604030504040204" pitchFamily="34" charset="0"/>
              </a:rPr>
              <a:t>La rappresentazione dell’identità individuale avviene attraverso valori condivisi dalla community</a:t>
            </a:r>
          </a:p>
        </p:txBody>
      </p:sp>
      <p:sp>
        <p:nvSpPr>
          <p:cNvPr id="2" name="Rettangolo 1"/>
          <p:cNvSpPr/>
          <p:nvPr/>
        </p:nvSpPr>
        <p:spPr>
          <a:xfrm>
            <a:off x="1708732" y="1199637"/>
            <a:ext cx="9315114" cy="2677656"/>
          </a:xfrm>
          <a:prstGeom prst="rect">
            <a:avLst/>
          </a:prstGeom>
        </p:spPr>
        <p:txBody>
          <a:bodyPr wrap="none">
            <a:spAutoFit/>
          </a:bodyPr>
          <a:lstStyle/>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sistema di norme condivise &gt; es. non menzionare nomi brand/prodotti</a:t>
            </a: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linguaggio «specialistico» &gt; riferimento a termini tecnici e settoriali</a:t>
            </a: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creazione di icone/idoli e di oggetti di culto &gt; moderatori, </a:t>
            </a:r>
            <a:r>
              <a:rPr lang="it-IT" sz="2400" dirty="0" err="1">
                <a:ea typeface="Verdana" panose="020B0604030504040204" pitchFamily="34" charset="0"/>
                <a:cs typeface="Verdana" panose="020B0604030504040204" pitchFamily="34" charset="0"/>
              </a:rPr>
              <a:t>biodizionario</a:t>
            </a: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endParaRPr lang="it-IT" sz="2400" dirty="0">
              <a:ea typeface="Verdana" panose="020B0604030504040204" pitchFamily="34" charset="0"/>
              <a:cs typeface="Verdana" panose="020B0604030504040204" pitchFamily="34" charset="0"/>
            </a:endParaRPr>
          </a:p>
          <a:p>
            <a:pPr marL="285750" indent="-285750">
              <a:buFont typeface="Arial" panose="020B0604020202020204" pitchFamily="34" charset="0"/>
              <a:buChar char="•"/>
              <a:defRPr/>
            </a:pPr>
            <a:r>
              <a:rPr lang="it-IT" sz="2400" dirty="0">
                <a:ea typeface="Verdana" panose="020B0604030504040204" pitchFamily="34" charset="0"/>
                <a:cs typeface="Verdana" panose="020B0604030504040204" pitchFamily="34" charset="0"/>
              </a:rPr>
              <a:t>valori cardine e </a:t>
            </a:r>
            <a:r>
              <a:rPr lang="it-IT" sz="2400" i="1" dirty="0" err="1">
                <a:ea typeface="Verdana" panose="020B0604030504040204" pitchFamily="34" charset="0"/>
                <a:cs typeface="Verdana" panose="020B0604030504040204" pitchFamily="34" charset="0"/>
              </a:rPr>
              <a:t>linking</a:t>
            </a:r>
            <a:r>
              <a:rPr lang="it-IT" sz="2400" i="1" dirty="0">
                <a:ea typeface="Verdana" panose="020B0604030504040204" pitchFamily="34" charset="0"/>
                <a:cs typeface="Verdana" panose="020B0604030504040204" pitchFamily="34" charset="0"/>
              </a:rPr>
              <a:t> </a:t>
            </a:r>
            <a:r>
              <a:rPr lang="it-IT" sz="2400" i="1" dirty="0" err="1">
                <a:ea typeface="Verdana" panose="020B0604030504040204" pitchFamily="34" charset="0"/>
                <a:cs typeface="Verdana" panose="020B0604030504040204" pitchFamily="34" charset="0"/>
              </a:rPr>
              <a:t>value</a:t>
            </a:r>
            <a:r>
              <a:rPr lang="it-IT" sz="2400" dirty="0">
                <a:ea typeface="Verdana" panose="020B0604030504040204" pitchFamily="34" charset="0"/>
                <a:cs typeface="Verdana" panose="020B0604030504040204" pitchFamily="34" charset="0"/>
              </a:rPr>
              <a:t> &gt; </a:t>
            </a:r>
            <a:r>
              <a:rPr lang="it-IT" sz="2400" dirty="0">
                <a:solidFill>
                  <a:schemeClr val="tx2">
                    <a:lumMod val="50000"/>
                  </a:schemeClr>
                </a:solidFill>
                <a:ea typeface="Verdana" panose="020B0604030504040204" pitchFamily="34" charset="0"/>
                <a:cs typeface="Verdana" panose="020B0604030504040204" pitchFamily="34" charset="0"/>
              </a:rPr>
              <a:t>rispetto per l’ambiente</a:t>
            </a:r>
          </a:p>
        </p:txBody>
      </p:sp>
      <p:sp>
        <p:nvSpPr>
          <p:cNvPr id="12" name="Freccia in giù 11"/>
          <p:cNvSpPr/>
          <p:nvPr/>
        </p:nvSpPr>
        <p:spPr>
          <a:xfrm>
            <a:off x="5684497" y="3763450"/>
            <a:ext cx="576262" cy="8636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it-IT" sz="2400"/>
          </a:p>
        </p:txBody>
      </p:sp>
      <p:sp>
        <p:nvSpPr>
          <p:cNvPr id="11"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250719718"/>
      </p:ext>
    </p:extLst>
  </p:cSld>
  <p:clrMapOvr>
    <a:masterClrMapping/>
  </p:clrMapOvr>
  <p:transition spd="med"/>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Rettangolo 5"/>
          <p:cNvSpPr>
            <a:spLocks noChangeArrowheads="1"/>
          </p:cNvSpPr>
          <p:nvPr/>
        </p:nvSpPr>
        <p:spPr bwMode="auto">
          <a:xfrm>
            <a:off x="186813" y="1167888"/>
            <a:ext cx="11366090" cy="50167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2000" i="1" dirty="0">
                <a:latin typeface="+mn-lt"/>
              </a:rPr>
              <a:t>“Buonasera sono molto contenta di fare parte di questo forum, che fin dalla nascita della mia passione per il "lato verde" è stato molto utile. </a:t>
            </a:r>
          </a:p>
          <a:p>
            <a:pPr eaLnBrk="1" hangingPunct="1">
              <a:spcBef>
                <a:spcPct val="0"/>
              </a:spcBef>
              <a:buFontTx/>
              <a:buNone/>
            </a:pPr>
            <a:r>
              <a:rPr lang="it-IT" altLang="it-IT" sz="2000" i="1" dirty="0">
                <a:latin typeface="+mn-lt"/>
              </a:rPr>
              <a:t>Anche se sono una ragazza molto giovane credo di aver capito che rispettare l'ambiente e contribuire a tutelarlo con prodotti </a:t>
            </a:r>
            <a:r>
              <a:rPr lang="it-IT" altLang="it-IT" sz="2000" i="1" dirty="0" err="1">
                <a:latin typeface="+mn-lt"/>
              </a:rPr>
              <a:t>ecobio</a:t>
            </a:r>
            <a:r>
              <a:rPr lang="it-IT" altLang="it-IT" sz="2000" i="1" dirty="0">
                <a:latin typeface="+mn-lt"/>
              </a:rPr>
              <a:t> siano azioni giuste da fare […].Informandomi bene spero oltre ad arricchire il mio bagaglio personale, di influenzare positivamente la mia famiglia e i miei amici. </a:t>
            </a:r>
          </a:p>
          <a:p>
            <a:pPr eaLnBrk="1" hangingPunct="1">
              <a:spcBef>
                <a:spcPct val="0"/>
              </a:spcBef>
              <a:buFontTx/>
              <a:buNone/>
            </a:pPr>
            <a:r>
              <a:rPr lang="it-IT" altLang="it-IT" sz="2000" i="1" dirty="0">
                <a:latin typeface="+mn-lt"/>
              </a:rPr>
              <a:t>Con questa "breve presentazione" vi auguro una buona giornata”</a:t>
            </a:r>
            <a:br>
              <a:rPr lang="it-IT" altLang="it-IT" sz="2000" i="1" dirty="0">
                <a:latin typeface="+mn-lt"/>
              </a:rPr>
            </a:br>
            <a:r>
              <a:rPr lang="it-IT" altLang="it-IT" sz="2000" dirty="0">
                <a:latin typeface="+mn-lt"/>
              </a:rPr>
              <a:t>(SCTS) </a:t>
            </a:r>
          </a:p>
          <a:p>
            <a:pPr eaLnBrk="1" hangingPunct="1">
              <a:spcBef>
                <a:spcPct val="0"/>
              </a:spcBef>
              <a:buFontTx/>
              <a:buNone/>
            </a:pPr>
            <a:endParaRPr lang="it-IT" altLang="it-IT" sz="2000" i="1" dirty="0">
              <a:latin typeface="+mn-lt"/>
            </a:endParaRPr>
          </a:p>
          <a:p>
            <a:pPr eaLnBrk="1" hangingPunct="1">
              <a:spcBef>
                <a:spcPct val="0"/>
              </a:spcBef>
              <a:buFontTx/>
              <a:buNone/>
            </a:pPr>
            <a:endParaRPr lang="it-IT" altLang="it-IT" sz="2000" i="1" dirty="0">
              <a:latin typeface="+mn-lt"/>
            </a:endParaRPr>
          </a:p>
          <a:p>
            <a:pPr eaLnBrk="1" hangingPunct="1">
              <a:spcBef>
                <a:spcPct val="0"/>
              </a:spcBef>
              <a:buFontTx/>
              <a:buNone/>
            </a:pPr>
            <a:r>
              <a:rPr lang="it-IT" altLang="it-IT" sz="2000" i="1" dirty="0">
                <a:latin typeface="+mn-lt"/>
              </a:rPr>
              <a:t>“In ufficio mi chiamano "</a:t>
            </a:r>
            <a:r>
              <a:rPr lang="it-IT" altLang="it-IT" sz="2000" i="1" dirty="0" err="1">
                <a:latin typeface="+mn-lt"/>
              </a:rPr>
              <a:t>ecobio</a:t>
            </a:r>
            <a:r>
              <a:rPr lang="it-IT" altLang="it-IT" sz="2000" i="1" dirty="0">
                <a:latin typeface="+mn-lt"/>
              </a:rPr>
              <a:t>" […]. Ne parlo con tutti, faccio la spesa anche per mamma, così evita i detersivi non </a:t>
            </a:r>
            <a:r>
              <a:rPr lang="it-IT" altLang="it-IT" sz="2000" i="1" dirty="0" err="1">
                <a:latin typeface="+mn-lt"/>
              </a:rPr>
              <a:t>bio</a:t>
            </a:r>
            <a:r>
              <a:rPr lang="it-IT" altLang="it-IT" sz="2000" i="1" dirty="0">
                <a:latin typeface="+mn-lt"/>
              </a:rPr>
              <a:t>, a volte è pesante e mi scoraggio, ma è l'unica maniera per sentirmi meno in colpa e contribuire, almeno di un "pochissimo", alla non-violenza sulla nostra bella Terra. </a:t>
            </a:r>
          </a:p>
          <a:p>
            <a:pPr eaLnBrk="1" hangingPunct="1">
              <a:spcBef>
                <a:spcPct val="0"/>
              </a:spcBef>
              <a:buFontTx/>
              <a:buNone/>
            </a:pPr>
            <a:r>
              <a:rPr lang="it-IT" altLang="it-IT" sz="2000" i="1" dirty="0">
                <a:latin typeface="+mn-lt"/>
              </a:rPr>
              <a:t>Una frase (di non mi ricordo più) diceva più o meno così: "sono soltanto uno, ma comunque sono uno, non posso fare tutto, ma comunque posso fare qualcosa, e anche se non posso fare tutto, non rifiuterò di fare quel qualcosa che posso fare" e allora tutto torna sereno.”</a:t>
            </a:r>
            <a:r>
              <a:rPr lang="it-IT" altLang="it-IT" sz="2000" dirty="0">
                <a:latin typeface="+mn-lt"/>
              </a:rPr>
              <a:t>(</a:t>
            </a:r>
            <a:r>
              <a:rPr lang="it-IT" altLang="it-IT" sz="2000" dirty="0" err="1">
                <a:latin typeface="+mn-lt"/>
              </a:rPr>
              <a:t>Promiseland</a:t>
            </a:r>
            <a:r>
              <a:rPr lang="it-IT" altLang="it-IT" sz="2000" dirty="0">
                <a:latin typeface="+mn-lt"/>
              </a:rPr>
              <a:t>)</a:t>
            </a:r>
          </a:p>
          <a:p>
            <a:pPr eaLnBrk="1" hangingPunct="1">
              <a:spcBef>
                <a:spcPct val="0"/>
              </a:spcBef>
              <a:buFontTx/>
              <a:buNone/>
            </a:pPr>
            <a:endParaRPr lang="it-IT" altLang="it-IT" sz="2000" dirty="0">
              <a:latin typeface="+mn-lt"/>
            </a:endParaRPr>
          </a:p>
        </p:txBody>
      </p:sp>
      <p:sp>
        <p:nvSpPr>
          <p:cNvPr id="6"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30359170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olo 1">
            <a:extLst>
              <a:ext uri="{FF2B5EF4-FFF2-40B4-BE49-F238E27FC236}">
                <a16:creationId xmlns:a16="http://schemas.microsoft.com/office/drawing/2014/main" id="{9EC333C6-C60A-4A23-8F50-3299D7673F4D}"/>
              </a:ext>
            </a:extLst>
          </p:cNvPr>
          <p:cNvSpPr>
            <a:spLocks noGrp="1"/>
          </p:cNvSpPr>
          <p:nvPr>
            <p:ph type="title"/>
          </p:nvPr>
        </p:nvSpPr>
        <p:spPr>
          <a:xfrm>
            <a:off x="0" y="0"/>
            <a:ext cx="12192000" cy="984250"/>
          </a:xfrm>
        </p:spPr>
        <p:txBody>
          <a:bodyPr/>
          <a:lstStyle/>
          <a:p>
            <a:pPr algn="ctr" eaLnBrk="1" hangingPunct="1"/>
            <a:r>
              <a:rPr lang="it-IT" altLang="it-IT"/>
              <a:t>L’egemonia dei numeri</a:t>
            </a:r>
          </a:p>
        </p:txBody>
      </p:sp>
      <p:sp>
        <p:nvSpPr>
          <p:cNvPr id="3" name="Rettangolo 2">
            <a:extLst>
              <a:ext uri="{FF2B5EF4-FFF2-40B4-BE49-F238E27FC236}">
                <a16:creationId xmlns:a16="http://schemas.microsoft.com/office/drawing/2014/main" id="{B1950D38-5D96-4953-850B-452047DD233B}"/>
              </a:ext>
            </a:extLst>
          </p:cNvPr>
          <p:cNvSpPr/>
          <p:nvPr/>
        </p:nvSpPr>
        <p:spPr>
          <a:xfrm>
            <a:off x="128588" y="2343150"/>
            <a:ext cx="11934825" cy="4524375"/>
          </a:xfrm>
          <a:prstGeom prst="rect">
            <a:avLst/>
          </a:prstGeom>
        </p:spPr>
        <p:txBody>
          <a:bodyPr>
            <a:spAutoFit/>
          </a:bodyPr>
          <a:lstStyle/>
          <a:p>
            <a:pPr algn="just" eaLnBrk="1" fontAlgn="auto" hangingPunct="1">
              <a:spcBef>
                <a:spcPts val="0"/>
              </a:spcBef>
              <a:spcAft>
                <a:spcPts val="0"/>
              </a:spcAft>
              <a:defRPr/>
            </a:pPr>
            <a:r>
              <a:rPr lang="it-IT" dirty="0">
                <a:latin typeface="+mn-lt"/>
              </a:rPr>
              <a:t>Questi stratagemmi retorici fanno leva su alcuni elementi critici degli stili di ragionamento comuni alla maggioranza degli esseri umani: </a:t>
            </a:r>
          </a:p>
          <a:p>
            <a:pPr algn="just" eaLnBrk="1" fontAlgn="auto" hangingPunct="1">
              <a:spcBef>
                <a:spcPts val="0"/>
              </a:spcBef>
              <a:spcAft>
                <a:spcPts val="0"/>
              </a:spcAft>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l’ingannevole senso di “certezza” veicolato dai numeri, la cui portata è aumentata da un atavico e ossequioso timore;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l’incapacità degli esseri umani di processare molte informazioni contemporaneamente;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l’innata tendenza degli uomini a ricercare/creare un ordine nelle cose;</a:t>
            </a:r>
          </a:p>
          <a:p>
            <a:pPr marL="457200" indent="-457200" algn="just" eaLnBrk="1" fontAlgn="auto" hangingPunct="1">
              <a:spcBef>
                <a:spcPts val="0"/>
              </a:spcBef>
              <a:spcAft>
                <a:spcPts val="0"/>
              </a:spcAft>
              <a:buFont typeface="+mj-lt"/>
              <a:buAutoNum type="arabicPeriod"/>
              <a:defRPr/>
            </a:pPr>
            <a:endParaRPr lang="it-IT" dirty="0">
              <a:latin typeface="+mn-lt"/>
            </a:endParaRPr>
          </a:p>
          <a:p>
            <a:pPr marL="457200" indent="-457200" algn="just" eaLnBrk="1" fontAlgn="auto" hangingPunct="1">
              <a:spcBef>
                <a:spcPts val="0"/>
              </a:spcBef>
              <a:spcAft>
                <a:spcPts val="0"/>
              </a:spcAft>
              <a:buFont typeface="+mj-lt"/>
              <a:buAutoNum type="arabicPeriod"/>
              <a:defRPr/>
            </a:pPr>
            <a:r>
              <a:rPr lang="it-IT" dirty="0">
                <a:latin typeface="+mn-lt"/>
              </a:rPr>
              <a:t>la scarsa competenza linguistica – ovvero la scarsa conoscenza del linguaggio della statistica – e comunicativa – la difficoltà ad interpretare e trasmettere i  risultati di un’analisi statistica – da parte degli attori di tutti quei processi comunicativi che chiamano in causa la statistica.</a:t>
            </a:r>
          </a:p>
          <a:p>
            <a:pPr algn="just" eaLnBrk="1" fontAlgn="auto" hangingPunct="1">
              <a:spcBef>
                <a:spcPts val="0"/>
              </a:spcBef>
              <a:spcAft>
                <a:spcPts val="0"/>
              </a:spcAft>
              <a:defRPr/>
            </a:pPr>
            <a:endParaRPr lang="it-IT" dirty="0">
              <a:latin typeface="+mn-lt"/>
            </a:endParaRPr>
          </a:p>
          <a:p>
            <a:pPr algn="just" eaLnBrk="1" fontAlgn="auto" hangingPunct="1">
              <a:spcBef>
                <a:spcPts val="0"/>
              </a:spcBef>
              <a:spcAft>
                <a:spcPts val="0"/>
              </a:spcAft>
              <a:defRPr/>
            </a:pPr>
            <a:r>
              <a:rPr lang="it-IT" dirty="0">
                <a:latin typeface="+mn-lt"/>
              </a:rPr>
              <a:t>Ai quattro elementi critici individuati prima, si deve aggiungere la trappola mentale che più di tutte sta attualmente facendo danni: </a:t>
            </a:r>
            <a:r>
              <a:rPr lang="it-IT" b="1" dirty="0">
                <a:latin typeface="+mn-lt"/>
              </a:rPr>
              <a:t>la tendenza (potremmo quasi dire innata) degli esseri umani a equiparare numeri e fatti</a:t>
            </a:r>
            <a:r>
              <a:rPr lang="it-IT" dirty="0">
                <a:latin typeface="+mn-lt"/>
              </a:rPr>
              <a:t>.</a:t>
            </a:r>
          </a:p>
          <a:p>
            <a:pPr algn="just" eaLnBrk="1" fontAlgn="auto" hangingPunct="1">
              <a:spcBef>
                <a:spcPts val="0"/>
              </a:spcBef>
              <a:spcAft>
                <a:spcPts val="0"/>
              </a:spcAft>
              <a:defRPr/>
            </a:pPr>
            <a:endParaRPr lang="it-IT" dirty="0">
              <a:latin typeface="+mn-lt"/>
            </a:endParaRPr>
          </a:p>
        </p:txBody>
      </p:sp>
      <p:sp>
        <p:nvSpPr>
          <p:cNvPr id="4100" name="Rettangolo 3">
            <a:extLst>
              <a:ext uri="{FF2B5EF4-FFF2-40B4-BE49-F238E27FC236}">
                <a16:creationId xmlns:a16="http://schemas.microsoft.com/office/drawing/2014/main" id="{1F6DFC5A-41AE-4770-951C-4BB61CA9AFC2}"/>
              </a:ext>
            </a:extLst>
          </p:cNvPr>
          <p:cNvSpPr>
            <a:spLocks noChangeArrowheads="1"/>
          </p:cNvSpPr>
          <p:nvPr/>
        </p:nvSpPr>
        <p:spPr bwMode="auto">
          <a:xfrm>
            <a:off x="6319838" y="984250"/>
            <a:ext cx="5510212"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600" i="1"/>
              <a:t>Se vuoi ispirare fiducia, fornisci molti dati statistici. </a:t>
            </a:r>
          </a:p>
          <a:p>
            <a:pPr eaLnBrk="1" hangingPunct="1">
              <a:lnSpc>
                <a:spcPct val="100000"/>
              </a:lnSpc>
              <a:spcBef>
                <a:spcPct val="0"/>
              </a:spcBef>
              <a:buFontTx/>
              <a:buNone/>
            </a:pPr>
            <a:r>
              <a:rPr lang="it-IT" altLang="it-IT" sz="1600" i="1"/>
              <a:t>Non importa che siano esatti, neppure che siano comprensibili. </a:t>
            </a:r>
          </a:p>
          <a:p>
            <a:pPr eaLnBrk="1" hangingPunct="1">
              <a:lnSpc>
                <a:spcPct val="100000"/>
              </a:lnSpc>
              <a:spcBef>
                <a:spcPct val="0"/>
              </a:spcBef>
              <a:buFontTx/>
              <a:buNone/>
            </a:pPr>
            <a:r>
              <a:rPr lang="it-IT" altLang="it-IT" sz="1600" i="1"/>
              <a:t>Basta che siano in quantità sufficiente.</a:t>
            </a:r>
          </a:p>
          <a:p>
            <a:pPr eaLnBrk="1" hangingPunct="1">
              <a:lnSpc>
                <a:spcPct val="100000"/>
              </a:lnSpc>
              <a:spcBef>
                <a:spcPct val="0"/>
              </a:spcBef>
              <a:buFontTx/>
              <a:buNone/>
            </a:pPr>
            <a:r>
              <a:rPr lang="it-IT" altLang="it-IT" sz="1600"/>
              <a:t>(Lewis Carroll)</a:t>
            </a:r>
          </a:p>
        </p:txBody>
      </p:sp>
      <p:pic>
        <p:nvPicPr>
          <p:cNvPr id="4101" name="Picture 2" descr="https://media.licdn.com/mpr/mpr/shrinknp_400_400/AAEAAQAAAAAAAAVNAAAAJGM2YTRlNzYyLWM1MmItNGJhYS1iNDJkLTU0MTlmN2QxOTQ4OQ.jpg">
            <a:extLst>
              <a:ext uri="{FF2B5EF4-FFF2-40B4-BE49-F238E27FC236}">
                <a16:creationId xmlns:a16="http://schemas.microsoft.com/office/drawing/2014/main" id="{9F3EEB81-E89B-408D-88DC-A16667DD7E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60388"/>
            <a:ext cx="206375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ttangolo 7"/>
          <p:cNvSpPr/>
          <p:nvPr/>
        </p:nvSpPr>
        <p:spPr>
          <a:xfrm>
            <a:off x="230854" y="1170141"/>
            <a:ext cx="11508862" cy="4893647"/>
          </a:xfrm>
          <a:prstGeom prst="rect">
            <a:avLst/>
          </a:prstGeom>
        </p:spPr>
        <p:txBody>
          <a:bodyPr wrap="square">
            <a:spAutoFit/>
          </a:bodyPr>
          <a:lstStyle/>
          <a:p>
            <a:pPr>
              <a:defRPr/>
            </a:pPr>
            <a:endParaRPr lang="it-IT" sz="2400" dirty="0"/>
          </a:p>
          <a:p>
            <a:pPr>
              <a:defRPr/>
            </a:pPr>
            <a:r>
              <a:rPr lang="it-IT" sz="2400" dirty="0"/>
              <a:t>Le pratiche di autoproduzione o “l’arte dello spignatto”:</a:t>
            </a:r>
          </a:p>
          <a:p>
            <a:pPr>
              <a:defRPr/>
            </a:pPr>
            <a:endParaRPr lang="it-IT" sz="2400" dirty="0"/>
          </a:p>
          <a:p>
            <a:pPr marL="285750" indent="-285750">
              <a:buFont typeface="Arial" panose="020B0604020202020204" pitchFamily="34" charset="0"/>
              <a:buChar char="•"/>
              <a:defRPr/>
            </a:pPr>
            <a:r>
              <a:rPr lang="it-IT" sz="2400" dirty="0"/>
              <a:t>alternativa sicura e consapevole ai prodotti cosmetici in commercio</a:t>
            </a:r>
          </a:p>
          <a:p>
            <a:pPr>
              <a:defRPr/>
            </a:pPr>
            <a:endParaRPr lang="it-IT" sz="2400" dirty="0"/>
          </a:p>
          <a:p>
            <a:pPr marL="285750" indent="-285750">
              <a:buFont typeface="Arial" panose="020B0604020202020204" pitchFamily="34" charset="0"/>
              <a:buChar char="•"/>
              <a:defRPr/>
            </a:pPr>
            <a:r>
              <a:rPr lang="it-IT" sz="2400" dirty="0"/>
              <a:t>vera e propria «passione» che genera divertimento e gratificazione</a:t>
            </a:r>
          </a:p>
          <a:p>
            <a:pPr>
              <a:defRPr/>
            </a:pPr>
            <a:endParaRPr lang="it-IT" sz="2400" dirty="0"/>
          </a:p>
          <a:p>
            <a:pPr>
              <a:defRPr/>
            </a:pPr>
            <a:endParaRPr lang="it-IT" sz="2400" dirty="0"/>
          </a:p>
          <a:p>
            <a:pPr>
              <a:defRPr/>
            </a:pPr>
            <a:r>
              <a:rPr lang="it-IT" sz="2400" dirty="0"/>
              <a:t>«</a:t>
            </a:r>
            <a:r>
              <a:rPr lang="it-IT" sz="2400" i="1" dirty="0"/>
              <a:t>Sono contentissima, che soddisfazione creare da soli, con le proprie manine . Il deodorante ha passato il test sia per me sia per mio fratello solo che adesso mi è venuta la </a:t>
            </a:r>
            <a:r>
              <a:rPr lang="it-IT" sz="2400" i="1" dirty="0" err="1"/>
              <a:t>spignattite</a:t>
            </a:r>
            <a:r>
              <a:rPr lang="it-IT" sz="2400" i="1" dirty="0"/>
              <a:t>: ieri sera ho preparato lo </a:t>
            </a:r>
            <a:r>
              <a:rPr lang="it-IT" sz="2400" i="1" dirty="0" err="1"/>
              <a:t>scrub</a:t>
            </a:r>
            <a:r>
              <a:rPr lang="it-IT" sz="2400" i="1" dirty="0"/>
              <a:t> al cacao </a:t>
            </a:r>
            <a:r>
              <a:rPr lang="it-IT" sz="2400" dirty="0"/>
              <a:t>[…] </a:t>
            </a:r>
            <a:r>
              <a:rPr lang="it-IT" sz="2400" i="1" dirty="0"/>
              <a:t>e oggi ho una voglia matta di spignattarmi una crema giorno più leggerina per il viso usando l’olio di crusca di riso, ma il problema è che non so come inventarmela   Ma ci devo riuscire </a:t>
            </a:r>
            <a:r>
              <a:rPr lang="it-IT" sz="2400" dirty="0"/>
              <a:t>[…]» (Mariposa299)</a:t>
            </a:r>
          </a:p>
        </p:txBody>
      </p:sp>
      <p:sp>
        <p:nvSpPr>
          <p:cNvPr id="7"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112167080"/>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1"/>
          <p:cNvSpPr txBox="1">
            <a:spLocks noChangeArrowheads="1"/>
          </p:cNvSpPr>
          <p:nvPr/>
        </p:nvSpPr>
        <p:spPr bwMode="auto">
          <a:xfrm>
            <a:off x="0" y="620714"/>
            <a:ext cx="12191999"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eaLnBrk="1" hangingPunct="1">
              <a:tabLst>
                <a:tab pos="723900" algn="l"/>
                <a:tab pos="1447800" algn="l"/>
                <a:tab pos="2171700" algn="l"/>
                <a:tab pos="2895600" algn="l"/>
                <a:tab pos="3619500" algn="l"/>
                <a:tab pos="4343400" algn="l"/>
                <a:tab pos="5067300" algn="l"/>
              </a:tabLst>
              <a:defRPr/>
            </a:pPr>
            <a:r>
              <a:rPr altLang="it-IT" sz="2400" kern="0" dirty="0">
                <a:solidFill>
                  <a:schemeClr val="tx1"/>
                </a:solidFill>
                <a:latin typeface="+mn-lt"/>
              </a:rPr>
              <a:t>Dalla valutazione dei prodotti alle pratiche di autoproduzione</a:t>
            </a:r>
          </a:p>
        </p:txBody>
      </p:sp>
      <p:sp>
        <p:nvSpPr>
          <p:cNvPr id="7" name="Rettangolo 6"/>
          <p:cNvSpPr/>
          <p:nvPr/>
        </p:nvSpPr>
        <p:spPr>
          <a:xfrm>
            <a:off x="1784351" y="1317625"/>
            <a:ext cx="8632825" cy="3786188"/>
          </a:xfrm>
          <a:prstGeom prst="rect">
            <a:avLst/>
          </a:prstGeom>
        </p:spPr>
        <p:txBody>
          <a:bodyPr>
            <a:spAutoFit/>
          </a:bodyPr>
          <a:lstStyle/>
          <a:p>
            <a:pPr>
              <a:defRPr/>
            </a:pPr>
            <a:endParaRPr lang="it-IT" sz="2000" dirty="0"/>
          </a:p>
          <a:p>
            <a:pPr>
              <a:defRPr/>
            </a:pPr>
            <a:r>
              <a:rPr lang="it-IT" sz="2000" dirty="0"/>
              <a:t>Le pratiche di autoproduzione nei forum di cosmesi naturali si sviluppano:</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a seguito di processo formativo che richiede acquisizione conoscenze specifiche (dalla community e da opinion leader) per consentire lo sviluppo di competenze</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con l’ausilio di specifici strumenti (INCI e </a:t>
            </a:r>
            <a:r>
              <a:rPr lang="it-IT" sz="2000" dirty="0" err="1"/>
              <a:t>Biodizionario</a:t>
            </a:r>
            <a:r>
              <a:rPr lang="it-IT" sz="2000" dirty="0"/>
              <a:t>)</a:t>
            </a:r>
          </a:p>
          <a:p>
            <a:pPr marL="285750" indent="-285750">
              <a:buFont typeface="Arial" panose="020B0604020202020204" pitchFamily="34" charset="0"/>
              <a:buChar char="•"/>
              <a:defRPr/>
            </a:pPr>
            <a:endParaRPr lang="it-IT" sz="2000" dirty="0"/>
          </a:p>
          <a:p>
            <a:pPr marL="285750" indent="-285750">
              <a:buFont typeface="Arial" panose="020B0604020202020204" pitchFamily="34" charset="0"/>
              <a:buChar char="•"/>
              <a:defRPr/>
            </a:pPr>
            <a:r>
              <a:rPr lang="it-IT" sz="2000" dirty="0"/>
              <a:t>per sopperire a “mancanze” di prodotti eco-</a:t>
            </a:r>
            <a:r>
              <a:rPr lang="it-IT" sz="2000" dirty="0" err="1"/>
              <a:t>bio</a:t>
            </a:r>
            <a:r>
              <a:rPr lang="it-IT" sz="2000" dirty="0"/>
              <a:t> presenti sul mercato</a:t>
            </a:r>
          </a:p>
          <a:p>
            <a:pPr>
              <a:defRPr/>
            </a:pPr>
            <a:endParaRPr lang="it-IT" sz="2000" dirty="0"/>
          </a:p>
          <a:p>
            <a:pPr>
              <a:defRPr/>
            </a:pPr>
            <a:r>
              <a:rPr lang="it-IT" sz="2000" dirty="0"/>
              <a:t> </a:t>
            </a:r>
          </a:p>
        </p:txBody>
      </p:sp>
      <p:cxnSp>
        <p:nvCxnSpPr>
          <p:cNvPr id="9" name="Connettore 4 8"/>
          <p:cNvCxnSpPr/>
          <p:nvPr/>
        </p:nvCxnSpPr>
        <p:spPr>
          <a:xfrm>
            <a:off x="2019301" y="4546601"/>
            <a:ext cx="720725" cy="557213"/>
          </a:xfrm>
          <a:prstGeom prst="bentConnector3">
            <a:avLst>
              <a:gd name="adj1" fmla="val -265"/>
            </a:avLst>
          </a:prstGeom>
          <a:ln w="25400">
            <a:solidFill>
              <a:schemeClr val="accent2">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17415" name="Rettangolo 9"/>
          <p:cNvSpPr>
            <a:spLocks noChangeArrowheads="1"/>
          </p:cNvSpPr>
          <p:nvPr/>
        </p:nvSpPr>
        <p:spPr bwMode="auto">
          <a:xfrm>
            <a:off x="2841625" y="5008563"/>
            <a:ext cx="6567488"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2000" dirty="0">
                <a:latin typeface="+mn-lt"/>
              </a:rPr>
              <a:t>Approfondimento analisi con la valutazione dei singoli prodotti del brand «I Provenzali» </a:t>
            </a:r>
          </a:p>
        </p:txBody>
      </p:sp>
      <p:sp>
        <p:nvSpPr>
          <p:cNvPr id="8"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1432918251"/>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2" descr="http://www.mammedomani.it/images/stories/bellezza/Provenzali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25032" y="702469"/>
            <a:ext cx="2400300" cy="76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0" name="Tabella 9"/>
          <p:cNvGraphicFramePr>
            <a:graphicFrameLocks noGrp="1"/>
          </p:cNvGraphicFramePr>
          <p:nvPr>
            <p:extLst>
              <p:ext uri="{D42A27DB-BD31-4B8C-83A1-F6EECF244321}">
                <p14:modId xmlns:p14="http://schemas.microsoft.com/office/powerpoint/2010/main" val="286948334"/>
              </p:ext>
            </p:extLst>
          </p:nvPr>
        </p:nvGraphicFramePr>
        <p:xfrm>
          <a:off x="1957389" y="1549401"/>
          <a:ext cx="8423275" cy="1646237"/>
        </p:xfrm>
        <a:graphic>
          <a:graphicData uri="http://schemas.openxmlformats.org/drawingml/2006/table">
            <a:tbl>
              <a:tblPr firstRow="1" bandRow="1">
                <a:tableStyleId>{5C22544A-7EE6-4342-B048-85BDC9FD1C3A}</a:tableStyleId>
              </a:tblPr>
              <a:tblGrid>
                <a:gridCol w="5553631">
                  <a:extLst>
                    <a:ext uri="{9D8B030D-6E8A-4147-A177-3AD203B41FA5}">
                      <a16:colId xmlns:a16="http://schemas.microsoft.com/office/drawing/2014/main" val="20000"/>
                    </a:ext>
                  </a:extLst>
                </a:gridCol>
                <a:gridCol w="2869644">
                  <a:extLst>
                    <a:ext uri="{9D8B030D-6E8A-4147-A177-3AD203B41FA5}">
                      <a16:colId xmlns:a16="http://schemas.microsoft.com/office/drawing/2014/main" val="20001"/>
                    </a:ext>
                  </a:extLst>
                </a:gridCol>
              </a:tblGrid>
              <a:tr h="6402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Numero totale di post analizzati</a:t>
                      </a:r>
                      <a:endParaRPr lang="it-IT" sz="1800" dirty="0"/>
                    </a:p>
                  </a:txBody>
                  <a:tcPr marL="91426" marR="91426"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solidFill>
                            <a:schemeClr val="tx1"/>
                          </a:solidFill>
                        </a:rPr>
                        <a:t>3132</a:t>
                      </a:r>
                    </a:p>
                    <a:p>
                      <a:endParaRPr lang="it-IT" sz="1800" dirty="0"/>
                    </a:p>
                  </a:txBody>
                  <a:tcPr marL="91426" marR="91426" marT="45700" marB="45700"/>
                </a:tc>
                <a:extLst>
                  <a:ext uri="{0D108BD9-81ED-4DB2-BD59-A6C34878D82A}">
                    <a16:rowId xmlns:a16="http://schemas.microsoft.com/office/drawing/2014/main" val="10000"/>
                  </a:ext>
                </a:extLst>
              </a:tr>
              <a:tr h="64021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Valutazioni estrapolate</a:t>
                      </a:r>
                    </a:p>
                  </a:txBody>
                  <a:tcPr marL="91426" marR="91426" marT="45700" marB="45700"/>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1129</a:t>
                      </a:r>
                    </a:p>
                    <a:p>
                      <a:endParaRPr lang="it-IT" sz="1800" dirty="0"/>
                    </a:p>
                  </a:txBody>
                  <a:tcPr marL="91426" marR="91426" marT="45700" marB="45700"/>
                </a:tc>
                <a:extLst>
                  <a:ext uri="{0D108BD9-81ED-4DB2-BD59-A6C34878D82A}">
                    <a16:rowId xmlns:a16="http://schemas.microsoft.com/office/drawing/2014/main" val="10001"/>
                  </a:ext>
                </a:extLst>
              </a:tr>
              <a:tr h="36580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it-IT" sz="1800" dirty="0"/>
                        <a:t>Prodotti «valutati/recensiti» dai membri dei forum</a:t>
                      </a:r>
                    </a:p>
                  </a:txBody>
                  <a:tcPr marL="91426" marR="91426" marT="45700" marB="45700"/>
                </a:tc>
                <a:tc>
                  <a:txBody>
                    <a:bodyPr/>
                    <a:lstStyle/>
                    <a:p>
                      <a:r>
                        <a:rPr lang="it-IT" sz="1800" dirty="0"/>
                        <a:t>57</a:t>
                      </a:r>
                    </a:p>
                  </a:txBody>
                  <a:tcPr marL="91426" marR="91426" marT="45700" marB="45700"/>
                </a:tc>
                <a:extLst>
                  <a:ext uri="{0D108BD9-81ED-4DB2-BD59-A6C34878D82A}">
                    <a16:rowId xmlns:a16="http://schemas.microsoft.com/office/drawing/2014/main" val="10002"/>
                  </a:ext>
                </a:extLst>
              </a:tr>
            </a:tbl>
          </a:graphicData>
        </a:graphic>
      </p:graphicFrame>
      <p:sp>
        <p:nvSpPr>
          <p:cNvPr id="11" name="Rectangle 1"/>
          <p:cNvSpPr txBox="1">
            <a:spLocks noChangeArrowheads="1"/>
          </p:cNvSpPr>
          <p:nvPr/>
        </p:nvSpPr>
        <p:spPr bwMode="auto">
          <a:xfrm>
            <a:off x="1895475" y="545308"/>
            <a:ext cx="8281988"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algn="l" eaLnBrk="1" hangingPunct="1">
              <a:tabLst>
                <a:tab pos="723900" algn="l"/>
                <a:tab pos="1447800" algn="l"/>
                <a:tab pos="2171700" algn="l"/>
                <a:tab pos="2895600" algn="l"/>
                <a:tab pos="3619500" algn="l"/>
                <a:tab pos="4343400" algn="l"/>
                <a:tab pos="5067300" algn="l"/>
              </a:tabLst>
              <a:defRPr/>
            </a:pPr>
            <a:r>
              <a:rPr altLang="it-IT" sz="2400" kern="0" dirty="0">
                <a:solidFill>
                  <a:schemeClr val="tx1"/>
                </a:solidFill>
                <a:latin typeface="+mn-lt"/>
              </a:rPr>
              <a:t>Valutazione dei prodotti</a:t>
            </a:r>
          </a:p>
        </p:txBody>
      </p:sp>
      <p:sp>
        <p:nvSpPr>
          <p:cNvPr id="18452" name="Rettangolo 11"/>
          <p:cNvSpPr>
            <a:spLocks noChangeArrowheads="1"/>
          </p:cNvSpPr>
          <p:nvPr/>
        </p:nvSpPr>
        <p:spPr bwMode="auto">
          <a:xfrm>
            <a:off x="1720851" y="3862388"/>
            <a:ext cx="876776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900">
                <a:latin typeface="+mn-lt"/>
              </a:rPr>
              <a:t>In numerosi casi, la valutazione «puntuale» dei prodotti si accompagna a suggerimenti di usi alternativi, modifiche per sviluppare idee/prodotti fai-da-te.</a:t>
            </a:r>
          </a:p>
        </p:txBody>
      </p:sp>
      <p:sp>
        <p:nvSpPr>
          <p:cNvPr id="18453" name="Rettangolo 12"/>
          <p:cNvSpPr>
            <a:spLocks noChangeArrowheads="1"/>
          </p:cNvSpPr>
          <p:nvPr/>
        </p:nvSpPr>
        <p:spPr bwMode="auto">
          <a:xfrm>
            <a:off x="1749425" y="4700588"/>
            <a:ext cx="842803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600" i="1">
                <a:latin typeface="+mn-lt"/>
              </a:rPr>
              <a:t>«Io lo promuovo [ndr. riferito all’INCI di un prodotto]. Può essere un’ideuzza facilissima da copiare per spignattamenti fai da te» (Lola, admin di uno dei forum analizzati)</a:t>
            </a:r>
          </a:p>
        </p:txBody>
      </p:sp>
      <p:sp>
        <p:nvSpPr>
          <p:cNvPr id="9" name="Rectangle 1"/>
          <p:cNvSpPr>
            <a:spLocks noGrp="1" noChangeArrowheads="1"/>
          </p:cNvSpPr>
          <p:nvPr>
            <p:ph type="title"/>
          </p:nvPr>
        </p:nvSpPr>
        <p:spPr>
          <a:xfrm>
            <a:off x="0" y="-3173"/>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42487937"/>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ChangeArrowheads="1"/>
          </p:cNvSpPr>
          <p:nvPr/>
        </p:nvSpPr>
        <p:spPr bwMode="auto">
          <a:xfrm>
            <a:off x="4575176" y="3487738"/>
            <a:ext cx="188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sp>
        <p:nvSpPr>
          <p:cNvPr id="19459" name="Rettangolo 8"/>
          <p:cNvSpPr>
            <a:spLocks noChangeArrowheads="1"/>
          </p:cNvSpPr>
          <p:nvPr/>
        </p:nvSpPr>
        <p:spPr bwMode="auto">
          <a:xfrm>
            <a:off x="6362700" y="2060576"/>
            <a:ext cx="3924300" cy="2585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800" i="1">
                <a:latin typeface="+mn-lt"/>
              </a:rPr>
              <a:t>“Secondo me, il loro errore sta nel venderla con la denominazione "crema", che da l'idea di un altro tipo di consistenza e, crea un certo tipo di aspettativa, mentre questa è più un burro o un unguento! Io lo uso, in quanto tale, la sera prima di dormire e mi ci trovo bene: manine morbide e profumose!” </a:t>
            </a:r>
            <a:r>
              <a:rPr lang="it-IT" altLang="it-IT" sz="1800">
                <a:latin typeface="+mn-lt"/>
              </a:rPr>
              <a:t>(Picciosa)</a:t>
            </a:r>
            <a:endParaRPr lang="it-IT" altLang="it-IT" sz="1800" i="1">
              <a:latin typeface="+mn-lt"/>
            </a:endParaRPr>
          </a:p>
        </p:txBody>
      </p:sp>
      <p:sp>
        <p:nvSpPr>
          <p:cNvPr id="19460" name="Rettangolo 9"/>
          <p:cNvSpPr>
            <a:spLocks noChangeArrowheads="1"/>
          </p:cNvSpPr>
          <p:nvPr/>
        </p:nvSpPr>
        <p:spPr bwMode="auto">
          <a:xfrm>
            <a:off x="6384925" y="5229225"/>
            <a:ext cx="4319588"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r>
              <a:rPr lang="it-IT" altLang="it-IT" sz="1800" b="1"/>
              <a:t>Usi alternativi: </a:t>
            </a:r>
            <a:r>
              <a:rPr lang="it-IT" altLang="it-IT" sz="1800"/>
              <a:t>impacco pre-shampoo (2), leave-in sui capelli (1) , ristrutturante per le unghie (1), crema per contorno occhi (1)</a:t>
            </a:r>
          </a:p>
          <a:p>
            <a:pPr eaLnBrk="1" hangingPunct="1">
              <a:spcBef>
                <a:spcPct val="0"/>
              </a:spcBef>
              <a:buFontTx/>
              <a:buNone/>
            </a:pPr>
            <a:r>
              <a:rPr lang="it-IT" altLang="it-IT" sz="1800"/>
              <a:t> </a:t>
            </a:r>
          </a:p>
          <a:p>
            <a:pPr eaLnBrk="1" hangingPunct="1">
              <a:spcBef>
                <a:spcPct val="0"/>
              </a:spcBef>
              <a:buFontTx/>
              <a:buNone/>
            </a:pPr>
            <a:r>
              <a:rPr lang="it-IT" altLang="it-IT" sz="1800" i="1"/>
              <a:t> </a:t>
            </a:r>
            <a:endParaRPr lang="it-IT" altLang="it-IT" sz="1800"/>
          </a:p>
        </p:txBody>
      </p:sp>
      <p:graphicFrame>
        <p:nvGraphicFramePr>
          <p:cNvPr id="13" name="Tabella 12"/>
          <p:cNvGraphicFramePr>
            <a:graphicFrameLocks noGrp="1"/>
          </p:cNvGraphicFramePr>
          <p:nvPr>
            <p:extLst>
              <p:ext uri="{D42A27DB-BD31-4B8C-83A1-F6EECF244321}">
                <p14:modId xmlns:p14="http://schemas.microsoft.com/office/powerpoint/2010/main" val="1553436353"/>
              </p:ext>
            </p:extLst>
          </p:nvPr>
        </p:nvGraphicFramePr>
        <p:xfrm>
          <a:off x="2566988" y="1676400"/>
          <a:ext cx="1936750" cy="1122364"/>
        </p:xfrm>
        <a:graphic>
          <a:graphicData uri="http://schemas.openxmlformats.org/drawingml/2006/table">
            <a:tbl>
              <a:tblPr firstRow="1" firstCol="1" bandRow="1"/>
              <a:tblGrid>
                <a:gridCol w="1472711">
                  <a:extLst>
                    <a:ext uri="{9D8B030D-6E8A-4147-A177-3AD203B41FA5}">
                      <a16:colId xmlns:a16="http://schemas.microsoft.com/office/drawing/2014/main" val="20000"/>
                    </a:ext>
                  </a:extLst>
                </a:gridCol>
                <a:gridCol w="464039">
                  <a:extLst>
                    <a:ext uri="{9D8B030D-6E8A-4147-A177-3AD203B41FA5}">
                      <a16:colId xmlns:a16="http://schemas.microsoft.com/office/drawing/2014/main" val="20001"/>
                    </a:ext>
                  </a:extLst>
                </a:gridCol>
              </a:tblGrid>
              <a:tr h="280591">
                <a:tc gridSpan="2">
                  <a:txBody>
                    <a:bodyPr/>
                    <a:lstStyle/>
                    <a:p>
                      <a:pPr algn="just">
                        <a:lnSpc>
                          <a:spcPct val="115000"/>
                        </a:lnSpc>
                        <a:spcAft>
                          <a:spcPts val="0"/>
                        </a:spcAft>
                      </a:pPr>
                      <a:r>
                        <a:rPr lang="it-IT" sz="1600" b="1" dirty="0" err="1">
                          <a:effectLst/>
                          <a:latin typeface="Times New Roman"/>
                          <a:ea typeface="Calibri"/>
                          <a:cs typeface="Times New Roman"/>
                        </a:rPr>
                        <a:t>Sentiment</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280591">
                <a:tc>
                  <a:txBody>
                    <a:bodyPr/>
                    <a:lstStyle/>
                    <a:p>
                      <a:pPr algn="just">
                        <a:lnSpc>
                          <a:spcPct val="115000"/>
                        </a:lnSpc>
                        <a:spcAft>
                          <a:spcPts val="0"/>
                        </a:spcAft>
                      </a:pPr>
                      <a:r>
                        <a:rPr lang="it-IT" sz="1600">
                          <a:effectLst/>
                          <a:latin typeface="Times New Roman"/>
                          <a:ea typeface="Calibri"/>
                          <a:cs typeface="Times New Roman"/>
                        </a:rPr>
                        <a:t>Positivo</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23</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0591">
                <a:tc>
                  <a:txBody>
                    <a:bodyPr/>
                    <a:lstStyle/>
                    <a:p>
                      <a:pPr algn="just">
                        <a:lnSpc>
                          <a:spcPct val="115000"/>
                        </a:lnSpc>
                        <a:spcAft>
                          <a:spcPts val="0"/>
                        </a:spcAft>
                        <a:tabLst>
                          <a:tab pos="534670" algn="l"/>
                        </a:tabLst>
                      </a:pPr>
                      <a:r>
                        <a:rPr lang="it-IT" sz="1600" dirty="0">
                          <a:effectLst/>
                          <a:latin typeface="Times New Roman"/>
                          <a:ea typeface="Calibri"/>
                          <a:cs typeface="Times New Roman"/>
                        </a:rPr>
                        <a:t>Negativo</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17</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0591">
                <a:tc>
                  <a:txBody>
                    <a:bodyPr/>
                    <a:lstStyle/>
                    <a:p>
                      <a:pPr algn="just">
                        <a:lnSpc>
                          <a:spcPct val="115000"/>
                        </a:lnSpc>
                        <a:spcAft>
                          <a:spcPts val="0"/>
                        </a:spcAft>
                      </a:pPr>
                      <a:r>
                        <a:rPr lang="it-IT" sz="1600">
                          <a:effectLst/>
                          <a:latin typeface="Times New Roman"/>
                          <a:ea typeface="Calibri"/>
                          <a:cs typeface="Times New Roman"/>
                        </a:rPr>
                        <a:t>Neutro</a:t>
                      </a:r>
                      <a:endParaRPr lang="it-IT" sz="160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4</a:t>
                      </a:r>
                      <a:endParaRPr lang="it-IT" sz="1600" dirty="0">
                        <a:effectLst/>
                        <a:latin typeface="Calibri"/>
                        <a:ea typeface="Calibri"/>
                        <a:cs typeface="Times New Roman"/>
                      </a:endParaRPr>
                    </a:p>
                  </a:txBody>
                  <a:tcPr marL="68592" marR="68592"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graphicFrame>
        <p:nvGraphicFramePr>
          <p:cNvPr id="16" name="Tabella 15"/>
          <p:cNvGraphicFramePr>
            <a:graphicFrameLocks noGrp="1"/>
          </p:cNvGraphicFramePr>
          <p:nvPr>
            <p:extLst>
              <p:ext uri="{D42A27DB-BD31-4B8C-83A1-F6EECF244321}">
                <p14:modId xmlns:p14="http://schemas.microsoft.com/office/powerpoint/2010/main" val="3958035288"/>
              </p:ext>
            </p:extLst>
          </p:nvPr>
        </p:nvGraphicFramePr>
        <p:xfrm>
          <a:off x="2566988" y="3155951"/>
          <a:ext cx="3600450" cy="1425575"/>
        </p:xfrm>
        <a:graphic>
          <a:graphicData uri="http://schemas.openxmlformats.org/drawingml/2006/table">
            <a:tbl>
              <a:tblPr firstRow="1" firstCol="1" bandRow="1"/>
              <a:tblGrid>
                <a:gridCol w="3240405">
                  <a:extLst>
                    <a:ext uri="{9D8B030D-6E8A-4147-A177-3AD203B41FA5}">
                      <a16:colId xmlns:a16="http://schemas.microsoft.com/office/drawing/2014/main" val="20000"/>
                    </a:ext>
                  </a:extLst>
                </a:gridCol>
                <a:gridCol w="360045">
                  <a:extLst>
                    <a:ext uri="{9D8B030D-6E8A-4147-A177-3AD203B41FA5}">
                      <a16:colId xmlns:a16="http://schemas.microsoft.com/office/drawing/2014/main" val="20001"/>
                    </a:ext>
                  </a:extLst>
                </a:gridCol>
              </a:tblGrid>
              <a:tr h="285115">
                <a:tc gridSpan="2">
                  <a:txBody>
                    <a:bodyPr/>
                    <a:lstStyle/>
                    <a:p>
                      <a:pPr algn="just">
                        <a:lnSpc>
                          <a:spcPct val="115000"/>
                        </a:lnSpc>
                        <a:spcAft>
                          <a:spcPts val="0"/>
                        </a:spcAft>
                      </a:pPr>
                      <a:r>
                        <a:rPr lang="it-IT" sz="1600" b="1" dirty="0">
                          <a:effectLst/>
                          <a:latin typeface="Times New Roman"/>
                          <a:ea typeface="Calibri"/>
                          <a:cs typeface="Times New Roman"/>
                        </a:rPr>
                        <a:t>Like</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285115">
                <a:tc>
                  <a:txBody>
                    <a:bodyPr/>
                    <a:lstStyle/>
                    <a:p>
                      <a:pPr algn="just">
                        <a:lnSpc>
                          <a:spcPct val="115000"/>
                        </a:lnSpc>
                        <a:spcAft>
                          <a:spcPts val="0"/>
                        </a:spcAft>
                      </a:pPr>
                      <a:r>
                        <a:rPr lang="it-IT" sz="1600" dirty="0">
                          <a:effectLst/>
                          <a:latin typeface="Times New Roman"/>
                          <a:ea typeface="Calibri"/>
                          <a:cs typeface="Times New Roman"/>
                        </a:rPr>
                        <a:t>Idrata/lascia le mani morbide</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85115">
                <a:tc>
                  <a:txBody>
                    <a:bodyPr/>
                    <a:lstStyle/>
                    <a:p>
                      <a:pPr algn="just">
                        <a:lnSpc>
                          <a:spcPct val="115000"/>
                        </a:lnSpc>
                        <a:spcAft>
                          <a:spcPts val="0"/>
                        </a:spcAft>
                      </a:pPr>
                      <a:r>
                        <a:rPr lang="it-IT" sz="1600">
                          <a:effectLst/>
                          <a:latin typeface="Times New Roman"/>
                          <a:ea typeface="Calibri"/>
                          <a:cs typeface="Times New Roman"/>
                        </a:rPr>
                        <a:t>Piace la profumazione</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85115">
                <a:tc>
                  <a:txBody>
                    <a:bodyPr/>
                    <a:lstStyle/>
                    <a:p>
                      <a:pPr algn="just">
                        <a:lnSpc>
                          <a:spcPct val="115000"/>
                        </a:lnSpc>
                        <a:spcAft>
                          <a:spcPts val="0"/>
                        </a:spcAft>
                      </a:pPr>
                      <a:r>
                        <a:rPr lang="it-IT" sz="1600">
                          <a:effectLst/>
                          <a:latin typeface="Times New Roman"/>
                          <a:ea typeface="Calibri"/>
                          <a:cs typeface="Times New Roman"/>
                        </a:rPr>
                        <a:t>Piace l’INCI</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4</a:t>
                      </a:r>
                      <a:endParaRPr lang="it-IT" sz="160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285115">
                <a:tc>
                  <a:txBody>
                    <a:bodyPr/>
                    <a:lstStyle/>
                    <a:p>
                      <a:pPr algn="just">
                        <a:lnSpc>
                          <a:spcPct val="115000"/>
                        </a:lnSpc>
                        <a:spcAft>
                          <a:spcPts val="0"/>
                        </a:spcAft>
                      </a:pPr>
                      <a:r>
                        <a:rPr lang="it-IT" sz="1600" dirty="0">
                          <a:effectLst/>
                          <a:latin typeface="Times New Roman"/>
                          <a:ea typeface="Calibri"/>
                          <a:cs typeface="Times New Roman"/>
                        </a:rPr>
                        <a:t>Ne basta poco</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3</a:t>
                      </a:r>
                      <a:endParaRPr lang="it-IT" sz="1600" dirty="0">
                        <a:effectLst/>
                        <a:latin typeface="Calibri"/>
                        <a:ea typeface="Calibri"/>
                        <a:cs typeface="Times New Roman"/>
                      </a:endParaRPr>
                    </a:p>
                  </a:txBody>
                  <a:tcPr marL="68581" marR="6858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19496" name="Rectangle 3"/>
          <p:cNvSpPr>
            <a:spLocks noChangeArrowheads="1"/>
          </p:cNvSpPr>
          <p:nvPr/>
        </p:nvSpPr>
        <p:spPr bwMode="auto">
          <a:xfrm>
            <a:off x="4575176" y="3381375"/>
            <a:ext cx="188913" cy="36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spcBef>
                <a:spcPct val="20000"/>
              </a:spcBef>
              <a:buChar char="•"/>
              <a:defRPr sz="2400">
                <a:solidFill>
                  <a:schemeClr val="tx1"/>
                </a:solidFill>
                <a:latin typeface="Arial" panose="020B0604020202020204" pitchFamily="34" charset="0"/>
              </a:defRPr>
            </a:lvl1pPr>
            <a:lvl2pPr marL="742950" indent="-285750" eaLnBrk="0" hangingPunct="0">
              <a:spcBef>
                <a:spcPct val="20000"/>
              </a:spcBef>
              <a:buChar char="–"/>
              <a:defRPr sz="24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400">
                <a:solidFill>
                  <a:schemeClr val="tx1"/>
                </a:solidFill>
                <a:latin typeface="Arial" panose="020B0604020202020204" pitchFamily="34" charset="0"/>
              </a:defRPr>
            </a:lvl4pPr>
            <a:lvl5pPr marL="2057400" indent="-228600" eaLnBrk="0" hangingPunct="0">
              <a:spcBef>
                <a:spcPct val="20000"/>
              </a:spcBef>
              <a:buChar char="»"/>
              <a:defRPr sz="2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400">
                <a:solidFill>
                  <a:schemeClr val="tx1"/>
                </a:solidFill>
                <a:latin typeface="Arial" panose="020B0604020202020204" pitchFamily="34" charset="0"/>
              </a:defRPr>
            </a:lvl9pPr>
          </a:lstStyle>
          <a:p>
            <a:pPr eaLnBrk="1" hangingPunct="1">
              <a:spcBef>
                <a:spcPct val="0"/>
              </a:spcBef>
              <a:buFontTx/>
              <a:buNone/>
            </a:pPr>
            <a:endParaRPr lang="it-IT" altLang="it-IT" sz="1800">
              <a:latin typeface="+mn-lt"/>
            </a:endParaRPr>
          </a:p>
        </p:txBody>
      </p:sp>
      <p:graphicFrame>
        <p:nvGraphicFramePr>
          <p:cNvPr id="20" name="Tabella 19"/>
          <p:cNvGraphicFramePr>
            <a:graphicFrameLocks noGrp="1"/>
          </p:cNvGraphicFramePr>
          <p:nvPr>
            <p:extLst>
              <p:ext uri="{D42A27DB-BD31-4B8C-83A1-F6EECF244321}">
                <p14:modId xmlns:p14="http://schemas.microsoft.com/office/powerpoint/2010/main" val="151260409"/>
              </p:ext>
            </p:extLst>
          </p:nvPr>
        </p:nvGraphicFramePr>
        <p:xfrm>
          <a:off x="2566989" y="4910138"/>
          <a:ext cx="3570287" cy="1303338"/>
        </p:xfrm>
        <a:graphic>
          <a:graphicData uri="http://schemas.openxmlformats.org/drawingml/2006/table">
            <a:tbl>
              <a:tblPr firstRow="1" firstCol="1" bandRow="1"/>
              <a:tblGrid>
                <a:gridCol w="3210228">
                  <a:extLst>
                    <a:ext uri="{9D8B030D-6E8A-4147-A177-3AD203B41FA5}">
                      <a16:colId xmlns:a16="http://schemas.microsoft.com/office/drawing/2014/main" val="20000"/>
                    </a:ext>
                  </a:extLst>
                </a:gridCol>
                <a:gridCol w="360059">
                  <a:extLst>
                    <a:ext uri="{9D8B030D-6E8A-4147-A177-3AD203B41FA5}">
                      <a16:colId xmlns:a16="http://schemas.microsoft.com/office/drawing/2014/main" val="20001"/>
                    </a:ext>
                  </a:extLst>
                </a:gridCol>
              </a:tblGrid>
              <a:tr h="310167">
                <a:tc gridSpan="2">
                  <a:txBody>
                    <a:bodyPr/>
                    <a:lstStyle/>
                    <a:p>
                      <a:pPr algn="just">
                        <a:lnSpc>
                          <a:spcPct val="115000"/>
                        </a:lnSpc>
                        <a:spcAft>
                          <a:spcPts val="0"/>
                        </a:spcAft>
                      </a:pPr>
                      <a:r>
                        <a:rPr lang="it-IT" sz="1600" b="1" dirty="0" err="1">
                          <a:effectLst/>
                          <a:latin typeface="Times New Roman"/>
                          <a:ea typeface="Calibri"/>
                          <a:cs typeface="Times New Roman"/>
                        </a:rPr>
                        <a:t>Dislike</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5B8B7"/>
                    </a:solidFill>
                  </a:tcPr>
                </a:tc>
                <a:tc hMerge="1">
                  <a:txBody>
                    <a:bodyPr/>
                    <a:lstStyle/>
                    <a:p>
                      <a:endParaRPr lang="it-IT"/>
                    </a:p>
                  </a:txBody>
                  <a:tcPr/>
                </a:tc>
                <a:extLst>
                  <a:ext uri="{0D108BD9-81ED-4DB2-BD59-A6C34878D82A}">
                    <a16:rowId xmlns:a16="http://schemas.microsoft.com/office/drawing/2014/main" val="10000"/>
                  </a:ext>
                </a:extLst>
              </a:tr>
              <a:tr h="331057">
                <a:tc>
                  <a:txBody>
                    <a:bodyPr/>
                    <a:lstStyle/>
                    <a:p>
                      <a:pPr algn="just">
                        <a:lnSpc>
                          <a:spcPct val="115000"/>
                        </a:lnSpc>
                        <a:spcAft>
                          <a:spcPts val="0"/>
                        </a:spcAft>
                      </a:pPr>
                      <a:r>
                        <a:rPr lang="it-IT" sz="1600">
                          <a:effectLst/>
                          <a:latin typeface="Times New Roman"/>
                          <a:ea typeface="Calibri"/>
                          <a:cs typeface="Times New Roman"/>
                        </a:rPr>
                        <a:t>Lascia le mani unte</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23</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331057">
                <a:tc>
                  <a:txBody>
                    <a:bodyPr/>
                    <a:lstStyle/>
                    <a:p>
                      <a:pPr algn="just">
                        <a:lnSpc>
                          <a:spcPct val="115000"/>
                        </a:lnSpc>
                        <a:spcAft>
                          <a:spcPts val="0"/>
                        </a:spcAft>
                      </a:pPr>
                      <a:r>
                        <a:rPr lang="it-IT" sz="1600">
                          <a:effectLst/>
                          <a:latin typeface="Times New Roman"/>
                          <a:ea typeface="Calibri"/>
                          <a:cs typeface="Times New Roman"/>
                        </a:rPr>
                        <a:t>Si separa la parte liquida dalla solida</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a:effectLst/>
                          <a:latin typeface="Times New Roman"/>
                          <a:ea typeface="Calibri"/>
                          <a:cs typeface="Times New Roman"/>
                        </a:rPr>
                        <a:t>16</a:t>
                      </a:r>
                      <a:endParaRPr lang="it-IT" sz="160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331057">
                <a:tc>
                  <a:txBody>
                    <a:bodyPr/>
                    <a:lstStyle/>
                    <a:p>
                      <a:pPr algn="just">
                        <a:lnSpc>
                          <a:spcPct val="115000"/>
                        </a:lnSpc>
                        <a:spcAft>
                          <a:spcPts val="0"/>
                        </a:spcAft>
                      </a:pPr>
                      <a:r>
                        <a:rPr lang="it-IT" sz="1600" dirty="0">
                          <a:effectLst/>
                          <a:latin typeface="Times New Roman"/>
                          <a:ea typeface="Calibri"/>
                          <a:cs typeface="Times New Roman"/>
                        </a:rPr>
                        <a:t>Non idrata</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it-IT" sz="1600" dirty="0">
                          <a:effectLst/>
                          <a:latin typeface="Times New Roman"/>
                          <a:ea typeface="Calibri"/>
                          <a:cs typeface="Times New Roman"/>
                        </a:rPr>
                        <a:t>5</a:t>
                      </a:r>
                      <a:endParaRPr lang="it-IT" sz="1600" dirty="0">
                        <a:effectLst/>
                        <a:latin typeface="Calibri"/>
                        <a:ea typeface="Calibri"/>
                        <a:cs typeface="Times New Roman"/>
                      </a:endParaRPr>
                    </a:p>
                  </a:txBody>
                  <a:tcPr marL="68584" marR="68584"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21" name="CasellaDiTesto 20"/>
          <p:cNvSpPr txBox="1"/>
          <p:nvPr/>
        </p:nvSpPr>
        <p:spPr>
          <a:xfrm>
            <a:off x="2505075" y="1220789"/>
            <a:ext cx="3238500" cy="369887"/>
          </a:xfrm>
          <a:prstGeom prst="rect">
            <a:avLst/>
          </a:prstGeom>
          <a:noFill/>
        </p:spPr>
        <p:txBody>
          <a:bodyPr>
            <a:spAutoFit/>
          </a:bodyPr>
          <a:lstStyle/>
          <a:p>
            <a:pPr>
              <a:defRPr/>
            </a:pPr>
            <a:r>
              <a:rPr lang="it-IT" b="1" dirty="0">
                <a:solidFill>
                  <a:schemeClr val="tx1">
                    <a:lumMod val="95000"/>
                    <a:lumOff val="5000"/>
                  </a:schemeClr>
                </a:solidFill>
              </a:rPr>
              <a:t>Crema mani burro di </a:t>
            </a:r>
            <a:r>
              <a:rPr lang="it-IT" b="1" dirty="0" err="1">
                <a:solidFill>
                  <a:schemeClr val="tx1">
                    <a:lumMod val="95000"/>
                    <a:lumOff val="5000"/>
                  </a:schemeClr>
                </a:solidFill>
              </a:rPr>
              <a:t>Karitè</a:t>
            </a:r>
            <a:endParaRPr lang="it-IT" b="1" dirty="0">
              <a:solidFill>
                <a:schemeClr val="tx1">
                  <a:lumMod val="95000"/>
                  <a:lumOff val="5000"/>
                </a:schemeClr>
              </a:solidFill>
            </a:endParaRPr>
          </a:p>
        </p:txBody>
      </p:sp>
      <p:sp>
        <p:nvSpPr>
          <p:cNvPr id="12" name="Rectangle 1"/>
          <p:cNvSpPr txBox="1">
            <a:spLocks noChangeArrowheads="1"/>
          </p:cNvSpPr>
          <p:nvPr/>
        </p:nvSpPr>
        <p:spPr bwMode="auto">
          <a:xfrm>
            <a:off x="1458912" y="540625"/>
            <a:ext cx="8569325"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lang="it-IT" sz="1200" b="1">
                <a:solidFill>
                  <a:schemeClr val="tx2"/>
                </a:solidFill>
                <a:latin typeface="+mj-lt"/>
                <a:ea typeface="+mj-ea"/>
                <a:cs typeface="+mj-cs"/>
              </a:defRPr>
            </a:lvl1pPr>
            <a:lvl2pPr algn="ctr" rtl="0" eaLnBrk="0" fontAlgn="base" hangingPunct="0">
              <a:spcBef>
                <a:spcPct val="0"/>
              </a:spcBef>
              <a:spcAft>
                <a:spcPct val="0"/>
              </a:spcAft>
              <a:defRPr sz="1200" b="1">
                <a:solidFill>
                  <a:schemeClr val="tx2"/>
                </a:solidFill>
                <a:latin typeface="Arial" charset="0"/>
              </a:defRPr>
            </a:lvl2pPr>
            <a:lvl3pPr algn="ctr" rtl="0" eaLnBrk="0" fontAlgn="base" hangingPunct="0">
              <a:spcBef>
                <a:spcPct val="0"/>
              </a:spcBef>
              <a:spcAft>
                <a:spcPct val="0"/>
              </a:spcAft>
              <a:defRPr sz="1200" b="1">
                <a:solidFill>
                  <a:schemeClr val="tx2"/>
                </a:solidFill>
                <a:latin typeface="Arial" charset="0"/>
              </a:defRPr>
            </a:lvl3pPr>
            <a:lvl4pPr algn="ctr" rtl="0" eaLnBrk="0" fontAlgn="base" hangingPunct="0">
              <a:spcBef>
                <a:spcPct val="0"/>
              </a:spcBef>
              <a:spcAft>
                <a:spcPct val="0"/>
              </a:spcAft>
              <a:defRPr sz="1200" b="1">
                <a:solidFill>
                  <a:schemeClr val="tx2"/>
                </a:solidFill>
                <a:latin typeface="Arial" charset="0"/>
              </a:defRPr>
            </a:lvl4pPr>
            <a:lvl5pPr algn="ctr" rtl="0" eaLnBrk="0" fontAlgn="base" hangingPunct="0">
              <a:spcBef>
                <a:spcPct val="0"/>
              </a:spcBef>
              <a:spcAft>
                <a:spcPct val="0"/>
              </a:spcAft>
              <a:defRPr sz="1200" b="1">
                <a:solidFill>
                  <a:schemeClr val="tx2"/>
                </a:solidFill>
                <a:latin typeface="Arial" charset="0"/>
              </a:defRPr>
            </a:lvl5pPr>
            <a:lvl6pPr marL="457200" algn="ctr" rtl="0" fontAlgn="base">
              <a:spcBef>
                <a:spcPct val="0"/>
              </a:spcBef>
              <a:spcAft>
                <a:spcPct val="0"/>
              </a:spcAft>
              <a:defRPr sz="2800">
                <a:solidFill>
                  <a:schemeClr val="tx2"/>
                </a:solidFill>
                <a:latin typeface="Arial" charset="0"/>
              </a:defRPr>
            </a:lvl6pPr>
            <a:lvl7pPr marL="914400" algn="ctr" rtl="0" fontAlgn="base">
              <a:spcBef>
                <a:spcPct val="0"/>
              </a:spcBef>
              <a:spcAft>
                <a:spcPct val="0"/>
              </a:spcAft>
              <a:defRPr sz="2800">
                <a:solidFill>
                  <a:schemeClr val="tx2"/>
                </a:solidFill>
                <a:latin typeface="Arial" charset="0"/>
              </a:defRPr>
            </a:lvl7pPr>
            <a:lvl8pPr marL="1371600" algn="ctr" rtl="0" fontAlgn="base">
              <a:spcBef>
                <a:spcPct val="0"/>
              </a:spcBef>
              <a:spcAft>
                <a:spcPct val="0"/>
              </a:spcAft>
              <a:defRPr sz="2800">
                <a:solidFill>
                  <a:schemeClr val="tx2"/>
                </a:solidFill>
                <a:latin typeface="Arial" charset="0"/>
              </a:defRPr>
            </a:lvl8pPr>
            <a:lvl9pPr marL="1828800" algn="ctr" rtl="0" fontAlgn="base">
              <a:spcBef>
                <a:spcPct val="0"/>
              </a:spcBef>
              <a:spcAft>
                <a:spcPct val="0"/>
              </a:spcAft>
              <a:defRPr sz="2800">
                <a:solidFill>
                  <a:schemeClr val="tx2"/>
                </a:solidFill>
                <a:latin typeface="Arial" charset="0"/>
              </a:defRPr>
            </a:lvl9pPr>
          </a:lstStyle>
          <a:p>
            <a:pPr eaLnBrk="1" hangingPunct="1">
              <a:tabLst>
                <a:tab pos="723900" algn="l"/>
                <a:tab pos="1447800" algn="l"/>
                <a:tab pos="2171700" algn="l"/>
                <a:tab pos="2895600" algn="l"/>
                <a:tab pos="3619500" algn="l"/>
                <a:tab pos="4343400" algn="l"/>
                <a:tab pos="5067300" algn="l"/>
              </a:tabLst>
              <a:defRPr/>
            </a:pPr>
            <a:r>
              <a:rPr altLang="it-IT" sz="2200" kern="0" dirty="0">
                <a:solidFill>
                  <a:schemeClr val="tx1"/>
                </a:solidFill>
                <a:latin typeface="+mn-lt"/>
              </a:rPr>
              <a:t>Esempio di scheda di analisi di un prodotto de «I Provenzali»</a:t>
            </a:r>
          </a:p>
        </p:txBody>
      </p:sp>
      <p:sp>
        <p:nvSpPr>
          <p:cNvPr id="11" name="Rectangle 1"/>
          <p:cNvSpPr>
            <a:spLocks noGrp="1" noChangeArrowheads="1"/>
          </p:cNvSpPr>
          <p:nvPr>
            <p:ph type="title"/>
          </p:nvPr>
        </p:nvSpPr>
        <p:spPr>
          <a:xfrm>
            <a:off x="0" y="794"/>
            <a:ext cx="12192000" cy="936625"/>
          </a:xfrm>
        </p:spPr>
        <p:txBody>
          <a:bodyPr>
            <a:noAutofit/>
          </a:bodyPr>
          <a:lstStyle/>
          <a:p>
            <a:pPr algn="ctr"/>
            <a:r>
              <a:rPr lang="it-IT" dirty="0">
                <a:latin typeface="+mn-lt"/>
              </a:rPr>
              <a:t>Un’applicazione di </a:t>
            </a:r>
            <a:r>
              <a:rPr lang="it-IT" i="1" dirty="0" err="1">
                <a:latin typeface="+mn-lt"/>
              </a:rPr>
              <a:t>Sentiment</a:t>
            </a:r>
            <a:r>
              <a:rPr lang="it-IT" dirty="0">
                <a:latin typeface="+mn-lt"/>
              </a:rPr>
              <a:t> </a:t>
            </a:r>
            <a:r>
              <a:rPr lang="it-IT" i="1" dirty="0">
                <a:latin typeface="+mn-lt"/>
              </a:rPr>
              <a:t>Analysis</a:t>
            </a:r>
            <a:r>
              <a:rPr lang="it-IT" dirty="0">
                <a:latin typeface="+mn-lt"/>
              </a:rPr>
              <a:t> «manuale»</a:t>
            </a:r>
          </a:p>
        </p:txBody>
      </p:sp>
    </p:spTree>
    <p:extLst>
      <p:ext uri="{BB962C8B-B14F-4D97-AF65-F5344CB8AC3E}">
        <p14:creationId xmlns:p14="http://schemas.microsoft.com/office/powerpoint/2010/main" val="446298595"/>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8" name="Rettangolo 4"/>
          <p:cNvSpPr>
            <a:spLocks noChangeArrowheads="1"/>
          </p:cNvSpPr>
          <p:nvPr/>
        </p:nvSpPr>
        <p:spPr bwMode="auto">
          <a:xfrm>
            <a:off x="0" y="1052052"/>
            <a:ext cx="11936361" cy="629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L’estrazione dei dati dal Web è una fase cruciale in ogni percorso di ricerca che ha come obiettivo lo studio di fenomeni online o che comunque implementi metodi e tecniche di ricerca online.</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La raccolta delle informazioni può avvenire in modo manuale (più accurata ma eccessivamente </a:t>
            </a:r>
            <a:r>
              <a:rPr lang="it-IT" altLang="it-IT" sz="2400" i="1" dirty="0">
                <a:latin typeface="Calibri" panose="020F0502020204030204" pitchFamily="34" charset="0"/>
              </a:rPr>
              <a:t>time-</a:t>
            </a:r>
            <a:r>
              <a:rPr lang="it-IT" altLang="it-IT" sz="2400" i="1" dirty="0" err="1">
                <a:latin typeface="Calibri" panose="020F0502020204030204" pitchFamily="34" charset="0"/>
              </a:rPr>
              <a:t>consuming</a:t>
            </a:r>
            <a:r>
              <a:rPr lang="it-IT" altLang="it-IT" sz="2400" dirty="0">
                <a:latin typeface="Calibri" panose="020F0502020204030204" pitchFamily="34" charset="0"/>
              </a:rPr>
              <a:t>) o utilizzando dei </a:t>
            </a:r>
            <a:r>
              <a:rPr lang="it-IT" altLang="it-IT" sz="2400" i="1" dirty="0" err="1">
                <a:latin typeface="Calibri" panose="020F0502020204030204" pitchFamily="34" charset="0"/>
              </a:rPr>
              <a:t>tool</a:t>
            </a:r>
            <a:r>
              <a:rPr lang="it-IT" altLang="it-IT" sz="2400" dirty="0">
                <a:latin typeface="Calibri" panose="020F0502020204030204" pitchFamily="34" charset="0"/>
              </a:rPr>
              <a:t> di estrazione che, all’occorrenza, possono anche effettuare una analisi dei dati raccolti.</a:t>
            </a:r>
          </a:p>
          <a:p>
            <a:pPr algn="just">
              <a:lnSpc>
                <a:spcPct val="120000"/>
              </a:lnSpc>
              <a:spcBef>
                <a:spcPts val="0"/>
              </a:spcBef>
              <a:buNone/>
            </a:pPr>
            <a:endParaRPr lang="it-IT" altLang="it-IT" sz="2400" dirty="0">
              <a:latin typeface="Calibri" panose="020F0502020204030204" pitchFamily="34" charset="0"/>
            </a:endParaRPr>
          </a:p>
          <a:p>
            <a:pPr algn="just">
              <a:lnSpc>
                <a:spcPct val="120000"/>
              </a:lnSpc>
              <a:spcBef>
                <a:spcPts val="0"/>
              </a:spcBef>
              <a:buNone/>
            </a:pPr>
            <a:r>
              <a:rPr lang="it-IT" altLang="it-IT" sz="2400" dirty="0">
                <a:latin typeface="Calibri" panose="020F0502020204030204" pitchFamily="34" charset="0"/>
              </a:rPr>
              <a:t>In particolare, i </a:t>
            </a:r>
            <a:r>
              <a:rPr lang="it-IT" altLang="it-IT" sz="2400" i="1" dirty="0" err="1">
                <a:latin typeface="Calibri" panose="020F0502020204030204" pitchFamily="34" charset="0"/>
              </a:rPr>
              <a:t>tool</a:t>
            </a:r>
            <a:r>
              <a:rPr lang="it-IT" altLang="it-IT" sz="2400" dirty="0">
                <a:latin typeface="Calibri" panose="020F0502020204030204" pitchFamily="34" charset="0"/>
              </a:rPr>
              <a:t> di estrazione automatica si possono sommariamente dividere in:</a:t>
            </a:r>
          </a:p>
          <a:p>
            <a:pPr marL="342900" indent="-342900" algn="just">
              <a:lnSpc>
                <a:spcPct val="120000"/>
              </a:lnSpc>
              <a:spcBef>
                <a:spcPts val="0"/>
              </a:spcBef>
              <a:buFontTx/>
              <a:buChar char="-"/>
            </a:pPr>
            <a:r>
              <a:rPr lang="it-IT" altLang="it-IT" sz="2400" dirty="0">
                <a:latin typeface="Calibri" panose="020F0502020204030204" pitchFamily="34" charset="0"/>
              </a:rPr>
              <a:t>Software che consentono solo l’estrazione di dati dal Web (per lo più dai social media)</a:t>
            </a:r>
          </a:p>
          <a:p>
            <a:pPr marL="342900" indent="-342900" algn="just">
              <a:lnSpc>
                <a:spcPct val="120000"/>
              </a:lnSpc>
              <a:spcBef>
                <a:spcPts val="0"/>
              </a:spcBef>
              <a:buFontTx/>
              <a:buChar char="-"/>
            </a:pPr>
            <a:r>
              <a:rPr lang="it-IT" altLang="it-IT" sz="2400" dirty="0">
                <a:latin typeface="Calibri" panose="020F0502020204030204" pitchFamily="34" charset="0"/>
              </a:rPr>
              <a:t>Software ibridi con cui estrarre e analizzare i dati</a:t>
            </a:r>
          </a:p>
          <a:p>
            <a:pPr marL="342900" indent="-342900" algn="just">
              <a:lnSpc>
                <a:spcPct val="120000"/>
              </a:lnSpc>
              <a:spcBef>
                <a:spcPts val="0"/>
              </a:spcBef>
              <a:buFontTx/>
              <a:buChar char="-"/>
            </a:pPr>
            <a:r>
              <a:rPr lang="it-IT" altLang="it-IT" sz="2400" dirty="0">
                <a:latin typeface="Calibri" panose="020F0502020204030204" pitchFamily="34" charset="0"/>
              </a:rPr>
              <a:t>Script, ovvero un programma informatico scritto ad hoc dal gruppo di ricerca usando un linguaggio di programmazione, usualmente </a:t>
            </a:r>
            <a:r>
              <a:rPr lang="it-IT" altLang="it-IT" sz="2400" dirty="0" err="1">
                <a:latin typeface="Calibri" panose="020F0502020204030204" pitchFamily="34" charset="0"/>
              </a:rPr>
              <a:t>Python</a:t>
            </a:r>
            <a:endParaRPr lang="it-IT" altLang="it-IT" sz="2400" dirty="0">
              <a:latin typeface="Calibri" panose="020F0502020204030204" pitchFamily="34" charset="0"/>
            </a:endParaRPr>
          </a:p>
          <a:p>
            <a:pPr algn="just">
              <a:lnSpc>
                <a:spcPct val="120000"/>
              </a:lnSpc>
              <a:spcBef>
                <a:spcPts val="0"/>
              </a:spcBef>
              <a:buNone/>
            </a:pPr>
            <a:endParaRPr lang="it-IT" altLang="it-IT" sz="2400" dirty="0">
              <a:latin typeface="Calibri" panose="020F0502020204030204" pitchFamily="34" charset="0"/>
            </a:endParaRPr>
          </a:p>
        </p:txBody>
      </p:sp>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a:latin typeface="Calibri" panose="020F0502020204030204" pitchFamily="34" charset="0"/>
              </a:rPr>
              <a:t>Come estrarre le informazioni testuali dal Web?</a:t>
            </a:r>
            <a:endParaRPr lang="it-IT" sz="4800" b="1" dirty="0"/>
          </a:p>
        </p:txBody>
      </p:sp>
    </p:spTree>
    <p:extLst>
      <p:ext uri="{BB962C8B-B14F-4D97-AF65-F5344CB8AC3E}">
        <p14:creationId xmlns:p14="http://schemas.microsoft.com/office/powerpoint/2010/main" val="2165758850"/>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altLang="it-IT" sz="4800" dirty="0">
                <a:latin typeface="Calibri" panose="020F0502020204030204" pitchFamily="34" charset="0"/>
              </a:rPr>
              <a:t>Esempio di estrazione manuale</a:t>
            </a:r>
            <a:endParaRPr lang="it-IT" sz="4800" b="1" dirty="0"/>
          </a:p>
        </p:txBody>
      </p:sp>
      <p:pic>
        <p:nvPicPr>
          <p:cNvPr id="2" name="Immagine 1"/>
          <p:cNvPicPr>
            <a:picLocks noChangeAspect="1"/>
          </p:cNvPicPr>
          <p:nvPr/>
        </p:nvPicPr>
        <p:blipFill>
          <a:blip r:embed="rId2"/>
          <a:stretch>
            <a:fillRect/>
          </a:stretch>
        </p:blipFill>
        <p:spPr>
          <a:xfrm>
            <a:off x="0" y="2679524"/>
            <a:ext cx="8495410" cy="4178476"/>
          </a:xfrm>
          <a:prstGeom prst="rect">
            <a:avLst/>
          </a:prstGeom>
        </p:spPr>
      </p:pic>
      <p:sp>
        <p:nvSpPr>
          <p:cNvPr id="5" name="Rettangolo 4"/>
          <p:cNvSpPr>
            <a:spLocks noChangeArrowheads="1"/>
          </p:cNvSpPr>
          <p:nvPr/>
        </p:nvSpPr>
        <p:spPr bwMode="auto">
          <a:xfrm>
            <a:off x="0" y="904568"/>
            <a:ext cx="11893809" cy="154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000" dirty="0" err="1">
                <a:latin typeface="Calibri" panose="020F0502020204030204" pitchFamily="34" charset="0"/>
              </a:rPr>
              <a:t>Research</a:t>
            </a:r>
            <a:r>
              <a:rPr lang="it-IT" altLang="it-IT" sz="2000" dirty="0">
                <a:latin typeface="Calibri" panose="020F0502020204030204" pitchFamily="34" charset="0"/>
              </a:rPr>
              <a:t> </a:t>
            </a:r>
            <a:r>
              <a:rPr lang="it-IT" altLang="it-IT" sz="2000" dirty="0" err="1">
                <a:latin typeface="Calibri" panose="020F0502020204030204" pitchFamily="34" charset="0"/>
              </a:rPr>
              <a:t>Question</a:t>
            </a:r>
            <a:r>
              <a:rPr lang="it-IT" altLang="it-IT" sz="2000" dirty="0">
                <a:latin typeface="Calibri" panose="020F0502020204030204" pitchFamily="34" charset="0"/>
              </a:rPr>
              <a:t>: valutare l’impatto della campagna di comunicazione </a:t>
            </a:r>
            <a:r>
              <a:rPr lang="it-IT" altLang="it-IT" sz="2000" dirty="0" err="1">
                <a:latin typeface="Calibri" panose="020F0502020204030204" pitchFamily="34" charset="0"/>
              </a:rPr>
              <a:t>LoveisLove</a:t>
            </a:r>
            <a:r>
              <a:rPr lang="it-IT" altLang="it-IT" sz="2000" dirty="0">
                <a:latin typeface="Calibri" panose="020F0502020204030204" pitchFamily="34" charset="0"/>
              </a:rPr>
              <a:t> di Coca-Cola</a:t>
            </a:r>
          </a:p>
          <a:p>
            <a:pPr algn="just">
              <a:lnSpc>
                <a:spcPct val="120000"/>
              </a:lnSpc>
              <a:spcBef>
                <a:spcPts val="0"/>
              </a:spcBef>
              <a:buNone/>
            </a:pPr>
            <a:r>
              <a:rPr lang="it-IT" altLang="it-IT" sz="2000" dirty="0">
                <a:latin typeface="Calibri" panose="020F0502020204030204" pitchFamily="34" charset="0"/>
              </a:rPr>
              <a:t>Piattaforma: </a:t>
            </a:r>
            <a:r>
              <a:rPr lang="it-IT" altLang="it-IT" sz="2000" dirty="0" err="1">
                <a:latin typeface="Calibri" panose="020F0502020204030204" pitchFamily="34" charset="0"/>
              </a:rPr>
              <a:t>Twitter</a:t>
            </a:r>
            <a:r>
              <a:rPr lang="it-IT" altLang="it-IT" sz="2000" dirty="0">
                <a:latin typeface="Calibri" panose="020F0502020204030204" pitchFamily="34" charset="0"/>
              </a:rPr>
              <a:t> </a:t>
            </a:r>
          </a:p>
          <a:p>
            <a:pPr algn="just">
              <a:lnSpc>
                <a:spcPct val="120000"/>
              </a:lnSpc>
              <a:spcBef>
                <a:spcPts val="0"/>
              </a:spcBef>
              <a:buNone/>
            </a:pPr>
            <a:r>
              <a:rPr lang="it-IT" altLang="it-IT" sz="2000" dirty="0">
                <a:latin typeface="Calibri" panose="020F0502020204030204" pitchFamily="34" charset="0"/>
              </a:rPr>
              <a:t>Unità di analisi: </a:t>
            </a:r>
            <a:r>
              <a:rPr lang="it-IT" altLang="it-IT" sz="2000" i="1" dirty="0" err="1">
                <a:latin typeface="Calibri" panose="020F0502020204030204" pitchFamily="34" charset="0"/>
              </a:rPr>
              <a:t>tweets</a:t>
            </a:r>
            <a:r>
              <a:rPr lang="it-IT" altLang="it-IT" sz="2000" dirty="0">
                <a:latin typeface="Calibri" panose="020F0502020204030204" pitchFamily="34" charset="0"/>
              </a:rPr>
              <a:t> prodotti durante il </a:t>
            </a:r>
            <a:r>
              <a:rPr lang="it-IT" altLang="it-IT" sz="2000" dirty="0" err="1">
                <a:latin typeface="Calibri" panose="020F0502020204030204" pitchFamily="34" charset="0"/>
              </a:rPr>
              <a:t>perodio</a:t>
            </a:r>
            <a:r>
              <a:rPr lang="it-IT" altLang="it-IT" sz="2000" dirty="0">
                <a:latin typeface="Calibri" panose="020F0502020204030204" pitchFamily="34" charset="0"/>
              </a:rPr>
              <a:t> del </a:t>
            </a:r>
            <a:r>
              <a:rPr lang="it-IT" altLang="it-IT" sz="2000" dirty="0" err="1">
                <a:latin typeface="Calibri" panose="020F0502020204030204" pitchFamily="34" charset="0"/>
              </a:rPr>
              <a:t>GayPride</a:t>
            </a:r>
            <a:r>
              <a:rPr lang="it-IT" altLang="it-IT" sz="2000" dirty="0">
                <a:latin typeface="Calibri" panose="020F0502020204030204" pitchFamily="34" charset="0"/>
              </a:rPr>
              <a:t> 2018 da utenti italiani</a:t>
            </a:r>
          </a:p>
          <a:p>
            <a:pPr algn="just">
              <a:lnSpc>
                <a:spcPct val="120000"/>
              </a:lnSpc>
              <a:spcBef>
                <a:spcPts val="0"/>
              </a:spcBef>
              <a:buNone/>
            </a:pPr>
            <a:r>
              <a:rPr lang="it-IT" altLang="it-IT" sz="2000" dirty="0">
                <a:latin typeface="Calibri" panose="020F0502020204030204" pitchFamily="34" charset="0"/>
              </a:rPr>
              <a:t>Selezione manuale di tutti gli </a:t>
            </a:r>
            <a:r>
              <a:rPr lang="it-IT" altLang="it-IT" sz="2000" dirty="0" err="1">
                <a:latin typeface="Calibri" panose="020F0502020204030204" pitchFamily="34" charset="0"/>
              </a:rPr>
              <a:t>hashtag</a:t>
            </a:r>
            <a:r>
              <a:rPr lang="it-IT" altLang="it-IT" sz="2000" dirty="0">
                <a:latin typeface="Calibri" panose="020F0502020204030204" pitchFamily="34" charset="0"/>
              </a:rPr>
              <a:t> «#</a:t>
            </a:r>
            <a:r>
              <a:rPr lang="it-IT" altLang="it-IT" sz="2000" dirty="0" err="1">
                <a:latin typeface="Calibri" panose="020F0502020204030204" pitchFamily="34" charset="0"/>
              </a:rPr>
              <a:t>loveislove</a:t>
            </a:r>
            <a:r>
              <a:rPr lang="it-IT" altLang="it-IT" sz="2000" dirty="0">
                <a:latin typeface="Calibri" panose="020F0502020204030204" pitchFamily="34" charset="0"/>
              </a:rPr>
              <a:t>»</a:t>
            </a:r>
          </a:p>
        </p:txBody>
      </p:sp>
    </p:spTree>
    <p:extLst>
      <p:ext uri="{BB962C8B-B14F-4D97-AF65-F5344CB8AC3E}">
        <p14:creationId xmlns:p14="http://schemas.microsoft.com/office/powerpoint/2010/main" val="264821020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8" name="Rettangolo 4"/>
          <p:cNvSpPr>
            <a:spLocks noChangeArrowheads="1"/>
          </p:cNvSpPr>
          <p:nvPr/>
        </p:nvSpPr>
        <p:spPr bwMode="auto">
          <a:xfrm>
            <a:off x="161342" y="1328543"/>
            <a:ext cx="11893809" cy="2419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PREMESSA: Il caso </a:t>
            </a:r>
            <a:r>
              <a:rPr lang="it-IT" sz="1800" dirty="0">
                <a:latin typeface="Calibri" panose="020F0502020204030204" pitchFamily="34" charset="0"/>
              </a:rPr>
              <a:t>Cambridge </a:t>
            </a:r>
            <a:r>
              <a:rPr lang="it-IT" sz="1800" dirty="0" err="1">
                <a:latin typeface="Calibri" panose="020F0502020204030204" pitchFamily="34" charset="0"/>
              </a:rPr>
              <a:t>Analytica</a:t>
            </a:r>
            <a:r>
              <a:rPr lang="it-IT" sz="1800" dirty="0">
                <a:latin typeface="Calibri" panose="020F0502020204030204" pitchFamily="34" charset="0"/>
              </a:rPr>
              <a:t> ha avuto pesanti ripercussioni legislative e politiche sul mondo dei social media, soprattutto su </a:t>
            </a:r>
            <a:r>
              <a:rPr lang="it-IT" sz="1800" dirty="0" err="1">
                <a:latin typeface="Calibri" panose="020F0502020204030204" pitchFamily="34" charset="0"/>
              </a:rPr>
              <a:t>Facebook</a:t>
            </a:r>
            <a:r>
              <a:rPr lang="it-IT" sz="1800" dirty="0">
                <a:latin typeface="Calibri" panose="020F0502020204030204" pitchFamily="34" charset="0"/>
              </a:rPr>
              <a:t>. L’azienda di </a:t>
            </a:r>
            <a:r>
              <a:rPr lang="it-IT" sz="1800" dirty="0" err="1">
                <a:latin typeface="Calibri" panose="020F0502020204030204" pitchFamily="34" charset="0"/>
              </a:rPr>
              <a:t>Zuckerberg</a:t>
            </a:r>
            <a:r>
              <a:rPr lang="it-IT" sz="1800" dirty="0">
                <a:latin typeface="Calibri" panose="020F0502020204030204" pitchFamily="34" charset="0"/>
              </a:rPr>
              <a:t> ha deciso di adottare politiche più restrittive di accesso ai dati contenuti sulla sua piattaforma da parte di terzi soggetti. Queste azioni stanno limitando </a:t>
            </a:r>
            <a:r>
              <a:rPr lang="it-IT" sz="1800" i="1" dirty="0" err="1">
                <a:latin typeface="Calibri" panose="020F0502020204030204" pitchFamily="34" charset="0"/>
              </a:rPr>
              <a:t>tools</a:t>
            </a:r>
            <a:r>
              <a:rPr lang="it-IT" sz="1800" dirty="0">
                <a:latin typeface="Calibri" panose="020F0502020204030204" pitchFamily="34" charset="0"/>
              </a:rPr>
              <a:t> e </a:t>
            </a:r>
            <a:r>
              <a:rPr lang="it-IT" sz="1800" i="1" dirty="0" err="1">
                <a:latin typeface="Calibri" panose="020F0502020204030204" pitchFamily="34" charset="0"/>
              </a:rPr>
              <a:t>app</a:t>
            </a:r>
            <a:r>
              <a:rPr lang="it-IT" sz="1800" dirty="0">
                <a:latin typeface="Calibri" panose="020F0502020204030204" pitchFamily="34" charset="0"/>
              </a:rPr>
              <a:t> per la raccolta e l’analisi dei dati sui social network,  imponendo restrizioni temporali o quantitative ai </a:t>
            </a:r>
            <a:r>
              <a:rPr lang="it-IT" sz="1800" dirty="0" err="1">
                <a:latin typeface="Calibri" panose="020F0502020204030204" pitchFamily="34" charset="0"/>
              </a:rPr>
              <a:t>dataset</a:t>
            </a:r>
            <a:r>
              <a:rPr lang="it-IT" sz="1800" dirty="0">
                <a:latin typeface="Calibri" panose="020F0502020204030204" pitchFamily="34" charset="0"/>
              </a:rPr>
              <a:t> che si possono estrarre e impedendo che</a:t>
            </a:r>
          </a:p>
          <a:p>
            <a:pPr algn="just">
              <a:lnSpc>
                <a:spcPct val="120000"/>
              </a:lnSpc>
              <a:spcBef>
                <a:spcPts val="0"/>
              </a:spcBef>
              <a:buNone/>
            </a:pPr>
            <a:endParaRPr lang="it-IT" sz="1800" dirty="0">
              <a:latin typeface="Calibri" panose="020F0502020204030204" pitchFamily="34" charset="0"/>
            </a:endParaRPr>
          </a:p>
          <a:p>
            <a:pPr algn="just">
              <a:lnSpc>
                <a:spcPct val="120000"/>
              </a:lnSpc>
              <a:spcBef>
                <a:spcPts val="0"/>
              </a:spcBef>
              <a:buNone/>
            </a:pPr>
            <a:r>
              <a:rPr lang="it-IT" sz="1800" dirty="0">
                <a:latin typeface="Calibri" panose="020F0502020204030204" pitchFamily="34" charset="0"/>
              </a:rPr>
              <a:t> </a:t>
            </a:r>
          </a:p>
          <a:p>
            <a:pPr algn="just">
              <a:lnSpc>
                <a:spcPct val="120000"/>
              </a:lnSpc>
              <a:spcBef>
                <a:spcPts val="0"/>
              </a:spcBef>
              <a:buNone/>
            </a:pPr>
            <a:endParaRPr lang="it-IT" altLang="it-IT" sz="1800" dirty="0">
              <a:latin typeface="Calibri" panose="020F0502020204030204" pitchFamily="34" charset="0"/>
            </a:endParaRPr>
          </a:p>
        </p:txBody>
      </p:sp>
      <p:pic>
        <p:nvPicPr>
          <p:cNvPr id="16" name="Immagine 15"/>
          <p:cNvPicPr>
            <a:picLocks noChangeAspect="1"/>
          </p:cNvPicPr>
          <p:nvPr/>
        </p:nvPicPr>
        <p:blipFill>
          <a:blip r:embed="rId2"/>
          <a:stretch>
            <a:fillRect/>
          </a:stretch>
        </p:blipFill>
        <p:spPr>
          <a:xfrm>
            <a:off x="161342" y="3024068"/>
            <a:ext cx="7051244" cy="1678560"/>
          </a:xfrm>
          <a:prstGeom prst="rect">
            <a:avLst/>
          </a:prstGeom>
        </p:spPr>
      </p:pic>
      <p:pic>
        <p:nvPicPr>
          <p:cNvPr id="17" name="Immagine 16"/>
          <p:cNvPicPr>
            <a:picLocks noChangeAspect="1"/>
          </p:cNvPicPr>
          <p:nvPr/>
        </p:nvPicPr>
        <p:blipFill>
          <a:blip r:embed="rId3"/>
          <a:stretch>
            <a:fillRect/>
          </a:stretch>
        </p:blipFill>
        <p:spPr>
          <a:xfrm>
            <a:off x="161343" y="5125118"/>
            <a:ext cx="7051244" cy="1256891"/>
          </a:xfrm>
          <a:prstGeom prst="rect">
            <a:avLst/>
          </a:prstGeom>
        </p:spPr>
      </p:pic>
      <p:sp>
        <p:nvSpPr>
          <p:cNvPr id="19" name="Rettangolo 4"/>
          <p:cNvSpPr>
            <a:spLocks noChangeArrowheads="1"/>
          </p:cNvSpPr>
          <p:nvPr/>
        </p:nvSpPr>
        <p:spPr bwMode="auto">
          <a:xfrm>
            <a:off x="7557796" y="4035589"/>
            <a:ext cx="4357396"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Alcuni esempi di messaggi che avvisano delle restrizioni imposte da </a:t>
            </a:r>
            <a:r>
              <a:rPr lang="it-IT" altLang="it-IT" sz="1800" dirty="0" err="1">
                <a:latin typeface="Calibri" panose="020F0502020204030204" pitchFamily="34" charset="0"/>
              </a:rPr>
              <a:t>Facebook</a:t>
            </a:r>
            <a:r>
              <a:rPr lang="it-IT" altLang="it-IT" sz="1800" dirty="0">
                <a:latin typeface="Calibri" panose="020F0502020204030204" pitchFamily="34" charset="0"/>
              </a:rPr>
              <a:t> all’estrazione di informazioni sui suoi utenti.</a:t>
            </a:r>
          </a:p>
        </p:txBody>
      </p:sp>
    </p:spTree>
    <p:extLst>
      <p:ext uri="{BB962C8B-B14F-4D97-AF65-F5344CB8AC3E}">
        <p14:creationId xmlns:p14="http://schemas.microsoft.com/office/powerpoint/2010/main" val="254702402"/>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911" y="1052052"/>
            <a:ext cx="1704781" cy="791506"/>
          </a:xfrm>
          <a:prstGeom prst="rect">
            <a:avLst/>
          </a:prstGeom>
        </p:spPr>
      </p:pic>
      <p:sp>
        <p:nvSpPr>
          <p:cNvPr id="7" name="Rettangolo 4"/>
          <p:cNvSpPr>
            <a:spLocks noChangeArrowheads="1"/>
          </p:cNvSpPr>
          <p:nvPr/>
        </p:nvSpPr>
        <p:spPr bwMode="auto">
          <a:xfrm>
            <a:off x="2043401" y="1112549"/>
            <a:ext cx="97691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rPr>
              <a:t>È una applicazione a cui si accede direttamente da </a:t>
            </a:r>
            <a:r>
              <a:rPr lang="it-IT" altLang="it-IT" sz="1800" dirty="0" err="1">
                <a:latin typeface="Calibri" panose="020F0502020204030204" pitchFamily="34" charset="0"/>
              </a:rPr>
              <a:t>Facebook</a:t>
            </a:r>
            <a:r>
              <a:rPr lang="it-IT" altLang="it-IT" sz="1800" dirty="0">
                <a:latin typeface="Calibri" panose="020F0502020204030204" pitchFamily="34" charset="0"/>
              </a:rPr>
              <a:t>. Questo </a:t>
            </a:r>
            <a:r>
              <a:rPr lang="it-IT" altLang="it-IT" sz="1800" i="1" dirty="0" err="1">
                <a:latin typeface="Calibri" panose="020F0502020204030204" pitchFamily="34" charset="0"/>
              </a:rPr>
              <a:t>tool</a:t>
            </a:r>
            <a:r>
              <a:rPr lang="it-IT" altLang="it-IT" sz="1800" dirty="0">
                <a:latin typeface="Calibri" panose="020F0502020204030204" pitchFamily="34" charset="0"/>
              </a:rPr>
              <a:t> consente di estrarre informazioni dalle pagine pubbliche di </a:t>
            </a:r>
            <a:r>
              <a:rPr lang="it-IT" altLang="it-IT" sz="1800" dirty="0" err="1">
                <a:latin typeface="Calibri" panose="020F0502020204030204" pitchFamily="34" charset="0"/>
              </a:rPr>
              <a:t>Facebook</a:t>
            </a:r>
            <a:r>
              <a:rPr lang="it-IT" altLang="it-IT" sz="1800" dirty="0">
                <a:latin typeface="Calibri" panose="020F0502020204030204" pitchFamily="34" charset="0"/>
              </a:rPr>
              <a:t>. Attualmente, dopo lo scandalo Cambridge </a:t>
            </a:r>
            <a:r>
              <a:rPr lang="it-IT" altLang="it-IT" sz="1800" dirty="0" err="1">
                <a:latin typeface="Calibri" panose="020F0502020204030204" pitchFamily="34" charset="0"/>
              </a:rPr>
              <a:t>Analytica</a:t>
            </a:r>
            <a:r>
              <a:rPr lang="it-IT" altLang="it-IT" sz="1800" dirty="0">
                <a:latin typeface="Calibri" panose="020F0502020204030204" pitchFamily="34" charset="0"/>
              </a:rPr>
              <a:t> e il cambiamento delle politiche, il futuro di questa </a:t>
            </a:r>
            <a:r>
              <a:rPr lang="it-IT" altLang="it-IT" sz="1800" dirty="0" err="1">
                <a:latin typeface="Calibri" panose="020F0502020204030204" pitchFamily="34" charset="0"/>
              </a:rPr>
              <a:t>app</a:t>
            </a:r>
            <a:r>
              <a:rPr lang="it-IT" altLang="it-IT" sz="1800" dirty="0">
                <a:latin typeface="Calibri" panose="020F0502020204030204" pitchFamily="34" charset="0"/>
              </a:rPr>
              <a:t> è incerto.</a:t>
            </a:r>
          </a:p>
        </p:txBody>
      </p:sp>
      <p:sp>
        <p:nvSpPr>
          <p:cNvPr id="9" name="Rettangolo 4"/>
          <p:cNvSpPr>
            <a:spLocks noChangeArrowheads="1"/>
          </p:cNvSpPr>
          <p:nvPr/>
        </p:nvSpPr>
        <p:spPr bwMode="auto">
          <a:xfrm>
            <a:off x="2043401" y="2247479"/>
            <a:ext cx="9769154" cy="1089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3"/>
              </a:rPr>
              <a:t>https://netlytic.org/home/</a:t>
            </a:r>
            <a:endParaRPr lang="it-IT" altLang="it-IT" sz="1800" dirty="0">
              <a:latin typeface="Calibri" panose="020F0502020204030204" pitchFamily="34" charset="0"/>
            </a:endParaRPr>
          </a:p>
          <a:p>
            <a:pPr algn="just">
              <a:lnSpc>
                <a:spcPct val="120000"/>
              </a:lnSpc>
              <a:spcBef>
                <a:spcPts val="0"/>
              </a:spcBef>
              <a:buNone/>
            </a:pPr>
            <a:r>
              <a:rPr lang="it-IT" altLang="it-IT" sz="1800" i="1" dirty="0" err="1">
                <a:latin typeface="Calibri" panose="020F0502020204030204" pitchFamily="34" charset="0"/>
              </a:rPr>
              <a:t>Tool</a:t>
            </a:r>
            <a:r>
              <a:rPr lang="it-IT" altLang="it-IT" sz="1800" dirty="0">
                <a:latin typeface="Calibri" panose="020F0502020204030204" pitchFamily="34" charset="0"/>
              </a:rPr>
              <a:t> semplice e immediato per estrarre informazioni dai principali social networks, Instagram compreso.</a:t>
            </a:r>
          </a:p>
        </p:txBody>
      </p:sp>
      <p:pic>
        <p:nvPicPr>
          <p:cNvPr id="11" name="Immagine 10"/>
          <p:cNvPicPr>
            <a:picLocks noChangeAspect="1"/>
          </p:cNvPicPr>
          <p:nvPr/>
        </p:nvPicPr>
        <p:blipFill>
          <a:blip r:embed="rId4"/>
          <a:stretch>
            <a:fillRect/>
          </a:stretch>
        </p:blipFill>
        <p:spPr>
          <a:xfrm>
            <a:off x="161341" y="2247479"/>
            <a:ext cx="1630136" cy="842238"/>
          </a:xfrm>
          <a:prstGeom prst="rect">
            <a:avLst/>
          </a:prstGeom>
        </p:spPr>
      </p:pic>
      <p:sp>
        <p:nvSpPr>
          <p:cNvPr id="12" name="Rettangolo 11"/>
          <p:cNvSpPr/>
          <p:nvPr/>
        </p:nvSpPr>
        <p:spPr>
          <a:xfrm>
            <a:off x="2043401" y="3427527"/>
            <a:ext cx="9769154" cy="923330"/>
          </a:xfrm>
          <a:prstGeom prst="rect">
            <a:avLst/>
          </a:prstGeom>
        </p:spPr>
        <p:txBody>
          <a:bodyPr wrap="square">
            <a:spAutoFit/>
          </a:bodyPr>
          <a:lstStyle/>
          <a:p>
            <a:r>
              <a:rPr lang="it-IT" dirty="0">
                <a:hlinkClick r:id="rId5"/>
              </a:rPr>
              <a:t>https://archive.codeplex.com/?p=nodexl</a:t>
            </a:r>
            <a:endParaRPr lang="it-IT" dirty="0"/>
          </a:p>
          <a:p>
            <a:r>
              <a:rPr lang="it-IT" dirty="0" err="1"/>
              <a:t>Plugin</a:t>
            </a:r>
            <a:r>
              <a:rPr lang="it-IT" dirty="0"/>
              <a:t> libero e open source per Excel. Ideato con lo scopo di effettuare la </a:t>
            </a:r>
            <a:r>
              <a:rPr lang="it-IT" i="1" dirty="0"/>
              <a:t>network</a:t>
            </a:r>
            <a:r>
              <a:rPr lang="it-IT" dirty="0"/>
              <a:t> </a:t>
            </a:r>
            <a:r>
              <a:rPr lang="it-IT" i="1" dirty="0" err="1"/>
              <a:t>analysis</a:t>
            </a:r>
            <a:r>
              <a:rPr lang="it-IT" dirty="0"/>
              <a:t> online, nelle ultime versioni consente di estrarre info da molti social network.</a:t>
            </a:r>
          </a:p>
        </p:txBody>
      </p:sp>
      <p:pic>
        <p:nvPicPr>
          <p:cNvPr id="14" name="Immagine 13"/>
          <p:cNvPicPr>
            <a:picLocks noChangeAspect="1"/>
          </p:cNvPicPr>
          <p:nvPr/>
        </p:nvPicPr>
        <p:blipFill>
          <a:blip r:embed="rId6"/>
          <a:stretch>
            <a:fillRect/>
          </a:stretch>
        </p:blipFill>
        <p:spPr>
          <a:xfrm>
            <a:off x="183459" y="3337008"/>
            <a:ext cx="1630135" cy="936812"/>
          </a:xfrm>
          <a:prstGeom prst="rect">
            <a:avLst/>
          </a:prstGeom>
        </p:spPr>
      </p:pic>
      <p:pic>
        <p:nvPicPr>
          <p:cNvPr id="2" name="Immagin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1341" y="4583227"/>
            <a:ext cx="1704781" cy="324720"/>
          </a:xfrm>
          <a:prstGeom prst="rect">
            <a:avLst/>
          </a:prstGeom>
        </p:spPr>
      </p:pic>
      <p:sp>
        <p:nvSpPr>
          <p:cNvPr id="4" name="Rettangolo 3"/>
          <p:cNvSpPr/>
          <p:nvPr/>
        </p:nvSpPr>
        <p:spPr>
          <a:xfrm>
            <a:off x="2043401" y="4504907"/>
            <a:ext cx="9695668" cy="646331"/>
          </a:xfrm>
          <a:prstGeom prst="rect">
            <a:avLst/>
          </a:prstGeom>
        </p:spPr>
        <p:txBody>
          <a:bodyPr wrap="none">
            <a:spAutoFit/>
          </a:bodyPr>
          <a:lstStyle/>
          <a:p>
            <a:r>
              <a:rPr lang="it-IT" dirty="0">
                <a:hlinkClick r:id="rId8"/>
              </a:rPr>
              <a:t>https://data-miner.io/</a:t>
            </a:r>
            <a:endParaRPr lang="it-IT" dirty="0"/>
          </a:p>
          <a:p>
            <a:r>
              <a:rPr lang="it-IT" dirty="0" err="1"/>
              <a:t>Plugin</a:t>
            </a:r>
            <a:r>
              <a:rPr lang="it-IT" dirty="0"/>
              <a:t> per il browser </a:t>
            </a:r>
            <a:r>
              <a:rPr lang="it-IT" dirty="0" err="1"/>
              <a:t>Chrome</a:t>
            </a:r>
            <a:r>
              <a:rPr lang="it-IT" dirty="0"/>
              <a:t>, è un </a:t>
            </a:r>
            <a:r>
              <a:rPr lang="it-IT" dirty="0" err="1"/>
              <a:t>tool</a:t>
            </a:r>
            <a:r>
              <a:rPr lang="it-IT" dirty="0"/>
              <a:t> di semplice utilizzo per estrarre informazioni dai social media. </a:t>
            </a:r>
          </a:p>
        </p:txBody>
      </p:sp>
      <p:sp>
        <p:nvSpPr>
          <p:cNvPr id="13" name="Rettangolo 12"/>
          <p:cNvSpPr/>
          <p:nvPr/>
        </p:nvSpPr>
        <p:spPr>
          <a:xfrm>
            <a:off x="1969915" y="6061331"/>
            <a:ext cx="9769154" cy="923330"/>
          </a:xfrm>
          <a:prstGeom prst="rect">
            <a:avLst/>
          </a:prstGeom>
        </p:spPr>
        <p:txBody>
          <a:bodyPr wrap="square">
            <a:spAutoFit/>
          </a:bodyPr>
          <a:lstStyle/>
          <a:p>
            <a:r>
              <a:rPr lang="it-IT" dirty="0">
                <a:hlinkClick r:id="rId9"/>
              </a:rPr>
              <a:t>https://texifter.com/</a:t>
            </a:r>
            <a:endParaRPr lang="it-IT" dirty="0"/>
          </a:p>
          <a:p>
            <a:r>
              <a:rPr lang="it-IT" dirty="0"/>
              <a:t>Suite software per la raccolta e l’analisi testuale dei </a:t>
            </a:r>
            <a:r>
              <a:rPr lang="it-IT" i="1" dirty="0" err="1"/>
              <a:t>tweets</a:t>
            </a:r>
            <a:r>
              <a:rPr lang="it-IT" dirty="0"/>
              <a:t>. </a:t>
            </a:r>
          </a:p>
          <a:p>
            <a:endParaRPr lang="it-IT" dirty="0"/>
          </a:p>
        </p:txBody>
      </p:sp>
      <p:pic>
        <p:nvPicPr>
          <p:cNvPr id="5" name="Immagine 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1900" y="5217354"/>
            <a:ext cx="1749017" cy="636006"/>
          </a:xfrm>
          <a:prstGeom prst="rect">
            <a:avLst/>
          </a:prstGeom>
        </p:spPr>
      </p:pic>
      <p:sp>
        <p:nvSpPr>
          <p:cNvPr id="15" name="Rettangolo 14"/>
          <p:cNvSpPr/>
          <p:nvPr/>
        </p:nvSpPr>
        <p:spPr>
          <a:xfrm>
            <a:off x="2043401" y="5217354"/>
            <a:ext cx="9769154" cy="923330"/>
          </a:xfrm>
          <a:prstGeom prst="rect">
            <a:avLst/>
          </a:prstGeom>
        </p:spPr>
        <p:txBody>
          <a:bodyPr wrap="square">
            <a:spAutoFit/>
          </a:bodyPr>
          <a:lstStyle/>
          <a:p>
            <a:r>
              <a:rPr lang="it-IT" dirty="0">
                <a:hlinkClick r:id="rId11"/>
              </a:rPr>
              <a:t>http://www.twitonomy.com/</a:t>
            </a:r>
            <a:endParaRPr lang="it-IT" dirty="0"/>
          </a:p>
          <a:p>
            <a:r>
              <a:rPr lang="it-IT" dirty="0"/>
              <a:t>Software a pagamento che permette l’estrazione di grossi quantitativi di </a:t>
            </a:r>
            <a:r>
              <a:rPr lang="it-IT" i="1" dirty="0" err="1"/>
              <a:t>tweets</a:t>
            </a:r>
            <a:r>
              <a:rPr lang="it-IT" dirty="0"/>
              <a:t>, seppur in un arco di tempo limitato.</a:t>
            </a:r>
          </a:p>
        </p:txBody>
      </p:sp>
      <p:sp>
        <p:nvSpPr>
          <p:cNvPr id="8" name="AutoShape 2" descr="data:image/png;base64,iVBORw0KGgoAAAANSUhEUgAAAWMAAACOCAMAAADTsZk7AAAAw1BMVEX///9NTU0BUZZBQUFERERLS0tHR0fa2tr39/c6OjpCQkJZWVkATpU+Pj6WlpYASpKqqqrNzc0ARI/FxcWJiYl3d3cAQI2mvdXW1OC5ublYeqtZg7IAR5Hr6+u2yNyTrsvh4eHW1tYAPIxmZmZubm6fn5+Ojo6xsbGAgIBUVFSYmJjn7vTa4+3C0OChoaFdXV0qKiovZaBBb6WFocPd5/Du8/h0k7uXr8shW5vM2eYnX5xmirU/aaF6mL1FdKmJp8ceHh6Vlw/6AAAOeElEQVR4nO2ceXuqsBLGVRaBQlVcem2hxaWurXY5trXr/f6f6gKZrEQLao+958n7VyUUhh9hmEwmlEpKSkpKSkpKSkpKSkpKSkpKSkpKSkpKSkpKSkpKSkpKSkpKSkpKSkpKSkpKSkqswkZ3MVuMm9VjG/Kvymq2y46jx9LM5ejY1vyTagw9s4xlOMc251/UyDbKVObw2PZ8p/XT/ev92/rYZmxQo75ohsI2a+KVWenXRzEtt1YfbuC6blB7mh/bFImstqY53kB4q80IYjP2x6bhNI9jXU6dVfwKUhA8W8e2JqO2lvpbnbOsqQFhe9pa1K8nU7t3LPty6PYFE07kv5wd2yBBDeiwXp3dOkW+2DxpwIbq7+scWDdvgVth5frnv8stL6DHmhNmYxeBNwfRsczKLesrqFVE1YKn1bENYzRzIDhrMz11iLqxFh3NrLw6c/0M4dQtd54LURbf+QcVdNmyM6PbIhttWhzFogJaPwhugqX8fpnzKFa0GLZ/0sxwCi83JrAYI+6eFKUVdifmT1qUW/MnQtiV/dV5+5PjKI3ZIA6sfpRxqWHrhqHb7CuvlY7vjKVk76jeNj3T+1GL8ml11SeOuPPw9Yl+uO9Xnx1Mudb5+NZhTO705M3zs4xL0Ww4PGXDY2uQumP9NLtv879a0vYLGJ+9BsQrvJxZpdV9SvYl7rqX7z7XtFUtvfwXGMdQeTvAfTjd7J5N5KmPznh9QTtr8JEO7S6SjuyeJ5ey+nJxF3f9h+1x3N9iLChCqSC9kW36HYznTx3qdC/A6TKMkz2II3H7W93ykRj3UDhnSpLGv4Hx6rkSEMKft3gzxzju6ec+6em1x81JjCMxbqBhifE7Gd++E0dcqzBBsMC4ZJ29kB39+43D6yMzjrJNR2d8c9EnbqL/wXZPkXHc4R992uE3ueV8jC0rtA6aTQDG5SjblI+xFYZ5DbJy75nqMqAvs3PezWYZx275jTpuX+jKVjVRNDFRejyqYoXifvX2smzqZnk5GXOPNv6XSGYptPVSe0L4Rc871hHjJjmthQ9YR6MTnbSIJwibo8HUME1jOpw1MvhCeqp03/bUNL0CWdN5jSB7EUdxMsaJZyFBdI3vyVGStNVNmIgw0l+JPG50a42HpgM7GaZmtJlAoGej/5C9uLoeOtgg/XWK9kyHbqGTnArPf+DTml61ZA1Zi0iTrg/Yi+q1plo8ogGjnWVd6BPj9Fw22tpdesnxtAKMn4iH7WRiBTnj0p8XwviTa4jKcuks4+bUM7hW027Ta7pGD7xkjiiE3Q208yn02rSJPyA5cMy4LW8yhvSiwomn863elI+xm2nE4kWlZKIF5rIKMJ5XiNxM4wbGpU+S0ehz9yUHY6ttS2DYtCsPUZSrZSaJ2qgBP6MHY9zVzGy73WIvGnn6JDUSDvDtKMD4PzTH5j/nZHxGM599zr18zzhcgo2G7sSiDzGxuApb0l7DCF5bOp7MPxTjawfvHduj6Zi3NmGuupHuk8ypDEmP341xpXNxk4Px/C1g/oV760WOlgj7Yw3Lxp0yPEHXYNrLWbfR6I6meBaZOuA6gil4CxgoGwY2hmPsJWfBl6+T0/Zif5w2YXIObvKwP17AY+WZk3Gz0VwMbWCutejJe+mh44cNzwzszrhS40M3GePVY5/N3/OMw3qiMUqVG4NxHQtcgbWE530SEfOHHtwQchbsFLhZpAkiqJH5OZaxlZ5kBCRn5LSx5+6mf6BosmySlnrXYhHrU0LMuoaHy6Y+GTH2mpCg1j3HNG1JWiQP4yThw06PZhhbTNpIwhi0MT5GoIwya54FcZVD0mWhAX2biS2agJh6aZYx0g7xcQMdxOG8b/UEzk/exFUTMZ7p6f0YNUKrSIAsME4SPmQonWG8Pu8I+ftCjPGVCkkbCCX0CG/oZmILq4weDSYaOAhjNMeqCQVbkFzSyBQLYqxdL5NjjArPpiDGrh8Q1m6fuGWe8fyNugnfR6mLIowt5FKzwTsKJXTqAFuO4C1OYUNE/+kQjBeecC/x7g7fkasQzBvyzOl3Qoxf1qsrmoogCR+W8eqqQocela/5TZpcLsIYOQUGJRZcwpR0EAueVge8BUz0a+z1HYAxjrizHRONVMnEYJUEJ/pYcr3fKWUcPMZ//XkiWbWK/5qyO08ZPySMb+9pRw/SIfdzUIyxtTQ2IYBLogibOLZIby9McPAHPABjFCU4knItdFPJrBVhLOkgOZQy9q/Sv9efTHIodsuX0GvPYkfcp8OOd+SwL/1ijFENj2wmCBCwzyz2FmlPmmlCP0+0P2O46VOJf7VO0IMDh4owY22nmW2WccyN7a3EN9QqtN4iIBVDRRmjkEwcWqQKES+duUjUddMXYRWmm/lX5f6MUVAhveklFAd68GRhxvpMtu+34hmXVl8VrnylVkvdBf1JA+iCjC1k50AW8ljLtM2O6CY8qdHGN0dksT/jUzyykAiVb5hwTszY2a16TmAcu+U36hZc/+LxjfZht//JDAQLMkYubkNPmKQXYbMRB3rnxwgQH6Ms3Jz9GaMXqy6NcxvopOC9gLExlRr/rTKMmSi49pl02tUFQPbfb9ndCjIeo9yVfASKHk2Ne2kPUJQ6hUG0mOzcm7HlsRgFVdE/nKAbAIx3ndmRME6mlFKsL8gvrB4S5LWXK/6OF2Tcgie+LhMaffMF2ZAcQpfHD6wT7c24h7rqQGrQDB3d4Bjv6I6ljGOsSdQW4K1nflLIImaXCzKGej/dkwlm7XmXW6cl8ZJ08t6Mm5AokRoEgxCdY+zsEhyXNjEuzePgt4Pzljed+Edm7q4YY4iGtsoUxrQTkkiUlLDtzXisZQzISOMYazuM8RJtYHzrM4zXMWNx6q4w4+8vKBM6kLSwLrm4vRkvnKwFGYt+kPHla+yCa0/w6ysNmkWaBRlLJhtEZUZcS5xcllS77s34WpeYIMj8McZ4vOejOGKNworOPRdW7MbYONmisnANp8Qh32WnUPdmDK+16XKLRYMfYjx/IjPVlef5an6GhyBu8MbOkxRkDInvqrVF/GEa9GE2skOXA/Vj83SbQXDWAzNmS4Hihsr7C80UVYLKF73WgoxRmFtgnVG4JNmumE4mcbM343q6u5kny3NYxrf3HZqwyNZ4swucCsZug+xQbrtg0gSWKmWqMfdm3N02BuF1SMY3F0x68/3jAQ3wau+PDwxvXIFVkDEaLmuZscQmddEQYRnBOG966LE0Gi6XxePKdDjG1geThXefV6X5KyJ7w3kQF9adFmS8QN1yItlfJsifa008FHGEQdbejEPYJtld1CEY197iv87oqsda/ylT4/3YofnNIKnE+CiWo8fDqpxTjW10jCHN7duHzm2iYbqXY/B2CMZxKPzMZI79c4gfuPm8P7SYsOK/Xj0WnM8LYUY/n511hlcP7s7ywDl6ZCY7D7tJB2FcqdHXWnBPan+EeWmmTNkN0J9SxiPSB1mhmdE8lxRfFMIFtYgwpta5ofYujG1+cTUcVppA5s05CGMannW+ttV4+3x5hZwxunxjwG/tSiY+NwkFIcYSnRmvxeNmQgoxhvebzT0JIUqhmIPs/oIOyrjmP22v8bY+arVvGeMHnU/kYL+a4yUDX0gg6xuhG+KSzVSFGEOBjxA5LsTqmU06JOPgk8+uyerdbi7YdahSxtBjdSEWHkv9qkQNU/QNray3KMTYAot4muT5+O61d0DGrrjwTl63efnibmdchTqfDZP/5nL7YA+qK4wTei8s6MhMIV8hxvijC8KjNcaH3bjCGmlPxjfUweau8Z6TGu9K/1b8nxKzllkYcFTxI2+fZrpydUTOAp2Wi9WgPMugkIoxnsCjIdx2KHYue9nbHo4p0T0Zr97JCG6XGu9AurC3BaabrWoYK8K9r07KV6etBi7Ks8KwMRsYdxgpBNJ8FIFjC/q5imKMu/hzF4MGsgjeprh80NCH4wgbZIXVcXvq0eHSnoxLzyRBkU3Db2B8SUcjH9Jj4ndUWdemJydlj8zn0s/96N50OBmdno4mw6XpOQYZZePL1viz4vJx8toqxjjE6WvDK5+cTM07eB56uEa0bHrmsp0Y1GoPyloy+0VH2fsyLj3QBSFv+Wq86XjwdcP6dDZllnhW0lBnViqka3JMskIHPvbR1uXXQ+4b0CnGGNcaYZFSjqjMpOqRRdh2jySt92a8uti4elRW4/1Mkxr++aa1plVh1oO2NKebpnhQYAazbHo2rwGl37ilIGNrwJlEc6zhROM6BBWdC9+b8ZbVo1nGt3T9f62y5WtZXZ01nE1ShC3ZGpeyqZWj5GrwcpEoc0jsLWByT8LY2cK4FE3ZuSX2hdqdOhLKhu6RLBScepe6WKLVYyBdPSoyZlakissaRFWXNkFp8uOr6si02auKr8Y2JulbyBrYqe5kEev4DhrTo43gF21vwJYNHzK1JjZ5hIw7rpR/PLA99sabmu0N6hG1eItV+fXnzaerTcmifqHG+4ldkXqz8VigZutET1fCDFpjocNbzVn7xHTQQpmT4WiMn9ywCZIesQGNKcRqZk/8zxufrmocvsSndIxleyEEj1F9MkCLdXRjOpgs+INYcOR9v0d0+5Bdl84yZpeC+Pe5visURtVeNZIvnIgjtqjXS5qLrTzeT3FU1uvFp5S3xeb+tEFnPvG1HQQR1Xh/Judc09xnEHz9RSz/mFaPJOHj9j/Xq1vo1pfWmnHE/nZHrPSNbs7pCnX3nUz6v9Pv3IhpI6XiunyhE9OVzF9+7bd9d/P/U/SzN6IC9+vYxv0rmn+4NQlhN8j1/TylfFo/iOtJs+VuSvvq8pWf5/MzZZtKe8v6YtxyrfL4m77L++/o5g3yca7/+e3AWWlHrR/6Hd/v5xs4K+2o9fPXlXrVKSkpKSkpKSkpKSkpKSkpKSkpKSkpKSkpKSkpKSkpKSkpKSkpKSkpKSkpKSkpKSlt0v8A5J8+cV4My0AAAAAASUVORK5CYII="/>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7" name="Immagine 16"/>
          <p:cNvPicPr>
            <a:picLocks noChangeAspect="1"/>
          </p:cNvPicPr>
          <p:nvPr/>
        </p:nvPicPr>
        <p:blipFill>
          <a:blip r:embed="rId12"/>
          <a:stretch>
            <a:fillRect/>
          </a:stretch>
        </p:blipFill>
        <p:spPr>
          <a:xfrm>
            <a:off x="101900" y="6060382"/>
            <a:ext cx="1705376" cy="682150"/>
          </a:xfrm>
          <a:prstGeom prst="rect">
            <a:avLst/>
          </a:prstGeom>
        </p:spPr>
      </p:pic>
    </p:spTree>
    <p:extLst>
      <p:ext uri="{BB962C8B-B14F-4D97-AF65-F5344CB8AC3E}">
        <p14:creationId xmlns:p14="http://schemas.microsoft.com/office/powerpoint/2010/main" val="2068648112"/>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724655"/>
          </a:xfrm>
          <a:prstGeom prst="rect">
            <a:avLst/>
          </a:prstGeom>
        </p:spPr>
        <p:txBody>
          <a:bodyPr vert="horz" lIns="91440" tIns="45720" rIns="91440" bIns="45720" rtlCol="0" anchor="b">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Altri </a:t>
            </a:r>
            <a:r>
              <a:rPr lang="it-IT" sz="4800" i="1" dirty="0" err="1">
                <a:latin typeface="Calibri" panose="020F0502020204030204" pitchFamily="34" charset="0"/>
              </a:rPr>
              <a:t>tools</a:t>
            </a:r>
            <a:r>
              <a:rPr lang="it-IT" sz="4800" dirty="0">
                <a:latin typeface="Calibri" panose="020F0502020204030204" pitchFamily="34" charset="0"/>
              </a:rPr>
              <a:t> più o meno utili</a:t>
            </a:r>
            <a:endParaRPr lang="it-IT" sz="4800" b="1" dirty="0"/>
          </a:p>
        </p:txBody>
      </p:sp>
      <p:sp>
        <p:nvSpPr>
          <p:cNvPr id="7" name="Rettangolo 4"/>
          <p:cNvSpPr>
            <a:spLocks noChangeArrowheads="1"/>
          </p:cNvSpPr>
          <p:nvPr/>
        </p:nvSpPr>
        <p:spPr bwMode="auto">
          <a:xfrm>
            <a:off x="2043401" y="867048"/>
            <a:ext cx="9769154" cy="402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2"/>
              </a:rPr>
              <a:t>https://likealyzer.com/</a:t>
            </a:r>
            <a:r>
              <a:rPr lang="it-IT" altLang="it-IT" sz="1800" dirty="0">
                <a:latin typeface="Calibri" panose="020F0502020204030204" pitchFamily="34" charset="0"/>
              </a:rPr>
              <a:t> </a:t>
            </a:r>
          </a:p>
        </p:txBody>
      </p:sp>
      <p:sp>
        <p:nvSpPr>
          <p:cNvPr id="9" name="Rettangolo 4"/>
          <p:cNvSpPr>
            <a:spLocks noChangeArrowheads="1"/>
          </p:cNvSpPr>
          <p:nvPr/>
        </p:nvSpPr>
        <p:spPr bwMode="auto">
          <a:xfrm>
            <a:off x="2043401" y="1917661"/>
            <a:ext cx="9769154" cy="75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1800" dirty="0">
                <a:latin typeface="Calibri" panose="020F0502020204030204" pitchFamily="34" charset="0"/>
                <a:hlinkClick r:id="rId3"/>
              </a:rPr>
              <a:t>https://www.fanpagekarma.com/</a:t>
            </a:r>
            <a:endParaRPr lang="it-IT" altLang="it-IT" sz="1800" dirty="0">
              <a:latin typeface="Calibri" panose="020F0502020204030204" pitchFamily="34" charset="0"/>
            </a:endParaRPr>
          </a:p>
          <a:p>
            <a:pPr algn="just">
              <a:lnSpc>
                <a:spcPct val="120000"/>
              </a:lnSpc>
              <a:spcBef>
                <a:spcPts val="0"/>
              </a:spcBef>
              <a:buNone/>
            </a:pPr>
            <a:endParaRPr lang="it-IT" altLang="it-IT" sz="1800" dirty="0">
              <a:latin typeface="Calibri" panose="020F0502020204030204" pitchFamily="34" charset="0"/>
            </a:endParaRPr>
          </a:p>
        </p:txBody>
      </p:sp>
      <p:sp>
        <p:nvSpPr>
          <p:cNvPr id="12" name="Rettangolo 11"/>
          <p:cNvSpPr/>
          <p:nvPr/>
        </p:nvSpPr>
        <p:spPr>
          <a:xfrm>
            <a:off x="2043401" y="2696764"/>
            <a:ext cx="9769154" cy="369332"/>
          </a:xfrm>
          <a:prstGeom prst="rect">
            <a:avLst/>
          </a:prstGeom>
        </p:spPr>
        <p:txBody>
          <a:bodyPr wrap="square">
            <a:spAutoFit/>
          </a:bodyPr>
          <a:lstStyle/>
          <a:p>
            <a:r>
              <a:rPr lang="it-IT" dirty="0">
                <a:hlinkClick r:id="rId4"/>
              </a:rPr>
              <a:t>https://followerwonk.com/</a:t>
            </a:r>
            <a:r>
              <a:rPr lang="it-IT" dirty="0"/>
              <a:t> </a:t>
            </a:r>
          </a:p>
        </p:txBody>
      </p:sp>
      <p:pic>
        <p:nvPicPr>
          <p:cNvPr id="8" name="Immagine 7"/>
          <p:cNvPicPr>
            <a:picLocks noChangeAspect="1"/>
          </p:cNvPicPr>
          <p:nvPr/>
        </p:nvPicPr>
        <p:blipFill>
          <a:blip r:embed="rId5"/>
          <a:stretch>
            <a:fillRect/>
          </a:stretch>
        </p:blipFill>
        <p:spPr>
          <a:xfrm>
            <a:off x="168718" y="1944698"/>
            <a:ext cx="1704781" cy="576946"/>
          </a:xfrm>
          <a:prstGeom prst="rect">
            <a:avLst/>
          </a:prstGeom>
        </p:spPr>
      </p:pic>
      <p:pic>
        <p:nvPicPr>
          <p:cNvPr id="10" name="Immagine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9779" y="767790"/>
            <a:ext cx="1810578" cy="620847"/>
          </a:xfrm>
          <a:prstGeom prst="rect">
            <a:avLst/>
          </a:prstGeom>
        </p:spPr>
      </p:pic>
      <p:pic>
        <p:nvPicPr>
          <p:cNvPr id="16" name="Immagin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5575" y="2674791"/>
            <a:ext cx="1704782" cy="576788"/>
          </a:xfrm>
          <a:prstGeom prst="rect">
            <a:avLst/>
          </a:prstGeom>
        </p:spPr>
      </p:pic>
      <p:pic>
        <p:nvPicPr>
          <p:cNvPr id="19" name="Immagin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717" y="4771944"/>
            <a:ext cx="1704782" cy="638144"/>
          </a:xfrm>
          <a:prstGeom prst="rect">
            <a:avLst/>
          </a:prstGeom>
        </p:spPr>
      </p:pic>
      <p:sp>
        <p:nvSpPr>
          <p:cNvPr id="20" name="Rettangolo 19"/>
          <p:cNvSpPr/>
          <p:nvPr/>
        </p:nvSpPr>
        <p:spPr>
          <a:xfrm>
            <a:off x="2043401" y="4875711"/>
            <a:ext cx="1938992" cy="369332"/>
          </a:xfrm>
          <a:prstGeom prst="rect">
            <a:avLst/>
          </a:prstGeom>
        </p:spPr>
        <p:txBody>
          <a:bodyPr wrap="none">
            <a:spAutoFit/>
          </a:bodyPr>
          <a:lstStyle/>
          <a:p>
            <a:r>
              <a:rPr lang="it-IT" dirty="0">
                <a:hlinkClick r:id="rId9"/>
              </a:rPr>
              <a:t>https://gephi.org/</a:t>
            </a:r>
            <a:r>
              <a:rPr lang="it-IT" dirty="0"/>
              <a:t> </a:t>
            </a:r>
          </a:p>
        </p:txBody>
      </p:sp>
      <p:sp>
        <p:nvSpPr>
          <p:cNvPr id="21" name="Rettangolo 20"/>
          <p:cNvSpPr/>
          <p:nvPr/>
        </p:nvSpPr>
        <p:spPr>
          <a:xfrm>
            <a:off x="1964743" y="5636348"/>
            <a:ext cx="3131883" cy="369332"/>
          </a:xfrm>
          <a:prstGeom prst="rect">
            <a:avLst/>
          </a:prstGeom>
        </p:spPr>
        <p:txBody>
          <a:bodyPr wrap="none">
            <a:spAutoFit/>
          </a:bodyPr>
          <a:lstStyle/>
          <a:p>
            <a:r>
              <a:rPr lang="it-IT" dirty="0">
                <a:hlinkClick r:id="rId10"/>
              </a:rPr>
              <a:t>https://www.wordclouds.com/</a:t>
            </a:r>
            <a:r>
              <a:rPr lang="it-IT" dirty="0"/>
              <a:t> </a:t>
            </a:r>
          </a:p>
        </p:txBody>
      </p:sp>
      <p:pic>
        <p:nvPicPr>
          <p:cNvPr id="22" name="Immagine 21"/>
          <p:cNvPicPr>
            <a:picLocks noChangeAspect="1"/>
          </p:cNvPicPr>
          <p:nvPr/>
        </p:nvPicPr>
        <p:blipFill>
          <a:blip r:embed="rId11"/>
          <a:stretch>
            <a:fillRect/>
          </a:stretch>
        </p:blipFill>
        <p:spPr>
          <a:xfrm>
            <a:off x="168717" y="5639558"/>
            <a:ext cx="1622760" cy="426195"/>
          </a:xfrm>
          <a:prstGeom prst="rect">
            <a:avLst/>
          </a:prstGeom>
        </p:spPr>
      </p:pic>
      <p:sp>
        <p:nvSpPr>
          <p:cNvPr id="23" name="Rettangolo 22"/>
          <p:cNvSpPr/>
          <p:nvPr/>
        </p:nvSpPr>
        <p:spPr>
          <a:xfrm>
            <a:off x="1964743" y="6218572"/>
            <a:ext cx="2516586" cy="369332"/>
          </a:xfrm>
          <a:prstGeom prst="rect">
            <a:avLst/>
          </a:prstGeom>
        </p:spPr>
        <p:txBody>
          <a:bodyPr wrap="none">
            <a:spAutoFit/>
          </a:bodyPr>
          <a:lstStyle/>
          <a:p>
            <a:r>
              <a:rPr lang="it-IT" dirty="0">
                <a:hlinkClick r:id="rId12"/>
              </a:rPr>
              <a:t>http://www.wordle.net/</a:t>
            </a:r>
            <a:r>
              <a:rPr lang="it-IT" dirty="0"/>
              <a:t> </a:t>
            </a:r>
          </a:p>
        </p:txBody>
      </p:sp>
      <p:pic>
        <p:nvPicPr>
          <p:cNvPr id="24" name="Immagine 23"/>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68717" y="6295223"/>
            <a:ext cx="1158637" cy="377231"/>
          </a:xfrm>
          <a:prstGeom prst="rect">
            <a:avLst/>
          </a:prstGeom>
        </p:spPr>
      </p:pic>
      <p:sp>
        <p:nvSpPr>
          <p:cNvPr id="2" name="Parentesi graffa chiusa 1"/>
          <p:cNvSpPr/>
          <p:nvPr/>
        </p:nvSpPr>
        <p:spPr>
          <a:xfrm>
            <a:off x="5437239" y="1084775"/>
            <a:ext cx="471948" cy="3687169"/>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sp>
        <p:nvSpPr>
          <p:cNvPr id="17" name="Rettangolo 16"/>
          <p:cNvSpPr/>
          <p:nvPr/>
        </p:nvSpPr>
        <p:spPr>
          <a:xfrm>
            <a:off x="6335183" y="1686141"/>
            <a:ext cx="5477372" cy="1754326"/>
          </a:xfrm>
          <a:prstGeom prst="rect">
            <a:avLst/>
          </a:prstGeom>
        </p:spPr>
        <p:txBody>
          <a:bodyPr wrap="square">
            <a:spAutoFit/>
          </a:bodyPr>
          <a:lstStyle/>
          <a:p>
            <a:r>
              <a:rPr lang="it-IT" dirty="0"/>
              <a:t>Con questi </a:t>
            </a:r>
            <a:r>
              <a:rPr lang="it-IT" i="1" dirty="0" err="1"/>
              <a:t>tools</a:t>
            </a:r>
            <a:r>
              <a:rPr lang="it-IT" dirty="0"/>
              <a:t> è possibile gestire in modo professionale pagine </a:t>
            </a:r>
            <a:r>
              <a:rPr lang="it-IT" dirty="0" err="1"/>
              <a:t>Facebook</a:t>
            </a:r>
            <a:r>
              <a:rPr lang="it-IT" dirty="0"/>
              <a:t> o </a:t>
            </a:r>
            <a:r>
              <a:rPr lang="it-IT" dirty="0" err="1"/>
              <a:t>Twitter</a:t>
            </a:r>
            <a:r>
              <a:rPr lang="it-IT" dirty="0"/>
              <a:t> a fini commerciali (promozione del proprio brand, analisi del proprio engagement, analisi della concorrenza, ecc.). Come molti altri </a:t>
            </a:r>
            <a:r>
              <a:rPr lang="it-IT" dirty="0" err="1"/>
              <a:t>tools</a:t>
            </a:r>
            <a:r>
              <a:rPr lang="it-IT" dirty="0"/>
              <a:t>, offrono alle aziende servizi di ascolto e analisi dei social media.</a:t>
            </a:r>
          </a:p>
        </p:txBody>
      </p:sp>
      <p:sp>
        <p:nvSpPr>
          <p:cNvPr id="18" name="Rettangolo 17"/>
          <p:cNvSpPr/>
          <p:nvPr/>
        </p:nvSpPr>
        <p:spPr>
          <a:xfrm>
            <a:off x="6335183" y="4870136"/>
            <a:ext cx="5477372" cy="369332"/>
          </a:xfrm>
          <a:prstGeom prst="rect">
            <a:avLst/>
          </a:prstGeom>
        </p:spPr>
        <p:txBody>
          <a:bodyPr wrap="square">
            <a:spAutoFit/>
          </a:bodyPr>
          <a:lstStyle/>
          <a:p>
            <a:r>
              <a:rPr lang="it-IT" dirty="0" err="1"/>
              <a:t>Gephi</a:t>
            </a:r>
            <a:r>
              <a:rPr lang="it-IT" dirty="0"/>
              <a:t> è uno dei </a:t>
            </a:r>
            <a:r>
              <a:rPr lang="it-IT" i="1" dirty="0" err="1"/>
              <a:t>tool</a:t>
            </a:r>
            <a:r>
              <a:rPr lang="it-IT" dirty="0"/>
              <a:t> più usati per analizzare le reti sociali</a:t>
            </a:r>
          </a:p>
        </p:txBody>
      </p:sp>
      <p:sp>
        <p:nvSpPr>
          <p:cNvPr id="25" name="Parentesi graffa chiusa 24"/>
          <p:cNvSpPr/>
          <p:nvPr/>
        </p:nvSpPr>
        <p:spPr>
          <a:xfrm>
            <a:off x="5437239" y="5587221"/>
            <a:ext cx="319548" cy="1138432"/>
          </a:xfrm>
          <a:prstGeom prst="rightBrace">
            <a:avLst/>
          </a:prstGeom>
        </p:spPr>
        <p:style>
          <a:lnRef idx="3">
            <a:schemeClr val="dk1"/>
          </a:lnRef>
          <a:fillRef idx="0">
            <a:schemeClr val="dk1"/>
          </a:fillRef>
          <a:effectRef idx="2">
            <a:schemeClr val="dk1"/>
          </a:effectRef>
          <a:fontRef idx="minor">
            <a:schemeClr val="tx1"/>
          </a:fontRef>
        </p:style>
        <p:txBody>
          <a:bodyPr rtlCol="0" anchor="ctr"/>
          <a:lstStyle/>
          <a:p>
            <a:pPr algn="ctr"/>
            <a:endParaRPr lang="it-IT"/>
          </a:p>
        </p:txBody>
      </p:sp>
      <p:sp>
        <p:nvSpPr>
          <p:cNvPr id="27" name="Rettangolo 26"/>
          <p:cNvSpPr/>
          <p:nvPr/>
        </p:nvSpPr>
        <p:spPr>
          <a:xfrm>
            <a:off x="6335183" y="5553400"/>
            <a:ext cx="4175502" cy="923330"/>
          </a:xfrm>
          <a:prstGeom prst="rect">
            <a:avLst/>
          </a:prstGeom>
        </p:spPr>
        <p:txBody>
          <a:bodyPr wrap="square">
            <a:spAutoFit/>
          </a:bodyPr>
          <a:lstStyle/>
          <a:p>
            <a:r>
              <a:rPr lang="it-IT" dirty="0"/>
              <a:t>Software online per realizzare semplicemente e velocemente delle efficaci </a:t>
            </a:r>
            <a:r>
              <a:rPr lang="it-IT" i="1" dirty="0" err="1"/>
              <a:t>worldclouds</a:t>
            </a:r>
            <a:endParaRPr lang="it-IT" i="1" dirty="0"/>
          </a:p>
        </p:txBody>
      </p:sp>
      <p:sp>
        <p:nvSpPr>
          <p:cNvPr id="3" name="Rettangolo 2"/>
          <p:cNvSpPr/>
          <p:nvPr/>
        </p:nvSpPr>
        <p:spPr>
          <a:xfrm>
            <a:off x="2043401" y="3457401"/>
            <a:ext cx="2639890" cy="369332"/>
          </a:xfrm>
          <a:prstGeom prst="rect">
            <a:avLst/>
          </a:prstGeom>
        </p:spPr>
        <p:txBody>
          <a:bodyPr wrap="none">
            <a:spAutoFit/>
          </a:bodyPr>
          <a:lstStyle/>
          <a:p>
            <a:r>
              <a:rPr lang="it-IT" dirty="0">
                <a:hlinkClick r:id="rId14"/>
              </a:rPr>
              <a:t>https://sproutsocial.com/</a:t>
            </a:r>
            <a:r>
              <a:rPr lang="it-IT" dirty="0"/>
              <a:t> </a:t>
            </a:r>
          </a:p>
        </p:txBody>
      </p:sp>
      <p:sp>
        <p:nvSpPr>
          <p:cNvPr id="4" name="AutoShape 2" descr="Risultati immagini per sprout social logo"/>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13" name="Immagine 12"/>
          <p:cNvPicPr>
            <a:picLocks noChangeAspect="1"/>
          </p:cNvPicPr>
          <p:nvPr/>
        </p:nvPicPr>
        <p:blipFill>
          <a:blip r:embed="rId15"/>
          <a:stretch>
            <a:fillRect/>
          </a:stretch>
        </p:blipFill>
        <p:spPr>
          <a:xfrm>
            <a:off x="215446" y="3268329"/>
            <a:ext cx="1658053" cy="680340"/>
          </a:xfrm>
          <a:prstGeom prst="rect">
            <a:avLst/>
          </a:prstGeom>
        </p:spPr>
      </p:pic>
      <p:sp>
        <p:nvSpPr>
          <p:cNvPr id="14" name="Rettangolo 13"/>
          <p:cNvSpPr/>
          <p:nvPr/>
        </p:nvSpPr>
        <p:spPr>
          <a:xfrm>
            <a:off x="2018619" y="4013609"/>
            <a:ext cx="2742354" cy="369332"/>
          </a:xfrm>
          <a:prstGeom prst="rect">
            <a:avLst/>
          </a:prstGeom>
        </p:spPr>
        <p:txBody>
          <a:bodyPr wrap="none">
            <a:spAutoFit/>
          </a:bodyPr>
          <a:lstStyle/>
          <a:p>
            <a:r>
              <a:rPr lang="it-IT" dirty="0">
                <a:hlinkClick r:id="rId16"/>
              </a:rPr>
              <a:t>https://www.snaplytics.io/</a:t>
            </a:r>
            <a:r>
              <a:rPr lang="it-IT" dirty="0"/>
              <a:t> </a:t>
            </a:r>
          </a:p>
        </p:txBody>
      </p:sp>
      <p:pic>
        <p:nvPicPr>
          <p:cNvPr id="28" name="Immagine 2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25712" y="4128406"/>
            <a:ext cx="1647787" cy="283419"/>
          </a:xfrm>
          <a:prstGeom prst="rect">
            <a:avLst/>
          </a:prstGeom>
        </p:spPr>
      </p:pic>
      <p:sp>
        <p:nvSpPr>
          <p:cNvPr id="29" name="Rettangolo 28"/>
          <p:cNvSpPr/>
          <p:nvPr/>
        </p:nvSpPr>
        <p:spPr>
          <a:xfrm>
            <a:off x="2024550" y="1456470"/>
            <a:ext cx="2730491" cy="369332"/>
          </a:xfrm>
          <a:prstGeom prst="rect">
            <a:avLst/>
          </a:prstGeom>
        </p:spPr>
        <p:txBody>
          <a:bodyPr wrap="none">
            <a:spAutoFit/>
          </a:bodyPr>
          <a:lstStyle/>
          <a:p>
            <a:r>
              <a:rPr lang="it-IT" dirty="0">
                <a:hlinkClick r:id="rId18"/>
              </a:rPr>
              <a:t>https://www.sprinklr.com/</a:t>
            </a:r>
            <a:r>
              <a:rPr lang="it-IT" dirty="0"/>
              <a:t> </a:t>
            </a:r>
          </a:p>
        </p:txBody>
      </p:sp>
      <p:sp>
        <p:nvSpPr>
          <p:cNvPr id="30" name="AutoShape 8" descr="data:image/png;base64,iVBORw0KGgoAAAANSUhEUgAAAUwAAACYCAMAAAC4aCDgAAAA/1BMVEX///9VXGBHw+FyvlMhisv7rxtRWFxJUVZQV1tqcHP7+/tLU1eBhol2e3/z8/RWXWGJjZCYnJ5ETFHFx8iipae/wML7qwDq6+uusbNbYmYAg8jV19jf4OG1t7l7gIPk5uZsvEttc3aoq63O0NGPk5Vpu0Z40eibn6FfyuQ8Rkv7syj/+/PG3/DY8fik3+9jam3w+v2Ix3BIm9KMyXWS2ez93anf79nO58Uqj82PvuHB6fR9w2Gz2qTj9fqk05Qxvt+VzYH+8t7904/8w2Xn8+L8yXT+5sJVoNT8vlG73q/Y6PSgx+VvrdrU6sye3O3/+Ov90In+68yWwuP7uj791p4DJDa+AAAPE0lEQVR4nO2ceX/aOBPHcQ5bWGDAkHATztI02ZJ22+25Ta/tve322X3/r+XRYYMljWTTOtT5RL9/moJlj78ezYwOUypdB13cvbW3t3fr62+/2pDrr4sHe5d7TJe3Lc6f09O9hC7v/mpzrrW+Xu4JNB/8aoMKqLNHz188/yP9uAciS0Lz6dUbd73kv1gsxuPxYj8Np8KSyN+JiddH98b7XItHxuPuAixt2BT1MmaZQvMpwHJv7/bO7LwO+mOxv9Hib+1xf0IoiWvafp7Qi3EC5v5YGzdva2D+uUtji657Asz98Rl8GBQwGUxbuSd0b1+EeQ88StPJLUxRv4ueub94Dh11SwvzYtcGF1nPJZj7i7fqQb9pOrnN5qLeLiSYUEfXZB9bZ8p6IdNcfJQPgUtMJlsZibon09yXCekd047NZT1fSOWRlIO0EdOyBPT24zPBO8eia2pS+eWeZQnr0X7CO8dC1PxT45g292jlJxPRs+Q3X0G3vGXHkSY92tAUJjyg9GNLojS9fRZ39fGLzadQ+rlt3TJVZ2uai82HDwCWdgyZQX48h7TYTMUB4fIXWnidFNPclJpKL7dLkpl1FvXz9QD9rvXLH9fbqKPHk8RyLrcstxGvkOKJuAs59/xa466d2KpQvFAph0ybx7fUs0QGkkKmrS+3FV39jct2YZLDzhL9gEhHH7/kf9qiKLtevX7z5s1/r6RPzxb749/ZXxfJkAkkn0+fv7z/8uTT1Rt6DfTXMde/78TPPy6iQjOZf9RV3fP7vd7BwUGv92Un1hZbH44PIx3fEXD6+2M+C5dY/bn8KrUmKA8i9d7vyuTC6vWaJcX5V/KrjwvumclkLq0MfVmjpDSf7MzqYursUNDxnUTo9COYmykjKZN/epxkSWje8AL0+/GhhPPh5suXL9k/m8pIzD7nIkoC83yHlhdQD2WYh8ev118+esn+WY/MxezzWWZ50Pu8U9sLJxVmMnDysTk8v/FEYXnjYb5SYUppaANTcEyA5UHvpteaH1SYh8f/CIdAjvk/gOXB492aXjwpGUjOQmuYyVSu5B6bf5geHkM9/XviiNgzN598Alne8IjJ9P1DNJ5M0ryT2IkdsdyskvuPRYpM961fMn179+7dw//++vdwQ/T4zebrqJdvpjE34x4yLL//5fPn8/NzO8kp69V/b2KeibB5W0o/ccDsHbz/fNPzt1ln795wnMfrjn5bTD+8k/d6789v+Ogxk779c3icrDZviYsVtMLsHTyx/Tqjvv1DvPM4nvN4IAzLLyjLJ9Ypt9A30tlj17wr5PInvd4X65Vb6vud4+gvOjm8Hkr6B49tDbS9zj5ECZ3uGl6/a3p+3/bwH1IcNC8TIdP28J8UqY1yX+DtrybVwVYtBuVtWxRSD65g50EZuV59qxYV7OJR3mbsXncv839vt+w6aEuYruNW8zZj9/rtMv+9WjcWpn8FG99uLMzSrfx3ZN5cmE8tzPx0YWHmqPxHPTcYZv6yMHOUhZmjLMwcZWHmKAszR1mYOcrCzFEWZo6yMHOUhZmjfglMv380nDYay05zsMVPrvn9Zos0ak23apWH2v2jTmvZSjV39zDbnUnoYYwRQtgLw+ow0BzXnCVMD45GtBVthEmz8rRtvIg/a54IHwSDo2ljPkx80hTOr2tXCoYVj1+ZXNcLuy3D+lcazEGz2Rc/0cIMmk3xDoM+8b/5kXi+Osauk5DroblkPz+QWL6+TDB1PLEVxpU+0CoWIX+aOGu/7hAgCIWd9UetMHF+oV2S1mCORHMdHI60FzbD9MnJvVOxsQ6m3yX2JrxsVkHsgZ7OEsc0PBTRIIrtQ95c9c4hdpzT+G+EnU0zN25V1/g0uY5H7nr9FAeT+Kpovj5kRE8jn8APk+1K7XrS3PjCbjjVXNYMs0JvAon+poN5QgwJ19xn3dgOvPGGYIW5W4W1SbVaLbthdBDCTfl0FGbIW1W8qJVTrlYqozJ5SLpWkXxygBdDmYbrx+Yt14dQmDUFppdoV+qEaG3uiFx44ob8wrr1XCPMKb2LULJYB3NAYHoRTH8ervtFuDYu6FLjUDg6OmHRyg/azQbm/TdsSadbw4xbrYaDIGrWb0W93pNbxVA2MP1R9ChI2EAJX06FGVQ93q2rw3YUXINBZ+UZaJpgNmlDT/Zpk2dGMIMyXt+A04jDvF9GzA4pdTTLzL6alA1imO2aSwNrRYr7s+iu5iVIG5i8MyBc7fTbwhXSYA4Qs7Yr58cmtccJhyVABpjU1RysWJsO88Rx2Q2Mhv0kuBa9LahnNrtY9bEIpr8i58KrmdpqyJxTtY9qA5M9wFB+FKVUmH3WHbyOmvCDFf3KheK1HmbQJZdDE+XzVJgBYxnOJQ9s02fjgZnQr+OK/FkEs4K07tdm/V/pOeyEMcw6ph0EeBQpMAesU1bA+ouBwUvgGz3MCTHV7aoPIBUmdQZUU3yhgYRkJEq1msM88vSBkfgIe2rA8/ERh0Kbu12o8jLDbDu6x0TVZ6SB+l0Ls85iDWBHGswlpg6tPAS/S8630pgHiMJ0fDEDywpYhwNOGsGk37sOXN4bYVJH8iB/5qrTr4F4pYPZYYkcOl8KTBpp0UR9bLTjYN2zBkRguiMSZpFpk9iAEvdUd49gzpFS2K1lgtki/yDDSIfdI0BNA7PJAhyYslJgTsjXXaALsA5rGrRIop5ZdoDCWlCHJTXlchQmbrY92IGY9DB5O71fEq3IVbvqxzDME/bEG+CJjDAHM+qA0EOludw1D6gFDaP6+Mh8GEv2imsyz5yRKI3heyiZYPZJL4b9aK0lAkMgCJMncs1shhHmSdXVGEKvb/YyURwmFBAF9WkXUnoC90zaXjvNo4WJSXltjC1EM7ibgTCrNHCvNHdugonJVVy1mqKiMLf3TG0v3djqAn3Sp87QMjqYFqZLvtEF2li052L13BDMuS6RM5lgOuQGoFKFaIq3j5lgYJJEh2nKHVCYDglsK/38oxYmyf+piTIgpQlWKzYA5tDTVG9cOpi0KO/WyIOFmzW3z+agwbL8GtCbfVeeY1GkhwllNFkrYQYqlgqzj7VjTyYTTEefBtsICm56MZhehjcRaP0jP/oIJjLEaAPMDM98AuZtBSYf9ekL5TSY2oxBgxs8kgbFYGaBz1xeckEOEylj1IQMML30PEluxlXPLsPkEwumZGaGqX+qM33pConCBOxVFYTqgRymMXsZYmaGd0lIa+AwGeaIJXKTQ5hhhrq8xWsEJzSEMUEUpinmbUTHqTXxowimycP0MLM88EoWmA3m58bCwAzTUBfy2SSvkq3YpDDNw5BYdKQsRUef1ajGZT89THDMIamCNDDdSvskUkoi5+cxwUTaEUeJjqTZPGe4zIKTzRrp3TwhWnRJABhMcymgh5lejhlgOq4XC2eok40wzY0HDltUwU4rHSeDmSn5A6N+31RXcOmL9izr2HqYglLrAiNMbPalYBQVcqieVr+zbp5yDNdMnc/gnmm0RQsTqB9V7QQmMJksqtnlOFG4mhqPZaVRysm4+p4yH8Jgmm3Rj82zjCz0MFEYi3XzFJ8xwdSMywV7h/GyPnZN7klhZolefHZRGihTmG7Z2EoPM0v1poWJ5kGsIZvmTzmPAWamnTb+sBwvl4fOUBcWKcxsE/NshkUsougYM6VczLBubpAeZkM4KG2YYoRpGDklNatE+wgcXNP0quwwIc+spT5YvWfmBjNwU1OyCWa2KptdqBVv+fC6YNalMGvQF4qgmFlLqdJ2ApNvPDBO4ppgZuoisYh7cpwhVMf/XDavpfaSXcDki1A/MjanY2Tt5h9YJ9E+LtRVBx0/V2fWUqfvdgLTRynDUxPM9IlxuVEDs+XaUKHJYGb6LRBoBFQQmHyJ3VDw5gqTeCer49XdDqybZzodNDYvCsxSAxuLtJxhltgqtRpZKMxsxUFXHU8XByZfPtWakjtMeMMDm89MHwPw68rTwD68RpPUrmAO9FusSlcBk/cFCRwbTmZZzgRn2osDk28Y0C0ZXAHMEtscKILja0AZboytAUmZqkgw6XqRgzUjiKuA2VJngrlnpq9bBDVgCrJQMNkauLz/Oj7PFcAEdnXxdfP06WFaZSp3UCiYPCfAEesqYLaxQoTDTBkTlvi0l7LQUCyYbPUL3m10FTDplAAIU46kimj6Ueu4gsFsa9fprsozpZuPYKbMe7P9HOpVCwaTxSJwoe4qYPbVSVkKs2rewFuK6g51pq5oMNnUJjQQojCh8dFPZ3OxsCUw0ZLugzetfvONDSruwsFkNQew4ZUOhaGJxhSYU9PSCuvQYl1Lt2FXA1bNa+eOTtj7JUAJVziY0VZsZSC01GwUN8Ose15V62J0M7UcHPkaEK0qdLtuS+0uW4cHTls8mPyFC3A6B5q3NMKk/RG5mm/ZvjtPqijZRAevKrD67gZrxt4MBYe9BYTJ3jZRtpINNAv1Rpj9U7ZCUYFq8BkbTMpGUG/FNNjQqgla2WCTTZq9jwWEyeO7PBDy6asGwHpoYHq3odTkNXhY70sRMGjQi6h7xSKYpZMa9L6b33T5Nm14FruIMNl0jhIg2esiYUc2xAyz1OdbY1C4WiZ4DpYOG4Org60YZvRWH/LqzfiKQX+5il7V1VyvkDDZbk05AfD9erhWbwlukQKzFNSjHzNAnjOpL6fDYWPUxdxhu2pCW8Ms+fx9c4TRqjJfzisrJ1qIw8DSUWRiEWFGuUGqagacCsLCS+JpMEnUmMSv0bvspzZQ9L+wAhQ/G5hkAFHD63Yo+k0A8kz08/AZYaq/hLANTDVvpMDkYV7OtP3o5oTklKVon1VD6ScvCJMu2CgJsxQsQ/k3OryGadQ+CvGpGco8RFjdy7Ty8GmWV0KmIQ6BEpxc1bi5puwhpNgVLD3ysSu8u+x3iSGpy4knnQnyiE9SIeR5tYpmuCjAJGc/qjr0J0sQ+9EZZ5TiPsGwk7JR1p82lurjIO2yvV5z1AEs8Icdszf5R40GtCGouaxUxR81aHeyGdKeTRvV8mRSJUF3YCzksfBJ0O+05vX6fDmcbfGmm1UJgmn1w7Iwc5SFmaMszBxlYeYoCzNHWZg5ysLMURZmjrIwc5SFmaMszBxlYeYoCzNHWZg5ysLMURZmjupkft3PKlV0l5H1zJwUVF142fKm6//5GUlfSDNnCgAAAABJRU5ErkJgg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31" name="Immagine 30"/>
          <p:cNvPicPr>
            <a:picLocks noChangeAspect="1"/>
          </p:cNvPicPr>
          <p:nvPr/>
        </p:nvPicPr>
        <p:blipFill>
          <a:blip r:embed="rId19"/>
          <a:stretch>
            <a:fillRect/>
          </a:stretch>
        </p:blipFill>
        <p:spPr>
          <a:xfrm>
            <a:off x="185281" y="1240429"/>
            <a:ext cx="1606196" cy="735367"/>
          </a:xfrm>
          <a:prstGeom prst="rect">
            <a:avLst/>
          </a:prstGeom>
        </p:spPr>
      </p:pic>
    </p:spTree>
    <p:extLst>
      <p:ext uri="{BB962C8B-B14F-4D97-AF65-F5344CB8AC3E}">
        <p14:creationId xmlns:p14="http://schemas.microsoft.com/office/powerpoint/2010/main" val="402620865"/>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2" y="1362362"/>
            <a:ext cx="1630136" cy="756849"/>
          </a:xfrm>
          <a:prstGeom prst="rect">
            <a:avLst/>
          </a:prstGeom>
        </p:spPr>
      </p:pic>
      <p:pic>
        <p:nvPicPr>
          <p:cNvPr id="2" name="Immagine 1"/>
          <p:cNvPicPr>
            <a:picLocks noChangeAspect="1"/>
          </p:cNvPicPr>
          <p:nvPr/>
        </p:nvPicPr>
        <p:blipFill>
          <a:blip r:embed="rId3"/>
          <a:stretch>
            <a:fillRect/>
          </a:stretch>
        </p:blipFill>
        <p:spPr>
          <a:xfrm>
            <a:off x="6024851" y="2406093"/>
            <a:ext cx="6182200" cy="4332539"/>
          </a:xfrm>
          <a:prstGeom prst="rect">
            <a:avLst/>
          </a:prstGeom>
        </p:spPr>
      </p:pic>
      <p:pic>
        <p:nvPicPr>
          <p:cNvPr id="4" name="Immagine 3"/>
          <p:cNvPicPr>
            <a:picLocks noChangeAspect="1"/>
          </p:cNvPicPr>
          <p:nvPr/>
        </p:nvPicPr>
        <p:blipFill>
          <a:blip r:embed="rId4"/>
          <a:stretch>
            <a:fillRect/>
          </a:stretch>
        </p:blipFill>
        <p:spPr>
          <a:xfrm>
            <a:off x="77366" y="2286726"/>
            <a:ext cx="5947485" cy="4571274"/>
          </a:xfrm>
          <a:prstGeom prst="rect">
            <a:avLst/>
          </a:prstGeom>
        </p:spPr>
      </p:pic>
      <p:sp>
        <p:nvSpPr>
          <p:cNvPr id="13" name="Rettangolo 12"/>
          <p:cNvSpPr/>
          <p:nvPr/>
        </p:nvSpPr>
        <p:spPr>
          <a:xfrm>
            <a:off x="2115123" y="1498855"/>
            <a:ext cx="7246407" cy="369332"/>
          </a:xfrm>
          <a:prstGeom prst="rect">
            <a:avLst/>
          </a:prstGeom>
        </p:spPr>
        <p:txBody>
          <a:bodyPr wrap="none">
            <a:spAutoFit/>
          </a:bodyPr>
          <a:lstStyle/>
          <a:p>
            <a:r>
              <a:rPr lang="it-IT" dirty="0"/>
              <a:t>Estrazione di post e commenti dalla pagina </a:t>
            </a:r>
            <a:r>
              <a:rPr lang="it-IT" dirty="0" err="1"/>
              <a:t>Facebook</a:t>
            </a:r>
            <a:r>
              <a:rPr lang="it-IT" dirty="0"/>
              <a:t> ufficiale della Juventus</a:t>
            </a:r>
          </a:p>
        </p:txBody>
      </p:sp>
    </p:spTree>
    <p:extLst>
      <p:ext uri="{BB962C8B-B14F-4D97-AF65-F5344CB8AC3E}">
        <p14:creationId xmlns:p14="http://schemas.microsoft.com/office/powerpoint/2010/main" val="12925905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descr="Risultati immagini">
            <a:extLst>
              <a:ext uri="{FF2B5EF4-FFF2-40B4-BE49-F238E27FC236}">
                <a16:creationId xmlns:a16="http://schemas.microsoft.com/office/drawing/2014/main" id="{2C0E6D97-EB07-445C-AA5F-5E6A017ABD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05838" y="4121150"/>
            <a:ext cx="3586162"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itolo 1">
            <a:extLst>
              <a:ext uri="{FF2B5EF4-FFF2-40B4-BE49-F238E27FC236}">
                <a16:creationId xmlns:a16="http://schemas.microsoft.com/office/drawing/2014/main" id="{0202C961-C0A9-40E5-9520-D1B9176E3641}"/>
              </a:ext>
            </a:extLst>
          </p:cNvPr>
          <p:cNvSpPr>
            <a:spLocks noGrp="1"/>
          </p:cNvSpPr>
          <p:nvPr>
            <p:ph type="title"/>
          </p:nvPr>
        </p:nvSpPr>
        <p:spPr>
          <a:xfrm>
            <a:off x="0" y="0"/>
            <a:ext cx="12192000" cy="984250"/>
          </a:xfrm>
        </p:spPr>
        <p:txBody>
          <a:bodyPr/>
          <a:lstStyle/>
          <a:p>
            <a:pPr algn="ctr" eaLnBrk="1" hangingPunct="1"/>
            <a:r>
              <a:rPr lang="it-IT" altLang="it-IT"/>
              <a:t>«The Billion is the new Million»</a:t>
            </a:r>
          </a:p>
        </p:txBody>
      </p:sp>
      <p:sp>
        <p:nvSpPr>
          <p:cNvPr id="5124" name="Rettangolo 5">
            <a:extLst>
              <a:ext uri="{FF2B5EF4-FFF2-40B4-BE49-F238E27FC236}">
                <a16:creationId xmlns:a16="http://schemas.microsoft.com/office/drawing/2014/main" id="{F1E46F92-2E2A-43B8-97DF-15635D3F8CF6}"/>
              </a:ext>
            </a:extLst>
          </p:cNvPr>
          <p:cNvSpPr>
            <a:spLocks noChangeArrowheads="1"/>
          </p:cNvSpPr>
          <p:nvPr/>
        </p:nvSpPr>
        <p:spPr bwMode="auto">
          <a:xfrm>
            <a:off x="0" y="831850"/>
            <a:ext cx="12128500"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Una complicazione ulteriore è data da un altro bias interpretativo: la mole di dati, cifre e numeri da cui siamo sommersi, unita ad una certa retorica sensazionalistica dei Media, ha reso di fatto non intelligibili o indistinguibili i grandi numeri:</a:t>
            </a:r>
          </a:p>
          <a:p>
            <a:pPr algn="just" eaLnBrk="1" hangingPunct="1">
              <a:lnSpc>
                <a:spcPct val="100000"/>
              </a:lnSpc>
              <a:spcBef>
                <a:spcPct val="0"/>
              </a:spcBef>
              <a:buFontTx/>
              <a:buNone/>
            </a:pPr>
            <a:r>
              <a:rPr lang="en-US" altLang="it-IT" sz="1800"/>
              <a:t>“The billion is the new million. A million used to be a lot. Nineteenth-century Americans borrowed the French term  millionaire to denote those whose wealth had reached the astonishing total of a million dollars. In 1850, there were 23 million Americans; in the 1880 census, New York (in those days that meant Manhattan; Brooklyn was a separate entity) became the first U.S. city with more than one million residents.</a:t>
            </a:r>
            <a:r>
              <a:rPr lang="en-US" altLang="it-IT" sz="1800" b="1"/>
              <a:t> At the beginning of the twenty-first century, a million no longer seems all that big</a:t>
            </a:r>
            <a:r>
              <a:rPr lang="en-US" altLang="it-IT" sz="1800"/>
              <a:t>” (Best 2008, 3). </a:t>
            </a:r>
          </a:p>
          <a:p>
            <a:pPr algn="just" eaLnBrk="1" hangingPunct="1">
              <a:lnSpc>
                <a:spcPct val="100000"/>
              </a:lnSpc>
              <a:spcBef>
                <a:spcPct val="0"/>
              </a:spcBef>
              <a:buFontTx/>
              <a:buNone/>
            </a:pPr>
            <a:r>
              <a:rPr lang="en-US" altLang="it-IT" sz="1800"/>
              <a:t>“The mind boggles. We may be able to wrap our heads around a million, but billions and trillions are almost unimaginably big numbers. Faced with such daunting figures, we tend to give up, to start thinking that all big numbers (say, everything above 100,000) are more or less equal. </a:t>
            </a:r>
            <a:r>
              <a:rPr lang="en-US" altLang="it-IT" sz="1800" b="1"/>
              <a:t>That is, they’re all </a:t>
            </a:r>
            <a:r>
              <a:rPr lang="en-US" altLang="it-IT" sz="1800" b="1" i="1"/>
              <a:t>a lot</a:t>
            </a:r>
            <a:r>
              <a:rPr lang="en-US" altLang="it-IT" sz="1800" i="1"/>
              <a:t>” </a:t>
            </a:r>
            <a:r>
              <a:rPr lang="en-US" altLang="it-IT" sz="1800"/>
              <a:t>(</a:t>
            </a:r>
            <a:r>
              <a:rPr lang="en-US" altLang="it-IT" sz="1800" i="1"/>
              <a:t>ibidem</a:t>
            </a:r>
            <a:r>
              <a:rPr lang="en-US" altLang="it-IT" sz="1800"/>
              <a:t>, 4).</a:t>
            </a:r>
          </a:p>
        </p:txBody>
      </p:sp>
      <p:graphicFrame>
        <p:nvGraphicFramePr>
          <p:cNvPr id="3" name="Tabella 2">
            <a:extLst>
              <a:ext uri="{FF2B5EF4-FFF2-40B4-BE49-F238E27FC236}">
                <a16:creationId xmlns:a16="http://schemas.microsoft.com/office/drawing/2014/main" id="{C2FFCE5C-979B-41A5-960E-D357D1A56BEE}"/>
              </a:ext>
            </a:extLst>
          </p:cNvPr>
          <p:cNvGraphicFramePr>
            <a:graphicFrameLocks noGrp="1"/>
          </p:cNvGraphicFramePr>
          <p:nvPr/>
        </p:nvGraphicFramePr>
        <p:xfrm>
          <a:off x="0" y="5330825"/>
          <a:ext cx="3468688" cy="1470120"/>
        </p:xfrm>
        <a:graphic>
          <a:graphicData uri="http://schemas.openxmlformats.org/drawingml/2006/table">
            <a:tbl>
              <a:tblPr firstRow="1" bandRow="1">
                <a:tableStyleId>{5C22544A-7EE6-4342-B048-85BDC9FD1C3A}</a:tableStyleId>
              </a:tblPr>
              <a:tblGrid>
                <a:gridCol w="1652631">
                  <a:extLst>
                    <a:ext uri="{9D8B030D-6E8A-4147-A177-3AD203B41FA5}">
                      <a16:colId xmlns:a16="http://schemas.microsoft.com/office/drawing/2014/main" val="20000"/>
                    </a:ext>
                  </a:extLst>
                </a:gridCol>
                <a:gridCol w="1816057">
                  <a:extLst>
                    <a:ext uri="{9D8B030D-6E8A-4147-A177-3AD203B41FA5}">
                      <a16:colId xmlns:a16="http://schemas.microsoft.com/office/drawing/2014/main" val="20001"/>
                    </a:ext>
                  </a:extLst>
                </a:gridCol>
              </a:tblGrid>
              <a:tr h="335164">
                <a:tc>
                  <a:txBody>
                    <a:bodyPr/>
                    <a:lstStyle/>
                    <a:p>
                      <a:pPr algn="ctr"/>
                      <a:r>
                        <a:rPr lang="it-IT" sz="1600" dirty="0">
                          <a:solidFill>
                            <a:schemeClr val="tx1"/>
                          </a:solidFill>
                        </a:rPr>
                        <a:t>Fonte</a:t>
                      </a:r>
                    </a:p>
                  </a:txBody>
                  <a:tcPr marL="91448" marR="91448" marT="45678" marB="45678">
                    <a:no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it-IT" sz="1600" dirty="0">
                          <a:solidFill>
                            <a:schemeClr val="tx1"/>
                          </a:solidFill>
                        </a:rPr>
                        <a:t>Stima</a:t>
                      </a:r>
                    </a:p>
                  </a:txBody>
                  <a:tcPr marL="91448" marR="91448" marT="45678" marB="45678">
                    <a:noFill/>
                  </a:tcPr>
                </a:tc>
                <a:extLst>
                  <a:ext uri="{0D108BD9-81ED-4DB2-BD59-A6C34878D82A}">
                    <a16:rowId xmlns:a16="http://schemas.microsoft.com/office/drawing/2014/main" val="10000"/>
                  </a:ext>
                </a:extLst>
              </a:tr>
              <a:tr h="335164">
                <a:tc>
                  <a:txBody>
                    <a:bodyPr/>
                    <a:lstStyle/>
                    <a:p>
                      <a:r>
                        <a:rPr lang="it-IT" sz="1600" dirty="0">
                          <a:solidFill>
                            <a:schemeClr val="tx1"/>
                          </a:solidFill>
                        </a:rPr>
                        <a:t>Farrakhan</a:t>
                      </a:r>
                    </a:p>
                  </a:txBody>
                  <a:tcPr marL="91448" marR="91448" marT="45678" marB="45678">
                    <a:noFill/>
                  </a:tcPr>
                </a:tc>
                <a:tc>
                  <a:txBody>
                    <a:bodyPr/>
                    <a:lstStyle/>
                    <a:p>
                      <a:pPr algn="r"/>
                      <a:r>
                        <a:rPr lang="it-IT" sz="1600" dirty="0">
                          <a:solidFill>
                            <a:schemeClr val="tx1"/>
                          </a:solidFill>
                        </a:rPr>
                        <a:t>Tra 1,5 e 2 milioni</a:t>
                      </a:r>
                    </a:p>
                  </a:txBody>
                  <a:tcPr marL="91448" marR="91448" marT="45678" marB="45678">
                    <a:noFill/>
                  </a:tcPr>
                </a:tc>
                <a:extLst>
                  <a:ext uri="{0D108BD9-81ED-4DB2-BD59-A6C34878D82A}">
                    <a16:rowId xmlns:a16="http://schemas.microsoft.com/office/drawing/2014/main" val="10001"/>
                  </a:ext>
                </a:extLst>
              </a:tr>
              <a:tr h="335164">
                <a:tc>
                  <a:txBody>
                    <a:bodyPr/>
                    <a:lstStyle/>
                    <a:p>
                      <a:r>
                        <a:rPr lang="it-IT" sz="1600" dirty="0">
                          <a:solidFill>
                            <a:schemeClr val="tx1"/>
                          </a:solidFill>
                        </a:rPr>
                        <a:t>Park Police</a:t>
                      </a:r>
                    </a:p>
                  </a:txBody>
                  <a:tcPr marL="91448" marR="91448" marT="45678" marB="45678">
                    <a:noFill/>
                  </a:tcPr>
                </a:tc>
                <a:tc>
                  <a:txBody>
                    <a:bodyPr/>
                    <a:lstStyle/>
                    <a:p>
                      <a:pPr algn="r"/>
                      <a:r>
                        <a:rPr lang="it-IT" sz="1600" dirty="0">
                          <a:solidFill>
                            <a:schemeClr val="tx1"/>
                          </a:solidFill>
                        </a:rPr>
                        <a:t>400.000</a:t>
                      </a:r>
                    </a:p>
                  </a:txBody>
                  <a:tcPr marL="91448" marR="91448" marT="45678" marB="45678">
                    <a:noFill/>
                  </a:tcPr>
                </a:tc>
                <a:extLst>
                  <a:ext uri="{0D108BD9-81ED-4DB2-BD59-A6C34878D82A}">
                    <a16:rowId xmlns:a16="http://schemas.microsoft.com/office/drawing/2014/main" val="10002"/>
                  </a:ext>
                </a:extLst>
              </a:tr>
              <a:tr h="464532">
                <a:tc>
                  <a:txBody>
                    <a:bodyPr/>
                    <a:lstStyle/>
                    <a:p>
                      <a:r>
                        <a:rPr lang="it-IT" sz="1600" dirty="0">
                          <a:solidFill>
                            <a:schemeClr val="tx1"/>
                          </a:solidFill>
                        </a:rPr>
                        <a:t>Boston </a:t>
                      </a:r>
                      <a:r>
                        <a:rPr lang="it-IT" sz="1600" dirty="0" err="1">
                          <a:solidFill>
                            <a:schemeClr val="tx1"/>
                          </a:solidFill>
                        </a:rPr>
                        <a:t>University</a:t>
                      </a:r>
                      <a:endParaRPr lang="it-IT" sz="1600" dirty="0">
                        <a:solidFill>
                          <a:schemeClr val="tx1"/>
                        </a:solidFill>
                      </a:endParaRPr>
                    </a:p>
                  </a:txBody>
                  <a:tcPr marL="91448" marR="91448" marT="45678" marB="45678">
                    <a:noFill/>
                  </a:tcPr>
                </a:tc>
                <a:tc>
                  <a:txBody>
                    <a:bodyPr/>
                    <a:lstStyle/>
                    <a:p>
                      <a:pPr algn="r"/>
                      <a:r>
                        <a:rPr lang="it-IT" sz="1600" dirty="0">
                          <a:solidFill>
                            <a:schemeClr val="tx1"/>
                          </a:solidFill>
                        </a:rPr>
                        <a:t>837.000 </a:t>
                      </a:r>
                    </a:p>
                  </a:txBody>
                  <a:tcPr marL="91448" marR="91448" marT="45678" marB="45678">
                    <a:noFill/>
                  </a:tcPr>
                </a:tc>
                <a:extLst>
                  <a:ext uri="{0D108BD9-81ED-4DB2-BD59-A6C34878D82A}">
                    <a16:rowId xmlns:a16="http://schemas.microsoft.com/office/drawing/2014/main" val="10003"/>
                  </a:ext>
                </a:extLst>
              </a:tr>
            </a:tbl>
          </a:graphicData>
        </a:graphic>
      </p:graphicFrame>
      <p:sp>
        <p:nvSpPr>
          <p:cNvPr id="5142" name="Rettangolo 3">
            <a:extLst>
              <a:ext uri="{FF2B5EF4-FFF2-40B4-BE49-F238E27FC236}">
                <a16:creationId xmlns:a16="http://schemas.microsoft.com/office/drawing/2014/main" id="{E7220172-3405-4DB6-836C-C9D5146EFE9D}"/>
              </a:ext>
            </a:extLst>
          </p:cNvPr>
          <p:cNvSpPr>
            <a:spLocks noChangeArrowheads="1"/>
          </p:cNvSpPr>
          <p:nvPr/>
        </p:nvSpPr>
        <p:spPr bwMode="auto">
          <a:xfrm>
            <a:off x="3538538" y="5546725"/>
            <a:ext cx="51752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t>è davvero così cruciale e necessario affibbiare un numero ad un evento per interpretarlo? Rappresentarlo, cioè, con un dato la cui precisione dichiarata è dubbia, per renderlo reale?</a:t>
            </a:r>
            <a:endParaRPr lang="it-IT" altLang="it-IT" sz="1800"/>
          </a:p>
        </p:txBody>
      </p:sp>
      <p:sp>
        <p:nvSpPr>
          <p:cNvPr id="5143" name="Rettangolo 4">
            <a:extLst>
              <a:ext uri="{FF2B5EF4-FFF2-40B4-BE49-F238E27FC236}">
                <a16:creationId xmlns:a16="http://schemas.microsoft.com/office/drawing/2014/main" id="{F61EA49C-4E81-4074-82CA-3CC32F91AEAE}"/>
              </a:ext>
            </a:extLst>
          </p:cNvPr>
          <p:cNvSpPr>
            <a:spLocks noChangeArrowheads="1"/>
          </p:cNvSpPr>
          <p:nvPr/>
        </p:nvSpPr>
        <p:spPr bwMode="auto">
          <a:xfrm>
            <a:off x="0" y="3616325"/>
            <a:ext cx="9655175"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it-IT" sz="1800"/>
              <a:t>Più grande è il numero comunicato, maggiore sarà la certezza che si tratti di un numero “vero”, più “vera” e solida sarà la realtà costruita con quel numero</a:t>
            </a:r>
          </a:p>
          <a:p>
            <a:pPr eaLnBrk="1" hangingPunct="1">
              <a:lnSpc>
                <a:spcPct val="100000"/>
              </a:lnSpc>
              <a:spcBef>
                <a:spcPct val="0"/>
              </a:spcBef>
              <a:buFontTx/>
              <a:buNone/>
            </a:pPr>
            <a:r>
              <a:rPr lang="en-US" altLang="it-IT" sz="1800"/>
              <a:t>Nel 1995 l’attivista Farrakhan organizzò la “one million march”, la più grande manifestazione afroamericana di tutti i tempi. </a:t>
            </a:r>
          </a:p>
          <a:p>
            <a:pPr eaLnBrk="1" hangingPunct="1">
              <a:lnSpc>
                <a:spcPct val="100000"/>
              </a:lnSpc>
              <a:spcBef>
                <a:spcPct val="0"/>
              </a:spcBef>
              <a:buFontTx/>
              <a:buNone/>
            </a:pPr>
            <a:r>
              <a:rPr lang="en-US" altLang="it-IT" sz="1800"/>
              <a:t>La manifestazione ebbe successo, ma all’epoca ci furono feroci polemiche sul numero di partecipanti:</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342" y="1362362"/>
            <a:ext cx="1630136" cy="756849"/>
          </a:xfrm>
          <a:prstGeom prst="rect">
            <a:avLst/>
          </a:prstGeom>
        </p:spPr>
      </p:pic>
      <p:sp>
        <p:nvSpPr>
          <p:cNvPr id="13" name="Rettangolo 12"/>
          <p:cNvSpPr/>
          <p:nvPr/>
        </p:nvSpPr>
        <p:spPr>
          <a:xfrm>
            <a:off x="2115123" y="1498855"/>
            <a:ext cx="7025449" cy="369332"/>
          </a:xfrm>
          <a:prstGeom prst="rect">
            <a:avLst/>
          </a:prstGeom>
        </p:spPr>
        <p:txBody>
          <a:bodyPr wrap="none">
            <a:spAutoFit/>
          </a:bodyPr>
          <a:lstStyle/>
          <a:p>
            <a:r>
              <a:rPr lang="it-IT" dirty="0"/>
              <a:t>Estrazione di post e commenti dalla pagina </a:t>
            </a:r>
            <a:r>
              <a:rPr lang="it-IT" dirty="0" err="1"/>
              <a:t>Facebook</a:t>
            </a:r>
            <a:r>
              <a:rPr lang="it-IT" dirty="0"/>
              <a:t> ufficiale dell’Ansa</a:t>
            </a:r>
          </a:p>
        </p:txBody>
      </p:sp>
      <p:pic>
        <p:nvPicPr>
          <p:cNvPr id="5" name="Immagine 4"/>
          <p:cNvPicPr>
            <a:picLocks noChangeAspect="1"/>
          </p:cNvPicPr>
          <p:nvPr/>
        </p:nvPicPr>
        <p:blipFill>
          <a:blip r:embed="rId3"/>
          <a:stretch>
            <a:fillRect/>
          </a:stretch>
        </p:blipFill>
        <p:spPr>
          <a:xfrm>
            <a:off x="0" y="2298295"/>
            <a:ext cx="5803641" cy="4507909"/>
          </a:xfrm>
          <a:prstGeom prst="rect">
            <a:avLst/>
          </a:prstGeom>
        </p:spPr>
      </p:pic>
      <p:pic>
        <p:nvPicPr>
          <p:cNvPr id="7" name="Immagine 6"/>
          <p:cNvPicPr>
            <a:picLocks noChangeAspect="1"/>
          </p:cNvPicPr>
          <p:nvPr/>
        </p:nvPicPr>
        <p:blipFill>
          <a:blip r:embed="rId4"/>
          <a:stretch>
            <a:fillRect/>
          </a:stretch>
        </p:blipFill>
        <p:spPr>
          <a:xfrm>
            <a:off x="6163612" y="2377775"/>
            <a:ext cx="5430354" cy="4480225"/>
          </a:xfrm>
          <a:prstGeom prst="rect">
            <a:avLst/>
          </a:prstGeom>
        </p:spPr>
      </p:pic>
      <p:sp>
        <p:nvSpPr>
          <p:cNvPr id="9" name="CasellaDiTesto 8"/>
          <p:cNvSpPr txBox="1"/>
          <p:nvPr/>
        </p:nvSpPr>
        <p:spPr>
          <a:xfrm>
            <a:off x="4581331" y="2298295"/>
            <a:ext cx="1287624" cy="369332"/>
          </a:xfrm>
          <a:prstGeom prst="rect">
            <a:avLst/>
          </a:prstGeom>
          <a:noFill/>
        </p:spPr>
        <p:txBody>
          <a:bodyPr wrap="square" rtlCol="0">
            <a:spAutoFit/>
          </a:bodyPr>
          <a:lstStyle/>
          <a:p>
            <a:endParaRPr lang="it-IT" dirty="0"/>
          </a:p>
        </p:txBody>
      </p:sp>
    </p:spTree>
    <p:extLst>
      <p:ext uri="{BB962C8B-B14F-4D97-AF65-F5344CB8AC3E}">
        <p14:creationId xmlns:p14="http://schemas.microsoft.com/office/powerpoint/2010/main" val="260021631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630136" y="1102025"/>
            <a:ext cx="6813853" cy="646331"/>
          </a:xfrm>
          <a:prstGeom prst="rect">
            <a:avLst/>
          </a:prstGeom>
        </p:spPr>
        <p:txBody>
          <a:bodyPr wrap="none">
            <a:spAutoFit/>
          </a:bodyPr>
          <a:lstStyle/>
          <a:p>
            <a:r>
              <a:rPr lang="it-IT" dirty="0"/>
              <a:t>Estrazione di post e commenti dalla pagina </a:t>
            </a:r>
            <a:r>
              <a:rPr lang="it-IT" dirty="0" err="1"/>
              <a:t>Facebook</a:t>
            </a:r>
            <a:r>
              <a:rPr lang="it-IT" dirty="0"/>
              <a:t> ufficiale dell’Ansa</a:t>
            </a:r>
          </a:p>
          <a:p>
            <a:r>
              <a:rPr lang="it-IT" dirty="0"/>
              <a:t>Estrazione dei </a:t>
            </a:r>
            <a:r>
              <a:rPr lang="it-IT" dirty="0" err="1"/>
              <a:t>tweets</a:t>
            </a:r>
            <a:r>
              <a:rPr lang="it-IT" dirty="0"/>
              <a:t> contenenti la parola «</a:t>
            </a:r>
            <a:r>
              <a:rPr lang="it-IT" dirty="0" err="1"/>
              <a:t>salvini</a:t>
            </a:r>
            <a:r>
              <a:rPr lang="it-IT" dirty="0"/>
              <a:t>»</a:t>
            </a:r>
          </a:p>
        </p:txBody>
      </p:sp>
      <p:pic>
        <p:nvPicPr>
          <p:cNvPr id="7" name="Immagine 6"/>
          <p:cNvPicPr>
            <a:picLocks noChangeAspect="1"/>
          </p:cNvPicPr>
          <p:nvPr/>
        </p:nvPicPr>
        <p:blipFill>
          <a:blip r:embed="rId2"/>
          <a:stretch>
            <a:fillRect/>
          </a:stretch>
        </p:blipFill>
        <p:spPr>
          <a:xfrm>
            <a:off x="0" y="1004072"/>
            <a:ext cx="1630136" cy="842238"/>
          </a:xfrm>
          <a:prstGeom prst="rect">
            <a:avLst/>
          </a:prstGeom>
        </p:spPr>
      </p:pic>
      <p:pic>
        <p:nvPicPr>
          <p:cNvPr id="2" name="Immagine 1"/>
          <p:cNvPicPr>
            <a:picLocks noChangeAspect="1"/>
          </p:cNvPicPr>
          <p:nvPr/>
        </p:nvPicPr>
        <p:blipFill>
          <a:blip r:embed="rId3"/>
          <a:stretch>
            <a:fillRect/>
          </a:stretch>
        </p:blipFill>
        <p:spPr>
          <a:xfrm>
            <a:off x="2447490" y="1846309"/>
            <a:ext cx="8751452" cy="4909351"/>
          </a:xfrm>
          <a:prstGeom prst="rect">
            <a:avLst/>
          </a:prstGeom>
        </p:spPr>
      </p:pic>
    </p:spTree>
    <p:extLst>
      <p:ext uri="{BB962C8B-B14F-4D97-AF65-F5344CB8AC3E}">
        <p14:creationId xmlns:p14="http://schemas.microsoft.com/office/powerpoint/2010/main" val="86153411"/>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749017" y="1217318"/>
            <a:ext cx="10197150" cy="369332"/>
          </a:xfrm>
          <a:prstGeom prst="rect">
            <a:avLst/>
          </a:prstGeom>
        </p:spPr>
        <p:txBody>
          <a:bodyPr wrap="none">
            <a:spAutoFit/>
          </a:bodyPr>
          <a:lstStyle/>
          <a:p>
            <a:r>
              <a:rPr lang="it-IT" dirty="0"/>
              <a:t>Estrazione dei </a:t>
            </a:r>
            <a:r>
              <a:rPr lang="it-IT" dirty="0" err="1"/>
              <a:t>tweets</a:t>
            </a:r>
            <a:r>
              <a:rPr lang="it-IT" dirty="0"/>
              <a:t> di tutti i principali esponenti dei partiti politici italiani durante la campagna elettorale</a:t>
            </a:r>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350"/>
            <a:ext cx="1749017" cy="636006"/>
          </a:xfrm>
          <a:prstGeom prst="rect">
            <a:avLst/>
          </a:prstGeom>
        </p:spPr>
      </p:pic>
      <p:pic>
        <p:nvPicPr>
          <p:cNvPr id="5" name="Immagine 4"/>
          <p:cNvPicPr>
            <a:picLocks noChangeAspect="1"/>
          </p:cNvPicPr>
          <p:nvPr/>
        </p:nvPicPr>
        <p:blipFill>
          <a:blip r:embed="rId3"/>
          <a:stretch>
            <a:fillRect/>
          </a:stretch>
        </p:blipFill>
        <p:spPr>
          <a:xfrm>
            <a:off x="1052050" y="1794276"/>
            <a:ext cx="10471355" cy="5063724"/>
          </a:xfrm>
          <a:prstGeom prst="rect">
            <a:avLst/>
          </a:prstGeom>
        </p:spPr>
      </p:pic>
    </p:spTree>
    <p:extLst>
      <p:ext uri="{BB962C8B-B14F-4D97-AF65-F5344CB8AC3E}">
        <p14:creationId xmlns:p14="http://schemas.microsoft.com/office/powerpoint/2010/main" val="53882537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latin typeface="Calibri" panose="020F0502020204030204" pitchFamily="34" charset="0"/>
              </a:rPr>
              <a:t>Software per l’estrazione delle informazioni</a:t>
            </a:r>
            <a:endParaRPr lang="it-IT" sz="4800" b="1" dirty="0"/>
          </a:p>
        </p:txBody>
      </p:sp>
      <p:sp>
        <p:nvSpPr>
          <p:cNvPr id="13" name="Rettangolo 12"/>
          <p:cNvSpPr/>
          <p:nvPr/>
        </p:nvSpPr>
        <p:spPr>
          <a:xfrm>
            <a:off x="1749017" y="1245687"/>
            <a:ext cx="8691803" cy="369332"/>
          </a:xfrm>
          <a:prstGeom prst="rect">
            <a:avLst/>
          </a:prstGeom>
        </p:spPr>
        <p:txBody>
          <a:bodyPr wrap="none">
            <a:spAutoFit/>
          </a:bodyPr>
          <a:lstStyle/>
          <a:p>
            <a:r>
              <a:rPr lang="it-IT" dirty="0"/>
              <a:t>Estrazione dei </a:t>
            </a:r>
            <a:r>
              <a:rPr lang="it-IT" dirty="0" err="1"/>
              <a:t>tweets</a:t>
            </a:r>
            <a:r>
              <a:rPr lang="it-IT" dirty="0"/>
              <a:t> per una ricerca sulla </a:t>
            </a:r>
            <a:r>
              <a:rPr lang="it-IT" dirty="0" err="1"/>
              <a:t>mediatizzazione</a:t>
            </a:r>
            <a:r>
              <a:rPr lang="it-IT" dirty="0"/>
              <a:t> dell’Islam con diverse </a:t>
            </a:r>
            <a:r>
              <a:rPr lang="it-IT" i="1" dirty="0" err="1"/>
              <a:t>keywords</a:t>
            </a:r>
            <a:endParaRPr lang="it-IT" i="1" dirty="0"/>
          </a:p>
        </p:txBody>
      </p:sp>
      <p:pic>
        <p:nvPicPr>
          <p:cNvPr id="8" name="Immagin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112350"/>
            <a:ext cx="1749017" cy="636006"/>
          </a:xfrm>
          <a:prstGeom prst="rect">
            <a:avLst/>
          </a:prstGeom>
        </p:spPr>
      </p:pic>
      <p:pic>
        <p:nvPicPr>
          <p:cNvPr id="2" name="Immagine 1"/>
          <p:cNvPicPr>
            <a:picLocks noChangeAspect="1"/>
          </p:cNvPicPr>
          <p:nvPr/>
        </p:nvPicPr>
        <p:blipFill>
          <a:blip r:embed="rId3"/>
          <a:stretch>
            <a:fillRect/>
          </a:stretch>
        </p:blipFill>
        <p:spPr>
          <a:xfrm>
            <a:off x="154244" y="2473435"/>
            <a:ext cx="9648518" cy="4085224"/>
          </a:xfrm>
          <a:prstGeom prst="rect">
            <a:avLst/>
          </a:prstGeom>
        </p:spPr>
      </p:pic>
      <p:sp>
        <p:nvSpPr>
          <p:cNvPr id="3" name="Parentesi graffa chiusa 2"/>
          <p:cNvSpPr/>
          <p:nvPr/>
        </p:nvSpPr>
        <p:spPr>
          <a:xfrm rot="10800000">
            <a:off x="4503174" y="2473435"/>
            <a:ext cx="747251" cy="3799546"/>
          </a:xfrm>
          <a:prstGeom prst="rightBrace">
            <a:avLst>
              <a:gd name="adj1" fmla="val 8333"/>
              <a:gd name="adj2" fmla="val 50259"/>
            </a:avLst>
          </a:prstGeom>
        </p:spPr>
        <p:style>
          <a:lnRef idx="2">
            <a:schemeClr val="dk1"/>
          </a:lnRef>
          <a:fillRef idx="0">
            <a:schemeClr val="dk1"/>
          </a:fillRef>
          <a:effectRef idx="1">
            <a:schemeClr val="dk1"/>
          </a:effectRef>
          <a:fontRef idx="minor">
            <a:schemeClr val="tx1"/>
          </a:fontRef>
        </p:style>
        <p:txBody>
          <a:bodyPr rtlCol="0" anchor="ctr"/>
          <a:lstStyle/>
          <a:p>
            <a:pPr algn="ctr"/>
            <a:endParaRPr lang="it-IT"/>
          </a:p>
        </p:txBody>
      </p:sp>
      <p:cxnSp>
        <p:nvCxnSpPr>
          <p:cNvPr id="5" name="Connettore 2 4"/>
          <p:cNvCxnSpPr/>
          <p:nvPr/>
        </p:nvCxnSpPr>
        <p:spPr>
          <a:xfrm flipH="1">
            <a:off x="5047018" y="1596548"/>
            <a:ext cx="4627924" cy="163890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056779754"/>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dirty="0"/>
              <a:t>Esempi di ricerche sui social media</a:t>
            </a:r>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6135" y="1298932"/>
            <a:ext cx="6762750" cy="5400675"/>
          </a:xfrm>
          <a:prstGeom prst="rect">
            <a:avLst/>
          </a:prstGeom>
        </p:spPr>
      </p:pic>
    </p:spTree>
    <p:extLst>
      <p:ext uri="{BB962C8B-B14F-4D97-AF65-F5344CB8AC3E}">
        <p14:creationId xmlns:p14="http://schemas.microsoft.com/office/powerpoint/2010/main" val="12763248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5"/>
          <p:cNvSpPr>
            <a:spLocks noGrp="1" noChangeArrowheads="1"/>
          </p:cNvSpPr>
          <p:nvPr>
            <p:ph type="ctrTitle"/>
          </p:nvPr>
        </p:nvSpPr>
        <p:spPr>
          <a:xfrm>
            <a:off x="1524000" y="2173289"/>
            <a:ext cx="9144000" cy="2243137"/>
          </a:xfrm>
        </p:spPr>
        <p:txBody>
          <a:bodyPr/>
          <a:lstStyle/>
          <a:p>
            <a:pPr indent="0" algn="ctr" eaLnBrk="1" hangingPunct="1"/>
            <a:r>
              <a:rPr lang="en-US" altLang="en-US" sz="2400" dirty="0"/>
              <a:t>Consultation on Long Term sustainability of Research Infrastructures</a:t>
            </a:r>
            <a:r>
              <a:rPr lang="en-GB" altLang="en-US" sz="2400" dirty="0"/>
              <a:t/>
            </a:r>
            <a:br>
              <a:rPr lang="en-GB" altLang="en-US" sz="2400" dirty="0"/>
            </a:br>
            <a:r>
              <a:rPr lang="en-GB" altLang="en-US" sz="2400" dirty="0"/>
              <a:t/>
            </a:r>
            <a:br>
              <a:rPr lang="en-GB" altLang="en-US" sz="2400" dirty="0"/>
            </a:br>
            <a:r>
              <a:rPr lang="en-GB" altLang="en-US" sz="2400" dirty="0"/>
              <a:t>Preliminary Results</a:t>
            </a:r>
            <a:endParaRPr lang="en-GB" altLang="en-US" sz="1800" dirty="0"/>
          </a:p>
        </p:txBody>
      </p:sp>
      <p:sp>
        <p:nvSpPr>
          <p:cNvPr id="7171" name="TextBox 1"/>
          <p:cNvSpPr txBox="1">
            <a:spLocks noChangeArrowheads="1"/>
          </p:cNvSpPr>
          <p:nvPr/>
        </p:nvSpPr>
        <p:spPr bwMode="auto">
          <a:xfrm>
            <a:off x="6200775" y="4532365"/>
            <a:ext cx="4467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fontAlgn="base">
              <a:spcBef>
                <a:spcPct val="0"/>
              </a:spcBef>
              <a:spcAft>
                <a:spcPct val="0"/>
              </a:spcAft>
              <a:buClrTx/>
              <a:buFontTx/>
              <a:buNone/>
            </a:pPr>
            <a:r>
              <a:rPr lang="en-GB" altLang="en-US" sz="1200" i="0" dirty="0">
                <a:solidFill>
                  <a:srgbClr val="FFFFFF"/>
                </a:solidFill>
              </a:rPr>
              <a:t>Research Infrastructure Unit</a:t>
            </a:r>
          </a:p>
          <a:p>
            <a:pPr fontAlgn="base">
              <a:spcBef>
                <a:spcPct val="0"/>
              </a:spcBef>
              <a:spcAft>
                <a:spcPct val="0"/>
              </a:spcAft>
              <a:buClrTx/>
              <a:buFontTx/>
              <a:buNone/>
            </a:pPr>
            <a:r>
              <a:rPr lang="en-GB" altLang="en-US" sz="1200" i="0" dirty="0">
                <a:solidFill>
                  <a:srgbClr val="FFFFFF"/>
                </a:solidFill>
              </a:rPr>
              <a:t>DG Research, Science &amp; Innovation</a:t>
            </a:r>
          </a:p>
          <a:p>
            <a:pPr fontAlgn="base">
              <a:spcBef>
                <a:spcPct val="0"/>
              </a:spcBef>
              <a:spcAft>
                <a:spcPct val="0"/>
              </a:spcAft>
              <a:buClrTx/>
              <a:buFontTx/>
              <a:buNone/>
            </a:pPr>
            <a:r>
              <a:rPr lang="en-GB" altLang="en-US" sz="1200" i="0" dirty="0">
                <a:solidFill>
                  <a:srgbClr val="FFFFFF"/>
                </a:solidFill>
              </a:rPr>
              <a:t>European Commission </a:t>
            </a:r>
            <a:endParaRPr lang="en-GB" altLang="en-US" sz="1200" i="0" dirty="0"/>
          </a:p>
        </p:txBody>
      </p:sp>
      <p:sp>
        <p:nvSpPr>
          <p:cNvPr id="4"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602641184"/>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virtuali</a:t>
            </a:r>
            <a:endParaRPr lang="it-IT" sz="4800" b="1" i="1" dirty="0"/>
          </a:p>
        </p:txBody>
      </p:sp>
      <p:pic>
        <p:nvPicPr>
          <p:cNvPr id="4" name="Immagine 3"/>
          <p:cNvPicPr>
            <a:picLocks noChangeAspect="1"/>
          </p:cNvPicPr>
          <p:nvPr/>
        </p:nvPicPr>
        <p:blipFill>
          <a:blip r:embed="rId2"/>
          <a:stretch>
            <a:fillRect/>
          </a:stretch>
        </p:blipFill>
        <p:spPr>
          <a:xfrm>
            <a:off x="-5556" y="3054035"/>
            <a:ext cx="4179048" cy="2257054"/>
          </a:xfrm>
          <a:prstGeom prst="rect">
            <a:avLst/>
          </a:prstGeom>
        </p:spPr>
      </p:pic>
      <p:sp>
        <p:nvSpPr>
          <p:cNvPr id="13" name="Rettangolo 4"/>
          <p:cNvSpPr>
            <a:spLocks noChangeArrowheads="1"/>
          </p:cNvSpPr>
          <p:nvPr/>
        </p:nvSpPr>
        <p:spPr bwMode="auto">
          <a:xfrm>
            <a:off x="5556" y="852641"/>
            <a:ext cx="12186444" cy="2751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just">
              <a:lnSpc>
                <a:spcPct val="120000"/>
              </a:lnSpc>
              <a:spcBef>
                <a:spcPts val="0"/>
              </a:spcBef>
              <a:buNone/>
            </a:pPr>
            <a:r>
              <a:rPr lang="it-IT" altLang="it-IT" sz="2400" dirty="0">
                <a:latin typeface="Calibri" panose="020F0502020204030204" pitchFamily="34" charset="0"/>
              </a:rPr>
              <a:t>Indagine commissionata dalla Commissione Europea avente come oggetto la sostenibilità delle infrastrutture di ricerca in Europa e rivolta agli </a:t>
            </a:r>
            <a:r>
              <a:rPr lang="it-IT" altLang="it-IT" sz="2400" dirty="0" err="1">
                <a:latin typeface="Calibri" panose="020F0502020204030204" pitchFamily="34" charset="0"/>
              </a:rPr>
              <a:t>stakeholders</a:t>
            </a:r>
            <a:r>
              <a:rPr lang="it-IT" altLang="it-IT" sz="2400" dirty="0">
                <a:latin typeface="Calibri" panose="020F0502020204030204" pitchFamily="34" charset="0"/>
              </a:rPr>
              <a:t> di settore.</a:t>
            </a:r>
          </a:p>
          <a:p>
            <a:pPr algn="just">
              <a:lnSpc>
                <a:spcPct val="120000"/>
              </a:lnSpc>
              <a:spcBef>
                <a:spcPts val="0"/>
              </a:spcBef>
              <a:buNone/>
            </a:pPr>
            <a:r>
              <a:rPr lang="it-IT" altLang="it-IT" sz="2400" dirty="0" err="1">
                <a:latin typeface="Calibri" panose="020F0502020204030204" pitchFamily="34" charset="0"/>
              </a:rPr>
              <a:t>Survey</a:t>
            </a:r>
            <a:r>
              <a:rPr lang="it-IT" altLang="it-IT" sz="2400" dirty="0">
                <a:latin typeface="Calibri" panose="020F0502020204030204" pitchFamily="34" charset="0"/>
              </a:rPr>
              <a:t> con un elevato numero di domande aperte su temi specifici (noti agli intervistati).</a:t>
            </a:r>
          </a:p>
          <a:p>
            <a:pPr algn="just">
              <a:lnSpc>
                <a:spcPct val="120000"/>
              </a:lnSpc>
              <a:spcBef>
                <a:spcPts val="0"/>
              </a:spcBef>
              <a:buNone/>
            </a:pPr>
            <a:r>
              <a:rPr lang="it-IT" altLang="it-IT" sz="2400" dirty="0">
                <a:latin typeface="Calibri" panose="020F0502020204030204" pitchFamily="34" charset="0"/>
              </a:rPr>
              <a:t>Una delle tante domande aperte chiedeva di indicare cosa potesse aumentare l’attrattività lavorativa del settore delle infrastrutture di ricerca:</a:t>
            </a:r>
          </a:p>
          <a:p>
            <a:pPr algn="just">
              <a:lnSpc>
                <a:spcPct val="120000"/>
              </a:lnSpc>
              <a:spcBef>
                <a:spcPts val="0"/>
              </a:spcBef>
              <a:buNone/>
            </a:pPr>
            <a:r>
              <a:rPr lang="it-IT" altLang="it-IT" sz="2400" dirty="0">
                <a:latin typeface="Calibri" panose="020F0502020204030204" pitchFamily="34" charset="0"/>
              </a:rPr>
              <a:t> </a:t>
            </a:r>
          </a:p>
        </p:txBody>
      </p:sp>
      <p:graphicFrame>
        <p:nvGraphicFramePr>
          <p:cNvPr id="5" name="Tabella 4"/>
          <p:cNvGraphicFramePr>
            <a:graphicFrameLocks noGrp="1"/>
          </p:cNvGraphicFramePr>
          <p:nvPr>
            <p:extLst>
              <p:ext uri="{D42A27DB-BD31-4B8C-83A1-F6EECF244321}">
                <p14:modId xmlns:p14="http://schemas.microsoft.com/office/powerpoint/2010/main" val="4044871439"/>
              </p:ext>
            </p:extLst>
          </p:nvPr>
        </p:nvGraphicFramePr>
        <p:xfrm>
          <a:off x="6466308" y="2982669"/>
          <a:ext cx="5450388" cy="3760044"/>
        </p:xfrm>
        <a:graphic>
          <a:graphicData uri="http://schemas.openxmlformats.org/drawingml/2006/table">
            <a:tbl>
              <a:tblPr/>
              <a:tblGrid>
                <a:gridCol w="5450388">
                  <a:extLst>
                    <a:ext uri="{9D8B030D-6E8A-4147-A177-3AD203B41FA5}">
                      <a16:colId xmlns:a16="http://schemas.microsoft.com/office/drawing/2014/main" val="20000"/>
                    </a:ext>
                  </a:extLst>
                </a:gridCol>
              </a:tblGrid>
              <a:tr h="245674">
                <a:tc>
                  <a:txBody>
                    <a:bodyPr/>
                    <a:lstStyle/>
                    <a:p>
                      <a:pPr algn="ctr" fontAlgn="b"/>
                      <a:r>
                        <a:rPr lang="en-US" sz="1000" b="1" i="0" u="none" strike="noStrike" dirty="0">
                          <a:effectLst/>
                          <a:latin typeface="+mj-lt"/>
                        </a:rPr>
                        <a:t>Please list the main measures (up to three) which, in your opinion, would increase the attractiveness of RI as employers? Please specify.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674">
                <a:tc>
                  <a:txBody>
                    <a:bodyPr/>
                    <a:lstStyle/>
                    <a:p>
                      <a:pPr algn="l" fontAlgn="b"/>
                      <a:r>
                        <a:rPr lang="en-US" sz="1000" b="1" i="0" u="none" strike="noStrike">
                          <a:effectLst/>
                          <a:latin typeface="+mj-lt"/>
                        </a:rPr>
                        <a:t>Long term perspective </a:t>
                      </a:r>
                      <a:r>
                        <a:rPr lang="en-US" sz="1000" b="0" i="0" u="none" strike="noStrike">
                          <a:effectLst/>
                          <a:latin typeface="+mj-lt"/>
                        </a:rPr>
                        <a:t>in any Research Task (including Thesis, post doc); </a:t>
                      </a:r>
                      <a:r>
                        <a:rPr lang="en-US" sz="1000" b="1" i="0" u="none" strike="noStrike">
                          <a:effectLst/>
                          <a:latin typeface="+mj-lt"/>
                        </a:rPr>
                        <a:t>flexibility</a:t>
                      </a:r>
                      <a:r>
                        <a:rPr lang="en-US" sz="1000" b="0" i="0" u="none" strike="noStrike">
                          <a:effectLst/>
                          <a:latin typeface="+mj-lt"/>
                        </a:rPr>
                        <a:t> of changes between departments, </a:t>
                      </a:r>
                      <a:r>
                        <a:rPr lang="en-US" sz="1000" b="1" i="0" u="none" strike="noStrike">
                          <a:effectLst/>
                          <a:latin typeface="+mj-lt"/>
                        </a:rPr>
                        <a:t>carrier tracks</a:t>
                      </a:r>
                      <a:r>
                        <a:rPr lang="en-US" sz="1000" b="0" i="0" u="none" strike="noStrike">
                          <a:effectLst/>
                          <a:latin typeface="+mj-lt"/>
                        </a:rPr>
                        <a:t> and rewarding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674">
                <a:tc>
                  <a:txBody>
                    <a:bodyPr/>
                    <a:lstStyle/>
                    <a:p>
                      <a:pPr algn="l" fontAlgn="b"/>
                      <a:r>
                        <a:rPr lang="en-US" sz="1000" b="0" i="0" u="none" strike="noStrike">
                          <a:effectLst/>
                          <a:latin typeface="+mj-lt"/>
                        </a:rPr>
                        <a:t>1/ </a:t>
                      </a:r>
                      <a:r>
                        <a:rPr lang="en-US" sz="1000" b="1" i="0" u="none" strike="noStrike">
                          <a:effectLst/>
                          <a:latin typeface="+mj-lt"/>
                        </a:rPr>
                        <a:t>scientific or technical interest </a:t>
                      </a:r>
                      <a:r>
                        <a:rPr lang="en-US" sz="1000" b="0" i="0" u="none" strike="noStrike">
                          <a:effectLst/>
                          <a:latin typeface="+mj-lt"/>
                        </a:rPr>
                        <a:t>2/ </a:t>
                      </a:r>
                      <a:r>
                        <a:rPr lang="en-US" sz="1000" b="1" i="0" u="none" strike="noStrike">
                          <a:effectLst/>
                          <a:latin typeface="+mj-lt"/>
                        </a:rPr>
                        <a:t>salary</a:t>
                      </a:r>
                      <a:r>
                        <a:rPr lang="en-US" sz="1000" b="0" i="0" u="none" strike="noStrike">
                          <a:effectLst/>
                          <a:latin typeface="+mj-lt"/>
                        </a:rPr>
                        <a:t> and other inkind advantages (housing, etc) 3/ </a:t>
                      </a:r>
                      <a:r>
                        <a:rPr lang="en-US" sz="1000" b="1" i="0" u="none" strike="noStrike">
                          <a:effectLst/>
                          <a:latin typeface="+mj-lt"/>
                        </a:rPr>
                        <a:t>mobility</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674">
                <a:tc>
                  <a:txBody>
                    <a:bodyPr/>
                    <a:lstStyle/>
                    <a:p>
                      <a:pPr algn="l" fontAlgn="b"/>
                      <a:r>
                        <a:rPr lang="en-US" sz="1000" b="0" i="0" u="none" strike="noStrike">
                          <a:effectLst/>
                          <a:latin typeface="+mj-lt"/>
                        </a:rPr>
                        <a:t>#1: </a:t>
                      </a:r>
                      <a:r>
                        <a:rPr lang="en-US" sz="1000" b="1" i="0" u="none" strike="noStrike">
                          <a:effectLst/>
                          <a:latin typeface="+mj-lt"/>
                        </a:rPr>
                        <a:t>Accurate job description </a:t>
                      </a:r>
                      <a:r>
                        <a:rPr lang="en-US" sz="1000" b="0" i="0" u="none" strike="noStrike">
                          <a:effectLst/>
                          <a:latin typeface="+mj-lt"/>
                        </a:rPr>
                        <a:t>#2: </a:t>
                      </a:r>
                      <a:r>
                        <a:rPr lang="en-US" sz="1000" b="1" i="0" u="none" strike="noStrike">
                          <a:effectLst/>
                          <a:latin typeface="+mj-lt"/>
                        </a:rPr>
                        <a:t>Sustainable situation of the RI</a:t>
                      </a:r>
                      <a:r>
                        <a:rPr lang="en-US" sz="1000" b="0" i="0" u="none" strike="noStrike">
                          <a:effectLst/>
                          <a:latin typeface="+mj-lt"/>
                        </a:rPr>
                        <a:t> itself #3: </a:t>
                      </a:r>
                      <a:r>
                        <a:rPr lang="en-US" sz="1000" b="1" i="0" u="none" strike="noStrike">
                          <a:effectLst/>
                          <a:latin typeface="+mj-lt"/>
                        </a:rPr>
                        <a:t>duration of commitment</a:t>
                      </a:r>
                      <a:r>
                        <a:rPr lang="en-US" sz="1000" b="0" i="0" u="none" strike="noStrike">
                          <a:effectLst/>
                          <a:latin typeface="+mj-lt"/>
                        </a:rPr>
                        <a:t> #4: </a:t>
                      </a:r>
                      <a:r>
                        <a:rPr lang="en-US" sz="1000" b="1" i="0" u="none" strike="noStrike">
                          <a:effectLst/>
                          <a:latin typeface="+mj-lt"/>
                        </a:rPr>
                        <a:t>Salary and work conditions</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837">
                <a:tc>
                  <a:txBody>
                    <a:bodyPr/>
                    <a:lstStyle/>
                    <a:p>
                      <a:pPr algn="l" fontAlgn="b"/>
                      <a:r>
                        <a:rPr lang="en-US" sz="1000" b="1" i="0" u="none" strike="noStrike">
                          <a:effectLst/>
                          <a:latin typeface="+mj-lt"/>
                        </a:rPr>
                        <a:t>Better salaries (see earlier comments on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511">
                <a:tc>
                  <a:txBody>
                    <a:bodyPr/>
                    <a:lstStyle/>
                    <a:p>
                      <a:pPr algn="l" fontAlgn="b"/>
                      <a:r>
                        <a:rPr lang="en-US" sz="1000" b="1" i="0" u="none" strike="noStrike">
                          <a:effectLst/>
                          <a:latin typeface="+mj-lt"/>
                        </a:rPr>
                        <a:t>long-term employment</a:t>
                      </a:r>
                      <a:r>
                        <a:rPr lang="en-US" sz="1000" b="0" i="0" u="none" strike="noStrike">
                          <a:effectLst/>
                          <a:latin typeface="+mj-lt"/>
                        </a:rPr>
                        <a:t> from sustainable funding, partizipatory leading the RI,</a:t>
                      </a:r>
                      <a:r>
                        <a:rPr lang="en-US" sz="1000" b="1" i="0" u="none" strike="noStrike">
                          <a:effectLst/>
                          <a:latin typeface="+mj-lt"/>
                        </a:rPr>
                        <a:t> involvement in the scope and development of the RI and involvement in its realization</a:t>
                      </a:r>
                      <a:r>
                        <a:rPr lang="en-US" sz="1000" b="0" i="0" u="none" strike="noStrike">
                          <a:effectLst/>
                          <a:latin typeface="+mj-lt"/>
                        </a:rPr>
                        <a:t>.</a:t>
                      </a:r>
                      <a:endParaRPr lang="en-US" sz="1000" b="1"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7023">
                <a:tc>
                  <a:txBody>
                    <a:bodyPr/>
                    <a:lstStyle/>
                    <a:p>
                      <a:pPr algn="l" fontAlgn="b"/>
                      <a:r>
                        <a:rPr lang="en-US" sz="1000" b="0" i="0" u="none" strike="noStrike">
                          <a:effectLst/>
                          <a:latin typeface="+mj-lt"/>
                        </a:rPr>
                        <a:t>this may be divers from country to country; e.g. in Germany the attractiveness could increase with the acceptance that RI managers are equivalent to scientists and not seen as administrative personnel. </a:t>
                      </a:r>
                      <a:r>
                        <a:rPr lang="en-US" sz="1000" b="1" i="0" u="none" strike="noStrike">
                          <a:effectLst/>
                          <a:latin typeface="+mj-lt"/>
                        </a:rPr>
                        <a:t>Bulding a career path would also increase the attractivenes</a:t>
                      </a:r>
                      <a:r>
                        <a:rPr lang="en-US" sz="1000" b="0" i="0" u="none" strike="noStrike">
                          <a:effectLst/>
                          <a:latin typeface="+mj-lt"/>
                        </a:rPr>
                        <a:t>s Often running a RI is seen as a less qualified Periode in a scientists career. Attracting scientists will only work,</a:t>
                      </a:r>
                      <a:r>
                        <a:rPr lang="en-US" sz="1000" b="1" i="0" u="none" strike="noStrike">
                          <a:effectLst/>
                          <a:latin typeface="+mj-lt"/>
                        </a:rPr>
                        <a:t> if running and working for a RI is seen as equivalent to other parts of a scientists career</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5674">
                <a:tc>
                  <a:txBody>
                    <a:bodyPr/>
                    <a:lstStyle/>
                    <a:p>
                      <a:pPr algn="l" fontAlgn="b"/>
                      <a:r>
                        <a:rPr lang="en-US" sz="1000" b="0" i="0" u="none" strike="noStrike">
                          <a:effectLst/>
                          <a:latin typeface="+mj-lt"/>
                        </a:rPr>
                        <a:t>1) Jobs with </a:t>
                      </a:r>
                      <a:r>
                        <a:rPr lang="en-US" sz="1000" b="1" i="0" u="none" strike="noStrike">
                          <a:effectLst/>
                          <a:latin typeface="+mj-lt"/>
                        </a:rPr>
                        <a:t>Long Term perspectives</a:t>
                      </a:r>
                      <a:r>
                        <a:rPr lang="en-US" sz="1000" b="0" i="0" u="none" strike="noStrike">
                          <a:effectLst/>
                          <a:latin typeface="+mj-lt"/>
                        </a:rPr>
                        <a:t> 2) involve these ideas much more into the daily design of Underground structures 3)</a:t>
                      </a:r>
                      <a:r>
                        <a:rPr lang="en-US" sz="1000" b="1" i="0" u="none" strike="noStrike">
                          <a:effectLst/>
                          <a:latin typeface="+mj-lt"/>
                        </a:rPr>
                        <a:t> Raise the funding of RI's</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5674">
                <a:tc>
                  <a:txBody>
                    <a:bodyPr/>
                    <a:lstStyle/>
                    <a:p>
                      <a:pPr algn="l" fontAlgn="b"/>
                      <a:r>
                        <a:rPr lang="en-US" sz="1000" b="1" i="0" u="none" strike="noStrike">
                          <a:effectLst/>
                          <a:latin typeface="+mj-lt"/>
                        </a:rPr>
                        <a:t>possible stability </a:t>
                      </a:r>
                      <a:r>
                        <a:rPr lang="en-US" sz="1000" b="0" i="0" u="none" strike="noStrike">
                          <a:effectLst/>
                          <a:latin typeface="+mj-lt"/>
                        </a:rPr>
                        <a:t>of the position; project structure which allows for </a:t>
                      </a:r>
                      <a:r>
                        <a:rPr lang="en-US" sz="1000" b="1" i="0" u="none" strike="noStrike">
                          <a:effectLst/>
                          <a:latin typeface="+mj-lt"/>
                        </a:rPr>
                        <a:t>effective managemen</a:t>
                      </a:r>
                      <a:r>
                        <a:rPr lang="en-US" sz="1000" b="0" i="0" u="none" strike="noStrike">
                          <a:effectLst/>
                          <a:latin typeface="+mj-lt"/>
                        </a:rPr>
                        <a:t>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674">
                <a:tc>
                  <a:txBody>
                    <a:bodyPr/>
                    <a:lstStyle/>
                    <a:p>
                      <a:pPr algn="l" fontAlgn="b"/>
                      <a:r>
                        <a:rPr lang="en-US" sz="1000" b="1" i="0" u="none" strike="noStrike">
                          <a:effectLst/>
                          <a:latin typeface="+mj-lt"/>
                        </a:rPr>
                        <a:t>closer links with universities avoiding the separation of careers</a:t>
                      </a:r>
                      <a:r>
                        <a:rPr lang="en-US" sz="1000" b="0" i="0" u="none" strike="noStrike">
                          <a:effectLst/>
                          <a:latin typeface="+mj-lt"/>
                        </a:rPr>
                        <a:t>, better </a:t>
                      </a:r>
                      <a:r>
                        <a:rPr lang="en-US" sz="1000" b="1" i="0" u="none" strike="noStrike">
                          <a:effectLst/>
                          <a:latin typeface="+mj-lt"/>
                        </a:rPr>
                        <a:t>salaries,</a:t>
                      </a:r>
                      <a:r>
                        <a:rPr lang="en-US" sz="1000" b="0" i="0" u="none" strike="noStrike">
                          <a:effectLst/>
                          <a:latin typeface="+mj-lt"/>
                        </a:rPr>
                        <a:t> better </a:t>
                      </a:r>
                      <a:r>
                        <a:rPr lang="en-US" sz="1000" b="1" i="0" u="none" strike="noStrike">
                          <a:effectLst/>
                          <a:latin typeface="+mj-lt"/>
                        </a:rPr>
                        <a:t>training.</a:t>
                      </a:r>
                      <a:endParaRPr lang="en-US" sz="10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22837">
                <a:tc>
                  <a:txBody>
                    <a:bodyPr/>
                    <a:lstStyle/>
                    <a:p>
                      <a:pPr algn="l" fontAlgn="b"/>
                      <a:r>
                        <a:rPr lang="it-IT" sz="1000" b="0" i="0" u="none" strike="noStrike" dirty="0" err="1">
                          <a:effectLst/>
                          <a:latin typeface="+mj-lt"/>
                        </a:rPr>
                        <a:t>pay</a:t>
                      </a:r>
                      <a:r>
                        <a:rPr lang="it-IT" sz="1000" b="0" i="0" u="none" strike="noStrike" dirty="0">
                          <a:effectLst/>
                          <a:latin typeface="+mj-lt"/>
                        </a:rPr>
                        <a:t> </a:t>
                      </a:r>
                      <a:r>
                        <a:rPr lang="it-IT" sz="1000" b="0" i="0" u="none" strike="noStrike" dirty="0" err="1">
                          <a:effectLst/>
                          <a:latin typeface="+mj-lt"/>
                        </a:rPr>
                        <a:t>international</a:t>
                      </a:r>
                      <a:r>
                        <a:rPr lang="it-IT" sz="1000" b="0" i="0" u="none" strike="noStrike" dirty="0">
                          <a:effectLst/>
                          <a:latin typeface="+mj-lt"/>
                        </a:rPr>
                        <a:t> </a:t>
                      </a:r>
                      <a:r>
                        <a:rPr lang="it-IT" sz="1000" b="1" i="0" u="none" strike="noStrike" dirty="0" err="1">
                          <a:effectLst/>
                          <a:latin typeface="+mj-lt"/>
                        </a:rPr>
                        <a:t>salaries</a:t>
                      </a:r>
                      <a:endParaRPr lang="it-IT" sz="10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8511">
                <a:tc>
                  <a:txBody>
                    <a:bodyPr/>
                    <a:lstStyle/>
                    <a:p>
                      <a:pPr algn="l" fontAlgn="b"/>
                      <a:r>
                        <a:rPr lang="en-US" sz="1000" b="1" i="0" u="none" strike="noStrike" dirty="0">
                          <a:effectLst/>
                          <a:latin typeface="+mj-lt"/>
                        </a:rPr>
                        <a:t>Time to participate to infrastructure internal research</a:t>
                      </a:r>
                      <a:r>
                        <a:rPr lang="en-US" sz="1000" b="0" i="0" u="none" strike="noStrike" dirty="0">
                          <a:effectLst/>
                          <a:latin typeface="+mj-lt"/>
                        </a:rPr>
                        <a:t>. Not be just an employer. Simplified renewal of support. An infrastructure must be a </a:t>
                      </a:r>
                      <a:r>
                        <a:rPr lang="en-US" sz="1000" b="1" i="0" u="none" strike="noStrike" dirty="0">
                          <a:effectLst/>
                          <a:latin typeface="+mj-lt"/>
                        </a:rPr>
                        <a:t>long term effo</a:t>
                      </a:r>
                      <a:r>
                        <a:rPr lang="en-US" sz="1000" b="0" i="0" u="none" strike="noStrike" dirty="0">
                          <a:effectLst/>
                          <a:latin typeface="+mj-lt"/>
                        </a:rPr>
                        <a:t>rt, not a new project at every Framework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6" name="Rettangolo 5"/>
          <p:cNvSpPr/>
          <p:nvPr/>
        </p:nvSpPr>
        <p:spPr>
          <a:xfrm>
            <a:off x="1003690" y="5840050"/>
            <a:ext cx="3183244" cy="369332"/>
          </a:xfrm>
          <a:prstGeom prst="rect">
            <a:avLst/>
          </a:prstGeom>
        </p:spPr>
        <p:style>
          <a:lnRef idx="2">
            <a:schemeClr val="dk1"/>
          </a:lnRef>
          <a:fillRef idx="1">
            <a:schemeClr val="lt1"/>
          </a:fillRef>
          <a:effectRef idx="0">
            <a:schemeClr val="dk1"/>
          </a:effectRef>
          <a:fontRef idx="minor">
            <a:schemeClr val="dk1"/>
          </a:fontRef>
        </p:style>
        <p:txBody>
          <a:bodyPr wrap="none">
            <a:spAutoFit/>
          </a:bodyPr>
          <a:lstStyle/>
          <a:p>
            <a:r>
              <a:rPr lang="it-IT" altLang="it-IT" dirty="0">
                <a:latin typeface="Calibri" panose="020F0502020204030204" pitchFamily="34" charset="0"/>
              </a:rPr>
              <a:t>Alcune risposte degli intervistati</a:t>
            </a:r>
            <a:endParaRPr lang="it-IT" dirty="0"/>
          </a:p>
        </p:txBody>
      </p:sp>
      <p:cxnSp>
        <p:nvCxnSpPr>
          <p:cNvPr id="8" name="Connettore 4 7"/>
          <p:cNvCxnSpPr>
            <a:stCxn id="6" idx="3"/>
          </p:cNvCxnSpPr>
          <p:nvPr/>
        </p:nvCxnSpPr>
        <p:spPr>
          <a:xfrm flipV="1">
            <a:off x="4186934" y="5102942"/>
            <a:ext cx="2184369" cy="921774"/>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454183"/>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virtuali</a:t>
            </a:r>
            <a:endParaRPr lang="it-IT" sz="4800" b="1" i="1" dirty="0"/>
          </a:p>
        </p:txBody>
      </p:sp>
      <p:graphicFrame>
        <p:nvGraphicFramePr>
          <p:cNvPr id="5" name="Tabella 4"/>
          <p:cNvGraphicFramePr>
            <a:graphicFrameLocks noGrp="1"/>
          </p:cNvGraphicFramePr>
          <p:nvPr>
            <p:extLst>
              <p:ext uri="{D42A27DB-BD31-4B8C-83A1-F6EECF244321}">
                <p14:modId xmlns:p14="http://schemas.microsoft.com/office/powerpoint/2010/main" val="2165060922"/>
              </p:ext>
            </p:extLst>
          </p:nvPr>
        </p:nvGraphicFramePr>
        <p:xfrm>
          <a:off x="179439" y="862473"/>
          <a:ext cx="11619271" cy="4222747"/>
        </p:xfrm>
        <a:graphic>
          <a:graphicData uri="http://schemas.openxmlformats.org/drawingml/2006/table">
            <a:tbl>
              <a:tblPr/>
              <a:tblGrid>
                <a:gridCol w="7696200">
                  <a:extLst>
                    <a:ext uri="{9D8B030D-6E8A-4147-A177-3AD203B41FA5}">
                      <a16:colId xmlns:a16="http://schemas.microsoft.com/office/drawing/2014/main" val="20000"/>
                    </a:ext>
                  </a:extLst>
                </a:gridCol>
                <a:gridCol w="1347019">
                  <a:extLst>
                    <a:ext uri="{9D8B030D-6E8A-4147-A177-3AD203B41FA5}">
                      <a16:colId xmlns:a16="http://schemas.microsoft.com/office/drawing/2014/main" val="20001"/>
                    </a:ext>
                  </a:extLst>
                </a:gridCol>
                <a:gridCol w="1447004">
                  <a:extLst>
                    <a:ext uri="{9D8B030D-6E8A-4147-A177-3AD203B41FA5}">
                      <a16:colId xmlns:a16="http://schemas.microsoft.com/office/drawing/2014/main" val="20002"/>
                    </a:ext>
                  </a:extLst>
                </a:gridCol>
                <a:gridCol w="1129048">
                  <a:extLst>
                    <a:ext uri="{9D8B030D-6E8A-4147-A177-3AD203B41FA5}">
                      <a16:colId xmlns:a16="http://schemas.microsoft.com/office/drawing/2014/main" val="20003"/>
                    </a:ext>
                  </a:extLst>
                </a:gridCol>
              </a:tblGrid>
              <a:tr h="245674">
                <a:tc>
                  <a:txBody>
                    <a:bodyPr/>
                    <a:lstStyle/>
                    <a:p>
                      <a:pPr algn="ctr" fontAlgn="b"/>
                      <a:r>
                        <a:rPr lang="en-US" sz="1100" b="1" i="0" u="none" strike="noStrike" dirty="0">
                          <a:effectLst/>
                          <a:latin typeface="+mj-lt"/>
                        </a:rPr>
                        <a:t>Please list the main measures (up to three) which, in your opinion, would increase the attractiveness of RI as employers? Please specify.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Measure1</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Measure2</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it-IT" sz="1100" b="1" i="0" u="none" strike="noStrike" dirty="0">
                          <a:effectLst/>
                          <a:latin typeface="+mj-lt"/>
                        </a:rPr>
                        <a:t>Measure3</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245674">
                <a:tc>
                  <a:txBody>
                    <a:bodyPr/>
                    <a:lstStyle/>
                    <a:p>
                      <a:pPr algn="l" fontAlgn="b"/>
                      <a:r>
                        <a:rPr lang="en-US" sz="1100" b="1" i="0" u="none" strike="noStrike" dirty="0">
                          <a:effectLst/>
                          <a:latin typeface="+mj-lt"/>
                        </a:rPr>
                        <a:t>Long term perspective </a:t>
                      </a:r>
                      <a:r>
                        <a:rPr lang="en-US" sz="1100" b="0" i="0" u="none" strike="noStrike" dirty="0">
                          <a:effectLst/>
                          <a:latin typeface="+mj-lt"/>
                        </a:rPr>
                        <a:t>in any Research Task (including Thesis, post doc); </a:t>
                      </a:r>
                      <a:r>
                        <a:rPr lang="en-US" sz="1100" b="1" i="0" u="none" strike="noStrike" dirty="0">
                          <a:effectLst/>
                          <a:latin typeface="+mj-lt"/>
                        </a:rPr>
                        <a:t>flexibility</a:t>
                      </a:r>
                      <a:r>
                        <a:rPr lang="en-US" sz="1100" b="0" i="0" u="none" strike="noStrike" dirty="0">
                          <a:effectLst/>
                          <a:latin typeface="+mj-lt"/>
                        </a:rPr>
                        <a:t> of changes between departments, </a:t>
                      </a:r>
                      <a:r>
                        <a:rPr lang="en-US" sz="1100" b="1" i="0" u="none" strike="noStrike" dirty="0">
                          <a:effectLst/>
                          <a:latin typeface="+mj-lt"/>
                        </a:rPr>
                        <a:t>carrier tracks</a:t>
                      </a:r>
                      <a:r>
                        <a:rPr lang="en-US" sz="1100" b="0" i="0" u="none" strike="noStrike" dirty="0">
                          <a:effectLst/>
                          <a:latin typeface="+mj-lt"/>
                        </a:rPr>
                        <a:t> and rewarding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Flexibility / Mobility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Career track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245674">
                <a:tc>
                  <a:txBody>
                    <a:bodyPr/>
                    <a:lstStyle/>
                    <a:p>
                      <a:pPr algn="l" fontAlgn="b"/>
                      <a:r>
                        <a:rPr lang="en-US" sz="1100" b="0" i="0" u="none" strike="noStrike">
                          <a:effectLst/>
                          <a:latin typeface="+mj-lt"/>
                        </a:rPr>
                        <a:t>1/ </a:t>
                      </a:r>
                      <a:r>
                        <a:rPr lang="en-US" sz="1100" b="1" i="0" u="none" strike="noStrike">
                          <a:effectLst/>
                          <a:latin typeface="+mj-lt"/>
                        </a:rPr>
                        <a:t>scientific or technical interest </a:t>
                      </a:r>
                      <a:r>
                        <a:rPr lang="en-US" sz="1100" b="0" i="0" u="none" strike="noStrike">
                          <a:effectLst/>
                          <a:latin typeface="+mj-lt"/>
                        </a:rPr>
                        <a:t>2/ </a:t>
                      </a:r>
                      <a:r>
                        <a:rPr lang="en-US" sz="1100" b="1" i="0" u="none" strike="noStrike">
                          <a:effectLst/>
                          <a:latin typeface="+mj-lt"/>
                        </a:rPr>
                        <a:t>salary</a:t>
                      </a:r>
                      <a:r>
                        <a:rPr lang="en-US" sz="1100" b="0" i="0" u="none" strike="noStrike">
                          <a:effectLst/>
                          <a:latin typeface="+mj-lt"/>
                        </a:rPr>
                        <a:t> and other inkind advantages (housing, etc) 3/ </a:t>
                      </a:r>
                      <a:r>
                        <a:rPr lang="en-US" sz="1100" b="1" i="0" u="none" strike="noStrike">
                          <a:effectLst/>
                          <a:latin typeface="+mj-lt"/>
                        </a:rPr>
                        <a:t>mobility</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Flexibility / Mobility</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245674">
                <a:tc>
                  <a:txBody>
                    <a:bodyPr/>
                    <a:lstStyle/>
                    <a:p>
                      <a:pPr algn="l" fontAlgn="b"/>
                      <a:r>
                        <a:rPr lang="en-US" sz="1100" b="0" i="0" u="none" strike="noStrike" dirty="0">
                          <a:effectLst/>
                          <a:latin typeface="+mj-lt"/>
                        </a:rPr>
                        <a:t>#1: </a:t>
                      </a:r>
                      <a:r>
                        <a:rPr lang="en-US" sz="1100" b="1" i="0" u="none" strike="noStrike" dirty="0">
                          <a:effectLst/>
                          <a:latin typeface="+mj-lt"/>
                        </a:rPr>
                        <a:t>Accurate job description </a:t>
                      </a:r>
                      <a:r>
                        <a:rPr lang="en-US" sz="1100" b="0" i="0" u="none" strike="noStrike" dirty="0">
                          <a:effectLst/>
                          <a:latin typeface="+mj-lt"/>
                        </a:rPr>
                        <a:t>#2: </a:t>
                      </a:r>
                      <a:r>
                        <a:rPr lang="en-US" sz="1100" b="1" i="0" u="none" strike="noStrike" dirty="0">
                          <a:effectLst/>
                          <a:latin typeface="+mj-lt"/>
                        </a:rPr>
                        <a:t>Sustainable situation of the RI</a:t>
                      </a:r>
                      <a:r>
                        <a:rPr lang="en-US" sz="1100" b="0" i="0" u="none" strike="noStrike" dirty="0">
                          <a:effectLst/>
                          <a:latin typeface="+mj-lt"/>
                        </a:rPr>
                        <a:t> itself #3: </a:t>
                      </a:r>
                      <a:r>
                        <a:rPr lang="en-US" sz="1100" b="1" i="0" u="none" strike="noStrike" dirty="0">
                          <a:effectLst/>
                          <a:latin typeface="+mj-lt"/>
                        </a:rPr>
                        <a:t>duration of commitment</a:t>
                      </a:r>
                      <a:r>
                        <a:rPr lang="en-US" sz="1100" b="0" i="0" u="none" strike="noStrike" dirty="0">
                          <a:effectLst/>
                          <a:latin typeface="+mj-lt"/>
                        </a:rPr>
                        <a:t> #4: </a:t>
                      </a:r>
                      <a:r>
                        <a:rPr lang="en-US" sz="1100" b="1" i="0" u="none" strike="noStrike" dirty="0">
                          <a:effectLst/>
                          <a:latin typeface="+mj-lt"/>
                        </a:rPr>
                        <a:t>Salary and work conditions</a:t>
                      </a:r>
                      <a:endParaRPr lang="en-US"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Career track</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Providing appropriate Jobs and Research environments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122837">
                <a:tc>
                  <a:txBody>
                    <a:bodyPr/>
                    <a:lstStyle/>
                    <a:p>
                      <a:pPr algn="l" fontAlgn="b"/>
                      <a:r>
                        <a:rPr lang="en-US" sz="1100" b="1" i="0" u="none" strike="noStrike" dirty="0">
                          <a:effectLst/>
                          <a:latin typeface="+mj-lt"/>
                        </a:rPr>
                        <a:t>Better salaries (see earlier comments on funding).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368511">
                <a:tc>
                  <a:txBody>
                    <a:bodyPr/>
                    <a:lstStyle/>
                    <a:p>
                      <a:pPr algn="l" fontAlgn="b"/>
                      <a:r>
                        <a:rPr lang="en-US" sz="1100" b="1" i="0" u="none" strike="noStrike" dirty="0">
                          <a:effectLst/>
                          <a:latin typeface="+mj-lt"/>
                        </a:rPr>
                        <a:t>long-term employment</a:t>
                      </a:r>
                      <a:r>
                        <a:rPr lang="en-US" sz="1100" b="0" i="0" u="none" strike="noStrike" dirty="0">
                          <a:effectLst/>
                          <a:latin typeface="+mj-lt"/>
                        </a:rPr>
                        <a:t> from sustainable funding, </a:t>
                      </a:r>
                      <a:r>
                        <a:rPr lang="en-US" sz="1100" b="0" i="0" u="none" strike="noStrike" dirty="0" err="1">
                          <a:effectLst/>
                          <a:latin typeface="+mj-lt"/>
                        </a:rPr>
                        <a:t>partizipatory</a:t>
                      </a:r>
                      <a:r>
                        <a:rPr lang="en-US" sz="1100" b="0" i="0" u="none" strike="noStrike" dirty="0">
                          <a:effectLst/>
                          <a:latin typeface="+mj-lt"/>
                        </a:rPr>
                        <a:t> leading the RI,</a:t>
                      </a:r>
                      <a:r>
                        <a:rPr lang="en-US" sz="1100" b="1" i="0" u="none" strike="noStrike" dirty="0">
                          <a:effectLst/>
                          <a:latin typeface="+mj-lt"/>
                        </a:rPr>
                        <a:t> involvement in the scope and development of the RI and involvement in its realization</a:t>
                      </a:r>
                      <a:r>
                        <a:rPr lang="en-US" sz="1100" b="0" i="0" u="none" strike="noStrike" dirty="0">
                          <a:effectLst/>
                          <a:latin typeface="+mj-lt"/>
                        </a:rPr>
                        <a:t>.</a:t>
                      </a:r>
                      <a:endParaRPr lang="en-US" sz="1100" b="1"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Long term perspective</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Partecipatory Leadesrhip</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Full Involvement in Ris management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737023">
                <a:tc>
                  <a:txBody>
                    <a:bodyPr/>
                    <a:lstStyle/>
                    <a:p>
                      <a:pPr algn="l" fontAlgn="b"/>
                      <a:r>
                        <a:rPr lang="en-US" sz="1100" b="0" i="0" u="none" strike="noStrike" dirty="0">
                          <a:effectLst/>
                          <a:latin typeface="+mj-lt"/>
                        </a:rPr>
                        <a:t>this may be divers from country to country; e.g. in Germany the attractiveness could increase with the acceptance that RI managers are equivalent to scientists and not seen as administrative personnel. </a:t>
                      </a:r>
                      <a:r>
                        <a:rPr lang="en-US" sz="1100" b="1" i="0" u="none" strike="noStrike" dirty="0" err="1">
                          <a:effectLst/>
                          <a:latin typeface="+mj-lt"/>
                        </a:rPr>
                        <a:t>Bulding</a:t>
                      </a:r>
                      <a:r>
                        <a:rPr lang="en-US" sz="1100" b="1" i="0" u="none" strike="noStrike" dirty="0">
                          <a:effectLst/>
                          <a:latin typeface="+mj-lt"/>
                        </a:rPr>
                        <a:t> a career path would also increase the attractivenes</a:t>
                      </a:r>
                      <a:r>
                        <a:rPr lang="en-US" sz="1100" b="0" i="0" u="none" strike="noStrike" dirty="0">
                          <a:effectLst/>
                          <a:latin typeface="+mj-lt"/>
                        </a:rPr>
                        <a:t>s Often running a RI is seen as a less qualified </a:t>
                      </a:r>
                      <a:r>
                        <a:rPr lang="en-US" sz="1100" b="0" i="0" u="none" strike="noStrike" dirty="0" err="1">
                          <a:effectLst/>
                          <a:latin typeface="+mj-lt"/>
                        </a:rPr>
                        <a:t>Periode</a:t>
                      </a:r>
                      <a:r>
                        <a:rPr lang="en-US" sz="1100" b="0" i="0" u="none" strike="noStrike" dirty="0">
                          <a:effectLst/>
                          <a:latin typeface="+mj-lt"/>
                        </a:rPr>
                        <a:t> in a scientists career. Attracting scientists will only work,</a:t>
                      </a:r>
                      <a:r>
                        <a:rPr lang="en-US" sz="1100" b="1" i="0" u="none" strike="noStrike" dirty="0">
                          <a:effectLst/>
                          <a:latin typeface="+mj-lt"/>
                        </a:rPr>
                        <a:t> if running and working for a RI is seen as equivalent to other parts of a scientists career</a:t>
                      </a:r>
                      <a:endParaRPr lang="en-US"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Career </a:t>
                      </a:r>
                      <a:r>
                        <a:rPr lang="it-IT" sz="1100" b="0" i="0" u="none" strike="noStrike" dirty="0" err="1">
                          <a:effectLst/>
                          <a:latin typeface="+mj-lt"/>
                        </a:rPr>
                        <a:t>track</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RI managers considered as equivalent to scientists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45674">
                <a:tc>
                  <a:txBody>
                    <a:bodyPr/>
                    <a:lstStyle/>
                    <a:p>
                      <a:pPr algn="l" fontAlgn="b"/>
                      <a:r>
                        <a:rPr lang="en-US" sz="1100" b="0" i="0" u="none" strike="noStrike">
                          <a:effectLst/>
                          <a:latin typeface="+mj-lt"/>
                        </a:rPr>
                        <a:t>1) Jobs with </a:t>
                      </a:r>
                      <a:r>
                        <a:rPr lang="en-US" sz="1100" b="1" i="0" u="none" strike="noStrike">
                          <a:effectLst/>
                          <a:latin typeface="+mj-lt"/>
                        </a:rPr>
                        <a:t>Long Term perspectives</a:t>
                      </a:r>
                      <a:r>
                        <a:rPr lang="en-US" sz="1100" b="0" i="0" u="none" strike="noStrike">
                          <a:effectLst/>
                          <a:latin typeface="+mj-lt"/>
                        </a:rPr>
                        <a:t> 2) involve these ideas much more into the daily design of Underground structures 3)</a:t>
                      </a:r>
                      <a:r>
                        <a:rPr lang="en-US" sz="1100" b="1" i="0" u="none" strike="noStrike">
                          <a:effectLst/>
                          <a:latin typeface="+mj-lt"/>
                        </a:rPr>
                        <a:t> Raise the funding of RI's</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Raise the funding of RI's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7"/>
                  </a:ext>
                </a:extLst>
              </a:tr>
              <a:tr h="245674">
                <a:tc>
                  <a:txBody>
                    <a:bodyPr/>
                    <a:lstStyle/>
                    <a:p>
                      <a:pPr algn="l" fontAlgn="b"/>
                      <a:r>
                        <a:rPr lang="en-US" sz="1100" b="1" i="0" u="none" strike="noStrike">
                          <a:effectLst/>
                          <a:latin typeface="+mj-lt"/>
                        </a:rPr>
                        <a:t>possible stability </a:t>
                      </a:r>
                      <a:r>
                        <a:rPr lang="en-US" sz="1100" b="0" i="0" u="none" strike="noStrike">
                          <a:effectLst/>
                          <a:latin typeface="+mj-lt"/>
                        </a:rPr>
                        <a:t>of the position; project structure which allows for </a:t>
                      </a:r>
                      <a:r>
                        <a:rPr lang="en-US" sz="1100" b="1" i="0" u="none" strike="noStrike">
                          <a:effectLst/>
                          <a:latin typeface="+mj-lt"/>
                        </a:rPr>
                        <a:t>effective managemen</a:t>
                      </a:r>
                      <a:r>
                        <a:rPr lang="en-US" sz="1100" b="0" i="0" u="none" strike="noStrike">
                          <a:effectLst/>
                          <a:latin typeface="+mj-lt"/>
                        </a:rPr>
                        <a:t>t;</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Management </a:t>
                      </a:r>
                      <a:r>
                        <a:rPr lang="it-IT" sz="1100" b="0" i="0" u="none" strike="noStrike" dirty="0" err="1">
                          <a:effectLst/>
                          <a:latin typeface="+mj-lt"/>
                        </a:rPr>
                        <a:t>support</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8"/>
                  </a:ext>
                </a:extLst>
              </a:tr>
              <a:tr h="245674">
                <a:tc>
                  <a:txBody>
                    <a:bodyPr/>
                    <a:lstStyle/>
                    <a:p>
                      <a:pPr algn="l" fontAlgn="b"/>
                      <a:r>
                        <a:rPr lang="en-US" sz="1100" b="1" i="0" u="none" strike="noStrike">
                          <a:effectLst/>
                          <a:latin typeface="+mj-lt"/>
                        </a:rPr>
                        <a:t>closer links with universities avoiding the separation of careers</a:t>
                      </a:r>
                      <a:r>
                        <a:rPr lang="en-US" sz="1100" b="0" i="0" u="none" strike="noStrike">
                          <a:effectLst/>
                          <a:latin typeface="+mj-lt"/>
                        </a:rPr>
                        <a:t>, better </a:t>
                      </a:r>
                      <a:r>
                        <a:rPr lang="en-US" sz="1100" b="1" i="0" u="none" strike="noStrike">
                          <a:effectLst/>
                          <a:latin typeface="+mj-lt"/>
                        </a:rPr>
                        <a:t>salaries,</a:t>
                      </a:r>
                      <a:r>
                        <a:rPr lang="en-US" sz="1100" b="0" i="0" u="none" strike="noStrike">
                          <a:effectLst/>
                          <a:latin typeface="+mj-lt"/>
                        </a:rPr>
                        <a:t> better </a:t>
                      </a:r>
                      <a:r>
                        <a:rPr lang="en-US" sz="1100" b="1" i="0" u="none" strike="noStrike">
                          <a:effectLst/>
                          <a:latin typeface="+mj-lt"/>
                        </a:rPr>
                        <a:t>training.</a:t>
                      </a:r>
                      <a:endParaRPr lang="en-US" sz="1100" b="0" i="0" u="none" strike="noStrike">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err="1">
                          <a:effectLst/>
                          <a:latin typeface="+mj-lt"/>
                        </a:rPr>
                        <a:t>Improve</a:t>
                      </a:r>
                      <a:r>
                        <a:rPr lang="it-IT" sz="1100" b="0" i="0" u="none" strike="noStrike" dirty="0">
                          <a:effectLst/>
                          <a:latin typeface="+mj-lt"/>
                        </a:rPr>
                        <a:t> </a:t>
                      </a:r>
                      <a:r>
                        <a:rPr lang="it-IT" sz="1100" b="0" i="0" u="none" strike="noStrike" dirty="0" err="1">
                          <a:effectLst/>
                          <a:latin typeface="+mj-lt"/>
                        </a:rPr>
                        <a:t>Salaries</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Training</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9"/>
                  </a:ext>
                </a:extLst>
              </a:tr>
              <a:tr h="122837">
                <a:tc>
                  <a:txBody>
                    <a:bodyPr/>
                    <a:lstStyle/>
                    <a:p>
                      <a:pPr algn="l" fontAlgn="b"/>
                      <a:r>
                        <a:rPr lang="it-IT" sz="1100" b="0" i="0" u="none" strike="noStrike" dirty="0" err="1">
                          <a:effectLst/>
                          <a:latin typeface="+mj-lt"/>
                        </a:rPr>
                        <a:t>pay</a:t>
                      </a:r>
                      <a:r>
                        <a:rPr lang="it-IT" sz="1100" b="0" i="0" u="none" strike="noStrike" dirty="0">
                          <a:effectLst/>
                          <a:latin typeface="+mj-lt"/>
                        </a:rPr>
                        <a:t> </a:t>
                      </a:r>
                      <a:r>
                        <a:rPr lang="it-IT" sz="1100" b="0" i="0" u="none" strike="noStrike" dirty="0" err="1">
                          <a:effectLst/>
                          <a:latin typeface="+mj-lt"/>
                        </a:rPr>
                        <a:t>international</a:t>
                      </a:r>
                      <a:r>
                        <a:rPr lang="it-IT" sz="1100" b="0" i="0" u="none" strike="noStrike" dirty="0">
                          <a:effectLst/>
                          <a:latin typeface="+mj-lt"/>
                        </a:rPr>
                        <a:t> </a:t>
                      </a:r>
                      <a:r>
                        <a:rPr lang="it-IT" sz="1100" b="1" i="0" u="none" strike="noStrike" dirty="0" err="1">
                          <a:effectLst/>
                          <a:latin typeface="+mj-lt"/>
                        </a:rPr>
                        <a:t>salaries</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a:effectLst/>
                          <a:latin typeface="+mj-lt"/>
                        </a:rPr>
                        <a:t>Improve Salaries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0"/>
                  </a:ext>
                </a:extLst>
              </a:tr>
              <a:tr h="368511">
                <a:tc>
                  <a:txBody>
                    <a:bodyPr/>
                    <a:lstStyle/>
                    <a:p>
                      <a:pPr algn="l" fontAlgn="b"/>
                      <a:r>
                        <a:rPr lang="en-US" sz="1100" b="1" i="0" u="none" strike="noStrike" dirty="0">
                          <a:effectLst/>
                          <a:latin typeface="+mj-lt"/>
                        </a:rPr>
                        <a:t>Time to participate to infrastructure internal research</a:t>
                      </a:r>
                      <a:r>
                        <a:rPr lang="en-US" sz="1100" b="0" i="0" u="none" strike="noStrike" dirty="0">
                          <a:effectLst/>
                          <a:latin typeface="+mj-lt"/>
                        </a:rPr>
                        <a:t>. Not be just an employer. Simplified renewal of support. An infrastructure must be a </a:t>
                      </a:r>
                      <a:r>
                        <a:rPr lang="en-US" sz="1100" b="1" i="0" u="none" strike="noStrike" dirty="0">
                          <a:effectLst/>
                          <a:latin typeface="+mj-lt"/>
                        </a:rPr>
                        <a:t>long term effo</a:t>
                      </a:r>
                      <a:r>
                        <a:rPr lang="en-US" sz="1100" b="0" i="0" u="none" strike="noStrike" dirty="0">
                          <a:effectLst/>
                          <a:latin typeface="+mj-lt"/>
                        </a:rPr>
                        <a:t>rt, not a new project at every Framework program.</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a:effectLst/>
                          <a:latin typeface="+mj-lt"/>
                        </a:rPr>
                        <a:t>Allow RIs Staff to do scientific activities</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Long </a:t>
                      </a:r>
                      <a:r>
                        <a:rPr lang="it-IT" sz="1100" b="0" i="0" u="none" strike="noStrike" dirty="0" err="1">
                          <a:effectLst/>
                          <a:latin typeface="+mj-lt"/>
                        </a:rPr>
                        <a:t>term</a:t>
                      </a:r>
                      <a:r>
                        <a:rPr lang="it-IT" sz="1100" b="0" i="0" u="none" strike="noStrike" dirty="0">
                          <a:effectLst/>
                          <a:latin typeface="+mj-lt"/>
                        </a:rPr>
                        <a:t> </a:t>
                      </a:r>
                      <a:r>
                        <a:rPr lang="it-IT" sz="1100" b="0" i="0" u="none" strike="noStrike" dirty="0" err="1">
                          <a:effectLst/>
                          <a:latin typeface="+mj-lt"/>
                        </a:rPr>
                        <a:t>perspective</a:t>
                      </a:r>
                      <a:endParaRPr lang="it-IT" sz="1100" b="0" i="0" u="none" strike="noStrike" dirty="0">
                        <a:effectLst/>
                        <a:latin typeface="+mj-lt"/>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it-IT" sz="1100" b="0" i="0" u="none" strike="noStrike" dirty="0">
                          <a:effectLst/>
                          <a:latin typeface="+mj-lt"/>
                        </a:rPr>
                        <a:t> </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11"/>
                  </a:ext>
                </a:extLst>
              </a:tr>
            </a:tbl>
          </a:graphicData>
        </a:graphic>
      </p:graphicFrame>
      <p:sp>
        <p:nvSpPr>
          <p:cNvPr id="9" name="Rettangolo 8"/>
          <p:cNvSpPr/>
          <p:nvPr/>
        </p:nvSpPr>
        <p:spPr>
          <a:xfrm>
            <a:off x="828369" y="5103674"/>
            <a:ext cx="10699660" cy="1754326"/>
          </a:xfrm>
          <a:prstGeom prst="rect">
            <a:avLst/>
          </a:prstGeom>
          <a:noFill/>
        </p:spPr>
        <p:style>
          <a:lnRef idx="2">
            <a:schemeClr val="dk1"/>
          </a:lnRef>
          <a:fillRef idx="1">
            <a:schemeClr val="lt1"/>
          </a:fillRef>
          <a:effectRef idx="0">
            <a:schemeClr val="dk1"/>
          </a:effectRef>
          <a:fontRef idx="minor">
            <a:schemeClr val="dk1"/>
          </a:fontRef>
        </p:style>
        <p:txBody>
          <a:bodyPr wrap="none">
            <a:spAutoFit/>
          </a:bodyPr>
          <a:lstStyle/>
          <a:p>
            <a:r>
              <a:rPr lang="it-IT" dirty="0">
                <a:latin typeface="Calibri" panose="020F0502020204030204" pitchFamily="34" charset="0"/>
              </a:rPr>
              <a:t>Il </a:t>
            </a:r>
            <a:r>
              <a:rPr lang="it-IT" dirty="0" err="1">
                <a:latin typeface="Calibri" panose="020F0502020204030204" pitchFamily="34" charset="0"/>
              </a:rPr>
              <a:t>coding</a:t>
            </a:r>
            <a:r>
              <a:rPr lang="it-IT" dirty="0">
                <a:latin typeface="Calibri" panose="020F0502020204030204" pitchFamily="34" charset="0"/>
              </a:rPr>
              <a:t> è avvenuto con approccio ibrido:</a:t>
            </a:r>
          </a:p>
          <a:p>
            <a:pPr marL="342900" indent="-342900">
              <a:buAutoNum type="arabicParenR"/>
            </a:pPr>
            <a:r>
              <a:rPr lang="it-IT" dirty="0">
                <a:latin typeface="Calibri" panose="020F0502020204030204" pitchFamily="34" charset="0"/>
              </a:rPr>
              <a:t>Creazione di una classificazione sulla base dei documenti della Commissione Europea</a:t>
            </a:r>
          </a:p>
          <a:p>
            <a:pPr marL="342900" indent="-342900">
              <a:buAutoNum type="arabicParenR"/>
            </a:pPr>
            <a:r>
              <a:rPr lang="it-IT" dirty="0">
                <a:latin typeface="Calibri" panose="020F0502020204030204" pitchFamily="34" charset="0"/>
              </a:rPr>
              <a:t>Lettura delle risposte: in grassetto sono indicati gli </a:t>
            </a:r>
            <a:r>
              <a:rPr lang="it-IT" dirty="0" err="1">
                <a:latin typeface="Calibri" panose="020F0502020204030204" pitchFamily="34" charset="0"/>
              </a:rPr>
              <a:t>attention</a:t>
            </a:r>
            <a:r>
              <a:rPr lang="it-IT" dirty="0">
                <a:latin typeface="Calibri" panose="020F0502020204030204" pitchFamily="34" charset="0"/>
              </a:rPr>
              <a:t> frame, ovvero parti della risposta che denotano </a:t>
            </a:r>
          </a:p>
          <a:p>
            <a:r>
              <a:rPr lang="it-IT" dirty="0">
                <a:latin typeface="Calibri" panose="020F0502020204030204" pitchFamily="34" charset="0"/>
              </a:rPr>
              <a:t>un senso utile ai fini della ricerca</a:t>
            </a:r>
          </a:p>
          <a:p>
            <a:pPr marL="342900" indent="-342900">
              <a:buAutoNum type="arabicParenR" startAt="3"/>
            </a:pPr>
            <a:r>
              <a:rPr lang="it-IT" dirty="0">
                <a:latin typeface="Calibri" panose="020F0502020204030204" pitchFamily="34" charset="0"/>
              </a:rPr>
              <a:t>Creazione di nuove categorie sulla base dell’analisi delle risposte</a:t>
            </a:r>
          </a:p>
          <a:p>
            <a:pPr marL="342900" indent="-342900">
              <a:buAutoNum type="arabicParenR" startAt="3"/>
            </a:pPr>
            <a:r>
              <a:rPr lang="it-IT" dirty="0">
                <a:latin typeface="Calibri" panose="020F0502020204030204" pitchFamily="34" charset="0"/>
              </a:rPr>
              <a:t>Validazione delle classificazioni con l’ausilio degli esperti della Commissione Europea   </a:t>
            </a:r>
            <a:endParaRPr lang="it-IT" dirty="0"/>
          </a:p>
        </p:txBody>
      </p:sp>
    </p:spTree>
    <p:extLst>
      <p:ext uri="{BB962C8B-B14F-4D97-AF65-F5344CB8AC3E}">
        <p14:creationId xmlns:p14="http://schemas.microsoft.com/office/powerpoint/2010/main" val="1667490429"/>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800" b="1" dirty="0"/>
          </a:p>
        </p:txBody>
      </p:sp>
      <p:pic>
        <p:nvPicPr>
          <p:cNvPr id="4" name="Immagin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57351" y="1679576"/>
            <a:ext cx="7669213"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3"/>
          <p:cNvSpPr>
            <a:spLocks noChangeArrowheads="1"/>
          </p:cNvSpPr>
          <p:nvPr/>
        </p:nvSpPr>
        <p:spPr bwMode="auto">
          <a:xfrm>
            <a:off x="5467351" y="2200275"/>
            <a:ext cx="483711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175">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200" dirty="0">
                <a:solidFill>
                  <a:srgbClr val="000000"/>
                </a:solidFill>
                <a:latin typeface="Calibri" panose="020F0502020204030204" pitchFamily="34" charset="0"/>
              </a:rPr>
              <a:t>“The most important would be to have a viable career path for RI managers and employees, i.e. some type of tenure structure and possibility for advancement and long-term perspectives. There is currently no such path, with RI employees often "falling in between the cracks" since they do not fit into the traditional basic research pathway” </a:t>
            </a:r>
            <a:endParaRPr lang="it-IT" altLang="it-IT" sz="1200" dirty="0">
              <a:solidFill>
                <a:srgbClr val="000000"/>
              </a:solidFill>
              <a:latin typeface="Calibri" panose="020F0502020204030204" pitchFamily="34" charset="0"/>
            </a:endParaRPr>
          </a:p>
        </p:txBody>
      </p:sp>
      <p:sp>
        <p:nvSpPr>
          <p:cNvPr id="7"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
        <p:nvSpPr>
          <p:cNvPr id="8" name="Titolo 1"/>
          <p:cNvSpPr txBox="1">
            <a:spLocks/>
          </p:cNvSpPr>
          <p:nvPr/>
        </p:nvSpPr>
        <p:spPr>
          <a:xfrm>
            <a:off x="0" y="19639"/>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latin typeface="Calibri Light" panose="020F0302020204030204" pitchFamily="34" charset="0"/>
                <a:cs typeface="Calibri Light" panose="020F0302020204030204" pitchFamily="34" charset="0"/>
              </a:rPr>
              <a:t>Content Analysis «manuale» con dati virtuali</a:t>
            </a:r>
            <a:endParaRPr lang="it-IT" sz="4800" b="1" i="1" dirty="0">
              <a:latin typeface="Calibri Light" panose="020F0302020204030204" pitchFamily="34" charset="0"/>
              <a:cs typeface="Calibri Light" panose="020F0302020204030204" pitchFamily="34" charset="0"/>
            </a:endParaRPr>
          </a:p>
        </p:txBody>
      </p:sp>
      <p:sp>
        <p:nvSpPr>
          <p:cNvPr id="9" name="Rettangolo 14"/>
          <p:cNvSpPr>
            <a:spLocks noChangeArrowheads="1"/>
          </p:cNvSpPr>
          <p:nvPr/>
        </p:nvSpPr>
        <p:spPr bwMode="auto">
          <a:xfrm>
            <a:off x="952500" y="1335089"/>
            <a:ext cx="885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400" i="0" dirty="0">
                <a:solidFill>
                  <a:srgbClr val="000000"/>
                </a:solidFill>
                <a:latin typeface="Calibri" panose="020F0502020204030204" pitchFamily="34" charset="0"/>
              </a:rPr>
              <a:t>The main measures (up to three) which would increase the attractiveness of RI as employers</a:t>
            </a:r>
            <a:endParaRPr lang="it-IT" altLang="it-IT" sz="1400" i="0" dirty="0">
              <a:solidFill>
                <a:srgbClr val="000000"/>
              </a:solidFill>
              <a:latin typeface="Calibri" panose="020F0502020204030204" pitchFamily="34" charset="0"/>
            </a:endParaRPr>
          </a:p>
        </p:txBody>
      </p:sp>
    </p:spTree>
    <p:extLst>
      <p:ext uri="{BB962C8B-B14F-4D97-AF65-F5344CB8AC3E}">
        <p14:creationId xmlns:p14="http://schemas.microsoft.com/office/powerpoint/2010/main" val="1743655613"/>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txBox="1">
            <a:spLocks/>
          </p:cNvSpPr>
          <p:nvPr/>
        </p:nvSpPr>
        <p:spPr>
          <a:xfrm>
            <a:off x="0" y="1"/>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it-IT" sz="4800" b="1" dirty="0"/>
          </a:p>
        </p:txBody>
      </p:sp>
      <p:sp>
        <p:nvSpPr>
          <p:cNvPr id="7" name="Titolo 1"/>
          <p:cNvSpPr txBox="1">
            <a:spLocks/>
          </p:cNvSpPr>
          <p:nvPr/>
        </p:nvSpPr>
        <p:spPr>
          <a:xfrm>
            <a:off x="0" y="5473445"/>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solidFill>
                  <a:schemeClr val="bg1"/>
                </a:solidFill>
                <a:latin typeface="Calibri Light" panose="020F0302020204030204" pitchFamily="34" charset="0"/>
                <a:cs typeface="Calibri Light" panose="020F0302020204030204" pitchFamily="34" charset="0"/>
              </a:rPr>
              <a:t>Content Analysis «manuale» con dati virtuali</a:t>
            </a:r>
            <a:endParaRPr lang="it-IT" sz="4800" b="1" i="1" dirty="0">
              <a:solidFill>
                <a:schemeClr val="bg1"/>
              </a:solidFill>
              <a:latin typeface="Calibri Light" panose="020F0302020204030204" pitchFamily="34" charset="0"/>
              <a:cs typeface="Calibri Light" panose="020F0302020204030204" pitchFamily="34" charset="0"/>
            </a:endParaRPr>
          </a:p>
        </p:txBody>
      </p:sp>
      <p:sp>
        <p:nvSpPr>
          <p:cNvPr id="8" name="Titolo 1"/>
          <p:cNvSpPr txBox="1">
            <a:spLocks/>
          </p:cNvSpPr>
          <p:nvPr/>
        </p:nvSpPr>
        <p:spPr>
          <a:xfrm>
            <a:off x="0" y="19639"/>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latin typeface="Calibri Light" panose="020F0302020204030204" pitchFamily="34" charset="0"/>
                <a:cs typeface="Calibri Light" panose="020F0302020204030204" pitchFamily="34" charset="0"/>
              </a:rPr>
              <a:t>Content Analysis «manuale» con dati virtuali</a:t>
            </a:r>
            <a:endParaRPr lang="it-IT" sz="4800" b="1" i="1" dirty="0">
              <a:latin typeface="Calibri Light" panose="020F0302020204030204" pitchFamily="34" charset="0"/>
              <a:cs typeface="Calibri Light" panose="020F0302020204030204" pitchFamily="34" charset="0"/>
            </a:endParaRPr>
          </a:p>
        </p:txBody>
      </p:sp>
      <p:sp>
        <p:nvSpPr>
          <p:cNvPr id="9" name="Rettangolo 14"/>
          <p:cNvSpPr>
            <a:spLocks noChangeArrowheads="1"/>
          </p:cNvSpPr>
          <p:nvPr/>
        </p:nvSpPr>
        <p:spPr bwMode="auto">
          <a:xfrm>
            <a:off x="952500" y="1335089"/>
            <a:ext cx="88582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bg1"/>
              </a:buClr>
              <a:buChar char="•"/>
              <a:defRPr sz="2400" i="1">
                <a:solidFill>
                  <a:srgbClr val="0F5494"/>
                </a:solidFill>
                <a:latin typeface="Verdana" panose="020B0604030504040204" pitchFamily="34" charset="0"/>
                <a:ea typeface="MS PGothic" panose="020B0600070205080204" pitchFamily="34" charset="-128"/>
              </a:defRPr>
            </a:lvl1pPr>
            <a:lvl2pPr marL="742950" indent="-285750">
              <a:spcBef>
                <a:spcPct val="20000"/>
              </a:spcBef>
              <a:buClr>
                <a:srgbClr val="009FBA"/>
              </a:buClr>
              <a:buChar char="•"/>
              <a:defRPr sz="2000" b="1">
                <a:solidFill>
                  <a:srgbClr val="0F5494"/>
                </a:solidFill>
                <a:latin typeface="Verdana" panose="020B0604030504040204" pitchFamily="34" charset="0"/>
                <a:ea typeface="MS PGothic" panose="020B0600070205080204" pitchFamily="34" charset="-128"/>
              </a:defRPr>
            </a:lvl2pPr>
            <a:lvl3pPr marL="1143000" indent="-228600">
              <a:spcBef>
                <a:spcPct val="20000"/>
              </a:spcBef>
              <a:defRPr sz="1400">
                <a:solidFill>
                  <a:srgbClr val="0F5494"/>
                </a:solidFill>
                <a:latin typeface="Verdana" panose="020B060403050404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eaLnBrk="0" fontAlgn="base" hangingPunct="0">
              <a:spcBef>
                <a:spcPct val="0"/>
              </a:spcBef>
              <a:spcAft>
                <a:spcPct val="0"/>
              </a:spcAft>
              <a:buClrTx/>
              <a:buFontTx/>
              <a:buNone/>
            </a:pPr>
            <a:r>
              <a:rPr lang="en-US" altLang="it-IT" sz="1400" i="0" dirty="0">
                <a:solidFill>
                  <a:srgbClr val="000000"/>
                </a:solidFill>
                <a:latin typeface="Calibri" panose="020F0502020204030204" pitchFamily="34" charset="0"/>
              </a:rPr>
              <a:t>The main measures (up to three) which would increase the attractiveness of RI as employers</a:t>
            </a:r>
            <a:endParaRPr lang="it-IT" altLang="it-IT" sz="1400" i="0" dirty="0">
              <a:solidFill>
                <a:srgbClr val="000000"/>
              </a:solidFill>
              <a:latin typeface="Calibri" panose="020F0502020204030204" pitchFamily="34" charset="0"/>
            </a:endParaRPr>
          </a:p>
        </p:txBody>
      </p:sp>
      <p:graphicFrame>
        <p:nvGraphicFramePr>
          <p:cNvPr id="10" name="Grafico 9"/>
          <p:cNvGraphicFramePr>
            <a:graphicFrameLocks/>
          </p:cNvGraphicFramePr>
          <p:nvPr/>
        </p:nvGraphicFramePr>
        <p:xfrm>
          <a:off x="1524000" y="1673225"/>
          <a:ext cx="9068586" cy="49726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859409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olo 1">
            <a:extLst>
              <a:ext uri="{FF2B5EF4-FFF2-40B4-BE49-F238E27FC236}">
                <a16:creationId xmlns:a16="http://schemas.microsoft.com/office/drawing/2014/main" id="{08BCA751-F69D-458A-B51E-078DBD48E74C}"/>
              </a:ext>
            </a:extLst>
          </p:cNvPr>
          <p:cNvSpPr>
            <a:spLocks noGrp="1"/>
          </p:cNvSpPr>
          <p:nvPr>
            <p:ph type="title"/>
          </p:nvPr>
        </p:nvSpPr>
        <p:spPr>
          <a:xfrm>
            <a:off x="0" y="15875"/>
            <a:ext cx="12192000" cy="984250"/>
          </a:xfrm>
        </p:spPr>
        <p:txBody>
          <a:bodyPr/>
          <a:lstStyle/>
          <a:p>
            <a:pPr algn="ctr" eaLnBrk="1" hangingPunct="1"/>
            <a:r>
              <a:rPr lang="it-IT" altLang="it-IT"/>
              <a:t>Statistiche mutanti e la costruzione della realtà</a:t>
            </a:r>
          </a:p>
        </p:txBody>
      </p:sp>
      <p:sp>
        <p:nvSpPr>
          <p:cNvPr id="6147" name="Rettangolo 5">
            <a:extLst>
              <a:ext uri="{FF2B5EF4-FFF2-40B4-BE49-F238E27FC236}">
                <a16:creationId xmlns:a16="http://schemas.microsoft.com/office/drawing/2014/main" id="{D5B9B0AC-5DF0-4680-A33A-586ECDCF843A}"/>
              </a:ext>
            </a:extLst>
          </p:cNvPr>
          <p:cNvSpPr>
            <a:spLocks noChangeArrowheads="1"/>
          </p:cNvSpPr>
          <p:nvPr/>
        </p:nvSpPr>
        <p:spPr bwMode="auto">
          <a:xfrm>
            <a:off x="79375" y="3005138"/>
            <a:ext cx="1195705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Statistiche, dati, numeri, grafici, specie se veicolati dai Media, contribuiscono a «plasmare le persone», le loro attività cognitive e percettive, la loro visione del mondo. E spesso questi numeri hanno origini lontane o ignote.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Ci sono, ad esempio, dati la cui legittimazione si basa più sul processo di diffusione attraverso articoli e libri che non sul loro reale valore; in altre parole, l’affidabilità viene creata dalle continue e ripetute citazioni (senza controllo o riflessione critica).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Il problema è che su questi dati si creano convinzioni dure a morire e/o si generano altri dati: Best le chiama Mutant Statistics.</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La convinzione che il 10% della popolazione sia omosessuale deriva da una stima approssimativa fatta da Kinsey nel suo famoso rapporto. Da calcoli fatti usando questa stima, si tirano fuori altre statistiche e informazioni che andrebbero valutate attentamente prima di essere diffuse (su questa base, in USA, ogni anno, un terzo dei teenager suicidi sarebbero omosessuali).</a:t>
            </a:r>
          </a:p>
        </p:txBody>
      </p:sp>
      <p:pic>
        <p:nvPicPr>
          <p:cNvPr id="6148" name="Picture 2" descr="Risultati immagini">
            <a:extLst>
              <a:ext uri="{FF2B5EF4-FFF2-40B4-BE49-F238E27FC236}">
                <a16:creationId xmlns:a16="http://schemas.microsoft.com/office/drawing/2014/main" id="{97C0FA66-B7B2-4A1D-8A76-E5FE1DBFF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11213"/>
            <a:ext cx="3008313"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9" name="Rettangolo 2">
            <a:extLst>
              <a:ext uri="{FF2B5EF4-FFF2-40B4-BE49-F238E27FC236}">
                <a16:creationId xmlns:a16="http://schemas.microsoft.com/office/drawing/2014/main" id="{53A1F365-5488-4EFC-B16E-885ACBB8E887}"/>
              </a:ext>
            </a:extLst>
          </p:cNvPr>
          <p:cNvSpPr>
            <a:spLocks noChangeArrowheads="1"/>
          </p:cNvSpPr>
          <p:nvPr/>
        </p:nvSpPr>
        <p:spPr bwMode="auto">
          <a:xfrm>
            <a:off x="3143250" y="1249363"/>
            <a:ext cx="8788400" cy="175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La reificazione delle statistiche (o in generale dei risultati di qualsiasi applicazione statistica) è un processo radicato e difficile da erodere: il processo sociale di costruzione delle statistiche e, dunque, la natura di prodotto umano dei dati vengono messi da parte da tutti, esperti o comuni cittadini; e non ci si rapporta ad essi con il necessario distacco e senso critico (chi ha prodotto quel dato? come lo ha fatto? perché lo ha fatto? aveva qualche interesse nel produrlo?).</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8" name="Gruppo 9"/>
          <p:cNvGrpSpPr>
            <a:grpSpLocks/>
          </p:cNvGrpSpPr>
          <p:nvPr/>
        </p:nvGrpSpPr>
        <p:grpSpPr bwMode="auto">
          <a:xfrm>
            <a:off x="1524000" y="2276475"/>
            <a:ext cx="9144000" cy="831850"/>
            <a:chOff x="803764" y="190136"/>
            <a:chExt cx="11400685" cy="482954"/>
          </a:xfrm>
        </p:grpSpPr>
        <p:cxnSp>
          <p:nvCxnSpPr>
            <p:cNvPr id="11" name="Connettore 1 10"/>
            <p:cNvCxnSpPr/>
            <p:nvPr/>
          </p:nvCxnSpPr>
          <p:spPr>
            <a:xfrm>
              <a:off x="1476721" y="662030"/>
              <a:ext cx="10727728" cy="1843"/>
            </a:xfrm>
            <a:prstGeom prst="line">
              <a:avLst/>
            </a:prstGeom>
            <a:ln w="63500">
              <a:solidFill>
                <a:srgbClr val="D60000"/>
              </a:solidFill>
            </a:ln>
          </p:spPr>
          <p:style>
            <a:lnRef idx="1">
              <a:schemeClr val="accent1"/>
            </a:lnRef>
            <a:fillRef idx="0">
              <a:schemeClr val="accent1"/>
            </a:fillRef>
            <a:effectRef idx="0">
              <a:schemeClr val="accent1"/>
            </a:effectRef>
            <a:fontRef idx="minor">
              <a:schemeClr val="tx1"/>
            </a:fontRef>
          </p:style>
        </p:cxnSp>
        <p:sp>
          <p:nvSpPr>
            <p:cNvPr id="12" name="CasellaDiTesto 11"/>
            <p:cNvSpPr txBox="1"/>
            <p:nvPr/>
          </p:nvSpPr>
          <p:spPr>
            <a:xfrm>
              <a:off x="803764" y="190136"/>
              <a:ext cx="11386831" cy="482954"/>
            </a:xfrm>
            <a:prstGeom prst="rect">
              <a:avLst/>
            </a:prstGeom>
            <a:noFill/>
          </p:spPr>
          <p:txBody>
            <a:bodyPr>
              <a:spAutoFit/>
            </a:bodyPr>
            <a:lstStyle/>
            <a:p>
              <a:pPr algn="r" eaLnBrk="1" hangingPunct="1">
                <a:defRPr/>
              </a:pP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Tweet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and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shout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Una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content</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analysis</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dei </a:t>
              </a:r>
              <a:r>
                <a:rPr lang="it-IT" sz="2400" dirty="0" err="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tweets</a:t>
              </a:r>
              <a:r>
                <a:rPr lang="it-IT" sz="2400" dirty="0">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rPr>
                <a:t> dei leader politici durante la campagna elettorale.</a:t>
              </a:r>
            </a:p>
          </p:txBody>
        </p:sp>
      </p:grpSp>
      <p:graphicFrame>
        <p:nvGraphicFramePr>
          <p:cNvPr id="3" name="Tabella 2"/>
          <p:cNvGraphicFramePr>
            <a:graphicFrameLocks noGrp="1"/>
          </p:cNvGraphicFramePr>
          <p:nvPr/>
        </p:nvGraphicFramePr>
        <p:xfrm>
          <a:off x="1919288" y="4187825"/>
          <a:ext cx="8659812" cy="1401808"/>
        </p:xfrm>
        <a:graphic>
          <a:graphicData uri="http://schemas.openxmlformats.org/drawingml/2006/table">
            <a:tbl>
              <a:tblPr firstRow="1" bandRow="1">
                <a:tableStyleId>{5C22544A-7EE6-4342-B048-85BDC9FD1C3A}</a:tableStyleId>
              </a:tblPr>
              <a:tblGrid>
                <a:gridCol w="4312687">
                  <a:extLst>
                    <a:ext uri="{9D8B030D-6E8A-4147-A177-3AD203B41FA5}">
                      <a16:colId xmlns:a16="http://schemas.microsoft.com/office/drawing/2014/main" val="20000"/>
                    </a:ext>
                  </a:extLst>
                </a:gridCol>
                <a:gridCol w="4347125">
                  <a:extLst>
                    <a:ext uri="{9D8B030D-6E8A-4147-A177-3AD203B41FA5}">
                      <a16:colId xmlns:a16="http://schemas.microsoft.com/office/drawing/2014/main" val="20001"/>
                    </a:ext>
                  </a:extLst>
                </a:gridCol>
              </a:tblGrid>
              <a:tr h="70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Felice</a:t>
                      </a:r>
                      <a:r>
                        <a:rPr lang="en-GB" sz="2000" baseline="0" dirty="0">
                          <a:solidFill>
                            <a:srgbClr val="002060"/>
                          </a:solidFill>
                          <a:latin typeface="Tahoma" panose="020B0604030504040204" pitchFamily="34" charset="0"/>
                          <a:ea typeface="Tahoma" panose="020B0604030504040204" pitchFamily="34" charset="0"/>
                          <a:cs typeface="Tahoma" panose="020B0604030504040204" pitchFamily="34" charset="0"/>
                        </a:rPr>
                        <a:t> Addeo</a:t>
                      </a: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Angela Delli Paoli</a:t>
                      </a:r>
                    </a:p>
                    <a:p>
                      <a:pPr algn="r"/>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0088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faddeo@unisa.it</a:t>
                      </a:r>
                    </a:p>
                    <a:p>
                      <a:endPar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a:txBody>
                  <a:tcPr marL="91443" marR="91443" marT="45652" marB="45652">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r"/>
                      <a:r>
                        <a:rPr lang="en-GB" sz="2000" dirty="0">
                          <a:solidFill>
                            <a:srgbClr val="002060"/>
                          </a:solidFill>
                          <a:latin typeface="Tahoma" panose="020B0604030504040204" pitchFamily="34" charset="0"/>
                          <a:ea typeface="Tahoma" panose="020B0604030504040204" pitchFamily="34" charset="0"/>
                          <a:cs typeface="Tahoma" panose="020B0604030504040204" pitchFamily="34" charset="0"/>
                        </a:rPr>
                        <a:t>adellipaoli@unisa.it</a:t>
                      </a:r>
                    </a:p>
                  </a:txBody>
                  <a:tcPr marL="91443" marR="91443" marT="45652" marB="45652">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10" name="Titolo 1"/>
          <p:cNvSpPr txBox="1">
            <a:spLocks/>
          </p:cNvSpPr>
          <p:nvPr/>
        </p:nvSpPr>
        <p:spPr>
          <a:xfrm>
            <a:off x="-5556" y="7067"/>
            <a:ext cx="12192000" cy="105205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Content Analysis «manuale» con dati digitali</a:t>
            </a:r>
            <a:endParaRPr lang="it-IT" sz="4800" b="1" i="1" dirty="0"/>
          </a:p>
        </p:txBody>
      </p:sp>
    </p:spTree>
    <p:extLst>
      <p:ext uri="{BB962C8B-B14F-4D97-AF65-F5344CB8AC3E}">
        <p14:creationId xmlns:p14="http://schemas.microsoft.com/office/powerpoint/2010/main" val="3166633820"/>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1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743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800">
                  <a:solidFill>
                    <a:srgbClr val="595959"/>
                  </a:solidFill>
                  <a:latin typeface="Tahoma" panose="020B0604030504040204" pitchFamily="34" charset="0"/>
                  <a:cs typeface="Tahoma" panose="020B0604030504040204" pitchFamily="34" charset="0"/>
                </a:rPr>
                <a:t>Research Design</a:t>
              </a:r>
            </a:p>
          </p:txBody>
        </p:sp>
      </p:grpSp>
      <p:graphicFrame>
        <p:nvGraphicFramePr>
          <p:cNvPr id="5" name="Tabella 4"/>
          <p:cNvGraphicFramePr>
            <a:graphicFrameLocks noGrp="1"/>
          </p:cNvGraphicFramePr>
          <p:nvPr/>
        </p:nvGraphicFramePr>
        <p:xfrm>
          <a:off x="1609726" y="954089"/>
          <a:ext cx="8975725" cy="4778375"/>
        </p:xfrm>
        <a:graphic>
          <a:graphicData uri="http://schemas.openxmlformats.org/drawingml/2006/table">
            <a:tbl>
              <a:tblPr firstRow="1" bandRow="1">
                <a:tableStyleId>{616DA210-FB5B-4158-B5E0-FEB733F419BA}</a:tableStyleId>
              </a:tblPr>
              <a:tblGrid>
                <a:gridCol w="1819605">
                  <a:extLst>
                    <a:ext uri="{9D8B030D-6E8A-4147-A177-3AD203B41FA5}">
                      <a16:colId xmlns:a16="http://schemas.microsoft.com/office/drawing/2014/main" val="20000"/>
                    </a:ext>
                  </a:extLst>
                </a:gridCol>
                <a:gridCol w="7156120">
                  <a:extLst>
                    <a:ext uri="{9D8B030D-6E8A-4147-A177-3AD203B41FA5}">
                      <a16:colId xmlns:a16="http://schemas.microsoft.com/office/drawing/2014/main" val="20001"/>
                    </a:ext>
                  </a:extLst>
                </a:gridCol>
              </a:tblGrid>
              <a:tr h="1586094">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Obiettivo</a:t>
                      </a:r>
                      <a:r>
                        <a:rPr lang="en-GB" sz="1500" b="1" baseline="0" dirty="0">
                          <a:latin typeface="Tahoma" panose="020B0604030504040204" pitchFamily="34" charset="0"/>
                          <a:ea typeface="Tahoma" panose="020B0604030504040204" pitchFamily="34" charset="0"/>
                          <a:cs typeface="Tahoma" panose="020B0604030504040204" pitchFamily="34" charset="0"/>
                        </a:rPr>
                        <a:t> </a:t>
                      </a:r>
                      <a:r>
                        <a:rPr lang="en-GB" sz="1500" b="1" baseline="0" dirty="0" err="1">
                          <a:latin typeface="Tahoma" panose="020B0604030504040204" pitchFamily="34" charset="0"/>
                          <a:ea typeface="Tahoma" panose="020B0604030504040204" pitchFamily="34" charset="0"/>
                          <a:cs typeface="Tahoma" panose="020B0604030504040204" pitchFamily="34" charset="0"/>
                        </a:rPr>
                        <a:t>cognitivo</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Esplorare le modalità espressive e i contenuti delle attività di comunicazione su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Twitter</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dei principali esponenti degli schieramenti politici durante l’ultima campagna elettorale;</a:t>
                      </a:r>
                    </a:p>
                    <a:p>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a:t>
                      </a:r>
                      <a:r>
                        <a:rPr lang="it-IT" sz="1500" b="0" kern="1200" baseline="0"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definire a partire dalla forma (registro e strategie di comunicazione) e dal contenuto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topic</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temi, posizione politica, tipo di proposta politica) dei post pubblicati su </a:t>
                      </a:r>
                      <a:r>
                        <a:rPr lang="it-IT" sz="1500" b="0" kern="1200" dirty="0" err="1">
                          <a:solidFill>
                            <a:srgbClr val="000000"/>
                          </a:solidFill>
                          <a:latin typeface="Tahoma" panose="020B0604030504040204" pitchFamily="34" charset="0"/>
                          <a:ea typeface="Tahoma" panose="020B0604030504040204" pitchFamily="34" charset="0"/>
                          <a:cs typeface="Tahoma" panose="020B0604030504040204" pitchFamily="34" charset="0"/>
                        </a:rPr>
                        <a:t>twitter</a:t>
                      </a:r>
                      <a:r>
                        <a:rPr lang="it-IT" sz="1500" b="0" kern="1200" dirty="0">
                          <a:solidFill>
                            <a:srgbClr val="000000"/>
                          </a:solidFill>
                          <a:latin typeface="Tahoma" panose="020B0604030504040204" pitchFamily="34" charset="0"/>
                          <a:ea typeface="Tahoma" panose="020B0604030504040204" pitchFamily="34" charset="0"/>
                          <a:cs typeface="Tahoma" panose="020B0604030504040204" pitchFamily="34" charset="0"/>
                        </a:rPr>
                        <a:t> lo stile comunicativo degli esponenti politici.</a:t>
                      </a:r>
                      <a:endParaRPr lang="en-GB" sz="1500" b="0" kern="1200" dirty="0">
                        <a:solidFill>
                          <a:srgbClr val="000000"/>
                        </a:solidFill>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0"/>
                  </a:ext>
                </a:extLst>
              </a:tr>
              <a:tr h="718987">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Ambito</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temporale</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pPr>
                        <a:lnSpc>
                          <a:spcPct val="115000"/>
                        </a:lnSpc>
                        <a:spcAft>
                          <a:spcPts val="0"/>
                        </a:spcAft>
                      </a:pPr>
                      <a:r>
                        <a:rPr lang="it-IT" sz="1500" b="0" dirty="0">
                          <a:solidFill>
                            <a:srgbClr val="000000"/>
                          </a:solidFill>
                          <a:latin typeface="Tahoma" panose="020B0604030504040204" pitchFamily="34" charset="0"/>
                          <a:ea typeface="Tahoma" panose="020B0604030504040204" pitchFamily="34" charset="0"/>
                          <a:cs typeface="Tahoma" panose="020B0604030504040204" pitchFamily="34" charset="0"/>
                        </a:rPr>
                        <a:t>28 dicembre</a:t>
                      </a:r>
                      <a:r>
                        <a:rPr lang="it-IT" sz="1500" b="0" baseline="0" dirty="0">
                          <a:solidFill>
                            <a:srgbClr val="000000"/>
                          </a:solidFill>
                          <a:latin typeface="Tahoma" panose="020B0604030504040204" pitchFamily="34" charset="0"/>
                          <a:ea typeface="Tahoma" panose="020B0604030504040204" pitchFamily="34" charset="0"/>
                          <a:cs typeface="Tahoma" panose="020B0604030504040204" pitchFamily="34" charset="0"/>
                        </a:rPr>
                        <a:t> 2017 (scioglimento Camere) – 4 marzo 2018</a:t>
                      </a:r>
                      <a:endParaRPr lang="en-GB" sz="1500" b="0" dirty="0">
                        <a:effectLst/>
                        <a:latin typeface="Tahoma" panose="020B0604030504040204" pitchFamily="34" charset="0"/>
                        <a:ea typeface="Tahoma" panose="020B0604030504040204" pitchFamily="34" charset="0"/>
                        <a:cs typeface="Tahoma" panose="020B0604030504040204" pitchFamily="34" charset="0"/>
                      </a:endParaRPr>
                    </a:p>
                  </a:txBody>
                  <a:tcPr marT="45687" marB="45687" anchor="ctr"/>
                </a:tc>
                <a:extLst>
                  <a:ext uri="{0D108BD9-81ED-4DB2-BD59-A6C34878D82A}">
                    <a16:rowId xmlns:a16="http://schemas.microsoft.com/office/drawing/2014/main" val="10001"/>
                  </a:ext>
                </a:extLst>
              </a:tr>
              <a:tr h="346980">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Unità</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d’analisi</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US" sz="1500" b="0" kern="1200" dirty="0">
                          <a:effectLst/>
                          <a:latin typeface="Tahoma" panose="020B0604030504040204" pitchFamily="34" charset="0"/>
                          <a:ea typeface="Tahoma" panose="020B0604030504040204" pitchFamily="34" charset="0"/>
                          <a:cs typeface="Tahoma" panose="020B0604030504040204" pitchFamily="34" charset="0"/>
                        </a:rPr>
                        <a:t>Post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pubblicati</a:t>
                      </a:r>
                      <a:r>
                        <a:rPr lang="en-US" sz="1500" b="0" kern="1200" dirty="0">
                          <a:effectLst/>
                          <a:latin typeface="Tahoma" panose="020B0604030504040204" pitchFamily="34" charset="0"/>
                          <a:ea typeface="Tahoma" panose="020B0604030504040204" pitchFamily="34" charset="0"/>
                          <a:cs typeface="Tahoma" panose="020B0604030504040204" pitchFamily="34" charset="0"/>
                        </a:rPr>
                        <a:t>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su</a:t>
                      </a:r>
                      <a:r>
                        <a:rPr lang="en-US" sz="1500" b="0" kern="1200" dirty="0">
                          <a:effectLst/>
                          <a:latin typeface="Tahoma" panose="020B0604030504040204" pitchFamily="34" charset="0"/>
                          <a:ea typeface="Tahoma" panose="020B0604030504040204" pitchFamily="34" charset="0"/>
                          <a:cs typeface="Tahoma" panose="020B0604030504040204" pitchFamily="34" charset="0"/>
                        </a:rPr>
                        <a:t> twitter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dai</a:t>
                      </a:r>
                      <a:r>
                        <a:rPr lang="en-US" sz="1500" b="0" kern="1200" dirty="0">
                          <a:effectLst/>
                          <a:latin typeface="Tahoma" panose="020B0604030504040204" pitchFamily="34" charset="0"/>
                          <a:ea typeface="Tahoma" panose="020B0604030504040204" pitchFamily="34" charset="0"/>
                          <a:cs typeface="Tahoma" panose="020B0604030504040204" pitchFamily="34" charset="0"/>
                        </a:rPr>
                        <a:t> leader </a:t>
                      </a:r>
                      <a:r>
                        <a:rPr lang="en-US" sz="1500" b="0" kern="1200" dirty="0" err="1">
                          <a:effectLst/>
                          <a:latin typeface="Tahoma" panose="020B0604030504040204" pitchFamily="34" charset="0"/>
                          <a:ea typeface="Tahoma" panose="020B0604030504040204" pitchFamily="34" charset="0"/>
                          <a:cs typeface="Tahoma" panose="020B0604030504040204" pitchFamily="34" charset="0"/>
                        </a:rPr>
                        <a:t>politici</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2"/>
                  </a:ext>
                </a:extLst>
              </a:tr>
              <a:tr h="487920">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Metodo</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US" sz="1500" b="0" kern="1200" dirty="0">
                          <a:effectLst/>
                          <a:latin typeface="Tahoma" panose="020B0604030504040204" pitchFamily="34" charset="0"/>
                          <a:ea typeface="Tahoma" panose="020B0604030504040204" pitchFamily="34" charset="0"/>
                          <a:cs typeface="Tahoma" panose="020B0604030504040204" pitchFamily="34" charset="0"/>
                        </a:rPr>
                        <a:t>Content analysis</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3"/>
                  </a:ext>
                </a:extLst>
              </a:tr>
              <a:tr h="819197">
                <a:tc>
                  <a:txBody>
                    <a:bodyPr/>
                    <a:lstStyle/>
                    <a:p>
                      <a:r>
                        <a:rPr lang="en-GB" sz="1500" b="1" dirty="0" err="1">
                          <a:latin typeface="Tahoma" panose="020B0604030504040204" pitchFamily="34" charset="0"/>
                          <a:ea typeface="Tahoma" panose="020B0604030504040204" pitchFamily="34" charset="0"/>
                          <a:cs typeface="Tahoma" panose="020B0604030504040204" pitchFamily="34" charset="0"/>
                        </a:rPr>
                        <a:t>Analisi</a:t>
                      </a:r>
                      <a:r>
                        <a:rPr lang="en-GB" sz="1500" b="1" dirty="0">
                          <a:latin typeface="Tahoma" panose="020B0604030504040204" pitchFamily="34" charset="0"/>
                          <a:ea typeface="Tahoma" panose="020B0604030504040204" pitchFamily="34" charset="0"/>
                          <a:cs typeface="Tahoma" panose="020B0604030504040204" pitchFamily="34" charset="0"/>
                        </a:rPr>
                        <a:t> </a:t>
                      </a:r>
                      <a:r>
                        <a:rPr lang="en-GB" sz="1500" b="1" dirty="0" err="1">
                          <a:latin typeface="Tahoma" panose="020B0604030504040204" pitchFamily="34" charset="0"/>
                          <a:ea typeface="Tahoma" panose="020B0604030504040204" pitchFamily="34" charset="0"/>
                          <a:cs typeface="Tahoma" panose="020B0604030504040204" pitchFamily="34" charset="0"/>
                        </a:rPr>
                        <a:t>dati</a:t>
                      </a:r>
                      <a:endParaRPr lang="en-GB" sz="1500" b="1" dirty="0">
                        <a:latin typeface="Tahoma" panose="020B0604030504040204" pitchFamily="34" charset="0"/>
                        <a:ea typeface="Tahoma" panose="020B0604030504040204" pitchFamily="34" charset="0"/>
                        <a:cs typeface="Tahoma" panose="020B0604030504040204" pitchFamily="34" charset="0"/>
                      </a:endParaRPr>
                    </a:p>
                  </a:txBody>
                  <a:tcPr marT="45687" marB="45687"/>
                </a:tc>
                <a:tc>
                  <a:txBody>
                    <a:bodyPr/>
                    <a:lstStyle/>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dirty="0">
                          <a:latin typeface="Tahoma" panose="020B0604030504040204" pitchFamily="34" charset="0"/>
                          <a:ea typeface="Tahoma" panose="020B0604030504040204" pitchFamily="34" charset="0"/>
                          <a:cs typeface="Tahoma" panose="020B0604030504040204" pitchFamily="34" charset="0"/>
                        </a:rPr>
                        <a:t> </a:t>
                      </a:r>
                      <a:r>
                        <a:rPr lang="en-GB" sz="1500" b="0" dirty="0" err="1">
                          <a:latin typeface="Tahoma" panose="020B0604030504040204" pitchFamily="34" charset="0"/>
                          <a:ea typeface="Tahoma" panose="020B0604030504040204" pitchFamily="34" charset="0"/>
                          <a:cs typeface="Tahoma" panose="020B0604030504040204" pitchFamily="34" charset="0"/>
                        </a:rPr>
                        <a:t>monovariata</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dirty="0">
                          <a:latin typeface="Tahoma" panose="020B0604030504040204" pitchFamily="34" charset="0"/>
                          <a:ea typeface="Tahoma" panose="020B0604030504040204" pitchFamily="34" charset="0"/>
                          <a:cs typeface="Tahoma" panose="020B0604030504040204" pitchFamily="34" charset="0"/>
                        </a:rPr>
                        <a:t> </a:t>
                      </a:r>
                      <a:r>
                        <a:rPr lang="en-GB" sz="1500" b="0" dirty="0" err="1">
                          <a:latin typeface="Tahoma" panose="020B0604030504040204" pitchFamily="34" charset="0"/>
                          <a:ea typeface="Tahoma" panose="020B0604030504040204" pitchFamily="34" charset="0"/>
                          <a:cs typeface="Tahoma" panose="020B0604030504040204" pitchFamily="34" charset="0"/>
                        </a:rPr>
                        <a:t>bivariata</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Analisi</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multivariata</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Analisi</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delle</a:t>
                      </a:r>
                      <a:r>
                        <a:rPr lang="en-GB" sz="1500" b="0" baseline="0" dirty="0">
                          <a:latin typeface="Tahoma" panose="020B0604030504040204" pitchFamily="34" charset="0"/>
                          <a:ea typeface="Tahoma" panose="020B0604030504040204" pitchFamily="34" charset="0"/>
                          <a:cs typeface="Tahoma" panose="020B0604030504040204" pitchFamily="34" charset="0"/>
                        </a:rPr>
                        <a:t> </a:t>
                      </a:r>
                      <a:r>
                        <a:rPr lang="en-GB" sz="1500" b="0" baseline="0" dirty="0" err="1">
                          <a:latin typeface="Tahoma" panose="020B0604030504040204" pitchFamily="34" charset="0"/>
                          <a:ea typeface="Tahoma" panose="020B0604030504040204" pitchFamily="34" charset="0"/>
                          <a:cs typeface="Tahoma" panose="020B0604030504040204" pitchFamily="34" charset="0"/>
                        </a:rPr>
                        <a:t>corrispondenze</a:t>
                      </a:r>
                      <a:r>
                        <a:rPr lang="en-GB" sz="1500" b="0" baseline="0" dirty="0">
                          <a:latin typeface="Tahoma" panose="020B0604030504040204" pitchFamily="34" charset="0"/>
                          <a:ea typeface="Tahoma" panose="020B0604030504040204" pitchFamily="34" charset="0"/>
                          <a:cs typeface="Tahoma" panose="020B0604030504040204" pitchFamily="34" charset="0"/>
                        </a:rPr>
                        <a:t> multiple (ACM)</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4"/>
                  </a:ext>
                </a:extLst>
              </a:tr>
              <a:tr h="819197">
                <a:tc>
                  <a:txBody>
                    <a:bodyPr/>
                    <a:lstStyle/>
                    <a:p>
                      <a:r>
                        <a:rPr lang="en-GB" sz="1500" b="1" dirty="0">
                          <a:latin typeface="Tahoma" panose="020B0604030504040204" pitchFamily="34" charset="0"/>
                          <a:ea typeface="Tahoma" panose="020B0604030504040204" pitchFamily="34" charset="0"/>
                          <a:cs typeface="Tahoma" panose="020B0604030504040204" pitchFamily="34" charset="0"/>
                        </a:rPr>
                        <a:t>Software</a:t>
                      </a:r>
                    </a:p>
                  </a:txBody>
                  <a:tcPr marT="45687" marB="45687"/>
                </a:tc>
                <a:tc>
                  <a:txBody>
                    <a:bodyPr/>
                    <a:lstStyle/>
                    <a:p>
                      <a:r>
                        <a:rPr lang="en-GB" sz="1500" b="0" dirty="0" err="1">
                          <a:latin typeface="Tahoma" panose="020B0604030504040204" pitchFamily="34" charset="0"/>
                          <a:ea typeface="Tahoma" panose="020B0604030504040204" pitchFamily="34" charset="0"/>
                          <a:cs typeface="Tahoma" panose="020B0604030504040204" pitchFamily="34" charset="0"/>
                        </a:rPr>
                        <a:t>Twitonomy</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Spss</a:t>
                      </a:r>
                      <a:endParaRPr lang="en-GB" sz="1500" b="0" dirty="0">
                        <a:latin typeface="Tahoma" panose="020B0604030504040204" pitchFamily="34" charset="0"/>
                        <a:ea typeface="Tahoma" panose="020B0604030504040204" pitchFamily="34" charset="0"/>
                        <a:cs typeface="Tahoma" panose="020B0604030504040204" pitchFamily="34" charset="0"/>
                      </a:endParaRPr>
                    </a:p>
                    <a:p>
                      <a:r>
                        <a:rPr lang="en-GB" sz="1500" b="0" dirty="0" err="1">
                          <a:latin typeface="Tahoma" panose="020B0604030504040204" pitchFamily="34" charset="0"/>
                          <a:ea typeface="Tahoma" panose="020B0604030504040204" pitchFamily="34" charset="0"/>
                          <a:cs typeface="Tahoma" panose="020B0604030504040204" pitchFamily="34" charset="0"/>
                        </a:rPr>
                        <a:t>Spad</a:t>
                      </a:r>
                      <a:endParaRPr lang="en-GB" sz="1500" b="0" dirty="0">
                        <a:latin typeface="Tahoma" panose="020B0604030504040204" pitchFamily="34" charset="0"/>
                        <a:ea typeface="Tahoma" panose="020B0604030504040204" pitchFamily="34" charset="0"/>
                        <a:cs typeface="Tahoma" panose="020B0604030504040204" pitchFamily="34" charset="0"/>
                      </a:endParaRPr>
                    </a:p>
                  </a:txBody>
                  <a:tcPr marT="45687" marB="45687"/>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288421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19461"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Concept map</a:t>
              </a:r>
            </a:p>
          </p:txBody>
        </p:sp>
      </p:grpSp>
      <p:pic>
        <p:nvPicPr>
          <p:cNvPr id="19459"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78194" y="476250"/>
            <a:ext cx="9144000" cy="638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93276049"/>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1512"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Method</a:t>
              </a:r>
            </a:p>
          </p:txBody>
        </p:sp>
      </p:grpSp>
      <p:sp>
        <p:nvSpPr>
          <p:cNvPr id="21507" name="CasellaDiTesto 5"/>
          <p:cNvSpPr txBox="1">
            <a:spLocks noChangeArrowheads="1"/>
          </p:cNvSpPr>
          <p:nvPr/>
        </p:nvSpPr>
        <p:spPr bwMode="auto">
          <a:xfrm>
            <a:off x="1538288" y="603250"/>
            <a:ext cx="9129712"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it-IT" sz="1400">
                <a:solidFill>
                  <a:srgbClr val="002060"/>
                </a:solidFill>
                <a:latin typeface="Tahoma" panose="020B0604030504040204" pitchFamily="34" charset="0"/>
                <a:cs typeface="Tahoma" panose="020B0604030504040204" pitchFamily="34" charset="0"/>
              </a:rPr>
              <a:t>Content analysis</a:t>
            </a:r>
            <a:r>
              <a:rPr lang="en-US" altLang="it-IT" sz="1400">
                <a:latin typeface="Tahoma" panose="020B0604030504040204" pitchFamily="34" charset="0"/>
                <a:cs typeface="Tahoma" panose="020B0604030504040204" pitchFamily="34" charset="0"/>
              </a:rPr>
              <a:t>: “a research technique for making replicable and valid inferences from texts (or other meaningful matter) to the context of their use” (Krippendorff 2013, 24). This technique allows compressing many words of text into fewer content categories based on explicit rules of coding and categorizing (Weber 1990; Mouter &amp; Vonk Noordegraaf 2012, 1). </a:t>
            </a:r>
            <a:endParaRPr lang="en-GB" altLang="it-IT" sz="1400">
              <a:latin typeface="Tahoma" panose="020B0604030504040204" pitchFamily="34" charset="0"/>
              <a:cs typeface="Tahoma" panose="020B0604030504040204" pitchFamily="34" charset="0"/>
            </a:endParaRPr>
          </a:p>
        </p:txBody>
      </p:sp>
      <p:graphicFrame>
        <p:nvGraphicFramePr>
          <p:cNvPr id="2" name="Diagramma 1"/>
          <p:cNvGraphicFramePr/>
          <p:nvPr/>
        </p:nvGraphicFramePr>
        <p:xfrm>
          <a:off x="3108956" y="2101304"/>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1509" name="Rettangolo 2"/>
          <p:cNvSpPr>
            <a:spLocks noChangeArrowheads="1"/>
          </p:cNvSpPr>
          <p:nvPr/>
        </p:nvSpPr>
        <p:spPr bwMode="auto">
          <a:xfrm>
            <a:off x="1524000" y="6289676"/>
            <a:ext cx="91440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it-IT" sz="1400">
                <a:solidFill>
                  <a:srgbClr val="002060"/>
                </a:solidFill>
                <a:latin typeface="Tahoma" panose="020B0604030504040204" pitchFamily="34" charset="0"/>
                <a:cs typeface="Tahoma" panose="020B0604030504040204" pitchFamily="34" charset="0"/>
              </a:rPr>
              <a:t>2 analysts </a:t>
            </a:r>
            <a:r>
              <a:rPr lang="en-GB" altLang="it-IT" sz="1400">
                <a:solidFill>
                  <a:srgbClr val="002060"/>
                </a:solidFill>
                <a:latin typeface="Tahoma" panose="020B0604030504040204" pitchFamily="34" charset="0"/>
                <a:cs typeface="Tahoma" panose="020B0604030504040204" pitchFamily="34" charset="0"/>
                <a:sym typeface="Symbol" panose="05050102010706020507" pitchFamily="18" charset="2"/>
              </a:rPr>
              <a:t> </a:t>
            </a:r>
            <a:r>
              <a:rPr lang="en-GB" altLang="it-IT" sz="1400">
                <a:solidFill>
                  <a:srgbClr val="002060"/>
                </a:solidFill>
                <a:latin typeface="Tahoma" panose="020B0604030504040204" pitchFamily="34" charset="0"/>
                <a:cs typeface="Tahoma" panose="020B0604030504040204" pitchFamily="34" charset="0"/>
              </a:rPr>
              <a:t>Intercoder reliability checks</a:t>
            </a:r>
            <a:endParaRPr lang="it-IT" altLang="it-IT" sz="1400">
              <a:solidFill>
                <a:srgbClr val="002060"/>
              </a:solidFill>
              <a:latin typeface="Tahoma" panose="020B0604030504040204" pitchFamily="34" charset="0"/>
              <a:cs typeface="Tahoma" panose="020B0604030504040204" pitchFamily="34" charset="0"/>
            </a:endParaRPr>
          </a:p>
        </p:txBody>
      </p:sp>
      <p:sp>
        <p:nvSpPr>
          <p:cNvPr id="4" name="CasellaDiTesto 3"/>
          <p:cNvSpPr txBox="1"/>
          <p:nvPr/>
        </p:nvSpPr>
        <p:spPr>
          <a:xfrm>
            <a:off x="3108325" y="1976439"/>
            <a:ext cx="6096000" cy="708025"/>
          </a:xfrm>
          <a:prstGeom prst="rect">
            <a:avLst/>
          </a:prstGeom>
          <a:noFill/>
        </p:spPr>
        <p:txBody>
          <a:bodyPr>
            <a:spAutoFit/>
          </a:bodyPr>
          <a:lstStyle/>
          <a:p>
            <a:pPr algn="ctr">
              <a:defRPr/>
            </a:pPr>
            <a:r>
              <a:rPr lang="en-US" sz="4000" spc="-100" dirty="0">
                <a:solidFill>
                  <a:srgbClr val="C1EEFF"/>
                </a:solidFill>
                <a:latin typeface="Consolas"/>
                <a:ea typeface="ＭＳ Ｐゴシック" charset="0"/>
              </a:rPr>
              <a:t>hybrid approach</a:t>
            </a:r>
            <a:endParaRPr lang="en-GB" dirty="0"/>
          </a:p>
        </p:txBody>
      </p:sp>
    </p:spTree>
    <p:extLst>
      <p:ext uri="{BB962C8B-B14F-4D97-AF65-F5344CB8AC3E}">
        <p14:creationId xmlns:p14="http://schemas.microsoft.com/office/powerpoint/2010/main" val="1079701088"/>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3622"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9276"/>
          <a:ext cx="8875713" cy="4919665"/>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504">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614">
                <a:tc rowSpan="6">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Topic</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Political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Talking about politics, ideologies, and questions regarding the relationship among parties and institutions</a:t>
                      </a:r>
                    </a:p>
                  </a:txBody>
                  <a:tcPr marL="59484" marR="59484" marT="0" marB="0" anchor="ctr"/>
                </a:tc>
                <a:tc>
                  <a:txBody>
                    <a:bodyPr/>
                    <a:lstStyle/>
                    <a:p>
                      <a:pPr>
                        <a:spcAft>
                          <a:spcPts val="0"/>
                        </a:spcAft>
                      </a:pPr>
                      <a:r>
                        <a:rPr lang="en-GB" sz="1200">
                          <a:effectLst/>
                          <a:latin typeface="Tahoma" panose="020B0604030504040204" pitchFamily="34" charset="0"/>
                          <a:ea typeface="Tahoma" panose="020B0604030504040204" pitchFamily="34" charset="0"/>
                          <a:cs typeface="Tahoma" panose="020B0604030504040204" pitchFamily="34" charset="0"/>
                        </a:rPr>
                        <a:t>1= no 2= yes</a:t>
                      </a:r>
                    </a:p>
                  </a:txBody>
                  <a:tcPr marL="59484" marR="59484" marT="0" marB="0" anchor="ctr"/>
                </a:tc>
                <a:extLst>
                  <a:ext uri="{0D108BD9-81ED-4DB2-BD59-A6C34878D82A}">
                    <a16:rowId xmlns:a16="http://schemas.microsoft.com/office/drawing/2014/main" val="10001"/>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Policy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specific issues (often local) to be examined or resolved; explaining programme and proposal to resolve problems</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2"/>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Campaign</a:t>
                      </a:r>
                      <a:r>
                        <a:rPr lang="it-IT" sz="1200" dirty="0">
                          <a:effectLst/>
                          <a:latin typeface="Tahoma" panose="020B0604030504040204" pitchFamily="34" charset="0"/>
                          <a:ea typeface="Tahoma" panose="020B0604030504040204" pitchFamily="34" charset="0"/>
                          <a:cs typeface="Tahoma" panose="020B0604030504040204" pitchFamily="34" charset="0"/>
                        </a:rPr>
                        <a:t> </a:t>
                      </a:r>
                      <a:r>
                        <a:rPr lang="it-IT" sz="1200" dirty="0" err="1">
                          <a:effectLst/>
                          <a:latin typeface="Tahoma" panose="020B0604030504040204" pitchFamily="34" charset="0"/>
                          <a:ea typeface="Tahoma" panose="020B0604030504040204" pitchFamily="34" charset="0"/>
                          <a:cs typeface="Tahoma" panose="020B0604030504040204" pitchFamily="34" charset="0"/>
                        </a:rPr>
                        <a:t>issues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the management or performance of the campaign</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3"/>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Personal issues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Personal reflections or issues regarding his/her private life</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4"/>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Current affairs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Referring to non-political issues that are still current events (sport,</a:t>
                      </a:r>
                    </a:p>
                    <a:p>
                      <a:pPr>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events, news and TV programmes)</a:t>
                      </a: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5"/>
                  </a:ext>
                </a:extLst>
              </a:tr>
              <a:tr h="22184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Other</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 </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6"/>
                  </a:ext>
                </a:extLst>
              </a:tr>
              <a:tr h="414614">
                <a:tc rowSpan="5">
                  <a:txBody>
                    <a:bodyPr/>
                    <a:lstStyle/>
                    <a:p>
                      <a:pPr algn="l">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Function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en-GB" sz="1200" dirty="0">
                          <a:effectLst/>
                          <a:latin typeface="Tahoma" panose="020B0604030504040204" pitchFamily="34" charset="0"/>
                          <a:ea typeface="Tahoma" panose="020B0604030504040204" pitchFamily="34" charset="0"/>
                          <a:cs typeface="Tahoma" panose="020B0604030504040204" pitchFamily="34" charset="0"/>
                        </a:rPr>
                        <a:t> </a:t>
                      </a:r>
                    </a:p>
                    <a:p>
                      <a:pPr algn="l">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 </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a:effectLst/>
                          <a:latin typeface="Tahoma" panose="020B0604030504040204" pitchFamily="34" charset="0"/>
                          <a:ea typeface="Tahoma" panose="020B0604030504040204" pitchFamily="34" charset="0"/>
                          <a:cs typeface="Tahoma" panose="020B0604030504040204" pitchFamily="34" charset="0"/>
                        </a:rPr>
                        <a:t>Campaign updating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Informing voters about the candidate’s activities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7"/>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en-GB" sz="1200" kern="1200">
                          <a:effectLst/>
                          <a:latin typeface="Tahoma" panose="020B0604030504040204" pitchFamily="34" charset="0"/>
                          <a:ea typeface="Tahoma" panose="020B0604030504040204" pitchFamily="34" charset="0"/>
                          <a:cs typeface="Tahoma" panose="020B0604030504040204" pitchFamily="34" charset="0"/>
                        </a:rPr>
                        <a:t>Self-promotion</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Promoting leader’s activities (relaying of interviews, statements or</a:t>
                      </a:r>
                      <a:endParaRPr lang="en-GB" sz="1200" dirty="0">
                        <a:effectLst/>
                        <a:latin typeface="Tahoma" panose="020B0604030504040204" pitchFamily="34" charset="0"/>
                        <a:ea typeface="Tahoma" panose="020B0604030504040204" pitchFamily="34" charset="0"/>
                        <a:cs typeface="Tahoma" panose="020B0604030504040204" pitchFamily="34" charset="0"/>
                      </a:endParaRPr>
                    </a:p>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communications);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8"/>
                  </a:ext>
                </a:extLst>
              </a:tr>
              <a:tr h="324767">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Position-taking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Intervening in political and campaign issues and problems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9"/>
                  </a:ext>
                </a:extLst>
              </a:tr>
              <a:tr h="414614">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Call to action/mobilization</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Urging commitment by supporters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1= no 2= yes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10"/>
                  </a:ext>
                </a:extLst>
              </a:tr>
              <a:tr h="371723">
                <a:tc vMerge="1">
                  <a:txBody>
                    <a:bodyPr/>
                    <a:lstStyle/>
                    <a:p>
                      <a:pPr>
                        <a:lnSpc>
                          <a:spcPct val="107000"/>
                        </a:lnSpc>
                        <a:spcAft>
                          <a:spcPts val="0"/>
                        </a:spcAft>
                      </a:pP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3" marR="59483" marT="0" marB="0" anchor="ctr"/>
                </a:tc>
                <a:tc>
                  <a:txBody>
                    <a:bodyPr/>
                    <a:lstStyle/>
                    <a:p>
                      <a:pPr>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Pointless</a:t>
                      </a:r>
                      <a:r>
                        <a:rPr lang="it-IT" sz="1200" dirty="0">
                          <a:effectLst/>
                          <a:latin typeface="Tahoma" panose="020B0604030504040204" pitchFamily="34" charset="0"/>
                          <a:ea typeface="Tahoma" panose="020B0604030504040204" pitchFamily="34" charset="0"/>
                          <a:cs typeface="Tahoma" panose="020B0604030504040204" pitchFamily="34" charset="0"/>
                        </a:rPr>
                        <a:t> </a:t>
                      </a:r>
                      <a:r>
                        <a:rPr lang="it-IT" sz="1200" dirty="0" err="1">
                          <a:effectLst/>
                          <a:latin typeface="Tahoma" panose="020B0604030504040204" pitchFamily="34" charset="0"/>
                          <a:ea typeface="Tahoma" panose="020B0604030504040204" pitchFamily="34" charset="0"/>
                          <a:cs typeface="Tahoma" panose="020B0604030504040204" pitchFamily="34" charset="0"/>
                        </a:rPr>
                        <a:t>babble</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spcAft>
                          <a:spcPts val="0"/>
                        </a:spcAft>
                      </a:pPr>
                      <a:r>
                        <a:rPr lang="en-GB" sz="1200" kern="1200" dirty="0">
                          <a:effectLst/>
                          <a:latin typeface="Tahoma" panose="020B0604030504040204" pitchFamily="34" charset="0"/>
                          <a:ea typeface="Tahoma" panose="020B0604030504040204" pitchFamily="34" charset="0"/>
                          <a:cs typeface="Tahoma" panose="020B0604030504040204" pitchFamily="34" charset="0"/>
                        </a:rPr>
                        <a:t>Sharing gossip, comments and general chit-chat</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a:effectLst/>
                          <a:latin typeface="Tahoma" panose="020B0604030504040204" pitchFamily="34" charset="0"/>
                          <a:ea typeface="Tahoma" panose="020B0604030504040204" pitchFamily="34" charset="0"/>
                          <a:cs typeface="Tahoma" panose="020B0604030504040204" pitchFamily="34" charset="0"/>
                        </a:rPr>
                        <a:t>1= no 2= yes</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11"/>
                  </a:ext>
                </a:extLst>
              </a:tr>
              <a:tr h="371723">
                <a:tc rowSpan="2">
                  <a:txBody>
                    <a:bodyPr/>
                    <a:lstStyle/>
                    <a:p>
                      <a:pPr>
                        <a:lnSpc>
                          <a:spcPct val="107000"/>
                        </a:lnSpc>
                        <a:spcAft>
                          <a:spcPts val="0"/>
                        </a:spcAft>
                      </a:pPr>
                      <a:r>
                        <a:rPr lang="en-GB" sz="1200" b="1" kern="1200" dirty="0">
                          <a:solidFill>
                            <a:schemeClr val="lt1"/>
                          </a:solidFill>
                          <a:effectLst/>
                          <a:latin typeface="Tahoma" panose="020B0604030504040204" pitchFamily="34" charset="0"/>
                          <a:ea typeface="Tahoma" panose="020B0604030504040204" pitchFamily="34" charset="0"/>
                          <a:cs typeface="Tahoma" panose="020B0604030504040204" pitchFamily="34" charset="0"/>
                        </a:rPr>
                        <a:t>Style</a:t>
                      </a: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Negative campaign</a:t>
                      </a: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Attacking rival parties/candidates and criticizing their policy platforms or personality traits</a:t>
                      </a:r>
                    </a:p>
                  </a:txBody>
                  <a:tcPr marL="68580" marR="68580" marT="0" marB="0" anchor="ctr"/>
                </a:tc>
                <a:tc rowSpan="2">
                  <a:txBody>
                    <a:bodyPr/>
                    <a:lstStyle/>
                    <a:p>
                      <a:pPr>
                        <a:lnSpc>
                          <a:spcPct val="107000"/>
                        </a:lnSpc>
                        <a:spcAft>
                          <a:spcPts val="0"/>
                        </a:spcAft>
                      </a:pPr>
                      <a:r>
                        <a:rPr lang="it-IT"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1= negative</a:t>
                      </a:r>
                    </a:p>
                    <a:p>
                      <a:pPr>
                        <a:lnSpc>
                          <a:spcPct val="107000"/>
                        </a:lnSpc>
                        <a:spcAft>
                          <a:spcPts val="0"/>
                        </a:spcAft>
                      </a:pPr>
                      <a:r>
                        <a:rPr lang="it-IT"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2= positive</a:t>
                      </a:r>
                      <a:endPar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0012"/>
                  </a:ext>
                </a:extLst>
              </a:tr>
              <a:tr h="37172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Positive campaign</a:t>
                      </a:r>
                    </a:p>
                  </a:txBody>
                  <a:tcPr marL="68580" marR="68580" marT="0" marB="0" anchor="ctr"/>
                </a:tc>
                <a:tc>
                  <a:txBody>
                    <a:bodyPr/>
                    <a:lstStyle/>
                    <a:p>
                      <a:pPr>
                        <a:spcAft>
                          <a:spcPts val="0"/>
                        </a:spcAft>
                      </a:pPr>
                      <a:r>
                        <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rPr>
                        <a:t>Self-promotion messages that emphasize the values, virtues and own qualities and proposals</a:t>
                      </a:r>
                    </a:p>
                  </a:txBody>
                  <a:tcPr marL="68580" marR="68580" marT="0" marB="0" anchor="ctr"/>
                </a:tc>
                <a:tc vMerge="1">
                  <a:txBody>
                    <a:bodyPr/>
                    <a:lstStyle/>
                    <a:p>
                      <a:pPr>
                        <a:lnSpc>
                          <a:spcPct val="107000"/>
                        </a:lnSpc>
                        <a:spcAft>
                          <a:spcPts val="0"/>
                        </a:spcAft>
                      </a:pPr>
                      <a:endParaRPr lang="en-GB" sz="1200" kern="1200" dirty="0">
                        <a:solidFill>
                          <a:schemeClr val="dk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tc>
                <a:extLst>
                  <a:ext uri="{0D108BD9-81ED-4DB2-BD59-A6C34878D82A}">
                    <a16:rowId xmlns:a16="http://schemas.microsoft.com/office/drawing/2014/main" val="10013"/>
                  </a:ext>
                </a:extLst>
              </a:tr>
            </a:tbl>
          </a:graphicData>
        </a:graphic>
      </p:graphicFrame>
    </p:spTree>
    <p:extLst>
      <p:ext uri="{BB962C8B-B14F-4D97-AF65-F5344CB8AC3E}">
        <p14:creationId xmlns:p14="http://schemas.microsoft.com/office/powerpoint/2010/main" val="86091486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560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8680"/>
          <a:ext cx="8875713" cy="5976138"/>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543">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663">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Law and order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Law and Order: 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Favourable mentions of strict law enforcement, and tougher actions against domestic crime. Only refers to the enforcement of the status quo of the manifesto country’s law code. May include: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Increasing support and resources for the police;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Tougher attitudes in courts;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Importance of internal security.</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4663">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err="1">
                          <a:effectLst/>
                          <a:latin typeface="Arial" panose="020B0604020202020204" pitchFamily="34" charset="0"/>
                          <a:ea typeface="Calibri" panose="020F0502020204030204" pitchFamily="34" charset="0"/>
                          <a:cs typeface="Times New Roman" panose="02020603050405020304" pitchFamily="18" charset="0"/>
                        </a:rPr>
                        <a:t>Multiculturalims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Multiculturalism: Positive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cultural diversity and cultural plurality within domestic societies. May include the preservation of autonomy of religious,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linguistic heritages within the country including special educational provisions.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221873">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Multiculturalism: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The enforcement or encouragement of cultural integration. Appeals for cultural homogeneity in society.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221873">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Employment</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Employment </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calls for the good treatment of all employees, including: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More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Good working conditions;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Fair wages;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Pension provisions etc.</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1= More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 Different jobs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3= Better working condition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4= Fair wages</a:t>
                      </a: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5= Other</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14663">
                <a:tc rowSpan="3">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Specific groups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Middle Class and Professional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General favourable references to the middle class. Specifically, statements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may include references to: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Professional groups, (e.g.: doctors or lawyers);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White collar groups, (e.g.: bankers or office employees),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Service sector groups (e.g.: IT industry employees);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Old and/or new middle class.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22187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Underprivileged Minority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Very general favourable references to underprivileged minorities who</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are defined neither in economic nor in demographic terms (e.g. the handicapped, homosexuals, </a:t>
                      </a:r>
                      <a:r>
                        <a:rPr lang="en-GB" sz="1000" strike="sngStrike">
                          <a:effectLst/>
                          <a:latin typeface="Arial" panose="020B0604020202020204" pitchFamily="34" charset="0"/>
                          <a:ea typeface="Calibri" panose="020F0502020204030204" pitchFamily="34" charset="0"/>
                          <a:cs typeface="Times New Roman" panose="02020603050405020304" pitchFamily="18" charset="0"/>
                        </a:rPr>
                        <a:t>immigrants</a:t>
                      </a:r>
                      <a:r>
                        <a:rPr lang="en-GB" sz="1000">
                          <a:effectLst/>
                          <a:latin typeface="Arial" panose="020B0604020202020204" pitchFamily="34" charset="0"/>
                          <a:ea typeface="Calibri" panose="020F0502020204030204" pitchFamily="34" charset="0"/>
                          <a:cs typeface="Times New Roman" panose="02020603050405020304" pitchFamily="18" charset="0"/>
                        </a:rPr>
                        <a:t>, indigenous). Only includes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statements that cannot be classified in other categories (e.g.</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503, 504, 604, 607 etc.)</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414663">
                <a:tc vMerge="1">
                  <a:txBody>
                    <a:bodyPr/>
                    <a:lstStyle/>
                    <a:p>
                      <a:pPr>
                        <a:lnSpc>
                          <a:spcPct val="107000"/>
                        </a:lnSpc>
                        <a:spcAft>
                          <a:spcPts val="0"/>
                        </a:spcAft>
                      </a:pP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Non-economic Demographic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General favourable mentions of demographically defined special interest groups of all kinds. They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Women;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University students;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Old, young, or middle-aged people.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Might include references to assistance to these groups, but only if these do not fall under other categories (e.g. 503 or 504).</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9452670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65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770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Coding scheme</a:t>
              </a:r>
            </a:p>
          </p:txBody>
        </p:sp>
      </p:grpSp>
      <p:graphicFrame>
        <p:nvGraphicFramePr>
          <p:cNvPr id="2" name="Tabella 1"/>
          <p:cNvGraphicFramePr>
            <a:graphicFrameLocks noGrp="1"/>
          </p:cNvGraphicFramePr>
          <p:nvPr/>
        </p:nvGraphicFramePr>
        <p:xfrm>
          <a:off x="1692276" y="549275"/>
          <a:ext cx="8875713" cy="6210302"/>
        </p:xfrm>
        <a:graphic>
          <a:graphicData uri="http://schemas.openxmlformats.org/drawingml/2006/table">
            <a:tbl>
              <a:tblPr firstRow="1" firstCol="1" bandRow="1">
                <a:tableStyleId>{5C22544A-7EE6-4342-B048-85BDC9FD1C3A}</a:tableStyleId>
              </a:tblPr>
              <a:tblGrid>
                <a:gridCol w="1032985">
                  <a:extLst>
                    <a:ext uri="{9D8B030D-6E8A-4147-A177-3AD203B41FA5}">
                      <a16:colId xmlns:a16="http://schemas.microsoft.com/office/drawing/2014/main" val="20000"/>
                    </a:ext>
                  </a:extLst>
                </a:gridCol>
                <a:gridCol w="1423251">
                  <a:extLst>
                    <a:ext uri="{9D8B030D-6E8A-4147-A177-3AD203B41FA5}">
                      <a16:colId xmlns:a16="http://schemas.microsoft.com/office/drawing/2014/main" val="20001"/>
                    </a:ext>
                  </a:extLst>
                </a:gridCol>
                <a:gridCol w="5248729">
                  <a:extLst>
                    <a:ext uri="{9D8B030D-6E8A-4147-A177-3AD203B41FA5}">
                      <a16:colId xmlns:a16="http://schemas.microsoft.com/office/drawing/2014/main" val="20002"/>
                    </a:ext>
                  </a:extLst>
                </a:gridCol>
                <a:gridCol w="1170748">
                  <a:extLst>
                    <a:ext uri="{9D8B030D-6E8A-4147-A177-3AD203B41FA5}">
                      <a16:colId xmlns:a16="http://schemas.microsoft.com/office/drawing/2014/main" val="20003"/>
                    </a:ext>
                  </a:extLst>
                </a:gridCol>
              </a:tblGrid>
              <a:tr h="326396">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Dimension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Categories</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dirty="0" err="1">
                          <a:effectLst/>
                          <a:latin typeface="Tahoma" panose="020B0604030504040204" pitchFamily="34" charset="0"/>
                          <a:ea typeface="Tahoma" panose="020B0604030504040204" pitchFamily="34" charset="0"/>
                          <a:cs typeface="Tahoma" panose="020B0604030504040204" pitchFamily="34" charset="0"/>
                        </a:rPr>
                        <a:t>Description</a:t>
                      </a:r>
                      <a:endParaRPr lang="en-GB" sz="1200" dirty="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tc>
                  <a:txBody>
                    <a:bodyPr/>
                    <a:lstStyle/>
                    <a:p>
                      <a:pPr>
                        <a:lnSpc>
                          <a:spcPct val="107000"/>
                        </a:lnSpc>
                        <a:spcAft>
                          <a:spcPts val="0"/>
                        </a:spcAft>
                      </a:pPr>
                      <a:r>
                        <a:rPr lang="it-IT" sz="1200">
                          <a:effectLst/>
                          <a:latin typeface="Tahoma" panose="020B0604030504040204" pitchFamily="34" charset="0"/>
                          <a:ea typeface="Tahoma" panose="020B0604030504040204" pitchFamily="34" charset="0"/>
                          <a:cs typeface="Tahoma" panose="020B0604030504040204" pitchFamily="34" charset="0"/>
                        </a:rPr>
                        <a:t>Coding</a:t>
                      </a:r>
                      <a:endParaRPr lang="en-GB" sz="1200">
                        <a:effectLst/>
                        <a:latin typeface="Tahoma" panose="020B0604030504040204" pitchFamily="34" charset="0"/>
                        <a:ea typeface="Tahoma" panose="020B0604030504040204" pitchFamily="34" charset="0"/>
                        <a:cs typeface="Tahoma" panose="020B0604030504040204" pitchFamily="34" charset="0"/>
                      </a:endParaRPr>
                    </a:p>
                  </a:txBody>
                  <a:tcPr marL="59484" marR="59484" marT="0" marB="0" anchor="ctr"/>
                </a:tc>
                <a:extLst>
                  <a:ext uri="{0D108BD9-81ED-4DB2-BD59-A6C34878D82A}">
                    <a16:rowId xmlns:a16="http://schemas.microsoft.com/office/drawing/2014/main" val="10000"/>
                  </a:ext>
                </a:extLst>
              </a:tr>
              <a:tr h="414478">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Labour groups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Labour groups: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references to all labour groups, the working class, and unemployed workers in general. Support for trade unions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1"/>
                  </a:ext>
                </a:extLst>
              </a:tr>
              <a:tr h="414478">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Labour Groups: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Negative references to labour groups and trade unions. May focus specifically on the danger of unions ‘abusing power’.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2"/>
                  </a:ext>
                </a:extLst>
              </a:tr>
              <a:tr h="1304503">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Welfare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Welfare State Expansion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Favourable mentions of need to introduce, maintain or expand any public social service or social security scheme. This includes, for example,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government funding of:</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Health care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Child care</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Elder care and pensions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 Social housing</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Note: This category excludes education.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3"/>
                  </a:ext>
                </a:extLst>
              </a:tr>
              <a:tr h="489189">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Welfare State Limitation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Limiting state expenditures on social services or social security.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the social subsidiary principle (i.e. private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care before state care);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2</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4"/>
                  </a:ext>
                </a:extLst>
              </a:tr>
              <a:tr h="489189">
                <a:tc rowSpan="2">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Education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Education Expansion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Need to expand and/or improve educational provision and research investments at all levels.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Note: This excludes technical training which is coded under 411.</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652251">
                <a:tc vMerge="1">
                  <a:txBody>
                    <a:bodyPr/>
                    <a:lstStyle/>
                    <a:p>
                      <a:endParaRPr lang="en-GB"/>
                    </a:p>
                  </a:txBody>
                  <a:tcP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Education Limitation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Limiting state expenditure on education.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The introduction or expansion of study fees at all educational</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levels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Increasing the number of private schools.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6"/>
                  </a:ext>
                </a:extLst>
              </a:tr>
              <a:tr h="1141440">
                <a:tc rowSpan="2">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 </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EU</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European Community/Union: Positive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Favourable mentions of European Community/Union in general. May</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include the: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the manifesto country joining (or remaining a</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member);</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expanding the European Community/Union;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increasing the ECs/EUs competences;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Desirability of expanding the competences of the European Parliament.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1</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7"/>
                  </a:ext>
                </a:extLst>
              </a:tr>
              <a:tr h="489189">
                <a:tc vMerge="1">
                  <a:txBody>
                    <a:bodyPr/>
                    <a:lstStyle/>
                    <a:p>
                      <a:endParaRPr lang="en-GB"/>
                    </a:p>
                  </a:txBody>
                  <a:tcP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European Community/Union: Negative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Negative references to the European Community/Union. May include:</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Opposition to specific European policies which are preferred by European authorities;</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a:effectLst/>
                          <a:latin typeface="Arial" panose="020B0604020202020204" pitchFamily="34" charset="0"/>
                          <a:ea typeface="Calibri" panose="020F0502020204030204" pitchFamily="34" charset="0"/>
                          <a:cs typeface="Times New Roman" panose="02020603050405020304" pitchFamily="18" charset="0"/>
                        </a:rPr>
                        <a:t>• Opposition to the net-contribution of the manifesto country to the EU budget.</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2</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8"/>
                  </a:ext>
                </a:extLst>
              </a:tr>
              <a:tr h="489189">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Policy position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Corruption</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a:effectLst/>
                          <a:latin typeface="Arial" panose="020B0604020202020204" pitchFamily="34" charset="0"/>
                          <a:ea typeface="Calibri" panose="020F0502020204030204" pitchFamily="34" charset="0"/>
                          <a:cs typeface="Times New Roman" panose="02020603050405020304" pitchFamily="18" charset="0"/>
                        </a:rPr>
                        <a:t>Political Corruption</a:t>
                      </a:r>
                      <a:endParaRPr lang="en-GB"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en-GB" sz="1000" dirty="0">
                          <a:effectLst/>
                          <a:latin typeface="Arial" panose="020B0604020202020204" pitchFamily="34" charset="0"/>
                          <a:ea typeface="Calibri" panose="020F0502020204030204" pitchFamily="34" charset="0"/>
                          <a:cs typeface="Times New Roman" panose="02020603050405020304" pitchFamily="18" charset="0"/>
                        </a:rPr>
                        <a:t>Need to eliminate political corruption and associated abuses of political and/or bureaucratic power. Need to abolish </a:t>
                      </a:r>
                      <a:r>
                        <a:rPr lang="en-GB" sz="1000" dirty="0" err="1">
                          <a:effectLst/>
                          <a:latin typeface="Arial" panose="020B0604020202020204" pitchFamily="34" charset="0"/>
                          <a:ea typeface="Calibri" panose="020F0502020204030204" pitchFamily="34" charset="0"/>
                          <a:cs typeface="Times New Roman" panose="02020603050405020304" pitchFamily="18" charset="0"/>
                        </a:rPr>
                        <a:t>clientelist</a:t>
                      </a:r>
                      <a:r>
                        <a:rPr lang="en-GB" sz="1000" dirty="0">
                          <a:effectLst/>
                          <a:latin typeface="Arial" panose="020B0604020202020204" pitchFamily="34" charset="0"/>
                          <a:ea typeface="Calibri" panose="020F0502020204030204" pitchFamily="34" charset="0"/>
                          <a:cs typeface="Times New Roman" panose="02020603050405020304" pitchFamily="18" charset="0"/>
                        </a:rPr>
                        <a:t> structures and practices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nSpc>
                          <a:spcPct val="107000"/>
                        </a:lnSpc>
                        <a:spcAft>
                          <a:spcPts val="0"/>
                        </a:spcAft>
                      </a:pPr>
                      <a:r>
                        <a:rPr lang="it-IT" sz="1000" dirty="0">
                          <a:effectLst/>
                          <a:latin typeface="Arial" panose="020B0604020202020204" pitchFamily="34" charset="0"/>
                          <a:ea typeface="Calibri" panose="020F0502020204030204" pitchFamily="34" charset="0"/>
                          <a:cs typeface="Times New Roman" panose="02020603050405020304" pitchFamily="18" charset="0"/>
                        </a:rPr>
                        <a:t>1= no 2= yes</a:t>
                      </a:r>
                      <a:endParaRPr lang="en-GB"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1572566910"/>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69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2982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Population</a:t>
              </a:r>
            </a:p>
          </p:txBody>
        </p:sp>
      </p:grpSp>
      <p:graphicFrame>
        <p:nvGraphicFramePr>
          <p:cNvPr id="2" name="Tabella 1"/>
          <p:cNvGraphicFramePr>
            <a:graphicFrameLocks noGrp="1"/>
          </p:cNvGraphicFramePr>
          <p:nvPr/>
        </p:nvGraphicFramePr>
        <p:xfrm>
          <a:off x="1847851" y="1125538"/>
          <a:ext cx="8208963" cy="5040320"/>
        </p:xfrm>
        <a:graphic>
          <a:graphicData uri="http://schemas.openxmlformats.org/drawingml/2006/table">
            <a:tbl>
              <a:tblPr firstRow="1" bandRow="1">
                <a:tableStyleId>{793D81CF-94F2-401A-BA57-92F5A7B2D0C5}</a:tableStyleId>
              </a:tblPr>
              <a:tblGrid>
                <a:gridCol w="1949629">
                  <a:extLst>
                    <a:ext uri="{9D8B030D-6E8A-4147-A177-3AD203B41FA5}">
                      <a16:colId xmlns:a16="http://schemas.microsoft.com/office/drawing/2014/main" val="20000"/>
                    </a:ext>
                  </a:extLst>
                </a:gridCol>
                <a:gridCol w="985076">
                  <a:extLst>
                    <a:ext uri="{9D8B030D-6E8A-4147-A177-3AD203B41FA5}">
                      <a16:colId xmlns:a16="http://schemas.microsoft.com/office/drawing/2014/main" val="20001"/>
                    </a:ext>
                  </a:extLst>
                </a:gridCol>
                <a:gridCol w="1867539">
                  <a:extLst>
                    <a:ext uri="{9D8B030D-6E8A-4147-A177-3AD203B41FA5}">
                      <a16:colId xmlns:a16="http://schemas.microsoft.com/office/drawing/2014/main" val="20002"/>
                    </a:ext>
                  </a:extLst>
                </a:gridCol>
                <a:gridCol w="1621270">
                  <a:extLst>
                    <a:ext uri="{9D8B030D-6E8A-4147-A177-3AD203B41FA5}">
                      <a16:colId xmlns:a16="http://schemas.microsoft.com/office/drawing/2014/main" val="20003"/>
                    </a:ext>
                  </a:extLst>
                </a:gridCol>
                <a:gridCol w="1785449">
                  <a:extLst>
                    <a:ext uri="{9D8B030D-6E8A-4147-A177-3AD203B41FA5}">
                      <a16:colId xmlns:a16="http://schemas.microsoft.com/office/drawing/2014/main" val="20004"/>
                    </a:ext>
                  </a:extLst>
                </a:gridCol>
              </a:tblGrid>
              <a:tr h="252016">
                <a:tc>
                  <a:txBody>
                    <a:bodyPr/>
                    <a:lstStyle/>
                    <a:p>
                      <a:pPr algn="l" fontAlgn="b"/>
                      <a:r>
                        <a:rPr lang="en-GB" sz="1400" u="none" strike="noStrike" dirty="0">
                          <a:effectLst/>
                        </a:rPr>
                        <a:t>Name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Total</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New</a:t>
                      </a:r>
                      <a:endParaRPr lang="en-GB" sz="1400" b="1"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Reply (native)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Retweet (native)</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0"/>
                  </a:ext>
                </a:extLst>
              </a:tr>
              <a:tr h="252016">
                <a:tc>
                  <a:txBody>
                    <a:bodyPr/>
                    <a:lstStyle/>
                    <a:p>
                      <a:pPr algn="l" fontAlgn="b"/>
                      <a:r>
                        <a:rPr lang="en-GB" sz="1400" b="1" u="none" strike="noStrike" dirty="0">
                          <a:effectLst/>
                        </a:rPr>
                        <a:t>Andrea </a:t>
                      </a:r>
                      <a:r>
                        <a:rPr lang="en-GB" sz="1400" b="1" u="none" strike="noStrike" dirty="0" err="1">
                          <a:effectLst/>
                        </a:rPr>
                        <a:t>Dusi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0" u="none" strike="noStrike" dirty="0">
                          <a:effectLst/>
                        </a:rPr>
                        <a:t>155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23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131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1"/>
                  </a:ext>
                </a:extLst>
              </a:tr>
              <a:tr h="252016">
                <a:tc>
                  <a:txBody>
                    <a:bodyPr/>
                    <a:lstStyle/>
                    <a:p>
                      <a:pPr algn="l" fontAlgn="b"/>
                      <a:r>
                        <a:rPr lang="en-GB" sz="1400" b="1" u="none" strike="noStrike" dirty="0">
                          <a:effectLst/>
                        </a:rPr>
                        <a:t>Beatrice </a:t>
                      </a:r>
                      <a:r>
                        <a:rPr lang="en-GB" sz="1400" b="1" u="none" strike="noStrike" dirty="0" err="1">
                          <a:effectLst/>
                        </a:rPr>
                        <a:t>Lorenzin</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0" u="none" strike="noStrike" dirty="0">
                          <a:effectLst/>
                        </a:rPr>
                        <a:t>143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125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2"/>
                  </a:ext>
                </a:extLst>
              </a:tr>
              <a:tr h="252016">
                <a:tc>
                  <a:txBody>
                    <a:bodyPr/>
                    <a:lstStyle/>
                    <a:p>
                      <a:pPr algn="l" fontAlgn="b"/>
                      <a:r>
                        <a:rPr lang="en-GB" sz="1400" u="none" strike="noStrike" dirty="0">
                          <a:effectLst/>
                        </a:rPr>
                        <a:t>Emma Bonino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393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185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208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3"/>
                  </a:ext>
                </a:extLst>
              </a:tr>
              <a:tr h="252016">
                <a:tc>
                  <a:txBody>
                    <a:bodyPr/>
                    <a:lstStyle/>
                    <a:p>
                      <a:pPr algn="l" fontAlgn="b"/>
                      <a:r>
                        <a:rPr lang="en-GB" sz="1400" b="1" u="none" strike="noStrike" dirty="0" err="1">
                          <a:effectLst/>
                        </a:rPr>
                        <a:t>Giorgia</a:t>
                      </a:r>
                      <a:r>
                        <a:rPr lang="en-GB" sz="1400" b="1" u="none" strike="noStrike" dirty="0">
                          <a:effectLst/>
                        </a:rPr>
                        <a:t> </a:t>
                      </a:r>
                      <a:r>
                        <a:rPr lang="en-GB" sz="1400" b="1" u="none" strike="noStrike" dirty="0" err="1">
                          <a:effectLst/>
                        </a:rPr>
                        <a:t>Meloni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238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196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4"/>
                  </a:ext>
                </a:extLst>
              </a:tr>
              <a:tr h="252016">
                <a:tc>
                  <a:txBody>
                    <a:bodyPr/>
                    <a:lstStyle/>
                    <a:p>
                      <a:pPr algn="l" fontAlgn="b"/>
                      <a:r>
                        <a:rPr lang="en-GB" sz="1400" u="none" strike="noStrike" dirty="0">
                          <a:effectLst/>
                        </a:rPr>
                        <a:t>Giulio </a:t>
                      </a:r>
                      <a:r>
                        <a:rPr lang="en-GB" sz="1400" u="none" strike="noStrike" dirty="0" err="1">
                          <a:effectLst/>
                        </a:rPr>
                        <a:t>Santagata</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243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145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97</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5"/>
                  </a:ext>
                </a:extLst>
              </a:tr>
              <a:tr h="252016">
                <a:tc>
                  <a:txBody>
                    <a:bodyPr/>
                    <a:lstStyle/>
                    <a:p>
                      <a:pPr algn="l" fontAlgn="b"/>
                      <a:r>
                        <a:rPr lang="en-GB" sz="1400" b="1" u="none" strike="noStrike" dirty="0">
                          <a:effectLst/>
                        </a:rPr>
                        <a:t>Luigi Di </a:t>
                      </a:r>
                      <a:r>
                        <a:rPr lang="en-GB" sz="1400" b="1" u="none" strike="noStrike" dirty="0" err="1">
                          <a:effectLst/>
                        </a:rPr>
                        <a:t>Maio</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208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101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6"/>
                  </a:ext>
                </a:extLst>
              </a:tr>
              <a:tr h="252016">
                <a:tc>
                  <a:txBody>
                    <a:bodyPr/>
                    <a:lstStyle/>
                    <a:p>
                      <a:pPr algn="l" fontAlgn="b"/>
                      <a:r>
                        <a:rPr lang="en-GB" sz="1400" u="none" strike="noStrike" dirty="0">
                          <a:effectLst/>
                        </a:rPr>
                        <a:t>Marco Rizzo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210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7"/>
                  </a:ext>
                </a:extLst>
              </a:tr>
              <a:tr h="252016">
                <a:tc>
                  <a:txBody>
                    <a:bodyPr/>
                    <a:lstStyle/>
                    <a:p>
                      <a:pPr algn="l" fontAlgn="b"/>
                      <a:r>
                        <a:rPr lang="en-GB" sz="1400" u="none" strike="noStrike" dirty="0">
                          <a:effectLst/>
                        </a:rPr>
                        <a:t>Mario </a:t>
                      </a:r>
                      <a:r>
                        <a:rPr lang="en-GB" sz="1400" u="none" strike="noStrike" dirty="0" err="1">
                          <a:effectLst/>
                        </a:rPr>
                        <a:t>Adinolfi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143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126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8"/>
                  </a:ext>
                </a:extLst>
              </a:tr>
              <a:tr h="252016">
                <a:tc>
                  <a:txBody>
                    <a:bodyPr/>
                    <a:lstStyle/>
                    <a:p>
                      <a:pPr algn="l" fontAlgn="b"/>
                      <a:r>
                        <a:rPr lang="en-GB" sz="1400" b="1" u="none" strike="noStrike" dirty="0">
                          <a:effectLst/>
                        </a:rPr>
                        <a:t>Matteo Renzi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222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169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51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09"/>
                  </a:ext>
                </a:extLst>
              </a:tr>
              <a:tr h="252016">
                <a:tc>
                  <a:txBody>
                    <a:bodyPr/>
                    <a:lstStyle/>
                    <a:p>
                      <a:pPr algn="l" fontAlgn="b"/>
                      <a:r>
                        <a:rPr lang="en-GB" sz="1400" b="1" u="none" strike="noStrike" dirty="0">
                          <a:effectLst/>
                        </a:rPr>
                        <a:t>Matteo </a:t>
                      </a:r>
                      <a:r>
                        <a:rPr lang="en-GB" sz="1400" b="1" u="none" strike="noStrike" dirty="0" err="1">
                          <a:effectLst/>
                        </a:rPr>
                        <a:t>Salvini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1248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1195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39</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0"/>
                  </a:ext>
                </a:extLst>
              </a:tr>
              <a:tr h="252016">
                <a:tc>
                  <a:txBody>
                    <a:bodyPr/>
                    <a:lstStyle/>
                    <a:p>
                      <a:pPr algn="l" fontAlgn="b"/>
                      <a:r>
                        <a:rPr lang="en-GB" sz="1400" b="1" u="none" strike="noStrike" dirty="0">
                          <a:effectLst/>
                        </a:rPr>
                        <a:t>Pietro Grasso</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176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89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83</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1"/>
                  </a:ext>
                </a:extLst>
              </a:tr>
              <a:tr h="252016">
                <a:tc>
                  <a:txBody>
                    <a:bodyPr/>
                    <a:lstStyle/>
                    <a:p>
                      <a:pPr algn="l" fontAlgn="b"/>
                      <a:r>
                        <a:rPr lang="en-GB" sz="1400" u="none" strike="noStrike" dirty="0">
                          <a:effectLst/>
                        </a:rPr>
                        <a:t>Raffaele </a:t>
                      </a:r>
                      <a:r>
                        <a:rPr lang="en-GB" sz="1400" u="none" strike="noStrike" dirty="0" err="1">
                          <a:effectLst/>
                        </a:rPr>
                        <a:t>Fitto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423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410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2"/>
                  </a:ext>
                </a:extLst>
              </a:tr>
              <a:tr h="252016">
                <a:tc>
                  <a:txBody>
                    <a:bodyPr/>
                    <a:lstStyle/>
                    <a:p>
                      <a:pPr algn="l" fontAlgn="b"/>
                      <a:r>
                        <a:rPr lang="en-GB" sz="1400" u="none" strike="noStrike" dirty="0">
                          <a:effectLst/>
                        </a:rPr>
                        <a:t>Roberto Fiore</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3"/>
                  </a:ext>
                </a:extLst>
              </a:tr>
              <a:tr h="252016">
                <a:tc>
                  <a:txBody>
                    <a:bodyPr/>
                    <a:lstStyle/>
                    <a:p>
                      <a:pPr algn="l" fontAlgn="b"/>
                      <a:r>
                        <a:rPr lang="en-GB" sz="1400" u="none" strike="noStrike" dirty="0">
                          <a:effectLst/>
                        </a:rPr>
                        <a:t>Silvana </a:t>
                      </a:r>
                      <a:r>
                        <a:rPr lang="en-GB" sz="1400" u="none" strike="noStrike" dirty="0" err="1">
                          <a:effectLst/>
                        </a:rPr>
                        <a:t>Arbia</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19</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4"/>
                  </a:ext>
                </a:extLst>
              </a:tr>
              <a:tr h="252016">
                <a:tc>
                  <a:txBody>
                    <a:bodyPr/>
                    <a:lstStyle/>
                    <a:p>
                      <a:pPr algn="l" fontAlgn="b"/>
                      <a:r>
                        <a:rPr lang="en-GB" sz="1400" b="1" u="none" strike="noStrike" dirty="0">
                          <a:effectLst/>
                        </a:rPr>
                        <a:t>Silvio Berlusconi</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1286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b="1" u="none" strike="noStrike" dirty="0">
                          <a:effectLst/>
                        </a:rPr>
                        <a:t>1262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21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5"/>
                  </a:ext>
                </a:extLst>
              </a:tr>
              <a:tr h="252016">
                <a:tc>
                  <a:txBody>
                    <a:bodyPr/>
                    <a:lstStyle/>
                    <a:p>
                      <a:pPr algn="l" fontAlgn="b"/>
                      <a:r>
                        <a:rPr lang="en-GB" sz="1400" u="none" strike="noStrike" dirty="0">
                          <a:effectLst/>
                        </a:rPr>
                        <a:t>Simone Di Stefano</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629</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85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350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194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6"/>
                  </a:ext>
                </a:extLst>
              </a:tr>
              <a:tr h="252016">
                <a:tc>
                  <a:txBody>
                    <a:bodyPr/>
                    <a:lstStyle/>
                    <a:p>
                      <a:pPr algn="l" fontAlgn="b"/>
                      <a:r>
                        <a:rPr lang="en-GB" sz="1400" u="none" strike="noStrike" dirty="0">
                          <a:effectLst/>
                        </a:rPr>
                        <a:t>Stefano </a:t>
                      </a:r>
                      <a:r>
                        <a:rPr lang="en-GB" sz="1400" u="none" strike="noStrike" dirty="0" err="1">
                          <a:effectLst/>
                        </a:rPr>
                        <a:t>Parisi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237</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6</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7"/>
                  </a:ext>
                </a:extLst>
              </a:tr>
              <a:tr h="252016">
                <a:tc>
                  <a:txBody>
                    <a:bodyPr/>
                    <a:lstStyle/>
                    <a:p>
                      <a:pPr algn="l" fontAlgn="b"/>
                      <a:r>
                        <a:rPr lang="en-GB" sz="1400" u="none" strike="noStrike" dirty="0">
                          <a:effectLst/>
                        </a:rPr>
                        <a:t>Vittorio </a:t>
                      </a:r>
                      <a:r>
                        <a:rPr lang="en-GB" sz="1400" u="none" strike="noStrike" dirty="0" err="1">
                          <a:effectLst/>
                        </a:rPr>
                        <a:t>Sgarbi</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175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134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38</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8"/>
                  </a:ext>
                </a:extLst>
              </a:tr>
              <a:tr h="252016">
                <a:tc>
                  <a:txBody>
                    <a:bodyPr/>
                    <a:lstStyle/>
                    <a:p>
                      <a:pPr algn="l" fontAlgn="b"/>
                      <a:r>
                        <a:rPr lang="en-GB" sz="1400" b="0" i="0" u="none" strike="noStrike" dirty="0">
                          <a:solidFill>
                            <a:srgbClr val="000000"/>
                          </a:solidFill>
                          <a:effectLst/>
                          <a:latin typeface="+mn-lt"/>
                          <a:ea typeface="Tahoma" panose="020B0604030504040204" pitchFamily="34" charset="0"/>
                          <a:cs typeface="Tahoma" panose="020B0604030504040204" pitchFamily="34" charset="0"/>
                        </a:rPr>
                        <a:t>Total</a:t>
                      </a:r>
                    </a:p>
                  </a:txBody>
                  <a:tcPr marL="7620" marR="7620" marT="7620" marB="0" anchor="b"/>
                </a:tc>
                <a:tc>
                  <a:txBody>
                    <a:bodyPr/>
                    <a:lstStyle/>
                    <a:p>
                      <a:pPr algn="ctr" fontAlgn="b"/>
                      <a:r>
                        <a:rPr lang="en-GB" sz="1400" u="none" strike="noStrike" dirty="0">
                          <a:effectLst/>
                        </a:rPr>
                        <a:t>6377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4781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a:effectLst/>
                        </a:rPr>
                        <a:t>405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tc>
                  <a:txBody>
                    <a:bodyPr/>
                    <a:lstStyle/>
                    <a:p>
                      <a:pPr algn="ctr" fontAlgn="b"/>
                      <a:r>
                        <a:rPr lang="en-GB" sz="1400" u="none" strike="noStrike" dirty="0">
                          <a:effectLst/>
                        </a:rPr>
                        <a:t>1191</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7620" marR="7620" marT="7620" marB="0" anchor="b"/>
                </a:tc>
                <a:extLst>
                  <a:ext uri="{0D108BD9-81ED-4DB2-BD59-A6C34878D82A}">
                    <a16:rowId xmlns:a16="http://schemas.microsoft.com/office/drawing/2014/main" val="10019"/>
                  </a:ext>
                </a:extLst>
              </a:tr>
            </a:tbl>
          </a:graphicData>
        </a:graphic>
      </p:graphicFrame>
    </p:spTree>
    <p:extLst>
      <p:ext uri="{BB962C8B-B14F-4D97-AF65-F5344CB8AC3E}">
        <p14:creationId xmlns:p14="http://schemas.microsoft.com/office/powerpoint/2010/main" val="1669495770"/>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74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174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Tweets per day</a:t>
              </a:r>
            </a:p>
          </p:txBody>
        </p:sp>
      </p:grpSp>
      <p:graphicFrame>
        <p:nvGraphicFramePr>
          <p:cNvPr id="6" name="Grafico 5"/>
          <p:cNvGraphicFramePr>
            <a:graphicFrameLocks/>
          </p:cNvGraphicFramePr>
          <p:nvPr/>
        </p:nvGraphicFramePr>
        <p:xfrm>
          <a:off x="1524000" y="548680"/>
          <a:ext cx="9144000" cy="630932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92663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379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386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Sample</a:t>
              </a:r>
            </a:p>
          </p:txBody>
        </p:sp>
      </p:grpSp>
      <p:graphicFrame>
        <p:nvGraphicFramePr>
          <p:cNvPr id="3" name="Tabella 2"/>
          <p:cNvGraphicFramePr>
            <a:graphicFrameLocks noGrp="1"/>
          </p:cNvGraphicFramePr>
          <p:nvPr/>
        </p:nvGraphicFramePr>
        <p:xfrm>
          <a:off x="3575050" y="908050"/>
          <a:ext cx="4279900" cy="1143000"/>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tblGrid>
              <a:tr h="228600">
                <a:tc>
                  <a:txBody>
                    <a:bodyPr/>
                    <a:lstStyle/>
                    <a:p>
                      <a:pPr algn="ctr" fontAlgn="b"/>
                      <a:r>
                        <a:rPr lang="it-IT" sz="1400" u="none" strike="noStrike">
                          <a:effectLst/>
                        </a:rPr>
                        <a:t> </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V.A.</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a:t>
                      </a:r>
                      <a:endParaRPr lang="it-IT"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28600">
                <a:tc>
                  <a:txBody>
                    <a:bodyPr/>
                    <a:lstStyle/>
                    <a:p>
                      <a:pPr algn="l" fontAlgn="b"/>
                      <a:r>
                        <a:rPr lang="it-IT" sz="1400" b="1" u="none" strike="noStrike" dirty="0">
                          <a:effectLst/>
                        </a:rPr>
                        <a:t>New</a:t>
                      </a:r>
                      <a:endParaRPr lang="it-IT"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b="1" u="none" strike="noStrike" dirty="0">
                          <a:effectLst/>
                        </a:rPr>
                        <a:t>4781</a:t>
                      </a:r>
                      <a:endParaRPr lang="it-IT" sz="1400" b="1"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b="1" u="none" strike="noStrike" dirty="0">
                          <a:effectLst/>
                        </a:rPr>
                        <a:t>75.0</a:t>
                      </a:r>
                      <a:endParaRPr lang="it-IT" sz="1400" b="1"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28600">
                <a:tc>
                  <a:txBody>
                    <a:bodyPr/>
                    <a:lstStyle/>
                    <a:p>
                      <a:pPr algn="l" fontAlgn="b"/>
                      <a:r>
                        <a:rPr lang="it-IT" sz="1400" u="none" strike="noStrike" dirty="0" err="1">
                          <a:effectLst/>
                        </a:rPr>
                        <a:t>Retweet</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1191</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18.6</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2"/>
                  </a:ext>
                </a:extLst>
              </a:tr>
              <a:tr h="228600">
                <a:tc>
                  <a:txBody>
                    <a:bodyPr/>
                    <a:lstStyle/>
                    <a:p>
                      <a:pPr algn="l" fontAlgn="b"/>
                      <a:r>
                        <a:rPr lang="it-IT" sz="1400" u="none" strike="noStrike">
                          <a:effectLst/>
                        </a:rPr>
                        <a:t>Reply</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405</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6.4</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3"/>
                  </a:ext>
                </a:extLst>
              </a:tr>
              <a:tr h="228600">
                <a:tc>
                  <a:txBody>
                    <a:bodyPr/>
                    <a:lstStyle/>
                    <a:p>
                      <a:pPr algn="l" fontAlgn="b"/>
                      <a:r>
                        <a:rPr lang="it-IT" sz="1400" u="none" strike="noStrike">
                          <a:effectLst/>
                        </a:rPr>
                        <a:t>Total</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a:effectLst/>
                        </a:rPr>
                        <a:t>6377</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100</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4"/>
                  </a:ext>
                </a:extLst>
              </a:tr>
            </a:tbl>
          </a:graphicData>
        </a:graphic>
      </p:graphicFrame>
      <p:graphicFrame>
        <p:nvGraphicFramePr>
          <p:cNvPr id="4" name="Tabella 3"/>
          <p:cNvGraphicFramePr>
            <a:graphicFrameLocks noGrp="1"/>
          </p:cNvGraphicFramePr>
          <p:nvPr/>
        </p:nvGraphicFramePr>
        <p:xfrm>
          <a:off x="3605213" y="2997200"/>
          <a:ext cx="4279900" cy="2286000"/>
        </p:xfrm>
        <a:graphic>
          <a:graphicData uri="http://schemas.openxmlformats.org/drawingml/2006/table">
            <a:tbl>
              <a:tblPr firstRow="1" bandRow="1">
                <a:tableStyleId>{073A0DAA-6AF3-43AB-8588-CEC1D06C72B9}</a:tableStyleId>
              </a:tblPr>
              <a:tblGrid>
                <a:gridCol w="1485900">
                  <a:extLst>
                    <a:ext uri="{9D8B030D-6E8A-4147-A177-3AD203B41FA5}">
                      <a16:colId xmlns:a16="http://schemas.microsoft.com/office/drawing/2014/main" val="20000"/>
                    </a:ext>
                  </a:extLst>
                </a:gridCol>
                <a:gridCol w="1397000">
                  <a:extLst>
                    <a:ext uri="{9D8B030D-6E8A-4147-A177-3AD203B41FA5}">
                      <a16:colId xmlns:a16="http://schemas.microsoft.com/office/drawing/2014/main" val="20001"/>
                    </a:ext>
                  </a:extLst>
                </a:gridCol>
                <a:gridCol w="1397000">
                  <a:extLst>
                    <a:ext uri="{9D8B030D-6E8A-4147-A177-3AD203B41FA5}">
                      <a16:colId xmlns:a16="http://schemas.microsoft.com/office/drawing/2014/main" val="20002"/>
                    </a:ext>
                  </a:extLst>
                </a:gridCol>
              </a:tblGrid>
              <a:tr h="228600">
                <a:tc>
                  <a:txBody>
                    <a:bodyPr/>
                    <a:lstStyle/>
                    <a:p>
                      <a:pPr algn="l" fontAlgn="b"/>
                      <a:r>
                        <a:rPr lang="it-IT" sz="1400" u="none" strike="noStrike">
                          <a:effectLst/>
                        </a:rPr>
                        <a:t> </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V.A.</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ctr" fontAlgn="b"/>
                      <a:r>
                        <a:rPr lang="it-IT" sz="1400" u="none" strike="noStrike">
                          <a:effectLst/>
                        </a:rPr>
                        <a:t>%</a:t>
                      </a:r>
                      <a:endParaRPr lang="it-IT" sz="1400" b="0" i="0" u="none" strike="noStrike">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0"/>
                  </a:ext>
                </a:extLst>
              </a:tr>
              <a:tr h="228600">
                <a:tc>
                  <a:txBody>
                    <a:bodyPr/>
                    <a:lstStyle/>
                    <a:p>
                      <a:pPr algn="l" fontAlgn="t"/>
                      <a:r>
                        <a:rPr lang="it-IT" sz="1400" u="none" strike="noStrike">
                          <a:effectLst/>
                        </a:rPr>
                        <a:t>Andrea Dusi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23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2.2</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1"/>
                  </a:ext>
                </a:extLst>
              </a:tr>
              <a:tr h="228600">
                <a:tc>
                  <a:txBody>
                    <a:bodyPr/>
                    <a:lstStyle/>
                    <a:p>
                      <a:pPr algn="l" fontAlgn="t"/>
                      <a:r>
                        <a:rPr lang="it-IT" sz="1400" u="none" strike="noStrike">
                          <a:effectLst/>
                        </a:rPr>
                        <a:t>Beatrice Lorenzin</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123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11.6</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2"/>
                  </a:ext>
                </a:extLst>
              </a:tr>
              <a:tr h="228600">
                <a:tc>
                  <a:txBody>
                    <a:bodyPr/>
                    <a:lstStyle/>
                    <a:p>
                      <a:pPr algn="l" fontAlgn="t"/>
                      <a:r>
                        <a:rPr lang="it-IT" sz="1400" u="none" strike="noStrike">
                          <a:effectLst/>
                        </a:rPr>
                        <a:t>Giorgia Meloni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187</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17.6</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3"/>
                  </a:ext>
                </a:extLst>
              </a:tr>
              <a:tr h="228600">
                <a:tc>
                  <a:txBody>
                    <a:bodyPr/>
                    <a:lstStyle/>
                    <a:p>
                      <a:pPr algn="l" fontAlgn="t"/>
                      <a:r>
                        <a:rPr lang="it-IT" sz="1400" u="none" strike="noStrike">
                          <a:effectLst/>
                        </a:rPr>
                        <a:t>Luigi Di Maio</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101</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9.5</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4"/>
                  </a:ext>
                </a:extLst>
              </a:tr>
              <a:tr h="228600">
                <a:tc>
                  <a:txBody>
                    <a:bodyPr/>
                    <a:lstStyle/>
                    <a:p>
                      <a:pPr algn="l" fontAlgn="t"/>
                      <a:r>
                        <a:rPr lang="it-IT" sz="1400" u="none" strike="noStrike">
                          <a:effectLst/>
                        </a:rPr>
                        <a:t>Matteo Renzi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163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15.4</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5"/>
                  </a:ext>
                </a:extLst>
              </a:tr>
              <a:tr h="228600">
                <a:tc>
                  <a:txBody>
                    <a:bodyPr/>
                    <a:lstStyle/>
                    <a:p>
                      <a:pPr algn="l" fontAlgn="t"/>
                      <a:r>
                        <a:rPr lang="it-IT" sz="1400" u="none" strike="noStrike">
                          <a:effectLst/>
                        </a:rPr>
                        <a:t>Matteo Salvini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352</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33.2</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6"/>
                  </a:ext>
                </a:extLst>
              </a:tr>
              <a:tr h="228600">
                <a:tc>
                  <a:txBody>
                    <a:bodyPr/>
                    <a:lstStyle/>
                    <a:p>
                      <a:pPr algn="l" fontAlgn="t"/>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39</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3.7</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7"/>
                  </a:ext>
                </a:extLst>
              </a:tr>
              <a:tr h="228600">
                <a:tc>
                  <a:txBody>
                    <a:bodyPr/>
                    <a:lstStyle/>
                    <a:p>
                      <a:pPr algn="l" fontAlgn="t"/>
                      <a:r>
                        <a:rPr lang="it-IT" sz="1400" u="none" strike="noStrike">
                          <a:effectLst/>
                        </a:rPr>
                        <a:t>Silvio Berlusconi</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73</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6.9</a:t>
                      </a:r>
                      <a:endParaRPr lang="it-IT" sz="1400" b="0" i="0" u="none" strike="noStrike">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8"/>
                  </a:ext>
                </a:extLst>
              </a:tr>
              <a:tr h="228600">
                <a:tc>
                  <a:txBody>
                    <a:bodyPr/>
                    <a:lstStyle/>
                    <a:p>
                      <a:pPr algn="l" fontAlgn="t"/>
                      <a:r>
                        <a:rPr lang="it-IT" sz="1400" u="none" strike="noStrike">
                          <a:effectLst/>
                        </a:rPr>
                        <a:t>Total</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a:effectLst/>
                        </a:rPr>
                        <a:t>1061</a:t>
                      </a:r>
                      <a:endParaRPr lang="it-IT" sz="1400" b="0" i="0" u="none" strike="noStrike">
                        <a:solidFill>
                          <a:srgbClr val="000000"/>
                        </a:solidFill>
                        <a:effectLst/>
                        <a:latin typeface="Calibri" panose="020F0502020204030204" pitchFamily="34" charset="0"/>
                      </a:endParaRPr>
                    </a:p>
                  </a:txBody>
                  <a:tcPr marL="7620" marR="7620" marT="7620" marB="0"/>
                </a:tc>
                <a:tc>
                  <a:txBody>
                    <a:bodyPr/>
                    <a:lstStyle/>
                    <a:p>
                      <a:pPr algn="r" fontAlgn="t"/>
                      <a:r>
                        <a:rPr lang="it-IT" sz="1400" u="none" strike="noStrike" dirty="0">
                          <a:effectLst/>
                        </a:rPr>
                        <a:t>100.0</a:t>
                      </a:r>
                      <a:endParaRPr lang="it-IT" sz="1400" b="0" i="0" u="none" strike="noStrike" dirty="0">
                        <a:solidFill>
                          <a:srgbClr val="000000"/>
                        </a:solidFill>
                        <a:effectLst/>
                        <a:latin typeface="Calibri" panose="020F0502020204030204" pitchFamily="34" charset="0"/>
                      </a:endParaRPr>
                    </a:p>
                  </a:txBody>
                  <a:tcPr marL="7620" marR="7620" marT="7620" marB="0"/>
                </a:tc>
                <a:extLst>
                  <a:ext uri="{0D108BD9-81ED-4DB2-BD59-A6C34878D82A}">
                    <a16:rowId xmlns:a16="http://schemas.microsoft.com/office/drawing/2014/main" val="10009"/>
                  </a:ext>
                </a:extLst>
              </a:tr>
            </a:tbl>
          </a:graphicData>
        </a:graphic>
      </p:graphicFrame>
      <p:sp>
        <p:nvSpPr>
          <p:cNvPr id="5" name="CasellaDiTesto 4"/>
          <p:cNvSpPr txBox="1"/>
          <p:nvPr/>
        </p:nvSpPr>
        <p:spPr>
          <a:xfrm>
            <a:off x="1524000" y="6021389"/>
            <a:ext cx="9144000" cy="369887"/>
          </a:xfrm>
          <a:prstGeom prst="rect">
            <a:avLst/>
          </a:prstGeom>
          <a:noFill/>
        </p:spPr>
        <p:txBody>
          <a:bodyPr>
            <a:spAutoFit/>
          </a:bodyPr>
          <a:lstStyle/>
          <a:p>
            <a:pPr algn="ctr">
              <a:defRPr/>
            </a:pPr>
            <a:r>
              <a:rPr lang="it-IT" dirty="0"/>
              <a:t>Il campione analizzato finora copre il 22,2% della popolazione</a:t>
            </a:r>
          </a:p>
        </p:txBody>
      </p:sp>
    </p:spTree>
    <p:extLst>
      <p:ext uri="{BB962C8B-B14F-4D97-AF65-F5344CB8AC3E}">
        <p14:creationId xmlns:p14="http://schemas.microsoft.com/office/powerpoint/2010/main" val="150305365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olo 1">
            <a:extLst>
              <a:ext uri="{FF2B5EF4-FFF2-40B4-BE49-F238E27FC236}">
                <a16:creationId xmlns:a16="http://schemas.microsoft.com/office/drawing/2014/main" id="{7795F035-2698-4365-8824-38FC66D3ED68}"/>
              </a:ext>
            </a:extLst>
          </p:cNvPr>
          <p:cNvSpPr>
            <a:spLocks noGrp="1"/>
          </p:cNvSpPr>
          <p:nvPr>
            <p:ph type="title"/>
          </p:nvPr>
        </p:nvSpPr>
        <p:spPr>
          <a:xfrm>
            <a:off x="0" y="15875"/>
            <a:ext cx="12192000" cy="984250"/>
          </a:xfrm>
        </p:spPr>
        <p:txBody>
          <a:bodyPr/>
          <a:lstStyle/>
          <a:p>
            <a:pPr algn="ctr" eaLnBrk="1" hangingPunct="1"/>
            <a:r>
              <a:rPr lang="it-IT" altLang="it-IT"/>
              <a:t>Una celebre e patriottica statistica mutante</a:t>
            </a:r>
          </a:p>
        </p:txBody>
      </p:sp>
      <p:sp>
        <p:nvSpPr>
          <p:cNvPr id="7171" name="Rettangolo 5">
            <a:extLst>
              <a:ext uri="{FF2B5EF4-FFF2-40B4-BE49-F238E27FC236}">
                <a16:creationId xmlns:a16="http://schemas.microsoft.com/office/drawing/2014/main" id="{470B9B8F-61DD-4F73-81B9-C66E2A422823}"/>
              </a:ext>
            </a:extLst>
          </p:cNvPr>
          <p:cNvSpPr>
            <a:spLocks noChangeArrowheads="1"/>
          </p:cNvSpPr>
          <p:nvPr/>
        </p:nvSpPr>
        <p:spPr bwMode="auto">
          <a:xfrm>
            <a:off x="3175" y="2984500"/>
            <a:ext cx="12066588"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L’idea che l’Italia possegga una considerevole quota del patrimonio culturale mondiale è in giro da parecchi anni ed influenza, non solo il dibattito culturale, ma anche e soprattutto quello politico: ci sono comunicazioni istituzionali che riportano stime simili. Questa informazione è un esempio chiaro di una informazione errata, facilmente confutabile se non fosse stata reificata.</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Al di là dei dubbi sulle stime oscillanti, c’è un problema di definizione: cosa vuol dire «patrimonio culturale»? Come è stato operativizzato? Esiste qualche elenco ufficiale? È se si, quanto è attendibile? Chi lo ha prodotto? Cosa contiene?</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r>
              <a:rPr lang="it-IT" altLang="it-IT" sz="1800"/>
              <a:t>L’unica traccia di qualcosa di simile è l’elenco dei siti inclusi nel </a:t>
            </a:r>
            <a:r>
              <a:rPr lang="it-IT" altLang="it-IT" sz="1800" b="1"/>
              <a:t>Patrimonio Mondiale dell’Umanità dell’UNESCO</a:t>
            </a:r>
            <a:r>
              <a:rPr lang="it-IT" altLang="it-IT" sz="1800"/>
              <a:t>:</a:t>
            </a:r>
          </a:p>
          <a:p>
            <a:pPr algn="just" eaLnBrk="1" hangingPunct="1">
              <a:lnSpc>
                <a:spcPct val="100000"/>
              </a:lnSpc>
              <a:spcBef>
                <a:spcPct val="0"/>
              </a:spcBef>
              <a:buFontTx/>
              <a:buNone/>
            </a:pPr>
            <a:r>
              <a:rPr lang="it-IT" altLang="it-IT" sz="1800"/>
              <a:t>«Dal sito ufficiale dell’UNESCO risulta che su un totale di 936 tra siti culturali (725), ambientali (183) e misti (28) l’Italia abbia 47 siti riconosciuti (di cui 44 culturali e 3 ambientali), un totale che farebbe quindi possedere all’Italia il 5% dei siti sul totale. Ma anche se prendessimo i soli </a:t>
            </a:r>
            <a:r>
              <a:rPr lang="it-IT" altLang="it-IT" sz="1800" b="1"/>
              <a:t>siti culturali</a:t>
            </a:r>
            <a:r>
              <a:rPr lang="it-IT" altLang="it-IT" sz="1800"/>
              <a:t> saremmo a 44 su 725: si arriverebbe solo al 6% sul totale di quello che forse più di ogni altra cosa si avvicina al fantomatico concetto del </a:t>
            </a:r>
            <a:r>
              <a:rPr lang="it-IT" altLang="it-IT" sz="1800" b="1"/>
              <a:t>patrimonio artistico mondiale</a:t>
            </a:r>
            <a:r>
              <a:rPr lang="it-IT" altLang="it-IT" sz="1800"/>
              <a:t>. È vero che l’Italia è il paese che ha il </a:t>
            </a:r>
            <a:r>
              <a:rPr lang="it-IT" altLang="it-IT" sz="1800" b="1"/>
              <a:t>maggior numero di siti riconosciuti dall’UNESCO</a:t>
            </a:r>
            <a:r>
              <a:rPr lang="it-IT" altLang="it-IT" sz="1800"/>
              <a:t>, ma di qui ad affermare che ne possegga la metà, la strada è ben lunga» (Giannini,  2012)</a:t>
            </a:r>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a:p>
            <a:pPr algn="just" eaLnBrk="1" hangingPunct="1">
              <a:lnSpc>
                <a:spcPct val="100000"/>
              </a:lnSpc>
              <a:spcBef>
                <a:spcPct val="0"/>
              </a:spcBef>
              <a:buFontTx/>
              <a:buNone/>
            </a:pPr>
            <a:endParaRPr lang="it-IT" altLang="it-IT" sz="1800"/>
          </a:p>
        </p:txBody>
      </p:sp>
      <p:sp>
        <p:nvSpPr>
          <p:cNvPr id="3" name="Rettangolo 2">
            <a:extLst>
              <a:ext uri="{FF2B5EF4-FFF2-40B4-BE49-F238E27FC236}">
                <a16:creationId xmlns:a16="http://schemas.microsoft.com/office/drawing/2014/main" id="{265EE3E8-55D8-4580-B803-CC43FBAADAC3}"/>
              </a:ext>
            </a:extLst>
          </p:cNvPr>
          <p:cNvSpPr/>
          <p:nvPr/>
        </p:nvSpPr>
        <p:spPr>
          <a:xfrm>
            <a:off x="3282950" y="873125"/>
            <a:ext cx="8786813" cy="2000250"/>
          </a:xfrm>
          <a:prstGeom prst="rect">
            <a:avLst/>
          </a:prstGeom>
        </p:spPr>
        <p:txBody>
          <a:bodyPr>
            <a:spAutoFit/>
          </a:bodyPr>
          <a:lstStyle/>
          <a:p>
            <a:pPr marL="342900" indent="-342900" algn="just" eaLnBrk="1" fontAlgn="auto" hangingPunct="1">
              <a:spcBef>
                <a:spcPts val="0"/>
              </a:spcBef>
              <a:spcAft>
                <a:spcPts val="0"/>
              </a:spcAft>
              <a:buFontTx/>
              <a:buAutoNum type="arabicPeriod"/>
              <a:defRPr/>
            </a:pPr>
            <a:r>
              <a:rPr lang="it-IT" sz="1300" dirty="0">
                <a:latin typeface="+mn-lt"/>
              </a:rPr>
              <a:t>«Secondo le stime dell’Unesco, l’Italia possiede tra il 60 e il 70% del patrimonio culturale mondiale» (rapporto </a:t>
            </a:r>
            <a:r>
              <a:rPr lang="it-IT" sz="1300" dirty="0" err="1">
                <a:latin typeface="+mn-lt"/>
              </a:rPr>
              <a:t>Eurispes</a:t>
            </a:r>
            <a:r>
              <a:rPr lang="it-IT" sz="1300" dirty="0">
                <a:latin typeface="+mn-lt"/>
              </a:rPr>
              <a:t> 2006). </a:t>
            </a:r>
          </a:p>
          <a:p>
            <a:pPr marL="342900" indent="-342900" algn="just" eaLnBrk="1" fontAlgn="auto" hangingPunct="1">
              <a:spcBef>
                <a:spcPts val="0"/>
              </a:spcBef>
              <a:spcAft>
                <a:spcPts val="0"/>
              </a:spcAft>
              <a:buFontTx/>
              <a:buAutoNum type="arabicPeriod"/>
              <a:defRPr/>
            </a:pPr>
            <a:r>
              <a:rPr lang="it-IT" sz="1300" dirty="0">
                <a:latin typeface="+mn-lt"/>
              </a:rPr>
              <a:t>«Il 72% del patrimonio culturale europeo si trova in Italia e almeno il 50% del patrimonio mondiale è situato nel nostro Paese» (Silvio Berlusconi, conferenza stampa a Londra, 10 settembre 2008). </a:t>
            </a:r>
          </a:p>
          <a:p>
            <a:pPr marL="342900" indent="-342900" algn="just" eaLnBrk="1" fontAlgn="auto" hangingPunct="1">
              <a:spcBef>
                <a:spcPts val="0"/>
              </a:spcBef>
              <a:spcAft>
                <a:spcPts val="0"/>
              </a:spcAft>
              <a:buFontTx/>
              <a:buAutoNum type="arabicPeriod"/>
              <a:defRPr/>
            </a:pPr>
            <a:r>
              <a:rPr lang="it-IT" sz="1300" dirty="0">
                <a:latin typeface="+mn-lt"/>
              </a:rPr>
              <a:t>Secondo un ministro siciliano, «È situato in Italia il 60% del patrimonio culturale mondiale, il 60% del quale in Magna Grecia e il 60% di quest’ultimo in Sicilia»; ma secondo un consigliere regionale toscano, «L’Italia possiede da sola il 60% del patrimonio culturale dell’umanità, il 50% del quale si concentra in Toscana»; secondo un collaboratore del sindaco di Roma, «l’Urbe detiene dal 30 al 40% del patrimonio culturale del mondo». </a:t>
            </a:r>
          </a:p>
          <a:p>
            <a:pPr marL="342900" indent="-342900" algn="just" eaLnBrk="1" fontAlgn="auto" hangingPunct="1">
              <a:spcBef>
                <a:spcPts val="0"/>
              </a:spcBef>
              <a:spcAft>
                <a:spcPts val="0"/>
              </a:spcAft>
              <a:buFontTx/>
              <a:buAutoNum type="arabicPeriod"/>
              <a:defRPr/>
            </a:pPr>
            <a:r>
              <a:rPr lang="it-IT" sz="1300" dirty="0">
                <a:latin typeface="+mn-lt"/>
              </a:rPr>
              <a:t>L’Italia ha il 50% del patrimonio culturale mondiale (da un Tg2 del maggio )</a:t>
            </a:r>
          </a:p>
          <a:p>
            <a:pPr algn="just" eaLnBrk="1" fontAlgn="auto" hangingPunct="1">
              <a:spcBef>
                <a:spcPts val="0"/>
              </a:spcBef>
              <a:spcAft>
                <a:spcPts val="0"/>
              </a:spcAft>
              <a:defRPr/>
            </a:pPr>
            <a:r>
              <a:rPr lang="it-IT" sz="700" dirty="0">
                <a:latin typeface="+mn-lt"/>
              </a:rPr>
              <a:t>Fonti: </a:t>
            </a:r>
            <a:r>
              <a:rPr lang="it-IT" sz="700" dirty="0">
                <a:latin typeface="+mn-lt"/>
                <a:hlinkClick r:id="rId2"/>
              </a:rPr>
              <a:t>http://www.ilgiornaledellarte.com/articoli/2012/10/114543.html</a:t>
            </a:r>
            <a:r>
              <a:rPr lang="it-IT" sz="700" dirty="0">
                <a:latin typeface="+mn-lt"/>
              </a:rPr>
              <a:t>; </a:t>
            </a:r>
            <a:r>
              <a:rPr lang="it-IT" sz="700" dirty="0">
                <a:latin typeface="+mn-lt"/>
                <a:hlinkClick r:id="rId3"/>
              </a:rPr>
              <a:t>http://www.finestresullarte.info/3n_favola-dell-italia--50-per-cento-del-patrimonio-artistico-mondiale.php#cookie-ok</a:t>
            </a:r>
            <a:r>
              <a:rPr lang="it-IT" sz="700" dirty="0">
                <a:latin typeface="+mn-lt"/>
              </a:rPr>
              <a:t> </a:t>
            </a:r>
          </a:p>
        </p:txBody>
      </p:sp>
      <p:pic>
        <p:nvPicPr>
          <p:cNvPr id="7173" name="Picture 2" descr="http://cache2.asset-cache.net/xc/456054751.jpg?v=2&amp;c=IWSAsset&amp;k=2&amp;d=Lbs7ZyZ3Z-bp2edxUWAwadNcldyUsGhFjiNh5KD1dxaPseO1DNUlFZrX5r3pDDwD0">
            <a:extLst>
              <a:ext uri="{FF2B5EF4-FFF2-40B4-BE49-F238E27FC236}">
                <a16:creationId xmlns:a16="http://schemas.microsoft.com/office/drawing/2014/main" id="{D0946552-38A1-4045-B9D5-56349371E3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50" y="758825"/>
            <a:ext cx="309245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84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5845"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Retweets (mean)</a:t>
              </a:r>
            </a:p>
          </p:txBody>
        </p:sp>
      </p:grpSp>
      <p:graphicFrame>
        <p:nvGraphicFramePr>
          <p:cNvPr id="35843" name="Grafico 14"/>
          <p:cNvGraphicFramePr>
            <a:graphicFrameLocks/>
          </p:cNvGraphicFramePr>
          <p:nvPr/>
        </p:nvGraphicFramePr>
        <p:xfrm>
          <a:off x="1473200" y="377826"/>
          <a:ext cx="9156700" cy="6530975"/>
        </p:xfrm>
        <a:graphic>
          <a:graphicData uri="http://schemas.openxmlformats.org/presentationml/2006/ole">
            <mc:AlternateContent xmlns:mc="http://schemas.openxmlformats.org/markup-compatibility/2006">
              <mc:Choice xmlns:v="urn:schemas-microsoft-com:vml" Requires="v">
                <p:oleObj spid="_x0000_s1535" name="Grafico" r:id="rId4" imgW="9163082" imgH="6541575" progId="Excel.Chart.8">
                  <p:embed/>
                </p:oleObj>
              </mc:Choice>
              <mc:Fallback>
                <p:oleObj name="Grafico" r:id="rId4" imgW="9163082" imgH="6541575"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73200" y="377826"/>
                        <a:ext cx="9156700" cy="653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70482208"/>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89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7893"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Efficacy (Retweets / Tweets per day)</a:t>
              </a:r>
            </a:p>
          </p:txBody>
        </p:sp>
      </p:grpSp>
      <p:graphicFrame>
        <p:nvGraphicFramePr>
          <p:cNvPr id="6" name="Grafico 5"/>
          <p:cNvGraphicFramePr>
            <a:graphicFrameLocks/>
          </p:cNvGraphicFramePr>
          <p:nvPr/>
        </p:nvGraphicFramePr>
        <p:xfrm>
          <a:off x="1485900" y="784227"/>
          <a:ext cx="9362628" cy="607377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51440283"/>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993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3997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Favourite (mean)</a:t>
              </a:r>
            </a:p>
          </p:txBody>
        </p:sp>
      </p:grpSp>
      <p:graphicFrame>
        <p:nvGraphicFramePr>
          <p:cNvPr id="39939" name="Grafico 4"/>
          <p:cNvGraphicFramePr>
            <a:graphicFrameLocks/>
          </p:cNvGraphicFramePr>
          <p:nvPr/>
        </p:nvGraphicFramePr>
        <p:xfrm>
          <a:off x="1423988" y="498476"/>
          <a:ext cx="9205913" cy="6410325"/>
        </p:xfrm>
        <a:graphic>
          <a:graphicData uri="http://schemas.openxmlformats.org/presentationml/2006/ole">
            <mc:AlternateContent xmlns:mc="http://schemas.openxmlformats.org/markup-compatibility/2006">
              <mc:Choice xmlns:v="urn:schemas-microsoft-com:vml" Requires="v">
                <p:oleObj spid="_x0000_s2559" name="Grafico" r:id="rId4" imgW="9211854" imgH="6419644" progId="Excel.Chart.8">
                  <p:embed/>
                </p:oleObj>
              </mc:Choice>
              <mc:Fallback>
                <p:oleObj name="Grafico" r:id="rId4" imgW="9211854" imgH="6419644"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3988" y="498476"/>
                        <a:ext cx="9205913"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 name="Tabella 2"/>
          <p:cNvGraphicFramePr>
            <a:graphicFrameLocks noGrp="1"/>
          </p:cNvGraphicFramePr>
          <p:nvPr/>
        </p:nvGraphicFramePr>
        <p:xfrm>
          <a:off x="4943475" y="4005263"/>
          <a:ext cx="5545140" cy="2765428"/>
        </p:xfrm>
        <a:graphic>
          <a:graphicData uri="http://schemas.openxmlformats.org/drawingml/2006/table">
            <a:tbl>
              <a:tblPr/>
              <a:tblGrid>
                <a:gridCol w="1386285">
                  <a:extLst>
                    <a:ext uri="{9D8B030D-6E8A-4147-A177-3AD203B41FA5}">
                      <a16:colId xmlns:a16="http://schemas.microsoft.com/office/drawing/2014/main" val="20000"/>
                    </a:ext>
                  </a:extLst>
                </a:gridCol>
                <a:gridCol w="1386285">
                  <a:extLst>
                    <a:ext uri="{9D8B030D-6E8A-4147-A177-3AD203B41FA5}">
                      <a16:colId xmlns:a16="http://schemas.microsoft.com/office/drawing/2014/main" val="20001"/>
                    </a:ext>
                  </a:extLst>
                </a:gridCol>
                <a:gridCol w="1386285">
                  <a:extLst>
                    <a:ext uri="{9D8B030D-6E8A-4147-A177-3AD203B41FA5}">
                      <a16:colId xmlns:a16="http://schemas.microsoft.com/office/drawing/2014/main" val="20002"/>
                    </a:ext>
                  </a:extLst>
                </a:gridCol>
                <a:gridCol w="1386285">
                  <a:extLst>
                    <a:ext uri="{9D8B030D-6E8A-4147-A177-3AD203B41FA5}">
                      <a16:colId xmlns:a16="http://schemas.microsoft.com/office/drawing/2014/main" val="20003"/>
                    </a:ext>
                  </a:extLst>
                </a:gridCol>
              </a:tblGrid>
              <a:tr h="293715">
                <a:tc gridSpan="2">
                  <a:txBody>
                    <a:bodyPr/>
                    <a:lstStyle/>
                    <a:p>
                      <a:pPr algn="l" fontAlgn="b"/>
                      <a:r>
                        <a:rPr lang="it-IT" sz="1400" b="0" i="0" u="none" strike="noStrike" dirty="0">
                          <a:solidFill>
                            <a:srgbClr val="000000"/>
                          </a:solidFill>
                          <a:effectLst/>
                          <a:latin typeface="Calibri" panose="020F0502020204030204" pitchFamily="34" charset="0"/>
                        </a:rPr>
                        <a:t> </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hMerge="1">
                  <a:txBody>
                    <a:bodyPr/>
                    <a:lstStyle/>
                    <a:p>
                      <a:endParaRPr lang="it-IT"/>
                    </a:p>
                  </a:txBody>
                  <a:tcPr/>
                </a:tc>
                <a:tc>
                  <a:txBody>
                    <a:bodyPr/>
                    <a:lstStyle/>
                    <a:p>
                      <a:pPr algn="ctr" fontAlgn="b"/>
                      <a:r>
                        <a:rPr lang="it-IT" sz="1400" b="0" i="0" u="none" strike="noStrike">
                          <a:solidFill>
                            <a:srgbClr val="000000"/>
                          </a:solidFill>
                          <a:effectLst/>
                          <a:latin typeface="Calibri" panose="020F0502020204030204" pitchFamily="34" charset="0"/>
                        </a:rPr>
                        <a:t>Retweet count</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tc>
                  <a:txBody>
                    <a:bodyPr/>
                    <a:lstStyle/>
                    <a:p>
                      <a:pPr algn="ctr" fontAlgn="b"/>
                      <a:r>
                        <a:rPr lang="it-IT" sz="1400" b="0" i="0" u="none" strike="noStrike">
                          <a:solidFill>
                            <a:srgbClr val="000000"/>
                          </a:solidFill>
                          <a:effectLst/>
                          <a:latin typeface="Calibri" panose="020F0502020204030204" pitchFamily="34" charset="0"/>
                        </a:rPr>
                        <a:t>Favorite count</a:t>
                      </a:r>
                    </a:p>
                  </a:txBody>
                  <a:tcPr marL="7621" marR="7621" marT="7617" marB="0" anchor="b">
                    <a:lnL>
                      <a:noFill/>
                    </a:lnL>
                    <a:lnR>
                      <a:noFill/>
                    </a:lnR>
                    <a:lnT w="63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530939">
                <a:tc rowSpan="3">
                  <a:txBody>
                    <a:bodyPr/>
                    <a:lstStyle/>
                    <a:p>
                      <a:pPr algn="l" fontAlgn="t"/>
                      <a:r>
                        <a:rPr lang="it-IT" sz="1400" b="0" i="0" u="none" strike="noStrike">
                          <a:solidFill>
                            <a:srgbClr val="000000"/>
                          </a:solidFill>
                          <a:effectLst/>
                          <a:latin typeface="Calibri" panose="020F0502020204030204" pitchFamily="34" charset="0"/>
                        </a:rPr>
                        <a:t>Retweet count</a:t>
                      </a:r>
                    </a:p>
                  </a:txBody>
                  <a:tcPr marL="7621" marR="7621" marT="7617" marB="0">
                    <a:lnL>
                      <a:noFill/>
                    </a:lnL>
                    <a:lnR>
                      <a:noFill/>
                    </a:lnR>
                    <a:lnT w="190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1400" b="0" i="0" u="none" strike="noStrike">
                          <a:solidFill>
                            <a:srgbClr val="000000"/>
                          </a:solidFill>
                          <a:effectLst/>
                          <a:latin typeface="Calibri" panose="020F0502020204030204" pitchFamily="34" charset="0"/>
                        </a:rPr>
                        <a:t>Pearson Correlation</a:t>
                      </a: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a:solidFill>
                            <a:srgbClr val="000000"/>
                          </a:solidFill>
                          <a:effectLst/>
                          <a:latin typeface="Calibri" panose="020F0502020204030204" pitchFamily="34" charset="0"/>
                        </a:rPr>
                        <a:t>1</a:t>
                      </a: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dirty="0">
                          <a:solidFill>
                            <a:srgbClr val="000000"/>
                          </a:solidFill>
                          <a:effectLst/>
                          <a:latin typeface="Calibri" panose="020F0502020204030204" pitchFamily="34" charset="0"/>
                        </a:rPr>
                        <a:t>,915</a:t>
                      </a:r>
                      <a:r>
                        <a:rPr lang="it-IT" sz="1400" b="0" i="0" u="none" strike="noStrike" baseline="30000" dirty="0">
                          <a:solidFill>
                            <a:srgbClr val="000000"/>
                          </a:solidFill>
                          <a:effectLst/>
                          <a:latin typeface="Calibri" panose="020F0502020204030204" pitchFamily="34" charset="0"/>
                        </a:rPr>
                        <a:t>**</a:t>
                      </a:r>
                      <a:endParaRPr lang="it-IT" sz="1400" b="0" i="0" u="none" strike="noStrike" dirty="0">
                        <a:solidFill>
                          <a:srgbClr val="000000"/>
                        </a:solidFill>
                        <a:effectLst/>
                        <a:latin typeface="Calibri" panose="020F0502020204030204" pitchFamily="34" charset="0"/>
                      </a:endParaRPr>
                    </a:p>
                  </a:txBody>
                  <a:tcPr marL="7621" marR="7621" marT="7617" marB="0">
                    <a:lnL>
                      <a:noFill/>
                    </a:lnL>
                    <a:lnR>
                      <a:noFill/>
                    </a:lnR>
                    <a:lnT w="190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1"/>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Sig. (2-tailed)</a:t>
                      </a:r>
                    </a:p>
                  </a:txBody>
                  <a:tcPr marL="7621" marR="7621" marT="7617" marB="0">
                    <a:lnL>
                      <a:noFill/>
                    </a:lnL>
                    <a:lnR>
                      <a:noFill/>
                    </a:lnR>
                    <a:lnT>
                      <a:noFill/>
                    </a:lnT>
                    <a:lnB>
                      <a:noFill/>
                    </a:lnB>
                  </a:tcPr>
                </a:tc>
                <a:tc>
                  <a:txBody>
                    <a:bodyPr/>
                    <a:lstStyle/>
                    <a:p>
                      <a:pPr algn="l" fontAlgn="t"/>
                      <a:endParaRPr lang="it-IT" sz="1400" b="0" i="0" u="none" strike="noStrike">
                        <a:solidFill>
                          <a:srgbClr val="000000"/>
                        </a:solidFill>
                        <a:effectLst/>
                        <a:latin typeface="Calibri" panose="020F0502020204030204" pitchFamily="34" charset="0"/>
                      </a:endParaRPr>
                    </a:p>
                  </a:txBody>
                  <a:tcPr marL="7621" marR="7621" marT="7617" marB="0">
                    <a:lnL>
                      <a:noFill/>
                    </a:lnL>
                    <a:lnR>
                      <a:noFill/>
                    </a:lnR>
                    <a:lnT>
                      <a:noFill/>
                    </a:lnT>
                    <a:lnB>
                      <a:noFill/>
                    </a:lnB>
                  </a:tcPr>
                </a:tc>
                <a:tc>
                  <a:txBody>
                    <a:bodyPr/>
                    <a:lstStyle/>
                    <a:p>
                      <a:pPr algn="r" fontAlgn="t"/>
                      <a:r>
                        <a:rPr lang="it-IT" sz="1400" b="0" i="0" u="none" strike="noStrike">
                          <a:solidFill>
                            <a:srgbClr val="000000"/>
                          </a:solidFill>
                          <a:effectLst/>
                          <a:latin typeface="Calibri" panose="020F0502020204030204" pitchFamily="34" charset="0"/>
                        </a:rPr>
                        <a:t>0.000</a:t>
                      </a:r>
                    </a:p>
                  </a:txBody>
                  <a:tcPr marL="7621" marR="7621" marT="7617" marB="0">
                    <a:lnL>
                      <a:noFill/>
                    </a:lnL>
                    <a:lnR>
                      <a:noFill/>
                    </a:lnR>
                    <a:lnT>
                      <a:noFill/>
                    </a:lnT>
                    <a:lnB>
                      <a:noFill/>
                    </a:lnB>
                  </a:tcPr>
                </a:tc>
                <a:extLst>
                  <a:ext uri="{0D108BD9-81ED-4DB2-BD59-A6C34878D82A}">
                    <a16:rowId xmlns:a16="http://schemas.microsoft.com/office/drawing/2014/main" val="10002"/>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N</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530939">
                <a:tc rowSpan="3">
                  <a:txBody>
                    <a:bodyPr/>
                    <a:lstStyle/>
                    <a:p>
                      <a:pPr algn="l" fontAlgn="t"/>
                      <a:r>
                        <a:rPr lang="it-IT" sz="1400" b="0" i="0" u="none" strike="noStrike">
                          <a:solidFill>
                            <a:srgbClr val="000000"/>
                          </a:solidFill>
                          <a:effectLst/>
                          <a:latin typeface="Calibri" panose="020F0502020204030204" pitchFamily="34" charset="0"/>
                        </a:rPr>
                        <a:t>Favorite count</a:t>
                      </a:r>
                    </a:p>
                  </a:txBody>
                  <a:tcPr marL="7621" marR="7621" marT="7617" marB="0">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t"/>
                      <a:r>
                        <a:rPr lang="it-IT" sz="1400" b="0" i="0" u="none" strike="noStrike">
                          <a:solidFill>
                            <a:srgbClr val="000000"/>
                          </a:solidFill>
                          <a:effectLst/>
                          <a:latin typeface="Calibri" panose="020F0502020204030204" pitchFamily="34" charset="0"/>
                        </a:rPr>
                        <a:t>Pearson Correlation</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dirty="0">
                          <a:solidFill>
                            <a:srgbClr val="000000"/>
                          </a:solidFill>
                          <a:effectLst/>
                          <a:latin typeface="Calibri" panose="020F0502020204030204" pitchFamily="34" charset="0"/>
                        </a:rPr>
                        <a:t>,915</a:t>
                      </a:r>
                      <a:r>
                        <a:rPr lang="it-IT" sz="1400" b="0" i="0" u="none" strike="noStrike" baseline="30000" dirty="0">
                          <a:solidFill>
                            <a:srgbClr val="000000"/>
                          </a:solidFill>
                          <a:effectLst/>
                          <a:latin typeface="Calibri" panose="020F0502020204030204" pitchFamily="34" charset="0"/>
                        </a:rPr>
                        <a:t>**</a:t>
                      </a:r>
                      <a:endParaRPr lang="it-IT" sz="1400" b="0" i="0" u="none" strike="noStrike" dirty="0">
                        <a:solidFill>
                          <a:srgbClr val="000000"/>
                        </a:solidFill>
                        <a:effectLst/>
                        <a:latin typeface="Calibri" panose="020F0502020204030204" pitchFamily="34" charset="0"/>
                      </a:endParaRP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a:txBody>
                    <a:bodyPr/>
                    <a:lstStyle/>
                    <a:p>
                      <a:pPr algn="r" fontAlgn="t"/>
                      <a:r>
                        <a:rPr lang="it-IT" sz="1400" b="0" i="0" u="none" strike="noStrike">
                          <a:solidFill>
                            <a:srgbClr val="000000"/>
                          </a:solidFill>
                          <a:effectLst/>
                          <a:latin typeface="Calibri" panose="020F0502020204030204" pitchFamily="34" charset="0"/>
                        </a:rPr>
                        <a:t>1</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4"/>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Sig. (2-tailed)</a:t>
                      </a:r>
                    </a:p>
                  </a:txBody>
                  <a:tcPr marL="7621" marR="7621" marT="7617" marB="0">
                    <a:lnL>
                      <a:noFill/>
                    </a:lnL>
                    <a:lnR>
                      <a:noFill/>
                    </a:lnR>
                    <a:lnT>
                      <a:noFill/>
                    </a:lnT>
                    <a:lnB>
                      <a:noFill/>
                    </a:lnB>
                  </a:tcPr>
                </a:tc>
                <a:tc>
                  <a:txBody>
                    <a:bodyPr/>
                    <a:lstStyle/>
                    <a:p>
                      <a:pPr algn="r" fontAlgn="t"/>
                      <a:r>
                        <a:rPr lang="it-IT" sz="1400" b="0" i="0" u="none" strike="noStrike">
                          <a:solidFill>
                            <a:srgbClr val="000000"/>
                          </a:solidFill>
                          <a:effectLst/>
                          <a:latin typeface="Calibri" panose="020F0502020204030204" pitchFamily="34" charset="0"/>
                        </a:rPr>
                        <a:t>0.000</a:t>
                      </a:r>
                    </a:p>
                  </a:txBody>
                  <a:tcPr marL="7621" marR="7621" marT="7617" marB="0">
                    <a:lnL>
                      <a:noFill/>
                    </a:lnL>
                    <a:lnR>
                      <a:noFill/>
                    </a:lnR>
                    <a:lnT>
                      <a:noFill/>
                    </a:lnT>
                    <a:lnB>
                      <a:noFill/>
                    </a:lnB>
                  </a:tcPr>
                </a:tc>
                <a:tc>
                  <a:txBody>
                    <a:bodyPr/>
                    <a:lstStyle/>
                    <a:p>
                      <a:pPr algn="l" fontAlgn="t"/>
                      <a:endParaRPr lang="it-IT" sz="1400" b="0" i="0" u="none" strike="noStrike">
                        <a:solidFill>
                          <a:srgbClr val="000000"/>
                        </a:solidFill>
                        <a:effectLst/>
                        <a:latin typeface="Calibri" panose="020F0502020204030204" pitchFamily="34" charset="0"/>
                      </a:endParaRPr>
                    </a:p>
                  </a:txBody>
                  <a:tcPr marL="7621" marR="7621" marT="7617" marB="0">
                    <a:lnL>
                      <a:noFill/>
                    </a:lnL>
                    <a:lnR>
                      <a:noFill/>
                    </a:lnR>
                    <a:lnT>
                      <a:noFill/>
                    </a:lnT>
                    <a:lnB>
                      <a:noFill/>
                    </a:lnB>
                  </a:tcPr>
                </a:tc>
                <a:extLst>
                  <a:ext uri="{0D108BD9-81ED-4DB2-BD59-A6C34878D82A}">
                    <a16:rowId xmlns:a16="http://schemas.microsoft.com/office/drawing/2014/main" val="10005"/>
                  </a:ext>
                </a:extLst>
              </a:tr>
              <a:tr h="281967">
                <a:tc vMerge="1">
                  <a:txBody>
                    <a:bodyPr/>
                    <a:lstStyle/>
                    <a:p>
                      <a:endParaRPr lang="it-IT"/>
                    </a:p>
                  </a:txBody>
                  <a:tcPr/>
                </a:tc>
                <a:tc>
                  <a:txBody>
                    <a:bodyPr/>
                    <a:lstStyle/>
                    <a:p>
                      <a:pPr algn="l" fontAlgn="t"/>
                      <a:r>
                        <a:rPr lang="it-IT" sz="1400" b="0" i="0" u="none" strike="noStrike">
                          <a:solidFill>
                            <a:srgbClr val="000000"/>
                          </a:solidFill>
                          <a:effectLst/>
                          <a:latin typeface="Calibri" panose="020F0502020204030204" pitchFamily="34" charset="0"/>
                        </a:rPr>
                        <a:t>N</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tc>
                  <a:txBody>
                    <a:bodyPr/>
                    <a:lstStyle/>
                    <a:p>
                      <a:pPr algn="r" fontAlgn="t"/>
                      <a:r>
                        <a:rPr lang="it-IT" sz="1400" b="0" i="0" u="none" strike="noStrike" dirty="0">
                          <a:solidFill>
                            <a:srgbClr val="000000"/>
                          </a:solidFill>
                          <a:effectLst/>
                          <a:latin typeface="Calibri" panose="020F0502020204030204" pitchFamily="34" charset="0"/>
                        </a:rPr>
                        <a:t>4781</a:t>
                      </a:r>
                    </a:p>
                  </a:txBody>
                  <a:tcPr marL="7621" marR="7621" marT="7617" marB="0">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6"/>
                  </a:ext>
                </a:extLst>
              </a:tr>
              <a:tr h="281967">
                <a:tc gridSpan="4">
                  <a:txBody>
                    <a:bodyPr/>
                    <a:lstStyle/>
                    <a:p>
                      <a:pPr algn="l" fontAlgn="t"/>
                      <a:r>
                        <a:rPr lang="en-US" sz="1400" b="0" i="0" u="none" strike="noStrike" dirty="0">
                          <a:solidFill>
                            <a:srgbClr val="000000"/>
                          </a:solidFill>
                          <a:effectLst/>
                          <a:latin typeface="Calibri" panose="020F0502020204030204" pitchFamily="34" charset="0"/>
                        </a:rPr>
                        <a:t>**. Correlation is significant at the 0.01 level (2-tailed).</a:t>
                      </a:r>
                    </a:p>
                  </a:txBody>
                  <a:tcPr marL="7621" marR="7621" marT="7617" marB="0">
                    <a:lnL>
                      <a:noFill/>
                    </a:lnL>
                    <a:lnR>
                      <a:noFill/>
                    </a:lnR>
                    <a:lnT w="6350" cap="flat" cmpd="sng" algn="ctr">
                      <a:solidFill>
                        <a:srgbClr val="000000"/>
                      </a:solidFill>
                      <a:prstDash val="solid"/>
                      <a:round/>
                      <a:headEnd type="none" w="med" len="med"/>
                      <a:tailEnd type="none" w="med" len="med"/>
                    </a:lnT>
                    <a:lnB>
                      <a:noFill/>
                    </a:lnB>
                  </a:tcPr>
                </a:tc>
                <a:tc hMerge="1">
                  <a:txBody>
                    <a:bodyPr/>
                    <a:lstStyle/>
                    <a:p>
                      <a:endParaRPr lang="it-IT"/>
                    </a:p>
                  </a:txBody>
                  <a:tcPr/>
                </a:tc>
                <a:tc hMerge="1">
                  <a:txBody>
                    <a:bodyPr/>
                    <a:lstStyle/>
                    <a:p>
                      <a:endParaRPr lang="it-IT"/>
                    </a:p>
                  </a:txBody>
                  <a:tcPr/>
                </a:tc>
                <a:tc hMerge="1">
                  <a:txBody>
                    <a:bodyPr/>
                    <a:lstStyle/>
                    <a:p>
                      <a:endParaRPr lang="it-IT"/>
                    </a:p>
                  </a:txBody>
                  <a:tcPr/>
                </a:tc>
                <a:extLst>
                  <a:ext uri="{0D108BD9-81ED-4DB2-BD59-A6C34878D82A}">
                    <a16:rowId xmlns:a16="http://schemas.microsoft.com/office/drawing/2014/main" val="10007"/>
                  </a:ext>
                </a:extLst>
              </a:tr>
            </a:tbl>
          </a:graphicData>
        </a:graphic>
      </p:graphicFrame>
    </p:spTree>
    <p:extLst>
      <p:ext uri="{BB962C8B-B14F-4D97-AF65-F5344CB8AC3E}">
        <p14:creationId xmlns:p14="http://schemas.microsoft.com/office/powerpoint/2010/main" val="221692669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198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202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Most retweeted and favourite tweets</a:t>
              </a:r>
            </a:p>
          </p:txBody>
        </p:sp>
      </p:grpSp>
      <p:graphicFrame>
        <p:nvGraphicFramePr>
          <p:cNvPr id="4" name="Tabella 3"/>
          <p:cNvGraphicFramePr>
            <a:graphicFrameLocks noGrp="1"/>
          </p:cNvGraphicFramePr>
          <p:nvPr/>
        </p:nvGraphicFramePr>
        <p:xfrm>
          <a:off x="1703389" y="549276"/>
          <a:ext cx="8785225" cy="6237289"/>
        </p:xfrm>
        <a:graphic>
          <a:graphicData uri="http://schemas.openxmlformats.org/drawingml/2006/table">
            <a:tbl>
              <a:tblPr>
                <a:tableStyleId>{5C22544A-7EE6-4342-B048-85BDC9FD1C3A}</a:tableStyleId>
              </a:tblPr>
              <a:tblGrid>
                <a:gridCol w="1216275">
                  <a:extLst>
                    <a:ext uri="{9D8B030D-6E8A-4147-A177-3AD203B41FA5}">
                      <a16:colId xmlns:a16="http://schemas.microsoft.com/office/drawing/2014/main" val="20000"/>
                    </a:ext>
                  </a:extLst>
                </a:gridCol>
                <a:gridCol w="7568950">
                  <a:extLst>
                    <a:ext uri="{9D8B030D-6E8A-4147-A177-3AD203B41FA5}">
                      <a16:colId xmlns:a16="http://schemas.microsoft.com/office/drawing/2014/main" val="20001"/>
                    </a:ext>
                  </a:extLst>
                </a:gridCol>
              </a:tblGrid>
              <a:tr h="882365">
                <a:tc>
                  <a:txBody>
                    <a:bodyPr/>
                    <a:lstStyle/>
                    <a:p>
                      <a:pPr algn="l" fontAlgn="t"/>
                      <a:r>
                        <a:rPr lang="it-IT" sz="1400" u="none" strike="noStrike" dirty="0">
                          <a:effectLst/>
                        </a:rPr>
                        <a:t>Andrea </a:t>
                      </a:r>
                      <a:r>
                        <a:rPr lang="it-IT" sz="1400" u="none" strike="noStrike" dirty="0" err="1">
                          <a:effectLst/>
                        </a:rPr>
                        <a:t>Dusi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Comunque vada, noi un grandissimo successo l'abbiamo già ottenuto. Abbiamo riacceso una speranza. Abbiamo ridato fiducia. Abbiamo fatto una cosa meravigliosa. A tutte e tutti e a ciascuno di voi va un enorme GRAZIE</a:t>
                      </a:r>
                      <a:br>
                        <a:rPr lang="it-IT" sz="1400" u="none" strike="noStrike" dirty="0">
                          <a:effectLst/>
                        </a:rPr>
                      </a:br>
                      <a:r>
                        <a:rPr lang="it-IT" sz="1400" u="none" strike="noStrike" dirty="0">
                          <a:effectLst/>
                        </a:rPr>
                        <a:t>@10voltemeglio #10voltemeglio https://t.co/b6wLRnyOz4 https://t.co/WSyOxZ3Fgz</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0"/>
                  </a:ext>
                </a:extLst>
              </a:tr>
              <a:tr h="882365">
                <a:tc>
                  <a:txBody>
                    <a:bodyPr/>
                    <a:lstStyle/>
                    <a:p>
                      <a:pPr algn="l" fontAlgn="t"/>
                      <a:r>
                        <a:rPr lang="it-IT" sz="1400" u="none" strike="noStrike" dirty="0">
                          <a:effectLst/>
                        </a:rPr>
                        <a:t>Beatrice Lorenzin</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Con abolizione obbligo #vaccini, #</a:t>
                      </a:r>
                      <a:r>
                        <a:rPr lang="it-IT" sz="1400" u="none" strike="noStrike" dirty="0" err="1">
                          <a:effectLst/>
                        </a:rPr>
                        <a:t>Salvini</a:t>
                      </a:r>
                      <a:r>
                        <a:rPr lang="it-IT" sz="1400" u="none" strike="noStrike" dirty="0">
                          <a:effectLst/>
                        </a:rPr>
                        <a:t> mette a rischio salute dei nostri figli.  #</a:t>
                      </a:r>
                      <a:r>
                        <a:rPr lang="it-IT" sz="1400" u="none" strike="noStrike" dirty="0" err="1">
                          <a:effectLst/>
                        </a:rPr>
                        <a:t>vaccinocontroincompetenti</a:t>
                      </a:r>
                      <a:r>
                        <a:rPr lang="it-IT" sz="1400" u="none" strike="noStrike" dirty="0">
                          <a:effectLst/>
                        </a:rPr>
                        <a:t> / Trovo davvero vergognoso quanto accaduto a Cantù, dove un paziente ha rifiutato le cure di un medico per il colore della sua pelle. La politica ha l'obbligo di porre un freno ai continui episodi di razzismo che viviamo nel nostro Paese. Piena solidarietà al Dott. </a:t>
                      </a:r>
                      <a:r>
                        <a:rPr lang="it-IT" sz="1400" u="none" strike="noStrike" dirty="0" err="1">
                          <a:effectLst/>
                        </a:rPr>
                        <a:t>Andi</a:t>
                      </a:r>
                      <a:r>
                        <a:rPr lang="it-IT" sz="1400" u="none" strike="noStrike" dirty="0">
                          <a:effectLst/>
                        </a:rPr>
                        <a:t> </a:t>
                      </a:r>
                      <a:r>
                        <a:rPr lang="it-IT" sz="1400" u="none" strike="noStrike" dirty="0" err="1">
                          <a:effectLst/>
                        </a:rPr>
                        <a:t>Nganso</a:t>
                      </a:r>
                      <a:r>
                        <a:rPr lang="it-IT" sz="1400" u="none" strike="noStrike" dirty="0">
                          <a:effectLst/>
                        </a:rPr>
                        <a:t>.</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1"/>
                  </a:ext>
                </a:extLst>
              </a:tr>
              <a:tr h="661906">
                <a:tc>
                  <a:txBody>
                    <a:bodyPr/>
                    <a:lstStyle/>
                    <a:p>
                      <a:pPr algn="l" fontAlgn="t"/>
                      <a:r>
                        <a:rPr lang="it-IT" sz="1400" u="none" strike="noStrike" dirty="0">
                          <a:effectLst/>
                        </a:rPr>
                        <a:t>Emma Bonino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Ai ragazzi disillusi dalla politica che vorrebbero non votare dico che non è semplicemente un diritto o un dovere, è il vostro futuro e ciascuno è responsabile. I candidati non cadono dal cielo, vengono eletti. Se il posto non lo occupate voi lo farà qualcun altro. @</a:t>
                      </a:r>
                      <a:r>
                        <a:rPr lang="it-IT" sz="1400" u="none" strike="noStrike" dirty="0" err="1">
                          <a:effectLst/>
                        </a:rPr>
                        <a:t>Piu_Europa</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2"/>
                  </a:ext>
                </a:extLst>
              </a:tr>
              <a:tr h="661906">
                <a:tc>
                  <a:txBody>
                    <a:bodyPr/>
                    <a:lstStyle/>
                    <a:p>
                      <a:pPr algn="l" fontAlgn="t"/>
                      <a:r>
                        <a:rPr lang="it-IT" sz="1400" u="none" strike="noStrike" dirty="0">
                          <a:effectLst/>
                        </a:rPr>
                        <a:t>Giorgia Meloni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Salgono a cinque i nigeriani sospettati dell'omicidio di #Pamela. L'autopsia racconta che è stata fatta a pezzi con cura e che il suo cuore è sparito. Ma oggi a #Macerata il corteo lo fanno contro il razzismo, non contro gli spacciatori nigeriani. Siete ridicoli!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3"/>
                  </a:ext>
                </a:extLst>
              </a:tr>
              <a:tr h="456425">
                <a:tc>
                  <a:txBody>
                    <a:bodyPr/>
                    <a:lstStyle/>
                    <a:p>
                      <a:pPr algn="l" fontAlgn="t"/>
                      <a:r>
                        <a:rPr lang="it-IT" sz="1400" u="none" strike="noStrike" dirty="0">
                          <a:effectLst/>
                        </a:rPr>
                        <a:t>Giulio Santagata</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L'Ulivo è ancora vivo con le sue radici ed è una bella ispirazione per tutto il centrosinistra.</a:t>
                      </a:r>
                      <a:br>
                        <a:rPr lang="it-IT" sz="1400" u="none" strike="noStrike" dirty="0">
                          <a:effectLst/>
                        </a:rPr>
                      </a:br>
                      <a:r>
                        <a:rPr lang="it-IT" sz="1400" u="none" strike="noStrike" dirty="0">
                          <a:effectLst/>
                        </a:rPr>
                        <a:t>#</a:t>
                      </a:r>
                      <a:r>
                        <a:rPr lang="it-IT" sz="1400" u="none" strike="noStrike" dirty="0" err="1">
                          <a:effectLst/>
                        </a:rPr>
                        <a:t>VotaInsieme</a:t>
                      </a:r>
                      <a:r>
                        <a:rPr lang="it-IT" sz="1400" u="none" strike="noStrike" dirty="0">
                          <a:effectLst/>
                        </a:rPr>
                        <a:t> @insieme2018</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4"/>
                  </a:ext>
                </a:extLst>
              </a:tr>
              <a:tr h="661906">
                <a:tc>
                  <a:txBody>
                    <a:bodyPr/>
                    <a:lstStyle/>
                    <a:p>
                      <a:pPr algn="l" fontAlgn="t"/>
                      <a:r>
                        <a:rPr lang="it-IT" sz="1400" u="none" strike="noStrike" dirty="0">
                          <a:effectLst/>
                        </a:rPr>
                        <a:t>Luigi Di Maio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err="1">
                          <a:effectLst/>
                        </a:rPr>
                        <a:t>Renzi</a:t>
                      </a:r>
                      <a:r>
                        <a:rPr lang="it-IT" sz="1400" u="none" strike="noStrike" dirty="0">
                          <a:effectLst/>
                        </a:rPr>
                        <a:t> come </a:t>
                      </a:r>
                      <a:r>
                        <a:rPr lang="it-IT" sz="1400" u="none" strike="noStrike" dirty="0" err="1">
                          <a:effectLst/>
                        </a:rPr>
                        <a:t>Erdogan</a:t>
                      </a:r>
                      <a:r>
                        <a:rPr lang="it-IT" sz="1400" u="none" strike="noStrike" dirty="0">
                          <a:effectLst/>
                        </a:rPr>
                        <a:t>. Giornalisti di https://t.co/eIPGAXztGd finiscono sotto inchiesta per aver scoperto la corruzione del suo partito e lui dice che dovranno dimostrare la propria innocenza. Vergogna! Massima solidarietà ai giornalisti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5"/>
                  </a:ext>
                </a:extLst>
              </a:tr>
              <a:tr h="684255">
                <a:tc>
                  <a:txBody>
                    <a:bodyPr/>
                    <a:lstStyle/>
                    <a:p>
                      <a:pPr algn="l" fontAlgn="t"/>
                      <a:r>
                        <a:rPr lang="it-IT" sz="1400" u="none" strike="noStrike" dirty="0">
                          <a:effectLst/>
                        </a:rPr>
                        <a:t>Marco Rizzo</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Contrarietà alla #UE è tema di destra? Nel 1957 solo il PCI votò contro al mercato comune. «Noi il fascino di questo europeismo lo respingiamo. Le classi popolari pagheranno a caro prezzo l'approvazione di questi trattati» disse quel giorno Pajetta. Aveva ragione, #</a:t>
                      </a:r>
                      <a:r>
                        <a:rPr lang="it-IT" sz="1400" u="none" strike="noStrike" dirty="0" err="1">
                          <a:effectLst/>
                        </a:rPr>
                        <a:t>VotaComunista</a:t>
                      </a:r>
                      <a:r>
                        <a:rPr lang="it-IT" sz="1400" u="none" strike="noStrike" dirty="0">
                          <a:effectLst/>
                        </a:rPr>
                        <a:t> https://t.co/h6jxIK0FhT</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6"/>
                  </a:ext>
                </a:extLst>
              </a:tr>
              <a:tr h="684255">
                <a:tc>
                  <a:txBody>
                    <a:bodyPr/>
                    <a:lstStyle/>
                    <a:p>
                      <a:pPr algn="l" fontAlgn="t"/>
                      <a:r>
                        <a:rPr lang="it-IT" sz="1400" u="none" strike="noStrike" dirty="0">
                          <a:effectLst/>
                        </a:rPr>
                        <a:t>Mario </a:t>
                      </a:r>
                      <a:r>
                        <a:rPr lang="it-IT" sz="1400" u="none" strike="noStrike" dirty="0" err="1">
                          <a:effectLst/>
                        </a:rPr>
                        <a:t>Adinolfi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Oggi Emma Bonino sarà a @</a:t>
                      </a:r>
                      <a:r>
                        <a:rPr lang="it-IT" sz="1400" u="none" strike="noStrike" dirty="0" err="1">
                          <a:effectLst/>
                        </a:rPr>
                        <a:t>domenicalive</a:t>
                      </a:r>
                      <a:r>
                        <a:rPr lang="it-IT" sz="1400" u="none" strike="noStrike" dirty="0">
                          <a:effectLst/>
                        </a:rPr>
                        <a:t> a Canale 5. Avrà il suo ennesimo spazio enorme in tv. Ricordo a Barbara D'Urso che io sono il rivale della Bonino al Senato e sono per legge anche io “capo di una forza politica”. Par condicio? No. A me toccano solo le minacce di morte. https://t.co/2LDIaqV2nY</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7"/>
                  </a:ext>
                </a:extLst>
              </a:tr>
              <a:tr h="661906">
                <a:tc>
                  <a:txBody>
                    <a:bodyPr/>
                    <a:lstStyle/>
                    <a:p>
                      <a:pPr algn="l" fontAlgn="t"/>
                      <a:r>
                        <a:rPr lang="it-IT" sz="1400" u="none" strike="noStrike" dirty="0">
                          <a:effectLst/>
                        </a:rPr>
                        <a:t>Matteo </a:t>
                      </a:r>
                      <a:r>
                        <a:rPr lang="it-IT" sz="1400" u="none" strike="noStrike" dirty="0" err="1">
                          <a:effectLst/>
                        </a:rPr>
                        <a:t>Renzi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Berlusconi ha detto che firmare il trattato di Dublino è stato un errore di "</a:t>
                      </a:r>
                      <a:r>
                        <a:rPr lang="it-IT" sz="1400" u="none" strike="noStrike" dirty="0" err="1">
                          <a:effectLst/>
                        </a:rPr>
                        <a:t>Renzi</a:t>
                      </a:r>
                      <a:r>
                        <a:rPr lang="it-IT" sz="1400" u="none" strike="noStrike" dirty="0">
                          <a:effectLst/>
                        </a:rPr>
                        <a:t> e della sinistra". Da quel momento i migranti che arrivano in Italia, vanno gestiti dall'Italia, da sola. Un solo dettaglio: quel trattato non l'ho firmato io. L'ha firmato lui, nel 2003 #verità</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086162160"/>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03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406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Most retweeted and favourite tweets</a:t>
              </a:r>
            </a:p>
          </p:txBody>
        </p:sp>
      </p:grpSp>
      <p:graphicFrame>
        <p:nvGraphicFramePr>
          <p:cNvPr id="4" name="Tabella 3"/>
          <p:cNvGraphicFramePr>
            <a:graphicFrameLocks noGrp="1"/>
          </p:cNvGraphicFramePr>
          <p:nvPr/>
        </p:nvGraphicFramePr>
        <p:xfrm>
          <a:off x="1631950" y="504826"/>
          <a:ext cx="8947150" cy="6061074"/>
        </p:xfrm>
        <a:graphic>
          <a:graphicData uri="http://schemas.openxmlformats.org/drawingml/2006/table">
            <a:tbl>
              <a:tblPr>
                <a:tableStyleId>{5C22544A-7EE6-4342-B048-85BDC9FD1C3A}</a:tableStyleId>
              </a:tblPr>
              <a:tblGrid>
                <a:gridCol w="1238694">
                  <a:extLst>
                    <a:ext uri="{9D8B030D-6E8A-4147-A177-3AD203B41FA5}">
                      <a16:colId xmlns:a16="http://schemas.microsoft.com/office/drawing/2014/main" val="20000"/>
                    </a:ext>
                  </a:extLst>
                </a:gridCol>
                <a:gridCol w="7708456">
                  <a:extLst>
                    <a:ext uri="{9D8B030D-6E8A-4147-A177-3AD203B41FA5}">
                      <a16:colId xmlns:a16="http://schemas.microsoft.com/office/drawing/2014/main" val="20001"/>
                    </a:ext>
                  </a:extLst>
                </a:gridCol>
              </a:tblGrid>
              <a:tr h="673540">
                <a:tc>
                  <a:txBody>
                    <a:bodyPr/>
                    <a:lstStyle/>
                    <a:p>
                      <a:pPr algn="l" fontAlgn="t"/>
                      <a:r>
                        <a:rPr lang="it-IT" sz="1400" u="none" strike="noStrike" dirty="0">
                          <a:effectLst/>
                        </a:rPr>
                        <a:t>Matteo </a:t>
                      </a:r>
                      <a:r>
                        <a:rPr lang="it-IT" sz="1400" u="none" strike="noStrike" dirty="0" err="1">
                          <a:effectLst/>
                        </a:rPr>
                        <a:t>Salvini</a:t>
                      </a:r>
                      <a:endParaRPr lang="it-IT" sz="1400" b="0" i="0" u="none" strike="noStrike" dirty="0">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Piazza di Milano strapiena, CENSURATA da tutti i tigí.</a:t>
                      </a:r>
                      <a:br>
                        <a:rPr lang="it-IT" sz="1400" u="none" strike="noStrike">
                          <a:effectLst/>
                        </a:rPr>
                      </a:br>
                      <a:r>
                        <a:rPr lang="it-IT" sz="1400" u="none" strike="noStrike">
                          <a:effectLst/>
                        </a:rPr>
                        <a:t>Mi date una mano a farlo girare ovunque in rete?</a:t>
                      </a:r>
                      <a:br>
                        <a:rPr lang="it-IT" sz="1400" u="none" strike="noStrike">
                          <a:effectLst/>
                        </a:rPr>
                      </a:br>
                      <a:r>
                        <a:rPr lang="it-IT" sz="1400" u="none" strike="noStrike">
                          <a:effectLst/>
                        </a:rPr>
                        <a:t>#primagliitaliani #4marzovotoLega https://t.co/Q0yejjmZLZ</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0"/>
                  </a:ext>
                </a:extLst>
              </a:tr>
              <a:tr h="665934">
                <a:tc>
                  <a:txBody>
                    <a:bodyPr/>
                    <a:lstStyle/>
                    <a:p>
                      <a:pPr algn="l" fontAlgn="t"/>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ho parole per descrivere il disgusto provato nel vedere le immagini di Busto Arsizio. Un fantoccio raffigurante Laura Boldrini da bruciare in piazza. Chi brucia fantocci ricorda chi bruciava i libri e il motivo per cui lo faceva. La mia solidarietà a Laura. https://t.co/mbZ5vhtlH6</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1"/>
                  </a:ext>
                </a:extLst>
              </a:tr>
              <a:tr h="720850">
                <a:tc>
                  <a:txBody>
                    <a:bodyPr/>
                    <a:lstStyle/>
                    <a:p>
                      <a:pPr algn="l" fontAlgn="t"/>
                      <a:r>
                        <a:rPr lang="it-IT" sz="1400" u="none" strike="noStrike">
                          <a:effectLst/>
                        </a:rPr>
                        <a:t>Raffaele Fitto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Assurdo! Sostituire il nome di #Gesù con #Perù è non solo irrispettoso verso la nostra fede ma anche insensato: la maestra di #Pordenone avrebbe fatto meglio a non insegnare nessuna canzone di #Natale </a:t>
                      </a:r>
                      <a:br>
                        <a:rPr lang="it-IT" sz="1400" u="none" strike="noStrike" dirty="0">
                          <a:effectLst/>
                        </a:rPr>
                      </a:br>
                      <a:r>
                        <a:rPr lang="it-IT" sz="1400" u="none" strike="noStrike" dirty="0">
                          <a:effectLst/>
                        </a:rPr>
                        <a:t>Nessun #mussulmano sostituirebbe #Allah con </a:t>
                      </a:r>
                      <a:r>
                        <a:rPr lang="it-IT" sz="1400" u="none" strike="noStrike" dirty="0" err="1">
                          <a:effectLst/>
                        </a:rPr>
                        <a:t>uelà</a:t>
                      </a:r>
                      <a:r>
                        <a:rPr lang="it-IT" sz="1400" u="none" strike="noStrike" dirty="0">
                          <a:effectLst/>
                        </a:rPr>
                        <a:t> per non offenderci</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2"/>
                  </a:ext>
                </a:extLst>
              </a:tr>
              <a:tr h="887736">
                <a:tc>
                  <a:txBody>
                    <a:bodyPr/>
                    <a:lstStyle/>
                    <a:p>
                      <a:pPr algn="l" fontAlgn="t"/>
                      <a:r>
                        <a:rPr lang="it-IT" sz="1400" u="none" strike="noStrike">
                          <a:effectLst/>
                        </a:rPr>
                        <a:t>Roberto Fiore</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Delitto di #Macerata, niente accusa di omicidio e concorso per #</a:t>
                      </a:r>
                      <a:r>
                        <a:rPr lang="it-IT" sz="1400" u="none" strike="noStrike" dirty="0" err="1">
                          <a:effectLst/>
                        </a:rPr>
                        <a:t>Oshegale</a:t>
                      </a:r>
                      <a:r>
                        <a:rPr lang="it-IT" sz="1400" u="none" strike="noStrike" dirty="0">
                          <a:effectLst/>
                        </a:rPr>
                        <a:t> che rischia di uscire da un momento all'altro.</a:t>
                      </a:r>
                      <a:br>
                        <a:rPr lang="it-IT" sz="1400" u="none" strike="noStrike" dirty="0">
                          <a:effectLst/>
                        </a:rPr>
                      </a:br>
                      <a:r>
                        <a:rPr lang="it-IT" sz="1400" u="none" strike="noStrike" dirty="0">
                          <a:effectLst/>
                        </a:rPr>
                        <a:t>Mentre #Traini riceve accuse da ergastolo.</a:t>
                      </a:r>
                      <a:br>
                        <a:rPr lang="it-IT" sz="1400" u="none" strike="noStrike" dirty="0">
                          <a:effectLst/>
                        </a:rPr>
                      </a:br>
                      <a:r>
                        <a:rPr lang="it-IT" sz="1400" u="none" strike="noStrike" dirty="0">
                          <a:effectLst/>
                        </a:rPr>
                        <a:t>Possiamo rispettare magistrati  così?</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3"/>
                  </a:ext>
                </a:extLst>
              </a:tr>
              <a:tr h="449276">
                <a:tc>
                  <a:txBody>
                    <a:bodyPr/>
                    <a:lstStyle/>
                    <a:p>
                      <a:pPr algn="l" fontAlgn="t"/>
                      <a:r>
                        <a:rPr lang="it-IT" sz="1400" u="none" strike="noStrike">
                          <a:effectLst/>
                        </a:rPr>
                        <a:t>Silvana Arbia</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Fare campagna elettorale sui migranti è indegno! Si tratta di persone di cui sappiamo poco e non facciamo il necessario per stroncare i traffici redditizi di coloro che dell'immigrazione fanno affari semplici e sicuri!.</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4"/>
                  </a:ext>
                </a:extLst>
              </a:tr>
              <a:tr h="444134">
                <a:tc>
                  <a:txBody>
                    <a:bodyPr/>
                    <a:lstStyle/>
                    <a:p>
                      <a:pPr algn="l" fontAlgn="t"/>
                      <a:r>
                        <a:rPr lang="it-IT" sz="1400" u="none" strike="noStrike">
                          <a:effectLst/>
                        </a:rPr>
                        <a:t>Silvio Berlusconi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sono la fata turchina come dice Padoan, ma la bacchetta magica ce l'ho e sono il Mago Silvio. #TagadaLa7</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5"/>
                  </a:ext>
                </a:extLst>
              </a:tr>
              <a:tr h="665934">
                <a:tc>
                  <a:txBody>
                    <a:bodyPr/>
                    <a:lstStyle/>
                    <a:p>
                      <a:pPr algn="l" fontAlgn="t"/>
                      <a:r>
                        <a:rPr lang="it-IT" sz="1400" u="none" strike="noStrike">
                          <a:effectLst/>
                        </a:rPr>
                        <a:t>Simone Di Stefano</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Non ho sentito condanne per la violenza antifascista di Piacenza da parte del PD e da LeU. Nessuna parola da parte di Minniti sul carabiniere pestato dagli antifascisti. Nessuna parola dalla Boldrini. Voi soffiate sul fuoco e siete i mandanti morali di quella violenza!</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6"/>
                  </a:ext>
                </a:extLst>
              </a:tr>
              <a:tr h="665934">
                <a:tc>
                  <a:txBody>
                    <a:bodyPr/>
                    <a:lstStyle/>
                    <a:p>
                      <a:pPr algn="l" fontAlgn="t"/>
                      <a:r>
                        <a:rPr lang="it-IT" sz="1400" u="none" strike="noStrike">
                          <a:effectLst/>
                        </a:rPr>
                        <a:t>Stefano Parisi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a:effectLst/>
                        </a:rPr>
                        <a:t>Grasso apre al governo 5Stelle-PD. E propone l'Università gratis per tutti. Così avremo università povere, giovani ignoranti e disoccupati, sostenuti dal reddito di cittadinanza di Di Maio.  Tutto gratis, studio senza pagare e stipendio senza lavorare. Liberi Uguali e Disoccupati</a:t>
                      </a:r>
                      <a:endParaRPr lang="it-IT" sz="1400" b="0" i="0" u="none" strike="noStrike">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7"/>
                  </a:ext>
                </a:extLst>
              </a:tr>
              <a:tr h="887736">
                <a:tc>
                  <a:txBody>
                    <a:bodyPr/>
                    <a:lstStyle/>
                    <a:p>
                      <a:pPr algn="l" fontAlgn="t"/>
                      <a:r>
                        <a:rPr lang="it-IT" sz="1400" u="none" strike="noStrike">
                          <a:effectLst/>
                        </a:rPr>
                        <a:t>Vittorio Sgarbi</a:t>
                      </a:r>
                      <a:endParaRPr lang="it-IT" sz="1400" b="0" i="0" u="none" strike="noStrike">
                        <a:solidFill>
                          <a:srgbClr val="000000"/>
                        </a:solidFill>
                        <a:effectLst/>
                        <a:latin typeface="Calibri" panose="020F0502020204030204" pitchFamily="34" charset="0"/>
                      </a:endParaRPr>
                    </a:p>
                  </a:txBody>
                  <a:tcPr marL="512" marR="512" marT="512" marB="0"/>
                </a:tc>
                <a:tc>
                  <a:txBody>
                    <a:bodyPr/>
                    <a:lstStyle/>
                    <a:p>
                      <a:pPr algn="l" fontAlgn="b"/>
                      <a:r>
                        <a:rPr lang="it-IT" sz="1400" u="none" strike="noStrike" dirty="0">
                          <a:effectLst/>
                        </a:rPr>
                        <a:t>Non c'è da scandalizzarsi per la Reggia di Caserta utilizzata per matrimoni: in passato regge, ville e palazzi servivano proprio a questo. </a:t>
                      </a:r>
                      <a:br>
                        <a:rPr lang="it-IT" sz="1400" u="none" strike="noStrike" dirty="0">
                          <a:effectLst/>
                        </a:rPr>
                      </a:br>
                      <a:r>
                        <a:rPr lang="it-IT" sz="1400" u="none" strike="noStrike" dirty="0">
                          <a:effectLst/>
                        </a:rPr>
                        <a:t>Semmai è la politica che occupa, impropriamente, storici palazzi nobiliari per allestirvi lugubri uffici abitati da pallidi funzionari. https://t.co/4ePtR6bWlM</a:t>
                      </a:r>
                      <a:endParaRPr lang="it-IT" sz="1400" b="0" i="0" u="none" strike="noStrike" dirty="0">
                        <a:solidFill>
                          <a:srgbClr val="000000"/>
                        </a:solidFill>
                        <a:effectLst/>
                        <a:latin typeface="Calibri" panose="020F0502020204030204" pitchFamily="34" charset="0"/>
                      </a:endParaRPr>
                    </a:p>
                  </a:txBody>
                  <a:tcPr marL="512" marR="512" marT="512" marB="0" anchor="b"/>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2067648276"/>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608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6180"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Topics</a:t>
              </a:r>
            </a:p>
          </p:txBody>
        </p:sp>
      </p:grpSp>
      <p:graphicFrame>
        <p:nvGraphicFramePr>
          <p:cNvPr id="3" name="Tabella 2"/>
          <p:cNvGraphicFramePr>
            <a:graphicFrameLocks noGrp="1"/>
          </p:cNvGraphicFramePr>
          <p:nvPr/>
        </p:nvGraphicFramePr>
        <p:xfrm>
          <a:off x="1703389" y="3689350"/>
          <a:ext cx="8785224" cy="2705102"/>
        </p:xfrm>
        <a:graphic>
          <a:graphicData uri="http://schemas.openxmlformats.org/drawingml/2006/table">
            <a:tbl>
              <a:tblPr firstRow="1" bandRow="1">
                <a:tableStyleId>{5C22544A-7EE6-4342-B048-85BDC9FD1C3A}</a:tableStyleId>
              </a:tblPr>
              <a:tblGrid>
                <a:gridCol w="1440160">
                  <a:extLst>
                    <a:ext uri="{9D8B030D-6E8A-4147-A177-3AD203B41FA5}">
                      <a16:colId xmlns:a16="http://schemas.microsoft.com/office/drawing/2014/main" val="20000"/>
                    </a:ext>
                  </a:extLst>
                </a:gridCol>
                <a:gridCol w="1152128">
                  <a:extLst>
                    <a:ext uri="{9D8B030D-6E8A-4147-A177-3AD203B41FA5}">
                      <a16:colId xmlns:a16="http://schemas.microsoft.com/office/drawing/2014/main" val="20001"/>
                    </a:ext>
                  </a:extLst>
                </a:gridCol>
                <a:gridCol w="1368152">
                  <a:extLst>
                    <a:ext uri="{9D8B030D-6E8A-4147-A177-3AD203B41FA5}">
                      <a16:colId xmlns:a16="http://schemas.microsoft.com/office/drawing/2014/main" val="20002"/>
                    </a:ext>
                  </a:extLst>
                </a:gridCol>
                <a:gridCol w="1296144">
                  <a:extLst>
                    <a:ext uri="{9D8B030D-6E8A-4147-A177-3AD203B41FA5}">
                      <a16:colId xmlns:a16="http://schemas.microsoft.com/office/drawing/2014/main" val="20003"/>
                    </a:ext>
                  </a:extLst>
                </a:gridCol>
                <a:gridCol w="1152128">
                  <a:extLst>
                    <a:ext uri="{9D8B030D-6E8A-4147-A177-3AD203B41FA5}">
                      <a16:colId xmlns:a16="http://schemas.microsoft.com/office/drawing/2014/main" val="20004"/>
                    </a:ext>
                  </a:extLst>
                </a:gridCol>
                <a:gridCol w="1512168">
                  <a:extLst>
                    <a:ext uri="{9D8B030D-6E8A-4147-A177-3AD203B41FA5}">
                      <a16:colId xmlns:a16="http://schemas.microsoft.com/office/drawing/2014/main" val="20005"/>
                    </a:ext>
                  </a:extLst>
                </a:gridCol>
                <a:gridCol w="864344">
                  <a:extLst>
                    <a:ext uri="{9D8B030D-6E8A-4147-A177-3AD203B41FA5}">
                      <a16:colId xmlns:a16="http://schemas.microsoft.com/office/drawing/2014/main" val="20006"/>
                    </a:ext>
                  </a:extLst>
                </a:gridCol>
              </a:tblGrid>
              <a:tr h="246372">
                <a:tc>
                  <a:txBody>
                    <a:bodyPr/>
                    <a:lstStyle/>
                    <a:p>
                      <a:pPr algn="l" fontAlgn="b"/>
                      <a:r>
                        <a:rPr lang="en-GB" sz="1400" u="none" strike="noStrike" dirty="0">
                          <a:effectLst/>
                          <a:latin typeface="+mj-lt"/>
                          <a:ea typeface="Tahoma" panose="020B0604030504040204" pitchFamily="34" charset="0"/>
                          <a:cs typeface="Tahoma" panose="020B0604030504040204" pitchFamily="34" charset="0"/>
                        </a:rPr>
                        <a:t> </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Political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Policy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Campaign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Personal issues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Current affairs</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ctr" fontAlgn="b"/>
                      <a:r>
                        <a:rPr lang="en-GB" sz="1400" u="none" strike="noStrike">
                          <a:effectLst/>
                          <a:latin typeface="+mj-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0"/>
                  </a:ext>
                </a:extLst>
              </a:tr>
              <a:tr h="246372">
                <a:tc>
                  <a:txBody>
                    <a:bodyPr/>
                    <a:lstStyle/>
                    <a:p>
                      <a:pPr algn="l" fontAlgn="t"/>
                      <a:r>
                        <a:rPr lang="en-GB" sz="1400" u="none" strike="noStrike" dirty="0">
                          <a:effectLst/>
                          <a:latin typeface="+mj-lt"/>
                          <a:ea typeface="Tahoma" panose="020B0604030504040204" pitchFamily="34" charset="0"/>
                          <a:cs typeface="Tahoma" panose="020B0604030504040204" pitchFamily="34" charset="0"/>
                        </a:rPr>
                        <a:t>Andrea </a:t>
                      </a:r>
                      <a:r>
                        <a:rPr lang="en-GB" sz="1400" u="none" strike="noStrike" dirty="0" err="1">
                          <a:effectLst/>
                          <a:latin typeface="+mj-lt"/>
                          <a:ea typeface="Tahoma" panose="020B0604030504040204" pitchFamily="34" charset="0"/>
                          <a:cs typeface="Tahoma" panose="020B0604030504040204" pitchFamily="34" charset="0"/>
                        </a:rPr>
                        <a:t>Dusi</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59,4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12,5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18,8</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6,3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1"/>
                  </a:ext>
                </a:extLst>
              </a:tr>
              <a:tr h="465377">
                <a:tc>
                  <a:txBody>
                    <a:bodyPr/>
                    <a:lstStyle/>
                    <a:p>
                      <a:pPr algn="l" fontAlgn="t"/>
                      <a:r>
                        <a:rPr lang="en-GB" sz="1400" u="none" strike="noStrike">
                          <a:effectLst/>
                          <a:latin typeface="+mj-lt"/>
                          <a:ea typeface="Tahoma" panose="020B0604030504040204" pitchFamily="34" charset="0"/>
                          <a:cs typeface="Tahoma" panose="020B0604030504040204" pitchFamily="34" charset="0"/>
                        </a:rPr>
                        <a:t>Beatrice Lorenzin</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42,1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24,4</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12,7</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20,3</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2"/>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Giorgia Meloni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38,1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26,5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13,6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21,5</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3"/>
                  </a:ext>
                </a:extLst>
              </a:tr>
              <a:tr h="246372">
                <a:tc>
                  <a:txBody>
                    <a:bodyPr/>
                    <a:lstStyle/>
                    <a:p>
                      <a:pPr algn="l" fontAlgn="t"/>
                      <a:r>
                        <a:rPr lang="en-GB" sz="1400" u="none" strike="noStrike" dirty="0">
                          <a:effectLst/>
                          <a:latin typeface="+mj-lt"/>
                          <a:ea typeface="Tahoma" panose="020B0604030504040204" pitchFamily="34" charset="0"/>
                          <a:cs typeface="Tahoma" panose="020B0604030504040204" pitchFamily="34" charset="0"/>
                        </a:rPr>
                        <a:t>Luigi Di </a:t>
                      </a:r>
                      <a:r>
                        <a:rPr lang="en-GB" sz="1400" u="none" strike="noStrike" dirty="0" err="1">
                          <a:effectLst/>
                          <a:latin typeface="+mj-lt"/>
                          <a:ea typeface="Tahoma" panose="020B0604030504040204" pitchFamily="34" charset="0"/>
                          <a:cs typeface="Tahoma" panose="020B0604030504040204" pitchFamily="34" charset="0"/>
                        </a:rPr>
                        <a:t>Maio</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41,3</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18,1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22,5</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18,1</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4"/>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Matteo Renzi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36,6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24,8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27,9</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3,1</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7,6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5"/>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Matteo Salvini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49,3</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34,4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1,2</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10,5</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6"/>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Pietro Grasso</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51,6</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24,2</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19,4</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7"/>
                  </a:ext>
                </a:extLst>
              </a:tr>
              <a:tr h="246372">
                <a:tc>
                  <a:txBody>
                    <a:bodyPr/>
                    <a:lstStyle/>
                    <a:p>
                      <a:pPr algn="l" fontAlgn="t"/>
                      <a:r>
                        <a:rPr lang="en-GB" sz="1400" u="none" strike="noStrike">
                          <a:effectLst/>
                          <a:latin typeface="+mj-lt"/>
                          <a:ea typeface="Tahoma" panose="020B0604030504040204" pitchFamily="34" charset="0"/>
                          <a:cs typeface="Tahoma" panose="020B0604030504040204" pitchFamily="34" charset="0"/>
                        </a:rPr>
                        <a:t>Silvio Berlusconi</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b="1" u="none" strike="noStrike" dirty="0">
                          <a:effectLst/>
                          <a:latin typeface="+mj-lt"/>
                          <a:ea typeface="Tahoma" panose="020B0604030504040204" pitchFamily="34" charset="0"/>
                          <a:cs typeface="Tahoma" panose="020B0604030504040204" pitchFamily="34" charset="0"/>
                        </a:rPr>
                        <a:t>48,6</a:t>
                      </a:r>
                      <a:endParaRPr lang="en-GB" sz="1400" b="1"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47,8</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3,6</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a:effectLst/>
                          <a:latin typeface="+mj-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8"/>
                  </a:ext>
                </a:extLst>
              </a:tr>
              <a:tr h="268749">
                <a:tc>
                  <a:txBody>
                    <a:bodyPr/>
                    <a:lstStyle/>
                    <a:p>
                      <a:pPr algn="l" fontAlgn="b"/>
                      <a:r>
                        <a:rPr lang="en-GB" sz="1400" u="none" strike="noStrike">
                          <a:effectLst/>
                          <a:latin typeface="+mj-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j-lt"/>
                        <a:ea typeface="Tahoma" panose="020B0604030504040204" pitchFamily="34" charset="0"/>
                        <a:cs typeface="Tahoma" panose="020B0604030504040204" pitchFamily="34" charset="0"/>
                      </a:endParaRPr>
                    </a:p>
                  </a:txBody>
                  <a:tcPr marL="0" marR="0" marT="0" marB="0" anchor="b"/>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43,7</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28,2</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13,2</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13,5</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tc>
                  <a:txBody>
                    <a:bodyPr/>
                    <a:lstStyle/>
                    <a:p>
                      <a:pPr algn="r" fontAlgn="t"/>
                      <a:r>
                        <a:rPr lang="en-GB" sz="1400" u="none" strike="noStrike" dirty="0">
                          <a:effectLst/>
                          <a:latin typeface="+mj-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j-lt"/>
                        <a:ea typeface="Tahoma" panose="020B0604030504040204" pitchFamily="34" charset="0"/>
                        <a:cs typeface="Tahoma" panose="020B0604030504040204" pitchFamily="34" charset="0"/>
                      </a:endParaRPr>
                    </a:p>
                  </a:txBody>
                  <a:tcPr marL="0" marR="0" marT="0" marB="0"/>
                </a:tc>
                <a:extLst>
                  <a:ext uri="{0D108BD9-81ED-4DB2-BD59-A6C34878D82A}">
                    <a16:rowId xmlns:a16="http://schemas.microsoft.com/office/drawing/2014/main" val="10009"/>
                  </a:ext>
                </a:extLst>
              </a:tr>
            </a:tbl>
          </a:graphicData>
        </a:graphic>
      </p:graphicFrame>
      <p:sp>
        <p:nvSpPr>
          <p:cNvPr id="46173" name="Rettangolo 7"/>
          <p:cNvSpPr>
            <a:spLocks noChangeArrowheads="1"/>
          </p:cNvSpPr>
          <p:nvPr/>
        </p:nvSpPr>
        <p:spPr bwMode="auto">
          <a:xfrm>
            <a:off x="6527800" y="730251"/>
            <a:ext cx="41402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70C0"/>
                </a:solidFill>
                <a:latin typeface="Tahoma" panose="020B0604030504040204" pitchFamily="34" charset="0"/>
                <a:cs typeface="Tahoma" panose="020B0604030504040204" pitchFamily="34" charset="0"/>
              </a:rPr>
              <a:t>talking about politics, ideologies, and questions regarding the relationship among parties and institutions</a:t>
            </a:r>
            <a:endParaRPr lang="en-GB" altLang="en-US" sz="1200">
              <a:solidFill>
                <a:srgbClr val="0070C0"/>
              </a:solidFill>
              <a:latin typeface="Tahoma" panose="020B0604030504040204" pitchFamily="34" charset="0"/>
              <a:cs typeface="Tahoma" panose="020B0604030504040204" pitchFamily="34" charset="0"/>
            </a:endParaRPr>
          </a:p>
        </p:txBody>
      </p:sp>
      <p:pic>
        <p:nvPicPr>
          <p:cNvPr id="46174" name="Immagine 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11225" y="614364"/>
            <a:ext cx="6192838" cy="249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ttangolo 11"/>
          <p:cNvSpPr/>
          <p:nvPr/>
        </p:nvSpPr>
        <p:spPr>
          <a:xfrm>
            <a:off x="6515100" y="1122363"/>
            <a:ext cx="4140200" cy="646112"/>
          </a:xfrm>
          <a:prstGeom prst="rect">
            <a:avLst/>
          </a:prstGeom>
        </p:spPr>
        <p:txBody>
          <a:bodyPr>
            <a:spAutoFit/>
          </a:bodyPr>
          <a:lstStyle/>
          <a:p>
            <a:pPr>
              <a:defRPr/>
            </a:pP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referring</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specific</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issues</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often</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local</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be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examined</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or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resolved</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explaining</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programme</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and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proposal</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to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resolve</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problems</a:t>
            </a:r>
            <a:endPar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3" name="Rettangolo 12"/>
          <p:cNvSpPr/>
          <p:nvPr/>
        </p:nvSpPr>
        <p:spPr>
          <a:xfrm>
            <a:off x="6519864" y="1698626"/>
            <a:ext cx="4135437" cy="461963"/>
          </a:xfrm>
          <a:prstGeom prst="rect">
            <a:avLst/>
          </a:prstGeom>
        </p:spPr>
        <p:txBody>
          <a:bodyPr>
            <a:spAutoFit/>
          </a:bodyPr>
          <a:lstStyle/>
          <a:p>
            <a:pPr>
              <a:defRPr/>
            </a:pPr>
            <a:r>
              <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referring to non-political issues that are still current events (sport,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events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news and TV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programmes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t>
            </a:r>
            <a:endPar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6177" name="Rettangolo 16"/>
          <p:cNvSpPr>
            <a:spLocks noChangeArrowheads="1"/>
          </p:cNvSpPr>
          <p:nvPr/>
        </p:nvSpPr>
        <p:spPr bwMode="auto">
          <a:xfrm>
            <a:off x="6672264" y="2154238"/>
            <a:ext cx="39957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FFC000"/>
                </a:solidFill>
                <a:latin typeface="Tahoma" panose="020B0604030504040204" pitchFamily="34" charset="0"/>
                <a:cs typeface="Tahoma" panose="020B0604030504040204" pitchFamily="34" charset="0"/>
              </a:rPr>
              <a:t>referring to the management or performance of the campaign</a:t>
            </a:r>
            <a:endParaRPr lang="en-GB" altLang="en-US" sz="1200">
              <a:solidFill>
                <a:srgbClr val="FFC000"/>
              </a:solidFill>
              <a:latin typeface="Tahoma" panose="020B0604030504040204" pitchFamily="34" charset="0"/>
              <a:cs typeface="Tahoma" panose="020B0604030504040204" pitchFamily="34" charset="0"/>
            </a:endParaRPr>
          </a:p>
        </p:txBody>
      </p:sp>
      <p:sp>
        <p:nvSpPr>
          <p:cNvPr id="46178" name="Rettangolo 17"/>
          <p:cNvSpPr>
            <a:spLocks noChangeArrowheads="1"/>
          </p:cNvSpPr>
          <p:nvPr/>
        </p:nvSpPr>
        <p:spPr bwMode="auto">
          <a:xfrm>
            <a:off x="6672264" y="2635251"/>
            <a:ext cx="39957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70C0"/>
                </a:solidFill>
                <a:latin typeface="Tahoma" panose="020B0604030504040204" pitchFamily="34" charset="0"/>
                <a:cs typeface="Tahoma" panose="020B0604030504040204" pitchFamily="34" charset="0"/>
              </a:rPr>
              <a:t>personal reflections or issues regarding his/her private life</a:t>
            </a:r>
            <a:endParaRPr lang="en-GB" altLang="en-US" sz="1200">
              <a:solidFill>
                <a:srgbClr val="0070C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743043322"/>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13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4822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Functions</a:t>
              </a:r>
            </a:p>
          </p:txBody>
        </p:sp>
      </p:grpSp>
      <p:sp>
        <p:nvSpPr>
          <p:cNvPr id="48131" name="Rettangolo 4"/>
          <p:cNvSpPr>
            <a:spLocks noChangeArrowheads="1"/>
          </p:cNvSpPr>
          <p:nvPr/>
        </p:nvSpPr>
        <p:spPr bwMode="auto">
          <a:xfrm>
            <a:off x="6311900" y="620714"/>
            <a:ext cx="43561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en-US" sz="1200">
                <a:solidFill>
                  <a:srgbClr val="002060"/>
                </a:solidFill>
                <a:latin typeface="Tahoma" panose="020B0604030504040204" pitchFamily="34" charset="0"/>
                <a:cs typeface="Tahoma" panose="020B0604030504040204" pitchFamily="34" charset="0"/>
              </a:rPr>
              <a:t>intervening in political and campaign issues and problems</a:t>
            </a:r>
          </a:p>
        </p:txBody>
      </p:sp>
      <p:pic>
        <p:nvPicPr>
          <p:cNvPr id="48132" name="Immagin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27126" y="455614"/>
            <a:ext cx="7108825" cy="310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ttangolo 9"/>
          <p:cNvSpPr/>
          <p:nvPr/>
        </p:nvSpPr>
        <p:spPr>
          <a:xfrm>
            <a:off x="6311900" y="1147763"/>
            <a:ext cx="4356100" cy="461962"/>
          </a:xfrm>
          <a:prstGeom prst="rect">
            <a:avLst/>
          </a:prstGeom>
        </p:spPr>
        <p:txBody>
          <a:bodyPr>
            <a:spAutoFit/>
          </a:bodyPr>
          <a:lstStyle/>
          <a:p>
            <a:pPr>
              <a:defRPr/>
            </a:pPr>
            <a:r>
              <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promoting leader’s activities (relaying of interviews, statements or </a:t>
            </a:r>
            <a:r>
              <a:rPr lang="it-IT" sz="1200" dirty="0" err="1">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communications</a:t>
            </a:r>
            <a:r>
              <a:rPr lang="it-IT"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a:t>
            </a:r>
            <a:endParaRPr lang="en-GB" sz="12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11" name="Rettangolo 10"/>
          <p:cNvSpPr/>
          <p:nvPr/>
        </p:nvSpPr>
        <p:spPr>
          <a:xfrm>
            <a:off x="6600826" y="1855788"/>
            <a:ext cx="4067175" cy="277812"/>
          </a:xfrm>
          <a:prstGeom prst="rect">
            <a:avLst/>
          </a:prstGeom>
        </p:spPr>
        <p:txBody>
          <a:bodyPr>
            <a:spAutoFit/>
          </a:bodyPr>
          <a:lstStyle/>
          <a:p>
            <a:pPr>
              <a:defRPr/>
            </a:pP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Informing</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voters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about</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the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candidate’s</a:t>
            </a:r>
            <a:r>
              <a:rPr lang="it-IT"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 </a:t>
            </a:r>
            <a:r>
              <a:rPr lang="it-IT" sz="1200" dirty="0" err="1">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rPr>
              <a:t>activities</a:t>
            </a:r>
            <a:endParaRPr lang="en-GB" sz="1200" dirty="0">
              <a:solidFill>
                <a:schemeClr val="bg1">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8135" name="Rettangolo 19"/>
          <p:cNvSpPr>
            <a:spLocks noChangeArrowheads="1"/>
          </p:cNvSpPr>
          <p:nvPr/>
        </p:nvSpPr>
        <p:spPr bwMode="auto">
          <a:xfrm>
            <a:off x="7032626" y="2492376"/>
            <a:ext cx="3635375"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FFC000"/>
                </a:solidFill>
                <a:latin typeface="Tahoma" panose="020B0604030504040204" pitchFamily="34" charset="0"/>
                <a:cs typeface="Tahoma" panose="020B0604030504040204" pitchFamily="34" charset="0"/>
              </a:rPr>
              <a:t>urging commitment by supporters</a:t>
            </a:r>
            <a:endParaRPr lang="en-GB" altLang="en-US" sz="1200">
              <a:solidFill>
                <a:srgbClr val="FFC000"/>
              </a:solidFill>
              <a:latin typeface="Tahoma" panose="020B0604030504040204" pitchFamily="34" charset="0"/>
              <a:cs typeface="Tahoma" panose="020B0604030504040204" pitchFamily="34" charset="0"/>
            </a:endParaRPr>
          </a:p>
        </p:txBody>
      </p:sp>
      <p:sp>
        <p:nvSpPr>
          <p:cNvPr id="48136" name="Rettangolo 20"/>
          <p:cNvSpPr>
            <a:spLocks noChangeArrowheads="1"/>
          </p:cNvSpPr>
          <p:nvPr/>
        </p:nvSpPr>
        <p:spPr bwMode="auto">
          <a:xfrm>
            <a:off x="6459538" y="3065463"/>
            <a:ext cx="45720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en-US" sz="1200">
                <a:solidFill>
                  <a:srgbClr val="0088B8"/>
                </a:solidFill>
                <a:latin typeface="Tahoma" panose="020B0604030504040204" pitchFamily="34" charset="0"/>
                <a:cs typeface="Tahoma" panose="020B0604030504040204" pitchFamily="34" charset="0"/>
              </a:rPr>
              <a:t>sharing gossip, comments and general chit-chat</a:t>
            </a:r>
            <a:endParaRPr lang="en-GB" altLang="en-US" sz="1200">
              <a:solidFill>
                <a:srgbClr val="0088B8"/>
              </a:solidFill>
              <a:latin typeface="Tahoma" panose="020B0604030504040204" pitchFamily="34" charset="0"/>
              <a:cs typeface="Tahoma" panose="020B0604030504040204" pitchFamily="34" charset="0"/>
            </a:endParaRPr>
          </a:p>
        </p:txBody>
      </p:sp>
      <p:graphicFrame>
        <p:nvGraphicFramePr>
          <p:cNvPr id="22" name="Tabella 21"/>
          <p:cNvGraphicFramePr>
            <a:graphicFrameLocks noGrp="1"/>
          </p:cNvGraphicFramePr>
          <p:nvPr/>
        </p:nvGraphicFramePr>
        <p:xfrm>
          <a:off x="1703389" y="4005263"/>
          <a:ext cx="8353426" cy="2368550"/>
        </p:xfrm>
        <a:graphic>
          <a:graphicData uri="http://schemas.openxmlformats.org/drawingml/2006/table">
            <a:tbl>
              <a:tblPr firstRow="1" bandRow="1">
                <a:tableStyleId>{5C22544A-7EE6-4342-B048-85BDC9FD1C3A}</a:tableStyleId>
              </a:tblPr>
              <a:tblGrid>
                <a:gridCol w="1656283">
                  <a:extLst>
                    <a:ext uri="{9D8B030D-6E8A-4147-A177-3AD203B41FA5}">
                      <a16:colId xmlns:a16="http://schemas.microsoft.com/office/drawing/2014/main" val="20000"/>
                    </a:ext>
                  </a:extLst>
                </a:gridCol>
                <a:gridCol w="1008172">
                  <a:extLst>
                    <a:ext uri="{9D8B030D-6E8A-4147-A177-3AD203B41FA5}">
                      <a16:colId xmlns:a16="http://schemas.microsoft.com/office/drawing/2014/main" val="20001"/>
                    </a:ext>
                  </a:extLst>
                </a:gridCol>
                <a:gridCol w="1080184">
                  <a:extLst>
                    <a:ext uri="{9D8B030D-6E8A-4147-A177-3AD203B41FA5}">
                      <a16:colId xmlns:a16="http://schemas.microsoft.com/office/drawing/2014/main" val="20002"/>
                    </a:ext>
                  </a:extLst>
                </a:gridCol>
                <a:gridCol w="1152197">
                  <a:extLst>
                    <a:ext uri="{9D8B030D-6E8A-4147-A177-3AD203B41FA5}">
                      <a16:colId xmlns:a16="http://schemas.microsoft.com/office/drawing/2014/main" val="20003"/>
                    </a:ext>
                  </a:extLst>
                </a:gridCol>
                <a:gridCol w="1224209">
                  <a:extLst>
                    <a:ext uri="{9D8B030D-6E8A-4147-A177-3AD203B41FA5}">
                      <a16:colId xmlns:a16="http://schemas.microsoft.com/office/drawing/2014/main" val="20004"/>
                    </a:ext>
                  </a:extLst>
                </a:gridCol>
                <a:gridCol w="1080184">
                  <a:extLst>
                    <a:ext uri="{9D8B030D-6E8A-4147-A177-3AD203B41FA5}">
                      <a16:colId xmlns:a16="http://schemas.microsoft.com/office/drawing/2014/main" val="20005"/>
                    </a:ext>
                  </a:extLst>
                </a:gridCol>
                <a:gridCol w="1152197">
                  <a:extLst>
                    <a:ext uri="{9D8B030D-6E8A-4147-A177-3AD203B41FA5}">
                      <a16:colId xmlns:a16="http://schemas.microsoft.com/office/drawing/2014/main" val="20006"/>
                    </a:ext>
                  </a:extLst>
                </a:gridCol>
              </a:tblGrid>
              <a:tr h="426806">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Name</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Position-taking</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Self-promotion</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Campaign updating</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Call to action/</a:t>
                      </a:r>
                    </a:p>
                    <a:p>
                      <a:pPr algn="l" fontAlgn="b"/>
                      <a:r>
                        <a:rPr lang="en-GB" sz="1400" u="none" strike="noStrike" dirty="0">
                          <a:effectLst/>
                          <a:latin typeface="+mn-lt"/>
                          <a:ea typeface="Tahoma" panose="020B0604030504040204" pitchFamily="34" charset="0"/>
                          <a:cs typeface="Tahoma" panose="020B0604030504040204" pitchFamily="34" charset="0"/>
                        </a:rPr>
                        <a:t>mobilization</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a:effectLst/>
                          <a:latin typeface="+mn-lt"/>
                          <a:ea typeface="Tahoma" panose="020B0604030504040204" pitchFamily="34" charset="0"/>
                          <a:cs typeface="Tahoma" panose="020B0604030504040204" pitchFamily="34" charset="0"/>
                        </a:rPr>
                        <a:t>Pointless babble</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l" fontAlgn="b"/>
                      <a:r>
                        <a:rPr lang="en-GB" sz="1400" u="none" strike="noStrike" dirty="0">
                          <a:effectLst/>
                          <a:latin typeface="+mn-lt"/>
                          <a:ea typeface="Tahoma" panose="020B0604030504040204" pitchFamily="34" charset="0"/>
                          <a:cs typeface="Tahoma" panose="020B0604030504040204" pitchFamily="34" charset="0"/>
                        </a:rPr>
                        <a:t>Total</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0"/>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Andrea Dusi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35,1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29,7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27,0</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1"/>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Beatrice Lorenzin</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61,4</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20,5</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12,9</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2"/>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Giorgia Meloni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21,2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21,6</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10,3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3"/>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Luigi Di Maio</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51,2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18,9</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9,4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4"/>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Matteo Renzi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42,1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23,7</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22,8</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9,2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2,2</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5"/>
                  </a:ext>
                </a:extLst>
              </a:tr>
              <a:tr h="234520">
                <a:tc>
                  <a:txBody>
                    <a:bodyPr/>
                    <a:lstStyle/>
                    <a:p>
                      <a:pPr algn="l" fontAlgn="b"/>
                      <a:r>
                        <a:rPr lang="en-GB" sz="1400" u="none" strike="noStrike">
                          <a:effectLst/>
                          <a:latin typeface="+mn-lt"/>
                          <a:ea typeface="Tahoma" panose="020B0604030504040204" pitchFamily="34" charset="0"/>
                          <a:cs typeface="Tahoma" panose="020B0604030504040204" pitchFamily="34" charset="0"/>
                        </a:rPr>
                        <a:t>Matteo Salvini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58,5</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27,1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6"/>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Pietro Grasso</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64,1</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15,4</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10,3</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7"/>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Silvio Berlusconi</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b="1" u="none" strike="noStrike" dirty="0">
                          <a:effectLst/>
                          <a:latin typeface="+mn-lt"/>
                          <a:ea typeface="Tahoma" panose="020B0604030504040204" pitchFamily="34" charset="0"/>
                          <a:cs typeface="Tahoma" panose="020B0604030504040204" pitchFamily="34" charset="0"/>
                        </a:rPr>
                        <a:t>88,2</a:t>
                      </a:r>
                      <a:endParaRPr lang="en-GB" sz="1400" b="1"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10,5</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1,3</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100,0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8"/>
                  </a:ext>
                </a:extLst>
              </a:tr>
              <a:tr h="213403">
                <a:tc>
                  <a:txBody>
                    <a:bodyPr/>
                    <a:lstStyle/>
                    <a:p>
                      <a:pPr algn="l" fontAlgn="b"/>
                      <a:r>
                        <a:rPr lang="en-GB" sz="1400" u="none" strike="noStrike">
                          <a:effectLst/>
                          <a:latin typeface="+mn-lt"/>
                          <a:ea typeface="Tahoma" panose="020B0604030504040204" pitchFamily="34" charset="0"/>
                          <a:cs typeface="Tahoma" panose="020B0604030504040204" pitchFamily="34" charset="0"/>
                        </a:rPr>
                        <a:t>Total</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54,0</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22,8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13,8</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8,4</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a:effectLst/>
                          <a:latin typeface="+mn-lt"/>
                          <a:ea typeface="Tahoma" panose="020B0604030504040204" pitchFamily="34" charset="0"/>
                          <a:cs typeface="Tahoma" panose="020B0604030504040204" pitchFamily="34" charset="0"/>
                        </a:rPr>
                        <a:t>1,1</a:t>
                      </a:r>
                      <a:endParaRPr lang="en-GB" sz="1400" b="0" i="0" u="none" strike="noStrike">
                        <a:solidFill>
                          <a:srgbClr val="000000"/>
                        </a:solidFill>
                        <a:effectLst/>
                        <a:latin typeface="+mn-lt"/>
                        <a:ea typeface="Tahoma" panose="020B0604030504040204" pitchFamily="34" charset="0"/>
                        <a:cs typeface="Tahoma" panose="020B0604030504040204" pitchFamily="34" charset="0"/>
                      </a:endParaRPr>
                    </a:p>
                  </a:txBody>
                  <a:tcPr marL="0" marR="0" marT="0" marB="0" anchor="b"/>
                </a:tc>
                <a:tc>
                  <a:txBody>
                    <a:bodyPr/>
                    <a:lstStyle/>
                    <a:p>
                      <a:pPr algn="r" fontAlgn="b"/>
                      <a:r>
                        <a:rPr lang="en-GB" sz="1400" u="none" strike="noStrike" dirty="0">
                          <a:effectLst/>
                          <a:latin typeface="+mn-lt"/>
                          <a:ea typeface="Tahoma" panose="020B0604030504040204" pitchFamily="34" charset="0"/>
                          <a:cs typeface="Tahoma" panose="020B0604030504040204" pitchFamily="34" charset="0"/>
                        </a:rPr>
                        <a:t>100,0</a:t>
                      </a:r>
                      <a:endParaRPr lang="en-GB" sz="1400" b="0" i="0" u="none" strike="noStrike" dirty="0">
                        <a:solidFill>
                          <a:srgbClr val="000000"/>
                        </a:solidFill>
                        <a:effectLst/>
                        <a:latin typeface="+mn-lt"/>
                        <a:ea typeface="Tahoma" panose="020B0604030504040204" pitchFamily="34" charset="0"/>
                        <a:cs typeface="Tahoma" panose="020B0604030504040204" pitchFamily="34" charset="0"/>
                      </a:endParaRPr>
                    </a:p>
                  </a:txBody>
                  <a:tcPr marL="0" marR="0" marT="0" marB="0" anchor="b"/>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868209310"/>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017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028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Style</a:t>
              </a:r>
            </a:p>
          </p:txBody>
        </p:sp>
      </p:grpSp>
      <p:graphicFrame>
        <p:nvGraphicFramePr>
          <p:cNvPr id="4" name="Tabella 3"/>
          <p:cNvGraphicFramePr>
            <a:graphicFrameLocks noGrp="1"/>
          </p:cNvGraphicFramePr>
          <p:nvPr/>
        </p:nvGraphicFramePr>
        <p:xfrm>
          <a:off x="1624014" y="4292601"/>
          <a:ext cx="8929688" cy="2429090"/>
        </p:xfrm>
        <a:graphic>
          <a:graphicData uri="http://schemas.openxmlformats.org/drawingml/2006/table">
            <a:tbl>
              <a:tblPr>
                <a:tableStyleId>{5C22544A-7EE6-4342-B048-85BDC9FD1C3A}</a:tableStyleId>
              </a:tblPr>
              <a:tblGrid>
                <a:gridCol w="1277640">
                  <a:extLst>
                    <a:ext uri="{9D8B030D-6E8A-4147-A177-3AD203B41FA5}">
                      <a16:colId xmlns:a16="http://schemas.microsoft.com/office/drawing/2014/main" val="20000"/>
                    </a:ext>
                  </a:extLst>
                </a:gridCol>
                <a:gridCol w="1296245">
                  <a:extLst>
                    <a:ext uri="{9D8B030D-6E8A-4147-A177-3AD203B41FA5}">
                      <a16:colId xmlns:a16="http://schemas.microsoft.com/office/drawing/2014/main" val="20001"/>
                    </a:ext>
                  </a:extLst>
                </a:gridCol>
                <a:gridCol w="1080204">
                  <a:extLst>
                    <a:ext uri="{9D8B030D-6E8A-4147-A177-3AD203B41FA5}">
                      <a16:colId xmlns:a16="http://schemas.microsoft.com/office/drawing/2014/main" val="20002"/>
                    </a:ext>
                  </a:extLst>
                </a:gridCol>
                <a:gridCol w="936177">
                  <a:extLst>
                    <a:ext uri="{9D8B030D-6E8A-4147-A177-3AD203B41FA5}">
                      <a16:colId xmlns:a16="http://schemas.microsoft.com/office/drawing/2014/main" val="20003"/>
                    </a:ext>
                  </a:extLst>
                </a:gridCol>
                <a:gridCol w="1584299">
                  <a:extLst>
                    <a:ext uri="{9D8B030D-6E8A-4147-A177-3AD203B41FA5}">
                      <a16:colId xmlns:a16="http://schemas.microsoft.com/office/drawing/2014/main" val="20004"/>
                    </a:ext>
                  </a:extLst>
                </a:gridCol>
                <a:gridCol w="792150">
                  <a:extLst>
                    <a:ext uri="{9D8B030D-6E8A-4147-A177-3AD203B41FA5}">
                      <a16:colId xmlns:a16="http://schemas.microsoft.com/office/drawing/2014/main" val="20005"/>
                    </a:ext>
                  </a:extLst>
                </a:gridCol>
                <a:gridCol w="1080204">
                  <a:extLst>
                    <a:ext uri="{9D8B030D-6E8A-4147-A177-3AD203B41FA5}">
                      <a16:colId xmlns:a16="http://schemas.microsoft.com/office/drawing/2014/main" val="20006"/>
                    </a:ext>
                  </a:extLst>
                </a:gridCol>
                <a:gridCol w="882769">
                  <a:extLst>
                    <a:ext uri="{9D8B030D-6E8A-4147-A177-3AD203B41FA5}">
                      <a16:colId xmlns:a16="http://schemas.microsoft.com/office/drawing/2014/main" val="20007"/>
                    </a:ext>
                  </a:extLst>
                </a:gridCol>
              </a:tblGrid>
              <a:tr h="599472">
                <a:tc>
                  <a:txBody>
                    <a:bodyPr/>
                    <a:lstStyle/>
                    <a:p>
                      <a:pPr algn="l" fontAlgn="b"/>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Emphasising party’s values and competences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Emphasising candidate’s values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Emphasizing generic people</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92D05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one specific person (other politicians)</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an enemy</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Attacking generic others (elite)</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solidFill>
                      <a:srgbClr val="FF3300"/>
                    </a:solidFill>
                  </a:tcPr>
                </a:tc>
                <a:tc>
                  <a:txBody>
                    <a:bodyPr/>
                    <a:lstStyle/>
                    <a:p>
                      <a:pPr algn="ctr" fontAlgn="b"/>
                      <a:r>
                        <a:rPr lang="en-GB" sz="1300" u="none" strike="noStrike">
                          <a:effectLst/>
                          <a:latin typeface="Tahoma" panose="020B0604030504040204" pitchFamily="34" charset="0"/>
                          <a:ea typeface="Tahoma" panose="020B0604030504040204" pitchFamily="34" charset="0"/>
                          <a:cs typeface="Tahoma" panose="020B0604030504040204" pitchFamily="34" charset="0"/>
                        </a:rPr>
                        <a:t>Total</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nchor="b"/>
                </a:tc>
                <a:extLst>
                  <a:ext uri="{0D108BD9-81ED-4DB2-BD59-A6C34878D82A}">
                    <a16:rowId xmlns:a16="http://schemas.microsoft.com/office/drawing/2014/main" val="10000"/>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Andrea Dusi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21,1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47,4</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10,5</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1"/>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Beatrice Lorenzin</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55,4</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5,9</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6,9</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17,8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8,9</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5,0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2"/>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Giorgia Meloni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50,0</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25,6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20,5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3"/>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Luigi Di Maio</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41,0</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2,4</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39,8</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6,0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7,2</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4"/>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Matteo Renzi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35,5</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11,6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2,2</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44,2</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5,8</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0,7</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5"/>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Matteo Salvini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17,7</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24,9</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26,3</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28,6</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6"/>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Pietro Grasso</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58,3</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5,6</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16,7</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11,1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8,3</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7"/>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Silvio Berlusconi</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b="1" u="none" strike="noStrike" dirty="0">
                          <a:effectLst/>
                          <a:latin typeface="Tahoma" panose="020B0604030504040204" pitchFamily="34" charset="0"/>
                          <a:ea typeface="Tahoma" panose="020B0604030504040204" pitchFamily="34" charset="0"/>
                          <a:cs typeface="Tahoma" panose="020B0604030504040204" pitchFamily="34" charset="0"/>
                        </a:rPr>
                        <a:t>90,4</a:t>
                      </a:r>
                      <a:endParaRPr lang="en-GB" sz="1300" b="1"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8,2</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1,4</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8"/>
                  </a:ext>
                </a:extLst>
              </a:tr>
              <a:tr h="203267">
                <a:tc>
                  <a:txBody>
                    <a:bodyPr/>
                    <a:lstStyle/>
                    <a:p>
                      <a:pPr algn="l"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Total</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38,7</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13,4</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2,9</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92D05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26,3</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a:effectLst/>
                          <a:latin typeface="Tahoma" panose="020B0604030504040204" pitchFamily="34" charset="0"/>
                          <a:ea typeface="Tahoma" panose="020B0604030504040204" pitchFamily="34" charset="0"/>
                          <a:cs typeface="Tahoma" panose="020B0604030504040204" pitchFamily="34" charset="0"/>
                        </a:rPr>
                        <a:t>16,1</a:t>
                      </a:r>
                      <a:endParaRPr lang="en-GB" sz="1300" b="0" i="0" u="none" strike="noStrike">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2,6</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solidFill>
                      <a:srgbClr val="FF3300"/>
                    </a:solidFill>
                  </a:tcPr>
                </a:tc>
                <a:tc>
                  <a:txBody>
                    <a:bodyPr/>
                    <a:lstStyle/>
                    <a:p>
                      <a:pPr algn="r" fontAlgn="t"/>
                      <a:r>
                        <a:rPr lang="en-GB" sz="1300" u="none" strike="noStrike" dirty="0">
                          <a:effectLst/>
                          <a:latin typeface="Tahoma" panose="020B0604030504040204" pitchFamily="34" charset="0"/>
                          <a:ea typeface="Tahoma" panose="020B0604030504040204" pitchFamily="34" charset="0"/>
                          <a:cs typeface="Tahoma" panose="020B0604030504040204" pitchFamily="34" charset="0"/>
                        </a:rPr>
                        <a:t>100,0</a:t>
                      </a:r>
                      <a:endParaRPr lang="en-GB" sz="1300" b="0" i="0" u="none" strike="noStrike" dirty="0">
                        <a:solidFill>
                          <a:srgbClr val="000000"/>
                        </a:solidFill>
                        <a:effectLst/>
                        <a:latin typeface="Tahoma" panose="020B0604030504040204" pitchFamily="34" charset="0"/>
                        <a:ea typeface="Tahoma" panose="020B0604030504040204" pitchFamily="34" charset="0"/>
                        <a:cs typeface="Tahoma" panose="020B0604030504040204" pitchFamily="34" charset="0"/>
                      </a:endParaRPr>
                    </a:p>
                  </a:txBody>
                  <a:tcPr marL="5165" marR="5165" marT="5165" marB="0"/>
                </a:tc>
                <a:extLst>
                  <a:ext uri="{0D108BD9-81ED-4DB2-BD59-A6C34878D82A}">
                    <a16:rowId xmlns:a16="http://schemas.microsoft.com/office/drawing/2014/main" val="10009"/>
                  </a:ext>
                </a:extLst>
              </a:tr>
            </a:tbl>
          </a:graphicData>
        </a:graphic>
      </p:graphicFrame>
      <p:pic>
        <p:nvPicPr>
          <p:cNvPr id="50280" name="Immagine 1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95439" y="414338"/>
            <a:ext cx="7229475" cy="35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281" name="Rettangolo 1"/>
          <p:cNvSpPr>
            <a:spLocks noChangeArrowheads="1"/>
          </p:cNvSpPr>
          <p:nvPr/>
        </p:nvSpPr>
        <p:spPr bwMode="auto">
          <a:xfrm>
            <a:off x="8515351" y="1341439"/>
            <a:ext cx="212407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00">
                <a:solidFill>
                  <a:srgbClr val="92D050"/>
                </a:solidFill>
                <a:latin typeface="Tahoma" panose="020B0604030504040204" pitchFamily="34" charset="0"/>
                <a:cs typeface="Tahoma" panose="020B0604030504040204" pitchFamily="34" charset="0"/>
              </a:rPr>
              <a:t>Self-promotion messages that emphasize the values, virtues and own qualities and proposals</a:t>
            </a:r>
            <a:endParaRPr lang="en-GB" altLang="it-IT" sz="1000">
              <a:solidFill>
                <a:srgbClr val="92D050"/>
              </a:solidFill>
              <a:latin typeface="Tahoma" panose="020B0604030504040204" pitchFamily="34" charset="0"/>
              <a:cs typeface="Tahoma" panose="020B0604030504040204" pitchFamily="34" charset="0"/>
            </a:endParaRPr>
          </a:p>
        </p:txBody>
      </p:sp>
      <p:sp>
        <p:nvSpPr>
          <p:cNvPr id="50282" name="Rettangolo 2"/>
          <p:cNvSpPr>
            <a:spLocks noChangeArrowheads="1"/>
          </p:cNvSpPr>
          <p:nvPr/>
        </p:nvSpPr>
        <p:spPr bwMode="auto">
          <a:xfrm>
            <a:off x="8516938" y="1916114"/>
            <a:ext cx="215106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it-IT" altLang="it-IT" sz="1000">
                <a:solidFill>
                  <a:srgbClr val="FF0000"/>
                </a:solidFill>
                <a:latin typeface="Tahoma" panose="020B0604030504040204" pitchFamily="34" charset="0"/>
                <a:cs typeface="Tahoma" panose="020B0604030504040204" pitchFamily="34" charset="0"/>
              </a:rPr>
              <a:t>Attacking rival parties/candidates and criticizing their policy platforms or personality traits</a:t>
            </a:r>
            <a:endParaRPr lang="en-GB" altLang="it-IT" sz="1000">
              <a:solidFill>
                <a:srgbClr val="FF0000"/>
              </a:solidFill>
              <a:latin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90492066"/>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222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pic>
        <p:nvPicPr>
          <p:cNvPr id="52227" name="Immagin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16051" y="620714"/>
            <a:ext cx="9574213" cy="6237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871212"/>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22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2229"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pic>
        <p:nvPicPr>
          <p:cNvPr id="2" name="Immagin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8212" y="633842"/>
            <a:ext cx="9385659" cy="6205108"/>
          </a:xfrm>
          <a:prstGeom prst="rect">
            <a:avLst/>
          </a:prstGeom>
        </p:spPr>
      </p:pic>
    </p:spTree>
    <p:extLst>
      <p:ext uri="{BB962C8B-B14F-4D97-AF65-F5344CB8AC3E}">
        <p14:creationId xmlns:p14="http://schemas.microsoft.com/office/powerpoint/2010/main" val="26152039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a:t>Stop the monster before it mutates!</a:t>
            </a:r>
          </a:p>
        </p:txBody>
      </p:sp>
      <p:pic>
        <p:nvPicPr>
          <p:cNvPr id="8195" name="Picture 2" descr="https://pbs.twimg.com/media/Cox1WD-WEAAO9ox.jpg">
            <a:extLst>
              <a:ext uri="{FF2B5EF4-FFF2-40B4-BE49-F238E27FC236}">
                <a16:creationId xmlns:a16="http://schemas.microsoft.com/office/drawing/2014/main" id="{47C471C0-E6CA-4AD6-BF28-EE3D39C706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4875"/>
            <a:ext cx="4951413" cy="318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Immagine 2">
            <a:extLst>
              <a:ext uri="{FF2B5EF4-FFF2-40B4-BE49-F238E27FC236}">
                <a16:creationId xmlns:a16="http://schemas.microsoft.com/office/drawing/2014/main" id="{421B6AFE-9CD4-45A3-AA73-985A3F85D61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72075" y="5448300"/>
            <a:ext cx="70199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Rettangolo 10">
            <a:extLst>
              <a:ext uri="{FF2B5EF4-FFF2-40B4-BE49-F238E27FC236}">
                <a16:creationId xmlns:a16="http://schemas.microsoft.com/office/drawing/2014/main" id="{704F7725-C0EA-41C7-9788-E0BD1E6815AC}"/>
              </a:ext>
            </a:extLst>
          </p:cNvPr>
          <p:cNvSpPr/>
          <p:nvPr/>
        </p:nvSpPr>
        <p:spPr>
          <a:xfrm>
            <a:off x="5148263" y="847725"/>
            <a:ext cx="6865937" cy="3692525"/>
          </a:xfrm>
          <a:prstGeom prst="rect">
            <a:avLst/>
          </a:prstGeom>
        </p:spPr>
        <p:txBody>
          <a:bodyPr>
            <a:spAutoFit/>
          </a:bodyPr>
          <a:lstStyle/>
          <a:p>
            <a:pPr algn="just" eaLnBrk="1" fontAlgn="auto" hangingPunct="1">
              <a:spcBef>
                <a:spcPts val="0"/>
              </a:spcBef>
              <a:spcAft>
                <a:spcPts val="0"/>
              </a:spcAft>
              <a:defRPr/>
            </a:pPr>
            <a:r>
              <a:rPr lang="it-IT" dirty="0">
                <a:latin typeface="+mn-lt"/>
              </a:rPr>
              <a:t>Dunque, perché questa «bufala» ha funzionato, anche tra coloro che dovrebbero avere dimestichezza con certi temi?</a:t>
            </a:r>
          </a:p>
          <a:p>
            <a:pPr algn="just" eaLnBrk="1" fontAlgn="auto" hangingPunct="1">
              <a:spcBef>
                <a:spcPts val="0"/>
              </a:spcBef>
              <a:spcAft>
                <a:spcPts val="0"/>
              </a:spcAft>
              <a:defRPr/>
            </a:pPr>
            <a:endParaRPr lang="it-IT" dirty="0">
              <a:latin typeface="+mn-lt"/>
            </a:endParaRPr>
          </a:p>
          <a:p>
            <a:pPr marL="342900" indent="-342900" algn="just" eaLnBrk="1" fontAlgn="auto" hangingPunct="1">
              <a:spcBef>
                <a:spcPts val="0"/>
              </a:spcBef>
              <a:spcAft>
                <a:spcPts val="0"/>
              </a:spcAft>
              <a:buFontTx/>
              <a:buAutoNum type="arabicPeriod"/>
              <a:defRPr/>
            </a:pPr>
            <a:r>
              <a:rPr lang="it-IT" dirty="0">
                <a:latin typeface="+mn-lt"/>
              </a:rPr>
              <a:t>Ci sono numeri e sembrano anche precisi;</a:t>
            </a:r>
          </a:p>
          <a:p>
            <a:pPr marL="342900" indent="-342900" algn="just" eaLnBrk="1" fontAlgn="auto" hangingPunct="1">
              <a:spcBef>
                <a:spcPts val="0"/>
              </a:spcBef>
              <a:spcAft>
                <a:spcPts val="0"/>
              </a:spcAft>
              <a:buFontTx/>
              <a:buAutoNum type="arabicPeriod"/>
              <a:defRPr/>
            </a:pPr>
            <a:r>
              <a:rPr lang="it-IT" dirty="0">
                <a:latin typeface="+mn-lt"/>
              </a:rPr>
              <a:t>Questi numeri sono anche «grandi», quindi di difficile interpretazione e comparazione;</a:t>
            </a:r>
          </a:p>
          <a:p>
            <a:pPr marL="342900" indent="-342900" algn="just" eaLnBrk="1" fontAlgn="auto" hangingPunct="1">
              <a:spcBef>
                <a:spcPts val="0"/>
              </a:spcBef>
              <a:spcAft>
                <a:spcPts val="0"/>
              </a:spcAft>
              <a:buFontTx/>
              <a:buAutoNum type="arabicPeriod"/>
              <a:defRPr/>
            </a:pPr>
            <a:r>
              <a:rPr lang="it-IT" dirty="0">
                <a:latin typeface="+mn-lt"/>
              </a:rPr>
              <a:t>Si basa su una notizia che, in quel momento storico, ha invaso per giorni tutti i mezzi di informazione;</a:t>
            </a:r>
          </a:p>
          <a:p>
            <a:pPr marL="342900" indent="-342900" algn="just" eaLnBrk="1" fontAlgn="auto" hangingPunct="1">
              <a:spcBef>
                <a:spcPts val="0"/>
              </a:spcBef>
              <a:spcAft>
                <a:spcPts val="0"/>
              </a:spcAft>
              <a:buFontTx/>
              <a:buAutoNum type="arabicPeriod"/>
              <a:defRPr/>
            </a:pPr>
            <a:r>
              <a:rPr lang="it-IT" dirty="0">
                <a:latin typeface="+mn-lt"/>
              </a:rPr>
              <a:t>Il messaggio allarmante è condivisibile e dipinge una realtà molto verosimile;</a:t>
            </a:r>
          </a:p>
          <a:p>
            <a:pPr marL="342900" indent="-342900" algn="just" eaLnBrk="1" fontAlgn="auto" hangingPunct="1">
              <a:spcBef>
                <a:spcPts val="0"/>
              </a:spcBef>
              <a:spcAft>
                <a:spcPts val="0"/>
              </a:spcAft>
              <a:buFontTx/>
              <a:buAutoNum type="arabicPeriod"/>
              <a:defRPr/>
            </a:pPr>
            <a:r>
              <a:rPr lang="it-IT" dirty="0">
                <a:latin typeface="+mn-lt"/>
              </a:rPr>
              <a:t>Spesso le «cattive informazioni» corredate da statistiche e numeri sono a supporto di cause dai forti connotati ideologici: ideologia e </a:t>
            </a:r>
            <a:r>
              <a:rPr lang="it-IT" dirty="0" err="1">
                <a:latin typeface="+mn-lt"/>
              </a:rPr>
              <a:t>bias</a:t>
            </a:r>
            <a:r>
              <a:rPr lang="it-IT" dirty="0">
                <a:latin typeface="+mn-lt"/>
              </a:rPr>
              <a:t> vanno spesso a braccetto.</a:t>
            </a:r>
          </a:p>
        </p:txBody>
      </p:sp>
      <p:sp>
        <p:nvSpPr>
          <p:cNvPr id="8198" name="Rettangolo 8">
            <a:extLst>
              <a:ext uri="{FF2B5EF4-FFF2-40B4-BE49-F238E27FC236}">
                <a16:creationId xmlns:a16="http://schemas.microsoft.com/office/drawing/2014/main" id="{C32AEAA4-BF12-4EC6-B83C-A407B6B2C1C4}"/>
              </a:ext>
            </a:extLst>
          </p:cNvPr>
          <p:cNvSpPr>
            <a:spLocks noChangeArrowheads="1"/>
          </p:cNvSpPr>
          <p:nvPr/>
        </p:nvSpPr>
        <p:spPr bwMode="auto">
          <a:xfrm>
            <a:off x="0" y="4049713"/>
            <a:ext cx="488315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it-IT" altLang="it-IT" sz="1200">
                <a:hlinkClick r:id="rId4"/>
              </a:rPr>
              <a:t>Fonte: http://www.greedybrain.com/divulgazione/la-bufala-di-higuain-perche-i-ricercatori-ci-cascano/</a:t>
            </a:r>
            <a:r>
              <a:rPr lang="it-IT" altLang="it-IT" sz="1200"/>
              <a:t> </a:t>
            </a:r>
          </a:p>
        </p:txBody>
      </p:sp>
      <p:sp>
        <p:nvSpPr>
          <p:cNvPr id="8199" name="Rettangolo 12">
            <a:extLst>
              <a:ext uri="{FF2B5EF4-FFF2-40B4-BE49-F238E27FC236}">
                <a16:creationId xmlns:a16="http://schemas.microsoft.com/office/drawing/2014/main" id="{EC8A6C3F-3BEC-44E0-8D71-F7E3562B27F5}"/>
              </a:ext>
            </a:extLst>
          </p:cNvPr>
          <p:cNvSpPr>
            <a:spLocks noChangeArrowheads="1"/>
          </p:cNvSpPr>
          <p:nvPr/>
        </p:nvSpPr>
        <p:spPr bwMode="auto">
          <a:xfrm>
            <a:off x="114300" y="4786313"/>
            <a:ext cx="11963400"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a:t>Il fatto che si tratti di una rivendicazione ritenuta condivisibile e giusta dalla comunità scientifica non deve tranne in inganno e ammorbidire la nostra reazione: quanta forza perde un messaggio supportato con dati parziali, discutibili o, addirittura, palesemente errati? </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4274"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4538"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Themes</a:t>
              </a:r>
            </a:p>
          </p:txBody>
        </p:sp>
      </p:grpSp>
      <p:graphicFrame>
        <p:nvGraphicFramePr>
          <p:cNvPr id="4" name="Tabella 3"/>
          <p:cNvGraphicFramePr>
            <a:graphicFrameLocks noGrp="1"/>
          </p:cNvGraphicFramePr>
          <p:nvPr/>
        </p:nvGraphicFramePr>
        <p:xfrm>
          <a:off x="1631951" y="981075"/>
          <a:ext cx="8856663" cy="5469166"/>
        </p:xfrm>
        <a:graphic>
          <a:graphicData uri="http://schemas.openxmlformats.org/drawingml/2006/table">
            <a:tbl>
              <a:tblPr/>
              <a:tblGrid>
                <a:gridCol w="2285590">
                  <a:extLst>
                    <a:ext uri="{9D8B030D-6E8A-4147-A177-3AD203B41FA5}">
                      <a16:colId xmlns:a16="http://schemas.microsoft.com/office/drawing/2014/main" val="20000"/>
                    </a:ext>
                  </a:extLst>
                </a:gridCol>
                <a:gridCol w="662821">
                  <a:extLst>
                    <a:ext uri="{9D8B030D-6E8A-4147-A177-3AD203B41FA5}">
                      <a16:colId xmlns:a16="http://schemas.microsoft.com/office/drawing/2014/main" val="20001"/>
                    </a:ext>
                  </a:extLst>
                </a:gridCol>
                <a:gridCol w="937092">
                  <a:extLst>
                    <a:ext uri="{9D8B030D-6E8A-4147-A177-3AD203B41FA5}">
                      <a16:colId xmlns:a16="http://schemas.microsoft.com/office/drawing/2014/main" val="20002"/>
                    </a:ext>
                  </a:extLst>
                </a:gridCol>
                <a:gridCol w="799957">
                  <a:extLst>
                    <a:ext uri="{9D8B030D-6E8A-4147-A177-3AD203B41FA5}">
                      <a16:colId xmlns:a16="http://schemas.microsoft.com/office/drawing/2014/main" val="20003"/>
                    </a:ext>
                  </a:extLst>
                </a:gridCol>
                <a:gridCol w="708533">
                  <a:extLst>
                    <a:ext uri="{9D8B030D-6E8A-4147-A177-3AD203B41FA5}">
                      <a16:colId xmlns:a16="http://schemas.microsoft.com/office/drawing/2014/main" val="20004"/>
                    </a:ext>
                  </a:extLst>
                </a:gridCol>
                <a:gridCol w="731389">
                  <a:extLst>
                    <a:ext uri="{9D8B030D-6E8A-4147-A177-3AD203B41FA5}">
                      <a16:colId xmlns:a16="http://schemas.microsoft.com/office/drawing/2014/main" val="20005"/>
                    </a:ext>
                  </a:extLst>
                </a:gridCol>
                <a:gridCol w="777101">
                  <a:extLst>
                    <a:ext uri="{9D8B030D-6E8A-4147-A177-3AD203B41FA5}">
                      <a16:colId xmlns:a16="http://schemas.microsoft.com/office/drawing/2014/main" val="20006"/>
                    </a:ext>
                  </a:extLst>
                </a:gridCol>
                <a:gridCol w="731389">
                  <a:extLst>
                    <a:ext uri="{9D8B030D-6E8A-4147-A177-3AD203B41FA5}">
                      <a16:colId xmlns:a16="http://schemas.microsoft.com/office/drawing/2014/main" val="20007"/>
                    </a:ext>
                  </a:extLst>
                </a:gridCol>
                <a:gridCol w="879952">
                  <a:extLst>
                    <a:ext uri="{9D8B030D-6E8A-4147-A177-3AD203B41FA5}">
                      <a16:colId xmlns:a16="http://schemas.microsoft.com/office/drawing/2014/main" val="20008"/>
                    </a:ext>
                  </a:extLst>
                </a:gridCol>
                <a:gridCol w="342839">
                  <a:extLst>
                    <a:ext uri="{9D8B030D-6E8A-4147-A177-3AD203B41FA5}">
                      <a16:colId xmlns:a16="http://schemas.microsoft.com/office/drawing/2014/main" val="20009"/>
                    </a:ext>
                  </a:extLst>
                </a:gridCol>
              </a:tblGrid>
              <a:tr h="372115">
                <a:tc>
                  <a:txBody>
                    <a:bodyPr/>
                    <a:lstStyle/>
                    <a:p>
                      <a:pPr algn="l" fontAlgn="b"/>
                      <a:r>
                        <a:rPr lang="it-IT" sz="1200" b="0" i="0" u="none" strike="noStrike" dirty="0">
                          <a:solidFill>
                            <a:srgbClr val="000000"/>
                          </a:solidFill>
                          <a:effectLst/>
                          <a:latin typeface="Calibri" panose="020F0502020204030204" pitchFamily="34" charset="0"/>
                        </a:rPr>
                        <a:t> </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Andrea </a:t>
                      </a:r>
                      <a:r>
                        <a:rPr lang="it-IT" sz="1200" b="0" i="0" u="none" strike="noStrike" dirty="0" err="1">
                          <a:solidFill>
                            <a:srgbClr val="000000"/>
                          </a:solidFill>
                          <a:effectLst/>
                          <a:latin typeface="Calibri" panose="020F0502020204030204" pitchFamily="34" charset="0"/>
                        </a:rPr>
                        <a:t>Dusi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a:solidFill>
                            <a:srgbClr val="000000"/>
                          </a:solidFill>
                          <a:effectLst/>
                          <a:latin typeface="Calibri" panose="020F0502020204030204" pitchFamily="34" charset="0"/>
                        </a:rPr>
                        <a:t>Beatrice Lorenzin</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Giorgia Meloni</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Luigi Di Maio</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Matteo </a:t>
                      </a:r>
                      <a:r>
                        <a:rPr lang="it-IT" sz="1200" b="0" i="0" u="none" strike="noStrike" dirty="0" err="1">
                          <a:solidFill>
                            <a:srgbClr val="000000"/>
                          </a:solidFill>
                          <a:effectLst/>
                          <a:latin typeface="Calibri" panose="020F0502020204030204" pitchFamily="34" charset="0"/>
                        </a:rPr>
                        <a:t>Renzi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Matteo </a:t>
                      </a:r>
                      <a:r>
                        <a:rPr lang="it-IT" sz="1200" b="0" i="0" u="none" strike="noStrike" dirty="0" err="1">
                          <a:solidFill>
                            <a:srgbClr val="000000"/>
                          </a:solidFill>
                          <a:effectLst/>
                          <a:latin typeface="Calibri" panose="020F0502020204030204" pitchFamily="34" charset="0"/>
                        </a:rPr>
                        <a:t>Salvini</a:t>
                      </a:r>
                      <a:endParaRPr lang="it-IT" sz="1200" b="0" i="0" u="none" strike="noStrike" dirty="0">
                        <a:solidFill>
                          <a:srgbClr val="000000"/>
                        </a:solidFill>
                        <a:effectLst/>
                        <a:latin typeface="Calibri" panose="020F0502020204030204" pitchFamily="34" charset="0"/>
                      </a:endParaRP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Pietro Grasso</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algn="l" fontAlgn="b"/>
                      <a:r>
                        <a:rPr lang="it-IT" sz="1200" b="0" i="0" u="none" strike="noStrike" dirty="0">
                          <a:solidFill>
                            <a:srgbClr val="000000"/>
                          </a:solidFill>
                          <a:effectLst/>
                          <a:latin typeface="Calibri" panose="020F0502020204030204" pitchFamily="34" charset="0"/>
                        </a:rPr>
                        <a:t>Silvio Berlusconi</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tc>
                  <a:txBody>
                    <a:bodyPr/>
                    <a:lstStyle/>
                    <a:p>
                      <a:pPr marL="0" algn="l" defTabSz="914400" rtl="0" eaLnBrk="1" fontAlgn="b" latinLnBrk="0" hangingPunct="1"/>
                      <a:r>
                        <a:rPr lang="it-IT" sz="1200" b="0" i="0" u="none" strike="noStrike" kern="1200" dirty="0">
                          <a:solidFill>
                            <a:srgbClr val="000000"/>
                          </a:solidFill>
                          <a:effectLst/>
                          <a:latin typeface="Calibri" panose="020F0502020204030204" pitchFamily="34" charset="0"/>
                          <a:ea typeface="+mn-ea"/>
                          <a:cs typeface="+mn-cs"/>
                        </a:rPr>
                        <a:t>Total</a:t>
                      </a:r>
                    </a:p>
                  </a:txBody>
                  <a:tcPr marL="6371" marR="6371" marT="6371" marB="0" anchor="b">
                    <a:lnL>
                      <a:noFill/>
                    </a:lnL>
                    <a:lnR>
                      <a:noFill/>
                    </a:lnR>
                    <a:lnT>
                      <a:noFill/>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189243">
                <a:tc>
                  <a:txBody>
                    <a:bodyPr/>
                    <a:lstStyle/>
                    <a:p>
                      <a:pPr algn="l" fontAlgn="b"/>
                      <a:r>
                        <a:rPr lang="it-IT" sz="1200" b="0" i="0" u="none" strike="noStrike">
                          <a:solidFill>
                            <a:srgbClr val="000000"/>
                          </a:solidFill>
                          <a:effectLst/>
                          <a:latin typeface="Calibri" panose="020F0502020204030204" pitchFamily="34" charset="0"/>
                        </a:rPr>
                        <a:t>Law and Order</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4.1</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18.0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18.3</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tc>
                  <a:txBody>
                    <a:bodyPr/>
                    <a:lstStyle/>
                    <a:p>
                      <a:pPr algn="r" fontAlgn="b"/>
                      <a:r>
                        <a:rPr lang="it-IT" sz="1200" b="0" i="0" u="none" strike="noStrike">
                          <a:solidFill>
                            <a:srgbClr val="000000"/>
                          </a:solidFill>
                          <a:effectLst/>
                          <a:latin typeface="Calibri" panose="020F0502020204030204" pitchFamily="34" charset="0"/>
                        </a:rPr>
                        <a:t>12.7</a:t>
                      </a:r>
                    </a:p>
                  </a:txBody>
                  <a:tcPr marL="6371" marR="6371" marT="6371" marB="0" anchor="b">
                    <a:lnL>
                      <a:noFill/>
                    </a:lnL>
                    <a:lnR>
                      <a:noFill/>
                    </a:lnR>
                    <a:lnT w="12700" cap="flat" cmpd="sng" algn="ctr">
                      <a:solidFill>
                        <a:schemeClr val="tx1"/>
                      </a:solidFill>
                      <a:prstDash val="solid"/>
                      <a:round/>
                      <a:headEnd type="none" w="med" len="med"/>
                      <a:tailEnd type="none" w="med" len="med"/>
                    </a:lnT>
                    <a:lnB>
                      <a:noFill/>
                    </a:lnB>
                  </a:tcPr>
                </a:tc>
                <a:extLst>
                  <a:ext uri="{0D108BD9-81ED-4DB2-BD59-A6C34878D82A}">
                    <a16:rowId xmlns:a16="http://schemas.microsoft.com/office/drawing/2014/main" val="10001"/>
                  </a:ext>
                </a:extLst>
              </a:tr>
              <a:tr h="189243">
                <a:tc>
                  <a:txBody>
                    <a:bodyPr/>
                    <a:lstStyle/>
                    <a:p>
                      <a:pPr algn="l" fontAlgn="b"/>
                      <a:r>
                        <a:rPr lang="it-IT" sz="1200" b="0" i="0" u="none" strike="noStrike">
                          <a:solidFill>
                            <a:srgbClr val="000000"/>
                          </a:solidFill>
                          <a:effectLst/>
                          <a:latin typeface="Calibri" panose="020F0502020204030204" pitchFamily="34" charset="0"/>
                        </a:rPr>
                        <a:t>Multiculturalism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10.5</a:t>
                      </a:r>
                    </a:p>
                  </a:txBody>
                  <a:tcPr marL="6371" marR="6371" marT="6371" marB="0" anchor="b">
                    <a:lnL>
                      <a:noFill/>
                    </a:lnL>
                    <a:lnR>
                      <a:noFill/>
                    </a:lnR>
                    <a:lnT>
                      <a:noFill/>
                    </a:lnT>
                    <a:lnB>
                      <a:noFill/>
                    </a:lnB>
                  </a:tcPr>
                </a:tc>
                <a:extLst>
                  <a:ext uri="{0D108BD9-81ED-4DB2-BD59-A6C34878D82A}">
                    <a16:rowId xmlns:a16="http://schemas.microsoft.com/office/drawing/2014/main" val="10002"/>
                  </a:ext>
                </a:extLst>
              </a:tr>
              <a:tr h="189243">
                <a:tc>
                  <a:txBody>
                    <a:bodyPr/>
                    <a:lstStyle/>
                    <a:p>
                      <a:pPr algn="l" fontAlgn="b"/>
                      <a:r>
                        <a:rPr lang="it-IT" sz="1200" b="0" i="0" u="none" strike="noStrike">
                          <a:solidFill>
                            <a:srgbClr val="000000"/>
                          </a:solidFill>
                          <a:effectLst/>
                          <a:latin typeface="Calibri" panose="020F0502020204030204" pitchFamily="34" charset="0"/>
                        </a:rPr>
                        <a:t>Immigration</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10.3</a:t>
                      </a:r>
                    </a:p>
                  </a:txBody>
                  <a:tcPr marL="6371" marR="6371" marT="6371" marB="0" anchor="b">
                    <a:lnL>
                      <a:noFill/>
                    </a:lnL>
                    <a:lnR>
                      <a:noFill/>
                    </a:lnR>
                    <a:lnT>
                      <a:noFill/>
                    </a:lnT>
                    <a:lnB>
                      <a:noFill/>
                    </a:lnB>
                  </a:tcPr>
                </a:tc>
                <a:extLst>
                  <a:ext uri="{0D108BD9-81ED-4DB2-BD59-A6C34878D82A}">
                    <a16:rowId xmlns:a16="http://schemas.microsoft.com/office/drawing/2014/main" val="10003"/>
                  </a:ext>
                </a:extLst>
              </a:tr>
              <a:tr h="189243">
                <a:tc>
                  <a:txBody>
                    <a:bodyPr/>
                    <a:lstStyle/>
                    <a:p>
                      <a:pPr algn="l" fontAlgn="b"/>
                      <a:r>
                        <a:rPr lang="it-IT" sz="1200" b="0" i="0" u="none" strike="noStrike">
                          <a:solidFill>
                            <a:srgbClr val="000000"/>
                          </a:solidFill>
                          <a:effectLst/>
                          <a:latin typeface="Calibri" panose="020F0502020204030204" pitchFamily="34" charset="0"/>
                        </a:rPr>
                        <a:t>Employment</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12.5</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8.1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dirty="0">
                          <a:solidFill>
                            <a:srgbClr val="000000"/>
                          </a:solidFill>
                          <a:effectLst/>
                          <a:latin typeface="Calibri" panose="020F0502020204030204" pitchFamily="34" charset="0"/>
                        </a:rPr>
                        <a:t>7.8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tcPr>
                </a:tc>
                <a:extLst>
                  <a:ext uri="{0D108BD9-81ED-4DB2-BD59-A6C34878D82A}">
                    <a16:rowId xmlns:a16="http://schemas.microsoft.com/office/drawing/2014/main" val="10004"/>
                  </a:ext>
                </a:extLst>
              </a:tr>
              <a:tr h="189243">
                <a:tc>
                  <a:txBody>
                    <a:bodyPr/>
                    <a:lstStyle/>
                    <a:p>
                      <a:pPr algn="l" fontAlgn="b"/>
                      <a:r>
                        <a:rPr lang="it-IT" sz="1200" b="0" i="0" u="none" strike="noStrike">
                          <a:solidFill>
                            <a:srgbClr val="000000"/>
                          </a:solidFill>
                          <a:effectLst/>
                          <a:latin typeface="Calibri" panose="020F0502020204030204" pitchFamily="34" charset="0"/>
                        </a:rPr>
                        <a:t>Noneconomic Demographic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8.8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6.7</a:t>
                      </a:r>
                    </a:p>
                  </a:txBody>
                  <a:tcPr marL="6371" marR="6371" marT="6371" marB="0" anchor="b">
                    <a:lnL>
                      <a:noFill/>
                    </a:lnL>
                    <a:lnR>
                      <a:noFill/>
                    </a:lnR>
                    <a:lnT>
                      <a:noFill/>
                    </a:lnT>
                    <a:lnB>
                      <a:noFill/>
                    </a:lnB>
                  </a:tcPr>
                </a:tc>
                <a:extLst>
                  <a:ext uri="{0D108BD9-81ED-4DB2-BD59-A6C34878D82A}">
                    <a16:rowId xmlns:a16="http://schemas.microsoft.com/office/drawing/2014/main" val="10005"/>
                  </a:ext>
                </a:extLst>
              </a:tr>
              <a:tr h="189243">
                <a:tc>
                  <a:txBody>
                    <a:bodyPr/>
                    <a:lstStyle/>
                    <a:p>
                      <a:pPr algn="l" fontAlgn="b"/>
                      <a:r>
                        <a:rPr lang="it-IT" sz="1200" b="0" i="0" u="none" strike="noStrike">
                          <a:solidFill>
                            <a:srgbClr val="000000"/>
                          </a:solidFill>
                          <a:effectLst/>
                          <a:latin typeface="Calibri" panose="020F0502020204030204" pitchFamily="34" charset="0"/>
                        </a:rPr>
                        <a:t>LabourGroups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7.5</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extLst>
                  <a:ext uri="{0D108BD9-81ED-4DB2-BD59-A6C34878D82A}">
                    <a16:rowId xmlns:a16="http://schemas.microsoft.com/office/drawing/2014/main" val="10006"/>
                  </a:ext>
                </a:extLst>
              </a:tr>
              <a:tr h="189243">
                <a:tc>
                  <a:txBody>
                    <a:bodyPr/>
                    <a:lstStyle/>
                    <a:p>
                      <a:pPr algn="l" fontAlgn="b"/>
                      <a:r>
                        <a:rPr lang="it-IT" sz="1200" b="0" i="0" u="none" strike="noStrike">
                          <a:solidFill>
                            <a:srgbClr val="000000"/>
                          </a:solidFill>
                          <a:effectLst/>
                          <a:latin typeface="Calibri" panose="020F0502020204030204" pitchFamily="34" charset="0"/>
                        </a:rPr>
                        <a:t>Tax</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58.8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6.0</a:t>
                      </a:r>
                    </a:p>
                  </a:txBody>
                  <a:tcPr marL="6371" marR="6371" marT="6371" marB="0" anchor="b">
                    <a:lnL>
                      <a:noFill/>
                    </a:lnL>
                    <a:lnR>
                      <a:noFill/>
                    </a:lnR>
                    <a:lnT>
                      <a:noFill/>
                    </a:lnT>
                    <a:lnB>
                      <a:noFill/>
                    </a:lnB>
                  </a:tcPr>
                </a:tc>
                <a:extLst>
                  <a:ext uri="{0D108BD9-81ED-4DB2-BD59-A6C34878D82A}">
                    <a16:rowId xmlns:a16="http://schemas.microsoft.com/office/drawing/2014/main" val="10007"/>
                  </a:ext>
                </a:extLst>
              </a:tr>
              <a:tr h="189243">
                <a:tc>
                  <a:txBody>
                    <a:bodyPr/>
                    <a:lstStyle/>
                    <a:p>
                      <a:pPr algn="l" fontAlgn="b"/>
                      <a:r>
                        <a:rPr lang="it-IT" sz="1200" b="0" i="0" u="none" strike="noStrike">
                          <a:solidFill>
                            <a:srgbClr val="000000"/>
                          </a:solidFill>
                          <a:effectLst/>
                          <a:latin typeface="Calibri" panose="020F0502020204030204" pitchFamily="34" charset="0"/>
                        </a:rPr>
                        <a:t>Education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15.6</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8.6</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tcPr>
                </a:tc>
                <a:extLst>
                  <a:ext uri="{0D108BD9-81ED-4DB2-BD59-A6C34878D82A}">
                    <a16:rowId xmlns:a16="http://schemas.microsoft.com/office/drawing/2014/main" val="10008"/>
                  </a:ext>
                </a:extLst>
              </a:tr>
              <a:tr h="189243">
                <a:tc>
                  <a:txBody>
                    <a:bodyPr/>
                    <a:lstStyle/>
                    <a:p>
                      <a:pPr algn="l" fontAlgn="b"/>
                      <a:r>
                        <a:rPr lang="it-IT" sz="1200" b="0" i="0" u="none" strike="noStrike">
                          <a:solidFill>
                            <a:srgbClr val="000000"/>
                          </a:solidFill>
                          <a:effectLst/>
                          <a:latin typeface="Calibri" panose="020F0502020204030204" pitchFamily="34" charset="0"/>
                        </a:rPr>
                        <a:t>Welfare State</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29.1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16.2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extLst>
                  <a:ext uri="{0D108BD9-81ED-4DB2-BD59-A6C34878D82A}">
                    <a16:rowId xmlns:a16="http://schemas.microsoft.com/office/drawing/2014/main" val="10009"/>
                  </a:ext>
                </a:extLst>
              </a:tr>
              <a:tr h="189243">
                <a:tc>
                  <a:txBody>
                    <a:bodyPr/>
                    <a:lstStyle/>
                    <a:p>
                      <a:pPr algn="l" fontAlgn="b"/>
                      <a:r>
                        <a:rPr lang="it-IT" sz="1200" b="0" i="0" u="none" strike="noStrike">
                          <a:solidFill>
                            <a:srgbClr val="000000"/>
                          </a:solidFill>
                          <a:effectLst/>
                          <a:latin typeface="Calibri" panose="020F0502020204030204" pitchFamily="34" charset="0"/>
                        </a:rPr>
                        <a:t>EU</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11.4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4.9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4.8</a:t>
                      </a:r>
                    </a:p>
                  </a:txBody>
                  <a:tcPr marL="6371" marR="6371" marT="6371" marB="0" anchor="b">
                    <a:lnL>
                      <a:noFill/>
                    </a:lnL>
                    <a:lnR>
                      <a:noFill/>
                    </a:lnR>
                    <a:lnT>
                      <a:noFill/>
                    </a:lnT>
                    <a:lnB>
                      <a:noFill/>
                    </a:lnB>
                  </a:tcPr>
                </a:tc>
                <a:extLst>
                  <a:ext uri="{0D108BD9-81ED-4DB2-BD59-A6C34878D82A}">
                    <a16:rowId xmlns:a16="http://schemas.microsoft.com/office/drawing/2014/main" val="10010"/>
                  </a:ext>
                </a:extLst>
              </a:tr>
              <a:tr h="189243">
                <a:tc>
                  <a:txBody>
                    <a:bodyPr/>
                    <a:lstStyle/>
                    <a:p>
                      <a:pPr algn="l" fontAlgn="b"/>
                      <a:r>
                        <a:rPr lang="it-IT" sz="1200" b="0" i="0" u="none" strike="noStrike">
                          <a:solidFill>
                            <a:srgbClr val="000000"/>
                          </a:solidFill>
                          <a:effectLst/>
                          <a:latin typeface="Calibri" panose="020F0502020204030204" pitchFamily="34" charset="0"/>
                        </a:rPr>
                        <a:t>Nationalism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4.5</a:t>
                      </a:r>
                    </a:p>
                  </a:txBody>
                  <a:tcPr marL="6371" marR="6371" marT="6371" marB="0" anchor="b">
                    <a:lnL>
                      <a:noFill/>
                    </a:lnL>
                    <a:lnR>
                      <a:noFill/>
                    </a:lnR>
                    <a:lnT>
                      <a:noFill/>
                    </a:lnT>
                    <a:lnB>
                      <a:noFill/>
                    </a:lnB>
                  </a:tcPr>
                </a:tc>
                <a:extLst>
                  <a:ext uri="{0D108BD9-81ED-4DB2-BD59-A6C34878D82A}">
                    <a16:rowId xmlns:a16="http://schemas.microsoft.com/office/drawing/2014/main" val="10011"/>
                  </a:ext>
                </a:extLst>
              </a:tr>
              <a:tr h="189243">
                <a:tc>
                  <a:txBody>
                    <a:bodyPr/>
                    <a:lstStyle/>
                    <a:p>
                      <a:pPr algn="l" fontAlgn="b"/>
                      <a:r>
                        <a:rPr lang="it-IT" sz="1200" b="0" i="0" u="none" strike="noStrike">
                          <a:solidFill>
                            <a:srgbClr val="000000"/>
                          </a:solidFill>
                          <a:effectLst/>
                          <a:latin typeface="Calibri" panose="020F0502020204030204" pitchFamily="34" charset="0"/>
                        </a:rPr>
                        <a:t>Political Corruption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40.2</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6.6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4.0</a:t>
                      </a:r>
                    </a:p>
                  </a:txBody>
                  <a:tcPr marL="6371" marR="6371" marT="6371" marB="0" anchor="b">
                    <a:lnL>
                      <a:noFill/>
                    </a:lnL>
                    <a:lnR>
                      <a:noFill/>
                    </a:lnR>
                    <a:lnT>
                      <a:noFill/>
                    </a:lnT>
                    <a:lnB>
                      <a:noFill/>
                    </a:lnB>
                  </a:tcPr>
                </a:tc>
                <a:extLst>
                  <a:ext uri="{0D108BD9-81ED-4DB2-BD59-A6C34878D82A}">
                    <a16:rowId xmlns:a16="http://schemas.microsoft.com/office/drawing/2014/main" val="10012"/>
                  </a:ext>
                </a:extLst>
              </a:tr>
              <a:tr h="372115">
                <a:tc>
                  <a:txBody>
                    <a:bodyPr/>
                    <a:lstStyle/>
                    <a:p>
                      <a:pPr algn="l" fontAlgn="b"/>
                      <a:r>
                        <a:rPr lang="it-IT" sz="1200" b="0" i="0" u="none" strike="noStrike">
                          <a:solidFill>
                            <a:srgbClr val="000000"/>
                          </a:solidFill>
                          <a:effectLst/>
                          <a:latin typeface="Calibri" panose="020F0502020204030204" pitchFamily="34" charset="0"/>
                        </a:rPr>
                        <a:t>Governmental and Administrative Efficiency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2.2</a:t>
                      </a:r>
                    </a:p>
                  </a:txBody>
                  <a:tcPr marL="6371" marR="6371" marT="6371" marB="0" anchor="b">
                    <a:lnL>
                      <a:noFill/>
                    </a:lnL>
                    <a:lnR>
                      <a:noFill/>
                    </a:lnR>
                    <a:lnT>
                      <a:noFill/>
                    </a:lnT>
                    <a:lnB>
                      <a:noFill/>
                    </a:lnB>
                  </a:tcPr>
                </a:tc>
                <a:extLst>
                  <a:ext uri="{0D108BD9-81ED-4DB2-BD59-A6C34878D82A}">
                    <a16:rowId xmlns:a16="http://schemas.microsoft.com/office/drawing/2014/main" val="10013"/>
                  </a:ext>
                </a:extLst>
              </a:tr>
              <a:tr h="189243">
                <a:tc>
                  <a:txBody>
                    <a:bodyPr/>
                    <a:lstStyle/>
                    <a:p>
                      <a:pPr algn="l" fontAlgn="b"/>
                      <a:r>
                        <a:rPr lang="it-IT" sz="1200" b="0" i="0" u="none" strike="noStrike">
                          <a:solidFill>
                            <a:srgbClr val="000000"/>
                          </a:solidFill>
                          <a:effectLst/>
                          <a:latin typeface="Calibri" panose="020F0502020204030204" pitchFamily="34" charset="0"/>
                        </a:rPr>
                        <a:t>Environmental Protection</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4.2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1.8</a:t>
                      </a:r>
                    </a:p>
                  </a:txBody>
                  <a:tcPr marL="6371" marR="6371" marT="6371" marB="0" anchor="b">
                    <a:lnL>
                      <a:noFill/>
                    </a:lnL>
                    <a:lnR>
                      <a:noFill/>
                    </a:lnR>
                    <a:lnT>
                      <a:noFill/>
                    </a:lnT>
                    <a:lnB>
                      <a:noFill/>
                    </a:lnB>
                  </a:tcPr>
                </a:tc>
                <a:extLst>
                  <a:ext uri="{0D108BD9-81ED-4DB2-BD59-A6C34878D82A}">
                    <a16:rowId xmlns:a16="http://schemas.microsoft.com/office/drawing/2014/main" val="10014"/>
                  </a:ext>
                </a:extLst>
              </a:tr>
              <a:tr h="189243">
                <a:tc>
                  <a:txBody>
                    <a:bodyPr/>
                    <a:lstStyle/>
                    <a:p>
                      <a:pPr algn="l" fontAlgn="b"/>
                      <a:r>
                        <a:rPr lang="it-IT" sz="1200" b="0" i="0" u="none" strike="noStrike">
                          <a:solidFill>
                            <a:srgbClr val="000000"/>
                          </a:solidFill>
                          <a:effectLst/>
                          <a:latin typeface="Calibri" panose="020F0502020204030204" pitchFamily="34" charset="0"/>
                        </a:rPr>
                        <a:t>ICT</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28.1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extLst>
                  <a:ext uri="{0D108BD9-81ED-4DB2-BD59-A6C34878D82A}">
                    <a16:rowId xmlns:a16="http://schemas.microsoft.com/office/drawing/2014/main" val="10015"/>
                  </a:ext>
                </a:extLst>
              </a:tr>
              <a:tr h="189243">
                <a:tc>
                  <a:txBody>
                    <a:bodyPr/>
                    <a:lstStyle/>
                    <a:p>
                      <a:pPr algn="l" fontAlgn="b"/>
                      <a:r>
                        <a:rPr lang="it-IT" sz="1200" b="0" i="0" u="none" strike="noStrike">
                          <a:solidFill>
                            <a:srgbClr val="000000"/>
                          </a:solidFill>
                          <a:effectLst/>
                          <a:latin typeface="Calibri" panose="020F0502020204030204" pitchFamily="34" charset="0"/>
                        </a:rPr>
                        <a:t>Equality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9.4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7.8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8.1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extLst>
                  <a:ext uri="{0D108BD9-81ED-4DB2-BD59-A6C34878D82A}">
                    <a16:rowId xmlns:a16="http://schemas.microsoft.com/office/drawing/2014/main" val="10016"/>
                  </a:ext>
                </a:extLst>
              </a:tr>
              <a:tr h="189243">
                <a:tc>
                  <a:txBody>
                    <a:bodyPr/>
                    <a:lstStyle/>
                    <a:p>
                      <a:pPr algn="l" fontAlgn="b"/>
                      <a:r>
                        <a:rPr lang="it-IT" sz="1200" b="0" i="0" u="none" strike="noStrike">
                          <a:solidFill>
                            <a:srgbClr val="000000"/>
                          </a:solidFill>
                          <a:effectLst/>
                          <a:latin typeface="Calibri" panose="020F0502020204030204" pitchFamily="34" charset="0"/>
                        </a:rPr>
                        <a:t>Traditional Morality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6.1</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extLst>
                  <a:ext uri="{0D108BD9-81ED-4DB2-BD59-A6C34878D82A}">
                    <a16:rowId xmlns:a16="http://schemas.microsoft.com/office/drawing/2014/main" val="10017"/>
                  </a:ext>
                </a:extLst>
              </a:tr>
              <a:tr h="372115">
                <a:tc>
                  <a:txBody>
                    <a:bodyPr/>
                    <a:lstStyle/>
                    <a:p>
                      <a:pPr algn="l" fontAlgn="b"/>
                      <a:r>
                        <a:rPr lang="en-US" sz="1200" b="0" i="0" u="none" strike="noStrike">
                          <a:solidFill>
                            <a:srgbClr val="000000"/>
                          </a:solidFill>
                          <a:effectLst/>
                          <a:latin typeface="Calibri" panose="020F0502020204030204" pitchFamily="34" charset="0"/>
                        </a:rPr>
                        <a:t>Middle Class and Professional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6.8</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18"/>
                  </a:ext>
                </a:extLst>
              </a:tr>
              <a:tr h="189243">
                <a:tc>
                  <a:txBody>
                    <a:bodyPr/>
                    <a:lstStyle/>
                    <a:p>
                      <a:pPr algn="l" fontAlgn="b"/>
                      <a:r>
                        <a:rPr lang="it-IT" sz="1200" b="0" i="0" u="none" strike="noStrike">
                          <a:solidFill>
                            <a:srgbClr val="000000"/>
                          </a:solidFill>
                          <a:effectLst/>
                          <a:latin typeface="Calibri" panose="020F0502020204030204" pitchFamily="34" charset="0"/>
                        </a:rPr>
                        <a:t>Under-privileged Minority Groups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19"/>
                  </a:ext>
                </a:extLst>
              </a:tr>
              <a:tr h="189243">
                <a:tc>
                  <a:txBody>
                    <a:bodyPr/>
                    <a:lstStyle/>
                    <a:p>
                      <a:pPr algn="l" fontAlgn="b"/>
                      <a:r>
                        <a:rPr lang="it-IT" sz="1200" b="0" i="0" u="none" strike="noStrike">
                          <a:solidFill>
                            <a:srgbClr val="000000"/>
                          </a:solidFill>
                          <a:effectLst/>
                          <a:latin typeface="Calibri" panose="020F0502020204030204" pitchFamily="34" charset="0"/>
                        </a:rPr>
                        <a:t>Economy</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1.8</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5.9</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extLst>
                  <a:ext uri="{0D108BD9-81ED-4DB2-BD59-A6C34878D82A}">
                    <a16:rowId xmlns:a16="http://schemas.microsoft.com/office/drawing/2014/main" val="10020"/>
                  </a:ext>
                </a:extLst>
              </a:tr>
              <a:tr h="189243">
                <a:tc>
                  <a:txBody>
                    <a:bodyPr/>
                    <a:lstStyle/>
                    <a:p>
                      <a:pPr algn="l" fontAlgn="b"/>
                      <a:r>
                        <a:rPr lang="it-IT" sz="1200" b="0" i="0" u="none" strike="noStrike">
                          <a:solidFill>
                            <a:srgbClr val="000000"/>
                          </a:solidFill>
                          <a:effectLst/>
                          <a:latin typeface="Calibri" panose="020F0502020204030204" pitchFamily="34" charset="0"/>
                        </a:rPr>
                        <a:t>Internationalism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4.7</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extLst>
                  <a:ext uri="{0D108BD9-81ED-4DB2-BD59-A6C34878D82A}">
                    <a16:rowId xmlns:a16="http://schemas.microsoft.com/office/drawing/2014/main" val="10021"/>
                  </a:ext>
                </a:extLst>
              </a:tr>
              <a:tr h="189243">
                <a:tc>
                  <a:txBody>
                    <a:bodyPr/>
                    <a:lstStyle/>
                    <a:p>
                      <a:pPr algn="l" fontAlgn="b"/>
                      <a:r>
                        <a:rPr lang="it-IT" sz="1200" b="0" i="0" u="none" strike="noStrike">
                          <a:solidFill>
                            <a:srgbClr val="000000"/>
                          </a:solidFill>
                          <a:effectLst/>
                          <a:latin typeface="Calibri" panose="020F0502020204030204" pitchFamily="34" charset="0"/>
                        </a:rPr>
                        <a:t>Culture</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3.1</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1.3</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0.8</a:t>
                      </a:r>
                    </a:p>
                  </a:txBody>
                  <a:tcPr marL="6371" marR="6371" marT="6371" marB="0" anchor="b">
                    <a:lnL>
                      <a:noFill/>
                    </a:lnL>
                    <a:lnR>
                      <a:noFill/>
                    </a:lnR>
                    <a:lnT>
                      <a:noFill/>
                    </a:lnT>
                    <a:lnB>
                      <a:noFill/>
                    </a:lnB>
                  </a:tcPr>
                </a:tc>
                <a:extLst>
                  <a:ext uri="{0D108BD9-81ED-4DB2-BD59-A6C34878D82A}">
                    <a16:rowId xmlns:a16="http://schemas.microsoft.com/office/drawing/2014/main" val="10022"/>
                  </a:ext>
                </a:extLst>
              </a:tr>
              <a:tr h="189243">
                <a:tc>
                  <a:txBody>
                    <a:bodyPr/>
                    <a:lstStyle/>
                    <a:p>
                      <a:pPr algn="l" fontAlgn="b"/>
                      <a:r>
                        <a:rPr lang="it-IT" sz="1200" b="0" i="0" u="none" strike="noStrike">
                          <a:solidFill>
                            <a:srgbClr val="000000"/>
                          </a:solidFill>
                          <a:effectLst/>
                          <a:latin typeface="Calibri" panose="020F0502020204030204" pitchFamily="34" charset="0"/>
                        </a:rPr>
                        <a:t>Protectionism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0.6</a:t>
                      </a:r>
                    </a:p>
                  </a:txBody>
                  <a:tcPr marL="6371" marR="6371" marT="6371" marB="0" anchor="b">
                    <a:lnL>
                      <a:noFill/>
                    </a:lnL>
                    <a:lnR>
                      <a:noFill/>
                    </a:lnR>
                    <a:lnT>
                      <a:noFill/>
                    </a:lnT>
                    <a:lnB>
                      <a:noFill/>
                    </a:lnB>
                  </a:tcPr>
                </a:tc>
                <a:extLst>
                  <a:ext uri="{0D108BD9-81ED-4DB2-BD59-A6C34878D82A}">
                    <a16:rowId xmlns:a16="http://schemas.microsoft.com/office/drawing/2014/main" val="10023"/>
                  </a:ext>
                </a:extLst>
              </a:tr>
              <a:tr h="189243">
                <a:tc>
                  <a:txBody>
                    <a:bodyPr/>
                    <a:lstStyle/>
                    <a:p>
                      <a:pPr algn="l" fontAlgn="b"/>
                      <a:r>
                        <a:rPr lang="it-IT" sz="1200" b="0" i="0" u="none" strike="noStrike">
                          <a:solidFill>
                            <a:srgbClr val="000000"/>
                          </a:solidFill>
                          <a:effectLst/>
                          <a:latin typeface="Calibri" panose="020F0502020204030204" pitchFamily="34" charset="0"/>
                        </a:rPr>
                        <a:t>Freedom and Human Rights</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1.4</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3.9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2.7</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0.4</a:t>
                      </a:r>
                    </a:p>
                  </a:txBody>
                  <a:tcPr marL="6371" marR="6371" marT="6371" marB="0" anchor="b">
                    <a:lnL>
                      <a:noFill/>
                    </a:lnL>
                    <a:lnR>
                      <a:noFill/>
                    </a:lnR>
                    <a:lnT>
                      <a:noFill/>
                    </a:lnT>
                    <a:lnB>
                      <a:noFill/>
                    </a:lnB>
                  </a:tcPr>
                </a:tc>
                <a:extLst>
                  <a:ext uri="{0D108BD9-81ED-4DB2-BD59-A6C34878D82A}">
                    <a16:rowId xmlns:a16="http://schemas.microsoft.com/office/drawing/2014/main" val="10024"/>
                  </a:ext>
                </a:extLst>
              </a:tr>
              <a:tr h="189243">
                <a:tc>
                  <a:txBody>
                    <a:bodyPr/>
                    <a:lstStyle/>
                    <a:p>
                      <a:pPr algn="l" fontAlgn="b"/>
                      <a:r>
                        <a:rPr lang="it-IT" sz="1200" b="0" i="0" u="none" strike="noStrike">
                          <a:solidFill>
                            <a:srgbClr val="000000"/>
                          </a:solidFill>
                          <a:effectLst/>
                          <a:latin typeface="Calibri" panose="020F0502020204030204" pitchFamily="34" charset="0"/>
                        </a:rPr>
                        <a:t>Constitutionalism</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0.9</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a:solidFill>
                            <a:srgbClr val="000000"/>
                          </a:solidFill>
                          <a:effectLst/>
                          <a:latin typeface="Calibri" panose="020F0502020204030204" pitchFamily="34" charset="0"/>
                        </a:rPr>
                        <a:t>5.4</a:t>
                      </a:r>
                    </a:p>
                  </a:txBody>
                  <a:tcPr marL="6371" marR="6371" marT="6371" marB="0" anchor="b">
                    <a:lnL>
                      <a:noFill/>
                    </a:lnL>
                    <a:lnR>
                      <a:noFill/>
                    </a:lnR>
                    <a:lnT>
                      <a:noFill/>
                    </a:lnT>
                    <a:lnB>
                      <a:noFill/>
                    </a:lnB>
                    <a:solidFill>
                      <a:srgbClr val="FFFF00"/>
                    </a:solidFill>
                  </a:tcPr>
                </a:tc>
                <a:tc>
                  <a:txBody>
                    <a:bodyPr/>
                    <a:lstStyle/>
                    <a:p>
                      <a:pPr algn="r" fontAlgn="b"/>
                      <a:r>
                        <a:rPr lang="it-IT" sz="1200" b="0" i="0" u="none" strike="noStrike">
                          <a:solidFill>
                            <a:srgbClr val="000000"/>
                          </a:solidFill>
                          <a:effectLst/>
                          <a:latin typeface="Calibri" panose="020F0502020204030204" pitchFamily="34" charset="0"/>
                        </a:rPr>
                        <a:t>0.0</a:t>
                      </a:r>
                    </a:p>
                  </a:txBody>
                  <a:tcPr marL="6371" marR="6371" marT="6371" marB="0" anchor="b">
                    <a:lnL>
                      <a:noFill/>
                    </a:lnL>
                    <a:lnR>
                      <a:noFill/>
                    </a:lnR>
                    <a:lnT>
                      <a:noFill/>
                    </a:lnT>
                    <a:lnB>
                      <a:noFill/>
                    </a:lnB>
                  </a:tcPr>
                </a:tc>
                <a:tc>
                  <a:txBody>
                    <a:bodyPr/>
                    <a:lstStyle/>
                    <a:p>
                      <a:pPr algn="r" fontAlgn="b"/>
                      <a:r>
                        <a:rPr lang="it-IT" sz="1200" b="0" i="0" u="none" strike="noStrike" dirty="0">
                          <a:solidFill>
                            <a:srgbClr val="000000"/>
                          </a:solidFill>
                          <a:effectLst/>
                          <a:latin typeface="Calibri" panose="020F0502020204030204" pitchFamily="34" charset="0"/>
                        </a:rPr>
                        <a:t>0.2</a:t>
                      </a:r>
                    </a:p>
                  </a:txBody>
                  <a:tcPr marL="6371" marR="6371" marT="6371" marB="0" anchor="b">
                    <a:lnL>
                      <a:noFill/>
                    </a:lnL>
                    <a:lnR>
                      <a:noFill/>
                    </a:lnR>
                    <a:lnT>
                      <a:noFill/>
                    </a:lnT>
                    <a:lnB>
                      <a:noFill/>
                    </a:lnB>
                  </a:tcPr>
                </a:tc>
                <a:extLst>
                  <a:ext uri="{0D108BD9-81ED-4DB2-BD59-A6C34878D82A}">
                    <a16:rowId xmlns:a16="http://schemas.microsoft.com/office/drawing/2014/main" val="10025"/>
                  </a:ext>
                </a:extLst>
              </a:tr>
            </a:tbl>
          </a:graphicData>
        </a:graphic>
      </p:graphicFrame>
    </p:spTree>
    <p:extLst>
      <p:ext uri="{BB962C8B-B14F-4D97-AF65-F5344CB8AC3E}">
        <p14:creationId xmlns:p14="http://schemas.microsoft.com/office/powerpoint/2010/main" val="1311353738"/>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6322"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6373"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Concreteness of proposals</a:t>
              </a:r>
            </a:p>
          </p:txBody>
        </p:sp>
      </p:grpSp>
      <p:graphicFrame>
        <p:nvGraphicFramePr>
          <p:cNvPr id="6" name="Grafico 5"/>
          <p:cNvGraphicFramePr>
            <a:graphicFrameLocks/>
          </p:cNvGraphicFramePr>
          <p:nvPr/>
        </p:nvGraphicFramePr>
        <p:xfrm>
          <a:off x="1415480" y="908720"/>
          <a:ext cx="6768380" cy="244827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 name="Tabella 2"/>
          <p:cNvGraphicFramePr>
            <a:graphicFrameLocks noGrp="1"/>
          </p:cNvGraphicFramePr>
          <p:nvPr/>
        </p:nvGraphicFramePr>
        <p:xfrm>
          <a:off x="2782889" y="3573463"/>
          <a:ext cx="6408737" cy="2800350"/>
        </p:xfrm>
        <a:graphic>
          <a:graphicData uri="http://schemas.openxmlformats.org/drawingml/2006/table">
            <a:tbl>
              <a:tblPr firstRow="1" bandRow="1">
                <a:tableStyleId>{073A0DAA-6AF3-43AB-8588-CEC1D06C72B9}</a:tableStyleId>
              </a:tblPr>
              <a:tblGrid>
                <a:gridCol w="1819519">
                  <a:extLst>
                    <a:ext uri="{9D8B030D-6E8A-4147-A177-3AD203B41FA5}">
                      <a16:colId xmlns:a16="http://schemas.microsoft.com/office/drawing/2014/main" val="20000"/>
                    </a:ext>
                  </a:extLst>
                </a:gridCol>
                <a:gridCol w="2710494">
                  <a:extLst>
                    <a:ext uri="{9D8B030D-6E8A-4147-A177-3AD203B41FA5}">
                      <a16:colId xmlns:a16="http://schemas.microsoft.com/office/drawing/2014/main" val="20001"/>
                    </a:ext>
                  </a:extLst>
                </a:gridCol>
                <a:gridCol w="1878724">
                  <a:extLst>
                    <a:ext uri="{9D8B030D-6E8A-4147-A177-3AD203B41FA5}">
                      <a16:colId xmlns:a16="http://schemas.microsoft.com/office/drawing/2014/main" val="20002"/>
                    </a:ext>
                  </a:extLst>
                </a:gridCol>
              </a:tblGrid>
              <a:tr h="280035">
                <a:tc>
                  <a:txBody>
                    <a:bodyPr/>
                    <a:lstStyle/>
                    <a:p>
                      <a:pPr algn="l" fontAlgn="b"/>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ctr" fontAlgn="b"/>
                      <a:r>
                        <a:rPr lang="it-IT" sz="1400" u="none" strike="noStrike" dirty="0" err="1">
                          <a:effectLst/>
                        </a:rPr>
                        <a:t>Political</a:t>
                      </a:r>
                      <a:r>
                        <a:rPr lang="it-IT" sz="1400" u="none" strike="noStrike" dirty="0">
                          <a:effectLst/>
                        </a:rPr>
                        <a:t> </a:t>
                      </a:r>
                      <a:r>
                        <a:rPr lang="it-IT" sz="1400" u="none" strike="noStrike" dirty="0" err="1">
                          <a:effectLst/>
                        </a:rPr>
                        <a:t>Proposals</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ctr" fontAlgn="b"/>
                      <a:r>
                        <a:rPr lang="it-IT" sz="1400" u="none" strike="noStrike" dirty="0">
                          <a:effectLst/>
                        </a:rPr>
                        <a:t>General </a:t>
                      </a:r>
                      <a:r>
                        <a:rPr lang="it-IT" sz="1400" u="none" strike="noStrike" dirty="0" err="1">
                          <a:effectLst/>
                        </a:rPr>
                        <a:t>Principles</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0"/>
                  </a:ext>
                </a:extLst>
              </a:tr>
              <a:tr h="280035">
                <a:tc>
                  <a:txBody>
                    <a:bodyPr/>
                    <a:lstStyle/>
                    <a:p>
                      <a:pPr algn="l" fontAlgn="b"/>
                      <a:r>
                        <a:rPr lang="it-IT" sz="1400" u="none" strike="noStrike" dirty="0">
                          <a:effectLst/>
                        </a:rPr>
                        <a:t>Andrea </a:t>
                      </a:r>
                      <a:r>
                        <a:rPr lang="it-IT" sz="1400" u="none" strike="noStrike" dirty="0" err="1">
                          <a:effectLst/>
                        </a:rPr>
                        <a:t>Dusi</a:t>
                      </a:r>
                      <a:endParaRPr lang="it-IT" sz="1400" b="0" i="0" u="none" strike="noStrike" dirty="0">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a:effectLst/>
                        </a:rPr>
                        <a:t>38.9%</a:t>
                      </a:r>
                      <a:endParaRPr lang="it-IT" sz="1400" b="0" i="0" u="none" strike="noStrike">
                        <a:solidFill>
                          <a:srgbClr val="000000"/>
                        </a:solidFill>
                        <a:effectLst/>
                        <a:latin typeface="Calibri" panose="020F0502020204030204" pitchFamily="34" charset="0"/>
                      </a:endParaRPr>
                    </a:p>
                  </a:txBody>
                  <a:tcPr marL="7620" marR="7620" marT="7620" marB="0" anchor="b"/>
                </a:tc>
                <a:tc>
                  <a:txBody>
                    <a:bodyPr/>
                    <a:lstStyle/>
                    <a:p>
                      <a:pPr algn="r" fontAlgn="b"/>
                      <a:r>
                        <a:rPr lang="it-IT" sz="1400" u="none" strike="noStrike" dirty="0">
                          <a:effectLst/>
                        </a:rPr>
                        <a:t>61.1%</a:t>
                      </a:r>
                      <a:endParaRPr lang="it-IT" sz="1400" b="0" i="0" u="none" strike="noStrike" dirty="0">
                        <a:solidFill>
                          <a:srgbClr val="000000"/>
                        </a:solidFill>
                        <a:effectLst/>
                        <a:latin typeface="Calibri" panose="020F0502020204030204" pitchFamily="34" charset="0"/>
                      </a:endParaRPr>
                    </a:p>
                  </a:txBody>
                  <a:tcPr marL="7620" marR="7620" marT="7620" marB="0" anchor="b"/>
                </a:tc>
                <a:extLst>
                  <a:ext uri="{0D108BD9-81ED-4DB2-BD59-A6C34878D82A}">
                    <a16:rowId xmlns:a16="http://schemas.microsoft.com/office/drawing/2014/main" val="10001"/>
                  </a:ext>
                </a:extLst>
              </a:tr>
              <a:tr h="280035">
                <a:tc>
                  <a:txBody>
                    <a:bodyPr/>
                    <a:lstStyle/>
                    <a:p>
                      <a:pPr algn="l" fontAlgn="b"/>
                      <a:r>
                        <a:rPr lang="it-IT" sz="1400" u="none" strike="noStrike" dirty="0">
                          <a:effectLst/>
                        </a:rPr>
                        <a:t>Beatrice Lorenzin</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39.8%</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60.2%</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2"/>
                  </a:ext>
                </a:extLst>
              </a:tr>
              <a:tr h="280035">
                <a:tc>
                  <a:txBody>
                    <a:bodyPr/>
                    <a:lstStyle/>
                    <a:p>
                      <a:pPr algn="l" fontAlgn="b"/>
                      <a:r>
                        <a:rPr lang="it-IT" sz="1400" u="none" strike="noStrike">
                          <a:effectLst/>
                        </a:rPr>
                        <a:t>Giorgia Meloni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43.7%</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56.3%</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3"/>
                  </a:ext>
                </a:extLst>
              </a:tr>
              <a:tr h="280035">
                <a:tc>
                  <a:txBody>
                    <a:bodyPr/>
                    <a:lstStyle/>
                    <a:p>
                      <a:pPr algn="l" fontAlgn="b"/>
                      <a:r>
                        <a:rPr lang="it-IT" sz="1400" u="none" strike="noStrike">
                          <a:effectLst/>
                        </a:rPr>
                        <a:t>Luigi Di Maio</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34.6%</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65.4%</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4"/>
                  </a:ext>
                </a:extLst>
              </a:tr>
              <a:tr h="280035">
                <a:tc>
                  <a:txBody>
                    <a:bodyPr/>
                    <a:lstStyle/>
                    <a:p>
                      <a:pPr algn="l" fontAlgn="b"/>
                      <a:r>
                        <a:rPr lang="it-IT" sz="1400" u="none" strike="noStrike">
                          <a:effectLst/>
                        </a:rPr>
                        <a:t>Matteo Renzi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52.2%</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47.8%</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5"/>
                  </a:ext>
                </a:extLst>
              </a:tr>
              <a:tr h="280035">
                <a:tc>
                  <a:txBody>
                    <a:bodyPr/>
                    <a:lstStyle/>
                    <a:p>
                      <a:pPr algn="l" fontAlgn="b"/>
                      <a:r>
                        <a:rPr lang="it-IT" sz="1400" u="none" strike="noStrike">
                          <a:effectLst/>
                        </a:rPr>
                        <a:t>Matteo Salvini</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65.7%</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34.3%</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6"/>
                  </a:ext>
                </a:extLst>
              </a:tr>
              <a:tr h="280035">
                <a:tc>
                  <a:txBody>
                    <a:bodyPr/>
                    <a:lstStyle/>
                    <a:p>
                      <a:pPr algn="l" fontAlgn="b"/>
                      <a:r>
                        <a:rPr lang="it-IT" sz="1400" u="none" strike="noStrike">
                          <a:effectLst/>
                        </a:rPr>
                        <a:t>Pietro Grasso</a:t>
                      </a:r>
                      <a:endParaRPr lang="it-IT" sz="1400" b="0" i="0" u="none" strike="noStrike">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7.7%</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92.3%</a:t>
                      </a:r>
                      <a:endParaRPr lang="it-IT" sz="1400" b="1"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7"/>
                  </a:ext>
                </a:extLst>
              </a:tr>
              <a:tr h="280035">
                <a:tc>
                  <a:txBody>
                    <a:bodyPr/>
                    <a:lstStyle/>
                    <a:p>
                      <a:pPr algn="l" fontAlgn="b"/>
                      <a:r>
                        <a:rPr lang="it-IT" sz="1400" u="none" strike="noStrike" dirty="0">
                          <a:effectLst/>
                        </a:rPr>
                        <a:t>Silvio Berlusconi</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97.1%</a:t>
                      </a:r>
                      <a:endParaRPr lang="it-IT" sz="1400" b="1"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2.9%</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8"/>
                  </a:ext>
                </a:extLst>
              </a:tr>
              <a:tr h="280035">
                <a:tc>
                  <a:txBody>
                    <a:bodyPr/>
                    <a:lstStyle/>
                    <a:p>
                      <a:pPr algn="l" fontAlgn="b"/>
                      <a:r>
                        <a:rPr lang="it-IT" sz="1400" u="none" strike="noStrike" dirty="0">
                          <a:effectLst/>
                        </a:rPr>
                        <a:t>Total</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53.4%</a:t>
                      </a:r>
                      <a:endParaRPr lang="it-IT" sz="1400" b="0" i="0" u="none" strike="noStrike" dirty="0">
                        <a:solidFill>
                          <a:srgbClr val="000000"/>
                        </a:solidFill>
                        <a:effectLst/>
                        <a:latin typeface="Calibri" panose="020F0502020204030204" pitchFamily="34" charset="0"/>
                      </a:endParaRPr>
                    </a:p>
                  </a:txBody>
                  <a:tcPr marL="7620" marR="7620" marT="7622" marB="0" anchor="b"/>
                </a:tc>
                <a:tc>
                  <a:txBody>
                    <a:bodyPr/>
                    <a:lstStyle/>
                    <a:p>
                      <a:pPr algn="r" fontAlgn="b"/>
                      <a:r>
                        <a:rPr lang="it-IT" sz="1400" u="none" strike="noStrike" dirty="0">
                          <a:effectLst/>
                        </a:rPr>
                        <a:t>46.6%</a:t>
                      </a:r>
                      <a:endParaRPr lang="it-IT" sz="1400" b="0" i="0" u="none" strike="noStrike" dirty="0">
                        <a:solidFill>
                          <a:srgbClr val="000000"/>
                        </a:solidFill>
                        <a:effectLst/>
                        <a:latin typeface="Calibri" panose="020F0502020204030204" pitchFamily="34" charset="0"/>
                      </a:endParaRPr>
                    </a:p>
                  </a:txBody>
                  <a:tcPr marL="7620" marR="7620" marT="7622" marB="0" anchor="b"/>
                </a:tc>
                <a:extLst>
                  <a:ext uri="{0D108BD9-81ED-4DB2-BD59-A6C34878D82A}">
                    <a16:rowId xmlns:a16="http://schemas.microsoft.com/office/drawing/2014/main" val="10009"/>
                  </a:ext>
                </a:extLst>
              </a:tr>
            </a:tbl>
          </a:graphicData>
        </a:graphic>
      </p:graphicFrame>
      <p:sp>
        <p:nvSpPr>
          <p:cNvPr id="56370" name="CasellaDiTesto 1"/>
          <p:cNvSpPr txBox="1">
            <a:spLocks noChangeArrowheads="1"/>
          </p:cNvSpPr>
          <p:nvPr/>
        </p:nvSpPr>
        <p:spPr bwMode="auto">
          <a:xfrm>
            <a:off x="8183564" y="1700213"/>
            <a:ext cx="23955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GB" altLang="it-IT" sz="1000">
                <a:solidFill>
                  <a:schemeClr val="accent1"/>
                </a:solidFill>
                <a:latin typeface="Tahoma" panose="020B0604030504040204" pitchFamily="34" charset="0"/>
                <a:cs typeface="Tahoma" panose="020B0604030504040204" pitchFamily="34" charset="0"/>
              </a:rPr>
              <a:t>Suggesting specific plans, policies, solutions and targets</a:t>
            </a:r>
          </a:p>
        </p:txBody>
      </p:sp>
      <p:sp>
        <p:nvSpPr>
          <p:cNvPr id="8" name="CasellaDiTesto 7"/>
          <p:cNvSpPr txBox="1"/>
          <p:nvPr/>
        </p:nvSpPr>
        <p:spPr>
          <a:xfrm>
            <a:off x="8148639" y="2225675"/>
            <a:ext cx="2395537" cy="400050"/>
          </a:xfrm>
          <a:prstGeom prst="rect">
            <a:avLst/>
          </a:prstGeom>
          <a:noFill/>
        </p:spPr>
        <p:txBody>
          <a:bodyPr>
            <a:spAutoFit/>
          </a:bodyPr>
          <a:lstStyle/>
          <a:p>
            <a:pPr>
              <a:defRPr/>
            </a:pPr>
            <a:r>
              <a:rPr lang="en-GB" sz="1000" dirty="0">
                <a:solidFill>
                  <a:schemeClr val="accent6">
                    <a:lumMod val="75000"/>
                  </a:schemeClr>
                </a:solidFill>
                <a:latin typeface="Tahoma" panose="020B0604030504040204" pitchFamily="34" charset="0"/>
                <a:ea typeface="Tahoma" panose="020B0604030504040204" pitchFamily="34" charset="0"/>
                <a:cs typeface="Tahoma" panose="020B0604030504040204" pitchFamily="34" charset="0"/>
              </a:rPr>
              <a:t>Proposing abstract goals, ideals and values</a:t>
            </a:r>
          </a:p>
        </p:txBody>
      </p:sp>
    </p:spTree>
    <p:extLst>
      <p:ext uri="{BB962C8B-B14F-4D97-AF65-F5344CB8AC3E}">
        <p14:creationId xmlns:p14="http://schemas.microsoft.com/office/powerpoint/2010/main" val="3281021578"/>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370"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5837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Register</a:t>
              </a:r>
            </a:p>
          </p:txBody>
        </p:sp>
      </p:grpSp>
      <p:graphicFrame>
        <p:nvGraphicFramePr>
          <p:cNvPr id="6" name="Grafico 5"/>
          <p:cNvGraphicFramePr>
            <a:graphicFrameLocks/>
          </p:cNvGraphicFramePr>
          <p:nvPr/>
        </p:nvGraphicFramePr>
        <p:xfrm>
          <a:off x="1919536" y="620688"/>
          <a:ext cx="7776492"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a:graphicFrameLocks/>
          </p:cNvGraphicFramePr>
          <p:nvPr/>
        </p:nvGraphicFramePr>
        <p:xfrm>
          <a:off x="1721959" y="812418"/>
          <a:ext cx="8478497" cy="585694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900746859"/>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418"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60421"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Register</a:t>
              </a:r>
            </a:p>
          </p:txBody>
        </p:sp>
      </p:grpSp>
      <p:graphicFrame>
        <p:nvGraphicFramePr>
          <p:cNvPr id="60419" name="Grafico 6"/>
          <p:cNvGraphicFramePr>
            <a:graphicFrameLocks/>
          </p:cNvGraphicFramePr>
          <p:nvPr/>
        </p:nvGraphicFramePr>
        <p:xfrm>
          <a:off x="1581150" y="709614"/>
          <a:ext cx="9137650" cy="6154737"/>
        </p:xfrm>
        <a:graphic>
          <a:graphicData uri="http://schemas.openxmlformats.org/presentationml/2006/ole">
            <mc:AlternateContent xmlns:mc="http://schemas.openxmlformats.org/markup-compatibility/2006">
              <mc:Choice xmlns:v="urn:schemas-microsoft-com:vml" Requires="v">
                <p:oleObj spid="_x0000_s3583" name="Grafico" r:id="rId4" imgW="9144793" imgH="6163590" progId="Excel.Chart.8">
                  <p:embed/>
                </p:oleObj>
              </mc:Choice>
              <mc:Fallback>
                <p:oleObj name="Grafico" r:id="rId4" imgW="9144793" imgH="6163590" progId="Excel.Chart.8">
                  <p:embed/>
                  <p:pic>
                    <p:nvPicPr>
                      <p:cNvPr id="0" name=""/>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1150" y="709614"/>
                        <a:ext cx="9137650" cy="6154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114157711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466" name="Gruppo 1"/>
          <p:cNvGrpSpPr>
            <a:grpSpLocks/>
          </p:cNvGrpSpPr>
          <p:nvPr/>
        </p:nvGrpSpPr>
        <p:grpSpPr bwMode="auto">
          <a:xfrm>
            <a:off x="2249488" y="44451"/>
            <a:ext cx="8418512" cy="384175"/>
            <a:chOff x="725488" y="44450"/>
            <a:chExt cx="8418512" cy="384175"/>
          </a:xfrm>
        </p:grpSpPr>
        <p:cxnSp>
          <p:nvCxnSpPr>
            <p:cNvPr id="16" name="Connettore 1 15"/>
            <p:cNvCxnSpPr/>
            <p:nvPr/>
          </p:nvCxnSpPr>
          <p:spPr bwMode="auto">
            <a:xfrm>
              <a:off x="3924300" y="414338"/>
              <a:ext cx="5130800" cy="14287"/>
            </a:xfrm>
            <a:prstGeom prst="line">
              <a:avLst/>
            </a:prstGeom>
            <a:ln w="63500">
              <a:solidFill>
                <a:srgbClr val="002060"/>
              </a:solidFill>
            </a:ln>
          </p:spPr>
          <p:style>
            <a:lnRef idx="1">
              <a:schemeClr val="accent1"/>
            </a:lnRef>
            <a:fillRef idx="0">
              <a:schemeClr val="accent1"/>
            </a:fillRef>
            <a:effectRef idx="0">
              <a:schemeClr val="accent1"/>
            </a:effectRef>
            <a:fontRef idx="minor">
              <a:schemeClr val="tx1"/>
            </a:fontRef>
          </p:style>
        </p:cxnSp>
        <p:sp>
          <p:nvSpPr>
            <p:cNvPr id="62484" name="CasellaDiTesto 16"/>
            <p:cNvSpPr txBox="1">
              <a:spLocks noChangeArrowheads="1"/>
            </p:cNvSpPr>
            <p:nvPr/>
          </p:nvSpPr>
          <p:spPr bwMode="auto">
            <a:xfrm>
              <a:off x="725488" y="44450"/>
              <a:ext cx="84185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it-IT" altLang="en-US" sz="1800">
                  <a:solidFill>
                    <a:srgbClr val="595959"/>
                  </a:solidFill>
                  <a:latin typeface="Tahoma" panose="020B0604030504040204" pitchFamily="34" charset="0"/>
                  <a:cs typeface="Tahoma" panose="020B0604030504040204" pitchFamily="34" charset="0"/>
                </a:rPr>
                <a:t>Strategy</a:t>
              </a:r>
            </a:p>
          </p:txBody>
        </p:sp>
      </p:grpSp>
      <p:graphicFrame>
        <p:nvGraphicFramePr>
          <p:cNvPr id="6" name="Grafico 5"/>
          <p:cNvGraphicFramePr>
            <a:graphicFrameLocks/>
          </p:cNvGraphicFramePr>
          <p:nvPr/>
        </p:nvGraphicFramePr>
        <p:xfrm>
          <a:off x="1919536" y="620688"/>
          <a:ext cx="7776492" cy="36004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Grafico 6"/>
          <p:cNvGraphicFramePr>
            <a:graphicFrameLocks/>
          </p:cNvGraphicFramePr>
          <p:nvPr/>
        </p:nvGraphicFramePr>
        <p:xfrm>
          <a:off x="1560054" y="428625"/>
          <a:ext cx="7776492" cy="36004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8" name="Grafico 7"/>
          <p:cNvGraphicFramePr>
            <a:graphicFrameLocks/>
          </p:cNvGraphicFramePr>
          <p:nvPr/>
        </p:nvGraphicFramePr>
        <p:xfrm>
          <a:off x="1524000" y="713524"/>
          <a:ext cx="6444208" cy="363940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 name="Tabella 1"/>
          <p:cNvGraphicFramePr>
            <a:graphicFrameLocks noGrp="1"/>
          </p:cNvGraphicFramePr>
          <p:nvPr/>
        </p:nvGraphicFramePr>
        <p:xfrm>
          <a:off x="1560514" y="4367213"/>
          <a:ext cx="8802687" cy="2152655"/>
        </p:xfrm>
        <a:graphic>
          <a:graphicData uri="http://schemas.openxmlformats.org/drawingml/2006/table">
            <a:tbl>
              <a:tblPr firstCol="1" bandRow="1">
                <a:tableStyleId>{5202B0CA-FC54-4496-8BCA-5EF66A818D29}</a:tableStyleId>
              </a:tblPr>
              <a:tblGrid>
                <a:gridCol w="1511457">
                  <a:extLst>
                    <a:ext uri="{9D8B030D-6E8A-4147-A177-3AD203B41FA5}">
                      <a16:colId xmlns:a16="http://schemas.microsoft.com/office/drawing/2014/main" val="20000"/>
                    </a:ext>
                  </a:extLst>
                </a:gridCol>
                <a:gridCol w="7291230">
                  <a:extLst>
                    <a:ext uri="{9D8B030D-6E8A-4147-A177-3AD203B41FA5}">
                      <a16:colId xmlns:a16="http://schemas.microsoft.com/office/drawing/2014/main" val="20001"/>
                    </a:ext>
                  </a:extLst>
                </a:gridCol>
              </a:tblGrid>
              <a:tr h="391412">
                <a:tc>
                  <a:txBody>
                    <a:bodyPr/>
                    <a:lstStyle/>
                    <a:p>
                      <a:pPr>
                        <a:lnSpc>
                          <a:spcPct val="107000"/>
                        </a:lnSpc>
                        <a:spcAft>
                          <a:spcPts val="0"/>
                        </a:spcAft>
                      </a:pPr>
                      <a:r>
                        <a:rPr lang="en-GB" sz="1200" b="1" dirty="0" err="1">
                          <a:effectLst/>
                        </a:rPr>
                        <a:t>Emotionalisation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sharing emotions or revealing insights; appealing to emotions of fear or using apodictic registers to arouse interest, alarm and mobilise people on negative feelings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0"/>
                  </a:ext>
                </a:extLst>
              </a:tr>
              <a:tr h="587060">
                <a:tc>
                  <a:txBody>
                    <a:bodyPr/>
                    <a:lstStyle/>
                    <a:p>
                      <a:pPr>
                        <a:lnSpc>
                          <a:spcPct val="107000"/>
                        </a:lnSpc>
                        <a:spcAft>
                          <a:spcPts val="0"/>
                        </a:spcAft>
                      </a:pPr>
                      <a:r>
                        <a:rPr lang="en-GB" sz="1200" b="1" dirty="0">
                          <a:effectLst/>
                        </a:rPr>
                        <a:t>Instrumentalism</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exploiting specific events in order to support political bias</a:t>
                      </a:r>
                      <a:r>
                        <a:rPr lang="it-IT" sz="1200" baseline="0" dirty="0">
                          <a:effectLst/>
                        </a:rPr>
                        <a:t> </a:t>
                      </a:r>
                      <a:r>
                        <a:rPr lang="en-GB" sz="1200" dirty="0">
                          <a:effectLst/>
                        </a:rPr>
                        <a:t>and applying a sort of incorrect inductive reasoning (cherry-picking fallacy) based</a:t>
                      </a:r>
                      <a:r>
                        <a:rPr lang="it-IT" sz="1200" baseline="0" dirty="0">
                          <a:effectLst/>
                        </a:rPr>
                        <a:t> </a:t>
                      </a:r>
                      <a:r>
                        <a:rPr lang="en-GB" sz="1200" dirty="0">
                          <a:effectLst/>
                        </a:rPr>
                        <a:t>on current events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1"/>
                  </a:ext>
                </a:extLst>
              </a:tr>
              <a:tr h="195706">
                <a:tc>
                  <a:txBody>
                    <a:bodyPr/>
                    <a:lstStyle/>
                    <a:p>
                      <a:pPr>
                        <a:lnSpc>
                          <a:spcPct val="107000"/>
                        </a:lnSpc>
                        <a:spcAft>
                          <a:spcPts val="0"/>
                        </a:spcAft>
                      </a:pPr>
                      <a:r>
                        <a:rPr lang="en-GB" sz="1200" b="1" dirty="0" err="1">
                          <a:effectLst/>
                        </a:rPr>
                        <a:t>Intimisation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recounting his/her own life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2"/>
                  </a:ext>
                </a:extLst>
              </a:tr>
              <a:tr h="587060">
                <a:tc>
                  <a:txBody>
                    <a:bodyPr/>
                    <a:lstStyle/>
                    <a:p>
                      <a:pPr>
                        <a:lnSpc>
                          <a:spcPct val="107000"/>
                        </a:lnSpc>
                        <a:spcAft>
                          <a:spcPts val="0"/>
                        </a:spcAft>
                      </a:pPr>
                      <a:r>
                        <a:rPr lang="en-GB" sz="1200" b="1" dirty="0">
                          <a:effectLst/>
                        </a:rPr>
                        <a:t>Taboo breaker</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breaking taboos and fighting against political correctness; being the first</a:t>
                      </a:r>
                      <a:r>
                        <a:rPr lang="it-IT" sz="1200" baseline="0" dirty="0">
                          <a:effectLst/>
                        </a:rPr>
                        <a:t> </a:t>
                      </a:r>
                      <a:r>
                        <a:rPr lang="en-GB" sz="1200" dirty="0">
                          <a:effectLst/>
                        </a:rPr>
                        <a:t>to do or say something that is commonly considered politically incorrect or even impolite to distinguish oneself from the elite</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3"/>
                  </a:ext>
                </a:extLst>
              </a:tr>
              <a:tr h="195706">
                <a:tc>
                  <a:txBody>
                    <a:bodyPr/>
                    <a:lstStyle/>
                    <a:p>
                      <a:pPr>
                        <a:lnSpc>
                          <a:spcPct val="107000"/>
                        </a:lnSpc>
                        <a:spcAft>
                          <a:spcPts val="0"/>
                        </a:spcAft>
                      </a:pPr>
                      <a:r>
                        <a:rPr lang="en-GB" sz="1200" b="1" dirty="0">
                          <a:effectLst/>
                        </a:rPr>
                        <a:t>Simplification</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oversimplifying issues and solutions, offering easy solutions to complex problems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4"/>
                  </a:ext>
                </a:extLst>
              </a:tr>
              <a:tr h="195706">
                <a:tc>
                  <a:txBody>
                    <a:bodyPr/>
                    <a:lstStyle/>
                    <a:p>
                      <a:pPr>
                        <a:lnSpc>
                          <a:spcPct val="107000"/>
                        </a:lnSpc>
                        <a:spcAft>
                          <a:spcPts val="0"/>
                        </a:spcAft>
                      </a:pPr>
                      <a:r>
                        <a:rPr lang="en-GB" sz="1200" b="1" dirty="0">
                          <a:effectLst/>
                        </a:rPr>
                        <a:t>Rationalisation </a:t>
                      </a:r>
                      <a:endParaRPr lang="it-IT"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tc>
                  <a:txBody>
                    <a:bodyPr/>
                    <a:lstStyle/>
                    <a:p>
                      <a:pPr>
                        <a:lnSpc>
                          <a:spcPct val="107000"/>
                        </a:lnSpc>
                        <a:spcAft>
                          <a:spcPts val="0"/>
                        </a:spcAft>
                      </a:pPr>
                      <a:r>
                        <a:rPr lang="en-GB" sz="1200" dirty="0">
                          <a:effectLst/>
                        </a:rPr>
                        <a:t>explaining issues through argumentations,</a:t>
                      </a:r>
                      <a:r>
                        <a:rPr lang="en-GB" sz="1200" baseline="0" dirty="0">
                          <a:effectLst/>
                        </a:rPr>
                        <a:t> facts and figures</a:t>
                      </a:r>
                      <a:endParaRPr lang="it-IT"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59477" marR="59477" marT="0" marB="0" anchor="ct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4425879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21925" y="0"/>
            <a:ext cx="7191632" cy="6858000"/>
          </a:xfrm>
          <a:prstGeom prst="rect">
            <a:avLst/>
          </a:prstGeom>
        </p:spPr>
      </p:pic>
    </p:spTree>
    <p:extLst>
      <p:ext uri="{BB962C8B-B14F-4D97-AF65-F5344CB8AC3E}">
        <p14:creationId xmlns:p14="http://schemas.microsoft.com/office/powerpoint/2010/main" val="2549053377"/>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009104" cy="6646606"/>
          </a:xfrm>
          <a:prstGeom prst="rect">
            <a:avLst/>
          </a:prstGeom>
        </p:spPr>
      </p:pic>
    </p:spTree>
    <p:extLst>
      <p:ext uri="{BB962C8B-B14F-4D97-AF65-F5344CB8AC3E}">
        <p14:creationId xmlns:p14="http://schemas.microsoft.com/office/powerpoint/2010/main" val="241111756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46200" y="284163"/>
            <a:ext cx="9144000" cy="935037"/>
          </a:xfrm>
        </p:spPr>
        <p:txBody>
          <a:bodyPr>
            <a:normAutofit/>
          </a:bodyPr>
          <a:lstStyle/>
          <a:p>
            <a:r>
              <a:rPr lang="it-IT" sz="4800" b="1" dirty="0"/>
              <a:t>Internet come oggetto di ricerca</a:t>
            </a:r>
          </a:p>
        </p:txBody>
      </p:sp>
      <p:sp>
        <p:nvSpPr>
          <p:cNvPr id="3" name="Sottotitolo 2"/>
          <p:cNvSpPr>
            <a:spLocks noGrp="1"/>
          </p:cNvSpPr>
          <p:nvPr>
            <p:ph type="subTitle" idx="1"/>
          </p:nvPr>
        </p:nvSpPr>
        <p:spPr>
          <a:xfrm>
            <a:off x="0" y="1714500"/>
            <a:ext cx="12192000" cy="5143500"/>
          </a:xfrm>
        </p:spPr>
        <p:txBody>
          <a:bodyPr>
            <a:normAutofit/>
          </a:bodyPr>
          <a:lstStyle/>
          <a:p>
            <a:pPr marL="342900" indent="-342900" algn="l">
              <a:buFont typeface="Wingdings" panose="05000000000000000000" pitchFamily="2" charset="2"/>
              <a:buChar char="ü"/>
            </a:pPr>
            <a:r>
              <a:rPr lang="it-IT" sz="2000" dirty="0"/>
              <a:t>La comunicazione mediata dal computer (CMC) è stata progressivamente incorporata all’interno di ogni aspetto della vita umana: le persone utilizzano quotidianamente </a:t>
            </a:r>
            <a:r>
              <a:rPr lang="it-IT" sz="2000" i="1" dirty="0"/>
              <a:t>blog, social network, chat </a:t>
            </a:r>
            <a:r>
              <a:rPr lang="it-IT" sz="2000" dirty="0"/>
              <a:t>ed altri canali </a:t>
            </a:r>
            <a:r>
              <a:rPr lang="it-IT" sz="2000" i="1" dirty="0"/>
              <a:t>online</a:t>
            </a:r>
            <a:r>
              <a:rPr lang="it-IT" sz="2000" dirty="0"/>
              <a:t> per esprimere identità, condividere informazioni, idee, valori, costruire reti di relazioni e conoscenza (</a:t>
            </a:r>
            <a:r>
              <a:rPr lang="it-IT" sz="2000" dirty="0" err="1"/>
              <a:t>Hallett</a:t>
            </a:r>
            <a:r>
              <a:rPr lang="it-IT" sz="2000" dirty="0"/>
              <a:t> e </a:t>
            </a:r>
            <a:r>
              <a:rPr lang="it-IT" sz="2000" dirty="0" err="1"/>
              <a:t>Barber</a:t>
            </a:r>
            <a:r>
              <a:rPr lang="it-IT" sz="2000" dirty="0"/>
              <a:t>, 2014; Garcia et al., 2009; Kozinets, 2010, 2002; Mann and Stewart, 2000)</a:t>
            </a:r>
          </a:p>
          <a:p>
            <a:pPr algn="l"/>
            <a:endParaRPr lang="it-IT" sz="2000" dirty="0"/>
          </a:p>
          <a:p>
            <a:pPr marL="342900" indent="-342900" algn="l">
              <a:buFont typeface="Wingdings" panose="05000000000000000000" pitchFamily="2" charset="2"/>
              <a:buChar char="ü"/>
            </a:pPr>
            <a:r>
              <a:rPr lang="it-IT" sz="2000" dirty="0"/>
              <a:t>La vita sociale è stata letteralmente invasa da Internet: gli individui frequentano spazi virtuali per connettersi con altri individui, aderiscono ad </a:t>
            </a:r>
            <a:r>
              <a:rPr lang="it-IT" sz="2000" i="1" dirty="0"/>
              <a:t>online community </a:t>
            </a:r>
            <a:r>
              <a:rPr lang="it-IT" sz="2000" dirty="0"/>
              <a:t>per esprimere e condividere interessi, valori, passioni (</a:t>
            </a:r>
            <a:r>
              <a:rPr lang="it-IT" sz="2000" dirty="0" err="1"/>
              <a:t>Montagut</a:t>
            </a:r>
            <a:r>
              <a:rPr lang="it-IT" sz="2000" dirty="0"/>
              <a:t>, 2011; Maffesoli, 1996)</a:t>
            </a:r>
          </a:p>
          <a:p>
            <a:pPr algn="l"/>
            <a:endParaRPr lang="it-IT" sz="2000" dirty="0"/>
          </a:p>
          <a:p>
            <a:pPr marL="342900" indent="-342900" algn="l">
              <a:buFont typeface="Wingdings" panose="05000000000000000000" pitchFamily="2" charset="2"/>
              <a:buChar char="ü"/>
            </a:pPr>
            <a:r>
              <a:rPr lang="it-IT" sz="2000" dirty="0"/>
              <a:t>Secondo Maffesoli  (1996), la post modernità non rappresenta il trionfo dell’individualismo, bensì l’avvento di un movimento contrario, basato </a:t>
            </a:r>
            <a:r>
              <a:rPr lang="it-IT" sz="2000" i="1" dirty="0"/>
              <a:t>sull’ansiosa ricerca di legami sociali di tipo comunitario</a:t>
            </a:r>
          </a:p>
          <a:p>
            <a:pPr algn="l"/>
            <a:endParaRPr lang="it-IT" sz="2000" dirty="0"/>
          </a:p>
          <a:p>
            <a:pPr algn="l"/>
            <a:endParaRPr lang="en-GB" sz="2000" dirty="0"/>
          </a:p>
          <a:p>
            <a:pPr marL="342900" indent="-342900" algn="l">
              <a:buFont typeface="Wingdings" panose="05000000000000000000" pitchFamily="2" charset="2"/>
              <a:buChar char="ü"/>
            </a:pPr>
            <a:endParaRPr lang="en-GB" sz="2000" dirty="0"/>
          </a:p>
          <a:p>
            <a:pPr marL="342900" indent="-342900" algn="l">
              <a:buFont typeface="Wingdings" panose="05000000000000000000" pitchFamily="2" charset="2"/>
              <a:buChar char="ü"/>
            </a:pPr>
            <a:endParaRPr lang="en-GB" sz="2000" dirty="0"/>
          </a:p>
        </p:txBody>
      </p:sp>
    </p:spTree>
    <p:extLst>
      <p:ext uri="{BB962C8B-B14F-4D97-AF65-F5344CB8AC3E}">
        <p14:creationId xmlns:p14="http://schemas.microsoft.com/office/powerpoint/2010/main" val="1749624803"/>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Internet come oggetto di ricerca</a:t>
            </a:r>
          </a:p>
        </p:txBody>
      </p:sp>
      <p:sp>
        <p:nvSpPr>
          <p:cNvPr id="3" name="Segnaposto contenuto 2"/>
          <p:cNvSpPr>
            <a:spLocks noGrp="1"/>
          </p:cNvSpPr>
          <p:nvPr>
            <p:ph idx="1"/>
          </p:nvPr>
        </p:nvSpPr>
        <p:spPr>
          <a:xfrm>
            <a:off x="0" y="1825625"/>
            <a:ext cx="12192000" cy="4485368"/>
          </a:xfrm>
        </p:spPr>
        <p:txBody>
          <a:bodyPr>
            <a:normAutofit/>
          </a:bodyPr>
          <a:lstStyle/>
          <a:p>
            <a:pPr marL="342900" indent="-342900">
              <a:buFont typeface="Wingdings" panose="05000000000000000000" pitchFamily="2" charset="2"/>
              <a:buChar char="ü"/>
            </a:pPr>
            <a:r>
              <a:rPr lang="it-IT" sz="2000" dirty="0"/>
              <a:t>La distinzione tra vita sociale </a:t>
            </a:r>
            <a:r>
              <a:rPr lang="it-IT" sz="2000" i="1" dirty="0"/>
              <a:t>online</a:t>
            </a:r>
            <a:r>
              <a:rPr lang="it-IT" sz="2000" dirty="0"/>
              <a:t> e vita sociale </a:t>
            </a:r>
            <a:r>
              <a:rPr lang="it-IT" sz="2000" i="1" dirty="0"/>
              <a:t>offline </a:t>
            </a:r>
            <a:r>
              <a:rPr lang="it-IT" sz="2000" dirty="0"/>
              <a:t>è divenuta progressivamente meno utile, dal momento che i confini tra le due sfere risultano sempre più vaghi e sfumati </a:t>
            </a:r>
          </a:p>
          <a:p>
            <a:pPr marL="0" indent="0">
              <a:buNone/>
            </a:pPr>
            <a:endParaRPr lang="it-IT" sz="2000" dirty="0"/>
          </a:p>
          <a:p>
            <a:pPr marL="342900" indent="-342900">
              <a:buFont typeface="Wingdings" panose="05000000000000000000" pitchFamily="2" charset="2"/>
              <a:buChar char="ü"/>
            </a:pPr>
            <a:r>
              <a:rPr lang="it-IT" sz="2000" dirty="0"/>
              <a:t>Il “virtuale” non può essere distinto da altri aspetti delle azioni ed esperienze umane, ma è piuttosto parte integrante di essi (</a:t>
            </a:r>
            <a:r>
              <a:rPr lang="it-IT" sz="2000" dirty="0" err="1"/>
              <a:t>Hallett</a:t>
            </a:r>
            <a:r>
              <a:rPr lang="it-IT" sz="2000" dirty="0"/>
              <a:t> e </a:t>
            </a:r>
            <a:r>
              <a:rPr lang="it-IT" sz="2000" dirty="0" err="1"/>
              <a:t>Barber</a:t>
            </a:r>
            <a:r>
              <a:rPr lang="it-IT" sz="2000" dirty="0"/>
              <a:t>, 2014; </a:t>
            </a:r>
            <a:r>
              <a:rPr lang="it-IT" sz="2000" dirty="0" err="1"/>
              <a:t>Montagut</a:t>
            </a:r>
            <a:r>
              <a:rPr lang="it-IT" sz="2000" dirty="0"/>
              <a:t>, 2011; Kozinets, 2010; Garcia et al. 2008)</a:t>
            </a:r>
          </a:p>
          <a:p>
            <a:pPr marL="0" indent="0">
              <a:buNone/>
            </a:pPr>
            <a:endParaRPr lang="it-IT" sz="2000" dirty="0"/>
          </a:p>
          <a:p>
            <a:pPr marL="342900" indent="-342900">
              <a:buFont typeface="Wingdings" panose="05000000000000000000" pitchFamily="2" charset="2"/>
              <a:buChar char="ü"/>
            </a:pPr>
            <a:r>
              <a:rPr lang="it-IT" sz="2000" dirty="0"/>
              <a:t>A fronte dei drastici cambiamenti che hanno investito la vita quotidiana, la maggior parte dei sociologi ritiene che, per comprendere adeguatamente la società attuale, sia necessario includere Internet e le varie forme di CMC all’interno dei propri studi, sviluppando </a:t>
            </a:r>
            <a:r>
              <a:rPr lang="it-IT" sz="2000" b="1" dirty="0"/>
              <a:t>tecniche e approcci di ricerca innovativi e specifici</a:t>
            </a:r>
          </a:p>
          <a:p>
            <a:pPr marL="0" indent="0">
              <a:buNone/>
            </a:pPr>
            <a:endParaRPr lang="it-IT" dirty="0"/>
          </a:p>
        </p:txBody>
      </p:sp>
    </p:spTree>
    <p:extLst>
      <p:ext uri="{BB962C8B-B14F-4D97-AF65-F5344CB8AC3E}">
        <p14:creationId xmlns:p14="http://schemas.microsoft.com/office/powerpoint/2010/main" val="385963902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2464" y="1735138"/>
            <a:ext cx="11936186" cy="4525962"/>
          </a:xfrm>
        </p:spPr>
        <p:txBody>
          <a:bodyPr>
            <a:normAutofit/>
          </a:bodyPr>
          <a:lstStyle/>
          <a:p>
            <a:pPr algn="l"/>
            <a:r>
              <a:rPr lang="it-IT" dirty="0"/>
              <a:t>Nell’ambito della  ricerca sociale sulla CMC, è possibile individuare due macro fasi:</a:t>
            </a:r>
          </a:p>
          <a:p>
            <a:pPr algn="l"/>
            <a:endParaRPr lang="it-IT" dirty="0"/>
          </a:p>
          <a:p>
            <a:pPr marL="342900" indent="-342900" algn="l">
              <a:buFont typeface="Arial" panose="020B0604020202020204" pitchFamily="34" charset="0"/>
              <a:buChar char="•"/>
            </a:pPr>
            <a:r>
              <a:rPr lang="it-IT" b="1" dirty="0"/>
              <a:t>I FASE</a:t>
            </a:r>
            <a:r>
              <a:rPr lang="it-IT" dirty="0"/>
              <a:t>: l’attenzione degli studiosi è rivolta principalmente allo studio degli </a:t>
            </a:r>
            <a:r>
              <a:rPr lang="it-IT" i="1" dirty="0"/>
              <a:t>effetti</a:t>
            </a:r>
            <a:r>
              <a:rPr lang="it-IT" dirty="0"/>
              <a:t> delle nuove tecnologie. Le informazioni raccolte dai ricercatori sono decontestualizzate, separate dal contesto discorsivo e sociale in cui sono inserite (</a:t>
            </a:r>
            <a:r>
              <a:rPr lang="it-IT" dirty="0" err="1"/>
              <a:t>Androutsopoulos</a:t>
            </a:r>
            <a:r>
              <a:rPr lang="it-IT" dirty="0"/>
              <a:t>, 2006, 4)</a:t>
            </a:r>
          </a:p>
          <a:p>
            <a:pPr marL="342900" indent="-342900" algn="l">
              <a:buFont typeface="Arial" panose="020B0604020202020204" pitchFamily="34" charset="0"/>
              <a:buChar char="•"/>
            </a:pPr>
            <a:endParaRPr lang="it-IT" dirty="0"/>
          </a:p>
          <a:p>
            <a:pPr marL="342900" indent="-342900" algn="l">
              <a:buFont typeface="Arial" panose="020B0604020202020204" pitchFamily="34" charset="0"/>
              <a:buChar char="•"/>
            </a:pPr>
            <a:r>
              <a:rPr lang="it-IT" b="1" dirty="0"/>
              <a:t>II FASE: </a:t>
            </a:r>
            <a:r>
              <a:rPr lang="it-IT" dirty="0"/>
              <a:t>è</a:t>
            </a:r>
            <a:r>
              <a:rPr lang="it-IT" b="1" dirty="0"/>
              <a:t> </a:t>
            </a:r>
            <a:r>
              <a:rPr lang="it-IT" dirty="0"/>
              <a:t>caratterizzata dall’utilizzo crescente di approcci naturalistici allo studio dei fenomeni </a:t>
            </a:r>
            <a:r>
              <a:rPr lang="it-IT" i="1" dirty="0"/>
              <a:t>online</a:t>
            </a:r>
            <a:r>
              <a:rPr lang="it-IT" dirty="0"/>
              <a:t>, con una progressiva attenzione al contesto e diffusione di ricerche di stampo etnografico (</a:t>
            </a:r>
            <a:r>
              <a:rPr lang="it-IT" dirty="0" err="1"/>
              <a:t>Hine</a:t>
            </a:r>
            <a:r>
              <a:rPr lang="en-GB" dirty="0"/>
              <a:t>, 2005, 7)</a:t>
            </a:r>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spTree>
    <p:extLst>
      <p:ext uri="{BB962C8B-B14F-4D97-AF65-F5344CB8AC3E}">
        <p14:creationId xmlns:p14="http://schemas.microsoft.com/office/powerpoint/2010/main" val="17083529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dirty="0" smtClean="0"/>
              <a:t>Come difendersi? Studiando!</a:t>
            </a:r>
            <a:endParaRPr lang="it-IT" altLang="it-IT" dirty="0"/>
          </a:p>
        </p:txBody>
      </p:sp>
      <p:sp>
        <p:nvSpPr>
          <p:cNvPr id="8" name="Rettangolo 5"/>
          <p:cNvSpPr>
            <a:spLocks noChangeArrowheads="1"/>
          </p:cNvSpPr>
          <p:nvPr/>
        </p:nvSpPr>
        <p:spPr bwMode="auto">
          <a:xfrm>
            <a:off x="71437" y="1833306"/>
            <a:ext cx="1212056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eaLnBrk="1" hangingPunct="1">
              <a:lnSpc>
                <a:spcPct val="100000"/>
              </a:lnSpc>
              <a:spcBef>
                <a:spcPct val="0"/>
              </a:spcBef>
              <a:buFontTx/>
              <a:buNone/>
            </a:pPr>
            <a:r>
              <a:rPr lang="it-IT" altLang="it-IT" sz="1800" dirty="0"/>
              <a:t>Le valanghe di numeri che, a partire dal 1700, hanno cominciato a sommergerci, non hanno di certo le varie tendenze umane a mentire, esagerare o errare in modo </a:t>
            </a:r>
            <a:r>
              <a:rPr lang="it-IT" altLang="it-IT" sz="1800" dirty="0" smtClean="0"/>
              <a:t>inconsapevole, soprattutto quando </a:t>
            </a:r>
            <a:r>
              <a:rPr lang="it-IT" altLang="it-IT" sz="1800" dirty="0"/>
              <a:t>si comunica qualcosa con l’ausilio di dati e grafici: hanno «solo» fornito agli esseri umani uno strumento variegato e efficace per alimentare tali tendenze: la Statistical </a:t>
            </a:r>
            <a:r>
              <a:rPr lang="it-IT" altLang="it-IT" sz="1800" dirty="0" err="1"/>
              <a:t>Fallacy</a:t>
            </a:r>
            <a:r>
              <a:rPr lang="it-IT" altLang="it-IT" sz="1800" dirty="0"/>
              <a:t> (Campbell 1974).</a:t>
            </a:r>
          </a:p>
          <a:p>
            <a:pPr algn="just" eaLnBrk="1" hangingPunct="1">
              <a:lnSpc>
                <a:spcPct val="100000"/>
              </a:lnSpc>
              <a:spcBef>
                <a:spcPct val="0"/>
              </a:spcBef>
              <a:buFontTx/>
              <a:buNone/>
            </a:pPr>
            <a:endParaRPr lang="it-IT" altLang="it-IT" sz="1800" dirty="0"/>
          </a:p>
          <a:p>
            <a:pPr algn="just" eaLnBrk="1" hangingPunct="1">
              <a:lnSpc>
                <a:spcPct val="100000"/>
              </a:lnSpc>
              <a:spcBef>
                <a:spcPct val="0"/>
              </a:spcBef>
              <a:buFontTx/>
              <a:buNone/>
            </a:pPr>
            <a:r>
              <a:rPr lang="it-IT" altLang="it-IT" sz="1800" dirty="0"/>
              <a:t>Come difendersi dagli altri e, anche, da se stessi? </a:t>
            </a:r>
          </a:p>
          <a:p>
            <a:pPr algn="just" eaLnBrk="1" hangingPunct="1">
              <a:lnSpc>
                <a:spcPct val="100000"/>
              </a:lnSpc>
              <a:spcBef>
                <a:spcPct val="0"/>
              </a:spcBef>
              <a:buFontTx/>
              <a:buNone/>
            </a:pPr>
            <a:endParaRPr lang="it-IT" altLang="it-IT" sz="1800" dirty="0"/>
          </a:p>
          <a:p>
            <a:pPr eaLnBrk="1" hangingPunct="1">
              <a:lnSpc>
                <a:spcPct val="100000"/>
              </a:lnSpc>
              <a:spcBef>
                <a:spcPct val="0"/>
              </a:spcBef>
              <a:buFontTx/>
              <a:buNone/>
            </a:pPr>
            <a:r>
              <a:rPr lang="it-IT" altLang="it-IT" sz="1800" dirty="0"/>
              <a:t>Innanzitutto, usando il «buon senso», il sapere tacito e le esperienze che derivano dal nostro  Mondo della Vita: «</a:t>
            </a:r>
            <a:r>
              <a:rPr lang="it-IT" altLang="it-IT" sz="1800" dirty="0" err="1"/>
              <a:t>If</a:t>
            </a:r>
            <a:r>
              <a:rPr lang="it-IT" altLang="it-IT" sz="1800" dirty="0"/>
              <a:t> a </a:t>
            </a:r>
            <a:r>
              <a:rPr lang="it-IT" altLang="it-IT" sz="1800" dirty="0" err="1"/>
              <a:t>number</a:t>
            </a:r>
            <a:endParaRPr lang="it-IT" altLang="it-IT" sz="1800" dirty="0"/>
          </a:p>
          <a:p>
            <a:pPr eaLnBrk="1" hangingPunct="1">
              <a:lnSpc>
                <a:spcPct val="100000"/>
              </a:lnSpc>
              <a:spcBef>
                <a:spcPct val="0"/>
              </a:spcBef>
              <a:buFontTx/>
              <a:buNone/>
            </a:pPr>
            <a:r>
              <a:rPr lang="en-US" altLang="it-IT" sz="1800" dirty="0"/>
              <a:t>doesn’t square with our own experience and our sense of how the world works, we ought to wonder why”</a:t>
            </a:r>
            <a:r>
              <a:rPr lang="it-IT" altLang="it-IT" sz="1800" dirty="0"/>
              <a:t>(Best 2008, 113).</a:t>
            </a:r>
          </a:p>
          <a:p>
            <a:pPr algn="just" eaLnBrk="1" hangingPunct="1">
              <a:lnSpc>
                <a:spcPct val="100000"/>
              </a:lnSpc>
              <a:spcBef>
                <a:spcPct val="0"/>
              </a:spcBef>
              <a:buFontTx/>
              <a:buNone/>
            </a:pPr>
            <a:endParaRPr lang="it-IT" altLang="it-IT" sz="1800" dirty="0"/>
          </a:p>
          <a:p>
            <a:pPr algn="just" eaLnBrk="1" hangingPunct="1">
              <a:lnSpc>
                <a:spcPct val="100000"/>
              </a:lnSpc>
              <a:spcBef>
                <a:spcPct val="0"/>
              </a:spcBef>
              <a:buFontTx/>
              <a:buNone/>
            </a:pPr>
            <a:r>
              <a:rPr lang="it-IT" altLang="it-IT" sz="1800" dirty="0"/>
              <a:t>Poi coltivando la </a:t>
            </a:r>
            <a:r>
              <a:rPr lang="it-IT" altLang="it-IT" sz="1800" i="1" dirty="0"/>
              <a:t>Statistical </a:t>
            </a:r>
            <a:r>
              <a:rPr lang="it-IT" altLang="it-IT" sz="1800" i="1" dirty="0" err="1"/>
              <a:t>Literacy</a:t>
            </a:r>
            <a:r>
              <a:rPr lang="it-IT" altLang="it-IT" sz="1800" dirty="0"/>
              <a:t>, intesa non in senso stretto come «la capacità di usare gli strumenti della statistica», ma come una </a:t>
            </a:r>
            <a:r>
              <a:rPr lang="it-IT" altLang="it-IT" sz="1800" dirty="0" err="1"/>
              <a:t>skill</a:t>
            </a:r>
            <a:r>
              <a:rPr lang="it-IT" altLang="it-IT" sz="1800" dirty="0"/>
              <a:t> complessa che richiede competenze da diversi domini del sapere: «</a:t>
            </a:r>
            <a:r>
              <a:rPr lang="en-US" altLang="it-IT" sz="1800" dirty="0"/>
              <a:t>It is argued that statistically literate behavior is predicated on the joint activation of five interrelated knowledge bases (literacy, statistical, mathematical, context, and critical)” (Gal 2002, 1).</a:t>
            </a:r>
            <a:endParaRPr lang="it-IT" altLang="it-IT" sz="1800" dirty="0"/>
          </a:p>
        </p:txBody>
      </p:sp>
    </p:spTree>
    <p:extLst>
      <p:ext uri="{BB962C8B-B14F-4D97-AF65-F5344CB8AC3E}">
        <p14:creationId xmlns:p14="http://schemas.microsoft.com/office/powerpoint/2010/main" val="3348675309"/>
      </p:ext>
    </p:extLst>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0629" y="1"/>
            <a:ext cx="12061371" cy="1066800"/>
          </a:xfrm>
        </p:spPr>
        <p:txBody>
          <a:bodyPr>
            <a:normAutofit/>
          </a:bodyPr>
          <a:lstStyle/>
          <a:p>
            <a:r>
              <a:rPr lang="it-IT" sz="4400" b="1" dirty="0"/>
              <a:t>La Babele definitoria</a:t>
            </a:r>
          </a:p>
        </p:txBody>
      </p:sp>
      <p:sp>
        <p:nvSpPr>
          <p:cNvPr id="3" name="Sottotitolo 2"/>
          <p:cNvSpPr>
            <a:spLocks noGrp="1"/>
          </p:cNvSpPr>
          <p:nvPr>
            <p:ph type="subTitle" idx="1"/>
          </p:nvPr>
        </p:nvSpPr>
        <p:spPr>
          <a:xfrm>
            <a:off x="190500" y="1485900"/>
            <a:ext cx="12001500" cy="5372100"/>
          </a:xfrm>
        </p:spPr>
        <p:txBody>
          <a:bodyPr>
            <a:noAutofit/>
          </a:bodyPr>
          <a:lstStyle/>
          <a:p>
            <a:pPr marL="685800" indent="-685800" algn="l">
              <a:buFont typeface="Wingdings" panose="05000000000000000000" pitchFamily="2" charset="2"/>
              <a:buChar char="ü"/>
            </a:pPr>
            <a:r>
              <a:rPr lang="it-IT" dirty="0"/>
              <a:t>Nonostante la loro diffusione, le tecniche e gli approcci per lo studio etnografico di Internet e delle interazioni in rete risultano ancora incerti e in corso di definizione </a:t>
            </a:r>
          </a:p>
          <a:p>
            <a:pPr marL="685800" indent="-685800" algn="l">
              <a:buFont typeface="Wingdings" panose="05000000000000000000" pitchFamily="2" charset="2"/>
              <a:buChar char="ü"/>
            </a:pPr>
            <a:r>
              <a:rPr lang="it-IT" dirty="0"/>
              <a:t>L’incertezza riguarda, </a:t>
            </a:r>
            <a:r>
              <a:rPr lang="it-IT" i="1" dirty="0"/>
              <a:t>in primis</a:t>
            </a:r>
            <a:r>
              <a:rPr lang="it-IT" dirty="0"/>
              <a:t>, le differenti etichette con le quali i ricercatori  sociali descrivono i propri studi etnografici con Internet </a:t>
            </a:r>
          </a:p>
          <a:p>
            <a:pPr marL="685800" indent="-685800" algn="l">
              <a:buFont typeface="Wingdings" panose="05000000000000000000" pitchFamily="2" charset="2"/>
              <a:buChar char="ü"/>
            </a:pPr>
            <a:r>
              <a:rPr lang="it-IT" dirty="0"/>
              <a:t>Alcuni studiosi  (Garcia et al. 2008; </a:t>
            </a:r>
            <a:r>
              <a:rPr lang="it-IT" dirty="0" err="1"/>
              <a:t>Kanayama</a:t>
            </a:r>
            <a:r>
              <a:rPr lang="it-IT" dirty="0"/>
              <a:t>, 2003; </a:t>
            </a:r>
            <a:r>
              <a:rPr lang="it-IT" dirty="0" err="1"/>
              <a:t>Maclaran</a:t>
            </a:r>
            <a:r>
              <a:rPr lang="it-IT" dirty="0"/>
              <a:t> e </a:t>
            </a:r>
            <a:r>
              <a:rPr lang="it-IT" dirty="0" err="1"/>
              <a:t>Catterall</a:t>
            </a:r>
            <a:r>
              <a:rPr lang="it-IT" dirty="0"/>
              <a:t>, 2002) utilizzano il termine generico “etnografia”, intendendo un approccio inclusivo e complesso che resta sostanzialmente invariato sia per le applicazioni </a:t>
            </a:r>
            <a:r>
              <a:rPr lang="it-IT" i="1" dirty="0"/>
              <a:t>online</a:t>
            </a:r>
            <a:r>
              <a:rPr lang="it-IT" dirty="0"/>
              <a:t> che per quelle </a:t>
            </a:r>
            <a:r>
              <a:rPr lang="it-IT" i="1" dirty="0"/>
              <a:t>offline</a:t>
            </a:r>
          </a:p>
          <a:p>
            <a:pPr marL="685800" indent="-685800" algn="l">
              <a:buFont typeface="Wingdings" panose="05000000000000000000" pitchFamily="2" charset="2"/>
              <a:buChar char="ü"/>
            </a:pPr>
            <a:r>
              <a:rPr lang="it-IT" dirty="0" err="1"/>
              <a:t>Hine</a:t>
            </a:r>
            <a:r>
              <a:rPr lang="it-IT" dirty="0"/>
              <a:t> (2005) parla di </a:t>
            </a:r>
            <a:r>
              <a:rPr lang="it-IT" i="1" dirty="0"/>
              <a:t>etnografia virtuale</a:t>
            </a:r>
            <a:r>
              <a:rPr lang="it-IT" dirty="0"/>
              <a:t>, per designare un approccio di ricerca necessariamente limitato e parziale perché focalizzato esclusivamente su un solo aspetto dell’esperienza umana: la vita sociale </a:t>
            </a:r>
            <a:r>
              <a:rPr lang="it-IT" i="1" dirty="0"/>
              <a:t>online</a:t>
            </a:r>
          </a:p>
          <a:p>
            <a:pPr marL="685800" indent="-685800" algn="l">
              <a:buFont typeface="Wingdings" panose="05000000000000000000" pitchFamily="2" charset="2"/>
              <a:buChar char="ü"/>
            </a:pPr>
            <a:endParaRPr lang="it-IT" i="1" dirty="0"/>
          </a:p>
          <a:p>
            <a:pPr algn="l"/>
            <a:endParaRPr lang="en-GB" dirty="0"/>
          </a:p>
        </p:txBody>
      </p:sp>
    </p:spTree>
    <p:extLst>
      <p:ext uri="{BB962C8B-B14F-4D97-AF65-F5344CB8AC3E}">
        <p14:creationId xmlns:p14="http://schemas.microsoft.com/office/powerpoint/2010/main" val="1860284240"/>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317500" y="1079500"/>
            <a:ext cx="11696700" cy="5778500"/>
          </a:xfrm>
        </p:spPr>
        <p:txBody>
          <a:bodyPr>
            <a:normAutofit/>
          </a:bodyPr>
          <a:lstStyle/>
          <a:p>
            <a:pPr algn="l"/>
            <a:endParaRPr lang="it-IT" dirty="0"/>
          </a:p>
          <a:p>
            <a:pPr marL="342900" indent="-342900" algn="l">
              <a:buFont typeface="Wingdings" panose="05000000000000000000" pitchFamily="2" charset="2"/>
              <a:buChar char="ü"/>
            </a:pPr>
            <a:r>
              <a:rPr lang="it-IT" sz="2000" dirty="0"/>
              <a:t>Numerosi studiosi (La Rocca, Mandelli and </a:t>
            </a:r>
            <a:r>
              <a:rPr lang="it-IT" sz="2000" dirty="0" err="1"/>
              <a:t>Snehota</a:t>
            </a:r>
            <a:r>
              <a:rPr lang="it-IT" sz="2000" dirty="0"/>
              <a:t>, 2014; Garcia and </a:t>
            </a:r>
            <a:r>
              <a:rPr lang="it-IT" sz="2000" dirty="0" err="1"/>
              <a:t>Pelaez</a:t>
            </a:r>
            <a:r>
              <a:rPr lang="it-IT" sz="2000" dirty="0"/>
              <a:t>, 2014; </a:t>
            </a:r>
            <a:r>
              <a:rPr lang="it-IT" sz="2000" dirty="0" err="1"/>
              <a:t>Beaven</a:t>
            </a:r>
            <a:r>
              <a:rPr lang="it-IT" sz="2000" dirty="0"/>
              <a:t> and </a:t>
            </a:r>
            <a:r>
              <a:rPr lang="it-IT" sz="2000" dirty="0" err="1"/>
              <a:t>Laws</a:t>
            </a:r>
            <a:r>
              <a:rPr lang="it-IT" sz="2000" dirty="0"/>
              <a:t>, 2010; </a:t>
            </a:r>
            <a:r>
              <a:rPr lang="it-IT" sz="2000" dirty="0" err="1"/>
              <a:t>Maulana</a:t>
            </a:r>
            <a:r>
              <a:rPr lang="it-IT" sz="2000" dirty="0"/>
              <a:t> and </a:t>
            </a:r>
            <a:r>
              <a:rPr lang="it-IT" sz="2000" dirty="0" err="1"/>
              <a:t>Eckhardt</a:t>
            </a:r>
            <a:r>
              <a:rPr lang="it-IT" sz="2000" dirty="0"/>
              <a:t>, 2007; </a:t>
            </a:r>
            <a:r>
              <a:rPr lang="it-IT" sz="2000" dirty="0" err="1"/>
              <a:t>Fuller</a:t>
            </a:r>
            <a:r>
              <a:rPr lang="it-IT" sz="2000" dirty="0"/>
              <a:t>, </a:t>
            </a:r>
            <a:r>
              <a:rPr lang="it-IT" sz="2000" dirty="0" err="1"/>
              <a:t>Jawecki</a:t>
            </a:r>
            <a:r>
              <a:rPr lang="it-IT" sz="2000" dirty="0"/>
              <a:t> and </a:t>
            </a:r>
            <a:r>
              <a:rPr lang="it-IT" sz="2000" dirty="0" err="1"/>
              <a:t>Muhlbacher</a:t>
            </a:r>
            <a:r>
              <a:rPr lang="it-IT" sz="2000" dirty="0"/>
              <a:t>, 2006; Nelson and </a:t>
            </a:r>
            <a:r>
              <a:rPr lang="it-IT" sz="2000" dirty="0" err="1"/>
              <a:t>Otnes</a:t>
            </a:r>
            <a:r>
              <a:rPr lang="it-IT" sz="2000" dirty="0"/>
              <a:t>, 2005), seguendo la proposta di Kozinets (1998), utilizzano il termine </a:t>
            </a:r>
            <a:r>
              <a:rPr lang="it-IT" sz="2000" i="1" dirty="0"/>
              <a:t>netnografia</a:t>
            </a:r>
            <a:r>
              <a:rPr lang="it-IT" sz="2000" dirty="0"/>
              <a:t> </a:t>
            </a:r>
          </a:p>
          <a:p>
            <a:pPr marL="342900" indent="-342900" algn="l">
              <a:buFont typeface="Wingdings" panose="05000000000000000000" pitchFamily="2" charset="2"/>
              <a:buChar char="ü"/>
            </a:pPr>
            <a:r>
              <a:rPr lang="it-IT" sz="2000" dirty="0"/>
              <a:t>Esplorando la letteratura, è possibile imbattersi in numerose altre definizioni come:</a:t>
            </a:r>
          </a:p>
          <a:p>
            <a:pPr marL="342900" indent="-342900" algn="l">
              <a:buFont typeface="Wingdings" panose="05000000000000000000" pitchFamily="2" charset="2"/>
              <a:buChar char="§"/>
            </a:pPr>
            <a:r>
              <a:rPr lang="it-IT" sz="2000" i="1" dirty="0"/>
              <a:t>Cyber </a:t>
            </a:r>
            <a:r>
              <a:rPr lang="it-IT" sz="2000" i="1" dirty="0" err="1"/>
              <a:t>ethnography</a:t>
            </a:r>
            <a:r>
              <a:rPr lang="it-IT" sz="2000" dirty="0"/>
              <a:t> (Robinson e </a:t>
            </a:r>
            <a:r>
              <a:rPr lang="it-IT" sz="2000" dirty="0" err="1"/>
              <a:t>Shulz</a:t>
            </a:r>
            <a:r>
              <a:rPr lang="it-IT" sz="2000" dirty="0"/>
              <a:t>, 2009; </a:t>
            </a:r>
            <a:r>
              <a:rPr lang="it-IT" sz="2000" dirty="0" err="1"/>
              <a:t>Morton</a:t>
            </a:r>
            <a:r>
              <a:rPr lang="it-IT" sz="2000" dirty="0"/>
              <a:t>, 2001)</a:t>
            </a:r>
          </a:p>
          <a:p>
            <a:pPr marL="342900" indent="-342900" algn="l">
              <a:buFont typeface="Wingdings" panose="05000000000000000000" pitchFamily="2" charset="2"/>
              <a:buChar char="§"/>
            </a:pPr>
            <a:r>
              <a:rPr lang="it-IT" sz="2000" i="1" dirty="0"/>
              <a:t>Ethnography of </a:t>
            </a:r>
            <a:r>
              <a:rPr lang="it-IT" sz="2000" i="1" dirty="0" err="1"/>
              <a:t>virtual</a:t>
            </a:r>
            <a:r>
              <a:rPr lang="it-IT" sz="2000" i="1" dirty="0"/>
              <a:t> </a:t>
            </a:r>
            <a:r>
              <a:rPr lang="it-IT" sz="2000" i="1" dirty="0" err="1"/>
              <a:t>spaces</a:t>
            </a:r>
            <a:r>
              <a:rPr lang="it-IT" sz="2000" dirty="0"/>
              <a:t> (</a:t>
            </a:r>
            <a:r>
              <a:rPr lang="it-IT" sz="2000" dirty="0" err="1"/>
              <a:t>Burrel</a:t>
            </a:r>
            <a:r>
              <a:rPr lang="it-IT" sz="2000" dirty="0"/>
              <a:t>, 2009)</a:t>
            </a:r>
          </a:p>
          <a:p>
            <a:pPr marL="342900" indent="-342900" algn="l">
              <a:buFont typeface="Wingdings" panose="05000000000000000000" pitchFamily="2" charset="2"/>
              <a:buChar char="§"/>
            </a:pPr>
            <a:r>
              <a:rPr lang="it-IT" sz="2000" i="1" dirty="0"/>
              <a:t>Internet </a:t>
            </a:r>
            <a:r>
              <a:rPr lang="it-IT" sz="2000" i="1" dirty="0" err="1"/>
              <a:t>ethnography</a:t>
            </a:r>
            <a:r>
              <a:rPr lang="it-IT" sz="2000" dirty="0"/>
              <a:t> (</a:t>
            </a:r>
            <a:r>
              <a:rPr lang="it-IT" sz="2000" dirty="0" err="1"/>
              <a:t>Boyd</a:t>
            </a:r>
            <a:r>
              <a:rPr lang="it-IT" sz="2000" dirty="0"/>
              <a:t>, 2008)</a:t>
            </a:r>
          </a:p>
          <a:p>
            <a:pPr marL="342900" indent="-342900" algn="l">
              <a:buFont typeface="Wingdings" panose="05000000000000000000" pitchFamily="2" charset="2"/>
              <a:buChar char="§"/>
            </a:pPr>
            <a:r>
              <a:rPr lang="it-IT" sz="2000" i="1" dirty="0"/>
              <a:t>Ethnography on the Internet</a:t>
            </a:r>
            <a:r>
              <a:rPr lang="it-IT" sz="2000" dirty="0"/>
              <a:t> (Nelson e </a:t>
            </a:r>
            <a:r>
              <a:rPr lang="it-IT" sz="2000" dirty="0" err="1"/>
              <a:t>Otnes</a:t>
            </a:r>
            <a:r>
              <a:rPr lang="it-IT" sz="2000" dirty="0"/>
              <a:t>, 2005; </a:t>
            </a:r>
            <a:r>
              <a:rPr lang="it-IT" sz="2000" dirty="0" err="1"/>
              <a:t>Beaulieu</a:t>
            </a:r>
            <a:r>
              <a:rPr lang="it-IT" sz="2000" dirty="0"/>
              <a:t>, 2004)</a:t>
            </a:r>
          </a:p>
          <a:p>
            <a:pPr marL="342900" indent="-342900" algn="l">
              <a:buFont typeface="Wingdings" panose="05000000000000000000" pitchFamily="2" charset="2"/>
              <a:buChar char="§"/>
            </a:pPr>
            <a:r>
              <a:rPr lang="it-IT" sz="2000" i="1" dirty="0"/>
              <a:t>Internet </a:t>
            </a:r>
            <a:r>
              <a:rPr lang="it-IT" sz="2000" i="1" dirty="0" err="1"/>
              <a:t>related</a:t>
            </a:r>
            <a:r>
              <a:rPr lang="it-IT" sz="2000" i="1" dirty="0"/>
              <a:t> </a:t>
            </a:r>
            <a:r>
              <a:rPr lang="it-IT" sz="2000" i="1" dirty="0" err="1"/>
              <a:t>ethnography</a:t>
            </a:r>
            <a:r>
              <a:rPr lang="it-IT" sz="2000" dirty="0"/>
              <a:t> (</a:t>
            </a:r>
            <a:r>
              <a:rPr lang="it-IT" sz="2000" dirty="0" err="1"/>
              <a:t>Postill</a:t>
            </a:r>
            <a:r>
              <a:rPr lang="it-IT" sz="2000" dirty="0"/>
              <a:t> e Pink, 2005)</a:t>
            </a:r>
          </a:p>
          <a:p>
            <a:pPr marL="342900" indent="-342900" algn="l">
              <a:buFont typeface="Wingdings" panose="05000000000000000000" pitchFamily="2" charset="2"/>
              <a:buChar char="§"/>
            </a:pPr>
            <a:r>
              <a:rPr lang="it-IT" sz="2000" i="1" dirty="0"/>
              <a:t>Digital </a:t>
            </a:r>
            <a:r>
              <a:rPr lang="it-IT" sz="2000" i="1" dirty="0" err="1"/>
              <a:t>ethnography</a:t>
            </a:r>
            <a:r>
              <a:rPr lang="it-IT" sz="2000" dirty="0"/>
              <a:t> (</a:t>
            </a:r>
            <a:r>
              <a:rPr lang="it-IT" sz="2000" dirty="0" err="1"/>
              <a:t>Varis</a:t>
            </a:r>
            <a:r>
              <a:rPr lang="it-IT" sz="2000" dirty="0"/>
              <a:t>, 2014; </a:t>
            </a:r>
            <a:r>
              <a:rPr lang="it-IT" sz="2000" dirty="0" err="1"/>
              <a:t>Murty</a:t>
            </a:r>
            <a:r>
              <a:rPr lang="it-IT" sz="2000" dirty="0"/>
              <a:t>, 2008)</a:t>
            </a:r>
          </a:p>
          <a:p>
            <a:pPr marL="342900" indent="-342900" algn="l">
              <a:buFont typeface="Wingdings" panose="05000000000000000000" pitchFamily="2" charset="2"/>
              <a:buChar char="§"/>
            </a:pPr>
            <a:r>
              <a:rPr lang="it-IT" sz="2000" i="1" dirty="0" err="1"/>
              <a:t>Webnography</a:t>
            </a:r>
            <a:r>
              <a:rPr lang="it-IT" sz="2000" dirty="0"/>
              <a:t> (</a:t>
            </a:r>
            <a:r>
              <a:rPr lang="it-IT" sz="2000" dirty="0" err="1"/>
              <a:t>Horster</a:t>
            </a:r>
            <a:r>
              <a:rPr lang="it-IT" sz="2000" dirty="0"/>
              <a:t> e </a:t>
            </a:r>
            <a:r>
              <a:rPr lang="it-IT" sz="2000" dirty="0" err="1"/>
              <a:t>Gottschalk</a:t>
            </a:r>
            <a:r>
              <a:rPr lang="it-IT" sz="2000" dirty="0"/>
              <a:t>, 2012; Puri 2007; </a:t>
            </a:r>
            <a:r>
              <a:rPr lang="it-IT" sz="2000" dirty="0" err="1"/>
              <a:t>Evan</a:t>
            </a:r>
            <a:r>
              <a:rPr lang="it-IT" sz="2000" dirty="0"/>
              <a:t>, 2010).</a:t>
            </a:r>
          </a:p>
          <a:p>
            <a:pPr marL="342900" indent="-342900" algn="l">
              <a:buFont typeface="Wingdings" panose="05000000000000000000" pitchFamily="2" charset="2"/>
              <a:buChar char="ü"/>
            </a:pPr>
            <a:endParaRPr lang="it-IT" sz="2000" dirty="0"/>
          </a:p>
          <a:p>
            <a:pPr marL="342900" indent="-342900" algn="l">
              <a:buFont typeface="Wingdings" panose="05000000000000000000" pitchFamily="2" charset="2"/>
              <a:buChar char="ü"/>
            </a:pPr>
            <a:endParaRPr lang="it-IT" dirty="0"/>
          </a:p>
          <a:p>
            <a:pPr marL="342900" indent="-342900">
              <a:buFont typeface="Wingdings" panose="05000000000000000000" pitchFamily="2" charset="2"/>
              <a:buChar char="ü"/>
            </a:pPr>
            <a:endParaRPr lang="it-IT" dirty="0"/>
          </a:p>
        </p:txBody>
      </p:sp>
      <p:sp>
        <p:nvSpPr>
          <p:cNvPr id="4" name="Titolo 1"/>
          <p:cNvSpPr>
            <a:spLocks noGrp="1"/>
          </p:cNvSpPr>
          <p:nvPr>
            <p:ph type="ctrTitle"/>
          </p:nvPr>
        </p:nvSpPr>
        <p:spPr>
          <a:xfrm>
            <a:off x="0" y="0"/>
            <a:ext cx="12192000" cy="1066800"/>
          </a:xfrm>
        </p:spPr>
        <p:txBody>
          <a:bodyPr>
            <a:normAutofit/>
          </a:bodyPr>
          <a:lstStyle/>
          <a:p>
            <a:r>
              <a:rPr lang="it-IT" sz="4400" b="1" dirty="0"/>
              <a:t>La Babele definitoria</a:t>
            </a:r>
          </a:p>
        </p:txBody>
      </p:sp>
    </p:spTree>
    <p:extLst>
      <p:ext uri="{BB962C8B-B14F-4D97-AF65-F5344CB8AC3E}">
        <p14:creationId xmlns:p14="http://schemas.microsoft.com/office/powerpoint/2010/main" val="1072003093"/>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0" y="0"/>
            <a:ext cx="12192000" cy="1011237"/>
          </a:xfrm>
        </p:spPr>
        <p:txBody>
          <a:bodyPr>
            <a:normAutofit/>
          </a:bodyPr>
          <a:lstStyle/>
          <a:p>
            <a:r>
              <a:rPr lang="it-IT" sz="4400" b="1" dirty="0"/>
              <a:t>Perché netnografia?</a:t>
            </a:r>
          </a:p>
        </p:txBody>
      </p:sp>
      <p:sp>
        <p:nvSpPr>
          <p:cNvPr id="3" name="Sottotitolo 2"/>
          <p:cNvSpPr>
            <a:spLocks noGrp="1"/>
          </p:cNvSpPr>
          <p:nvPr>
            <p:ph type="subTitle" idx="1"/>
          </p:nvPr>
        </p:nvSpPr>
        <p:spPr>
          <a:xfrm>
            <a:off x="0" y="1384300"/>
            <a:ext cx="12192000" cy="5473700"/>
          </a:xfrm>
        </p:spPr>
        <p:txBody>
          <a:bodyPr>
            <a:normAutofit fontScale="47500" lnSpcReduction="20000"/>
          </a:bodyPr>
          <a:lstStyle/>
          <a:p>
            <a:pPr algn="l"/>
            <a:r>
              <a:rPr lang="it-IT" sz="5100" dirty="0"/>
              <a:t>La decisione di adottare il termine </a:t>
            </a:r>
            <a:r>
              <a:rPr lang="it-IT" sz="5100" i="1" dirty="0"/>
              <a:t>netnografia</a:t>
            </a:r>
            <a:r>
              <a:rPr lang="it-IT" sz="5100" dirty="0"/>
              <a:t> si basa su diverse ragioni:</a:t>
            </a:r>
          </a:p>
          <a:p>
            <a:pPr algn="l"/>
            <a:endParaRPr lang="it-IT" sz="5100" dirty="0"/>
          </a:p>
          <a:p>
            <a:pPr marL="685800" indent="-685800" algn="l">
              <a:buFont typeface="Wingdings" panose="05000000000000000000" pitchFamily="2" charset="2"/>
              <a:buChar char="ü"/>
            </a:pPr>
            <a:r>
              <a:rPr lang="it-IT" sz="5100" dirty="0"/>
              <a:t>Il termine, basato sulla combinazione di </a:t>
            </a:r>
            <a:r>
              <a:rPr lang="it-IT" sz="5100" i="1" dirty="0"/>
              <a:t>Etnografia</a:t>
            </a:r>
            <a:r>
              <a:rPr lang="it-IT" sz="5100" dirty="0"/>
              <a:t> + </a:t>
            </a:r>
            <a:r>
              <a:rPr lang="it-IT" sz="5100" i="1" dirty="0"/>
              <a:t>Net</a:t>
            </a:r>
            <a:r>
              <a:rPr lang="it-IT" sz="5100" dirty="0"/>
              <a:t>, suggerisce in modo chiaro ed immediato l’idea di un approccio non standard che traspone e adatta le tradizionali tecniche etnografiche allo studio delle comunità e culture virtuali </a:t>
            </a:r>
          </a:p>
          <a:p>
            <a:pPr marL="685800" lvl="0" indent="-685800" algn="l">
              <a:buFont typeface="Wingdings" panose="05000000000000000000" pitchFamily="2" charset="2"/>
              <a:buChar char="ü"/>
            </a:pPr>
            <a:r>
              <a:rPr lang="it-IT" sz="5100" dirty="0"/>
              <a:t>Il termine richiama  immediatamente  l’etnografia tradizionale, ma, al tempo stesso, suggerisce l’idea che la ricerca etnografica </a:t>
            </a:r>
            <a:r>
              <a:rPr lang="it-IT" sz="5100" i="1" dirty="0"/>
              <a:t>online</a:t>
            </a:r>
            <a:r>
              <a:rPr lang="it-IT" sz="5100" dirty="0"/>
              <a:t> sia qualcosa di diverso dal suo parallelo </a:t>
            </a:r>
            <a:r>
              <a:rPr lang="it-IT" sz="5100" i="1" dirty="0"/>
              <a:t>offline</a:t>
            </a:r>
            <a:r>
              <a:rPr lang="it-IT" sz="5100" dirty="0"/>
              <a:t>. </a:t>
            </a:r>
          </a:p>
          <a:p>
            <a:pPr marL="685800" lvl="0" indent="-685800" algn="l">
              <a:buFont typeface="Wingdings" panose="05000000000000000000" pitchFamily="2" charset="2"/>
              <a:buChar char="ü"/>
            </a:pPr>
            <a:r>
              <a:rPr lang="it-IT" sz="5100" dirty="0"/>
              <a:t>Ad oggi, il termine risulta accettato e consolidato all’interno della comunità scientifica e ricorre molto spesso all’interno della letteratura internazionale sul tema (a differenza delle altre etichette viste in precedenza, che ricorrono soltanto sporadicamente)</a:t>
            </a:r>
          </a:p>
          <a:p>
            <a:pPr marL="685800" lvl="0" indent="-685800" algn="l">
              <a:buFont typeface="Wingdings" panose="05000000000000000000" pitchFamily="2" charset="2"/>
              <a:buChar char="ü"/>
            </a:pPr>
            <a:r>
              <a:rPr lang="it-IT" sz="5000" dirty="0"/>
              <a:t>In accordo con altri studiosi (</a:t>
            </a:r>
            <a:r>
              <a:rPr lang="it-IT" sz="5000" dirty="0" err="1"/>
              <a:t>Montagut</a:t>
            </a:r>
            <a:r>
              <a:rPr lang="it-IT" sz="5000" dirty="0"/>
              <a:t> 2011; Kozinets, 2010), rifiutiamo l’espressione </a:t>
            </a:r>
            <a:r>
              <a:rPr lang="it-IT" sz="5000" i="1" dirty="0"/>
              <a:t>etnografia virtuale </a:t>
            </a:r>
            <a:r>
              <a:rPr lang="it-IT" sz="5000" dirty="0"/>
              <a:t>perché, come evidenziato in precedenza, essa assume che la realtà virtuale sia qualcosa di distinto e separato da quella reale e suggerisce una dicotomia </a:t>
            </a:r>
            <a:r>
              <a:rPr lang="it-IT" sz="5000" i="1" dirty="0"/>
              <a:t>reale- virtuale </a:t>
            </a:r>
            <a:r>
              <a:rPr lang="it-IT" sz="5000" dirty="0"/>
              <a:t>che, considerando la diffusione massiccia della CMC e la sua penetrazione nella nostra vita quotidiana, non ha più ragion d’essere</a:t>
            </a:r>
          </a:p>
          <a:p>
            <a:pPr lvl="0" algn="l"/>
            <a:endParaRPr lang="it-IT" sz="5000" dirty="0"/>
          </a:p>
        </p:txBody>
      </p:sp>
    </p:spTree>
    <p:extLst>
      <p:ext uri="{BB962C8B-B14F-4D97-AF65-F5344CB8AC3E}">
        <p14:creationId xmlns:p14="http://schemas.microsoft.com/office/powerpoint/2010/main" val="17725245"/>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b="1" dirty="0"/>
              <a:t>Netnografia: definizione e obiettivi</a:t>
            </a:r>
          </a:p>
        </p:txBody>
      </p:sp>
      <p:sp>
        <p:nvSpPr>
          <p:cNvPr id="3" name="Segnaposto contenuto 2"/>
          <p:cNvSpPr>
            <a:spLocks noGrp="1"/>
          </p:cNvSpPr>
          <p:nvPr>
            <p:ph idx="1"/>
          </p:nvPr>
        </p:nvSpPr>
        <p:spPr>
          <a:xfrm>
            <a:off x="0" y="1825624"/>
            <a:ext cx="12192000" cy="5097689"/>
          </a:xfrm>
        </p:spPr>
        <p:txBody>
          <a:bodyPr>
            <a:normAutofit/>
          </a:bodyPr>
          <a:lstStyle/>
          <a:p>
            <a:r>
              <a:rPr lang="it-IT" i="1" dirty="0"/>
              <a:t>La netnografia, </a:t>
            </a:r>
            <a:r>
              <a:rPr lang="it-IT" dirty="0"/>
              <a:t>come approccio di ricerca, è stata sviluppata da</a:t>
            </a:r>
            <a:r>
              <a:rPr lang="it-IT" i="1" dirty="0"/>
              <a:t> </a:t>
            </a:r>
            <a:r>
              <a:rPr lang="it-IT" dirty="0"/>
              <a:t>Robert Kozinets (1998) nel campo del marketing e della ricerca sui consumatori. Nell’ultimo decennio, l’approccio ha trovato applicazione in numerose altre aree delle scienze sociali, dall’antropologia agli studi sui media</a:t>
            </a:r>
          </a:p>
          <a:p>
            <a:r>
              <a:rPr lang="it-IT" dirty="0"/>
              <a:t>La netnografia può essere definita come un </a:t>
            </a:r>
            <a:r>
              <a:rPr lang="it-IT" i="1" dirty="0"/>
              <a:t>approccio di ricerca non standard che traspone e adatta le tradizionali etniche etnografiche allo studio delle comunità e culture che emergono dalla CMC </a:t>
            </a:r>
            <a:r>
              <a:rPr lang="it-IT" dirty="0"/>
              <a:t>(Kozinets, 2002, p. 2). </a:t>
            </a:r>
          </a:p>
          <a:p>
            <a:r>
              <a:rPr lang="it-IT" dirty="0"/>
              <a:t>Attraverso il ricorso a tecniche di osservazione (in larga parte) non intrusive, la netnografia consente al ricercatore di studiare le interazioni sociali </a:t>
            </a:r>
            <a:r>
              <a:rPr lang="it-IT" i="1" dirty="0"/>
              <a:t>online</a:t>
            </a:r>
            <a:r>
              <a:rPr lang="it-IT" dirty="0"/>
              <a:t>, immergendosi direttamente nell’ambiente virtuale in cui esse si realizzano</a:t>
            </a:r>
          </a:p>
          <a:p>
            <a:pPr marL="0" indent="0">
              <a:buNone/>
            </a:pPr>
            <a:endParaRPr lang="it-IT" dirty="0"/>
          </a:p>
        </p:txBody>
      </p:sp>
    </p:spTree>
    <p:extLst>
      <p:ext uri="{BB962C8B-B14F-4D97-AF65-F5344CB8AC3E}">
        <p14:creationId xmlns:p14="http://schemas.microsoft.com/office/powerpoint/2010/main" val="2621586709"/>
      </p:ext>
    </p:extLst>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76200" y="1541010"/>
            <a:ext cx="11982450" cy="4351338"/>
          </a:xfrm>
        </p:spPr>
        <p:txBody>
          <a:bodyPr>
            <a:normAutofit/>
          </a:bodyPr>
          <a:lstStyle/>
          <a:p>
            <a:r>
              <a:rPr lang="it-IT" dirty="0"/>
              <a:t>L’oggetto specifico della netnografia è, quindi, costituito dalle </a:t>
            </a:r>
            <a:r>
              <a:rPr lang="it-IT" b="1" u="sng" dirty="0"/>
              <a:t>comunità virtuali</a:t>
            </a:r>
            <a:r>
              <a:rPr lang="it-IT" dirty="0"/>
              <a:t>, definite da </a:t>
            </a:r>
            <a:r>
              <a:rPr lang="it-IT" dirty="0" err="1"/>
              <a:t>Rheingold</a:t>
            </a:r>
            <a:r>
              <a:rPr lang="it-IT" dirty="0"/>
              <a:t> (1993 in Kozinets, 2010) come:</a:t>
            </a:r>
          </a:p>
          <a:p>
            <a:endParaRPr lang="it-IT" dirty="0"/>
          </a:p>
          <a:p>
            <a:pPr marL="0" indent="0">
              <a:buNone/>
            </a:pPr>
            <a:r>
              <a:rPr lang="it-IT" dirty="0"/>
              <a:t>«</a:t>
            </a:r>
            <a:r>
              <a:rPr lang="en-GB" i="1" dirty="0"/>
              <a:t>Social aggregation that emerge from the Net when enough people carry on […] public discussion long enough, with sufficient human feeling to forms webs of personal relationships in cyberspace»</a:t>
            </a:r>
          </a:p>
          <a:p>
            <a:pPr marL="0" indent="0">
              <a:buNone/>
            </a:pPr>
            <a:endParaRPr lang="it-IT" dirty="0"/>
          </a:p>
          <a:p>
            <a:pPr marL="0" indent="0">
              <a:buNone/>
            </a:pPr>
            <a:r>
              <a:rPr lang="it-IT" dirty="0"/>
              <a:t>Scomponendo la definizione, è possibile mettere in evidenza alcuni aspetti chiave dell’approccio netnografico:</a:t>
            </a:r>
          </a:p>
          <a:p>
            <a:endParaRPr lang="it-IT" dirty="0"/>
          </a:p>
          <a:p>
            <a:endParaRPr lang="it-IT" dirty="0"/>
          </a:p>
          <a:p>
            <a:endParaRPr lang="it-IT" dirty="0"/>
          </a:p>
        </p:txBody>
      </p:sp>
      <p:sp>
        <p:nvSpPr>
          <p:cNvPr id="4" name="Titolo 1"/>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t>Netnografia: definizione e obiettivi</a:t>
            </a:r>
          </a:p>
        </p:txBody>
      </p:sp>
      <p:sp>
        <p:nvSpPr>
          <p:cNvPr id="5" name="Freccia a destra 4"/>
          <p:cNvSpPr/>
          <p:nvPr/>
        </p:nvSpPr>
        <p:spPr>
          <a:xfrm>
            <a:off x="10452100" y="5969000"/>
            <a:ext cx="914400" cy="482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82747720"/>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325563"/>
            <a:ext cx="12090400" cy="5613400"/>
          </a:xfrm>
        </p:spPr>
        <p:txBody>
          <a:bodyPr>
            <a:noAutofit/>
          </a:bodyPr>
          <a:lstStyle/>
          <a:p>
            <a:r>
              <a:rPr lang="it-IT" sz="2000" b="1" i="1" dirty="0"/>
              <a:t>Social aggregations</a:t>
            </a:r>
            <a:r>
              <a:rPr lang="it-IT" sz="2000" dirty="0"/>
              <a:t>:  la netnografia non si focalizza sull’attività individuale di postare messaggi su Internet. Essa è piuttosto incentrata su una dimensione collettiva di analisi. Il suo livello di analisi può essere definito </a:t>
            </a:r>
            <a:r>
              <a:rPr lang="it-IT" sz="2000" i="1" dirty="0" err="1"/>
              <a:t>meso</a:t>
            </a:r>
            <a:r>
              <a:rPr lang="it-IT" sz="2000" dirty="0"/>
              <a:t>: non il livello </a:t>
            </a:r>
            <a:r>
              <a:rPr lang="it-IT" sz="2000" i="1" dirty="0"/>
              <a:t>micro </a:t>
            </a:r>
            <a:r>
              <a:rPr lang="it-IT" sz="2000" dirty="0"/>
              <a:t>degli individui, né quello </a:t>
            </a:r>
            <a:r>
              <a:rPr lang="it-IT" sz="2000" i="1" dirty="0"/>
              <a:t>macro </a:t>
            </a:r>
            <a:r>
              <a:rPr lang="it-IT" sz="2000" dirty="0"/>
              <a:t>di interi sistemi sociali, ma quello intermedio tra i due</a:t>
            </a:r>
          </a:p>
          <a:p>
            <a:r>
              <a:rPr lang="it-IT" sz="2000" b="1" dirty="0"/>
              <a:t>Emerge from the Net: </a:t>
            </a:r>
            <a:r>
              <a:rPr lang="it-IT" sz="2000" dirty="0"/>
              <a:t>la principale fonte di informazioni per i netnografi è costituita dalle interazioni e comunicazioni che gli individui realizzano attraverso Internet e la CMC </a:t>
            </a:r>
          </a:p>
          <a:p>
            <a:r>
              <a:rPr lang="it-IT" sz="2000" b="1" dirty="0" err="1"/>
              <a:t>Discussion</a:t>
            </a:r>
            <a:r>
              <a:rPr lang="it-IT" sz="2000" b="1" dirty="0"/>
              <a:t>/communication</a:t>
            </a:r>
            <a:r>
              <a:rPr lang="it-IT" sz="2000" dirty="0"/>
              <a:t>: la comunicazione è un concetto chiave per la netnografia.  Su Internet, la comunicazione può assumere tantissime forme, includendo testi, informazioni audio, video e audio-video</a:t>
            </a:r>
          </a:p>
          <a:p>
            <a:pPr lvl="0"/>
            <a:r>
              <a:rPr lang="it-IT" sz="2000" b="1" i="1" dirty="0"/>
              <a:t>Public </a:t>
            </a:r>
            <a:r>
              <a:rPr lang="it-IT" sz="2000" b="1" i="1" dirty="0" err="1"/>
              <a:t>discussions</a:t>
            </a:r>
            <a:r>
              <a:rPr lang="it-IT" sz="2000" b="1" i="1" dirty="0"/>
              <a:t>: </a:t>
            </a:r>
            <a:r>
              <a:rPr lang="it-IT" sz="2000" dirty="0"/>
              <a:t>una delle principali caratteristiche della netnografia è l’accessibilità informativa. La maggior parte delle discussioni oggetto di studio dei netnografi non è chiusa, ma pubblicamente disponibile e facilmente accessibile</a:t>
            </a:r>
          </a:p>
          <a:p>
            <a:pPr lvl="0"/>
            <a:r>
              <a:rPr lang="it-IT" sz="2000" b="1" i="1" dirty="0"/>
              <a:t>Long </a:t>
            </a:r>
            <a:r>
              <a:rPr lang="it-IT" sz="2000" b="1" i="1" dirty="0" err="1"/>
              <a:t>enough</a:t>
            </a:r>
            <a:r>
              <a:rPr lang="it-IT" sz="2000" dirty="0"/>
              <a:t>: la netnografia non è interessata a relazioni spot (basate su contatti sporadici), ma piuttosto a relazioni continue e ripetute, coltivate nel tempo. La continuità delle relazioni, infatti, è un fattore fondamentale per sviluppare senso di appartenenza  all’interno di una comunità</a:t>
            </a:r>
          </a:p>
          <a:p>
            <a:pPr lvl="0"/>
            <a:r>
              <a:rPr lang="it-IT" sz="2000" b="1" i="1" dirty="0"/>
              <a:t>Personal </a:t>
            </a:r>
            <a:r>
              <a:rPr lang="it-IT" sz="2000" b="1" i="1" dirty="0" err="1"/>
              <a:t>relationships</a:t>
            </a:r>
            <a:r>
              <a:rPr lang="it-IT" sz="2000" b="1" i="1" dirty="0"/>
              <a:t>: </a:t>
            </a:r>
            <a:r>
              <a:rPr lang="it-IT" sz="2000" dirty="0"/>
              <a:t>le relazioni sviluppate attraverso le comunità </a:t>
            </a:r>
            <a:r>
              <a:rPr lang="it-IT" sz="2000" i="1" dirty="0"/>
              <a:t>online</a:t>
            </a:r>
            <a:r>
              <a:rPr lang="it-IT" sz="2000" dirty="0"/>
              <a:t> possono (e spesso accade) trascendere in confini della comunità stessa ed estendersi alla vita </a:t>
            </a:r>
            <a:r>
              <a:rPr lang="it-IT" sz="2000" i="1" dirty="0"/>
              <a:t>offline</a:t>
            </a:r>
          </a:p>
          <a:p>
            <a:pPr marL="0" lvl="0" indent="0">
              <a:buNone/>
            </a:pPr>
            <a:r>
              <a:rPr lang="en-GB" sz="2000" dirty="0"/>
              <a:t>(</a:t>
            </a:r>
            <a:r>
              <a:rPr lang="en-GB" sz="2000" dirty="0" err="1"/>
              <a:t>fonte</a:t>
            </a:r>
            <a:r>
              <a:rPr lang="en-GB" sz="2000" dirty="0"/>
              <a:t>: Kozinets, 2010, p. 9)</a:t>
            </a:r>
            <a:endParaRPr lang="it-IT" sz="2000" dirty="0"/>
          </a:p>
        </p:txBody>
      </p:sp>
      <p:sp>
        <p:nvSpPr>
          <p:cNvPr id="6" name="Titolo 1"/>
          <p:cNvSpPr txBox="1">
            <a:spLocks/>
          </p:cNvSpPr>
          <p:nvPr/>
        </p:nvSpPr>
        <p:spPr>
          <a:xfrm>
            <a:off x="0" y="0"/>
            <a:ext cx="121920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b="1" dirty="0"/>
              <a:t>Netnografia: definizione e obiettivi</a:t>
            </a:r>
          </a:p>
        </p:txBody>
      </p:sp>
    </p:spTree>
    <p:extLst>
      <p:ext uri="{BB962C8B-B14F-4D97-AF65-F5344CB8AC3E}">
        <p14:creationId xmlns:p14="http://schemas.microsoft.com/office/powerpoint/2010/main" val="4233401539"/>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lstStyle/>
          <a:p>
            <a:pPr algn="ctr"/>
            <a:r>
              <a:rPr lang="it-IT" b="1" dirty="0"/>
              <a:t>Netnografia: definizione e obiettivi</a:t>
            </a:r>
          </a:p>
        </p:txBody>
      </p:sp>
      <p:pic>
        <p:nvPicPr>
          <p:cNvPr id="4" name="image1.jpeg"/>
          <p:cNvPicPr>
            <a:picLocks noGrp="1"/>
          </p:cNvPicPr>
          <p:nvPr>
            <p:ph idx="1"/>
          </p:nvPr>
        </p:nvPicPr>
        <p:blipFill>
          <a:blip r:embed="rId2" cstate="print"/>
          <a:stretch>
            <a:fillRect/>
          </a:stretch>
        </p:blipFill>
        <p:spPr>
          <a:xfrm>
            <a:off x="0" y="1002505"/>
            <a:ext cx="5589134" cy="5039065"/>
          </a:xfrm>
          <a:prstGeom prst="rect">
            <a:avLst/>
          </a:prstGeom>
        </p:spPr>
      </p:pic>
      <p:sp>
        <p:nvSpPr>
          <p:cNvPr id="5" name="Rettangolo 4"/>
          <p:cNvSpPr/>
          <p:nvPr/>
        </p:nvSpPr>
        <p:spPr>
          <a:xfrm>
            <a:off x="5721463" y="937191"/>
            <a:ext cx="6338207" cy="4904997"/>
          </a:xfrm>
          <a:prstGeom prst="rect">
            <a:avLst/>
          </a:prstGeom>
        </p:spPr>
        <p:txBody>
          <a:bodyPr wrap="square">
            <a:spAutoFit/>
          </a:bodyPr>
          <a:lstStyle/>
          <a:p>
            <a:pPr marL="73025" marR="54610">
              <a:lnSpc>
                <a:spcPct val="113000"/>
              </a:lnSpc>
              <a:spcBef>
                <a:spcPts val="275"/>
              </a:spcBef>
              <a:spcAft>
                <a:spcPts val="0"/>
              </a:spcAft>
            </a:pPr>
            <a:r>
              <a:rPr lang="it-IT" sz="1600" dirty="0">
                <a:latin typeface="Calibri" panose="020F0502020204030204" pitchFamily="34" charset="0"/>
                <a:ea typeface="Calibri" panose="020F0502020204030204" pitchFamily="34" charset="0"/>
                <a:cs typeface="Times New Roman" panose="02020603050405020304" pitchFamily="18" charset="0"/>
              </a:rPr>
              <a:t>Secondo </a:t>
            </a:r>
            <a:r>
              <a:rPr lang="it-IT" sz="1600" dirty="0" err="1">
                <a:latin typeface="Calibri" panose="020F0502020204030204" pitchFamily="34" charset="0"/>
                <a:ea typeface="Calibri" panose="020F0502020204030204" pitchFamily="34" charset="0"/>
                <a:cs typeface="Times New Roman" panose="02020603050405020304" pitchFamily="18" charset="0"/>
              </a:rPr>
              <a:t>Kozinets</a:t>
            </a:r>
            <a:r>
              <a:rPr lang="it-IT" sz="1600" dirty="0">
                <a:latin typeface="Calibri" panose="020F0502020204030204" pitchFamily="34" charset="0"/>
                <a:ea typeface="Calibri" panose="020F0502020204030204" pitchFamily="34" charset="0"/>
                <a:cs typeface="Times New Roman" panose="02020603050405020304" pitchFamily="18" charset="0"/>
              </a:rPr>
              <a:t> (2011) così come esistono vari tipi di comunità virtuali, allo stesso modo esistono vari</a:t>
            </a:r>
            <a:r>
              <a:rPr lang="it-IT" sz="1600" spc="105" dirty="0">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tipi di partecipanti alle</a:t>
            </a:r>
            <a:r>
              <a:rPr lang="it-IT" sz="1600" spc="-65" dirty="0">
                <a:latin typeface="Calibri" panose="020F0502020204030204" pitchFamily="34" charset="0"/>
                <a:ea typeface="Calibri" panose="020F0502020204030204" pitchFamily="34" charset="0"/>
                <a:cs typeface="Times New Roman" panose="02020603050405020304" pitchFamily="18" charset="0"/>
              </a:rPr>
              <a:t> </a:t>
            </a:r>
            <a:r>
              <a:rPr lang="it-IT" sz="1600" dirty="0">
                <a:latin typeface="Calibri" panose="020F0502020204030204" pitchFamily="34" charset="0"/>
                <a:ea typeface="Calibri" panose="020F0502020204030204" pitchFamily="34" charset="0"/>
                <a:cs typeface="Times New Roman" panose="02020603050405020304" pitchFamily="18" charset="0"/>
              </a:rPr>
              <a:t>community</a:t>
            </a:r>
          </a:p>
          <a:p>
            <a:pPr marL="73025" marR="54610">
              <a:lnSpc>
                <a:spcPct val="113000"/>
              </a:lnSpc>
              <a:spcBef>
                <a:spcPts val="275"/>
              </a:spcBef>
              <a:spcAft>
                <a:spcPts val="0"/>
              </a:spcAft>
            </a:pP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p>
            <a:r>
              <a:rPr lang="it-IT" sz="1600" dirty="0"/>
              <a:t>I </a:t>
            </a:r>
            <a:r>
              <a:rPr lang="it-IT" sz="1600" b="1" dirty="0" err="1"/>
              <a:t>Newbies</a:t>
            </a:r>
            <a:r>
              <a:rPr lang="it-IT" sz="1600" dirty="0"/>
              <a:t> sono “neofiti” e sono il tipo di partecipanti che non hanno un forte legame sociale all’interno della comunità e quindi mantengono un interesse superficiale con deboli abilità nelle attività di consumo della community</a:t>
            </a:r>
          </a:p>
          <a:p>
            <a:r>
              <a:rPr lang="it-IT" sz="1600" dirty="0"/>
              <a:t>I </a:t>
            </a:r>
            <a:r>
              <a:rPr lang="it-IT" sz="1600" b="1" dirty="0" err="1"/>
              <a:t>Minglers</a:t>
            </a:r>
            <a:r>
              <a:rPr lang="it-IT" sz="1600" dirty="0"/>
              <a:t> si mescolano all’interno della comunità, rendendosi visibili solo nella socializzazione con i membri del gruppo; i cosiddetti </a:t>
            </a:r>
            <a:r>
              <a:rPr lang="it-IT" sz="1600" dirty="0" err="1"/>
              <a:t>Networkers</a:t>
            </a:r>
            <a:r>
              <a:rPr lang="it-IT" sz="1600" dirty="0"/>
              <a:t> che fanno parte di altre community, completamente diverse dal punto di vista del contenuto, ma che hanno gli stessi legami sociali.</a:t>
            </a:r>
          </a:p>
          <a:p>
            <a:r>
              <a:rPr lang="it-IT" sz="1600" dirty="0"/>
              <a:t>I </a:t>
            </a:r>
            <a:r>
              <a:rPr lang="it-IT" sz="1600" b="1" dirty="0" err="1"/>
              <a:t>Devotees</a:t>
            </a:r>
            <a:r>
              <a:rPr lang="it-IT" sz="1600" dirty="0"/>
              <a:t> a differenza dei </a:t>
            </a:r>
            <a:r>
              <a:rPr lang="it-IT" sz="1600" dirty="0" err="1"/>
              <a:t>Minglers</a:t>
            </a:r>
            <a:r>
              <a:rPr lang="it-IT" sz="1600" dirty="0"/>
              <a:t>, mantengono un forte interesse verso il punto focale della comunità, pur avendo un tipo di legame sociale molto superficiale.</a:t>
            </a:r>
          </a:p>
          <a:p>
            <a:r>
              <a:rPr lang="it-IT" sz="1600" dirty="0"/>
              <a:t>Infine, i fautori della </a:t>
            </a:r>
            <a:r>
              <a:rPr lang="it-IT" sz="1600" dirty="0" err="1"/>
              <a:t>virtual</a:t>
            </a:r>
            <a:r>
              <a:rPr lang="it-IT" sz="1600" dirty="0"/>
              <a:t> community, ovvero coloro che hanno forti legami sociali all’interno della comunità e che allo stesso modo riescono ad identificarsi con il fulcro dell’attività di consumo della comunità sono gli </a:t>
            </a:r>
            <a:r>
              <a:rPr lang="it-IT" sz="1600" b="1" dirty="0"/>
              <a:t>Insiders</a:t>
            </a:r>
            <a:r>
              <a:rPr lang="it-IT" sz="1600" dirty="0"/>
              <a:t>; come suggerisce il nome, sono interni alla comunità, costruendone gli spazi sociali e gli interessi.</a:t>
            </a:r>
          </a:p>
        </p:txBody>
      </p:sp>
    </p:spTree>
    <p:extLst>
      <p:ext uri="{BB962C8B-B14F-4D97-AF65-F5344CB8AC3E}">
        <p14:creationId xmlns:p14="http://schemas.microsoft.com/office/powerpoint/2010/main" val="448892005"/>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Quando e perché usare la </a:t>
            </a:r>
            <a:r>
              <a:rPr lang="it-IT" sz="4800" b="1" i="1" dirty="0" err="1"/>
              <a:t>Netnografia</a:t>
            </a:r>
            <a:endParaRPr lang="it-IT" sz="4800" b="1" i="1" dirty="0"/>
          </a:p>
        </p:txBody>
      </p:sp>
      <p:sp>
        <p:nvSpPr>
          <p:cNvPr id="4" name="Rettangolo 3"/>
          <p:cNvSpPr/>
          <p:nvPr/>
        </p:nvSpPr>
        <p:spPr>
          <a:xfrm>
            <a:off x="0" y="1430462"/>
            <a:ext cx="12192000" cy="4401205"/>
          </a:xfrm>
          <a:prstGeom prst="rect">
            <a:avLst/>
          </a:prstGeom>
        </p:spPr>
        <p:txBody>
          <a:bodyPr wrap="square">
            <a:spAutoFit/>
          </a:bodyPr>
          <a:lstStyle/>
          <a:p>
            <a:pPr marL="342900" indent="-342900">
              <a:buFont typeface="Wingdings" panose="05000000000000000000" pitchFamily="2" charset="2"/>
              <a:buChar char="Ø"/>
            </a:pPr>
            <a:r>
              <a:rPr lang="it-IT" sz="2000" dirty="0"/>
              <a:t>La scelta della netnografia come approccio di ricerca può risultare sufficiente o parziale a seconda dell’obiettivo cognitivo</a:t>
            </a:r>
          </a:p>
          <a:p>
            <a:pPr marL="342900" indent="-342900">
              <a:buFont typeface="Wingdings" panose="05000000000000000000" pitchFamily="2" charset="2"/>
              <a:buChar char="Ø"/>
            </a:pPr>
            <a:r>
              <a:rPr lang="it-IT" sz="2000" dirty="0"/>
              <a:t>La distinzione introdotta da Kozinets (2010) tra </a:t>
            </a:r>
            <a:r>
              <a:rPr lang="it-IT" sz="2000" i="1" dirty="0"/>
              <a:t>online community</a:t>
            </a:r>
            <a:r>
              <a:rPr lang="it-IT" sz="2000" dirty="0"/>
              <a:t> and </a:t>
            </a:r>
            <a:r>
              <a:rPr lang="it-IT" sz="2000" i="1" dirty="0"/>
              <a:t>community online</a:t>
            </a:r>
            <a:r>
              <a:rPr lang="it-IT" sz="2000" dirty="0"/>
              <a:t> può essere molto utile a capire </a:t>
            </a:r>
            <a:r>
              <a:rPr lang="it-IT" sz="2000" i="1" dirty="0"/>
              <a:t>se  e quando </a:t>
            </a:r>
            <a:r>
              <a:rPr lang="it-IT" sz="2000" dirty="0"/>
              <a:t>la netnografia può essere utilizzata da sola, oppure come parte di uno studio più ampio che includa anche tecniche di ricerca </a:t>
            </a:r>
            <a:r>
              <a:rPr lang="it-IT" sz="2000" i="1" dirty="0"/>
              <a:t>offline</a:t>
            </a:r>
            <a:endParaRPr lang="it-IT" sz="2000" dirty="0"/>
          </a:p>
          <a:p>
            <a:pPr marL="342900" indent="-342900">
              <a:buFont typeface="Wingdings" panose="05000000000000000000" pitchFamily="2" charset="2"/>
              <a:buChar char="Ø"/>
            </a:pPr>
            <a:r>
              <a:rPr lang="it-IT" sz="2000" dirty="0"/>
              <a:t>Fare ricerca su </a:t>
            </a:r>
            <a:r>
              <a:rPr lang="it-IT" sz="2000" i="1" dirty="0"/>
              <a:t>online community </a:t>
            </a:r>
            <a:r>
              <a:rPr lang="it-IT" sz="2000" dirty="0"/>
              <a:t>significa studiare fenomeni in cui la componente </a:t>
            </a:r>
            <a:r>
              <a:rPr lang="it-IT" sz="2000" i="1" dirty="0"/>
              <a:t>online</a:t>
            </a:r>
            <a:r>
              <a:rPr lang="it-IT" sz="2000" dirty="0"/>
              <a:t> è centrale. In altre parole, gli utenti di una </a:t>
            </a:r>
            <a:r>
              <a:rPr lang="it-IT" sz="2000" i="1" dirty="0"/>
              <a:t>online community </a:t>
            </a:r>
            <a:r>
              <a:rPr lang="it-IT" sz="2000" dirty="0"/>
              <a:t>interagiscono, comunicano e definiscono la propria identità esclusivamente o prevalentemente attraverso i canali della CMC. In questo, la scelta dell’approccio netnografico come approccio di ricerca esclusivo è sensata e legittima</a:t>
            </a:r>
          </a:p>
          <a:p>
            <a:pPr marL="342900" indent="-342900">
              <a:buFont typeface="Wingdings" panose="05000000000000000000" pitchFamily="2" charset="2"/>
              <a:buChar char="Ø"/>
            </a:pPr>
            <a:r>
              <a:rPr lang="it-IT" sz="2000" dirty="0"/>
              <a:t>L’espressione </a:t>
            </a:r>
            <a:r>
              <a:rPr lang="it-IT" sz="2000" i="1" dirty="0"/>
              <a:t>community online</a:t>
            </a:r>
            <a:r>
              <a:rPr lang="it-IT" sz="2000" dirty="0"/>
              <a:t> si riferisce, invece, a fenomeni la cui esistenza sociale si estende ben oltre Internet e le interazioni in rete</a:t>
            </a:r>
          </a:p>
          <a:p>
            <a:pPr marL="342900" indent="-342900">
              <a:buFont typeface="Wingdings" panose="05000000000000000000" pitchFamily="2" charset="2"/>
              <a:buChar char="Ø"/>
            </a:pPr>
            <a:r>
              <a:rPr lang="it-IT" sz="2000" dirty="0"/>
              <a:t>La dicotomia </a:t>
            </a:r>
            <a:r>
              <a:rPr lang="it-IT" sz="2000" i="1" dirty="0"/>
              <a:t>online community</a:t>
            </a:r>
            <a:r>
              <a:rPr lang="it-IT" sz="2000" dirty="0"/>
              <a:t> and </a:t>
            </a:r>
            <a:r>
              <a:rPr lang="it-IT" sz="2000" i="1" dirty="0"/>
              <a:t>community online</a:t>
            </a:r>
            <a:r>
              <a:rPr lang="it-IT" sz="2000" dirty="0"/>
              <a:t> rappresenta un tentativo eccessivamente semplicistico di classificare i fenomeni sociali e dovrebbe essere piuttosto letta come un </a:t>
            </a:r>
            <a:r>
              <a:rPr lang="it-IT" sz="2000" i="1" dirty="0"/>
              <a:t>continuum</a:t>
            </a:r>
            <a:r>
              <a:rPr lang="it-IT" sz="2000" dirty="0"/>
              <a:t>.  Tuttavia, possiamo trarre da questa classificazione  utili indicazioni di carattere generale</a:t>
            </a:r>
          </a:p>
        </p:txBody>
      </p:sp>
      <p:sp>
        <p:nvSpPr>
          <p:cNvPr id="3" name="Freccia a destra 2"/>
          <p:cNvSpPr/>
          <p:nvPr/>
        </p:nvSpPr>
        <p:spPr>
          <a:xfrm>
            <a:off x="10374922" y="5936566"/>
            <a:ext cx="829994" cy="4642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986291823"/>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1410411"/>
            <a:ext cx="12132129" cy="5365946"/>
          </a:xfrm>
        </p:spPr>
        <p:txBody>
          <a:bodyPr>
            <a:normAutofit fontScale="92500" lnSpcReduction="10000"/>
          </a:bodyPr>
          <a:lstStyle/>
          <a:p>
            <a:pPr marL="342900" indent="-342900" algn="l">
              <a:buFont typeface="Wingdings" panose="05000000000000000000" pitchFamily="2" charset="2"/>
              <a:buChar char="ü"/>
            </a:pPr>
            <a:r>
              <a:rPr lang="it-IT" dirty="0"/>
              <a:t>La ricerca sulle </a:t>
            </a:r>
            <a:r>
              <a:rPr lang="it-IT" i="1" dirty="0"/>
              <a:t>online community </a:t>
            </a:r>
            <a:r>
              <a:rPr lang="it-IT" dirty="0"/>
              <a:t>può legittimamente avere un focus esclusivamente netnografico. </a:t>
            </a:r>
          </a:p>
          <a:p>
            <a:pPr marL="342900" indent="-342900" algn="l">
              <a:buFont typeface="Wingdings" panose="05000000000000000000" pitchFamily="2" charset="2"/>
              <a:buChar char="ü"/>
            </a:pPr>
            <a:r>
              <a:rPr lang="it-IT" dirty="0"/>
              <a:t>Al contrario, nella ricerca sulle </a:t>
            </a:r>
            <a:r>
              <a:rPr lang="it-IT" i="1" dirty="0"/>
              <a:t>community online</a:t>
            </a:r>
            <a:r>
              <a:rPr lang="it-IT" dirty="0"/>
              <a:t>, la netnografia può rivestire un ruolo secondario o di supporto all’interno di un più complesso e vasto processo di ricerca, che contempli anche tecniche di ricerca tradizionali</a:t>
            </a:r>
          </a:p>
          <a:p>
            <a:pPr marL="285750" indent="-285750" algn="l">
              <a:buFont typeface="Wingdings" panose="05000000000000000000" pitchFamily="2" charset="2"/>
              <a:buChar char="ü"/>
            </a:pPr>
            <a:r>
              <a:rPr lang="it-IT" dirty="0"/>
              <a:t>All’inizio di ogni ricerca, il netnografo deve interrogarsi sulla natura del fenomeno che intende studiare. Se si tratta di un fenomeno che esiste esclusivamente o prevalentemente </a:t>
            </a:r>
            <a:r>
              <a:rPr lang="it-IT" i="1" dirty="0"/>
              <a:t>online</a:t>
            </a:r>
            <a:r>
              <a:rPr lang="it-IT" dirty="0"/>
              <a:t>,  il ricercatore può decidere di utilizzare la netnografia come approccio esclusivo di ricerca. In questo caso, uno studio netnografico puro risulterà appropriato, esaustivo e legittimo. </a:t>
            </a:r>
          </a:p>
          <a:p>
            <a:pPr marL="285750" indent="-285750" algn="l">
              <a:buFont typeface="Wingdings" panose="05000000000000000000" pitchFamily="2" charset="2"/>
              <a:buChar char="ü"/>
            </a:pPr>
            <a:r>
              <a:rPr lang="it-IT" dirty="0"/>
              <a:t>Al contrario, se il ricercatore sta studiando un fenomeno molto più ampio e complesso che combina </a:t>
            </a:r>
            <a:r>
              <a:rPr lang="it-IT" i="1" dirty="0"/>
              <a:t>offline e online</a:t>
            </a:r>
            <a:r>
              <a:rPr lang="it-IT" dirty="0"/>
              <a:t>, limitarsi ad uno studio puramente netnografico potrà risultare una scelta parziale ed incompleta</a:t>
            </a:r>
          </a:p>
          <a:p>
            <a:pPr marL="285750" indent="-285750" algn="l">
              <a:buFont typeface="Wingdings" panose="05000000000000000000" pitchFamily="2" charset="2"/>
              <a:buChar char="ü"/>
            </a:pPr>
            <a:r>
              <a:rPr lang="it-IT" dirty="0"/>
              <a:t>Secondo molti studiosi  (Garcia et al. 2008; </a:t>
            </a:r>
            <a:r>
              <a:rPr lang="it-IT" dirty="0" err="1"/>
              <a:t>Montagut</a:t>
            </a:r>
            <a:r>
              <a:rPr lang="it-IT" dirty="0"/>
              <a:t>, 2011), gli studi etnografici puri sono destinati a trovare sempre minore applicazione nelle scienze umane e sociali.  Dato che la distinzione tra mondo </a:t>
            </a:r>
            <a:r>
              <a:rPr lang="it-IT" i="1" dirty="0"/>
              <a:t>online e offline </a:t>
            </a:r>
            <a:r>
              <a:rPr lang="it-IT" dirty="0"/>
              <a:t>diviene sempre più labile e sfumata, gli etnografi dovranno integrare ed adattare i propri strumenti di ricerca ed adeguarli alle trasformazioni della società contemporanea, includendo Internet e la CMC all’interno dei propri studi</a:t>
            </a:r>
          </a:p>
          <a:p>
            <a:pPr algn="l"/>
            <a:endParaRPr lang="it-IT" dirty="0"/>
          </a:p>
          <a:p>
            <a:pPr algn="l"/>
            <a:endParaRPr lang="it-IT" dirty="0"/>
          </a:p>
        </p:txBody>
      </p:sp>
      <p:sp>
        <p:nvSpPr>
          <p:cNvPr id="4" name="Titolo 1"/>
          <p:cNvSpPr txBox="1">
            <a:spLocks/>
          </p:cNvSpPr>
          <p:nvPr/>
        </p:nvSpPr>
        <p:spPr>
          <a:xfrm>
            <a:off x="0" y="0"/>
            <a:ext cx="12192000" cy="110217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i="1" dirty="0"/>
              <a:t>Quando e perché usare la </a:t>
            </a:r>
            <a:r>
              <a:rPr lang="it-IT" sz="4800" b="1" i="1" dirty="0" err="1"/>
              <a:t>Netnografia</a:t>
            </a:r>
            <a:endParaRPr lang="it-IT" sz="4800" b="1" i="1" dirty="0"/>
          </a:p>
        </p:txBody>
      </p:sp>
    </p:spTree>
    <p:extLst>
      <p:ext uri="{BB962C8B-B14F-4D97-AF65-F5344CB8AC3E}">
        <p14:creationId xmlns:p14="http://schemas.microsoft.com/office/powerpoint/2010/main" val="3838553775"/>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231153"/>
            <a:ext cx="12192000" cy="2616101"/>
          </a:xfrm>
          <a:prstGeom prst="rect">
            <a:avLst/>
          </a:prstGeom>
        </p:spPr>
        <p:txBody>
          <a:bodyPr wrap="square">
            <a:spAutoFit/>
          </a:bodyPr>
          <a:lstStyle/>
          <a:p>
            <a:r>
              <a:rPr lang="it-IT" u="sng" dirty="0"/>
              <a:t>Qualche precisazione</a:t>
            </a:r>
            <a:r>
              <a:rPr lang="it-IT" dirty="0"/>
              <a:t>:</a:t>
            </a:r>
          </a:p>
          <a:p>
            <a:endParaRPr lang="it-IT" dirty="0"/>
          </a:p>
          <a:p>
            <a:pPr marL="285750" indent="-285750">
              <a:buFont typeface="Wingdings" panose="05000000000000000000" pitchFamily="2" charset="2"/>
              <a:buChar char="ü"/>
            </a:pPr>
            <a:r>
              <a:rPr lang="it-IT" dirty="0"/>
              <a:t>Una netnografia pura è una ricerca condotta utilizzando esclusivamente informazioni derivanti da interazioni </a:t>
            </a:r>
            <a:r>
              <a:rPr lang="it-IT" i="1" dirty="0"/>
              <a:t>online</a:t>
            </a:r>
            <a:r>
              <a:rPr lang="it-IT" dirty="0"/>
              <a:t> (interviste </a:t>
            </a:r>
            <a:r>
              <a:rPr lang="it-IT" i="1" dirty="0"/>
              <a:t>online</a:t>
            </a:r>
            <a:r>
              <a:rPr lang="it-IT" dirty="0"/>
              <a:t>, osservazione/partecipazione </a:t>
            </a:r>
            <a:r>
              <a:rPr lang="it-IT" i="1" dirty="0"/>
              <a:t>online). </a:t>
            </a:r>
          </a:p>
          <a:p>
            <a:pPr marL="285750" indent="-285750">
              <a:buFont typeface="Wingdings" panose="05000000000000000000" pitchFamily="2" charset="2"/>
              <a:buChar char="ü"/>
            </a:pPr>
            <a:r>
              <a:rPr lang="it-IT" dirty="0"/>
              <a:t>Al contrario, un’etnografia pura è una ricerca condotta utilizzando esclusivamente informazioni raccolte con interazioni faccia a faccia (interviste faccia a faccia; osservazione e partecipazione faccia a faccia).</a:t>
            </a:r>
          </a:p>
          <a:p>
            <a:pPr marL="285750" indent="-285750">
              <a:buFont typeface="Wingdings" panose="05000000000000000000" pitchFamily="2" charset="2"/>
              <a:buChar char="ü"/>
            </a:pPr>
            <a:r>
              <a:rPr lang="it-IT" dirty="0"/>
              <a:t>Una</a:t>
            </a:r>
            <a:r>
              <a:rPr lang="it-IT" i="1" dirty="0"/>
              <a:t> </a:t>
            </a:r>
            <a:r>
              <a:rPr lang="it-IT" dirty="0"/>
              <a:t>netnografia/etnografia ibrida prevede una combinazione dei due approcci, includendo sia informazioni raccolte </a:t>
            </a:r>
            <a:r>
              <a:rPr lang="it-IT" i="1" dirty="0"/>
              <a:t>online</a:t>
            </a:r>
            <a:r>
              <a:rPr lang="it-IT" dirty="0"/>
              <a:t> che faccia a faccia (Kozinets, 2010</a:t>
            </a:r>
            <a:r>
              <a:rPr lang="en-GB" dirty="0"/>
              <a:t>) </a:t>
            </a:r>
            <a:endParaRPr lang="it-IT" dirty="0"/>
          </a:p>
          <a:p>
            <a:endParaRPr lang="it-IT" sz="2000" dirty="0"/>
          </a:p>
        </p:txBody>
      </p:sp>
      <p:graphicFrame>
        <p:nvGraphicFramePr>
          <p:cNvPr id="5" name="Tabella 4"/>
          <p:cNvGraphicFramePr>
            <a:graphicFrameLocks noGrp="1"/>
          </p:cNvGraphicFramePr>
          <p:nvPr/>
        </p:nvGraphicFramePr>
        <p:xfrm>
          <a:off x="2102339" y="3832663"/>
          <a:ext cx="7421488" cy="2244579"/>
        </p:xfrm>
        <a:graphic>
          <a:graphicData uri="http://schemas.openxmlformats.org/drawingml/2006/table">
            <a:tbl>
              <a:tblPr firstRow="1" firstCol="1" bandRow="1"/>
              <a:tblGrid>
                <a:gridCol w="1855135">
                  <a:extLst>
                    <a:ext uri="{9D8B030D-6E8A-4147-A177-3AD203B41FA5}">
                      <a16:colId xmlns:a16="http://schemas.microsoft.com/office/drawing/2014/main" val="20000"/>
                    </a:ext>
                  </a:extLst>
                </a:gridCol>
                <a:gridCol w="1855135">
                  <a:extLst>
                    <a:ext uri="{9D8B030D-6E8A-4147-A177-3AD203B41FA5}">
                      <a16:colId xmlns:a16="http://schemas.microsoft.com/office/drawing/2014/main" val="20001"/>
                    </a:ext>
                  </a:extLst>
                </a:gridCol>
                <a:gridCol w="1855135">
                  <a:extLst>
                    <a:ext uri="{9D8B030D-6E8A-4147-A177-3AD203B41FA5}">
                      <a16:colId xmlns:a16="http://schemas.microsoft.com/office/drawing/2014/main" val="20002"/>
                    </a:ext>
                  </a:extLst>
                </a:gridCol>
                <a:gridCol w="1856083">
                  <a:extLst>
                    <a:ext uri="{9D8B030D-6E8A-4147-A177-3AD203B41FA5}">
                      <a16:colId xmlns:a16="http://schemas.microsoft.com/office/drawing/2014/main" val="20003"/>
                    </a:ext>
                  </a:extLst>
                </a:gridCol>
              </a:tblGrid>
              <a:tr h="339888">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gridSpan="2">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Data collection</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hMerge="1">
                  <a:txBody>
                    <a:bodyPr/>
                    <a:lstStyle/>
                    <a:p>
                      <a:endParaRPr lang="it-IT"/>
                    </a:p>
                  </a:txBody>
                  <a:tcPr/>
                </a:tc>
                <a:extLst>
                  <a:ext uri="{0D108BD9-81ED-4DB2-BD59-A6C34878D82A}">
                    <a16:rowId xmlns:a16="http://schemas.microsoft.com/office/drawing/2014/main" val="10000"/>
                  </a:ext>
                </a:extLst>
              </a:tr>
              <a:tr h="339888">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 </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Face to face</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Online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885025">
                <a:tc>
                  <a:txBody>
                    <a:bodyPr/>
                    <a:lstStyle/>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Type of</a:t>
                      </a:r>
                      <a:endParaRPr lang="it-IT" sz="1600" dirty="0">
                        <a:effectLst/>
                        <a:latin typeface="+mn-lt"/>
                        <a:ea typeface="Calibri" panose="020F0502020204030204" pitchFamily="34" charset="0"/>
                        <a:cs typeface="Times New Roman" panose="02020603050405020304" pitchFamily="18" charset="0"/>
                      </a:endParaRPr>
                    </a:p>
                    <a:p>
                      <a:pPr algn="just">
                        <a:lnSpc>
                          <a:spcPct val="115000"/>
                        </a:lnSpc>
                        <a:spcAft>
                          <a:spcPts val="1000"/>
                        </a:spcAft>
                      </a:pPr>
                      <a:r>
                        <a:rPr lang="en-GB" sz="1600" b="1" dirty="0">
                          <a:effectLst/>
                          <a:latin typeface="+mn-lt"/>
                          <a:ea typeface="Calibri" panose="020F0502020204030204" pitchFamily="34" charset="0"/>
                          <a:cs typeface="Times New Roman" panose="02020603050405020304" pitchFamily="18" charset="0"/>
                        </a:rPr>
                        <a:t>Interaction</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Face to face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679778">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 </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a:noFill/>
                    </a:lnR>
                    <a:lnT>
                      <a:noFill/>
                    </a:lnT>
                    <a:lnB>
                      <a:noFill/>
                    </a:lnB>
                  </a:tcPr>
                </a:tc>
                <a:tc>
                  <a:txBody>
                    <a:bodyPr/>
                    <a:lstStyle/>
                    <a:p>
                      <a:pPr algn="just">
                        <a:lnSpc>
                          <a:spcPct val="115000"/>
                        </a:lnSpc>
                        <a:spcAft>
                          <a:spcPts val="1000"/>
                        </a:spcAft>
                      </a:pPr>
                      <a:r>
                        <a:rPr lang="en-GB" sz="1600" b="1">
                          <a:effectLst/>
                          <a:latin typeface="+mn-lt"/>
                          <a:ea typeface="Calibri" panose="020F0502020204030204" pitchFamily="34" charset="0"/>
                          <a:cs typeface="Times New Roman" panose="02020603050405020304" pitchFamily="18" charset="0"/>
                        </a:rPr>
                        <a:t>Online</a:t>
                      </a:r>
                      <a:endParaRPr lang="it-IT" sz="1600">
                        <a:effectLst/>
                        <a:latin typeface="+mn-lt"/>
                        <a:ea typeface="Calibri" panose="020F0502020204030204" pitchFamily="34" charset="0"/>
                        <a:cs typeface="Times New Roman" panose="02020603050405020304" pitchFamily="18" charset="0"/>
                      </a:endParaRPr>
                    </a:p>
                  </a:txBody>
                  <a:tcPr marL="68580" marR="68580" marT="0" marB="0">
                    <a:lnL>
                      <a:noFill/>
                    </a:lnL>
                    <a:lnR w="12700" cap="flat" cmpd="sng" algn="ctr">
                      <a:solidFill>
                        <a:srgbClr val="000000"/>
                      </a:solidFill>
                      <a:prstDash val="solid"/>
                      <a:round/>
                      <a:headEnd type="none" w="med" len="med"/>
                      <a:tailEnd type="none" w="med" len="med"/>
                    </a:lnR>
                    <a:lnT>
                      <a:noFill/>
                    </a:lnT>
                    <a:lnB>
                      <a:noFill/>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a:t>
                      </a:r>
                      <a:r>
                        <a:rPr lang="en-GB" sz="1600" dirty="0" err="1">
                          <a:effectLst/>
                          <a:latin typeface="+mn-lt"/>
                          <a:ea typeface="Calibri" panose="020F0502020204030204" pitchFamily="34" charset="0"/>
                          <a:cs typeface="Times New Roman" panose="02020603050405020304" pitchFamily="18" charset="0"/>
                        </a:rPr>
                        <a:t>Netnography</a:t>
                      </a:r>
                      <a:r>
                        <a:rPr lang="en-GB" sz="1600" dirty="0">
                          <a:effectLst/>
                          <a:latin typeface="+mn-lt"/>
                          <a:ea typeface="Calibri" panose="020F0502020204030204" pitchFamily="34" charset="0"/>
                          <a:cs typeface="Times New Roman" panose="02020603050405020304" pitchFamily="18" charset="0"/>
                        </a:rPr>
                        <a:t>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bl>
          </a:graphicData>
        </a:graphic>
      </p:graphicFrame>
      <p:sp>
        <p:nvSpPr>
          <p:cNvPr id="6" name="Titolo 1"/>
          <p:cNvSpPr>
            <a:spLocks noGrp="1"/>
          </p:cNvSpPr>
          <p:nvPr>
            <p:ph type="title"/>
          </p:nvPr>
        </p:nvSpPr>
        <p:spPr>
          <a:xfrm>
            <a:off x="0" y="0"/>
            <a:ext cx="12054177" cy="1325563"/>
          </a:xfrm>
        </p:spPr>
        <p:txBody>
          <a:bodyPr>
            <a:normAutofit/>
          </a:bodyPr>
          <a:lstStyle/>
          <a:p>
            <a:pPr algn="ctr"/>
            <a:r>
              <a:rPr lang="it-IT" sz="4800" b="1" i="1" dirty="0"/>
              <a:t>Quando e perché usare la netnografia</a:t>
            </a:r>
          </a:p>
        </p:txBody>
      </p:sp>
    </p:spTree>
    <p:extLst>
      <p:ext uri="{BB962C8B-B14F-4D97-AF65-F5344CB8AC3E}">
        <p14:creationId xmlns:p14="http://schemas.microsoft.com/office/powerpoint/2010/main" val="2784249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1524000" y="523875"/>
            <a:ext cx="9144000" cy="5810250"/>
          </a:xfrm>
          <a:prstGeom prst="rect">
            <a:avLst/>
          </a:prstGeom>
        </p:spPr>
      </p:pic>
    </p:spTree>
    <p:extLst>
      <p:ext uri="{BB962C8B-B14F-4D97-AF65-F5344CB8AC3E}">
        <p14:creationId xmlns:p14="http://schemas.microsoft.com/office/powerpoint/2010/main" val="10258636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olo 1">
            <a:extLst>
              <a:ext uri="{FF2B5EF4-FFF2-40B4-BE49-F238E27FC236}">
                <a16:creationId xmlns:a16="http://schemas.microsoft.com/office/drawing/2014/main" id="{B2D3477B-B903-4E5A-B963-25EB31A80C09}"/>
              </a:ext>
            </a:extLst>
          </p:cNvPr>
          <p:cNvSpPr>
            <a:spLocks noGrp="1"/>
          </p:cNvSpPr>
          <p:nvPr>
            <p:ph type="title"/>
          </p:nvPr>
        </p:nvSpPr>
        <p:spPr>
          <a:xfrm>
            <a:off x="0" y="0"/>
            <a:ext cx="12192000" cy="949325"/>
          </a:xfrm>
        </p:spPr>
        <p:txBody>
          <a:bodyPr/>
          <a:lstStyle/>
          <a:p>
            <a:pPr algn="ctr" eaLnBrk="1" hangingPunct="1"/>
            <a:r>
              <a:rPr lang="it-IT" altLang="it-IT" dirty="0" smtClean="0"/>
              <a:t>Come difendersi? Studiando!</a:t>
            </a:r>
            <a:endParaRPr lang="it-IT" altLang="it-IT" dirty="0"/>
          </a:p>
        </p:txBody>
      </p:sp>
      <p:sp>
        <p:nvSpPr>
          <p:cNvPr id="11" name="Rettangolo 10">
            <a:extLst>
              <a:ext uri="{FF2B5EF4-FFF2-40B4-BE49-F238E27FC236}">
                <a16:creationId xmlns:a16="http://schemas.microsoft.com/office/drawing/2014/main" id="{704F7725-C0EA-41C7-9788-E0BD1E6815AC}"/>
              </a:ext>
            </a:extLst>
          </p:cNvPr>
          <p:cNvSpPr/>
          <p:nvPr/>
        </p:nvSpPr>
        <p:spPr>
          <a:xfrm>
            <a:off x="254341" y="1591876"/>
            <a:ext cx="11534003" cy="2554545"/>
          </a:xfrm>
          <a:prstGeom prst="rect">
            <a:avLst/>
          </a:prstGeom>
        </p:spPr>
        <p:txBody>
          <a:bodyPr wrap="square">
            <a:spAutoFit/>
          </a:bodyPr>
          <a:lstStyle/>
          <a:p>
            <a:r>
              <a:rPr lang="it-IT" sz="2000" dirty="0" smtClean="0"/>
              <a:t>Tratto da Addeo, Catone e Parziale 2020: «La </a:t>
            </a:r>
            <a:r>
              <a:rPr lang="it-IT" sz="2000" dirty="0"/>
              <a:t>rilevanza del livello culturale come arma di difesa contro la disinformazione </a:t>
            </a:r>
            <a:r>
              <a:rPr lang="it-IT" sz="2000" dirty="0" smtClean="0"/>
              <a:t>[…] si </a:t>
            </a:r>
            <a:r>
              <a:rPr lang="it-IT" sz="2000" dirty="0"/>
              <a:t>innesta all’interno di un ormai consolidato filone di ricerche teso a sottolineare la stringente necessità di promuovere percorsi formativi volti ad accrescere la </a:t>
            </a:r>
            <a:r>
              <a:rPr lang="it-IT" sz="2000" i="1" dirty="0" err="1"/>
              <a:t>literacy</a:t>
            </a:r>
            <a:r>
              <a:rPr lang="it-IT" sz="2000" i="1" dirty="0"/>
              <a:t> </a:t>
            </a:r>
            <a:r>
              <a:rPr lang="it-IT" sz="2000" dirty="0"/>
              <a:t>della popolazione. </a:t>
            </a:r>
            <a:r>
              <a:rPr lang="it-IT" sz="2000" i="1" dirty="0"/>
              <a:t>Digital </a:t>
            </a:r>
            <a:r>
              <a:rPr lang="it-IT" sz="2000" i="1" dirty="0" err="1"/>
              <a:t>Literacy</a:t>
            </a:r>
            <a:r>
              <a:rPr lang="it-IT" sz="2000" i="1" dirty="0"/>
              <a:t> </a:t>
            </a:r>
            <a:r>
              <a:rPr lang="it-IT" sz="2000" dirty="0"/>
              <a:t>(</a:t>
            </a:r>
            <a:r>
              <a:rPr lang="it-IT" sz="2000" dirty="0" err="1"/>
              <a:t>Beaunoyer</a:t>
            </a:r>
            <a:r>
              <a:rPr lang="it-IT" sz="2000" dirty="0"/>
              <a:t> </a:t>
            </a:r>
            <a:r>
              <a:rPr lang="it-IT" sz="2000" i="1" dirty="0"/>
              <a:t>et al.</a:t>
            </a:r>
            <a:r>
              <a:rPr lang="it-IT" sz="2000" dirty="0"/>
              <a:t>, 2020), </a:t>
            </a:r>
            <a:r>
              <a:rPr lang="it-IT" sz="2000" i="1" dirty="0" err="1"/>
              <a:t>Health</a:t>
            </a:r>
            <a:r>
              <a:rPr lang="it-IT" sz="2000" i="1" dirty="0"/>
              <a:t> </a:t>
            </a:r>
            <a:r>
              <a:rPr lang="it-IT" sz="2000" i="1" dirty="0" err="1"/>
              <a:t>Literacy</a:t>
            </a:r>
            <a:r>
              <a:rPr lang="it-IT" sz="2000" dirty="0"/>
              <a:t> (</a:t>
            </a:r>
            <a:r>
              <a:rPr lang="it-IT" sz="2000" dirty="0" err="1"/>
              <a:t>Sentell</a:t>
            </a:r>
            <a:r>
              <a:rPr lang="it-IT" sz="2000" dirty="0"/>
              <a:t> </a:t>
            </a:r>
            <a:r>
              <a:rPr lang="it-IT" sz="2000" i="1" dirty="0"/>
              <a:t>et al.</a:t>
            </a:r>
            <a:r>
              <a:rPr lang="it-IT" sz="2000" dirty="0"/>
              <a:t>, 2020) e </a:t>
            </a:r>
            <a:r>
              <a:rPr lang="it-IT" sz="2000" i="1" dirty="0"/>
              <a:t>Social Media </a:t>
            </a:r>
            <a:r>
              <a:rPr lang="it-IT" sz="2000" i="1" dirty="0" err="1"/>
              <a:t>Literacy</a:t>
            </a:r>
            <a:r>
              <a:rPr lang="it-IT" sz="2000" dirty="0"/>
              <a:t> (Livingstone, 2014; </a:t>
            </a:r>
            <a:r>
              <a:rPr lang="it-IT" sz="2000" dirty="0" err="1"/>
              <a:t>Saurwein</a:t>
            </a:r>
            <a:r>
              <a:rPr lang="it-IT" sz="2000" dirty="0"/>
              <a:t> e Spencer-Smith, 2020) sono solo alcune delle varie forme di </a:t>
            </a:r>
            <a:r>
              <a:rPr lang="it-IT" sz="2000" i="1" dirty="0" err="1"/>
              <a:t>literacy</a:t>
            </a:r>
            <a:r>
              <a:rPr lang="it-IT" sz="2000" dirty="0"/>
              <a:t> individuate dagli studiosi come strumento essenziale in mano ai cittadini per decodificare in modo corretto l’informazione contemporanea e per difendersi dalle </a:t>
            </a:r>
            <a:r>
              <a:rPr lang="it-IT" sz="2000" dirty="0" err="1"/>
              <a:t>fake</a:t>
            </a:r>
            <a:r>
              <a:rPr lang="it-IT" sz="2000" dirty="0"/>
              <a:t> news, riducendo al contempo le </a:t>
            </a:r>
            <a:r>
              <a:rPr lang="it-IT" sz="2000" i="1" dirty="0" err="1"/>
              <a:t>digital</a:t>
            </a:r>
            <a:r>
              <a:rPr lang="it-IT" sz="2000" i="1" dirty="0"/>
              <a:t> </a:t>
            </a:r>
            <a:r>
              <a:rPr lang="it-IT" sz="2000" i="1" dirty="0" err="1"/>
              <a:t>inequalities</a:t>
            </a:r>
            <a:r>
              <a:rPr lang="it-IT" sz="2000" i="1" dirty="0"/>
              <a:t> </a:t>
            </a:r>
            <a:r>
              <a:rPr lang="it-IT" sz="2000" dirty="0"/>
              <a:t>e il </a:t>
            </a:r>
            <a:r>
              <a:rPr lang="it-IT" sz="2000" i="1" dirty="0" err="1"/>
              <a:t>digital</a:t>
            </a:r>
            <a:r>
              <a:rPr lang="it-IT" sz="2000" i="1" dirty="0"/>
              <a:t> divide</a:t>
            </a:r>
            <a:r>
              <a:rPr lang="it-IT" sz="2000" dirty="0"/>
              <a:t> (</a:t>
            </a:r>
            <a:r>
              <a:rPr lang="it-IT" sz="2000" dirty="0" err="1"/>
              <a:t>Ragnedda</a:t>
            </a:r>
            <a:r>
              <a:rPr lang="it-IT" sz="2000" dirty="0"/>
              <a:t>, 2017</a:t>
            </a:r>
            <a:r>
              <a:rPr lang="it-IT" sz="2000" dirty="0" smtClean="0"/>
              <a:t>)»</a:t>
            </a:r>
            <a:endParaRPr lang="it-IT" sz="2000" dirty="0"/>
          </a:p>
        </p:txBody>
      </p:sp>
      <p:pic>
        <p:nvPicPr>
          <p:cNvPr id="9" name="Picture 2" descr="http://dilbert.com/fast/2008-05-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0387" y="4788972"/>
            <a:ext cx="5991225" cy="186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17403200"/>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17566" y="0"/>
            <a:ext cx="11936611" cy="1045029"/>
          </a:xfrm>
        </p:spPr>
        <p:txBody>
          <a:bodyPr>
            <a:normAutofit/>
          </a:bodyPr>
          <a:lstStyle/>
          <a:p>
            <a:pPr algn="ctr"/>
            <a:r>
              <a:rPr lang="it-IT" b="1" dirty="0"/>
              <a:t>Netnografia: i campi e gli oggetti della ricerca</a:t>
            </a:r>
          </a:p>
        </p:txBody>
      </p:sp>
      <p:sp>
        <p:nvSpPr>
          <p:cNvPr id="3" name="Segnaposto contenuto 2"/>
          <p:cNvSpPr>
            <a:spLocks noGrp="1"/>
          </p:cNvSpPr>
          <p:nvPr>
            <p:ph idx="1"/>
          </p:nvPr>
        </p:nvSpPr>
        <p:spPr>
          <a:xfrm>
            <a:off x="246744" y="903825"/>
            <a:ext cx="11488056" cy="2424812"/>
          </a:xfrm>
        </p:spPr>
        <p:txBody>
          <a:bodyPr>
            <a:normAutofit/>
          </a:bodyPr>
          <a:lstStyle/>
          <a:p>
            <a:pPr marL="0" indent="0">
              <a:buNone/>
            </a:pPr>
            <a:r>
              <a:rPr lang="it-IT" sz="2000" dirty="0"/>
              <a:t>Esistono vari tipi di </a:t>
            </a:r>
            <a:r>
              <a:rPr lang="it-IT" sz="2000" i="1" dirty="0"/>
              <a:t>online community, </a:t>
            </a:r>
            <a:r>
              <a:rPr lang="it-IT" sz="2000" dirty="0"/>
              <a:t>ciascuno con rispettivi vantaggi e svantaggi:</a:t>
            </a:r>
          </a:p>
          <a:p>
            <a:r>
              <a:rPr lang="en-GB" sz="2000" dirty="0"/>
              <a:t>Chat </a:t>
            </a:r>
          </a:p>
          <a:p>
            <a:r>
              <a:rPr lang="en-GB" sz="2000" dirty="0"/>
              <a:t>Forum</a:t>
            </a:r>
          </a:p>
          <a:p>
            <a:r>
              <a:rPr lang="en-GB" sz="2000" dirty="0"/>
              <a:t>Mailing list</a:t>
            </a:r>
          </a:p>
          <a:p>
            <a:r>
              <a:rPr lang="en-GB" sz="2000" dirty="0"/>
              <a:t>Social Network</a:t>
            </a:r>
          </a:p>
          <a:p>
            <a:r>
              <a:rPr lang="en-GB" sz="2000" dirty="0"/>
              <a:t>Blog</a:t>
            </a:r>
          </a:p>
        </p:txBody>
      </p:sp>
      <p:graphicFrame>
        <p:nvGraphicFramePr>
          <p:cNvPr id="6" name="Tabella 5"/>
          <p:cNvGraphicFramePr>
            <a:graphicFrameLocks noGrp="1"/>
          </p:cNvGraphicFramePr>
          <p:nvPr/>
        </p:nvGraphicFramePr>
        <p:xfrm>
          <a:off x="246743" y="3707374"/>
          <a:ext cx="11549099" cy="2767495"/>
        </p:xfrm>
        <a:graphic>
          <a:graphicData uri="http://schemas.openxmlformats.org/drawingml/2006/table">
            <a:tbl>
              <a:tblPr firstRow="1" firstCol="1" bandRow="1"/>
              <a:tblGrid>
                <a:gridCol w="1944846">
                  <a:extLst>
                    <a:ext uri="{9D8B030D-6E8A-4147-A177-3AD203B41FA5}">
                      <a16:colId xmlns:a16="http://schemas.microsoft.com/office/drawing/2014/main" val="20000"/>
                    </a:ext>
                  </a:extLst>
                </a:gridCol>
                <a:gridCol w="2724639">
                  <a:extLst>
                    <a:ext uri="{9D8B030D-6E8A-4147-A177-3AD203B41FA5}">
                      <a16:colId xmlns:a16="http://schemas.microsoft.com/office/drawing/2014/main" val="20001"/>
                    </a:ext>
                  </a:extLst>
                </a:gridCol>
                <a:gridCol w="1380275">
                  <a:extLst>
                    <a:ext uri="{9D8B030D-6E8A-4147-A177-3AD203B41FA5}">
                      <a16:colId xmlns:a16="http://schemas.microsoft.com/office/drawing/2014/main" val="20002"/>
                    </a:ext>
                  </a:extLst>
                </a:gridCol>
                <a:gridCol w="2639426">
                  <a:extLst>
                    <a:ext uri="{9D8B030D-6E8A-4147-A177-3AD203B41FA5}">
                      <a16:colId xmlns:a16="http://schemas.microsoft.com/office/drawing/2014/main" val="20003"/>
                    </a:ext>
                  </a:extLst>
                </a:gridCol>
                <a:gridCol w="2859913">
                  <a:extLst>
                    <a:ext uri="{9D8B030D-6E8A-4147-A177-3AD203B41FA5}">
                      <a16:colId xmlns:a16="http://schemas.microsoft.com/office/drawing/2014/main" val="20004"/>
                    </a:ext>
                  </a:extLst>
                </a:gridCol>
              </a:tblGrid>
              <a:tr h="407195">
                <a:tc>
                  <a:txBody>
                    <a:bodyPr/>
                    <a:lstStyle/>
                    <a:p>
                      <a:pPr algn="just"/>
                      <a:r>
                        <a:rPr lang="en-US" sz="1600" dirty="0">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Comunicazione</a:t>
                      </a:r>
                      <a:r>
                        <a:rPr lang="it-IT" sz="1600" b="1" baseline="0" noProof="0" dirty="0">
                          <a:effectLst/>
                          <a:latin typeface="+mn-lt"/>
                        </a:rPr>
                        <a:t> sincrona</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err="1">
                          <a:effectLst/>
                          <a:latin typeface="+mn-lt"/>
                        </a:rPr>
                        <a:t>Topic-specific</a:t>
                      </a:r>
                      <a:r>
                        <a:rPr lang="it-IT" sz="1600" b="1" noProof="0" dirty="0">
                          <a:effectLst/>
                          <a:latin typeface="+mn-lt"/>
                        </a:rPr>
                        <a:t>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Dati</a:t>
                      </a:r>
                      <a:r>
                        <a:rPr lang="it-IT" sz="1600" b="1" baseline="0" noProof="0" dirty="0">
                          <a:effectLst/>
                          <a:latin typeface="+mn-lt"/>
                        </a:rPr>
                        <a:t> archiviati automaticamente</a:t>
                      </a:r>
                      <a:r>
                        <a:rPr lang="it-IT" sz="1600" b="1" noProof="0" dirty="0">
                          <a:effectLst/>
                          <a:latin typeface="+mn-lt"/>
                        </a:rPr>
                        <a:t>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it-IT" sz="1600" b="1" noProof="0" dirty="0">
                          <a:effectLst/>
                          <a:latin typeface="+mn-lt"/>
                        </a:rPr>
                        <a:t>Accesso</a:t>
                      </a:r>
                      <a:r>
                        <a:rPr lang="it-IT" sz="1600" b="1" baseline="0" noProof="0" dirty="0">
                          <a:effectLst/>
                          <a:latin typeface="+mn-lt"/>
                        </a:rPr>
                        <a:t> alle informazioni personali (socio-grafiche) degli utenti </a:t>
                      </a:r>
                      <a:endParaRPr lang="it-IT" sz="1600" noProof="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407195">
                <a:tc>
                  <a:txBody>
                    <a:bodyPr/>
                    <a:lstStyle/>
                    <a:p>
                      <a:pPr algn="just"/>
                      <a:r>
                        <a:rPr lang="en-GB" sz="1600" b="1" dirty="0">
                          <a:effectLst/>
                          <a:latin typeface="+mn-lt"/>
                        </a:rPr>
                        <a:t>Mailing List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07195">
                <a:tc>
                  <a:txBody>
                    <a:bodyPr/>
                    <a:lstStyle/>
                    <a:p>
                      <a:pPr algn="just"/>
                      <a:r>
                        <a:rPr lang="en-GB" sz="1600" b="1">
                          <a:effectLst/>
                          <a:latin typeface="+mn-lt"/>
                        </a:rPr>
                        <a:t>Forum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r>
                        <a:rPr lang="en-GB"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a:solidFill>
                            <a:srgbClr val="00B050"/>
                          </a:solidFill>
                          <a:effectLst/>
                          <a:latin typeface="+mn-lt"/>
                        </a:rPr>
                        <a:t>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a:solidFill>
                            <a:srgbClr val="FF0000"/>
                          </a:solidFill>
                          <a:effectLst/>
                          <a:latin typeface="+mn-lt"/>
                        </a:rPr>
                        <a:t>X</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07195">
                <a:tc>
                  <a:txBody>
                    <a:bodyPr/>
                    <a:lstStyle/>
                    <a:p>
                      <a:pPr algn="just"/>
                      <a:r>
                        <a:rPr lang="en-GB" sz="1600" b="1">
                          <a:effectLst/>
                          <a:latin typeface="+mn-lt"/>
                        </a:rPr>
                        <a:t>Blogs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r>
                        <a:rPr lang="en-GB"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a:solidFill>
                            <a:srgbClr val="00B050"/>
                          </a:solidFill>
                          <a:effectLst/>
                          <a:latin typeface="+mn-lt"/>
                        </a:rPr>
                        <a:t>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407195">
                <a:tc>
                  <a:txBody>
                    <a:bodyPr/>
                    <a:lstStyle/>
                    <a:p>
                      <a:pPr algn="just"/>
                      <a:r>
                        <a:rPr lang="en-US" sz="1600" b="1">
                          <a:effectLst/>
                          <a:latin typeface="+mn-lt"/>
                        </a:rPr>
                        <a:t>Social Network </a:t>
                      </a:r>
                      <a:endParaRPr lang="it-IT" sz="160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572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i="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it-IT"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r h="407195">
                <a:tc>
                  <a:txBody>
                    <a:bodyPr/>
                    <a:lstStyle/>
                    <a:p>
                      <a:pPr algn="just"/>
                      <a:r>
                        <a:rPr lang="en-US" sz="1600" b="1" dirty="0">
                          <a:effectLst/>
                          <a:latin typeface="+mn-lt"/>
                        </a:rPr>
                        <a:t>Chat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en-US"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gn="ctr">
                        <a:buFont typeface="Wingdings" panose="05000000000000000000" pitchFamily="2" charset="2"/>
                        <a:buChar char=""/>
                      </a:pPr>
                      <a:r>
                        <a:rPr lang="en-US" sz="1600" b="1" dirty="0">
                          <a:solidFill>
                            <a:srgbClr val="00B050"/>
                          </a:solidFill>
                          <a:effectLst/>
                          <a:latin typeface="+mn-lt"/>
                        </a:rPr>
                        <a:t> </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228600" algn="ctr"/>
                      <a:r>
                        <a:rPr lang="en-GB" sz="1600" b="1" dirty="0">
                          <a:solidFill>
                            <a:srgbClr val="FF0000"/>
                          </a:solidFill>
                          <a:effectLst/>
                          <a:latin typeface="+mn-lt"/>
                        </a:rPr>
                        <a:t>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1600" b="1" dirty="0">
                          <a:solidFill>
                            <a:srgbClr val="FF0000"/>
                          </a:solidFill>
                          <a:effectLst/>
                          <a:latin typeface="+mn-lt"/>
                        </a:rPr>
                        <a:t>     X</a:t>
                      </a:r>
                      <a:endParaRPr lang="it-IT" sz="1600" dirty="0">
                        <a:effectLst/>
                        <a:latin typeface="+mn-lt"/>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bl>
          </a:graphicData>
        </a:graphic>
      </p:graphicFrame>
      <p:sp>
        <p:nvSpPr>
          <p:cNvPr id="7" name="Rectangle 2"/>
          <p:cNvSpPr>
            <a:spLocks noChangeArrowheads="1"/>
          </p:cNvSpPr>
          <p:nvPr/>
        </p:nvSpPr>
        <p:spPr bwMode="auto">
          <a:xfrm>
            <a:off x="246743" y="3328637"/>
            <a:ext cx="8688251"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it-IT" altLang="it-IT" sz="1600" b="0" i="1" u="none" strike="noStrike" cap="none" normalizeH="0" baseline="0" dirty="0">
                <a:ln>
                  <a:noFill/>
                </a:ln>
                <a:solidFill>
                  <a:schemeClr val="tx1"/>
                </a:solidFill>
                <a:effectLst/>
                <a:latin typeface="+mn-lt"/>
                <a:cs typeface="Times New Roman" panose="02020603050405020304" pitchFamily="18" charset="0"/>
              </a:rPr>
              <a:t>Online community:</a:t>
            </a:r>
            <a:r>
              <a:rPr kumimoji="0" lang="it-IT" altLang="it-IT" sz="1600" b="0" i="1" u="none" strike="noStrike" cap="none" normalizeH="0" dirty="0">
                <a:ln>
                  <a:noFill/>
                </a:ln>
                <a:solidFill>
                  <a:schemeClr val="tx1"/>
                </a:solidFill>
                <a:effectLst/>
                <a:latin typeface="+mn-lt"/>
                <a:cs typeface="Times New Roman" panose="02020603050405020304" pitchFamily="18" charset="0"/>
              </a:rPr>
              <a:t> vantaggi e svantaggi di ciascun tipo </a:t>
            </a:r>
            <a:endParaRPr kumimoji="0" lang="it-IT" altLang="it-IT" sz="1600" b="0" i="0" u="none" strike="noStrike" cap="none" normalizeH="0" baseline="0" dirty="0">
              <a:ln>
                <a:noFill/>
              </a:ln>
              <a:solidFill>
                <a:schemeClr val="tx1"/>
              </a:solidFill>
              <a:effectLst/>
              <a:latin typeface="+mn-lt"/>
            </a:endParaRPr>
          </a:p>
        </p:txBody>
      </p:sp>
    </p:spTree>
    <p:extLst>
      <p:ext uri="{BB962C8B-B14F-4D97-AF65-F5344CB8AC3E}">
        <p14:creationId xmlns:p14="http://schemas.microsoft.com/office/powerpoint/2010/main" val="60817144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25500" y="284163"/>
            <a:ext cx="10248900" cy="642937"/>
          </a:xfrm>
        </p:spPr>
        <p:txBody>
          <a:bodyPr>
            <a:normAutofit/>
          </a:bodyPr>
          <a:lstStyle/>
          <a:p>
            <a:r>
              <a:rPr lang="it-IT" sz="4000" b="1" dirty="0"/>
              <a:t>Etnografia vs. Netnografia: analogie</a:t>
            </a:r>
          </a:p>
        </p:txBody>
      </p:sp>
      <p:sp>
        <p:nvSpPr>
          <p:cNvPr id="4" name="Segnaposto contenuto 2"/>
          <p:cNvSpPr txBox="1">
            <a:spLocks/>
          </p:cNvSpPr>
          <p:nvPr/>
        </p:nvSpPr>
        <p:spPr>
          <a:xfrm>
            <a:off x="-117987" y="1413797"/>
            <a:ext cx="8868697" cy="544420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endParaRPr lang="it-IT" b="1" dirty="0">
              <a:solidFill>
                <a:srgbClr val="00B050"/>
              </a:solidFill>
            </a:endParaRPr>
          </a:p>
          <a:p>
            <a:pPr marL="342900" indent="-342900" algn="l">
              <a:buFont typeface="Wingdings" panose="05000000000000000000" pitchFamily="2" charset="2"/>
              <a:buChar char="ü"/>
            </a:pPr>
            <a:r>
              <a:rPr lang="it-IT" dirty="0"/>
              <a:t>Entrambe costituiscono </a:t>
            </a:r>
            <a:r>
              <a:rPr lang="it-IT" b="1" dirty="0"/>
              <a:t>approcci di ricerca naturalistici</a:t>
            </a:r>
            <a:r>
              <a:rPr lang="it-IT" dirty="0"/>
              <a:t>, interessati allo studio di esperienze e pratiche quotidiane, immerse nei contesti sociali in cui si realizzano</a:t>
            </a:r>
          </a:p>
          <a:p>
            <a:pPr marL="342900" indent="-342900" algn="l">
              <a:buFont typeface="Wingdings" panose="05000000000000000000" pitchFamily="2" charset="2"/>
              <a:buChar char="ü"/>
            </a:pPr>
            <a:r>
              <a:rPr lang="it-IT" dirty="0"/>
              <a:t>Sono entrambe basate  sulla combinazione di </a:t>
            </a:r>
            <a:r>
              <a:rPr lang="it-IT" b="1" dirty="0"/>
              <a:t>diverse tecniche di raccolta e analisi delle informazioni</a:t>
            </a:r>
          </a:p>
          <a:p>
            <a:pPr marL="342900" indent="-342900" algn="l">
              <a:buFont typeface="Wingdings" panose="05000000000000000000" pitchFamily="2" charset="2"/>
              <a:buChar char="ü"/>
            </a:pPr>
            <a:r>
              <a:rPr lang="it-IT" dirty="0"/>
              <a:t>Sono entrambe basate su </a:t>
            </a:r>
            <a:r>
              <a:rPr lang="it-IT" b="1" dirty="0"/>
              <a:t>approcci di ricerca flessibili</a:t>
            </a:r>
            <a:r>
              <a:rPr lang="it-IT" dirty="0"/>
              <a:t> e non su procedure rigide e stabilite </a:t>
            </a:r>
            <a:r>
              <a:rPr lang="it-IT" i="1" dirty="0"/>
              <a:t>a priori </a:t>
            </a:r>
            <a:r>
              <a:rPr lang="it-IT" dirty="0"/>
              <a:t>dal ricercatore</a:t>
            </a:r>
          </a:p>
          <a:p>
            <a:pPr marL="342900" indent="-342900" algn="l">
              <a:buFont typeface="Wingdings" panose="05000000000000000000" pitchFamily="2" charset="2"/>
              <a:buChar char="ü"/>
            </a:pPr>
            <a:r>
              <a:rPr lang="it-IT" dirty="0"/>
              <a:t>Prevedono </a:t>
            </a:r>
            <a:r>
              <a:rPr lang="it-IT" b="1" dirty="0"/>
              <a:t>approcci metodologici aperti </a:t>
            </a:r>
            <a:r>
              <a:rPr lang="it-IT" dirty="0"/>
              <a:t>e pronti ad adattarsi alle specifiche esigenze di ricerca che emergono sul campo</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0710" y="1917290"/>
            <a:ext cx="3247124" cy="3864078"/>
          </a:xfrm>
          <a:prstGeom prst="rect">
            <a:avLst/>
          </a:prstGeom>
        </p:spPr>
      </p:pic>
    </p:spTree>
    <p:extLst>
      <p:ext uri="{BB962C8B-B14F-4D97-AF65-F5344CB8AC3E}">
        <p14:creationId xmlns:p14="http://schemas.microsoft.com/office/powerpoint/2010/main" val="4033379236"/>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57149" y="1379764"/>
            <a:ext cx="12074979" cy="5478236"/>
          </a:xfrm>
        </p:spPr>
        <p:txBody>
          <a:bodyPr>
            <a:normAutofit fontScale="92500" lnSpcReduction="10000"/>
          </a:bodyPr>
          <a:lstStyle/>
          <a:p>
            <a:pPr marL="0" indent="0">
              <a:buNone/>
            </a:pPr>
            <a:endParaRPr lang="it-IT" b="1" dirty="0">
              <a:solidFill>
                <a:srgbClr val="FF0000"/>
              </a:solidFill>
            </a:endParaRPr>
          </a:p>
          <a:p>
            <a:r>
              <a:rPr lang="it-IT" b="1" dirty="0"/>
              <a:t>Invisibilità del ricercatore</a:t>
            </a:r>
            <a:r>
              <a:rPr lang="it-IT" dirty="0"/>
              <a:t>: il </a:t>
            </a:r>
            <a:r>
              <a:rPr lang="it-IT" i="1" dirty="0"/>
              <a:t>cyberspazio </a:t>
            </a:r>
            <a:r>
              <a:rPr lang="it-IT" dirty="0"/>
              <a:t>permette al ricercatore di restare invisibile durante le sue osservazioni</a:t>
            </a:r>
          </a:p>
          <a:p>
            <a:r>
              <a:rPr lang="it-IT" b="1" dirty="0"/>
              <a:t>Disponibilità informativa: </a:t>
            </a:r>
            <a:r>
              <a:rPr lang="it-IT" dirty="0"/>
              <a:t>il materiale sui cui il ricercatore si trova ad operare è disponibile e facilmente reperibile </a:t>
            </a:r>
            <a:r>
              <a:rPr lang="it-IT" i="1" dirty="0"/>
              <a:t>online</a:t>
            </a:r>
            <a:r>
              <a:rPr lang="it-IT" dirty="0"/>
              <a:t>. E’ possibile consultarlo più volte, in tempi differenti. E’, inoltre, possibile studiare i fenomeni diacronicamente attraverso lo strumento degli </a:t>
            </a:r>
            <a:r>
              <a:rPr lang="it-IT" i="1" dirty="0"/>
              <a:t>archivi</a:t>
            </a:r>
            <a:endParaRPr lang="it-IT" dirty="0"/>
          </a:p>
          <a:p>
            <a:r>
              <a:rPr lang="en-GB" b="1" dirty="0"/>
              <a:t>Studio in tempo </a:t>
            </a:r>
            <a:r>
              <a:rPr lang="it-IT" b="1" dirty="0"/>
              <a:t>reale</a:t>
            </a:r>
            <a:r>
              <a:rPr lang="en-GB" dirty="0"/>
              <a:t>: </a:t>
            </a:r>
            <a:r>
              <a:rPr lang="it-IT" dirty="0"/>
              <a:t>le conversazioni </a:t>
            </a:r>
            <a:r>
              <a:rPr lang="it-IT" i="1" dirty="0"/>
              <a:t>online</a:t>
            </a:r>
            <a:r>
              <a:rPr lang="it-IT" dirty="0"/>
              <a:t> sono sempre aggiornate. Ciò rende possibile studiare i fenomeni e seguirne l’evoluzione in tempo reale</a:t>
            </a:r>
          </a:p>
          <a:p>
            <a:r>
              <a:rPr lang="it-IT" b="1" dirty="0"/>
              <a:t>Minore dispendio</a:t>
            </a:r>
            <a:r>
              <a:rPr lang="it-IT" dirty="0"/>
              <a:t>: la netnografia è meno dispendiosa dell’etnografia tradizionale in termini di tempo e risorse</a:t>
            </a:r>
          </a:p>
          <a:p>
            <a:pPr marL="0" indent="0">
              <a:buNone/>
            </a:pPr>
            <a:endParaRPr lang="it-IT" dirty="0"/>
          </a:p>
          <a:p>
            <a:pPr marL="0" indent="0">
              <a:buNone/>
            </a:pPr>
            <a:r>
              <a:rPr lang="en-US" dirty="0"/>
              <a:t>(</a:t>
            </a:r>
            <a:r>
              <a:rPr lang="en-US" dirty="0" err="1"/>
              <a:t>Fonti</a:t>
            </a:r>
            <a:r>
              <a:rPr lang="en-US" dirty="0"/>
              <a:t>: Kozinets, 2010; </a:t>
            </a:r>
            <a:r>
              <a:rPr lang="en-US" dirty="0" err="1"/>
              <a:t>Varis</a:t>
            </a:r>
            <a:r>
              <a:rPr lang="en-US" i="1" dirty="0"/>
              <a:t>, 2014</a:t>
            </a:r>
            <a:r>
              <a:rPr lang="en-US" dirty="0"/>
              <a:t>). </a:t>
            </a:r>
            <a:endParaRPr lang="it-IT" dirty="0"/>
          </a:p>
          <a:p>
            <a:pPr marL="0" indent="0">
              <a:buNone/>
            </a:pPr>
            <a:endParaRPr lang="it-IT" dirty="0"/>
          </a:p>
        </p:txBody>
      </p:sp>
      <p:sp>
        <p:nvSpPr>
          <p:cNvPr id="4" name="Titolo 1"/>
          <p:cNvSpPr>
            <a:spLocks noGrp="1"/>
          </p:cNvSpPr>
          <p:nvPr>
            <p:ph type="title"/>
          </p:nvPr>
        </p:nvSpPr>
        <p:spPr>
          <a:xfrm>
            <a:off x="1270000" y="225425"/>
            <a:ext cx="10515600" cy="1325563"/>
          </a:xfrm>
        </p:spPr>
        <p:txBody>
          <a:bodyPr>
            <a:normAutofit/>
          </a:bodyPr>
          <a:lstStyle/>
          <a:p>
            <a:pPr algn="ctr"/>
            <a:r>
              <a:rPr lang="it-IT" sz="4000" b="1" dirty="0"/>
              <a:t>Etnografia vs. netnografia: differenze</a:t>
            </a:r>
          </a:p>
        </p:txBody>
      </p:sp>
    </p:spTree>
    <p:extLst>
      <p:ext uri="{BB962C8B-B14F-4D97-AF65-F5344CB8AC3E}">
        <p14:creationId xmlns:p14="http://schemas.microsoft.com/office/powerpoint/2010/main" val="1490497920"/>
      </p:ext>
    </p:extLst>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0942" y="-259851"/>
            <a:ext cx="12054177" cy="1325563"/>
          </a:xfrm>
        </p:spPr>
        <p:txBody>
          <a:bodyPr>
            <a:normAutofit/>
          </a:bodyPr>
          <a:lstStyle/>
          <a:p>
            <a:pPr algn="ctr"/>
            <a:r>
              <a:rPr lang="it-IT" sz="4800" b="1" i="1" dirty="0"/>
              <a:t>Etnografia</a:t>
            </a:r>
            <a:r>
              <a:rPr lang="en-GB" sz="4800" b="1" i="1" dirty="0"/>
              <a:t> vs. </a:t>
            </a:r>
            <a:r>
              <a:rPr lang="en-GB" sz="4800" b="1" i="1" dirty="0" err="1"/>
              <a:t>Netnografia</a:t>
            </a:r>
            <a:endParaRPr lang="it-IT" sz="4800" b="1" i="1" dirty="0"/>
          </a:p>
        </p:txBody>
      </p:sp>
      <p:graphicFrame>
        <p:nvGraphicFramePr>
          <p:cNvPr id="4" name="Tabella 3"/>
          <p:cNvGraphicFramePr>
            <a:graphicFrameLocks noGrp="1"/>
          </p:cNvGraphicFramePr>
          <p:nvPr/>
        </p:nvGraphicFramePr>
        <p:xfrm>
          <a:off x="196047" y="2450191"/>
          <a:ext cx="11548730" cy="3068791"/>
        </p:xfrm>
        <a:graphic>
          <a:graphicData uri="http://schemas.openxmlformats.org/drawingml/2006/table">
            <a:tbl>
              <a:tblPr firstRow="1" firstCol="1" bandRow="1"/>
              <a:tblGrid>
                <a:gridCol w="1434351">
                  <a:extLst>
                    <a:ext uri="{9D8B030D-6E8A-4147-A177-3AD203B41FA5}">
                      <a16:colId xmlns:a16="http://schemas.microsoft.com/office/drawing/2014/main" val="20000"/>
                    </a:ext>
                  </a:extLst>
                </a:gridCol>
                <a:gridCol w="983951">
                  <a:extLst>
                    <a:ext uri="{9D8B030D-6E8A-4147-A177-3AD203B41FA5}">
                      <a16:colId xmlns:a16="http://schemas.microsoft.com/office/drawing/2014/main" val="20001"/>
                    </a:ext>
                  </a:extLst>
                </a:gridCol>
                <a:gridCol w="937757">
                  <a:extLst>
                    <a:ext uri="{9D8B030D-6E8A-4147-A177-3AD203B41FA5}">
                      <a16:colId xmlns:a16="http://schemas.microsoft.com/office/drawing/2014/main" val="20002"/>
                    </a:ext>
                  </a:extLst>
                </a:gridCol>
                <a:gridCol w="1300388">
                  <a:extLst>
                    <a:ext uri="{9D8B030D-6E8A-4147-A177-3AD203B41FA5}">
                      <a16:colId xmlns:a16="http://schemas.microsoft.com/office/drawing/2014/main" val="20003"/>
                    </a:ext>
                  </a:extLst>
                </a:gridCol>
                <a:gridCol w="755288">
                  <a:extLst>
                    <a:ext uri="{9D8B030D-6E8A-4147-A177-3AD203B41FA5}">
                      <a16:colId xmlns:a16="http://schemas.microsoft.com/office/drawing/2014/main" val="20004"/>
                    </a:ext>
                  </a:extLst>
                </a:gridCol>
                <a:gridCol w="815339">
                  <a:extLst>
                    <a:ext uri="{9D8B030D-6E8A-4147-A177-3AD203B41FA5}">
                      <a16:colId xmlns:a16="http://schemas.microsoft.com/office/drawing/2014/main" val="20005"/>
                    </a:ext>
                  </a:extLst>
                </a:gridCol>
                <a:gridCol w="1517504">
                  <a:extLst>
                    <a:ext uri="{9D8B030D-6E8A-4147-A177-3AD203B41FA5}">
                      <a16:colId xmlns:a16="http://schemas.microsoft.com/office/drawing/2014/main" val="20006"/>
                    </a:ext>
                  </a:extLst>
                </a:gridCol>
                <a:gridCol w="1736928">
                  <a:extLst>
                    <a:ext uri="{9D8B030D-6E8A-4147-A177-3AD203B41FA5}">
                      <a16:colId xmlns:a16="http://schemas.microsoft.com/office/drawing/2014/main" val="20007"/>
                    </a:ext>
                  </a:extLst>
                </a:gridCol>
                <a:gridCol w="1034767">
                  <a:extLst>
                    <a:ext uri="{9D8B030D-6E8A-4147-A177-3AD203B41FA5}">
                      <a16:colId xmlns:a16="http://schemas.microsoft.com/office/drawing/2014/main" val="20008"/>
                    </a:ext>
                  </a:extLst>
                </a:gridCol>
                <a:gridCol w="1032457">
                  <a:extLst>
                    <a:ext uri="{9D8B030D-6E8A-4147-A177-3AD203B41FA5}">
                      <a16:colId xmlns:a16="http://schemas.microsoft.com/office/drawing/2014/main" val="20009"/>
                    </a:ext>
                  </a:extLst>
                </a:gridCol>
              </a:tblGrid>
              <a:tr h="1701801">
                <a:tc>
                  <a:txBody>
                    <a:bodyPr/>
                    <a:lstStyle/>
                    <a:p>
                      <a:pPr algn="just">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Multi methods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Context specific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Naturalistic</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Open</a:t>
                      </a:r>
                      <a:r>
                        <a:rPr lang="en-GB" sz="1600" b="1" baseline="0" dirty="0">
                          <a:effectLst/>
                          <a:latin typeface="Calibri" panose="020F0502020204030204" pitchFamily="34" charset="0"/>
                          <a:ea typeface="Calibri" panose="020F0502020204030204" pitchFamily="34" charset="0"/>
                          <a:cs typeface="Times New Roman" panose="02020603050405020304" pitchFamily="18" charset="0"/>
                        </a:rPr>
                        <a:t> ended</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Travel</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Automatically data recording and transcription</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Unobtrusiveness</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dirty="0">
                          <a:effectLst/>
                          <a:latin typeface="Calibri" panose="020F0502020204030204" pitchFamily="34" charset="0"/>
                          <a:ea typeface="Calibri" panose="020F0502020204030204" pitchFamily="34" charset="0"/>
                          <a:cs typeface="Times New Roman" panose="02020603050405020304" pitchFamily="18" charset="0"/>
                        </a:rPr>
                        <a:t>Studying trends over time</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b="1">
                          <a:effectLst/>
                          <a:latin typeface="Calibri" panose="020F0502020204030204" pitchFamily="34" charset="0"/>
                          <a:ea typeface="Calibri" panose="020F0502020204030204" pitchFamily="34" charset="0"/>
                          <a:cs typeface="Times New Roman" panose="02020603050405020304" pitchFamily="18" charset="0"/>
                        </a:rPr>
                        <a:t>Studying trends in Real time</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3495">
                <a:tc>
                  <a:txBody>
                    <a:bodyPr/>
                    <a:lstStyle/>
                    <a:p>
                      <a:pPr algn="just">
                        <a:lnSpc>
                          <a:spcPct val="115000"/>
                        </a:lnSpc>
                        <a:spcAft>
                          <a:spcPts val="1000"/>
                        </a:spcAft>
                      </a:pPr>
                      <a:r>
                        <a:rPr lang="it-IT" sz="1600" b="1" i="1" dirty="0"/>
                        <a:t>Etnografia</a:t>
                      </a:r>
                      <a:r>
                        <a:rPr lang="en-GB" sz="1600" b="1" i="1" dirty="0"/>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 </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83495">
                <a:tc>
                  <a:txBody>
                    <a:bodyPr/>
                    <a:lstStyle/>
                    <a:p>
                      <a:pPr algn="just">
                        <a:lnSpc>
                          <a:spcPct val="115000"/>
                        </a:lnSpc>
                        <a:spcAft>
                          <a:spcPts val="1000"/>
                        </a:spcAft>
                      </a:pPr>
                      <a:r>
                        <a:rPr lang="en-GB" sz="1600" b="1" i="1" dirty="0" err="1"/>
                        <a:t>Netnografia</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a:effectLst/>
                          <a:latin typeface="Calibri" panose="020F0502020204030204" pitchFamily="34" charset="0"/>
                          <a:ea typeface="Calibri" panose="020F0502020204030204" pitchFamily="34" charset="0"/>
                          <a:cs typeface="Times New Roman" panose="02020603050405020304" pitchFamily="18" charset="0"/>
                        </a:rPr>
                        <a:t>X</a:t>
                      </a:r>
                      <a:endParaRPr lang="it-IT"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 </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GB" sz="1600" dirty="0">
                          <a:effectLst/>
                          <a:latin typeface="Calibri" panose="020F0502020204030204" pitchFamily="34" charset="0"/>
                          <a:ea typeface="Calibri" panose="020F0502020204030204" pitchFamily="34" charset="0"/>
                          <a:cs typeface="Times New Roman" panose="02020603050405020304" pitchFamily="18" charset="0"/>
                        </a:rPr>
                        <a:t>X</a:t>
                      </a:r>
                      <a:endParaRPr lang="it-IT"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6" name="Rettangolo 5"/>
          <p:cNvSpPr/>
          <p:nvPr/>
        </p:nvSpPr>
        <p:spPr>
          <a:xfrm>
            <a:off x="0" y="1174174"/>
            <a:ext cx="12192000" cy="321627"/>
          </a:xfrm>
          <a:prstGeom prst="rect">
            <a:avLst/>
          </a:prstGeom>
        </p:spPr>
        <p:txBody>
          <a:bodyPr wrap="square">
            <a:spAutoFit/>
          </a:bodyPr>
          <a:lstStyle/>
          <a:p>
            <a:pPr lvl="0" algn="ctr" fontAlgn="base">
              <a:lnSpc>
                <a:spcPct val="70000"/>
              </a:lnSpc>
              <a:spcBef>
                <a:spcPts val="1000"/>
              </a:spcBef>
              <a:spcAft>
                <a:spcPct val="0"/>
              </a:spcAft>
            </a:pPr>
            <a:r>
              <a:rPr lang="it-IT" altLang="it-IT" sz="2000" i="1" dirty="0"/>
              <a:t>Analogie e differenze: tavola sinottica</a:t>
            </a:r>
          </a:p>
        </p:txBody>
      </p:sp>
    </p:spTree>
    <p:extLst>
      <p:ext uri="{BB962C8B-B14F-4D97-AF65-F5344CB8AC3E}">
        <p14:creationId xmlns:p14="http://schemas.microsoft.com/office/powerpoint/2010/main" val="262028077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217714" y="1511300"/>
            <a:ext cx="11745686" cy="5003800"/>
          </a:xfrm>
        </p:spPr>
        <p:txBody>
          <a:bodyPr>
            <a:normAutofit fontScale="70000" lnSpcReduction="20000"/>
          </a:bodyPr>
          <a:lstStyle/>
          <a:p>
            <a:pPr>
              <a:buFont typeface="Wingdings" panose="05000000000000000000" pitchFamily="2" charset="2"/>
              <a:buChar char="ü"/>
            </a:pPr>
            <a:r>
              <a:rPr lang="it-IT" sz="3100" dirty="0"/>
              <a:t>Il fatto di essere naturalistica e non intrusiva  allo stesso tempo distingue la netnografia da altri approcci e tecniche di ricerca, in particolare i focus group, le interviste in profondità e i sondaggi</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Tutte queste tecniche di ricerca sono inevitabilmente intrusive dal momento che pongono i soggetti in situazioni artificiali e de- contestualizzate</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Al contrario, la netnografia  si basa sullo studio di conversazioni ed interazioni spontanee, disponibili pubblicamente in rete e non distorte dalla presenza del ricercatore sociale</a:t>
            </a:r>
          </a:p>
          <a:p>
            <a:pPr marL="0" indent="0">
              <a:buNone/>
            </a:pPr>
            <a:endParaRPr lang="it-IT" sz="3100" dirty="0"/>
          </a:p>
          <a:p>
            <a:pPr>
              <a:buFont typeface="Wingdings" panose="05000000000000000000" pitchFamily="2" charset="2"/>
              <a:buChar char="ü"/>
            </a:pPr>
            <a:r>
              <a:rPr lang="it-IT" sz="3100" dirty="0"/>
              <a:t> Le informazioni raccolte sono tendenzialmente prive di un particolare tipo di </a:t>
            </a:r>
            <a:r>
              <a:rPr lang="it-IT" sz="3100" dirty="0" err="1"/>
              <a:t>bias</a:t>
            </a:r>
            <a:r>
              <a:rPr lang="it-IT" sz="3100" dirty="0"/>
              <a:t> (distorsioni), dal momento che il ricercatore non interrompe le conversazioni ed ha la possibilità di restare invisibile durante le sue osservazioni</a:t>
            </a:r>
          </a:p>
          <a:p>
            <a:pPr>
              <a:buFont typeface="Wingdings" panose="05000000000000000000" pitchFamily="2" charset="2"/>
              <a:buChar char="ü"/>
            </a:pPr>
            <a:endParaRPr lang="it-IT" sz="3100" dirty="0"/>
          </a:p>
          <a:p>
            <a:pPr>
              <a:buFont typeface="Wingdings" panose="05000000000000000000" pitchFamily="2" charset="2"/>
              <a:buChar char="ü"/>
            </a:pPr>
            <a:r>
              <a:rPr lang="it-IT" sz="3100" dirty="0"/>
              <a:t>Anche la social network </a:t>
            </a:r>
            <a:r>
              <a:rPr lang="it-IT" sz="3100" dirty="0" err="1"/>
              <a:t>analysis</a:t>
            </a:r>
            <a:r>
              <a:rPr lang="it-IT" sz="3100" dirty="0"/>
              <a:t> è una tecnica naturalistica e non intrusiva. Tuttavia, a differenza della netnografia, non è finalizzata a comprendere i fenomeni in profondità, ma ad offrire piuttosto una prospettiva strutturale degli stessi</a:t>
            </a:r>
          </a:p>
        </p:txBody>
      </p:sp>
      <p:sp>
        <p:nvSpPr>
          <p:cNvPr id="8" name="Titolo 1"/>
          <p:cNvSpPr txBox="1">
            <a:spLocks/>
          </p:cNvSpPr>
          <p:nvPr/>
        </p:nvSpPr>
        <p:spPr>
          <a:xfrm>
            <a:off x="137823" y="-203200"/>
            <a:ext cx="1205417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i="1" dirty="0"/>
              <a:t>Netnografia vs. altri approcci di ricerca</a:t>
            </a:r>
            <a:endParaRPr lang="it-IT" sz="4800" b="1" i="1" dirty="0"/>
          </a:p>
        </p:txBody>
      </p:sp>
    </p:spTree>
    <p:extLst>
      <p:ext uri="{BB962C8B-B14F-4D97-AF65-F5344CB8AC3E}">
        <p14:creationId xmlns:p14="http://schemas.microsoft.com/office/powerpoint/2010/main" val="144298562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a 3"/>
          <p:cNvGraphicFramePr>
            <a:graphicFrameLocks noGrp="1"/>
          </p:cNvGraphicFramePr>
          <p:nvPr/>
        </p:nvGraphicFramePr>
        <p:xfrm>
          <a:off x="245803" y="2770170"/>
          <a:ext cx="11714876" cy="2557309"/>
        </p:xfrm>
        <a:graphic>
          <a:graphicData uri="http://schemas.openxmlformats.org/drawingml/2006/table">
            <a:tbl>
              <a:tblPr firstRow="1" firstCol="1" bandRow="1">
                <a:tableStyleId>{5C22544A-7EE6-4342-B048-85BDC9FD1C3A}</a:tableStyleId>
              </a:tblPr>
              <a:tblGrid>
                <a:gridCol w="2070183">
                  <a:extLst>
                    <a:ext uri="{9D8B030D-6E8A-4147-A177-3AD203B41FA5}">
                      <a16:colId xmlns:a16="http://schemas.microsoft.com/office/drawing/2014/main" val="20000"/>
                    </a:ext>
                  </a:extLst>
                </a:gridCol>
                <a:gridCol w="1154016">
                  <a:extLst>
                    <a:ext uri="{9D8B030D-6E8A-4147-A177-3AD203B41FA5}">
                      <a16:colId xmlns:a16="http://schemas.microsoft.com/office/drawing/2014/main" val="20001"/>
                    </a:ext>
                  </a:extLst>
                </a:gridCol>
                <a:gridCol w="2021925">
                  <a:extLst>
                    <a:ext uri="{9D8B030D-6E8A-4147-A177-3AD203B41FA5}">
                      <a16:colId xmlns:a16="http://schemas.microsoft.com/office/drawing/2014/main" val="20002"/>
                    </a:ext>
                  </a:extLst>
                </a:gridCol>
                <a:gridCol w="1903574">
                  <a:extLst>
                    <a:ext uri="{9D8B030D-6E8A-4147-A177-3AD203B41FA5}">
                      <a16:colId xmlns:a16="http://schemas.microsoft.com/office/drawing/2014/main" val="20003"/>
                    </a:ext>
                  </a:extLst>
                </a:gridCol>
                <a:gridCol w="1835573">
                  <a:extLst>
                    <a:ext uri="{9D8B030D-6E8A-4147-A177-3AD203B41FA5}">
                      <a16:colId xmlns:a16="http://schemas.microsoft.com/office/drawing/2014/main" val="20004"/>
                    </a:ext>
                  </a:extLst>
                </a:gridCol>
                <a:gridCol w="1033157">
                  <a:extLst>
                    <a:ext uri="{9D8B030D-6E8A-4147-A177-3AD203B41FA5}">
                      <a16:colId xmlns:a16="http://schemas.microsoft.com/office/drawing/2014/main" val="20005"/>
                    </a:ext>
                  </a:extLst>
                </a:gridCol>
                <a:gridCol w="1696448">
                  <a:extLst>
                    <a:ext uri="{9D8B030D-6E8A-4147-A177-3AD203B41FA5}">
                      <a16:colId xmlns:a16="http://schemas.microsoft.com/office/drawing/2014/main" val="20006"/>
                    </a:ext>
                  </a:extLst>
                </a:gridCol>
              </a:tblGrid>
              <a:tr h="566113">
                <a:tc>
                  <a:txBody>
                    <a:bodyPr/>
                    <a:lstStyle/>
                    <a:p>
                      <a:pPr algn="ctr">
                        <a:lnSpc>
                          <a:spcPct val="115000"/>
                        </a:lnSpc>
                        <a:spcAft>
                          <a:spcPts val="1000"/>
                        </a:spcAft>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Unobtrusive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In depth understanding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Naturalistic</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Less Time consuming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Flexible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400" dirty="0">
                          <a:solidFill>
                            <a:schemeClr val="tx1"/>
                          </a:solidFill>
                          <a:effectLst/>
                        </a:rPr>
                        <a:t>Generalization</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0"/>
                  </a:ext>
                </a:extLst>
              </a:tr>
              <a:tr h="274516">
                <a:tc>
                  <a:txBody>
                    <a:bodyPr/>
                    <a:lstStyle/>
                    <a:p>
                      <a:pPr algn="l">
                        <a:lnSpc>
                          <a:spcPct val="115000"/>
                        </a:lnSpc>
                        <a:spcAft>
                          <a:spcPts val="1000"/>
                        </a:spcAft>
                      </a:pPr>
                      <a:r>
                        <a:rPr lang="en-GB" sz="1400" dirty="0">
                          <a:solidFill>
                            <a:schemeClr val="tx1"/>
                          </a:solidFill>
                          <a:effectLst/>
                        </a:rPr>
                        <a:t>Focus group</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1"/>
                  </a:ext>
                </a:extLst>
              </a:tr>
              <a:tr h="274516">
                <a:tc>
                  <a:txBody>
                    <a:bodyPr/>
                    <a:lstStyle/>
                    <a:p>
                      <a:pPr algn="l">
                        <a:lnSpc>
                          <a:spcPct val="115000"/>
                        </a:lnSpc>
                        <a:spcAft>
                          <a:spcPts val="1000"/>
                        </a:spcAft>
                      </a:pPr>
                      <a:r>
                        <a:rPr lang="en-GB" sz="1400" dirty="0" err="1">
                          <a:solidFill>
                            <a:schemeClr val="tx1"/>
                          </a:solidFill>
                          <a:effectLst/>
                        </a:rPr>
                        <a:t>Interviste</a:t>
                      </a:r>
                      <a:r>
                        <a:rPr lang="en-GB" sz="1400" baseline="0" dirty="0">
                          <a:solidFill>
                            <a:schemeClr val="tx1"/>
                          </a:solidFill>
                          <a:effectLst/>
                        </a:rPr>
                        <a:t> in </a:t>
                      </a:r>
                      <a:r>
                        <a:rPr lang="en-GB" sz="1400" baseline="0" dirty="0" err="1">
                          <a:solidFill>
                            <a:schemeClr val="tx1"/>
                          </a:solidFill>
                          <a:effectLst/>
                        </a:rPr>
                        <a:t>profondità</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2"/>
                  </a:ext>
                </a:extLst>
              </a:tr>
              <a:tr h="223594">
                <a:tc>
                  <a:txBody>
                    <a:bodyPr/>
                    <a:lstStyle/>
                    <a:p>
                      <a:pPr algn="l">
                        <a:lnSpc>
                          <a:spcPct val="115000"/>
                        </a:lnSpc>
                        <a:spcAft>
                          <a:spcPts val="1000"/>
                        </a:spcAft>
                      </a:pPr>
                      <a:r>
                        <a:rPr lang="en-GB" sz="1400" dirty="0">
                          <a:solidFill>
                            <a:schemeClr val="tx1"/>
                          </a:solidFill>
                          <a:effectLst/>
                        </a:rPr>
                        <a:t>Survey</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dirty="0">
                          <a:effectLst/>
                        </a:rPr>
                        <a:t> 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3"/>
                  </a:ext>
                </a:extLst>
              </a:tr>
              <a:tr h="461142">
                <a:tc>
                  <a:txBody>
                    <a:bodyPr/>
                    <a:lstStyle/>
                    <a:p>
                      <a:pPr algn="l">
                        <a:lnSpc>
                          <a:spcPct val="115000"/>
                        </a:lnSpc>
                        <a:spcAft>
                          <a:spcPts val="1000"/>
                        </a:spcAft>
                      </a:pPr>
                      <a:r>
                        <a:rPr lang="en-GB" sz="1400" dirty="0" err="1">
                          <a:solidFill>
                            <a:schemeClr val="tx1"/>
                          </a:solidFill>
                          <a:effectLst/>
                        </a:rPr>
                        <a:t>Etnografia</a:t>
                      </a:r>
                      <a:r>
                        <a:rPr lang="en-GB" sz="1400" baseline="0" dirty="0">
                          <a:solidFill>
                            <a:schemeClr val="tx1"/>
                          </a:solidFill>
                          <a:effectLst/>
                        </a:rPr>
                        <a:t> </a:t>
                      </a:r>
                      <a:r>
                        <a:rPr lang="en-GB" sz="1400" baseline="0" dirty="0" err="1">
                          <a:solidFill>
                            <a:schemeClr val="tx1"/>
                          </a:solidFill>
                          <a:effectLst/>
                        </a:rPr>
                        <a:t>tradizionale</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algn="ctr">
                        <a:lnSpc>
                          <a:spcPct val="115000"/>
                        </a:lnSpc>
                        <a:spcAft>
                          <a:spcPts val="1000"/>
                        </a:spcAft>
                      </a:pPr>
                      <a:r>
                        <a:rPr lang="en-GB" sz="1200">
                          <a:effectLst/>
                        </a:rPr>
                        <a:t>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4"/>
                  </a:ext>
                </a:extLst>
              </a:tr>
              <a:tr h="461142">
                <a:tc>
                  <a:txBody>
                    <a:bodyPr/>
                    <a:lstStyle/>
                    <a:p>
                      <a:pPr algn="l">
                        <a:lnSpc>
                          <a:spcPct val="115000"/>
                        </a:lnSpc>
                        <a:spcAft>
                          <a:spcPts val="1000"/>
                        </a:spcAft>
                      </a:pPr>
                      <a:r>
                        <a:rPr lang="en-GB" sz="1400" dirty="0">
                          <a:solidFill>
                            <a:schemeClr val="tx1"/>
                          </a:solidFill>
                          <a:effectLst/>
                        </a:rPr>
                        <a:t>Social Network Analysis</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a:effectLst/>
                        </a:rPr>
                        <a:t>     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a:effectLst/>
                        </a:rPr>
                        <a:t>X</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5"/>
                  </a:ext>
                </a:extLst>
              </a:tr>
              <a:tr h="274516">
                <a:tc>
                  <a:txBody>
                    <a:bodyPr/>
                    <a:lstStyle/>
                    <a:p>
                      <a:pPr algn="l">
                        <a:lnSpc>
                          <a:spcPct val="115000"/>
                        </a:lnSpc>
                        <a:spcAft>
                          <a:spcPts val="1000"/>
                        </a:spcAft>
                      </a:pPr>
                      <a:r>
                        <a:rPr lang="en-GB" sz="1400" dirty="0" err="1">
                          <a:solidFill>
                            <a:schemeClr val="tx1"/>
                          </a:solidFill>
                          <a:effectLst/>
                        </a:rPr>
                        <a:t>Netnografia</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a:effectLst/>
                        </a:rPr>
                        <a:t> </a:t>
                      </a:r>
                      <a:endParaRPr lang="it-IT" sz="11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228600" algn="ctr">
                        <a:lnSpc>
                          <a:spcPct val="115000"/>
                        </a:lnSpc>
                        <a:spcAft>
                          <a:spcPts val="1000"/>
                        </a:spcAft>
                      </a:pPr>
                      <a:r>
                        <a:rPr lang="en-GB" sz="1200" dirty="0">
                          <a:effectLst/>
                        </a:rPr>
                        <a:t>   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342900" lvl="0" indent="-342900" algn="ctr">
                        <a:lnSpc>
                          <a:spcPct val="115000"/>
                        </a:lnSpc>
                        <a:spcAft>
                          <a:spcPts val="1000"/>
                        </a:spcAft>
                        <a:buFont typeface="Wingdings" panose="05000000000000000000" pitchFamily="2" charset="2"/>
                        <a:buChar char=""/>
                      </a:pPr>
                      <a:r>
                        <a:rPr lang="en-GB" sz="1200" dirty="0">
                          <a:effectLst/>
                        </a:rPr>
                        <a:t> </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tc>
                  <a:txBody>
                    <a:bodyPr/>
                    <a:lstStyle/>
                    <a:p>
                      <a:pPr marL="457200" algn="ctr">
                        <a:lnSpc>
                          <a:spcPct val="115000"/>
                        </a:lnSpc>
                        <a:spcAft>
                          <a:spcPts val="1000"/>
                        </a:spcAft>
                      </a:pPr>
                      <a:r>
                        <a:rPr lang="en-GB" sz="1200" dirty="0">
                          <a:effectLst/>
                        </a:rPr>
                        <a:t>X</a:t>
                      </a:r>
                      <a:endParaRPr lang="it-IT"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val="10006"/>
                  </a:ext>
                </a:extLst>
              </a:tr>
            </a:tbl>
          </a:graphicData>
        </a:graphic>
      </p:graphicFrame>
      <p:sp>
        <p:nvSpPr>
          <p:cNvPr id="5" name="Titolo 1"/>
          <p:cNvSpPr txBox="1">
            <a:spLocks/>
          </p:cNvSpPr>
          <p:nvPr/>
        </p:nvSpPr>
        <p:spPr>
          <a:xfrm>
            <a:off x="137823" y="-203200"/>
            <a:ext cx="1205417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i="1" dirty="0"/>
              <a:t>Netnografia vs altri approcci di ricerca</a:t>
            </a:r>
            <a:endParaRPr lang="it-IT" sz="4800" b="1" i="1" dirty="0"/>
          </a:p>
        </p:txBody>
      </p:sp>
    </p:spTree>
    <p:extLst>
      <p:ext uri="{BB962C8B-B14F-4D97-AF65-F5344CB8AC3E}">
        <p14:creationId xmlns:p14="http://schemas.microsoft.com/office/powerpoint/2010/main" val="266046926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4514"/>
            <a:ext cx="12054177" cy="1325563"/>
          </a:xfrm>
        </p:spPr>
        <p:txBody>
          <a:bodyPr>
            <a:normAutofit/>
          </a:bodyPr>
          <a:lstStyle/>
          <a:p>
            <a:pPr algn="ctr"/>
            <a:r>
              <a:rPr lang="it-IT" sz="4800" b="1" i="1" dirty="0"/>
              <a:t>Netnografia: il disegno della ricerca</a:t>
            </a:r>
          </a:p>
        </p:txBody>
      </p:sp>
      <p:sp>
        <p:nvSpPr>
          <p:cNvPr id="3" name="Segnaposto contenuto 2"/>
          <p:cNvSpPr>
            <a:spLocks noGrp="1"/>
          </p:cNvSpPr>
          <p:nvPr>
            <p:ph idx="1"/>
          </p:nvPr>
        </p:nvSpPr>
        <p:spPr>
          <a:xfrm>
            <a:off x="257578" y="1712891"/>
            <a:ext cx="4134117" cy="5409127"/>
          </a:xfrm>
        </p:spPr>
        <p:txBody>
          <a:bodyPr>
            <a:normAutofit fontScale="25000" lnSpcReduction="20000"/>
          </a:bodyPr>
          <a:lstStyle/>
          <a:p>
            <a:pPr lvl="0"/>
            <a:r>
              <a:rPr lang="it-IT" sz="9600" dirty="0"/>
              <a:t>Definizione degli obiettivi cognitivi</a:t>
            </a:r>
          </a:p>
          <a:p>
            <a:pPr marL="0" lvl="0" indent="0">
              <a:buNone/>
            </a:pPr>
            <a:endParaRPr lang="it-IT" sz="9600" dirty="0"/>
          </a:p>
          <a:p>
            <a:pPr lvl="0"/>
            <a:r>
              <a:rPr lang="it-IT" sz="9600" dirty="0"/>
              <a:t>Selezione della/e comunità</a:t>
            </a:r>
          </a:p>
          <a:p>
            <a:pPr lvl="0"/>
            <a:endParaRPr lang="it-IT" sz="9600" dirty="0"/>
          </a:p>
          <a:p>
            <a:pPr lvl="0"/>
            <a:r>
              <a:rPr lang="it-IT" sz="9600" dirty="0"/>
              <a:t>Accesso al campo</a:t>
            </a:r>
          </a:p>
          <a:p>
            <a:pPr marL="0" lvl="0" indent="0">
              <a:buNone/>
            </a:pPr>
            <a:endParaRPr lang="it-IT" sz="9600" dirty="0"/>
          </a:p>
          <a:p>
            <a:pPr lvl="0"/>
            <a:r>
              <a:rPr lang="it-IT" sz="9600" dirty="0"/>
              <a:t>Raccolta delle informazioni</a:t>
            </a:r>
          </a:p>
          <a:p>
            <a:pPr marL="0" lvl="0" indent="0">
              <a:buNone/>
            </a:pPr>
            <a:endParaRPr lang="it-IT" sz="9600" dirty="0"/>
          </a:p>
          <a:p>
            <a:pPr lvl="0"/>
            <a:r>
              <a:rPr lang="it-IT" sz="9600" dirty="0"/>
              <a:t>Analisi delle informazioni</a:t>
            </a:r>
          </a:p>
          <a:p>
            <a:pPr marL="0" lvl="0" indent="0">
              <a:buNone/>
            </a:pPr>
            <a:endParaRPr lang="it-IT" sz="9600" dirty="0"/>
          </a:p>
          <a:p>
            <a:pPr lvl="0"/>
            <a:r>
              <a:rPr lang="it-IT" sz="9600" dirty="0"/>
              <a:t>Redazione del rapporto di ricerca</a:t>
            </a:r>
            <a:endParaRPr lang="it-IT" dirty="0"/>
          </a:p>
        </p:txBody>
      </p:sp>
      <p:pic>
        <p:nvPicPr>
          <p:cNvPr id="7" name="image2.jpeg"/>
          <p:cNvPicPr/>
          <p:nvPr/>
        </p:nvPicPr>
        <p:blipFill>
          <a:blip r:embed="rId2" cstate="print"/>
          <a:stretch>
            <a:fillRect/>
          </a:stretch>
        </p:blipFill>
        <p:spPr>
          <a:xfrm>
            <a:off x="4963884" y="1311049"/>
            <a:ext cx="6932923" cy="5424381"/>
          </a:xfrm>
          <a:prstGeom prst="rect">
            <a:avLst/>
          </a:prstGeom>
        </p:spPr>
      </p:pic>
    </p:spTree>
    <p:extLst>
      <p:ext uri="{BB962C8B-B14F-4D97-AF65-F5344CB8AC3E}">
        <p14:creationId xmlns:p14="http://schemas.microsoft.com/office/powerpoint/2010/main" val="101497783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sz="4800" b="1" i="1" dirty="0" err="1"/>
              <a:t>Definizione</a:t>
            </a:r>
            <a:r>
              <a:rPr lang="en-GB" sz="4800" b="1" i="1" dirty="0"/>
              <a:t> </a:t>
            </a:r>
            <a:r>
              <a:rPr lang="en-GB" sz="4800" b="1" i="1" dirty="0" err="1"/>
              <a:t>degli</a:t>
            </a:r>
            <a:r>
              <a:rPr lang="en-GB" sz="4800" b="1" i="1" dirty="0"/>
              <a:t> </a:t>
            </a:r>
            <a:r>
              <a:rPr lang="en-GB" sz="4800" b="1" i="1" dirty="0" err="1"/>
              <a:t>obiettivi</a:t>
            </a:r>
            <a:r>
              <a:rPr lang="en-GB" sz="4800" b="1" i="1" dirty="0"/>
              <a:t> </a:t>
            </a:r>
            <a:r>
              <a:rPr lang="en-GB" sz="4800" b="1" i="1" dirty="0" err="1"/>
              <a:t>cognitivi</a:t>
            </a:r>
            <a:endParaRPr lang="it-IT" sz="4800" b="1" i="1" dirty="0"/>
          </a:p>
        </p:txBody>
      </p:sp>
      <p:sp>
        <p:nvSpPr>
          <p:cNvPr id="3" name="Segnaposto contenuto 2"/>
          <p:cNvSpPr>
            <a:spLocks noGrp="1"/>
          </p:cNvSpPr>
          <p:nvPr>
            <p:ph idx="1"/>
          </p:nvPr>
        </p:nvSpPr>
        <p:spPr>
          <a:xfrm>
            <a:off x="0" y="1779814"/>
            <a:ext cx="12192000" cy="5348514"/>
          </a:xfrm>
        </p:spPr>
        <p:txBody>
          <a:bodyPr>
            <a:normAutofit/>
          </a:bodyPr>
          <a:lstStyle/>
          <a:p>
            <a:pPr>
              <a:buFont typeface="Wingdings" panose="05000000000000000000" pitchFamily="2" charset="2"/>
              <a:buChar char="ü"/>
            </a:pPr>
            <a:r>
              <a:rPr lang="it-IT" sz="2000" dirty="0"/>
              <a:t>La ricerca (n)etnografica dovrebbe sempre prendere avvio da un insieme iniziale di interrogativi di ricerca, quelli che </a:t>
            </a:r>
            <a:r>
              <a:rPr lang="it-IT" sz="2000" dirty="0" err="1"/>
              <a:t>Malinowski</a:t>
            </a:r>
            <a:r>
              <a:rPr lang="it-IT" sz="2000" dirty="0"/>
              <a:t> (1922) definisce «</a:t>
            </a:r>
            <a:r>
              <a:rPr lang="it-IT" sz="2000" i="1" dirty="0" err="1"/>
              <a:t>foreshadowed</a:t>
            </a:r>
            <a:r>
              <a:rPr lang="it-IT" sz="2000" i="1" dirty="0"/>
              <a:t> </a:t>
            </a:r>
            <a:r>
              <a:rPr lang="it-IT" sz="2000" i="1" dirty="0" err="1"/>
              <a:t>problems</a:t>
            </a:r>
            <a:r>
              <a:rPr lang="it-IT" sz="2000" dirty="0"/>
              <a:t>»  </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Si tratta di interrogativi flessibili e aperti. E’ raro, sia per la netnografia che per l’etnografia tradizionale, avviare il lavoro sul campo partendo da un set definito di ipotesi precostituite e rigide</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Uno dei punti di partenza della netnografia è spesso un gap nella letteratura, un’ insoddisfazione per la ricerca condotta fino a quel momento riguardo un particolare fenomeno</a:t>
            </a:r>
          </a:p>
          <a:p>
            <a:pPr>
              <a:buFont typeface="Wingdings" panose="05000000000000000000" pitchFamily="2" charset="2"/>
              <a:buChar char="ü"/>
            </a:pPr>
            <a:endParaRPr lang="it-IT" sz="2000" dirty="0"/>
          </a:p>
          <a:p>
            <a:pPr>
              <a:buFont typeface="Wingdings" panose="05000000000000000000" pitchFamily="2" charset="2"/>
              <a:buChar char="ü"/>
            </a:pPr>
            <a:r>
              <a:rPr lang="it-IT" sz="2000" dirty="0"/>
              <a:t>L’obiettivo della ricerca netnografica è quello di esplorare e analizzare fenomeni, piuttosto che testare ipotesi precostituite</a:t>
            </a:r>
          </a:p>
        </p:txBody>
      </p:sp>
    </p:spTree>
    <p:extLst>
      <p:ext uri="{BB962C8B-B14F-4D97-AF65-F5344CB8AC3E}">
        <p14:creationId xmlns:p14="http://schemas.microsoft.com/office/powerpoint/2010/main" val="2194975502"/>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a:xfrm>
            <a:off x="-106017" y="0"/>
            <a:ext cx="1205417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GB" sz="4800" b="1" dirty="0"/>
              <a:t>Definire le </a:t>
            </a:r>
            <a:r>
              <a:rPr lang="en-GB" sz="4800" b="1" i="1" dirty="0"/>
              <a:t>research questions</a:t>
            </a:r>
            <a:endParaRPr lang="it-IT" sz="4800" b="1" i="1" dirty="0"/>
          </a:p>
        </p:txBody>
      </p:sp>
      <p:sp>
        <p:nvSpPr>
          <p:cNvPr id="5" name="Rettangolo 4"/>
          <p:cNvSpPr/>
          <p:nvPr/>
        </p:nvSpPr>
        <p:spPr>
          <a:xfrm>
            <a:off x="65314" y="1859340"/>
            <a:ext cx="12126686" cy="5724644"/>
          </a:xfrm>
          <a:prstGeom prst="rect">
            <a:avLst/>
          </a:prstGeom>
        </p:spPr>
        <p:txBody>
          <a:bodyPr wrap="square">
            <a:spAutoFit/>
          </a:bodyPr>
          <a:lstStyle/>
          <a:p>
            <a:r>
              <a:rPr lang="it-IT" sz="2400" dirty="0"/>
              <a:t>Nonostante la flessibilità che riguarda e investe l’intero processo di ricerca netnografica, uno dei più importanti compiti del ricercatore è quello di definire un set iniziale di </a:t>
            </a:r>
            <a:r>
              <a:rPr lang="it-IT" sz="2400" i="1" dirty="0"/>
              <a:t>research</a:t>
            </a:r>
            <a:r>
              <a:rPr lang="it-IT" sz="2400" dirty="0"/>
              <a:t> </a:t>
            </a:r>
            <a:r>
              <a:rPr lang="it-IT" sz="2400" i="1" dirty="0"/>
              <a:t>questions</a:t>
            </a:r>
            <a:r>
              <a:rPr lang="it-IT" sz="2400" dirty="0"/>
              <a:t> (</a:t>
            </a:r>
            <a:r>
              <a:rPr lang="it-IT" sz="2400" dirty="0" err="1"/>
              <a:t>Hammersley</a:t>
            </a:r>
            <a:r>
              <a:rPr lang="it-IT" sz="2400" dirty="0"/>
              <a:t> e </a:t>
            </a:r>
            <a:r>
              <a:rPr lang="it-IT" sz="2400" dirty="0" err="1"/>
              <a:t>Atkinson</a:t>
            </a:r>
            <a:r>
              <a:rPr lang="it-IT" sz="2400" dirty="0"/>
              <a:t>, 1995). </a:t>
            </a:r>
          </a:p>
          <a:p>
            <a:endParaRPr lang="it-IT" sz="2400" dirty="0"/>
          </a:p>
          <a:p>
            <a:r>
              <a:rPr lang="it-IT" sz="2400" dirty="0"/>
              <a:t>In letteratura (</a:t>
            </a:r>
            <a:r>
              <a:rPr lang="it-IT" sz="2400" dirty="0" err="1"/>
              <a:t>Creswell</a:t>
            </a:r>
            <a:r>
              <a:rPr lang="it-IT" sz="2400" dirty="0"/>
              <a:t> 2009) sono indicate alcune linee guida per la formulazione di </a:t>
            </a:r>
            <a:r>
              <a:rPr lang="it-IT" sz="2400" i="1" dirty="0"/>
              <a:t>research questions </a:t>
            </a:r>
            <a:r>
              <a:rPr lang="it-IT" sz="2400" dirty="0"/>
              <a:t>nella ricerca non standard:</a:t>
            </a:r>
          </a:p>
          <a:p>
            <a:endParaRPr lang="it-IT" sz="2400" dirty="0"/>
          </a:p>
          <a:p>
            <a:pPr marL="285750" indent="-285750">
              <a:buFont typeface="Wingdings" panose="05000000000000000000" pitchFamily="2" charset="2"/>
              <a:buChar char="§"/>
            </a:pPr>
            <a:r>
              <a:rPr lang="it-IT" sz="2400" dirty="0"/>
              <a:t>Formulare 1 o 2 </a:t>
            </a:r>
            <a:r>
              <a:rPr lang="it-IT" sz="2400" i="1" dirty="0"/>
              <a:t>research questions </a:t>
            </a:r>
            <a:r>
              <a:rPr lang="it-IT" sz="2400" dirty="0"/>
              <a:t>principali, seguite da un numero limitato di </a:t>
            </a:r>
            <a:r>
              <a:rPr lang="it-IT" sz="2400" i="1" dirty="0"/>
              <a:t>sub-questions</a:t>
            </a:r>
          </a:p>
          <a:p>
            <a:pPr marL="285750" indent="-285750">
              <a:buFont typeface="Wingdings" panose="05000000000000000000" pitchFamily="2" charset="2"/>
              <a:buChar char="§"/>
            </a:pPr>
            <a:r>
              <a:rPr lang="it-IT" sz="2400" dirty="0"/>
              <a:t>Formulare le </a:t>
            </a:r>
            <a:r>
              <a:rPr lang="it-IT" sz="2400" i="1" dirty="0"/>
              <a:t>research questions </a:t>
            </a:r>
            <a:r>
              <a:rPr lang="it-IT" sz="2400" dirty="0"/>
              <a:t>utilizzando le parole </a:t>
            </a:r>
            <a:r>
              <a:rPr lang="it-IT" sz="2400" i="1" dirty="0"/>
              <a:t>cosa, chi, come </a:t>
            </a:r>
            <a:r>
              <a:rPr lang="it-IT" sz="2400" dirty="0"/>
              <a:t>che suggeriscono un disegno di ricerca aperto e flessibile</a:t>
            </a:r>
          </a:p>
          <a:p>
            <a:pPr marL="285750" indent="-285750">
              <a:buFont typeface="Wingdings" panose="05000000000000000000" pitchFamily="2" charset="2"/>
              <a:buChar char="§"/>
            </a:pPr>
            <a:r>
              <a:rPr lang="it-IT" sz="2400" dirty="0"/>
              <a:t>Utilizzare verbi esplorativi come </a:t>
            </a:r>
            <a:r>
              <a:rPr lang="it-IT" sz="2400" i="1" dirty="0"/>
              <a:t>indagare, comprendere, esplorare, descrivere</a:t>
            </a:r>
          </a:p>
          <a:p>
            <a:pPr marL="285750" indent="-285750">
              <a:buFont typeface="Wingdings" panose="05000000000000000000" pitchFamily="2" charset="2"/>
              <a:buChar char="§"/>
            </a:pPr>
            <a:r>
              <a:rPr lang="it-IT" sz="2400" dirty="0"/>
              <a:t>Il ricorso ad una mappa concettuale può semplificare il lavoro di specificazione e articolazione dei concetti più rilevanti per la ricerca</a:t>
            </a:r>
          </a:p>
          <a:p>
            <a:pPr marL="285750" indent="-285750">
              <a:buFont typeface="Wingdings" panose="05000000000000000000" pitchFamily="2" charset="2"/>
              <a:buChar char="§"/>
            </a:pPr>
            <a:endParaRPr lang="it-IT" i="1" dirty="0"/>
          </a:p>
          <a:p>
            <a:pPr marL="285750" indent="-285750">
              <a:buFont typeface="Wingdings" panose="05000000000000000000" pitchFamily="2" charset="2"/>
              <a:buChar char="§"/>
            </a:pPr>
            <a:endParaRPr lang="it-IT" dirty="0"/>
          </a:p>
          <a:p>
            <a:endParaRPr lang="it-IT" dirty="0"/>
          </a:p>
        </p:txBody>
      </p:sp>
    </p:spTree>
    <p:extLst>
      <p:ext uri="{BB962C8B-B14F-4D97-AF65-F5344CB8AC3E}">
        <p14:creationId xmlns:p14="http://schemas.microsoft.com/office/powerpoint/2010/main" val="287488893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544"/>
            <a:ext cx="12192000" cy="1325563"/>
          </a:xfrm>
        </p:spPr>
        <p:txBody>
          <a:bodyPr>
            <a:normAutofit/>
          </a:bodyPr>
          <a:lstStyle/>
          <a:p>
            <a:pPr algn="ctr"/>
            <a:r>
              <a:rPr lang="en-GB" sz="4800" b="1" i="1" dirty="0"/>
              <a:t>Definire le research questions</a:t>
            </a:r>
            <a:endParaRPr lang="it-IT" sz="4800" b="1" i="1" dirty="0"/>
          </a:p>
        </p:txBody>
      </p:sp>
      <p:sp>
        <p:nvSpPr>
          <p:cNvPr id="3" name="Segnaposto contenuto 2"/>
          <p:cNvSpPr>
            <a:spLocks noGrp="1"/>
          </p:cNvSpPr>
          <p:nvPr>
            <p:ph idx="1"/>
          </p:nvPr>
        </p:nvSpPr>
        <p:spPr>
          <a:xfrm>
            <a:off x="158522" y="1102284"/>
            <a:ext cx="11948160" cy="2232732"/>
          </a:xfrm>
        </p:spPr>
        <p:txBody>
          <a:bodyPr>
            <a:noAutofit/>
          </a:bodyPr>
          <a:lstStyle/>
          <a:p>
            <a:pPr marL="0" indent="0">
              <a:buNone/>
            </a:pPr>
            <a:endParaRPr lang="it-IT" sz="2000" dirty="0"/>
          </a:p>
          <a:p>
            <a:pPr marL="0" indent="0" algn="ctr">
              <a:buNone/>
            </a:pPr>
            <a:r>
              <a:rPr lang="it-IT" sz="2000" dirty="0"/>
              <a:t>Nella fase precedente la formulazione delle </a:t>
            </a:r>
            <a:r>
              <a:rPr lang="it-IT" sz="2000" i="1" dirty="0"/>
              <a:t>research questions</a:t>
            </a:r>
            <a:r>
              <a:rPr lang="it-IT" sz="2000" dirty="0"/>
              <a:t>, Kozinets (2010), suggerisce al ricercatore di raccogliere quante più informazioni possibili sul fenomeno che intende studiare, analizzando, in particolare, ciò che altri ricercatori hanno fatto prima di lui e cercando di connettere il proprio lavoro a quello della comunità scientifica di riferimento. </a:t>
            </a:r>
          </a:p>
          <a:p>
            <a:pPr marL="0" indent="0" algn="ctr">
              <a:buNone/>
            </a:pPr>
            <a:r>
              <a:rPr lang="it-IT" sz="2000" dirty="0"/>
              <a:t> La rassegna della letteratura permette al ricercatore di contestualizzare la propria ricerca, ma soprattutto di individuare eventuali gap da colmare, in corrispondenza dei quali posizionare il proprio lavoro.</a:t>
            </a:r>
          </a:p>
        </p:txBody>
      </p:sp>
      <p:sp>
        <p:nvSpPr>
          <p:cNvPr id="19" name="Rectangle 14"/>
          <p:cNvSpPr>
            <a:spLocks noChangeArrowheads="1"/>
          </p:cNvSpPr>
          <p:nvPr/>
        </p:nvSpPr>
        <p:spPr bwMode="auto">
          <a:xfrm>
            <a:off x="3262313" y="389732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it-IT" altLang="it-IT" sz="1800" b="0" i="0" u="none" strike="noStrike" cap="none" normalizeH="0" baseline="0">
                <a:ln>
                  <a:noFill/>
                </a:ln>
                <a:solidFill>
                  <a:schemeClr val="tx1"/>
                </a:solidFill>
                <a:effectLst/>
                <a:latin typeface="Arial" panose="020B0604020202020204" pitchFamily="34" charset="0"/>
              </a:rPr>
              <a:t/>
            </a:r>
            <a:br>
              <a:rPr kumimoji="0" lang="it-IT" altLang="it-IT" sz="1800" b="0" i="0" u="none" strike="noStrike" cap="none" normalizeH="0" baseline="0">
                <a:ln>
                  <a:noFill/>
                </a:ln>
                <a:solidFill>
                  <a:schemeClr val="tx1"/>
                </a:solidFill>
                <a:effectLst/>
                <a:latin typeface="Arial" panose="020B0604020202020204" pitchFamily="34" charset="0"/>
              </a:rPr>
            </a:br>
            <a:endParaRPr kumimoji="0" lang="it-IT" altLang="it-IT"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it-IT" altLang="it-IT" sz="1800" b="0" i="0" u="none" strike="noStrike" cap="none" normalizeH="0" baseline="0">
              <a:ln>
                <a:noFill/>
              </a:ln>
              <a:solidFill>
                <a:schemeClr val="tx1"/>
              </a:solidFill>
              <a:effectLst/>
              <a:latin typeface="Arial" panose="020B0604020202020204" pitchFamily="34" charset="0"/>
            </a:endParaRPr>
          </a:p>
        </p:txBody>
      </p:sp>
      <p:sp>
        <p:nvSpPr>
          <p:cNvPr id="4" name="CasellaDiTesto 3"/>
          <p:cNvSpPr txBox="1"/>
          <p:nvPr/>
        </p:nvSpPr>
        <p:spPr>
          <a:xfrm>
            <a:off x="1016000" y="4629666"/>
            <a:ext cx="2463800" cy="369332"/>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GB" dirty="0"/>
              <a:t>Literature Review</a:t>
            </a:r>
          </a:p>
        </p:txBody>
      </p:sp>
      <p:sp>
        <p:nvSpPr>
          <p:cNvPr id="12" name="CasellaDiTesto 11"/>
          <p:cNvSpPr txBox="1"/>
          <p:nvPr/>
        </p:nvSpPr>
        <p:spPr>
          <a:xfrm>
            <a:off x="4724400" y="4616966"/>
            <a:ext cx="2463800" cy="36933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it-IT" dirty="0"/>
              <a:t>Research Gap</a:t>
            </a:r>
          </a:p>
        </p:txBody>
      </p:sp>
      <p:sp>
        <p:nvSpPr>
          <p:cNvPr id="20" name="CasellaDiTesto 19"/>
          <p:cNvSpPr txBox="1"/>
          <p:nvPr/>
        </p:nvSpPr>
        <p:spPr>
          <a:xfrm>
            <a:off x="8405813" y="3862904"/>
            <a:ext cx="24638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a:t>Research Question 1</a:t>
            </a:r>
          </a:p>
        </p:txBody>
      </p:sp>
      <p:sp>
        <p:nvSpPr>
          <p:cNvPr id="21" name="CasellaDiTesto 20"/>
          <p:cNvSpPr txBox="1"/>
          <p:nvPr/>
        </p:nvSpPr>
        <p:spPr>
          <a:xfrm>
            <a:off x="8405813" y="5336064"/>
            <a:ext cx="2463800" cy="369332"/>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it-IT" dirty="0"/>
              <a:t>Research Question 2</a:t>
            </a:r>
          </a:p>
        </p:txBody>
      </p:sp>
      <p:sp>
        <p:nvSpPr>
          <p:cNvPr id="5" name="Freccia a destra 4"/>
          <p:cNvSpPr/>
          <p:nvPr/>
        </p:nvSpPr>
        <p:spPr>
          <a:xfrm>
            <a:off x="3683000" y="4695230"/>
            <a:ext cx="812800" cy="31646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7" name="Connettore 2 6"/>
          <p:cNvCxnSpPr>
            <a:stCxn id="12" idx="3"/>
            <a:endCxn id="20" idx="1"/>
          </p:cNvCxnSpPr>
          <p:nvPr/>
        </p:nvCxnSpPr>
        <p:spPr>
          <a:xfrm flipV="1">
            <a:off x="7188200" y="4047570"/>
            <a:ext cx="1217613" cy="754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9" name="Connettore 2 8"/>
          <p:cNvCxnSpPr>
            <a:stCxn id="12" idx="3"/>
            <a:endCxn id="21" idx="1"/>
          </p:cNvCxnSpPr>
          <p:nvPr/>
        </p:nvCxnSpPr>
        <p:spPr>
          <a:xfrm>
            <a:off x="7188200" y="4801632"/>
            <a:ext cx="1217613" cy="71909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465899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346200" y="284163"/>
            <a:ext cx="9144000" cy="935037"/>
          </a:xfrm>
        </p:spPr>
        <p:txBody>
          <a:bodyPr>
            <a:normAutofit/>
          </a:bodyPr>
          <a:lstStyle/>
          <a:p>
            <a:r>
              <a:rPr lang="it-IT" sz="4800" b="1" dirty="0"/>
              <a:t>Internet come oggetto di ricerca</a:t>
            </a:r>
          </a:p>
        </p:txBody>
      </p:sp>
      <p:sp>
        <p:nvSpPr>
          <p:cNvPr id="3" name="Sottotitolo 2"/>
          <p:cNvSpPr>
            <a:spLocks noGrp="1"/>
          </p:cNvSpPr>
          <p:nvPr>
            <p:ph type="subTitle" idx="1"/>
          </p:nvPr>
        </p:nvSpPr>
        <p:spPr>
          <a:xfrm>
            <a:off x="0" y="1714500"/>
            <a:ext cx="12192000" cy="5143500"/>
          </a:xfrm>
        </p:spPr>
        <p:txBody>
          <a:bodyPr>
            <a:normAutofit/>
          </a:bodyPr>
          <a:lstStyle/>
          <a:p>
            <a:pPr marL="342900" indent="-342900" algn="l">
              <a:buFont typeface="Wingdings" panose="05000000000000000000" pitchFamily="2" charset="2"/>
              <a:buChar char="ü"/>
            </a:pPr>
            <a:r>
              <a:rPr lang="it-IT" dirty="0"/>
              <a:t>La comunicazione mediata dal computer (CMC) è stata progressivamente incorporata all’interno di ogni aspetto della vita umana: le persone utilizzano quotidianamente </a:t>
            </a:r>
            <a:r>
              <a:rPr lang="it-IT" i="1" dirty="0"/>
              <a:t>blog, social network, chat </a:t>
            </a:r>
            <a:r>
              <a:rPr lang="it-IT" dirty="0"/>
              <a:t>ed altri canali </a:t>
            </a:r>
            <a:r>
              <a:rPr lang="it-IT" i="1" dirty="0"/>
              <a:t>online</a:t>
            </a:r>
            <a:r>
              <a:rPr lang="it-IT" dirty="0"/>
              <a:t> per esprimere identità, condividere informazioni, idee, valori, costruire reti di relazioni e conoscenza (</a:t>
            </a:r>
            <a:r>
              <a:rPr lang="it-IT" dirty="0" err="1"/>
              <a:t>Hallett</a:t>
            </a:r>
            <a:r>
              <a:rPr lang="it-IT" dirty="0"/>
              <a:t> e </a:t>
            </a:r>
            <a:r>
              <a:rPr lang="it-IT" dirty="0" err="1"/>
              <a:t>Barber</a:t>
            </a:r>
            <a:r>
              <a:rPr lang="it-IT" dirty="0"/>
              <a:t>, 2014; Garcia et al., 2009; Kozinets, 2010, 2002; Mann and Stewart, 2000)</a:t>
            </a:r>
          </a:p>
          <a:p>
            <a:pPr algn="l"/>
            <a:endParaRPr lang="it-IT" dirty="0"/>
          </a:p>
          <a:p>
            <a:pPr marL="342900" indent="-342900" algn="l">
              <a:buFont typeface="Wingdings" panose="05000000000000000000" pitchFamily="2" charset="2"/>
              <a:buChar char="ü"/>
            </a:pPr>
            <a:r>
              <a:rPr lang="it-IT" dirty="0"/>
              <a:t>La vita sociale è stata letteralmente invasa da Internet: gli individui frequentano spazi virtuali per connettersi con altri individui, aderiscono ad </a:t>
            </a:r>
            <a:r>
              <a:rPr lang="it-IT" i="1" dirty="0"/>
              <a:t>online community </a:t>
            </a:r>
            <a:r>
              <a:rPr lang="it-IT" dirty="0"/>
              <a:t>per esprimere e condividere interessi, valori, passioni (</a:t>
            </a:r>
            <a:r>
              <a:rPr lang="it-IT" dirty="0" err="1"/>
              <a:t>Montagut</a:t>
            </a:r>
            <a:r>
              <a:rPr lang="it-IT" dirty="0"/>
              <a:t>, 2011; Maffesoli, 1996)</a:t>
            </a:r>
          </a:p>
          <a:p>
            <a:pPr algn="l"/>
            <a:endParaRPr lang="it-IT" dirty="0"/>
          </a:p>
          <a:p>
            <a:pPr marL="342900" indent="-342900" algn="l">
              <a:buFont typeface="Wingdings" panose="05000000000000000000" pitchFamily="2" charset="2"/>
              <a:buChar char="ü"/>
            </a:pPr>
            <a:r>
              <a:rPr lang="it-IT" dirty="0"/>
              <a:t>Secondo Maffesoli  (1996), la post modernità non rappresenta il trionfo dell’individualismo, bensì l’avvento di un movimento contrario, basato </a:t>
            </a:r>
            <a:r>
              <a:rPr lang="it-IT" i="1" dirty="0"/>
              <a:t>sull’ansiosa ricerca di legami sociali di tipo comunitario</a:t>
            </a:r>
          </a:p>
          <a:p>
            <a:pPr algn="l"/>
            <a:endParaRPr lang="it-IT" sz="2000" dirty="0"/>
          </a:p>
          <a:p>
            <a:pPr algn="l"/>
            <a:endParaRPr lang="en-GB" sz="2000" dirty="0"/>
          </a:p>
          <a:p>
            <a:pPr marL="342900" indent="-342900" algn="l">
              <a:buFont typeface="Wingdings" panose="05000000000000000000" pitchFamily="2" charset="2"/>
              <a:buChar char="ü"/>
            </a:pPr>
            <a:endParaRPr lang="en-GB" sz="2000" dirty="0"/>
          </a:p>
          <a:p>
            <a:pPr marL="342900" indent="-342900" algn="l">
              <a:buFont typeface="Wingdings" panose="05000000000000000000" pitchFamily="2" charset="2"/>
              <a:buChar char="ü"/>
            </a:pPr>
            <a:endParaRPr lang="en-GB" sz="2000" dirty="0"/>
          </a:p>
        </p:txBody>
      </p:sp>
    </p:spTree>
    <p:extLst>
      <p:ext uri="{BB962C8B-B14F-4D97-AF65-F5344CB8AC3E}">
        <p14:creationId xmlns:p14="http://schemas.microsoft.com/office/powerpoint/2010/main" val="1714936359"/>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Selezione della/e comunità</a:t>
            </a:r>
          </a:p>
        </p:txBody>
      </p:sp>
      <p:sp>
        <p:nvSpPr>
          <p:cNvPr id="4" name="Rettangolo 3"/>
          <p:cNvSpPr/>
          <p:nvPr/>
        </p:nvSpPr>
        <p:spPr>
          <a:xfrm>
            <a:off x="0" y="963436"/>
            <a:ext cx="12192000" cy="5132687"/>
          </a:xfrm>
          <a:prstGeom prst="rect">
            <a:avLst/>
          </a:prstGeom>
        </p:spPr>
        <p:txBody>
          <a:bodyPr wrap="square">
            <a:spAutoFit/>
          </a:bodyPr>
          <a:lstStyle/>
          <a:p>
            <a:pPr algn="just">
              <a:lnSpc>
                <a:spcPct val="115000"/>
              </a:lnSpc>
              <a:spcAft>
                <a:spcPts val="1000"/>
              </a:spcAft>
            </a:pPr>
            <a:r>
              <a:rPr lang="it-IT" sz="2400" dirty="0"/>
              <a:t>Dopo aver definito le </a:t>
            </a:r>
            <a:r>
              <a:rPr lang="it-IT" sz="2400" i="1" dirty="0"/>
              <a:t>research questions</a:t>
            </a:r>
            <a:r>
              <a:rPr lang="it-IT" sz="2400" dirty="0"/>
              <a:t>, è necessario individuare la/e comunità da studiare (Kozinets, 2010: </a:t>
            </a:r>
            <a:r>
              <a:rPr lang="it-IT" sz="2400" dirty="0" err="1"/>
              <a:t>Silverman</a:t>
            </a:r>
            <a:r>
              <a:rPr lang="it-IT" sz="2400" dirty="0"/>
              <a:t>, 2008: </a:t>
            </a:r>
            <a:r>
              <a:rPr lang="it-IT" sz="2400" dirty="0" err="1"/>
              <a:t>Hammersley</a:t>
            </a:r>
            <a:r>
              <a:rPr lang="it-IT" sz="2400" dirty="0"/>
              <a:t> e </a:t>
            </a:r>
            <a:r>
              <a:rPr lang="it-IT" sz="2400" dirty="0" err="1"/>
              <a:t>Atkinson</a:t>
            </a:r>
            <a:r>
              <a:rPr lang="it-IT" sz="2400" dirty="0"/>
              <a:t>, 1995). </a:t>
            </a:r>
          </a:p>
          <a:p>
            <a:r>
              <a:rPr lang="it-IT" sz="2400" dirty="0"/>
              <a:t>Le opzioni possibili sono sostanzialmente due:</a:t>
            </a:r>
          </a:p>
          <a:p>
            <a:endParaRPr lang="it-IT" sz="2400" dirty="0"/>
          </a:p>
          <a:p>
            <a:r>
              <a:rPr lang="it-IT" sz="2400" dirty="0"/>
              <a:t>1) Il ricercatore sceglie prima la comunità. Può accadere, per esempio, che il ricercatore abbia un interesse specifico a studiare un particolare gruppo di utenti. In questo caso, le </a:t>
            </a:r>
            <a:r>
              <a:rPr lang="it-IT" sz="2400" i="1" dirty="0"/>
              <a:t>research questions </a:t>
            </a:r>
            <a:r>
              <a:rPr lang="it-IT" sz="2400" dirty="0"/>
              <a:t>sono identificate </a:t>
            </a:r>
            <a:r>
              <a:rPr lang="it-IT" sz="2400" i="1" dirty="0"/>
              <a:t>ex post</a:t>
            </a:r>
            <a:r>
              <a:rPr lang="it-IT" sz="2400" dirty="0"/>
              <a:t> e derivano direttamente dalla natura e dalle caratteristiche del caso selezionato. </a:t>
            </a:r>
          </a:p>
          <a:p>
            <a:endParaRPr lang="it-IT" sz="2400" dirty="0"/>
          </a:p>
          <a:p>
            <a:r>
              <a:rPr lang="it-IT" sz="2400" dirty="0"/>
              <a:t>2) Il ricercatore formula prima le </a:t>
            </a:r>
            <a:r>
              <a:rPr lang="it-IT" sz="2400" i="1" dirty="0"/>
              <a:t>research questions </a:t>
            </a:r>
            <a:r>
              <a:rPr lang="it-IT" sz="2400" dirty="0"/>
              <a:t>e poi sceglie il/i caso/i. Anche in questa situazione, tuttavia, la natura e le caratteristiche specifiche del caso possono influire sulle </a:t>
            </a:r>
            <a:r>
              <a:rPr lang="it-IT" sz="2400" i="1" dirty="0"/>
              <a:t>research questions</a:t>
            </a:r>
            <a:r>
              <a:rPr lang="it-IT" sz="2400" dirty="0"/>
              <a:t> portando il ricercatore a rivedere/modificare gli interrogativi iniziali della ricerca sulla base di ciò che emerge sul campo. </a:t>
            </a:r>
          </a:p>
        </p:txBody>
      </p:sp>
    </p:spTree>
    <p:extLst>
      <p:ext uri="{BB962C8B-B14F-4D97-AF65-F5344CB8AC3E}">
        <p14:creationId xmlns:p14="http://schemas.microsoft.com/office/powerpoint/2010/main" val="81501873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 y="1263424"/>
            <a:ext cx="12254593" cy="4894262"/>
          </a:xfrm>
        </p:spPr>
        <p:txBody>
          <a:bodyPr>
            <a:normAutofit fontScale="25000" lnSpcReduction="20000"/>
          </a:bodyPr>
          <a:lstStyle/>
          <a:p>
            <a:pPr>
              <a:lnSpc>
                <a:spcPct val="115000"/>
              </a:lnSpc>
              <a:spcAft>
                <a:spcPts val="1000"/>
              </a:spcAft>
            </a:pPr>
            <a:r>
              <a:rPr lang="it-IT" sz="8000" dirty="0">
                <a:ea typeface="Calibri" panose="020F0502020204030204" pitchFamily="34" charset="0"/>
                <a:cs typeface="Times New Roman" panose="02020603050405020304" pitchFamily="18" charset="0"/>
              </a:rPr>
              <a:t>Per la selezione del caso, il ricercatore deve orientarsi verso (una o più) comunità che rispettino i seguenti criteri:</a:t>
            </a:r>
          </a:p>
          <a:p>
            <a:pPr>
              <a:lnSpc>
                <a:spcPct val="115000"/>
              </a:lnSpc>
              <a:spcAft>
                <a:spcPts val="1000"/>
              </a:spcAft>
            </a:pPr>
            <a:endParaRPr lang="it-IT" sz="8000" dirty="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Rilevanza</a:t>
            </a:r>
            <a:r>
              <a:rPr lang="it-IT" sz="8000" dirty="0">
                <a:ea typeface="Times New Roman" panose="02020603050405020304" pitchFamily="18" charset="0"/>
                <a:cs typeface="Times New Roman" panose="02020603050405020304" pitchFamily="18" charset="0"/>
              </a:rPr>
              <a:t>: la comunità deve essere rilevante e coerente rispetto all’obiettivo cognitivo del ricercatore e alle sue </a:t>
            </a:r>
            <a:r>
              <a:rPr lang="it-IT" sz="8000" i="1" dirty="0" err="1">
                <a:ea typeface="Times New Roman" panose="02020603050405020304" pitchFamily="18" charset="0"/>
                <a:cs typeface="Times New Roman" panose="02020603050405020304" pitchFamily="18" charset="0"/>
              </a:rPr>
              <a:t>research</a:t>
            </a:r>
            <a:r>
              <a:rPr lang="it-IT" sz="8000" i="1" dirty="0">
                <a:ea typeface="Times New Roman" panose="02020603050405020304" pitchFamily="18" charset="0"/>
                <a:cs typeface="Times New Roman" panose="02020603050405020304" pitchFamily="18" charset="0"/>
              </a:rPr>
              <a:t> </a:t>
            </a:r>
            <a:r>
              <a:rPr lang="it-IT" sz="8000" i="1" dirty="0" err="1">
                <a:ea typeface="Times New Roman" panose="02020603050405020304" pitchFamily="18" charset="0"/>
                <a:cs typeface="Times New Roman" panose="02020603050405020304" pitchFamily="18" charset="0"/>
              </a:rPr>
              <a:t>questions</a:t>
            </a:r>
            <a:endParaRPr lang="it-IT" sz="8000"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Attività</a:t>
            </a:r>
            <a:r>
              <a:rPr lang="it-IT" sz="8000" dirty="0">
                <a:ea typeface="Times New Roman" panose="02020603050405020304" pitchFamily="18" charset="0"/>
                <a:cs typeface="Times New Roman" panose="02020603050405020304" pitchFamily="18" charset="0"/>
              </a:rPr>
              <a:t>: la comunità deve presentare comunicazioni e interazioni regolari e recenti tra i suoi membri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Interattività</a:t>
            </a:r>
            <a:r>
              <a:rPr lang="it-IT" sz="8000" dirty="0">
                <a:ea typeface="Times New Roman" panose="02020603050405020304" pitchFamily="18" charset="0"/>
                <a:cs typeface="Times New Roman" panose="02020603050405020304" pitchFamily="18" charset="0"/>
              </a:rPr>
              <a:t>: la comunità deve prevedere un flusso considerevole di comunicazione tra i partecipanti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Eterogeneità</a:t>
            </a:r>
            <a:r>
              <a:rPr lang="it-IT" sz="8000" dirty="0">
                <a:ea typeface="Times New Roman" panose="02020603050405020304" pitchFamily="18" charset="0"/>
                <a:cs typeface="Times New Roman" panose="02020603050405020304" pitchFamily="18" charset="0"/>
              </a:rPr>
              <a:t>: la comunità deve essere costituita da numerosi e differenti partecipanti</a:t>
            </a:r>
          </a:p>
          <a:p>
            <a:pPr marL="342900" lvl="0" indent="-342900" algn="just">
              <a:lnSpc>
                <a:spcPct val="115000"/>
              </a:lnSpc>
              <a:spcAft>
                <a:spcPts val="1000"/>
              </a:spcAft>
              <a:buFont typeface="Calibri" panose="020F0502020204030204" pitchFamily="34" charset="0"/>
              <a:buChar char="-"/>
            </a:pPr>
            <a:r>
              <a:rPr lang="it-IT" sz="8000" b="1" dirty="0">
                <a:ea typeface="Times New Roman" panose="02020603050405020304" pitchFamily="18" charset="0"/>
                <a:cs typeface="Times New Roman" panose="02020603050405020304" pitchFamily="18" charset="0"/>
              </a:rPr>
              <a:t>Ricchezza informativa</a:t>
            </a:r>
            <a:r>
              <a:rPr lang="it-IT" sz="8000" dirty="0">
                <a:ea typeface="Times New Roman" panose="02020603050405020304" pitchFamily="18" charset="0"/>
                <a:cs typeface="Times New Roman" panose="02020603050405020304" pitchFamily="18" charset="0"/>
              </a:rPr>
              <a:t>: la comunità deve offrire al ricercatore informazioni ricche e dettagliate</a:t>
            </a:r>
          </a:p>
          <a:p>
            <a:pPr lvl="0" algn="just">
              <a:lnSpc>
                <a:spcPct val="115000"/>
              </a:lnSpc>
              <a:spcAft>
                <a:spcPts val="1000"/>
              </a:spcAft>
            </a:pPr>
            <a:r>
              <a:rPr lang="it-IT" sz="8000" dirty="0">
                <a:ea typeface="Calibri" panose="020F0502020204030204" pitchFamily="34" charset="0"/>
                <a:cs typeface="Times New Roman" panose="02020603050405020304" pitchFamily="18" charset="0"/>
              </a:rPr>
              <a:t>     (</a:t>
            </a:r>
            <a:r>
              <a:rPr lang="it-IT" sz="8000" dirty="0" err="1">
                <a:ea typeface="Calibri" panose="020F0502020204030204" pitchFamily="34" charset="0"/>
                <a:cs typeface="Times New Roman" panose="02020603050405020304" pitchFamily="18" charset="0"/>
              </a:rPr>
              <a:t>Kozinets</a:t>
            </a:r>
            <a:r>
              <a:rPr lang="it-IT" sz="8000" dirty="0">
                <a:ea typeface="Calibri" panose="020F0502020204030204" pitchFamily="34" charset="0"/>
                <a:cs typeface="Times New Roman" panose="02020603050405020304" pitchFamily="18" charset="0"/>
              </a:rPr>
              <a:t>, 2010)</a:t>
            </a:r>
            <a:endParaRPr lang="it-IT" sz="8000" dirty="0">
              <a:ea typeface="Times New Roman" panose="02020603050405020304" pitchFamily="18" charset="0"/>
              <a:cs typeface="Times New Roman" panose="02020603050405020304" pitchFamily="18" charset="0"/>
            </a:endParaRPr>
          </a:p>
        </p:txBody>
      </p:sp>
      <p:sp>
        <p:nvSpPr>
          <p:cNvPr id="6" name="Titolo 1"/>
          <p:cNvSpPr txBox="1">
            <a:spLocks/>
          </p:cNvSpPr>
          <p:nvPr/>
        </p:nvSpPr>
        <p:spPr>
          <a:xfrm>
            <a:off x="0" y="1"/>
            <a:ext cx="12192000" cy="1085850"/>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it-IT" sz="4800" b="1" dirty="0"/>
              <a:t>Selezione della/e comunità</a:t>
            </a:r>
          </a:p>
        </p:txBody>
      </p:sp>
    </p:spTree>
    <p:extLst>
      <p:ext uri="{BB962C8B-B14F-4D97-AF65-F5344CB8AC3E}">
        <p14:creationId xmlns:p14="http://schemas.microsoft.com/office/powerpoint/2010/main" val="162567010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6329" y="241299"/>
            <a:ext cx="12107635" cy="698501"/>
          </a:xfrm>
        </p:spPr>
        <p:txBody>
          <a:bodyPr>
            <a:normAutofit fontScale="90000"/>
          </a:bodyPr>
          <a:lstStyle/>
          <a:p>
            <a:pPr algn="ctr"/>
            <a:r>
              <a:rPr lang="it-IT" sz="4800" b="1" dirty="0"/>
              <a:t>Selezione della/e comunità</a:t>
            </a:r>
            <a:r>
              <a:rPr lang="en-GB" sz="4800" b="1" dirty="0"/>
              <a:t>: </a:t>
            </a:r>
            <a:r>
              <a:rPr lang="en-GB" sz="4800" b="1" dirty="0" err="1"/>
              <a:t>Etno</a:t>
            </a:r>
            <a:r>
              <a:rPr lang="en-GB" sz="4800" b="1" dirty="0"/>
              <a:t> vs </a:t>
            </a:r>
            <a:r>
              <a:rPr lang="en-GB" sz="4800" b="1" dirty="0" err="1"/>
              <a:t>Netno</a:t>
            </a:r>
            <a:endParaRPr lang="it-IT" sz="4800" b="1" dirty="0"/>
          </a:p>
        </p:txBody>
      </p:sp>
      <p:sp>
        <p:nvSpPr>
          <p:cNvPr id="4" name="Rettangolo 3"/>
          <p:cNvSpPr/>
          <p:nvPr/>
        </p:nvSpPr>
        <p:spPr>
          <a:xfrm>
            <a:off x="0" y="1411514"/>
            <a:ext cx="12123964" cy="4093428"/>
          </a:xfrm>
          <a:prstGeom prst="rect">
            <a:avLst/>
          </a:prstGeom>
        </p:spPr>
        <p:txBody>
          <a:bodyPr wrap="square">
            <a:spAutoFit/>
          </a:bodyPr>
          <a:lstStyle/>
          <a:p>
            <a:pPr marL="342900" indent="-342900">
              <a:buFont typeface="Wingdings" panose="05000000000000000000" pitchFamily="2" charset="2"/>
              <a:buChar char="ü"/>
            </a:pPr>
            <a:r>
              <a:rPr lang="it-IT" sz="2000" dirty="0"/>
              <a:t>La fase di selezione del caso costituisce una delle maggiori differenze tra </a:t>
            </a:r>
            <a:r>
              <a:rPr lang="it-IT" sz="2000" dirty="0" err="1"/>
              <a:t>Etno</a:t>
            </a:r>
            <a:r>
              <a:rPr lang="it-IT" sz="2000" dirty="0"/>
              <a:t> e </a:t>
            </a:r>
            <a:r>
              <a:rPr lang="it-IT" sz="2000" dirty="0" err="1"/>
              <a:t>Netno</a:t>
            </a:r>
            <a:endParaRPr lang="it-IT" sz="2000" dirty="0"/>
          </a:p>
          <a:p>
            <a:endParaRPr lang="it-IT" sz="2000" dirty="0"/>
          </a:p>
          <a:p>
            <a:pPr marL="342900" indent="-342900">
              <a:buFont typeface="Wingdings" panose="05000000000000000000" pitchFamily="2" charset="2"/>
              <a:buChar char="ü"/>
            </a:pPr>
            <a:r>
              <a:rPr lang="it-IT" sz="2000" dirty="0"/>
              <a:t>Gli etnografi tradizionali devono viaggiare/spostarsi fisicamente per avere accesso ad una particolare cultura e poterla studiare</a:t>
            </a:r>
          </a:p>
          <a:p>
            <a:endParaRPr lang="it-IT" sz="2000" dirty="0"/>
          </a:p>
          <a:p>
            <a:pPr marL="342900" indent="-342900">
              <a:buFont typeface="Wingdings" panose="05000000000000000000" pitchFamily="2" charset="2"/>
              <a:buChar char="ü"/>
            </a:pPr>
            <a:r>
              <a:rPr lang="it-IT" sz="2000" dirty="0"/>
              <a:t>Al contrario, il netnografo può svolgere il suo lavoro  di ricerca dal computer di casa o dal suo ufficio, utilizzando un buon motore di ricerca ed un set di parole- chiave significative rispetto al suo obiettivo cognitivo</a:t>
            </a:r>
          </a:p>
          <a:p>
            <a:endParaRPr lang="it-IT" sz="2000" dirty="0"/>
          </a:p>
          <a:p>
            <a:pPr marL="342900" indent="-342900">
              <a:buFont typeface="Wingdings" panose="05000000000000000000" pitchFamily="2" charset="2"/>
              <a:buChar char="ü"/>
            </a:pPr>
            <a:r>
              <a:rPr lang="it-IT" sz="2000" dirty="0"/>
              <a:t>La migliore strategia di ricerca consiste nell’utilizzare una varietà di parole chiave, ridefinendo e rifinendo progressivamente quelle iniziali, fino a quando il risultato ottenuto non sarà soddisfacente</a:t>
            </a:r>
          </a:p>
          <a:p>
            <a:endParaRPr lang="it-IT" sz="2000" dirty="0"/>
          </a:p>
          <a:p>
            <a:pPr marL="342900" indent="-342900">
              <a:buFont typeface="Wingdings" panose="05000000000000000000" pitchFamily="2" charset="2"/>
              <a:buChar char="ü"/>
            </a:pPr>
            <a:r>
              <a:rPr lang="it-IT" sz="2000" dirty="0"/>
              <a:t>Una volta ottenuto un insieme di potenziali comunità da studiare, il ricercatore dovrà scegliere la/e migliore/i fra esse</a:t>
            </a:r>
          </a:p>
        </p:txBody>
      </p:sp>
    </p:spTree>
    <p:extLst>
      <p:ext uri="{BB962C8B-B14F-4D97-AF65-F5344CB8AC3E}">
        <p14:creationId xmlns:p14="http://schemas.microsoft.com/office/powerpoint/2010/main" val="1258273704"/>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0" y="1533378"/>
            <a:ext cx="12115800" cy="4216791"/>
          </a:xfrm>
        </p:spPr>
        <p:txBody>
          <a:bodyPr>
            <a:normAutofit/>
          </a:bodyPr>
          <a:lstStyle/>
          <a:p>
            <a:pPr marL="342900" indent="-342900" algn="l">
              <a:buFont typeface="Wingdings" panose="05000000000000000000" pitchFamily="2" charset="2"/>
              <a:buChar char="ü"/>
            </a:pPr>
            <a:r>
              <a:rPr lang="it-IT" dirty="0"/>
              <a:t>Come nell’etnografia tradizionale, il </a:t>
            </a:r>
            <a:r>
              <a:rPr lang="it-IT" dirty="0" err="1"/>
              <a:t>netnografo</a:t>
            </a:r>
            <a:r>
              <a:rPr lang="it-IT" dirty="0"/>
              <a:t> può fare ricorso ad un campionamento noto come </a:t>
            </a:r>
            <a:r>
              <a:rPr lang="it-IT" i="1" dirty="0"/>
              <a:t>campionamento teoretico </a:t>
            </a:r>
            <a:r>
              <a:rPr lang="it-IT" dirty="0"/>
              <a:t>(</a:t>
            </a:r>
            <a:r>
              <a:rPr lang="it-IT" i="1" dirty="0" err="1"/>
              <a:t>Glaser</a:t>
            </a:r>
            <a:r>
              <a:rPr lang="it-IT" i="1" dirty="0"/>
              <a:t> and Strauss, 1967</a:t>
            </a:r>
            <a:r>
              <a:rPr lang="it-IT" dirty="0"/>
              <a:t>)</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 In questo tipo di campionamento, lo scopo è quello di raccogliere informazioni da luoghi, persone e eventi  che possano massimizzare le possibilità per il ricercatore di sviluppare categorie di analisi ed individuare relazioni tra le stesse (</a:t>
            </a:r>
            <a:r>
              <a:rPr lang="it-IT" i="1" dirty="0"/>
              <a:t>ibidem</a:t>
            </a:r>
            <a:r>
              <a:rPr lang="it-IT" dirty="0"/>
              <a:t>)</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In altre parole, i casi sono selezionati a seconda della loro capacità di offrire utili </a:t>
            </a:r>
            <a:r>
              <a:rPr lang="it-IT" i="1" dirty="0" err="1"/>
              <a:t>insights</a:t>
            </a:r>
            <a:r>
              <a:rPr lang="it-IT" i="1" dirty="0"/>
              <a:t> </a:t>
            </a:r>
            <a:r>
              <a:rPr lang="it-IT" dirty="0"/>
              <a:t>al ricercatore, piuttosto che per la loro utilità nel consentire generalizzazioni o testare ipotesi</a:t>
            </a:r>
          </a:p>
        </p:txBody>
      </p:sp>
      <p:sp>
        <p:nvSpPr>
          <p:cNvPr id="4" name="Titolo 1"/>
          <p:cNvSpPr txBox="1">
            <a:spLocks/>
          </p:cNvSpPr>
          <p:nvPr/>
        </p:nvSpPr>
        <p:spPr>
          <a:xfrm>
            <a:off x="990601" y="241299"/>
            <a:ext cx="10845800" cy="698501"/>
          </a:xfrm>
          <a:prstGeom prst="rect">
            <a:avLst/>
          </a:prstGeom>
        </p:spPr>
        <p:txBody>
          <a:bodyPr vert="horz" lIns="91440" tIns="45720" rIns="91440" bIns="45720" rtlCol="0" anchor="b">
            <a:normAutofit fontScale="97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4800" b="1"/>
              <a:t>La selezione del caso: Etno vs Netno</a:t>
            </a:r>
            <a:endParaRPr lang="it-IT" sz="4800" b="1" dirty="0"/>
          </a:p>
        </p:txBody>
      </p:sp>
    </p:spTree>
    <p:extLst>
      <p:ext uri="{BB962C8B-B14F-4D97-AF65-F5344CB8AC3E}">
        <p14:creationId xmlns:p14="http://schemas.microsoft.com/office/powerpoint/2010/main" val="3811446850"/>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b="1" i="1" dirty="0"/>
              <a:t>Accesso al campo</a:t>
            </a:r>
            <a:endParaRPr lang="it-IT" b="1" i="1" dirty="0"/>
          </a:p>
        </p:txBody>
      </p:sp>
      <p:sp>
        <p:nvSpPr>
          <p:cNvPr id="4" name="Rettangolo 3"/>
          <p:cNvSpPr/>
          <p:nvPr/>
        </p:nvSpPr>
        <p:spPr>
          <a:xfrm>
            <a:off x="0" y="1109796"/>
            <a:ext cx="12192000" cy="4893647"/>
          </a:xfrm>
          <a:prstGeom prst="rect">
            <a:avLst/>
          </a:prstGeom>
        </p:spPr>
        <p:txBody>
          <a:bodyPr wrap="square">
            <a:spAutoFit/>
          </a:bodyPr>
          <a:lstStyle/>
          <a:p>
            <a:pPr marL="342900" indent="-342900">
              <a:buFont typeface="Wingdings" panose="05000000000000000000" pitchFamily="2" charset="2"/>
              <a:buChar char="ü"/>
            </a:pPr>
            <a:r>
              <a:rPr lang="it-IT" sz="2400" dirty="0"/>
              <a:t>Ottenere accesso ad una comunità  rappresenta uno dei passaggi fondamentali della ricerca netnografica</a:t>
            </a:r>
          </a:p>
          <a:p>
            <a:pPr marL="342900" indent="-342900">
              <a:buFont typeface="Wingdings" panose="05000000000000000000" pitchFamily="2" charset="2"/>
              <a:buChar char="ü"/>
            </a:pPr>
            <a:r>
              <a:rPr lang="it-IT" sz="2400" dirty="0"/>
              <a:t>L’ accesso costituisce un momento strategico dal quale può dipendere il successo o l’insuccesso di una ricerca</a:t>
            </a:r>
          </a:p>
          <a:p>
            <a:pPr marL="342900" indent="-342900">
              <a:buFont typeface="Wingdings" panose="05000000000000000000" pitchFamily="2" charset="2"/>
              <a:buChar char="ü"/>
            </a:pPr>
            <a:r>
              <a:rPr lang="it-IT" sz="2400" dirty="0"/>
              <a:t>Come nell’etnografia classica, anche i netnografi sono esposti al rischio di fallimento a causa dell’impossibilità  di accesso al campo o della difficoltà del ricercatore di stabilire una relazione con i membri e/o ottenere la loro fiducia (</a:t>
            </a:r>
            <a:r>
              <a:rPr lang="it-IT" sz="2400" dirty="0" err="1"/>
              <a:t>Hammersley</a:t>
            </a:r>
            <a:r>
              <a:rPr lang="it-IT" sz="2400" dirty="0"/>
              <a:t> e </a:t>
            </a:r>
            <a:r>
              <a:rPr lang="it-IT" sz="2400" dirty="0" err="1"/>
              <a:t>Atkinson</a:t>
            </a:r>
            <a:r>
              <a:rPr lang="it-IT" sz="2400" dirty="0"/>
              <a:t>, 1995</a:t>
            </a:r>
            <a:r>
              <a:rPr lang="it-IT" sz="2400" i="1" dirty="0"/>
              <a:t>).</a:t>
            </a:r>
          </a:p>
          <a:p>
            <a:pPr marL="342900" indent="-342900">
              <a:buFont typeface="Wingdings" panose="05000000000000000000" pitchFamily="2" charset="2"/>
              <a:buChar char="ü"/>
            </a:pPr>
            <a:r>
              <a:rPr lang="it-IT" sz="2400" dirty="0"/>
              <a:t>Gli etnografi tradizionali dedicano all’accesso grande spazio all’interno dei propri report, fornendo al lettore resoconti dettagliati sul viaggio, sul primo approccio con la comunità, sugli errori e le difficoltà iniziali</a:t>
            </a:r>
          </a:p>
          <a:p>
            <a:pPr marL="342900" indent="-342900">
              <a:buFont typeface="Wingdings" panose="05000000000000000000" pitchFamily="2" charset="2"/>
              <a:buChar char="ü"/>
            </a:pPr>
            <a:r>
              <a:rPr lang="it-IT" sz="2400" dirty="0"/>
              <a:t>L’importanza dell’accesso si basa anche su un’altra ragione: in questa fase, il ricercatore ha la possibilità di testare concretamente la fattibilità dei suoi obiettivi cognitivi, fino a quel momento definiti solo a livello teorico</a:t>
            </a:r>
          </a:p>
        </p:txBody>
      </p:sp>
    </p:spTree>
    <p:extLst>
      <p:ext uri="{BB962C8B-B14F-4D97-AF65-F5344CB8AC3E}">
        <p14:creationId xmlns:p14="http://schemas.microsoft.com/office/powerpoint/2010/main" val="926170357"/>
      </p:ext>
    </p:extLst>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0629" y="0"/>
            <a:ext cx="12054177" cy="1325563"/>
          </a:xfrm>
        </p:spPr>
        <p:txBody>
          <a:bodyPr>
            <a:normAutofit/>
          </a:bodyPr>
          <a:lstStyle/>
          <a:p>
            <a:pPr algn="ctr"/>
            <a:r>
              <a:rPr lang="it-IT" b="1" i="1" dirty="0"/>
              <a:t>Accesso al campo</a:t>
            </a:r>
          </a:p>
        </p:txBody>
      </p:sp>
      <p:sp>
        <p:nvSpPr>
          <p:cNvPr id="4" name="Rettangolo 3"/>
          <p:cNvSpPr/>
          <p:nvPr/>
        </p:nvSpPr>
        <p:spPr>
          <a:xfrm>
            <a:off x="0" y="1136877"/>
            <a:ext cx="12192000" cy="4708981"/>
          </a:xfrm>
          <a:prstGeom prst="rect">
            <a:avLst/>
          </a:prstGeom>
        </p:spPr>
        <p:txBody>
          <a:bodyPr wrap="square">
            <a:spAutoFit/>
          </a:bodyPr>
          <a:lstStyle/>
          <a:p>
            <a:pPr lvl="0"/>
            <a:r>
              <a:rPr lang="it-IT" sz="2000" dirty="0"/>
              <a:t>Le </a:t>
            </a:r>
            <a:r>
              <a:rPr lang="it-IT" sz="2000" i="1" dirty="0"/>
              <a:t>online community </a:t>
            </a:r>
            <a:r>
              <a:rPr lang="it-IT" sz="2000" dirty="0"/>
              <a:t>possono essere classificate in due categorie fondamentali</a:t>
            </a:r>
          </a:p>
          <a:p>
            <a:pPr lvl="0"/>
            <a:endParaRPr lang="it-IT" sz="2000" dirty="0"/>
          </a:p>
          <a:p>
            <a:pPr marL="342900" lvl="0" indent="-342900">
              <a:buFont typeface="Wingdings" panose="05000000000000000000" pitchFamily="2" charset="2"/>
              <a:buChar char="ü"/>
            </a:pPr>
            <a:r>
              <a:rPr lang="it-IT" sz="2000" b="1" dirty="0"/>
              <a:t>Ambienti aperti, </a:t>
            </a:r>
            <a:r>
              <a:rPr lang="it-IT" sz="2000" dirty="0"/>
              <a:t>i cui contenuti sono liberi e accessibili a chiunque</a:t>
            </a:r>
          </a:p>
          <a:p>
            <a:pPr lvl="0"/>
            <a:endParaRPr lang="it-IT" sz="2000" dirty="0"/>
          </a:p>
          <a:p>
            <a:pPr marL="342900" lvl="0" indent="-342900">
              <a:buFont typeface="Wingdings" panose="05000000000000000000" pitchFamily="2" charset="2"/>
              <a:buChar char="ü"/>
            </a:pPr>
            <a:r>
              <a:rPr lang="it-IT" sz="2000" b="1" dirty="0"/>
              <a:t>Ambienti chiusi</a:t>
            </a:r>
            <a:r>
              <a:rPr lang="it-IT" sz="2000" dirty="0"/>
              <a:t>, i cui contenuti sono accessibili soltanto previa registrazione degli utenti. La registrazione può, a sua volta, essere sottoposta all’approvazione di uno o più amministratori</a:t>
            </a:r>
          </a:p>
          <a:p>
            <a:pPr lvl="0"/>
            <a:endParaRPr lang="it-IT" sz="2000" dirty="0"/>
          </a:p>
          <a:p>
            <a:r>
              <a:rPr lang="it-IT" sz="2000" dirty="0"/>
              <a:t>Sulla base degli obiettivi cognitivi e delle caratteristiche della comunità, sia nell’etnografia che nella netnografia, il ricercatore ha disposizione due principali strategie di accesso al campo:</a:t>
            </a:r>
          </a:p>
          <a:p>
            <a:endParaRPr lang="it-IT" sz="2000" dirty="0"/>
          </a:p>
          <a:p>
            <a:pPr marL="342900" indent="-342900">
              <a:buFont typeface="Wingdings" panose="05000000000000000000" pitchFamily="2" charset="2"/>
              <a:buChar char="ü"/>
            </a:pPr>
            <a:r>
              <a:rPr lang="it-IT" sz="2000" b="1" dirty="0" err="1"/>
              <a:t>Covert</a:t>
            </a:r>
            <a:r>
              <a:rPr lang="it-IT" sz="2000" dirty="0"/>
              <a:t> : gli utenti non sono informati della ricerca e della presenza del ricercatore all’interno della comunità, con relative implicazioni etiche</a:t>
            </a:r>
          </a:p>
          <a:p>
            <a:pPr marL="34290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err="1"/>
              <a:t>Overt</a:t>
            </a:r>
            <a:r>
              <a:rPr lang="it-IT" sz="2000" dirty="0"/>
              <a:t>: gli utenti sono informati della ricerca, chiedendo espressamente la loro autorizzazione, spesso attraverso la mediazione dei </a:t>
            </a:r>
            <a:r>
              <a:rPr lang="it-IT" sz="2000" i="1" dirty="0" err="1"/>
              <a:t>gatekeepers</a:t>
            </a:r>
            <a:r>
              <a:rPr lang="it-IT" sz="2000" dirty="0"/>
              <a:t> (</a:t>
            </a:r>
            <a:r>
              <a:rPr lang="it-IT" sz="2000" dirty="0" err="1"/>
              <a:t>Silverman</a:t>
            </a:r>
            <a:r>
              <a:rPr lang="it-IT" sz="2000" dirty="0"/>
              <a:t>, 2008)</a:t>
            </a:r>
          </a:p>
        </p:txBody>
      </p:sp>
    </p:spTree>
    <p:extLst>
      <p:ext uri="{BB962C8B-B14F-4D97-AF65-F5344CB8AC3E}">
        <p14:creationId xmlns:p14="http://schemas.microsoft.com/office/powerpoint/2010/main" val="3591416691"/>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La raccolta delle informazioni</a:t>
            </a:r>
          </a:p>
        </p:txBody>
      </p:sp>
      <p:sp>
        <p:nvSpPr>
          <p:cNvPr id="4" name="Rettangolo 3"/>
          <p:cNvSpPr/>
          <p:nvPr/>
        </p:nvSpPr>
        <p:spPr>
          <a:xfrm>
            <a:off x="156056" y="1521369"/>
            <a:ext cx="11611429" cy="5016758"/>
          </a:xfrm>
          <a:prstGeom prst="rect">
            <a:avLst/>
          </a:prstGeom>
        </p:spPr>
        <p:txBody>
          <a:bodyPr wrap="square">
            <a:spAutoFit/>
          </a:bodyPr>
          <a:lstStyle/>
          <a:p>
            <a:r>
              <a:rPr lang="it-IT" sz="2000" dirty="0"/>
              <a:t>Nella ricerca netnografica, il ricercatore può beneficiare di due principali tipi di risorse:</a:t>
            </a:r>
          </a:p>
          <a:p>
            <a:endParaRPr lang="it-IT" sz="2000" dirty="0"/>
          </a:p>
          <a:p>
            <a:pPr marL="342900" indent="-342900">
              <a:buFont typeface="Wingdings" panose="05000000000000000000" pitchFamily="2" charset="2"/>
              <a:buChar char="ü"/>
            </a:pPr>
            <a:r>
              <a:rPr lang="it-IT" sz="2000" dirty="0"/>
              <a:t>le informazioni che ottiene direttamente osservando le comunicazioni e le interazioni degli utenti all’interno della comunità </a:t>
            </a:r>
          </a:p>
          <a:p>
            <a:pPr marL="342900" indent="-342900">
              <a:buFont typeface="Wingdings" panose="05000000000000000000" pitchFamily="2" charset="2"/>
              <a:buChar char="ü"/>
            </a:pPr>
            <a:r>
              <a:rPr lang="it-IT" sz="2000" dirty="0"/>
              <a:t>le note sul campo, ovvero impressioni, riflessioni, idee che nascono durante la raccolta e che riguardano la comunità, i suoi membri, interazioni, linguaggi, significati.</a:t>
            </a:r>
          </a:p>
          <a:p>
            <a:endParaRPr lang="it-IT" sz="2000" dirty="0"/>
          </a:p>
          <a:p>
            <a:r>
              <a:rPr lang="it-IT" sz="2000" dirty="0"/>
              <a:t>La raccolta delle informazioni nella ricerca netnografica è meno dispendiosa in termini di tempo e risorse rispetto all’etnografia tradizionale.  </a:t>
            </a:r>
          </a:p>
          <a:p>
            <a:r>
              <a:rPr lang="it-IT" sz="2000" dirty="0"/>
              <a:t>Con la netnografia, infatti, il ricercatore può trarre beneficio dalla trascrizione automatica dei post scaricati.</a:t>
            </a:r>
          </a:p>
          <a:p>
            <a:r>
              <a:rPr lang="it-IT" sz="2000" dirty="0"/>
              <a:t>Un problema può derivare, all’opposto, dall’eccessiva disponibilità informativa. Una delle questioni più frequentemente associate alla ricerca </a:t>
            </a:r>
            <a:r>
              <a:rPr lang="it-IT" sz="2000" i="1" dirty="0"/>
              <a:t>online</a:t>
            </a:r>
            <a:r>
              <a:rPr lang="it-IT" sz="2000" dirty="0"/>
              <a:t> è infatti quella dell’</a:t>
            </a:r>
            <a:r>
              <a:rPr lang="it-IT" sz="2000" i="1" dirty="0"/>
              <a:t>information </a:t>
            </a:r>
            <a:r>
              <a:rPr lang="it-IT" sz="2000" i="1" dirty="0" err="1"/>
              <a:t>overload</a:t>
            </a:r>
            <a:r>
              <a:rPr lang="it-IT" sz="2000" dirty="0"/>
              <a:t>. </a:t>
            </a:r>
          </a:p>
          <a:p>
            <a:r>
              <a:rPr lang="it-IT" sz="2000" dirty="0"/>
              <a:t>E’ fondamentale che il ricercatore sappia scegliere cosa è importante e cosa no, cosa conviene considerare e analizzare e cosa no. </a:t>
            </a:r>
          </a:p>
          <a:p>
            <a:r>
              <a:rPr lang="it-IT" sz="2000" dirty="0"/>
              <a:t>La scelta va effettuata sempre tenendo conto della ricerca e dei suoi obiettivi cognitivi</a:t>
            </a:r>
          </a:p>
          <a:p>
            <a:endParaRPr lang="it-IT" sz="2000" dirty="0"/>
          </a:p>
        </p:txBody>
      </p:sp>
    </p:spTree>
    <p:extLst>
      <p:ext uri="{BB962C8B-B14F-4D97-AF65-F5344CB8AC3E}">
        <p14:creationId xmlns:p14="http://schemas.microsoft.com/office/powerpoint/2010/main" val="2355085014"/>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206589"/>
            <a:ext cx="11930744" cy="4708981"/>
          </a:xfrm>
          <a:prstGeom prst="rect">
            <a:avLst/>
          </a:prstGeom>
        </p:spPr>
        <p:txBody>
          <a:bodyPr wrap="square">
            <a:spAutoFit/>
          </a:bodyPr>
          <a:lstStyle/>
          <a:p>
            <a:pPr marL="342900" indent="-342900">
              <a:buFont typeface="Wingdings" panose="05000000000000000000" pitchFamily="2" charset="2"/>
              <a:buChar char="ü"/>
            </a:pPr>
            <a:r>
              <a:rPr lang="it-IT" sz="2000" dirty="0"/>
              <a:t>Il concetto di </a:t>
            </a:r>
            <a:r>
              <a:rPr lang="it-IT" sz="2000" i="1" dirty="0"/>
              <a:t>osservazione</a:t>
            </a:r>
            <a:r>
              <a:rPr lang="it-IT" sz="2000" dirty="0"/>
              <a:t> va rivisto quando e se è applicato ad un contesto di ricerca </a:t>
            </a:r>
            <a:r>
              <a:rPr lang="it-IT" sz="2000" i="1" dirty="0"/>
              <a:t>online </a:t>
            </a:r>
            <a:r>
              <a:rPr lang="it-IT" sz="2000" dirty="0"/>
              <a:t>(Kozinets, 2010; Garcia et al., 2008; </a:t>
            </a:r>
            <a:r>
              <a:rPr lang="it-IT" sz="2000" dirty="0" err="1"/>
              <a:t>Hine</a:t>
            </a:r>
            <a:r>
              <a:rPr lang="it-IT" sz="2000" dirty="0"/>
              <a:t>, 2005). </a:t>
            </a:r>
          </a:p>
          <a:p>
            <a:endParaRPr lang="it-IT" sz="2000" dirty="0"/>
          </a:p>
          <a:p>
            <a:pPr marL="342900" indent="-342900">
              <a:buFont typeface="Wingdings" panose="05000000000000000000" pitchFamily="2" charset="2"/>
              <a:buChar char="ü"/>
            </a:pPr>
            <a:r>
              <a:rPr lang="it-IT" sz="2000" dirty="0"/>
              <a:t>Il netnografo si trova ad operare con materiali testuali e visivi: in altre parole,  analizza atti conversazionali  piuttosto che persone in carne e ossa (Kozinets, 2002).</a:t>
            </a:r>
          </a:p>
          <a:p>
            <a:pPr marL="342900" indent="-342900">
              <a:buFont typeface="Wingdings" panose="05000000000000000000" pitchFamily="2" charset="2"/>
              <a:buChar char="ü"/>
            </a:pPr>
            <a:endParaRPr lang="it-IT" sz="2000" dirty="0"/>
          </a:p>
          <a:p>
            <a:pPr marL="342900" indent="-342900">
              <a:buFont typeface="Wingdings" panose="05000000000000000000" pitchFamily="2" charset="2"/>
              <a:buChar char="ü"/>
            </a:pPr>
            <a:r>
              <a:rPr lang="it-IT" sz="2000" dirty="0"/>
              <a:t>Inoltre, la natura complessa e diversificata delle informazioni disponibili </a:t>
            </a:r>
            <a:r>
              <a:rPr lang="it-IT" sz="2000" i="1" dirty="0"/>
              <a:t>online</a:t>
            </a:r>
            <a:r>
              <a:rPr lang="it-IT" sz="2000" dirty="0"/>
              <a:t> (testi, ma anche </a:t>
            </a:r>
            <a:r>
              <a:rPr lang="it-IT" sz="2000" i="1" dirty="0"/>
              <a:t>file </a:t>
            </a:r>
            <a:r>
              <a:rPr lang="it-IT" sz="2000" dirty="0"/>
              <a:t>audio e video) richiede al ricercatore un ampio bagaglio di competenze per la loro comprensione e analisi</a:t>
            </a:r>
          </a:p>
          <a:p>
            <a:pPr marL="342900" indent="-342900">
              <a:buFont typeface="Wingdings" panose="05000000000000000000" pitchFamily="2" charset="2"/>
              <a:buChar char="ü"/>
            </a:pPr>
            <a:endParaRPr lang="it-IT" sz="2000" dirty="0"/>
          </a:p>
          <a:p>
            <a:pPr marL="342900" indent="-342900">
              <a:buFont typeface="Wingdings" panose="05000000000000000000" pitchFamily="2" charset="2"/>
              <a:buChar char="ü"/>
            </a:pPr>
            <a:r>
              <a:rPr lang="it-IT" sz="2000" dirty="0"/>
              <a:t>Strettamente legato al concetto di osservazione, è quello di </a:t>
            </a:r>
            <a:r>
              <a:rPr lang="it-IT" sz="2000" i="1" dirty="0"/>
              <a:t>partecipazione</a:t>
            </a:r>
            <a:r>
              <a:rPr lang="it-IT" sz="2000" dirty="0"/>
              <a:t>. In riferimento a questo punto (se e come partecipare), il ricercatore ha diverse possibilità: può decidere di interagire in modo molto limitato, informando esclusivamente gli utenti della ricerca e dei suoi obiettivi;  ponendo domande etc. Può, al contrario, decidere di interagire con i membri attraverso una partecipazione totale, ovvero dando il proprio contributo alla comunità e partecipando attivamente alle pratiche comunitarie. </a:t>
            </a:r>
          </a:p>
          <a:p>
            <a:endParaRPr lang="it-IT" sz="2000" dirty="0"/>
          </a:p>
        </p:txBody>
      </p:sp>
    </p:spTree>
    <p:extLst>
      <p:ext uri="{BB962C8B-B14F-4D97-AF65-F5344CB8AC3E}">
        <p14:creationId xmlns:p14="http://schemas.microsoft.com/office/powerpoint/2010/main" val="3197782758"/>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261926"/>
            <a:ext cx="12192000" cy="6001643"/>
          </a:xfrm>
          <a:prstGeom prst="rect">
            <a:avLst/>
          </a:prstGeom>
        </p:spPr>
        <p:txBody>
          <a:bodyPr wrap="square">
            <a:spAutoFit/>
          </a:bodyPr>
          <a:lstStyle/>
          <a:p>
            <a:pPr marL="342900" indent="-342900">
              <a:buFont typeface="Wingdings" panose="05000000000000000000" pitchFamily="2" charset="2"/>
              <a:buChar char="ü"/>
            </a:pPr>
            <a:r>
              <a:rPr lang="it-IT" sz="2400" dirty="0"/>
              <a:t>La questione dell’accesso e delle strategie di presentazione del ricercatore è ampiamente dibattuta in letteratura. Alcuni studiosi (Kozinets, 2010; </a:t>
            </a:r>
            <a:r>
              <a:rPr lang="it-IT" sz="2400" dirty="0" err="1"/>
              <a:t>Hine</a:t>
            </a:r>
            <a:r>
              <a:rPr lang="it-IT" sz="2400" dirty="0"/>
              <a:t>, 2005)  ritengono che il ricercatore dovrebbe sempre palesare la sua presenza e comunicare le sue intenzioni di ricerca alla comunità che si accinge a studiare.</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Altri (Langer e </a:t>
            </a:r>
            <a:r>
              <a:rPr lang="it-IT" sz="2400" dirty="0" err="1"/>
              <a:t>Beckmann</a:t>
            </a:r>
            <a:r>
              <a:rPr lang="it-IT" sz="2400" dirty="0"/>
              <a:t>, 2014; </a:t>
            </a:r>
            <a:r>
              <a:rPr lang="it-IT" sz="2400" dirty="0" err="1"/>
              <a:t>Hewer</a:t>
            </a:r>
            <a:r>
              <a:rPr lang="it-IT" sz="2400" dirty="0"/>
              <a:t> e </a:t>
            </a:r>
            <a:r>
              <a:rPr lang="it-IT" sz="2400" dirty="0" err="1"/>
              <a:t>Browmlie</a:t>
            </a:r>
            <a:r>
              <a:rPr lang="it-IT" sz="2400" dirty="0"/>
              <a:t>, 2007; </a:t>
            </a:r>
            <a:r>
              <a:rPr lang="it-IT" sz="2400" dirty="0" err="1"/>
              <a:t>Beaven</a:t>
            </a:r>
            <a:r>
              <a:rPr lang="it-IT" sz="2400" dirty="0"/>
              <a:t> e </a:t>
            </a:r>
            <a:r>
              <a:rPr lang="it-IT" sz="2400" dirty="0" err="1"/>
              <a:t>Laws</a:t>
            </a:r>
            <a:r>
              <a:rPr lang="it-IT" sz="2400" dirty="0"/>
              <a:t>, 2007) ritengono che mettere i membri di una comunità al corrente della presenza del ricercatore rischierebbe di compromettere il principale vantaggio dell’approccio netnografico, ovvero la sua natura non intrusiva.</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Il netnografo ha due possibilità sostanziali: </a:t>
            </a:r>
          </a:p>
          <a:p>
            <a:pPr marL="514350" indent="-514350">
              <a:buFont typeface="+mj-lt"/>
              <a:buAutoNum type="romanUcPeriod"/>
            </a:pPr>
            <a:r>
              <a:rPr lang="it-IT" sz="2400" dirty="0"/>
              <a:t>osservare la comunità senza rivelare la sua presenza (</a:t>
            </a:r>
            <a:r>
              <a:rPr lang="it-IT" sz="2400" i="1" dirty="0"/>
              <a:t>lurking</a:t>
            </a:r>
            <a:r>
              <a:rPr lang="it-IT" sz="2400" dirty="0"/>
              <a:t>) </a:t>
            </a:r>
          </a:p>
          <a:p>
            <a:pPr marL="514350" indent="-514350">
              <a:buFont typeface="+mj-lt"/>
              <a:buAutoNum type="romanUcPeriod"/>
            </a:pPr>
            <a:r>
              <a:rPr lang="it-IT" sz="2400" dirty="0"/>
              <a:t>dichiararsi alla comunità.</a:t>
            </a:r>
          </a:p>
          <a:p>
            <a:endParaRPr lang="it-IT" sz="2400" dirty="0"/>
          </a:p>
          <a:p>
            <a:endParaRPr lang="it-IT" sz="2400" dirty="0"/>
          </a:p>
          <a:p>
            <a:endParaRPr lang="it-IT" sz="2400" dirty="0"/>
          </a:p>
        </p:txBody>
      </p:sp>
    </p:spTree>
    <p:extLst>
      <p:ext uri="{BB962C8B-B14F-4D97-AF65-F5344CB8AC3E}">
        <p14:creationId xmlns:p14="http://schemas.microsoft.com/office/powerpoint/2010/main" val="3554956342"/>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07963" y="225084"/>
            <a:ext cx="11099409" cy="717451"/>
          </a:xfrm>
        </p:spPr>
        <p:txBody>
          <a:bodyPr>
            <a:normAutofit fontScale="90000"/>
          </a:bodyPr>
          <a:lstStyle/>
          <a:p>
            <a:r>
              <a:rPr lang="it-IT" sz="4800" b="1" i="1" dirty="0"/>
              <a:t>Il lurking</a:t>
            </a:r>
          </a:p>
        </p:txBody>
      </p:sp>
      <p:sp>
        <p:nvSpPr>
          <p:cNvPr id="3" name="Sottotitolo 2"/>
          <p:cNvSpPr>
            <a:spLocks noGrp="1"/>
          </p:cNvSpPr>
          <p:nvPr>
            <p:ph type="subTitle" idx="1"/>
          </p:nvPr>
        </p:nvSpPr>
        <p:spPr>
          <a:xfrm>
            <a:off x="0" y="1342837"/>
            <a:ext cx="12192000" cy="4403189"/>
          </a:xfrm>
        </p:spPr>
        <p:txBody>
          <a:bodyPr>
            <a:noAutofit/>
          </a:bodyPr>
          <a:lstStyle/>
          <a:p>
            <a:pPr marL="457200" indent="-457200" algn="l">
              <a:buFont typeface="Wingdings" panose="05000000000000000000" pitchFamily="2" charset="2"/>
              <a:buChar char="ü"/>
            </a:pPr>
            <a:r>
              <a:rPr lang="it-IT" dirty="0"/>
              <a:t>La rassegna della letteratura mette in evidenza opinioni molto diversificate a proposito del </a:t>
            </a:r>
            <a:r>
              <a:rPr lang="it-IT" i="1" dirty="0"/>
              <a:t>lurking</a:t>
            </a:r>
            <a:r>
              <a:rPr lang="it-IT" dirty="0"/>
              <a:t> </a:t>
            </a:r>
          </a:p>
          <a:p>
            <a:pPr algn="l"/>
            <a:endParaRPr lang="it-IT" dirty="0"/>
          </a:p>
          <a:p>
            <a:pPr marL="457200" indent="-457200" algn="l">
              <a:buFont typeface="Wingdings" panose="05000000000000000000" pitchFamily="2" charset="2"/>
              <a:buChar char="ü"/>
            </a:pPr>
            <a:r>
              <a:rPr lang="it-IT" dirty="0"/>
              <a:t>Ci sono studiosi (</a:t>
            </a:r>
            <a:r>
              <a:rPr lang="it-IT" dirty="0" err="1"/>
              <a:t>Montagut</a:t>
            </a:r>
            <a:r>
              <a:rPr lang="it-IT" dirty="0"/>
              <a:t>, 2011, </a:t>
            </a:r>
            <a:r>
              <a:rPr lang="it-IT" dirty="0" err="1"/>
              <a:t>Hine</a:t>
            </a:r>
            <a:r>
              <a:rPr lang="it-IT" dirty="0"/>
              <a:t>, 2005; Bell, 2001; </a:t>
            </a:r>
            <a:r>
              <a:rPr lang="it-IT" dirty="0" err="1"/>
              <a:t>Heath</a:t>
            </a:r>
            <a:r>
              <a:rPr lang="it-IT" dirty="0"/>
              <a:t>, 1999) che ritengono che il </a:t>
            </a:r>
            <a:r>
              <a:rPr lang="it-IT" i="1" dirty="0"/>
              <a:t>lurking</a:t>
            </a:r>
            <a:r>
              <a:rPr lang="it-IT" dirty="0"/>
              <a:t> non costituisca osservazione in senso tradizionale e che non permetta di comprendere adeguatamente le dinamiche di funzionamento di una comunità, offrendo solo una comprensione superficiale dei fenomeni </a:t>
            </a:r>
          </a:p>
          <a:p>
            <a:pPr marL="457200" indent="-457200" algn="l">
              <a:buFont typeface="Wingdings" panose="05000000000000000000" pitchFamily="2" charset="2"/>
              <a:buChar char="ü"/>
            </a:pPr>
            <a:endParaRPr lang="it-IT" dirty="0"/>
          </a:p>
          <a:p>
            <a:pPr marL="457200" indent="-457200" algn="l">
              <a:buFont typeface="Wingdings" panose="05000000000000000000" pitchFamily="2" charset="2"/>
              <a:buChar char="ü"/>
            </a:pPr>
            <a:r>
              <a:rPr lang="it-IT" dirty="0"/>
              <a:t>Altri studiosi (</a:t>
            </a:r>
            <a:r>
              <a:rPr lang="it-IT" dirty="0" err="1"/>
              <a:t>Beaven</a:t>
            </a:r>
            <a:r>
              <a:rPr lang="it-IT" dirty="0"/>
              <a:t> e </a:t>
            </a:r>
            <a:r>
              <a:rPr lang="it-IT" dirty="0" err="1"/>
              <a:t>Laws</a:t>
            </a:r>
            <a:r>
              <a:rPr lang="it-IT" dirty="0"/>
              <a:t>, 2007; </a:t>
            </a:r>
            <a:r>
              <a:rPr lang="it-IT" dirty="0" err="1"/>
              <a:t>Hewer</a:t>
            </a:r>
            <a:r>
              <a:rPr lang="it-IT" dirty="0"/>
              <a:t> e </a:t>
            </a:r>
            <a:r>
              <a:rPr lang="it-IT" dirty="0" err="1"/>
              <a:t>Browmlie</a:t>
            </a:r>
            <a:r>
              <a:rPr lang="it-IT" dirty="0"/>
              <a:t>, 2007: Puri, 2007; Langer e </a:t>
            </a:r>
            <a:r>
              <a:rPr lang="it-IT" dirty="0" err="1"/>
              <a:t>Beckmann</a:t>
            </a:r>
            <a:r>
              <a:rPr lang="it-IT" dirty="0"/>
              <a:t>, 2006) ritengono che il </a:t>
            </a:r>
            <a:r>
              <a:rPr lang="it-IT" i="1" dirty="0"/>
              <a:t>lurking</a:t>
            </a:r>
            <a:r>
              <a:rPr lang="it-IT" dirty="0"/>
              <a:t> debba costituire la norma della ricerca netnografica. Esso, infatti, offre un’opportunità unica: ovvero la possibilità di studiare i comportamenti degli utenti nel loro naturale svolgimento,  senza il rischio di eventuali distorsioni legate alla presenza del ricercatore</a:t>
            </a:r>
          </a:p>
        </p:txBody>
      </p:sp>
    </p:spTree>
    <p:extLst>
      <p:ext uri="{BB962C8B-B14F-4D97-AF65-F5344CB8AC3E}">
        <p14:creationId xmlns:p14="http://schemas.microsoft.com/office/powerpoint/2010/main" val="655941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325563"/>
          </a:xfrm>
        </p:spPr>
        <p:txBody>
          <a:bodyPr>
            <a:normAutofit/>
          </a:bodyPr>
          <a:lstStyle/>
          <a:p>
            <a:pPr algn="ctr"/>
            <a:r>
              <a:rPr lang="it-IT" sz="4800" b="1" dirty="0"/>
              <a:t>Internet come oggetto di ricerca</a:t>
            </a:r>
          </a:p>
        </p:txBody>
      </p:sp>
      <p:sp>
        <p:nvSpPr>
          <p:cNvPr id="3" name="Segnaposto contenuto 2"/>
          <p:cNvSpPr>
            <a:spLocks noGrp="1"/>
          </p:cNvSpPr>
          <p:nvPr>
            <p:ph idx="1"/>
          </p:nvPr>
        </p:nvSpPr>
        <p:spPr>
          <a:xfrm>
            <a:off x="0" y="1825625"/>
            <a:ext cx="12192000" cy="4485368"/>
          </a:xfrm>
        </p:spPr>
        <p:txBody>
          <a:bodyPr>
            <a:normAutofit/>
          </a:bodyPr>
          <a:lstStyle/>
          <a:p>
            <a:pPr marL="342900" indent="-342900">
              <a:buFont typeface="Wingdings" panose="05000000000000000000" pitchFamily="2" charset="2"/>
              <a:buChar char="ü"/>
            </a:pPr>
            <a:r>
              <a:rPr lang="it-IT" sz="2400" dirty="0"/>
              <a:t>La distinzione tra vita sociale </a:t>
            </a:r>
            <a:r>
              <a:rPr lang="it-IT" sz="2400" i="1" dirty="0"/>
              <a:t>online</a:t>
            </a:r>
            <a:r>
              <a:rPr lang="it-IT" sz="2400" dirty="0"/>
              <a:t> e vita sociale </a:t>
            </a:r>
            <a:r>
              <a:rPr lang="it-IT" sz="2400" i="1" dirty="0"/>
              <a:t>offline </a:t>
            </a:r>
            <a:r>
              <a:rPr lang="it-IT" sz="2400" dirty="0"/>
              <a:t>è divenuta progressivamente meno utile, dal momento che i confini tra le due sfere risultano sempre più vaghi e sfumati </a:t>
            </a:r>
          </a:p>
          <a:p>
            <a:pPr marL="0" indent="0">
              <a:buNone/>
            </a:pPr>
            <a:endParaRPr lang="it-IT" sz="2400" dirty="0"/>
          </a:p>
          <a:p>
            <a:pPr marL="342900" indent="-342900">
              <a:buFont typeface="Wingdings" panose="05000000000000000000" pitchFamily="2" charset="2"/>
              <a:buChar char="ü"/>
            </a:pPr>
            <a:r>
              <a:rPr lang="it-IT" sz="2400" dirty="0"/>
              <a:t>Il “virtuale” non può essere distinto da altri aspetti delle azioni ed esperienze umane, ma è piuttosto parte integrante di essi (</a:t>
            </a:r>
            <a:r>
              <a:rPr lang="it-IT" sz="2400" dirty="0" err="1"/>
              <a:t>Hallett</a:t>
            </a:r>
            <a:r>
              <a:rPr lang="it-IT" sz="2400" dirty="0"/>
              <a:t> e </a:t>
            </a:r>
            <a:r>
              <a:rPr lang="it-IT" sz="2400" dirty="0" err="1"/>
              <a:t>Barber</a:t>
            </a:r>
            <a:r>
              <a:rPr lang="it-IT" sz="2400" dirty="0"/>
              <a:t>, 2014; </a:t>
            </a:r>
            <a:r>
              <a:rPr lang="it-IT" sz="2400" dirty="0" err="1"/>
              <a:t>Montagut</a:t>
            </a:r>
            <a:r>
              <a:rPr lang="it-IT" sz="2400" dirty="0"/>
              <a:t>, 2011; Kozinets, 2010; Garcia et al. 2008)</a:t>
            </a:r>
          </a:p>
          <a:p>
            <a:pPr marL="0" indent="0">
              <a:buNone/>
            </a:pPr>
            <a:endParaRPr lang="it-IT" sz="2400" dirty="0"/>
          </a:p>
          <a:p>
            <a:pPr marL="342900" indent="-342900">
              <a:buFont typeface="Wingdings" panose="05000000000000000000" pitchFamily="2" charset="2"/>
              <a:buChar char="ü"/>
            </a:pPr>
            <a:r>
              <a:rPr lang="it-IT" sz="2400" dirty="0"/>
              <a:t>A fronte dei drastici cambiamenti che hanno investito la vita quotidiana, la maggior parte dei sociologi ritiene che, per comprendere adeguatamente la società attuale, sia necessario includere Internet e le varie forme di CMC all’interno dei propri studi, sviluppando tecniche e approcci di ricerca innovativi e specifici</a:t>
            </a:r>
          </a:p>
          <a:p>
            <a:pPr marL="0" indent="0">
              <a:buNone/>
            </a:pPr>
            <a:endParaRPr lang="it-IT" dirty="0"/>
          </a:p>
        </p:txBody>
      </p:sp>
    </p:spTree>
    <p:extLst>
      <p:ext uri="{BB962C8B-B14F-4D97-AF65-F5344CB8AC3E}">
        <p14:creationId xmlns:p14="http://schemas.microsoft.com/office/powerpoint/2010/main" val="1710551691"/>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917912"/>
            <a:ext cx="12192000" cy="5386090"/>
          </a:xfrm>
          <a:prstGeom prst="rect">
            <a:avLst/>
          </a:prstGeom>
        </p:spPr>
        <p:txBody>
          <a:bodyPr wrap="square">
            <a:spAutoFit/>
          </a:bodyPr>
          <a:lstStyle/>
          <a:p>
            <a:endParaRPr lang="it-IT" dirty="0"/>
          </a:p>
          <a:p>
            <a:r>
              <a:rPr lang="it-IT" dirty="0"/>
              <a:t>Tra queste due posizioni estreme vi sono autori che ritengono che il </a:t>
            </a:r>
            <a:r>
              <a:rPr lang="it-IT" i="1" dirty="0"/>
              <a:t>lurking</a:t>
            </a:r>
            <a:r>
              <a:rPr lang="it-IT" dirty="0"/>
              <a:t> sia giustificabile e legittimo in alcune specifiche circostanze:</a:t>
            </a:r>
          </a:p>
          <a:p>
            <a:endParaRPr lang="it-IT" dirty="0"/>
          </a:p>
          <a:p>
            <a:pPr marL="285750" indent="-285750">
              <a:buFont typeface="Wingdings" panose="05000000000000000000" pitchFamily="2" charset="2"/>
              <a:buChar char="ü"/>
            </a:pPr>
            <a:r>
              <a:rPr lang="it-IT" dirty="0"/>
              <a:t>quando </a:t>
            </a:r>
            <a:r>
              <a:rPr lang="it-IT" i="1" dirty="0"/>
              <a:t>osservare senza partecipare </a:t>
            </a:r>
            <a:r>
              <a:rPr lang="it-IT" dirty="0"/>
              <a:t>rappresenta il modo in cui gli stessi utenti fanno esperienza della comunità. In altre parole</a:t>
            </a:r>
            <a:r>
              <a:rPr lang="it-IT"/>
              <a:t>, il </a:t>
            </a:r>
            <a:r>
              <a:rPr lang="it-IT" dirty="0"/>
              <a:t>ricercatore vive la comunità così come fanno gli utenti, assimilandone ed imitandone le dinamiche di comportamento (Garcia et al. 2010). </a:t>
            </a:r>
          </a:p>
          <a:p>
            <a:endParaRPr lang="it-IT" dirty="0"/>
          </a:p>
          <a:p>
            <a:pPr marL="285750" indent="-285750">
              <a:buFont typeface="Wingdings" panose="05000000000000000000" pitchFamily="2" charset="2"/>
              <a:buChar char="ü"/>
            </a:pPr>
            <a:r>
              <a:rPr lang="it-IT" dirty="0"/>
              <a:t>quando la presenza di un </a:t>
            </a:r>
            <a:r>
              <a:rPr lang="it-IT" i="1" dirty="0"/>
              <a:t>outsider </a:t>
            </a:r>
            <a:r>
              <a:rPr lang="it-IT" dirty="0"/>
              <a:t>potrebbe risultate indesiderata e sgradita agli altri utenti (</a:t>
            </a:r>
            <a:r>
              <a:rPr lang="it-IT" dirty="0" err="1"/>
              <a:t>Maclaran</a:t>
            </a:r>
            <a:r>
              <a:rPr lang="it-IT" dirty="0"/>
              <a:t> e </a:t>
            </a:r>
            <a:r>
              <a:rPr lang="it-IT" dirty="0" err="1"/>
              <a:t>Catterall</a:t>
            </a:r>
            <a:r>
              <a:rPr lang="it-IT" dirty="0"/>
              <a:t>, 2002) </a:t>
            </a:r>
          </a:p>
          <a:p>
            <a:endParaRPr lang="it-IT" dirty="0"/>
          </a:p>
          <a:p>
            <a:pPr marL="285750" indent="-285750">
              <a:buFont typeface="Wingdings" panose="05000000000000000000" pitchFamily="2" charset="2"/>
              <a:buChar char="ü"/>
            </a:pPr>
            <a:r>
              <a:rPr lang="it-IT" dirty="0"/>
              <a:t>quando il ricercatore si trova ad affrontare temi sensibili e reattivi, per i quali risulta sconsigliabile l’applicazione di tecniche tradizionali di ricerca, come questionari, interviste o osservazione partecipante (Langer e </a:t>
            </a:r>
            <a:r>
              <a:rPr lang="it-IT" dirty="0" err="1"/>
              <a:t>Beckmann</a:t>
            </a:r>
            <a:r>
              <a:rPr lang="it-IT" dirty="0"/>
              <a:t>, 2006)</a:t>
            </a:r>
          </a:p>
          <a:p>
            <a:endParaRPr lang="it-IT" dirty="0"/>
          </a:p>
          <a:p>
            <a:pPr marL="285750" indent="-285750">
              <a:buFont typeface="Wingdings" panose="05000000000000000000" pitchFamily="2" charset="2"/>
              <a:buChar char="ü"/>
            </a:pPr>
            <a:r>
              <a:rPr lang="it-IT" dirty="0"/>
              <a:t>Nella fase esplorativa della ricerca. Il </a:t>
            </a:r>
            <a:r>
              <a:rPr lang="it-IT" i="1" dirty="0"/>
              <a:t>lurking</a:t>
            </a:r>
            <a:r>
              <a:rPr lang="it-IT" dirty="0"/>
              <a:t> è in questo caso utile per uno studio preliminare della comunità, delle sue norme e dinamiche di funzionamento, della sua organizzazione ed i suoi linguaggi.  Le informazioni raccolte in questa fase esplorativa possono essere utilizzati per individuare la migliore strategia di accesso e presentazione, per individuare i </a:t>
            </a:r>
            <a:r>
              <a:rPr lang="it-IT" i="1" dirty="0" err="1"/>
              <a:t>gateekeepers</a:t>
            </a:r>
            <a:r>
              <a:rPr lang="it-IT" dirty="0"/>
              <a:t>, per  la predisposizione di ulteriori strumenti di rilevazione, come interviste  o questionari strutturati (</a:t>
            </a:r>
            <a:r>
              <a:rPr lang="it-IT" dirty="0" err="1"/>
              <a:t>Kozinets</a:t>
            </a:r>
            <a:r>
              <a:rPr lang="it-IT" dirty="0"/>
              <a:t> e </a:t>
            </a:r>
            <a:r>
              <a:rPr lang="it-IT" dirty="0" err="1"/>
              <a:t>Handelman</a:t>
            </a:r>
            <a:r>
              <a:rPr lang="it-IT" dirty="0"/>
              <a:t>, 1998; </a:t>
            </a:r>
            <a:r>
              <a:rPr lang="it-IT" dirty="0" err="1"/>
              <a:t>Shoham</a:t>
            </a:r>
            <a:r>
              <a:rPr lang="it-IT" dirty="0"/>
              <a:t>, 2004)</a:t>
            </a:r>
          </a:p>
          <a:p>
            <a:endParaRPr lang="it-IT" sz="2000" dirty="0"/>
          </a:p>
        </p:txBody>
      </p:sp>
    </p:spTree>
    <p:extLst>
      <p:ext uri="{BB962C8B-B14F-4D97-AF65-F5344CB8AC3E}">
        <p14:creationId xmlns:p14="http://schemas.microsoft.com/office/powerpoint/2010/main" val="228559452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it-IT" sz="4800" b="1" i="1" dirty="0"/>
              <a:t>La raccolta delle informazioni</a:t>
            </a:r>
          </a:p>
        </p:txBody>
      </p:sp>
      <p:sp>
        <p:nvSpPr>
          <p:cNvPr id="4" name="Rettangolo 3"/>
          <p:cNvSpPr/>
          <p:nvPr/>
        </p:nvSpPr>
        <p:spPr>
          <a:xfrm>
            <a:off x="0" y="1058779"/>
            <a:ext cx="12054177" cy="1938992"/>
          </a:xfrm>
          <a:prstGeom prst="rect">
            <a:avLst/>
          </a:prstGeom>
        </p:spPr>
        <p:txBody>
          <a:bodyPr wrap="square">
            <a:spAutoFit/>
          </a:bodyPr>
          <a:lstStyle/>
          <a:p>
            <a:pPr algn="just"/>
            <a:r>
              <a:rPr lang="it-IT" sz="2000" dirty="0"/>
              <a:t>Più che in termini dicotomici, la partecipazione all’interno della comunità può essere percepita come un </a:t>
            </a:r>
            <a:r>
              <a:rPr lang="it-IT" sz="2000" i="1" dirty="0"/>
              <a:t>continuum</a:t>
            </a:r>
            <a:r>
              <a:rPr lang="it-IT" sz="2000" dirty="0"/>
              <a:t>. Su un versante, abbiamo il </a:t>
            </a:r>
            <a:r>
              <a:rPr lang="it-IT" sz="2000" i="1" dirty="0" err="1"/>
              <a:t>content</a:t>
            </a:r>
            <a:r>
              <a:rPr lang="it-IT" sz="2000" i="1" dirty="0"/>
              <a:t> </a:t>
            </a:r>
            <a:r>
              <a:rPr lang="it-IT" sz="2000" i="1" dirty="0" err="1"/>
              <a:t>analysis</a:t>
            </a:r>
            <a:r>
              <a:rPr lang="it-IT" sz="2000" i="1" dirty="0"/>
              <a:t> approach</a:t>
            </a:r>
            <a:r>
              <a:rPr lang="it-IT" sz="2000" dirty="0"/>
              <a:t>, che enfatizza il ruolo del ricercatore quale </a:t>
            </a:r>
            <a:r>
              <a:rPr lang="it-IT" sz="2000" i="1" dirty="0"/>
              <a:t>osservatore</a:t>
            </a:r>
            <a:r>
              <a:rPr lang="it-IT" sz="2000" dirty="0"/>
              <a:t>, sottolineando la possibilità di osservare senza stabilire alcun contatto con  i membri della comunità. L’estremo opposto è rappresentato dall’ </a:t>
            </a:r>
            <a:r>
              <a:rPr lang="it-IT" sz="2000" i="1" dirty="0"/>
              <a:t>auto netnografia</a:t>
            </a:r>
            <a:r>
              <a:rPr lang="it-IT" sz="2000" dirty="0"/>
              <a:t>, uno studio in cui le informazioni sono riflessioni autobiografiche relative all’esperienza diretta del ricercatore come membro di una comunità.</a:t>
            </a:r>
          </a:p>
          <a:p>
            <a:pPr algn="just"/>
            <a:r>
              <a:rPr lang="it-IT" sz="2000" dirty="0"/>
              <a:t>Tra i due estremi sono ipotizzabili una serie di gradi intermedi:</a:t>
            </a:r>
          </a:p>
        </p:txBody>
      </p:sp>
      <p:graphicFrame>
        <p:nvGraphicFramePr>
          <p:cNvPr id="3" name="Tabella 2"/>
          <p:cNvGraphicFramePr>
            <a:graphicFrameLocks noGrp="1"/>
          </p:cNvGraphicFramePr>
          <p:nvPr/>
        </p:nvGraphicFramePr>
        <p:xfrm>
          <a:off x="245624" y="3473858"/>
          <a:ext cx="11774661" cy="2879634"/>
        </p:xfrm>
        <a:graphic>
          <a:graphicData uri="http://schemas.openxmlformats.org/drawingml/2006/table">
            <a:tbl>
              <a:tblPr firstRow="1" firstCol="1" bandRow="1">
                <a:tableStyleId>{5C22544A-7EE6-4342-B048-85BDC9FD1C3A}</a:tableStyleId>
              </a:tblPr>
              <a:tblGrid>
                <a:gridCol w="2607184">
                  <a:extLst>
                    <a:ext uri="{9D8B030D-6E8A-4147-A177-3AD203B41FA5}">
                      <a16:colId xmlns:a16="http://schemas.microsoft.com/office/drawing/2014/main" val="20000"/>
                    </a:ext>
                  </a:extLst>
                </a:gridCol>
                <a:gridCol w="2501022">
                  <a:extLst>
                    <a:ext uri="{9D8B030D-6E8A-4147-A177-3AD203B41FA5}">
                      <a16:colId xmlns:a16="http://schemas.microsoft.com/office/drawing/2014/main" val="20001"/>
                    </a:ext>
                  </a:extLst>
                </a:gridCol>
                <a:gridCol w="1333291">
                  <a:extLst>
                    <a:ext uri="{9D8B030D-6E8A-4147-A177-3AD203B41FA5}">
                      <a16:colId xmlns:a16="http://schemas.microsoft.com/office/drawing/2014/main" val="20002"/>
                    </a:ext>
                  </a:extLst>
                </a:gridCol>
                <a:gridCol w="1333291">
                  <a:extLst>
                    <a:ext uri="{9D8B030D-6E8A-4147-A177-3AD203B41FA5}">
                      <a16:colId xmlns:a16="http://schemas.microsoft.com/office/drawing/2014/main" val="20003"/>
                    </a:ext>
                  </a:extLst>
                </a:gridCol>
                <a:gridCol w="1333291">
                  <a:extLst>
                    <a:ext uri="{9D8B030D-6E8A-4147-A177-3AD203B41FA5}">
                      <a16:colId xmlns:a16="http://schemas.microsoft.com/office/drawing/2014/main" val="20004"/>
                    </a:ext>
                  </a:extLst>
                </a:gridCol>
                <a:gridCol w="1333291">
                  <a:extLst>
                    <a:ext uri="{9D8B030D-6E8A-4147-A177-3AD203B41FA5}">
                      <a16:colId xmlns:a16="http://schemas.microsoft.com/office/drawing/2014/main" val="20005"/>
                    </a:ext>
                  </a:extLst>
                </a:gridCol>
                <a:gridCol w="1333291">
                  <a:extLst>
                    <a:ext uri="{9D8B030D-6E8A-4147-A177-3AD203B41FA5}">
                      <a16:colId xmlns:a16="http://schemas.microsoft.com/office/drawing/2014/main" val="20006"/>
                    </a:ext>
                  </a:extLst>
                </a:gridCol>
              </a:tblGrid>
              <a:tr h="783473">
                <a:tc>
                  <a:txBody>
                    <a:bodyPr/>
                    <a:lstStyle/>
                    <a:p>
                      <a:pPr algn="just">
                        <a:lnSpc>
                          <a:spcPct val="115000"/>
                        </a:lnSpc>
                        <a:spcAft>
                          <a:spcPts val="1000"/>
                        </a:spcAft>
                      </a:pPr>
                      <a:r>
                        <a:rPr lang="en-GB" sz="1400" dirty="0">
                          <a:solidFill>
                            <a:schemeClr val="tx1"/>
                          </a:solidFill>
                          <a:effectLst/>
                        </a:rPr>
                        <a:t>Lurking</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effectLst/>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effectLst/>
                        </a:rPr>
                        <a:t>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a:effectLst/>
                        </a:rPr>
                        <a:t> </a:t>
                      </a:r>
                      <a:endParaRPr lang="it-IT" sz="1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tc>
                  <a:txBody>
                    <a:bodyPr/>
                    <a:lstStyle/>
                    <a:p>
                      <a:pPr algn="just">
                        <a:lnSpc>
                          <a:spcPct val="115000"/>
                        </a:lnSpc>
                        <a:spcAft>
                          <a:spcPts val="1000"/>
                        </a:spcAft>
                      </a:pPr>
                      <a:r>
                        <a:rPr lang="en-GB" sz="1400" dirty="0">
                          <a:solidFill>
                            <a:schemeClr val="tx1"/>
                          </a:solidFill>
                          <a:effectLst/>
                        </a:rPr>
                        <a:t>Participation</a:t>
                      </a:r>
                      <a:endParaRPr lang="it-IT"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75000"/>
                      </a:schemeClr>
                    </a:solidFill>
                  </a:tcPr>
                </a:tc>
                <a:extLst>
                  <a:ext uri="{0D108BD9-81ED-4DB2-BD59-A6C34878D82A}">
                    <a16:rowId xmlns:a16="http://schemas.microsoft.com/office/drawing/2014/main" val="10000"/>
                  </a:ext>
                </a:extLst>
              </a:tr>
              <a:tr h="2096161">
                <a:tc>
                  <a:txBody>
                    <a:bodyPr/>
                    <a:lstStyle/>
                    <a:p>
                      <a:pPr algn="just">
                        <a:lnSpc>
                          <a:spcPct val="115000"/>
                        </a:lnSpc>
                        <a:spcAft>
                          <a:spcPts val="1000"/>
                        </a:spcAft>
                      </a:pPr>
                      <a:r>
                        <a:rPr lang="en-GB" sz="1400" b="1" dirty="0">
                          <a:solidFill>
                            <a:schemeClr val="tx1"/>
                          </a:solidFill>
                          <a:effectLst/>
                        </a:rPr>
                        <a:t>Content Analysis Approach</a:t>
                      </a:r>
                      <a:endParaRPr lang="it-IT" sz="1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Informing members about the research purposes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Asking clarifying questions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Posting comments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Getting involved in the community activities</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algn="just">
                        <a:lnSpc>
                          <a:spcPct val="115000"/>
                        </a:lnSpc>
                        <a:spcAft>
                          <a:spcPts val="1000"/>
                        </a:spcAft>
                      </a:pPr>
                      <a:r>
                        <a:rPr lang="en-GB" sz="1400" dirty="0">
                          <a:effectLst/>
                        </a:rPr>
                        <a:t>Taking a leadership role</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chemeClr val="bg2">
                        <a:lumMod val="90000"/>
                      </a:schemeClr>
                    </a:solidFill>
                  </a:tcPr>
                </a:tc>
                <a:tc>
                  <a:txBody>
                    <a:bodyPr/>
                    <a:lstStyle/>
                    <a:p>
                      <a:pPr marL="0" algn="just" defTabSz="914400" rtl="0" eaLnBrk="1" latinLnBrk="0" hangingPunct="1">
                        <a:lnSpc>
                          <a:spcPct val="115000"/>
                        </a:lnSpc>
                        <a:spcAft>
                          <a:spcPts val="1000"/>
                        </a:spcAft>
                      </a:pPr>
                      <a:r>
                        <a:rPr lang="en-GB" sz="1400" b="1" kern="1200" dirty="0">
                          <a:solidFill>
                            <a:schemeClr val="tx1"/>
                          </a:solidFill>
                          <a:effectLst/>
                          <a:latin typeface="+mn-lt"/>
                          <a:ea typeface="+mn-ea"/>
                          <a:cs typeface="+mn-cs"/>
                        </a:rPr>
                        <a:t>Auto- </a:t>
                      </a:r>
                      <a:r>
                        <a:rPr lang="en-GB" sz="1400" b="1" kern="1200" dirty="0" err="1">
                          <a:solidFill>
                            <a:schemeClr val="tx1"/>
                          </a:solidFill>
                          <a:effectLst/>
                          <a:latin typeface="+mn-lt"/>
                          <a:ea typeface="+mn-ea"/>
                          <a:cs typeface="+mn-cs"/>
                        </a:rPr>
                        <a:t>netnography</a:t>
                      </a:r>
                      <a:endParaRPr lang="it-IT" sz="1400" b="1" kern="1200" dirty="0">
                        <a:solidFill>
                          <a:schemeClr val="tx1"/>
                        </a:solidFill>
                        <a:effectLst/>
                        <a:latin typeface="+mn-lt"/>
                        <a:ea typeface="+mn-ea"/>
                        <a:cs typeface="+mn-cs"/>
                      </a:endParaRPr>
                    </a:p>
                  </a:txBody>
                  <a:tcPr marL="68580" marR="68580" marT="0" marB="0" anchor="ctr">
                    <a:solidFill>
                      <a:schemeClr val="bg2">
                        <a:lumMod val="90000"/>
                      </a:schemeClr>
                    </a:solidFill>
                  </a:tcPr>
                </a:tc>
                <a:extLst>
                  <a:ext uri="{0D108BD9-81ED-4DB2-BD59-A6C34878D82A}">
                    <a16:rowId xmlns:a16="http://schemas.microsoft.com/office/drawing/2014/main" val="10001"/>
                  </a:ext>
                </a:extLst>
              </a:tr>
            </a:tbl>
          </a:graphicData>
        </a:graphic>
      </p:graphicFrame>
      <p:sp>
        <p:nvSpPr>
          <p:cNvPr id="5" name="CasellaDiTesto 4"/>
          <p:cNvSpPr txBox="1"/>
          <p:nvPr/>
        </p:nvSpPr>
        <p:spPr>
          <a:xfrm>
            <a:off x="0" y="6483420"/>
            <a:ext cx="5431247" cy="369332"/>
          </a:xfrm>
          <a:prstGeom prst="rect">
            <a:avLst/>
          </a:prstGeom>
          <a:noFill/>
        </p:spPr>
        <p:txBody>
          <a:bodyPr wrap="square" rtlCol="0">
            <a:spAutoFit/>
          </a:bodyPr>
          <a:lstStyle/>
          <a:p>
            <a:r>
              <a:rPr lang="it-IT" dirty="0"/>
              <a:t>Fonte: Adattamento da Kozinets, 2010</a:t>
            </a:r>
          </a:p>
        </p:txBody>
      </p:sp>
    </p:spTree>
    <p:extLst>
      <p:ext uri="{BB962C8B-B14F-4D97-AF65-F5344CB8AC3E}">
        <p14:creationId xmlns:p14="http://schemas.microsoft.com/office/powerpoint/2010/main" val="2442868666"/>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lvl="0" algn="ctr"/>
            <a:r>
              <a:rPr lang="it-IT" sz="4800" b="1" i="1" dirty="0"/>
              <a:t>La fase di analisi</a:t>
            </a:r>
          </a:p>
        </p:txBody>
      </p:sp>
      <p:sp>
        <p:nvSpPr>
          <p:cNvPr id="4" name="Rettangolo 3"/>
          <p:cNvSpPr/>
          <p:nvPr/>
        </p:nvSpPr>
        <p:spPr>
          <a:xfrm>
            <a:off x="0" y="917912"/>
            <a:ext cx="12192000" cy="5262979"/>
          </a:xfrm>
          <a:prstGeom prst="rect">
            <a:avLst/>
          </a:prstGeom>
        </p:spPr>
        <p:txBody>
          <a:bodyPr wrap="square">
            <a:spAutoFit/>
          </a:bodyPr>
          <a:lstStyle/>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Nella ricerca etnografica, la fase di analisi non rappresenta un step chiaramente distinguibile dagli altri: essa prende avvio con la formulazione degli obiettivi cognitivi e delle </a:t>
            </a:r>
            <a:r>
              <a:rPr lang="it-IT" sz="2400" i="1" dirty="0"/>
              <a:t>research questions </a:t>
            </a:r>
            <a:r>
              <a:rPr lang="it-IT" sz="2400" dirty="0"/>
              <a:t>e continua attraversando tutto il processo di ricerca, fino alla redazione del report finale</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Il processo di ricerca etnografica è iterativo: la fase di analisi può portare il ricercatore a rivedere e modificare gli step precedenti, come la raccolta delle informazioni o il disegno della ricerca</a:t>
            </a:r>
          </a:p>
          <a:p>
            <a:pPr marL="342900" indent="-342900">
              <a:buFont typeface="Wingdings" panose="05000000000000000000" pitchFamily="2" charset="2"/>
              <a:buChar char="ü"/>
            </a:pPr>
            <a:endParaRPr lang="it-IT" sz="2400" dirty="0"/>
          </a:p>
          <a:p>
            <a:pPr marL="342900" indent="-342900">
              <a:buFont typeface="Wingdings" panose="05000000000000000000" pitchFamily="2" charset="2"/>
              <a:buChar char="ü"/>
            </a:pPr>
            <a:r>
              <a:rPr lang="it-IT" sz="2400" dirty="0"/>
              <a:t>Anche nella ricerca netnografica, la fase di analisi attraversa e investe  l’intero processo di ricerca ed è finalizzata a trasformare il complesso frutto di osservazione e partecipazione (download di dati testuali, file audio e video, </a:t>
            </a:r>
            <a:r>
              <a:rPr lang="it-IT" sz="2400" i="1" dirty="0" err="1"/>
              <a:t>screenshots</a:t>
            </a:r>
            <a:r>
              <a:rPr lang="it-IT" sz="2400" i="1" dirty="0"/>
              <a:t>,</a:t>
            </a:r>
            <a:r>
              <a:rPr lang="it-IT" sz="2400" dirty="0"/>
              <a:t> trascrizioni di interviste e note sul campo)  in un rapporto di ricerca organico e coerente</a:t>
            </a:r>
            <a:r>
              <a:rPr lang="it-IT" sz="2000" dirty="0"/>
              <a:t> </a:t>
            </a:r>
          </a:p>
        </p:txBody>
      </p:sp>
    </p:spTree>
    <p:extLst>
      <p:ext uri="{BB962C8B-B14F-4D97-AF65-F5344CB8AC3E}">
        <p14:creationId xmlns:p14="http://schemas.microsoft.com/office/powerpoint/2010/main" val="711198475"/>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481797" y="250166"/>
            <a:ext cx="9744222" cy="481354"/>
          </a:xfrm>
        </p:spPr>
        <p:txBody>
          <a:bodyPr>
            <a:normAutofit fontScale="90000"/>
          </a:bodyPr>
          <a:lstStyle/>
          <a:p>
            <a:r>
              <a:rPr lang="it-IT" sz="4800" b="1" i="1" dirty="0"/>
              <a:t>La fase di analisi</a:t>
            </a:r>
          </a:p>
        </p:txBody>
      </p:sp>
      <p:sp>
        <p:nvSpPr>
          <p:cNvPr id="3" name="Sottotitolo 2"/>
          <p:cNvSpPr>
            <a:spLocks noGrp="1"/>
          </p:cNvSpPr>
          <p:nvPr>
            <p:ph type="subTitle" idx="1"/>
          </p:nvPr>
        </p:nvSpPr>
        <p:spPr>
          <a:xfrm>
            <a:off x="0" y="1040257"/>
            <a:ext cx="12115800" cy="3334044"/>
          </a:xfrm>
        </p:spPr>
        <p:txBody>
          <a:bodyPr>
            <a:noAutofit/>
          </a:bodyPr>
          <a:lstStyle/>
          <a:p>
            <a:pPr marL="342900" indent="-342900" algn="l">
              <a:buFont typeface="Wingdings" panose="05000000000000000000" pitchFamily="2" charset="2"/>
              <a:buChar char="ü"/>
            </a:pPr>
            <a:r>
              <a:rPr lang="it-IT" dirty="0"/>
              <a:t>Il processo di analisi non può prescindere dalle idee preesistenti dell’etnografo o dai suggerimenti forniti dalla letteratura sul tema. Tuttavia, questi elementi non devono assumere la forma di pregiudizi stringenti e forzare l’interpretazione dei dati in determinate categorie. Devono piuttosto essere considerate come «</a:t>
            </a:r>
            <a:r>
              <a:rPr lang="it-IT" dirty="0" err="1"/>
              <a:t>pre</a:t>
            </a:r>
            <a:r>
              <a:rPr lang="it-IT" dirty="0"/>
              <a:t>-comprensioni» in senso ermeneutico</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l ricercatore, al contrario, deve utilizzarli come risorse utili per cercare di dare senso alle informazioni  raccolte,  restando, al tempo stesso, aperto alla possibilità di interpretazioni nuove, inattese e non cedendo alla tentazione di giungere a conclusioni affrettate e definitive</a:t>
            </a:r>
          </a:p>
          <a:p>
            <a:pPr marL="342900" indent="-342900" algn="l">
              <a:buFont typeface="Wingdings" panose="05000000000000000000" pitchFamily="2" charset="2"/>
              <a:buChar char="ü"/>
            </a:pPr>
            <a:endParaRPr lang="it-IT" dirty="0"/>
          </a:p>
          <a:p>
            <a:pPr marL="342900" indent="-342900" algn="l">
              <a:buFont typeface="Wingdings" panose="05000000000000000000" pitchFamily="2" charset="2"/>
              <a:buChar char="ü"/>
            </a:pPr>
            <a:r>
              <a:rPr lang="it-IT" dirty="0"/>
              <a:t>Nella fase di analisi, le categorie di analisi non sono mai definitive, ma assumono la forma di </a:t>
            </a:r>
            <a:r>
              <a:rPr lang="it-IT" i="1" dirty="0"/>
              <a:t>concetti sensibilizzanti </a:t>
            </a:r>
            <a:r>
              <a:rPr lang="it-IT" dirty="0"/>
              <a:t>(</a:t>
            </a:r>
            <a:r>
              <a:rPr lang="it-IT" i="1" dirty="0" err="1"/>
              <a:t>Blumer</a:t>
            </a:r>
            <a:r>
              <a:rPr lang="it-IT" i="1" dirty="0"/>
              <a:t> 1954</a:t>
            </a:r>
            <a:r>
              <a:rPr lang="it-IT" dirty="0"/>
              <a:t>): </a:t>
            </a:r>
          </a:p>
          <a:p>
            <a:r>
              <a:rPr lang="it-IT" dirty="0"/>
              <a:t> «</a:t>
            </a:r>
            <a:r>
              <a:rPr lang="it-IT" dirty="0" err="1"/>
              <a:t>Where</a:t>
            </a:r>
            <a:r>
              <a:rPr lang="it-IT" dirty="0"/>
              <a:t> definitive </a:t>
            </a:r>
            <a:r>
              <a:rPr lang="it-IT" dirty="0" err="1"/>
              <a:t>concepts</a:t>
            </a:r>
            <a:r>
              <a:rPr lang="it-IT" dirty="0"/>
              <a:t> </a:t>
            </a:r>
            <a:r>
              <a:rPr lang="it-IT" dirty="0" err="1"/>
              <a:t>provide</a:t>
            </a:r>
            <a:r>
              <a:rPr lang="it-IT" dirty="0"/>
              <a:t> </a:t>
            </a:r>
            <a:r>
              <a:rPr lang="it-IT" dirty="0" err="1"/>
              <a:t>prescriptions</a:t>
            </a:r>
            <a:r>
              <a:rPr lang="it-IT" dirty="0"/>
              <a:t> of </a:t>
            </a:r>
            <a:r>
              <a:rPr lang="it-IT" dirty="0" err="1"/>
              <a:t>what</a:t>
            </a:r>
            <a:r>
              <a:rPr lang="it-IT" dirty="0"/>
              <a:t> to </a:t>
            </a:r>
            <a:r>
              <a:rPr lang="it-IT" dirty="0" err="1"/>
              <a:t>see</a:t>
            </a:r>
            <a:r>
              <a:rPr lang="it-IT" dirty="0"/>
              <a:t>, </a:t>
            </a:r>
            <a:r>
              <a:rPr lang="it-IT" dirty="0" err="1"/>
              <a:t>sensitizing</a:t>
            </a:r>
            <a:r>
              <a:rPr lang="it-IT" dirty="0"/>
              <a:t> </a:t>
            </a:r>
            <a:r>
              <a:rPr lang="it-IT" dirty="0" err="1"/>
              <a:t>concepts</a:t>
            </a:r>
            <a:r>
              <a:rPr lang="it-IT" dirty="0"/>
              <a:t> </a:t>
            </a:r>
            <a:r>
              <a:rPr lang="it-IT" dirty="0" err="1"/>
              <a:t>merely</a:t>
            </a:r>
            <a:r>
              <a:rPr lang="it-IT" dirty="0"/>
              <a:t> </a:t>
            </a:r>
            <a:r>
              <a:rPr lang="it-IT" dirty="0" err="1"/>
              <a:t>suggest</a:t>
            </a:r>
            <a:r>
              <a:rPr lang="it-IT" dirty="0"/>
              <a:t> </a:t>
            </a:r>
            <a:r>
              <a:rPr lang="it-IT" dirty="0" err="1"/>
              <a:t>directions</a:t>
            </a:r>
            <a:r>
              <a:rPr lang="it-IT" dirty="0"/>
              <a:t> </a:t>
            </a:r>
            <a:r>
              <a:rPr lang="it-IT" dirty="0" err="1"/>
              <a:t>along</a:t>
            </a:r>
            <a:r>
              <a:rPr lang="it-IT" dirty="0"/>
              <a:t> </a:t>
            </a:r>
            <a:r>
              <a:rPr lang="it-IT" dirty="0" err="1"/>
              <a:t>which</a:t>
            </a:r>
            <a:r>
              <a:rPr lang="it-IT" dirty="0"/>
              <a:t> to look</a:t>
            </a:r>
            <a:r>
              <a:rPr lang="it-IT" i="1" dirty="0"/>
              <a:t>”</a:t>
            </a:r>
            <a:r>
              <a:rPr lang="it-IT" dirty="0"/>
              <a:t> (</a:t>
            </a:r>
            <a:r>
              <a:rPr lang="it-IT" i="1" dirty="0"/>
              <a:t>Hammersley and </a:t>
            </a:r>
            <a:r>
              <a:rPr lang="it-IT" i="1" dirty="0" err="1"/>
              <a:t>Atkinson</a:t>
            </a:r>
            <a:r>
              <a:rPr lang="it-IT" i="1" dirty="0"/>
              <a:t>, 1995, p. 164</a:t>
            </a:r>
            <a:r>
              <a:rPr lang="it-IT" dirty="0"/>
              <a:t>)»</a:t>
            </a:r>
          </a:p>
          <a:p>
            <a:pPr marL="342900" indent="-342900">
              <a:buFont typeface="Wingdings" panose="05000000000000000000" pitchFamily="2" charset="2"/>
              <a:buChar char="ü"/>
            </a:pPr>
            <a:endParaRPr lang="it-IT" dirty="0"/>
          </a:p>
          <a:p>
            <a:endParaRPr lang="it-IT" dirty="0"/>
          </a:p>
        </p:txBody>
      </p:sp>
    </p:spTree>
    <p:extLst>
      <p:ext uri="{BB962C8B-B14F-4D97-AF65-F5344CB8AC3E}">
        <p14:creationId xmlns:p14="http://schemas.microsoft.com/office/powerpoint/2010/main" val="3983412715"/>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lvl="0" algn="ctr"/>
            <a:r>
              <a:rPr lang="it-IT" sz="4800" b="1" i="1" dirty="0"/>
              <a:t>La fase di analisi</a:t>
            </a:r>
          </a:p>
        </p:txBody>
      </p:sp>
      <p:sp>
        <p:nvSpPr>
          <p:cNvPr id="4" name="Rettangolo 3"/>
          <p:cNvSpPr/>
          <p:nvPr/>
        </p:nvSpPr>
        <p:spPr>
          <a:xfrm>
            <a:off x="0" y="864233"/>
            <a:ext cx="12192000" cy="6247864"/>
          </a:xfrm>
          <a:prstGeom prst="rect">
            <a:avLst/>
          </a:prstGeom>
        </p:spPr>
        <p:txBody>
          <a:bodyPr wrap="square">
            <a:spAutoFit/>
          </a:bodyPr>
          <a:lstStyle/>
          <a:p>
            <a:r>
              <a:rPr lang="it-IT" sz="2000" dirty="0"/>
              <a:t>Ecco alcune tecniche generali di analisi qualitativa che possono essere applicate con successo anche all’analisi netnografica</a:t>
            </a:r>
          </a:p>
          <a:p>
            <a:r>
              <a:rPr lang="it-IT" sz="2000" dirty="0"/>
              <a:t>(Kozinets, 2010; Miles and </a:t>
            </a:r>
            <a:r>
              <a:rPr lang="it-IT" sz="2000" dirty="0" err="1"/>
              <a:t>Huberman</a:t>
            </a:r>
            <a:r>
              <a:rPr lang="it-IT" sz="2000" dirty="0"/>
              <a:t>, 1994):</a:t>
            </a:r>
          </a:p>
          <a:p>
            <a:endParaRPr lang="it-IT" sz="2000" dirty="0"/>
          </a:p>
          <a:p>
            <a:pPr marL="342900" lvl="0" indent="-342900">
              <a:buFont typeface="Wingdings" panose="05000000000000000000" pitchFamily="2" charset="2"/>
              <a:buChar char="ü"/>
            </a:pPr>
            <a:r>
              <a:rPr lang="it-IT" sz="2000" b="1" dirty="0"/>
              <a:t>Codificare</a:t>
            </a:r>
            <a:r>
              <a:rPr lang="it-IT" sz="2000" dirty="0"/>
              <a:t>: classificare le informazioni raccolte in seguito a osservazioni, interviste e note sul campo in categorie, assegnando ad esse etichette lessicali specifiche. Nella ricerca (n)etnografica  le categorie emergono induttivamente nel corso della ricerca e non devono essere imposte </a:t>
            </a:r>
            <a:r>
              <a:rPr lang="it-IT" sz="2000" i="1" dirty="0"/>
              <a:t>a priori </a:t>
            </a:r>
            <a:r>
              <a:rPr lang="it-IT" sz="2000" dirty="0"/>
              <a:t>dal ricercatore</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Annotare</a:t>
            </a:r>
            <a:r>
              <a:rPr lang="it-IT" sz="2000" dirty="0"/>
              <a:t>: annotazione di riflessioni e commenti durante la raccolta delle informazioni</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Astrarre e comparare</a:t>
            </a:r>
            <a:r>
              <a:rPr lang="it-IT" sz="2000" dirty="0"/>
              <a:t>: identificare similarità e differenze tra le informazioni raccolte, evidenziare ricorrenze, costruire relazioni</a:t>
            </a:r>
          </a:p>
          <a:p>
            <a:pPr marL="342900" lvl="0" indent="-342900">
              <a:buFont typeface="Wingdings" panose="05000000000000000000" pitchFamily="2" charset="2"/>
              <a:buChar char="ü"/>
            </a:pPr>
            <a:endParaRPr lang="it-IT" sz="2000" dirty="0"/>
          </a:p>
          <a:p>
            <a:pPr marL="342900" lvl="0" indent="-342900">
              <a:buFont typeface="Wingdings" panose="05000000000000000000" pitchFamily="2" charset="2"/>
              <a:buChar char="ü"/>
            </a:pPr>
            <a:r>
              <a:rPr lang="it-IT" sz="2000" b="1" dirty="0"/>
              <a:t>Generalizzare</a:t>
            </a:r>
            <a:r>
              <a:rPr lang="it-IT" sz="2000" dirty="0"/>
              <a:t>: elaborare un piccolo set di formulazioni teoriche generali che abbiano validità nell’ambito del caso studiato</a:t>
            </a:r>
          </a:p>
          <a:p>
            <a:pPr lvl="0"/>
            <a:endParaRPr lang="it-IT" sz="2000" dirty="0"/>
          </a:p>
          <a:p>
            <a:r>
              <a:rPr lang="it-IT" sz="2000" dirty="0"/>
              <a:t>Oltre che su un lavoro di codifica e classificazione, la netnografia è basata </a:t>
            </a:r>
            <a:r>
              <a:rPr lang="it-IT" sz="2000" u="sng" dirty="0"/>
              <a:t>sull’approccio ermeneutico</a:t>
            </a:r>
            <a:r>
              <a:rPr lang="it-IT" sz="2000" dirty="0"/>
              <a:t>. </a:t>
            </a:r>
          </a:p>
          <a:p>
            <a:r>
              <a:rPr lang="it-IT" sz="2000" dirty="0"/>
              <a:t>Kozinets (2002; 2010)  evidenzia che le interpretazioni più illuminati giungono spesso come risultato di un  processo di interpretazione simbolica ed ermeneutica, piuttosto che da un meticoloso lavoro di codifica e classificazione</a:t>
            </a:r>
          </a:p>
          <a:p>
            <a:endParaRPr lang="it-IT" sz="2000" dirty="0"/>
          </a:p>
        </p:txBody>
      </p:sp>
    </p:spTree>
    <p:extLst>
      <p:ext uri="{BB962C8B-B14F-4D97-AF65-F5344CB8AC3E}">
        <p14:creationId xmlns:p14="http://schemas.microsoft.com/office/powerpoint/2010/main" val="1496682811"/>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054177" cy="1325563"/>
          </a:xfrm>
        </p:spPr>
        <p:txBody>
          <a:bodyPr>
            <a:normAutofit/>
          </a:bodyPr>
          <a:lstStyle/>
          <a:p>
            <a:pPr algn="ctr"/>
            <a:r>
              <a:rPr lang="en-GB" sz="4800" b="1" dirty="0"/>
              <a:t>Netnografia in </a:t>
            </a:r>
            <a:r>
              <a:rPr lang="en-GB" sz="4800" b="1" dirty="0" err="1"/>
              <a:t>azione</a:t>
            </a:r>
            <a:r>
              <a:rPr lang="en-GB" sz="4800" b="1" dirty="0"/>
              <a:t>: </a:t>
            </a:r>
            <a:r>
              <a:rPr lang="en-GB" sz="4800" b="1" dirty="0" err="1"/>
              <a:t>alcune</a:t>
            </a:r>
            <a:r>
              <a:rPr lang="en-GB" sz="4800" b="1" dirty="0"/>
              <a:t> </a:t>
            </a:r>
            <a:r>
              <a:rPr lang="en-GB" sz="4800" b="1" dirty="0" err="1"/>
              <a:t>ricerche</a:t>
            </a:r>
            <a:r>
              <a:rPr lang="en-GB" sz="4800" b="1" dirty="0"/>
              <a:t> </a:t>
            </a:r>
            <a:r>
              <a:rPr lang="en-GB" sz="4800" b="1" dirty="0" err="1"/>
              <a:t>empiriche</a:t>
            </a:r>
            <a:endParaRPr lang="it-IT" sz="4800" b="1" dirty="0"/>
          </a:p>
        </p:txBody>
      </p:sp>
      <p:sp>
        <p:nvSpPr>
          <p:cNvPr id="3" name="Segnaposto contenuto 2"/>
          <p:cNvSpPr>
            <a:spLocks noGrp="1"/>
          </p:cNvSpPr>
          <p:nvPr>
            <p:ph idx="1"/>
          </p:nvPr>
        </p:nvSpPr>
        <p:spPr>
          <a:xfrm>
            <a:off x="820133" y="1325564"/>
            <a:ext cx="8653806" cy="4057142"/>
          </a:xfrm>
        </p:spPr>
        <p:txBody>
          <a:bodyPr>
            <a:noAutofit/>
          </a:bodyPr>
          <a:lstStyle/>
          <a:p>
            <a:pPr>
              <a:lnSpc>
                <a:spcPct val="100000"/>
              </a:lnSpc>
              <a:buFont typeface="Wingdings" panose="05000000000000000000" pitchFamily="2" charset="2"/>
              <a:buChar char="ü"/>
            </a:pPr>
            <a:r>
              <a:rPr lang="it-IT" sz="2400" dirty="0"/>
              <a:t> </a:t>
            </a:r>
            <a:r>
              <a:rPr lang="it-IT" sz="2400" dirty="0" err="1"/>
              <a:t>Fansubbing</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Fan fiction</a:t>
            </a:r>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Natural </a:t>
            </a:r>
            <a:r>
              <a:rPr lang="it-IT" sz="2400" dirty="0" err="1"/>
              <a:t>Cosmetics</a:t>
            </a:r>
            <a:r>
              <a:rPr lang="it-IT" sz="2400" dirty="0"/>
              <a:t> Web-</a:t>
            </a:r>
            <a:r>
              <a:rPr lang="it-IT" sz="2400" dirty="0" err="1"/>
              <a:t>tribes</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a:t> Fashion Blogging</a:t>
            </a:r>
          </a:p>
          <a:p>
            <a:pPr marL="0" indent="0">
              <a:lnSpc>
                <a:spcPct val="100000"/>
              </a:lnSpc>
              <a:buNone/>
            </a:pPr>
            <a:endParaRPr lang="it-IT" sz="2400" dirty="0"/>
          </a:p>
          <a:p>
            <a:pPr>
              <a:lnSpc>
                <a:spcPct val="100000"/>
              </a:lnSpc>
              <a:buFont typeface="Wingdings" panose="05000000000000000000" pitchFamily="2" charset="2"/>
              <a:buChar char="ü"/>
            </a:pPr>
            <a:r>
              <a:rPr lang="it-IT" sz="2400" dirty="0"/>
              <a:t> Pro-Ana </a:t>
            </a:r>
            <a:r>
              <a:rPr lang="it-IT" sz="2400" dirty="0" err="1"/>
              <a:t>Communities</a:t>
            </a:r>
            <a:endParaRPr lang="it-IT" sz="2400" dirty="0"/>
          </a:p>
          <a:p>
            <a:pPr>
              <a:lnSpc>
                <a:spcPct val="100000"/>
              </a:lnSpc>
              <a:buFont typeface="Wingdings" panose="05000000000000000000" pitchFamily="2" charset="2"/>
              <a:buChar char="ü"/>
            </a:pPr>
            <a:endParaRPr lang="it-IT" sz="2400" dirty="0"/>
          </a:p>
          <a:p>
            <a:pPr>
              <a:lnSpc>
                <a:spcPct val="100000"/>
              </a:lnSpc>
              <a:buFont typeface="Wingdings" panose="05000000000000000000" pitchFamily="2" charset="2"/>
              <a:buChar char="ü"/>
            </a:pPr>
            <a:r>
              <a:rPr lang="it-IT" sz="2400" dirty="0" err="1">
                <a:ea typeface="Verdana" panose="020B0604030504040204" pitchFamily="34" charset="0"/>
                <a:cs typeface="Verdana" panose="020B0604030504040204" pitchFamily="34" charset="0"/>
              </a:rPr>
              <a:t>Bareback</a:t>
            </a:r>
            <a:r>
              <a:rPr lang="it-IT" sz="2400" dirty="0">
                <a:ea typeface="Verdana" panose="020B0604030504040204" pitchFamily="34" charset="0"/>
                <a:cs typeface="Verdana" panose="020B0604030504040204" pitchFamily="34" charset="0"/>
              </a:rPr>
              <a:t> sex</a:t>
            </a:r>
            <a:endParaRPr lang="it-IT" sz="2400" dirty="0"/>
          </a:p>
        </p:txBody>
      </p:sp>
    </p:spTree>
    <p:extLst>
      <p:ext uri="{BB962C8B-B14F-4D97-AF65-F5344CB8AC3E}">
        <p14:creationId xmlns:p14="http://schemas.microsoft.com/office/powerpoint/2010/main" val="3139567518"/>
      </p:ext>
    </p:extLst>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olo 1"/>
          <p:cNvSpPr>
            <a:spLocks noGrp="1"/>
          </p:cNvSpPr>
          <p:nvPr>
            <p:ph type="ctrTitle"/>
          </p:nvPr>
        </p:nvSpPr>
        <p:spPr>
          <a:xfrm>
            <a:off x="1847850" y="188913"/>
            <a:ext cx="8275638" cy="792162"/>
          </a:xfrm>
        </p:spPr>
        <p:txBody>
          <a:bodyPr>
            <a:normAutofit fontScale="90000"/>
          </a:bodyPr>
          <a:lstStyle/>
          <a:p>
            <a:pPr eaLnBrk="1" hangingPunct="1"/>
            <a:r>
              <a:rPr lang="it-IT" altLang="it-IT" b="1" i="1" dirty="0" err="1"/>
              <a:t>Fansubbing</a:t>
            </a:r>
            <a:endParaRPr lang="it-IT" altLang="it-IT" b="1" i="1" dirty="0"/>
          </a:p>
        </p:txBody>
      </p:sp>
      <p:sp>
        <p:nvSpPr>
          <p:cNvPr id="3" name="Sottotitolo 2"/>
          <p:cNvSpPr>
            <a:spLocks noGrp="1"/>
          </p:cNvSpPr>
          <p:nvPr>
            <p:ph type="subTitle" idx="1"/>
          </p:nvPr>
        </p:nvSpPr>
        <p:spPr>
          <a:xfrm>
            <a:off x="0" y="1147764"/>
            <a:ext cx="12192000" cy="4709657"/>
          </a:xfrm>
        </p:spPr>
        <p:txBody>
          <a:bodyPr rtlCol="0">
            <a:normAutofit lnSpcReduction="10000"/>
          </a:bodyPr>
          <a:lstStyle/>
          <a:p>
            <a:pPr eaLnBrk="1" fontAlgn="auto" hangingPunct="1">
              <a:spcAft>
                <a:spcPts val="0"/>
              </a:spcAft>
              <a:defRPr/>
            </a:pPr>
            <a:r>
              <a:rPr lang="it-IT" sz="2400" i="1" dirty="0">
                <a:solidFill>
                  <a:schemeClr val="tx1"/>
                </a:solidFill>
              </a:rPr>
              <a:t>I </a:t>
            </a:r>
            <a:r>
              <a:rPr lang="it-IT" sz="2400" i="1" dirty="0" err="1">
                <a:solidFill>
                  <a:schemeClr val="tx1"/>
                </a:solidFill>
              </a:rPr>
              <a:t>fansubbers</a:t>
            </a:r>
            <a:r>
              <a:rPr lang="it-IT" sz="2400" i="1" dirty="0">
                <a:solidFill>
                  <a:schemeClr val="tx1"/>
                </a:solidFill>
              </a:rPr>
              <a:t> </a:t>
            </a:r>
            <a:r>
              <a:rPr lang="it-IT" sz="2400" dirty="0">
                <a:solidFill>
                  <a:schemeClr val="tx1"/>
                </a:solidFill>
              </a:rPr>
              <a:t>traducono e sottotitolano gratuitamente i propri prodotti mediali preferiti </a:t>
            </a:r>
          </a:p>
          <a:p>
            <a:pPr eaLnBrk="1" fontAlgn="auto" hangingPunct="1">
              <a:spcAft>
                <a:spcPts val="0"/>
              </a:spcAft>
              <a:defRPr/>
            </a:pPr>
            <a:r>
              <a:rPr lang="it-IT" sz="2400" dirty="0">
                <a:solidFill>
                  <a:schemeClr val="tx1"/>
                </a:solidFill>
              </a:rPr>
              <a:t>(in particolare serie tv americane)</a:t>
            </a:r>
          </a:p>
          <a:p>
            <a:pPr eaLnBrk="1" fontAlgn="auto" hangingPunct="1">
              <a:spcAft>
                <a:spcPts val="0"/>
              </a:spcAft>
              <a:defRPr/>
            </a:pPr>
            <a:endParaRPr lang="it-IT" sz="2400" dirty="0">
              <a:solidFill>
                <a:schemeClr val="tx1"/>
              </a:solidFill>
            </a:endParaRPr>
          </a:p>
          <a:p>
            <a:pPr eaLnBrk="1" fontAlgn="auto" hangingPunct="1">
              <a:spcAft>
                <a:spcPts val="0"/>
              </a:spcAft>
              <a:defRPr/>
            </a:pPr>
            <a:r>
              <a:rPr lang="it-IT" sz="2400" dirty="0">
                <a:solidFill>
                  <a:schemeClr val="tx1"/>
                </a:solidFill>
              </a:rPr>
              <a:t> Il lavoro dei </a:t>
            </a:r>
            <a:r>
              <a:rPr lang="it-IT" sz="2400" i="1" dirty="0" err="1">
                <a:solidFill>
                  <a:schemeClr val="tx1"/>
                </a:solidFill>
              </a:rPr>
              <a:t>fansubbers</a:t>
            </a:r>
            <a:r>
              <a:rPr lang="it-IT" sz="2400" i="1" dirty="0">
                <a:solidFill>
                  <a:schemeClr val="tx1"/>
                </a:solidFill>
              </a:rPr>
              <a:t> </a:t>
            </a:r>
            <a:r>
              <a:rPr lang="it-IT" sz="2400" dirty="0">
                <a:solidFill>
                  <a:schemeClr val="tx1"/>
                </a:solidFill>
              </a:rPr>
              <a:t>consente ad altri spettatori appassionati di fruire di un prodotto mediale:</a:t>
            </a:r>
          </a:p>
          <a:p>
            <a:pPr marL="285750" indent="-285750" eaLnBrk="1" fontAlgn="auto" hangingPunct="1">
              <a:spcAft>
                <a:spcPts val="0"/>
              </a:spcAft>
              <a:buFont typeface="Wingdings" panose="05000000000000000000" pitchFamily="2" charset="2"/>
              <a:buChar char="ü"/>
              <a:defRPr/>
            </a:pPr>
            <a:endParaRPr lang="it-IT" sz="2400" i="1" dirty="0">
              <a:solidFill>
                <a:schemeClr val="tx1"/>
              </a:solidFill>
            </a:endParaRPr>
          </a:p>
          <a:p>
            <a:pPr marL="457200" indent="-457200" algn="l" eaLnBrk="1" fontAlgn="auto" hangingPunct="1">
              <a:spcAft>
                <a:spcPts val="0"/>
              </a:spcAft>
              <a:buFont typeface="Wingdings" panose="05000000000000000000" pitchFamily="2" charset="2"/>
              <a:buChar char="ü"/>
              <a:defRPr/>
            </a:pPr>
            <a:r>
              <a:rPr lang="it-IT" sz="2400" dirty="0">
                <a:solidFill>
                  <a:schemeClr val="tx1"/>
                </a:solidFill>
              </a:rPr>
              <a:t>in lingua originale </a:t>
            </a:r>
          </a:p>
          <a:p>
            <a:pPr marL="457200" indent="-457200" algn="l" eaLnBrk="1" fontAlgn="auto" hangingPunct="1">
              <a:spcAft>
                <a:spcPts val="0"/>
              </a:spcAft>
              <a:buFont typeface="Wingdings" panose="05000000000000000000" pitchFamily="2" charset="2"/>
              <a:buChar char="ü"/>
              <a:defRPr/>
            </a:pPr>
            <a:r>
              <a:rPr lang="it-IT" sz="2400" dirty="0">
                <a:solidFill>
                  <a:schemeClr val="tx1"/>
                </a:solidFill>
              </a:rPr>
              <a:t>in contemporanea alla sua messa in onda nel paese d’origine</a:t>
            </a:r>
          </a:p>
          <a:p>
            <a:pPr algn="l" eaLnBrk="1" fontAlgn="auto" hangingPunct="1">
              <a:spcAft>
                <a:spcPts val="0"/>
              </a:spcAft>
              <a:defRPr/>
            </a:pPr>
            <a:endParaRPr lang="it-IT" sz="2400" dirty="0">
              <a:solidFill>
                <a:schemeClr val="tx1"/>
              </a:solidFill>
            </a:endParaRPr>
          </a:p>
          <a:p>
            <a:pPr algn="l" eaLnBrk="1" fontAlgn="auto" hangingPunct="1">
              <a:spcAft>
                <a:spcPts val="0"/>
              </a:spcAft>
              <a:defRPr/>
            </a:pPr>
            <a:r>
              <a:rPr lang="it-IT" sz="2400" dirty="0">
                <a:solidFill>
                  <a:schemeClr val="tx1"/>
                </a:solidFill>
              </a:rPr>
              <a:t>Le comunità di </a:t>
            </a:r>
            <a:r>
              <a:rPr lang="it-IT" sz="2400" i="1" dirty="0" err="1">
                <a:solidFill>
                  <a:schemeClr val="tx1"/>
                </a:solidFill>
              </a:rPr>
              <a:t>fansubbers</a:t>
            </a:r>
            <a:r>
              <a:rPr lang="it-IT" sz="2400" dirty="0">
                <a:solidFill>
                  <a:schemeClr val="tx1"/>
                </a:solidFill>
              </a:rPr>
              <a:t> costituiscono un esempio paradigmatico di </a:t>
            </a:r>
            <a:r>
              <a:rPr lang="it-IT" sz="2400" i="1" dirty="0">
                <a:solidFill>
                  <a:schemeClr val="tx1"/>
                </a:solidFill>
              </a:rPr>
              <a:t>cultura partecipativa </a:t>
            </a:r>
            <a:r>
              <a:rPr lang="it-IT" sz="2400" dirty="0">
                <a:solidFill>
                  <a:schemeClr val="tx1"/>
                </a:solidFill>
              </a:rPr>
              <a:t>(Jenkins, 2006) </a:t>
            </a:r>
          </a:p>
          <a:p>
            <a:pPr marL="342900" indent="-342900" algn="l" eaLnBrk="1" fontAlgn="auto" hangingPunct="1">
              <a:spcAft>
                <a:spcPts val="0"/>
              </a:spcAft>
              <a:buFont typeface="Wingdings" panose="05000000000000000000" pitchFamily="2" charset="2"/>
              <a:buChar char="ü"/>
              <a:defRPr/>
            </a:pPr>
            <a:endParaRPr lang="it-IT" sz="2200" dirty="0">
              <a:solidFill>
                <a:schemeClr val="tx1"/>
              </a:solidFill>
            </a:endParaRPr>
          </a:p>
          <a:p>
            <a:pPr eaLnBrk="1" fontAlgn="auto" hangingPunct="1">
              <a:spcAft>
                <a:spcPts val="0"/>
              </a:spcAft>
              <a:defRPr/>
            </a:pPr>
            <a:endParaRPr lang="it-IT" sz="2400" b="1" dirty="0"/>
          </a:p>
          <a:p>
            <a:pPr marL="342900" indent="-342900" eaLnBrk="1" fontAlgn="auto" hangingPunct="1">
              <a:spcAft>
                <a:spcPts val="0"/>
              </a:spcAft>
              <a:buFont typeface="Wingdings" panose="05000000000000000000" pitchFamily="2" charset="2"/>
              <a:buChar char="ü"/>
              <a:defRPr/>
            </a:pPr>
            <a:endParaRPr lang="it-IT" sz="2000" b="1" dirty="0"/>
          </a:p>
        </p:txBody>
      </p:sp>
      <p:sp>
        <p:nvSpPr>
          <p:cNvPr id="2052" name="CasellaDiTesto 6"/>
          <p:cNvSpPr txBox="1">
            <a:spLocks noChangeArrowheads="1"/>
          </p:cNvSpPr>
          <p:nvPr/>
        </p:nvSpPr>
        <p:spPr bwMode="auto">
          <a:xfrm>
            <a:off x="0" y="6532137"/>
            <a:ext cx="5919108" cy="307777"/>
          </a:xfrm>
          <a:prstGeom prst="rect">
            <a:avLst/>
          </a:prstGeom>
          <a:noFill/>
          <a:ln w="9525">
            <a:solidFill>
              <a:srgbClr val="00206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cs typeface="Arial" panose="020B0604020202020204" pitchFamily="34" charset="0"/>
              </a:rPr>
              <a:t>Riferimenti Bibliografici</a:t>
            </a:r>
            <a:r>
              <a:rPr lang="it-IT" altLang="it-IT" sz="1400" dirty="0">
                <a:solidFill>
                  <a:prstClr val="black"/>
                </a:solidFill>
                <a:cs typeface="Arial" panose="020B0604020202020204" pitchFamily="34" charset="0"/>
              </a:rPr>
              <a:t>: Innocenti &amp; Maestri, 2010;  Barra &amp; Guarnaccia, 2008. </a:t>
            </a:r>
          </a:p>
        </p:txBody>
      </p:sp>
    </p:spTree>
    <p:extLst>
      <p:ext uri="{BB962C8B-B14F-4D97-AF65-F5344CB8AC3E}">
        <p14:creationId xmlns:p14="http://schemas.microsoft.com/office/powerpoint/2010/main" val="4160930849"/>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00332" y="470439"/>
            <a:ext cx="10874326" cy="795654"/>
          </a:xfrm>
        </p:spPr>
        <p:txBody>
          <a:bodyPr/>
          <a:lstStyle/>
          <a:p>
            <a:r>
              <a:rPr lang="it-IT" sz="2800" dirty="0"/>
              <a:t>FASE I: DEFINIZIONE DEGLI OBIETTIVI COGNITIVI</a:t>
            </a:r>
          </a:p>
        </p:txBody>
      </p:sp>
      <p:sp>
        <p:nvSpPr>
          <p:cNvPr id="3" name="Sottotitolo 2"/>
          <p:cNvSpPr>
            <a:spLocks noGrp="1"/>
          </p:cNvSpPr>
          <p:nvPr>
            <p:ph type="subTitle" idx="1"/>
          </p:nvPr>
        </p:nvSpPr>
        <p:spPr>
          <a:xfrm>
            <a:off x="0" y="1772529"/>
            <a:ext cx="12192000" cy="4768948"/>
          </a:xfrm>
        </p:spPr>
        <p:txBody>
          <a:bodyPr/>
          <a:lstStyle/>
          <a:p>
            <a:pPr algn="l"/>
            <a:r>
              <a:rPr lang="it-IT" b="1" dirty="0">
                <a:solidFill>
                  <a:schemeClr val="tx1"/>
                </a:solidFill>
              </a:rPr>
              <a:t>Research question</a:t>
            </a:r>
            <a:r>
              <a:rPr lang="it-IT" dirty="0">
                <a:solidFill>
                  <a:schemeClr val="tx1"/>
                </a:solidFill>
              </a:rPr>
              <a:t>: Esplorare il fenomeno del </a:t>
            </a:r>
            <a:r>
              <a:rPr lang="it-IT" i="1" dirty="0">
                <a:solidFill>
                  <a:schemeClr val="tx1"/>
                </a:solidFill>
              </a:rPr>
              <a:t>fansubbing </a:t>
            </a:r>
            <a:r>
              <a:rPr lang="it-IT" dirty="0">
                <a:solidFill>
                  <a:schemeClr val="tx1"/>
                </a:solidFill>
              </a:rPr>
              <a:t>in Italia</a:t>
            </a:r>
          </a:p>
          <a:p>
            <a:pPr algn="l"/>
            <a:endParaRPr lang="it-IT" i="1" dirty="0">
              <a:solidFill>
                <a:schemeClr val="tx1"/>
              </a:solidFill>
              <a:latin typeface="Verdana" panose="020B0604030504040204" pitchFamily="34" charset="0"/>
              <a:ea typeface="Verdana" panose="020B0604030504040204" pitchFamily="34" charset="0"/>
              <a:cs typeface="Verdana" panose="020B0604030504040204" pitchFamily="34" charset="0"/>
            </a:endParaRPr>
          </a:p>
          <a:p>
            <a:pPr algn="l"/>
            <a:r>
              <a:rPr lang="it-IT" b="1" i="1" dirty="0">
                <a:solidFill>
                  <a:schemeClr val="tx1"/>
                </a:solidFill>
              </a:rPr>
              <a:t>Sub questions</a:t>
            </a:r>
            <a:r>
              <a:rPr lang="it-IT" dirty="0">
                <a:solidFill>
                  <a:schemeClr val="tx1"/>
                </a:solidFill>
              </a:rPr>
              <a:t>:</a:t>
            </a:r>
          </a:p>
          <a:p>
            <a:pPr marL="514350" indent="-514350" algn="l">
              <a:buFont typeface="+mj-lt"/>
              <a:buAutoNum type="arabicPeriod"/>
            </a:pPr>
            <a:r>
              <a:rPr lang="it-IT" dirty="0">
                <a:solidFill>
                  <a:schemeClr val="tx1"/>
                </a:solidFill>
              </a:rPr>
              <a:t>Quali sono le dinamiche produttive e organizzative delle comunità italiane di </a:t>
            </a:r>
            <a:r>
              <a:rPr lang="it-IT" i="1" dirty="0">
                <a:solidFill>
                  <a:schemeClr val="tx1"/>
                </a:solidFill>
              </a:rPr>
              <a:t>fansubbing</a:t>
            </a:r>
            <a:r>
              <a:rPr lang="it-IT" dirty="0">
                <a:solidFill>
                  <a:schemeClr val="tx1"/>
                </a:solidFill>
              </a:rPr>
              <a:t>?</a:t>
            </a:r>
          </a:p>
          <a:p>
            <a:pPr marL="514350" indent="-514350" algn="l">
              <a:buFont typeface="+mj-lt"/>
              <a:buAutoNum type="arabicPeriod"/>
            </a:pPr>
            <a:r>
              <a:rPr lang="it-IT" dirty="0">
                <a:solidFill>
                  <a:schemeClr val="tx1"/>
                </a:solidFill>
              </a:rPr>
              <a:t>Quali sono le motivazioni alla base della pratica del </a:t>
            </a:r>
            <a:r>
              <a:rPr lang="it-IT" i="1" dirty="0">
                <a:solidFill>
                  <a:schemeClr val="tx1"/>
                </a:solidFill>
              </a:rPr>
              <a:t>fansubbing</a:t>
            </a:r>
            <a:r>
              <a:rPr lang="it-IT" dirty="0">
                <a:solidFill>
                  <a:schemeClr val="tx1"/>
                </a:solidFill>
              </a:rPr>
              <a:t>?</a:t>
            </a:r>
          </a:p>
          <a:p>
            <a:pPr marL="514350" indent="-514350" algn="l">
              <a:buFont typeface="+mj-lt"/>
              <a:buAutoNum type="arabicPeriod"/>
            </a:pPr>
            <a:r>
              <a:rPr lang="it-IT" dirty="0">
                <a:solidFill>
                  <a:schemeClr val="tx1"/>
                </a:solidFill>
              </a:rPr>
              <a:t>Quali competenze si acquisiscono attraverso il </a:t>
            </a:r>
            <a:r>
              <a:rPr lang="it-IT" i="1" dirty="0">
                <a:solidFill>
                  <a:schemeClr val="tx1"/>
                </a:solidFill>
              </a:rPr>
              <a:t>fansubbing</a:t>
            </a:r>
            <a:r>
              <a:rPr lang="it-IT" dirty="0">
                <a:solidFill>
                  <a:schemeClr val="tx1"/>
                </a:solidFill>
              </a:rPr>
              <a:t>?</a:t>
            </a:r>
          </a:p>
          <a:p>
            <a:pPr algn="l"/>
            <a:endParaRPr lang="it-IT" dirty="0">
              <a:solidFill>
                <a:schemeClr val="tx1"/>
              </a:solidFill>
            </a:endParaRPr>
          </a:p>
          <a:p>
            <a:pPr marL="457200" indent="-457200" algn="l">
              <a:buFontTx/>
              <a:buChar char="-"/>
            </a:pPr>
            <a:endParaRPr lang="it-IT" dirty="0">
              <a:solidFill>
                <a:schemeClr val="tx1"/>
              </a:solidFill>
            </a:endParaRPr>
          </a:p>
          <a:p>
            <a:pPr marL="457200" indent="-457200" algn="l">
              <a:buFontTx/>
              <a:buChar char="-"/>
            </a:pPr>
            <a:endParaRPr lang="it-IT" dirty="0">
              <a:solidFill>
                <a:schemeClr val="tx1"/>
              </a:solidFill>
            </a:endParaRPr>
          </a:p>
        </p:txBody>
      </p:sp>
    </p:spTree>
    <p:extLst>
      <p:ext uri="{BB962C8B-B14F-4D97-AF65-F5344CB8AC3E}">
        <p14:creationId xmlns:p14="http://schemas.microsoft.com/office/powerpoint/2010/main" val="3232745720"/>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09600" y="274638"/>
            <a:ext cx="8379655" cy="1033657"/>
          </a:xfrm>
        </p:spPr>
        <p:txBody>
          <a:bodyPr/>
          <a:lstStyle/>
          <a:p>
            <a:r>
              <a:rPr lang="it-IT" sz="2800" dirty="0"/>
              <a:t>FASE II: LA SELEZIONE DEL CASO</a:t>
            </a:r>
          </a:p>
        </p:txBody>
      </p:sp>
      <p:pic>
        <p:nvPicPr>
          <p:cNvPr id="4" name="Immagine 4"/>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9383842" y="379828"/>
            <a:ext cx="2475221" cy="12222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ttangolo 4"/>
          <p:cNvSpPr/>
          <p:nvPr/>
        </p:nvSpPr>
        <p:spPr>
          <a:xfrm>
            <a:off x="347003" y="1971685"/>
            <a:ext cx="5519226" cy="3790781"/>
          </a:xfrm>
          <a:prstGeom prst="rect">
            <a:avLst/>
          </a:prstGeom>
        </p:spPr>
        <p:txBody>
          <a:bodyPr wrap="square">
            <a:spAutoFit/>
          </a:bodyPr>
          <a:lstStyle/>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la comunità di </a:t>
            </a:r>
            <a:r>
              <a:rPr lang="it-IT" i="1" dirty="0">
                <a:ea typeface="Times New Roman" panose="02020603050405020304" pitchFamily="18" charset="0"/>
                <a:cs typeface="Times New Roman" panose="02020603050405020304" pitchFamily="18" charset="0"/>
              </a:rPr>
              <a:t>fansubbing</a:t>
            </a:r>
            <a:r>
              <a:rPr lang="it-IT" dirty="0">
                <a:ea typeface="Times New Roman" panose="02020603050405020304" pitchFamily="18" charset="0"/>
                <a:cs typeface="Times New Roman" panose="02020603050405020304" pitchFamily="18" charset="0"/>
              </a:rPr>
              <a:t> più importante in Italia </a:t>
            </a:r>
            <a:endParaRPr lang="it-IT"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 comunicazioni e interazioni regolari e recenti tra i suoi membri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 un flusso considerevole di comunicazione tra i partecipanti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è costituita da numerosi e differenti partecipanti (oltre 300.000 utenti)</a:t>
            </a:r>
          </a:p>
          <a:p>
            <a:pPr marL="342900" lvl="0" indent="-342900" algn="just">
              <a:lnSpc>
                <a:spcPct val="115000"/>
              </a:lnSpc>
              <a:spcAft>
                <a:spcPts val="1000"/>
              </a:spcAft>
              <a:buClr>
                <a:srgbClr val="00B0F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la comunità offre al ricercatore informazioni ricche e dettagliate</a:t>
            </a:r>
            <a:endParaRPr lang="it-IT" dirty="0"/>
          </a:p>
        </p:txBody>
      </p:sp>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8946" y="2841674"/>
            <a:ext cx="5450117" cy="3080824"/>
          </a:xfrm>
          <a:prstGeom prst="rect">
            <a:avLst/>
          </a:prstGeom>
        </p:spPr>
      </p:pic>
    </p:spTree>
    <p:extLst>
      <p:ext uri="{BB962C8B-B14F-4D97-AF65-F5344CB8AC3E}">
        <p14:creationId xmlns:p14="http://schemas.microsoft.com/office/powerpoint/2010/main" val="2178037100"/>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olo 1"/>
          <p:cNvSpPr>
            <a:spLocks noGrp="1"/>
          </p:cNvSpPr>
          <p:nvPr>
            <p:ph type="ctrTitle"/>
          </p:nvPr>
        </p:nvSpPr>
        <p:spPr>
          <a:xfrm>
            <a:off x="2279651" y="0"/>
            <a:ext cx="7777163" cy="1125538"/>
          </a:xfrm>
        </p:spPr>
        <p:txBody>
          <a:bodyPr/>
          <a:lstStyle/>
          <a:p>
            <a:r>
              <a:rPr lang="it-IT" altLang="it-IT" sz="2800" dirty="0"/>
              <a:t>FASE III: INGRESSO</a:t>
            </a:r>
          </a:p>
        </p:txBody>
      </p:sp>
      <p:sp>
        <p:nvSpPr>
          <p:cNvPr id="3" name="CasellaDiTesto 2"/>
          <p:cNvSpPr txBox="1"/>
          <p:nvPr/>
        </p:nvSpPr>
        <p:spPr>
          <a:xfrm>
            <a:off x="253219" y="1266092"/>
            <a:ext cx="11197882" cy="5170646"/>
          </a:xfrm>
          <a:prstGeom prst="rect">
            <a:avLst/>
          </a:prstGeom>
          <a:noFill/>
        </p:spPr>
        <p:txBody>
          <a:bodyPr wrap="square" rtlCol="0">
            <a:spAutoFit/>
          </a:bodyPr>
          <a:lstStyle/>
          <a:p>
            <a:pPr algn="ctr"/>
            <a:r>
              <a:rPr lang="it-IT" sz="2400" b="1" dirty="0"/>
              <a:t>OVERT: </a:t>
            </a:r>
          </a:p>
          <a:p>
            <a:r>
              <a:rPr lang="it-IT" i="1" dirty="0"/>
              <a:t>R: Gentili Itasiani,</a:t>
            </a:r>
          </a:p>
          <a:p>
            <a:r>
              <a:rPr lang="it-IT" i="1" dirty="0"/>
              <a:t>[…] sto conducendo una tesi sull'Etnografia Digitale, un approccio innovativo di ricerca per lo studio delle Comunità Virtuali. Sarei interessata ad applicare questo tipo di approccio alla vostra Community che rappresenta, a mio parere, un esempio paradigmatico ed eccellente di Comunità di Pratica Virtuale.</a:t>
            </a:r>
          </a:p>
          <a:p>
            <a:r>
              <a:rPr lang="it-IT" i="1" dirty="0"/>
              <a:t>La Netnografia è un approccio assolutamente non intrusivo e non invasivo, che consiste in un'osservazione non partecipante delle dinamiche di funzionamento di un gruppo. Nel caso specifico, il mio obiettivo sarebbe quello analizzare le dinamiche relazionali ed organizzative della vostra Community mediante l'osservazione delle varie sezioni del Forum e l'analisi dei post più significativi.  L'analisi verrebbe condotta per fini esclusivamente scientifici, senza arrecare alcun disturbo agli utenti, nel pieno rispetto della privacy degli stessi e con garanzia di totale anonimato.  </a:t>
            </a:r>
          </a:p>
          <a:p>
            <a:r>
              <a:rPr lang="it-IT" i="1" dirty="0"/>
              <a:t>I risultati della mia indagine saranno progressivamente sottoposti alla vostra attenzione e sarò lieta di ricevere vostri suggerimenti/pareri/consigli. </a:t>
            </a:r>
          </a:p>
          <a:p>
            <a:r>
              <a:rPr lang="it-IT" i="1" dirty="0"/>
              <a:t>Attendo il vostro feedback per iniziare la ricerca!</a:t>
            </a:r>
          </a:p>
          <a:p>
            <a:r>
              <a:rPr lang="it-IT" i="1" dirty="0"/>
              <a:t>Grazie in anticipo </a:t>
            </a:r>
          </a:p>
          <a:p>
            <a:endParaRPr lang="it-IT" dirty="0"/>
          </a:p>
          <a:p>
            <a:r>
              <a:rPr lang="it-IT" dirty="0"/>
              <a:t>I: </a:t>
            </a:r>
            <a:r>
              <a:rPr lang="it-IT" i="1" dirty="0"/>
              <a:t>Buongiorno, il forum è composto da moltissime sezioni pubbliche e alcune private. Se ti interessa vedere come vengono gestite le traduzioni abbiamo "l'acquario" </a:t>
            </a:r>
            <a:r>
              <a:rPr lang="it-IT" i="1" dirty="0">
                <a:hlinkClick r:id="rId2"/>
              </a:rPr>
              <a:t>http://www.italiansubs.net/forum/lacquario/</a:t>
            </a:r>
            <a:r>
              <a:rPr lang="it-IT" i="1" dirty="0"/>
              <a:t> che è accessibile a tutti e dovrebbe fare al caso tuo. Spero di esserti stato utile, se hai delle domande scrivici pure.</a:t>
            </a:r>
          </a:p>
        </p:txBody>
      </p:sp>
    </p:spTree>
    <p:extLst>
      <p:ext uri="{BB962C8B-B14F-4D97-AF65-F5344CB8AC3E}">
        <p14:creationId xmlns:p14="http://schemas.microsoft.com/office/powerpoint/2010/main" val="186871869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122464" y="1735138"/>
            <a:ext cx="11936186" cy="4525962"/>
          </a:xfrm>
        </p:spPr>
        <p:txBody>
          <a:bodyPr>
            <a:normAutofit/>
          </a:bodyPr>
          <a:lstStyle/>
          <a:p>
            <a:pPr algn="l"/>
            <a:r>
              <a:rPr lang="it-IT" dirty="0"/>
              <a:t>Nell’ambito della  ricerca sociale sulla CMC, è possibile individuare due macro fasi:</a:t>
            </a:r>
          </a:p>
          <a:p>
            <a:pPr algn="l"/>
            <a:endParaRPr lang="it-IT" dirty="0"/>
          </a:p>
          <a:p>
            <a:pPr marL="342900" indent="-342900" algn="l">
              <a:buFont typeface="Arial" panose="020B0604020202020204" pitchFamily="34" charset="0"/>
              <a:buChar char="•"/>
            </a:pPr>
            <a:r>
              <a:rPr lang="it-IT" b="1" dirty="0"/>
              <a:t>I FASE</a:t>
            </a:r>
            <a:r>
              <a:rPr lang="it-IT" dirty="0"/>
              <a:t>: l’attenzione degli studiosi è rivolta principalmente allo studio degli </a:t>
            </a:r>
            <a:r>
              <a:rPr lang="it-IT" i="1" dirty="0"/>
              <a:t>effetti</a:t>
            </a:r>
            <a:r>
              <a:rPr lang="it-IT" dirty="0"/>
              <a:t> delle nuove tecnologie. Le informazioni raccolte dai ricercatori sono decontestualizzate, separate dal contesto discorsivo e sociale in cui sono inserite (</a:t>
            </a:r>
            <a:r>
              <a:rPr lang="it-IT" dirty="0" err="1"/>
              <a:t>Androutsopoulos</a:t>
            </a:r>
            <a:r>
              <a:rPr lang="it-IT" dirty="0"/>
              <a:t>, 2006, 4)</a:t>
            </a:r>
          </a:p>
          <a:p>
            <a:pPr marL="342900" indent="-342900" algn="l">
              <a:buFont typeface="Arial" panose="020B0604020202020204" pitchFamily="34" charset="0"/>
              <a:buChar char="•"/>
            </a:pPr>
            <a:endParaRPr lang="it-IT" dirty="0"/>
          </a:p>
          <a:p>
            <a:pPr marL="342900" indent="-342900" algn="l">
              <a:buFont typeface="Arial" panose="020B0604020202020204" pitchFamily="34" charset="0"/>
              <a:buChar char="•"/>
            </a:pPr>
            <a:r>
              <a:rPr lang="it-IT" b="1" dirty="0"/>
              <a:t>II FASE: </a:t>
            </a:r>
            <a:r>
              <a:rPr lang="it-IT" dirty="0"/>
              <a:t>è</a:t>
            </a:r>
            <a:r>
              <a:rPr lang="it-IT" b="1" dirty="0"/>
              <a:t> </a:t>
            </a:r>
            <a:r>
              <a:rPr lang="it-IT" dirty="0"/>
              <a:t>caratterizzata dall’utilizzo crescente di approcci «naturalistici» allo studio dei fenomeni </a:t>
            </a:r>
            <a:r>
              <a:rPr lang="it-IT" i="1" dirty="0"/>
              <a:t>online</a:t>
            </a:r>
            <a:r>
              <a:rPr lang="it-IT" dirty="0"/>
              <a:t>, con una progressiva attenzione al contesto e diffusione di ricerche di stampo etnografico (</a:t>
            </a:r>
            <a:r>
              <a:rPr lang="it-IT" dirty="0" err="1"/>
              <a:t>Hine</a:t>
            </a:r>
            <a:r>
              <a:rPr lang="en-GB" dirty="0"/>
              <a:t>, 2005, 7)</a:t>
            </a:r>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spTree>
    <p:extLst>
      <p:ext uri="{BB962C8B-B14F-4D97-AF65-F5344CB8AC3E}">
        <p14:creationId xmlns:p14="http://schemas.microsoft.com/office/powerpoint/2010/main" val="1994053768"/>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781396" y="386034"/>
            <a:ext cx="10500893" cy="461864"/>
          </a:xfrm>
        </p:spPr>
        <p:txBody>
          <a:bodyPr>
            <a:normAutofit fontScale="90000"/>
          </a:bodyPr>
          <a:lstStyle/>
          <a:p>
            <a:r>
              <a:rPr lang="it-IT" sz="2800" dirty="0"/>
              <a:t>FASE IV:RACCOLTA DELLE INFORMAZIONI</a:t>
            </a:r>
          </a:p>
        </p:txBody>
      </p:sp>
      <p:sp>
        <p:nvSpPr>
          <p:cNvPr id="4" name="CasellaDiTesto 3"/>
          <p:cNvSpPr txBox="1"/>
          <p:nvPr/>
        </p:nvSpPr>
        <p:spPr>
          <a:xfrm>
            <a:off x="253219" y="1266092"/>
            <a:ext cx="11197882" cy="738664"/>
          </a:xfrm>
          <a:prstGeom prst="rect">
            <a:avLst/>
          </a:prstGeom>
          <a:noFill/>
        </p:spPr>
        <p:txBody>
          <a:bodyPr wrap="square" rtlCol="0">
            <a:spAutoFit/>
          </a:bodyPr>
          <a:lstStyle/>
          <a:p>
            <a:pPr algn="ctr"/>
            <a:r>
              <a:rPr lang="it-IT" sz="2400" b="1" dirty="0"/>
              <a:t>PURE NETNOGRAPHY: </a:t>
            </a:r>
          </a:p>
          <a:p>
            <a:r>
              <a:rPr lang="it-IT" i="1" dirty="0"/>
              <a:t>.</a:t>
            </a:r>
          </a:p>
        </p:txBody>
      </p:sp>
      <p:graphicFrame>
        <p:nvGraphicFramePr>
          <p:cNvPr id="5" name="Tabella 4"/>
          <p:cNvGraphicFramePr>
            <a:graphicFrameLocks noGrp="1"/>
          </p:cNvGraphicFramePr>
          <p:nvPr/>
        </p:nvGraphicFramePr>
        <p:xfrm>
          <a:off x="9256542" y="1110191"/>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
        <p:nvSpPr>
          <p:cNvPr id="6" name="CasellaDiTesto 5"/>
          <p:cNvSpPr txBox="1"/>
          <p:nvPr/>
        </p:nvSpPr>
        <p:spPr>
          <a:xfrm>
            <a:off x="1026942" y="2475913"/>
            <a:ext cx="8229600" cy="1569660"/>
          </a:xfrm>
          <a:prstGeom prst="rect">
            <a:avLst/>
          </a:prstGeom>
          <a:noFill/>
        </p:spPr>
        <p:txBody>
          <a:bodyPr wrap="square" rtlCol="0">
            <a:spAutoFit/>
          </a:bodyPr>
          <a:lstStyle/>
          <a:p>
            <a:pPr algn="ctr"/>
            <a:r>
              <a:rPr lang="it-IT" sz="2400" b="1" dirty="0"/>
              <a:t>Osservazione non partecipante </a:t>
            </a:r>
            <a:r>
              <a:rPr lang="it-IT" sz="2400" dirty="0"/>
              <a:t>delle interazioni </a:t>
            </a:r>
            <a:r>
              <a:rPr lang="it-IT" sz="2400" i="1" dirty="0"/>
              <a:t>online</a:t>
            </a:r>
            <a:r>
              <a:rPr lang="it-IT" sz="2400" dirty="0"/>
              <a:t> attraverso le varie sezioni del Forum </a:t>
            </a:r>
          </a:p>
          <a:p>
            <a:pPr algn="ctr"/>
            <a:r>
              <a:rPr lang="it-IT" sz="2400" dirty="0"/>
              <a:t>&amp;</a:t>
            </a:r>
          </a:p>
          <a:p>
            <a:pPr algn="ctr"/>
            <a:r>
              <a:rPr lang="it-IT" sz="2400" b="1" dirty="0"/>
              <a:t>Interviste </a:t>
            </a:r>
            <a:r>
              <a:rPr lang="it-IT" sz="2400" b="1" i="1" dirty="0"/>
              <a:t>online</a:t>
            </a:r>
            <a:r>
              <a:rPr lang="it-IT" sz="2400" i="1" dirty="0"/>
              <a:t> </a:t>
            </a:r>
            <a:r>
              <a:rPr lang="it-IT" sz="2400" dirty="0"/>
              <a:t>ai membri della comunità </a:t>
            </a:r>
          </a:p>
        </p:txBody>
      </p:sp>
      <p:pic>
        <p:nvPicPr>
          <p:cNvPr id="10" name="Immagine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0333" y="4445824"/>
            <a:ext cx="4466492" cy="1936589"/>
          </a:xfrm>
          <a:prstGeom prst="rect">
            <a:avLst/>
          </a:prstGeom>
        </p:spPr>
      </p:pic>
      <p:pic>
        <p:nvPicPr>
          <p:cNvPr id="12" name="Immagin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4978" y="4278550"/>
            <a:ext cx="3821723" cy="2271135"/>
          </a:xfrm>
          <a:prstGeom prst="rect">
            <a:avLst/>
          </a:prstGeom>
        </p:spPr>
      </p:pic>
    </p:spTree>
    <p:extLst>
      <p:ext uri="{BB962C8B-B14F-4D97-AF65-F5344CB8AC3E}">
        <p14:creationId xmlns:p14="http://schemas.microsoft.com/office/powerpoint/2010/main" val="3379851794"/>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asellaDiTesto 4"/>
          <p:cNvSpPr txBox="1"/>
          <p:nvPr/>
        </p:nvSpPr>
        <p:spPr>
          <a:xfrm>
            <a:off x="6409328" y="1417638"/>
            <a:ext cx="5159280" cy="553998"/>
          </a:xfrm>
          <a:prstGeom prst="rect">
            <a:avLst/>
          </a:prstGeom>
          <a:noFill/>
          <a:ln w="12700">
            <a:solidFill>
              <a:srgbClr val="0070C0"/>
            </a:solidFill>
          </a:ln>
        </p:spPr>
        <p:txBody>
          <a:bodyPr wrap="square" rtlCol="0">
            <a:spAutoFit/>
          </a:bodyPr>
          <a:lstStyle/>
          <a:p>
            <a:r>
              <a:rPr lang="it-IT" sz="1600" dirty="0"/>
              <a:t>«</a:t>
            </a:r>
            <a:r>
              <a:rPr lang="it-IT" sz="1400" i="1" dirty="0">
                <a:latin typeface="Verdana" panose="020B0604030504040204" pitchFamily="34" charset="0"/>
                <a:ea typeface="Verdana" panose="020B0604030504040204" pitchFamily="34" charset="0"/>
                <a:cs typeface="Verdana" panose="020B0604030504040204" pitchFamily="34" charset="0"/>
              </a:rPr>
              <a:t>Sono un serial-</a:t>
            </a:r>
            <a:r>
              <a:rPr lang="it-IT" sz="1400" i="1" dirty="0" err="1">
                <a:latin typeface="Verdana" panose="020B0604030504040204" pitchFamily="34" charset="0"/>
                <a:ea typeface="Verdana" panose="020B0604030504040204" pitchFamily="34" charset="0"/>
                <a:cs typeface="Verdana" panose="020B0604030504040204" pitchFamily="34" charset="0"/>
              </a:rPr>
              <a:t>addicted</a:t>
            </a:r>
            <a:r>
              <a:rPr lang="it-IT" sz="1400" i="1" dirty="0">
                <a:latin typeface="Verdana" panose="020B0604030504040204" pitchFamily="34" charset="0"/>
                <a:ea typeface="Verdana" panose="020B0604030504040204" pitchFamily="34" charset="0"/>
                <a:cs typeface="Verdana" panose="020B0604030504040204" pitchFamily="34" charset="0"/>
              </a:rPr>
              <a:t> capace di non dormire pur di finire una serie tv»*</a:t>
            </a:r>
          </a:p>
        </p:txBody>
      </p:sp>
      <p:sp>
        <p:nvSpPr>
          <p:cNvPr id="6" name="CasellaDiTesto 5"/>
          <p:cNvSpPr txBox="1"/>
          <p:nvPr/>
        </p:nvSpPr>
        <p:spPr>
          <a:xfrm>
            <a:off x="1692157" y="4976594"/>
            <a:ext cx="5159280" cy="954107"/>
          </a:xfrm>
          <a:prstGeom prst="rect">
            <a:avLst/>
          </a:prstGeom>
          <a:noFill/>
          <a:ln w="12700">
            <a:solidFill>
              <a:srgbClr val="0070C0"/>
            </a:solidFill>
          </a:ln>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a:t>
            </a:r>
            <a:r>
              <a:rPr lang="it-IT" sz="1400" i="1" dirty="0">
                <a:latin typeface="Verdana" panose="020B0604030504040204" pitchFamily="34" charset="0"/>
                <a:ea typeface="Verdana" panose="020B0604030504040204" pitchFamily="34" charset="0"/>
                <a:cs typeface="Verdana" panose="020B0604030504040204" pitchFamily="34" charset="0"/>
              </a:rPr>
              <a:t>sono una patita per quasi tutte le serie americane . Praticamente ho iniziato a seguirle da bambina e ormai sono la mia droga, ne seguo parecchie alla volta»*</a:t>
            </a:r>
          </a:p>
        </p:txBody>
      </p:sp>
      <p:sp>
        <p:nvSpPr>
          <p:cNvPr id="7" name="CasellaDiTesto 6"/>
          <p:cNvSpPr txBox="1"/>
          <p:nvPr/>
        </p:nvSpPr>
        <p:spPr>
          <a:xfrm>
            <a:off x="1010375" y="2436170"/>
            <a:ext cx="3072341" cy="1384995"/>
          </a:xfrm>
          <a:prstGeom prst="rect">
            <a:avLst/>
          </a:prstGeom>
          <a:noFill/>
          <a:ln w="12700">
            <a:solidFill>
              <a:srgbClr val="0070C0"/>
            </a:solidFill>
          </a:ln>
        </p:spPr>
        <p:txBody>
          <a:bodyPr wrap="square" rtlCol="0">
            <a:spAutoFit/>
          </a:bodyPr>
          <a:lstStyle/>
          <a:p>
            <a:r>
              <a:rPr lang="it-IT" sz="1400" i="1" dirty="0">
                <a:latin typeface="Verdana" panose="020B0604030504040204" pitchFamily="34" charset="0"/>
                <a:ea typeface="Verdana" panose="020B0604030504040204" pitchFamily="34" charset="0"/>
                <a:cs typeface="Verdana" panose="020B0604030504040204" pitchFamily="34" charset="0"/>
              </a:rPr>
              <a:t>«[…]mi sono talmente affezionata a tutto il popolo che bazzica questo sito da non poter più fare a meno di commentare ogni episodio che vedo!»*</a:t>
            </a:r>
          </a:p>
        </p:txBody>
      </p:sp>
      <p:sp>
        <p:nvSpPr>
          <p:cNvPr id="8" name="CasellaDiTesto 7"/>
          <p:cNvSpPr txBox="1"/>
          <p:nvPr/>
        </p:nvSpPr>
        <p:spPr>
          <a:xfrm>
            <a:off x="8361932" y="3958661"/>
            <a:ext cx="2522796" cy="1815882"/>
          </a:xfrm>
          <a:prstGeom prst="rect">
            <a:avLst/>
          </a:prstGeom>
          <a:noFill/>
          <a:ln w="12700">
            <a:solidFill>
              <a:srgbClr val="0070C0"/>
            </a:solidFill>
          </a:ln>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a:t>
            </a:r>
            <a:r>
              <a:rPr lang="it-IT" sz="1400" i="1" dirty="0">
                <a:latin typeface="Verdana" panose="020B0604030504040204" pitchFamily="34" charset="0"/>
                <a:ea typeface="Verdana" panose="020B0604030504040204" pitchFamily="34" charset="0"/>
                <a:cs typeface="Verdana" panose="020B0604030504040204" pitchFamily="34" charset="0"/>
              </a:rPr>
              <a:t>come tanti, anche io adoro le serie in lingua originale. il doppiaggio le snatura, le banalizza. ho iniziato a seguire le serie originali per "rinfrescare" l'inglese […] basta. un altro mondo»*</a:t>
            </a:r>
          </a:p>
        </p:txBody>
      </p:sp>
      <p:sp>
        <p:nvSpPr>
          <p:cNvPr id="10" name="CasellaDiTesto 9"/>
          <p:cNvSpPr txBox="1"/>
          <p:nvPr/>
        </p:nvSpPr>
        <p:spPr>
          <a:xfrm>
            <a:off x="-1" y="6469070"/>
            <a:ext cx="11568609" cy="307777"/>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 Fonte: analisi Netnografica della sezione www.italiansubs.net/forum/presentazioni</a:t>
            </a:r>
          </a:p>
        </p:txBody>
      </p:sp>
      <p:sp>
        <p:nvSpPr>
          <p:cNvPr id="11" name="Titolo 1"/>
          <p:cNvSpPr txBox="1">
            <a:spLocks/>
          </p:cNvSpPr>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a:t> </a:t>
            </a:r>
            <a:r>
              <a:rPr lang="it-IT" sz="2800" dirty="0"/>
              <a:t>FASE V: ESEMPIO DI ANALISI</a:t>
            </a:r>
          </a:p>
        </p:txBody>
      </p:sp>
    </p:spTree>
    <p:extLst>
      <p:ext uri="{BB962C8B-B14F-4D97-AF65-F5344CB8AC3E}">
        <p14:creationId xmlns:p14="http://schemas.microsoft.com/office/powerpoint/2010/main" val="3519799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0" grpId="0"/>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2241452" y="71030"/>
            <a:ext cx="8767825" cy="1139483"/>
          </a:xfrm>
        </p:spPr>
        <p:txBody>
          <a:bodyPr/>
          <a:lstStyle/>
          <a:p>
            <a:r>
              <a:rPr lang="it-IT" sz="2800" dirty="0"/>
              <a:t>FASE V: ESEMPIO DI ANALISI</a:t>
            </a:r>
          </a:p>
        </p:txBody>
      </p:sp>
      <p:sp>
        <p:nvSpPr>
          <p:cNvPr id="4" name="CasellaDiTesto 10"/>
          <p:cNvSpPr txBox="1"/>
          <p:nvPr/>
        </p:nvSpPr>
        <p:spPr>
          <a:xfrm>
            <a:off x="620014" y="1761868"/>
            <a:ext cx="3721178" cy="1477328"/>
          </a:xfrm>
          <a:prstGeom prst="rect">
            <a:avLst/>
          </a:prstGeom>
          <a:noFill/>
          <a:ln>
            <a:solidFill>
              <a:srgbClr val="FFFF0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000" b="1" dirty="0">
                <a:latin typeface="Verdana" panose="020B0604030504040204" pitchFamily="34" charset="0"/>
                <a:ea typeface="Verdana" panose="020B0604030504040204" pitchFamily="34" charset="0"/>
                <a:cs typeface="Verdana" panose="020B0604030504040204" pitchFamily="34" charset="0"/>
              </a:rPr>
              <a:t>Traduttore1</a:t>
            </a:r>
            <a:r>
              <a:rPr lang="en-US" sz="1000" dirty="0">
                <a:latin typeface="Verdana" panose="020B0604030504040204" pitchFamily="34" charset="0"/>
                <a:ea typeface="Verdana" panose="020B0604030504040204" pitchFamily="34" charset="0"/>
                <a:cs typeface="Verdana" panose="020B0604030504040204" pitchFamily="34" charset="0"/>
              </a:rPr>
              <a:t>: </a:t>
            </a:r>
            <a:r>
              <a:rPr lang="it-IT" sz="1000" i="1" dirty="0">
                <a:latin typeface="Verdana" panose="020B0604030504040204" pitchFamily="34" charset="0"/>
                <a:ea typeface="Verdana" panose="020B0604030504040204" pitchFamily="34" charset="0"/>
                <a:cs typeface="Verdana" panose="020B0604030504040204" pitchFamily="34" charset="0"/>
              </a:rPr>
              <a:t>«</a:t>
            </a:r>
            <a:r>
              <a:rPr lang="en-US" sz="1000" dirty="0">
                <a:latin typeface="Verdana" panose="020B0604030504040204" pitchFamily="34" charset="0"/>
                <a:ea typeface="Verdana" panose="020B0604030504040204" pitchFamily="34" charset="0"/>
                <a:cs typeface="Verdana" panose="020B0604030504040204" pitchFamily="34" charset="0"/>
              </a:rPr>
              <a:t>Question time, poi </a:t>
            </a:r>
            <a:r>
              <a:rPr lang="en-US" sz="1000" dirty="0" err="1">
                <a:latin typeface="Verdana" panose="020B0604030504040204" pitchFamily="34" charset="0"/>
                <a:ea typeface="Verdana" panose="020B0604030504040204" pitchFamily="34" charset="0"/>
                <a:cs typeface="Verdana" panose="020B0604030504040204" pitchFamily="34" charset="0"/>
              </a:rPr>
              <a:t>direi</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che</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consegno</a:t>
            </a:r>
            <a:r>
              <a:rPr lang="en-US" sz="1000" dirty="0">
                <a:latin typeface="Verdana" panose="020B0604030504040204" pitchFamily="34" charset="0"/>
                <a:ea typeface="Verdana" panose="020B0604030504040204" pitchFamily="34" charset="0"/>
                <a:cs typeface="Verdana" panose="020B0604030504040204" pitchFamily="34" charset="0"/>
              </a:rPr>
              <a:t>. 3.38: ‘I mean, that looks like it was done with a knife and fork by the council.’ non </a:t>
            </a:r>
            <a:r>
              <a:rPr lang="en-US" sz="1000" dirty="0" err="1">
                <a:latin typeface="Verdana" panose="020B0604030504040204" pitchFamily="34" charset="0"/>
                <a:ea typeface="Verdana" panose="020B0604030504040204" pitchFamily="34" charset="0"/>
                <a:cs typeface="Verdana" panose="020B0604030504040204" pitchFamily="34" charset="0"/>
              </a:rPr>
              <a:t>riesco</a:t>
            </a:r>
            <a:r>
              <a:rPr lang="en-US" sz="1000" dirty="0">
                <a:latin typeface="Verdana" panose="020B0604030504040204" pitchFamily="34" charset="0"/>
                <a:ea typeface="Verdana" panose="020B0604030504040204" pitchFamily="34" charset="0"/>
                <a:cs typeface="Verdana" panose="020B0604030504040204" pitchFamily="34" charset="0"/>
              </a:rPr>
              <a:t> a </a:t>
            </a:r>
            <a:r>
              <a:rPr lang="en-US" sz="1000" dirty="0" err="1">
                <a:latin typeface="Verdana" panose="020B0604030504040204" pitchFamily="34" charset="0"/>
                <a:ea typeface="Verdana" panose="020B0604030504040204" pitchFamily="34" charset="0"/>
                <a:cs typeface="Verdana" panose="020B0604030504040204" pitchFamily="34" charset="0"/>
              </a:rPr>
              <a:t>capire</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il</a:t>
            </a:r>
            <a:r>
              <a:rPr lang="en-US" sz="1000" dirty="0">
                <a:latin typeface="Verdana" panose="020B0604030504040204" pitchFamily="34" charset="0"/>
                <a:ea typeface="Verdana" panose="020B0604030504040204" pitchFamily="34" charset="0"/>
                <a:cs typeface="Verdana" panose="020B0604030504040204" pitchFamily="34" charset="0"/>
              </a:rPr>
              <a:t> </a:t>
            </a:r>
            <a:r>
              <a:rPr lang="en-US" sz="1000" dirty="0" err="1">
                <a:latin typeface="Verdana" panose="020B0604030504040204" pitchFamily="34" charset="0"/>
                <a:ea typeface="Verdana" panose="020B0604030504040204" pitchFamily="34" charset="0"/>
                <a:cs typeface="Verdana" panose="020B0604030504040204" pitchFamily="34" charset="0"/>
              </a:rPr>
              <a:t>senso</a:t>
            </a:r>
            <a:r>
              <a:rPr lang="en-US" sz="1000" dirty="0">
                <a:latin typeface="Verdana" panose="020B0604030504040204" pitchFamily="34" charset="0"/>
                <a:ea typeface="Verdana" panose="020B0604030504040204" pitchFamily="34" charset="0"/>
                <a:cs typeface="Verdana" panose="020B0604030504040204" pitchFamily="34" charset="0"/>
              </a:rPr>
              <a:t> di </a:t>
            </a:r>
            <a:r>
              <a:rPr lang="en-US" sz="1000" dirty="0" err="1">
                <a:latin typeface="Verdana" panose="020B0604030504040204" pitchFamily="34" charset="0"/>
                <a:ea typeface="Verdana" panose="020B0604030504040204" pitchFamily="34" charset="0"/>
                <a:cs typeface="Verdana" panose="020B0604030504040204" pitchFamily="34" charset="0"/>
              </a:rPr>
              <a:t>quel</a:t>
            </a:r>
            <a:r>
              <a:rPr lang="en-US" sz="1000" dirty="0">
                <a:latin typeface="Verdana" panose="020B0604030504040204" pitchFamily="34" charset="0"/>
                <a:ea typeface="Verdana" panose="020B0604030504040204" pitchFamily="34" charset="0"/>
                <a:cs typeface="Verdana" panose="020B0604030504040204" pitchFamily="34" charset="0"/>
              </a:rPr>
              <a:t> "council”</a:t>
            </a:r>
            <a:r>
              <a:rPr lang="it-IT" sz="1000" dirty="0">
                <a:latin typeface="Verdana" panose="020B0604030504040204" pitchFamily="34" charset="0"/>
                <a:ea typeface="Verdana" panose="020B0604030504040204" pitchFamily="34" charset="0"/>
                <a:cs typeface="Verdana" panose="020B0604030504040204" pitchFamily="34" charset="0"/>
              </a:rPr>
              <a:t>»</a:t>
            </a:r>
          </a:p>
          <a:p>
            <a:r>
              <a:rPr lang="it-IT" sz="1000" b="1" dirty="0">
                <a:latin typeface="Verdana" panose="020B0604030504040204" pitchFamily="34" charset="0"/>
                <a:ea typeface="Verdana" panose="020B0604030504040204" pitchFamily="34" charset="0"/>
                <a:cs typeface="Verdana" panose="020B0604030504040204" pitchFamily="34" charset="0"/>
              </a:rPr>
              <a:t>Revisore</a:t>
            </a:r>
            <a:r>
              <a:rPr lang="it-IT" sz="1000" dirty="0">
                <a:latin typeface="Verdana" panose="020B0604030504040204" pitchFamily="34" charset="0"/>
                <a:ea typeface="Verdana" panose="020B0604030504040204" pitchFamily="34" charset="0"/>
                <a:cs typeface="Verdana" panose="020B0604030504040204" pitchFamily="34" charset="0"/>
              </a:rPr>
              <a:t>: «comunque preferisco che i traduttori si confrontino tra loro, così ho più idee tra le quali scegliere in fase di revisione»</a:t>
            </a:r>
          </a:p>
          <a:p>
            <a:r>
              <a:rPr lang="it-IT" sz="1000" b="1" dirty="0">
                <a:latin typeface="Verdana" panose="020B0604030504040204" pitchFamily="34" charset="0"/>
                <a:ea typeface="Verdana" panose="020B0604030504040204" pitchFamily="34" charset="0"/>
                <a:cs typeface="Verdana" panose="020B0604030504040204" pitchFamily="34" charset="0"/>
              </a:rPr>
              <a:t>Traduttore3</a:t>
            </a:r>
            <a:r>
              <a:rPr lang="it-IT" sz="1000" dirty="0">
                <a:latin typeface="Verdana" panose="020B0604030504040204" pitchFamily="34" charset="0"/>
                <a:ea typeface="Verdana" panose="020B0604030504040204" pitchFamily="34" charset="0"/>
                <a:cs typeface="Verdana" panose="020B0604030504040204" pitchFamily="34" charset="0"/>
              </a:rPr>
              <a:t>: «Si riferisce ai </a:t>
            </a:r>
            <a:r>
              <a:rPr lang="it-IT" sz="1000" dirty="0" err="1">
                <a:latin typeface="Verdana" panose="020B0604030504040204" pitchFamily="34" charset="0"/>
                <a:ea typeface="Verdana" panose="020B0604030504040204" pitchFamily="34" charset="0"/>
                <a:cs typeface="Verdana" panose="020B0604030504040204" pitchFamily="34" charset="0"/>
              </a:rPr>
              <a:t>town</a:t>
            </a:r>
            <a:r>
              <a:rPr lang="it-IT" sz="1000" dirty="0">
                <a:latin typeface="Verdana" panose="020B0604030504040204" pitchFamily="34" charset="0"/>
                <a:ea typeface="Verdana" panose="020B0604030504040204" pitchFamily="34" charset="0"/>
                <a:cs typeface="Verdana" panose="020B0604030504040204" pitchFamily="34" charset="0"/>
              </a:rPr>
              <a:t>/city </a:t>
            </a:r>
            <a:r>
              <a:rPr lang="it-IT" sz="1000" dirty="0" err="1">
                <a:latin typeface="Verdana" panose="020B0604030504040204" pitchFamily="34" charset="0"/>
                <a:ea typeface="Verdana" panose="020B0604030504040204" pitchFamily="34" charset="0"/>
                <a:cs typeface="Verdana" panose="020B0604030504040204" pitchFamily="34" charset="0"/>
              </a:rPr>
              <a:t>council</a:t>
            </a:r>
            <a:r>
              <a:rPr lang="it-IT" sz="1000" dirty="0">
                <a:latin typeface="Verdana" panose="020B0604030504040204" pitchFamily="34" charset="0"/>
                <a:ea typeface="Verdana" panose="020B0604030504040204" pitchFamily="34" charset="0"/>
                <a:cs typeface="Verdana" panose="020B0604030504040204" pitchFamily="34" charset="0"/>
              </a:rPr>
              <a:t>, che dovrebbero essere le giunte comunali inglesi»  </a:t>
            </a:r>
          </a:p>
        </p:txBody>
      </p:sp>
      <p:graphicFrame>
        <p:nvGraphicFramePr>
          <p:cNvPr id="5" name="Diagramma 4"/>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7" name="CasellaDiTesto 15"/>
          <p:cNvSpPr txBox="1"/>
          <p:nvPr/>
        </p:nvSpPr>
        <p:spPr>
          <a:xfrm>
            <a:off x="7893011" y="4385512"/>
            <a:ext cx="3721178" cy="1015663"/>
          </a:xfrm>
          <a:prstGeom prst="rect">
            <a:avLst/>
          </a:prstGeom>
          <a:noFill/>
          <a:ln>
            <a:solidFill>
              <a:srgbClr val="00B0F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200" i="1" dirty="0">
                <a:latin typeface="Verdana" panose="020B0604030504040204" pitchFamily="34" charset="0"/>
                <a:ea typeface="Verdana" panose="020B0604030504040204" pitchFamily="34" charset="0"/>
                <a:cs typeface="Verdana" panose="020B0604030504040204" pitchFamily="34" charset="0"/>
              </a:rPr>
              <a:t>«Ad un certo punto, una traduttrice senior mi ha proposto di affiancarla in una revisione. Da lì ho cominciato a revisionare affiancato a revisori "certificati"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 o senior) </a:t>
            </a:r>
            <a:r>
              <a:rPr lang="it-IT" sz="1200" i="1" dirty="0" err="1">
                <a:latin typeface="Verdana" panose="020B0604030504040204" pitchFamily="34" charset="0"/>
                <a:ea typeface="Verdana" panose="020B0604030504040204" pitchFamily="34" charset="0"/>
                <a:cs typeface="Verdana" panose="020B0604030504040204" pitchFamily="34" charset="0"/>
              </a:rPr>
              <a:t>finchè</a:t>
            </a:r>
            <a:r>
              <a:rPr lang="it-IT" sz="1200" i="1" dirty="0">
                <a:latin typeface="Verdana" panose="020B0604030504040204" pitchFamily="34" charset="0"/>
                <a:ea typeface="Verdana" panose="020B0604030504040204" pitchFamily="34" charset="0"/>
                <a:cs typeface="Verdana" panose="020B0604030504040204" pitchFamily="34" charset="0"/>
              </a:rPr>
              <a:t> non sono stato promosso a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8" name="CasellaDiTesto 27"/>
          <p:cNvSpPr txBox="1"/>
          <p:nvPr/>
        </p:nvSpPr>
        <p:spPr>
          <a:xfrm>
            <a:off x="7443880" y="1238648"/>
            <a:ext cx="3721178" cy="1261884"/>
          </a:xfrm>
          <a:prstGeom prst="rect">
            <a:avLst/>
          </a:prstGeom>
          <a:noFill/>
          <a:ln>
            <a:solidFill>
              <a:srgbClr val="00B0F0"/>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a:t>«</a:t>
            </a:r>
            <a:r>
              <a:rPr lang="it-IT" sz="1200" i="1" dirty="0">
                <a:latin typeface="Verdana" panose="020B0604030504040204" pitchFamily="34" charset="0"/>
                <a:ea typeface="Verdana" panose="020B0604030504040204" pitchFamily="34" charset="0"/>
                <a:cs typeface="Verdana" panose="020B0604030504040204" pitchFamily="34" charset="0"/>
              </a:rPr>
              <a:t>La ratio del test dal portoghese è tentare di capire il grado di comprensione dell’utente dall’audio, ma anche la capacità di adattarsi a situazioni complesse. Tradurre dall’audio è più difficile. Il test mira a verificare la prontezza dell’aspirante»*</a:t>
            </a:r>
            <a:endParaRPr lang="it-IT" sz="1200" dirty="0">
              <a:latin typeface="Verdana" panose="020B0604030504040204" pitchFamily="34" charset="0"/>
              <a:ea typeface="Verdana" panose="020B0604030504040204" pitchFamily="34" charset="0"/>
              <a:cs typeface="Verdana" panose="020B0604030504040204" pitchFamily="34" charset="0"/>
            </a:endParaRPr>
          </a:p>
        </p:txBody>
      </p:sp>
      <p:sp>
        <p:nvSpPr>
          <p:cNvPr id="9" name="CasellaDiTesto 26"/>
          <p:cNvSpPr txBox="1"/>
          <p:nvPr/>
        </p:nvSpPr>
        <p:spPr>
          <a:xfrm>
            <a:off x="2824839" y="4647122"/>
            <a:ext cx="3869461" cy="1508105"/>
          </a:xfrm>
          <a:prstGeom prst="rect">
            <a:avLst/>
          </a:prstGeom>
          <a:noFill/>
          <a:ln>
            <a:solidFill>
              <a:srgbClr val="C907B2"/>
            </a:solidFill>
          </a:ln>
        </p:spPr>
        <p:txBody>
          <a:bodyPr wrap="square" rtlCol="0">
            <a:spAutoFit/>
          </a:bodyPr>
          <a:ls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it-IT" sz="1600" i="1" dirty="0"/>
              <a:t>«</a:t>
            </a:r>
            <a:r>
              <a:rPr lang="it-IT" sz="1200" i="1" dirty="0">
                <a:latin typeface="Verdana" panose="020B0604030504040204" pitchFamily="34" charset="0"/>
                <a:ea typeface="Verdana" panose="020B0604030504040204" pitchFamily="34" charset="0"/>
                <a:cs typeface="Verdana" panose="020B0604030504040204" pitchFamily="34" charset="0"/>
              </a:rPr>
              <a:t>Per quanto riguarda la traduzione, ci sono tre classi: il traduttore, il </a:t>
            </a:r>
            <a:r>
              <a:rPr lang="it-IT" sz="1200" i="1" dirty="0" err="1">
                <a:latin typeface="Verdana" panose="020B0604030504040204" pitchFamily="34" charset="0"/>
                <a:ea typeface="Verdana" panose="020B0604030504040204" pitchFamily="34" charset="0"/>
                <a:cs typeface="Verdana" panose="020B0604030504040204" pitchFamily="34" charset="0"/>
              </a:rPr>
              <a:t>publisher</a:t>
            </a:r>
            <a:r>
              <a:rPr lang="it-IT" sz="1200" i="1" dirty="0">
                <a:latin typeface="Verdana" panose="020B0604030504040204" pitchFamily="34" charset="0"/>
                <a:ea typeface="Verdana" panose="020B0604030504040204" pitchFamily="34" charset="0"/>
                <a:cs typeface="Verdana" panose="020B0604030504040204" pitchFamily="34" charset="0"/>
              </a:rPr>
              <a:t> e il senior. In realtà c'è anche il traduttore junior: quando superi il test, diventi traduttore junior. Se dopo 4 traduzioni (più o meno) ti confermi valido, diventi traduttore. A quel punto puoi segnarti nei team di traduzione</a:t>
            </a:r>
            <a:r>
              <a:rPr lang="it-IT" sz="1600" dirty="0"/>
              <a:t>»*</a:t>
            </a:r>
          </a:p>
        </p:txBody>
      </p:sp>
      <p:sp>
        <p:nvSpPr>
          <p:cNvPr id="10" name="CasellaDiTesto 9"/>
          <p:cNvSpPr txBox="1"/>
          <p:nvPr/>
        </p:nvSpPr>
        <p:spPr>
          <a:xfrm>
            <a:off x="-1" y="6469070"/>
            <a:ext cx="11568609" cy="307777"/>
          </a:xfrm>
          <a:prstGeom prst="rect">
            <a:avLst/>
          </a:prstGeom>
          <a:noFill/>
        </p:spPr>
        <p:txBody>
          <a:bodyPr wrap="square" rtlCol="0">
            <a:spAutoFit/>
          </a:bodyPr>
          <a:lstStyle/>
          <a:p>
            <a:r>
              <a:rPr lang="it-IT" sz="1400" dirty="0">
                <a:latin typeface="Verdana" panose="020B0604030504040204" pitchFamily="34" charset="0"/>
                <a:ea typeface="Verdana" panose="020B0604030504040204" pitchFamily="34" charset="0"/>
                <a:cs typeface="Verdana" panose="020B0604030504040204" pitchFamily="34" charset="0"/>
              </a:rPr>
              <a:t>* Fonte: analisi Netnografica della sezione </a:t>
            </a:r>
            <a:r>
              <a:rPr lang="it-IT" sz="1400" dirty="0">
                <a:latin typeface="Verdana" panose="020B0604030504040204" pitchFamily="34" charset="0"/>
                <a:ea typeface="Verdana" panose="020B0604030504040204" pitchFamily="34" charset="0"/>
                <a:cs typeface="Verdana" panose="020B0604030504040204" pitchFamily="34" charset="0"/>
                <a:hlinkClick r:id="rId7"/>
              </a:rPr>
              <a:t>www.italiansubs.net/forum/aquario</a:t>
            </a:r>
            <a:r>
              <a:rPr lang="it-IT" sz="1400" dirty="0">
                <a:latin typeface="Verdana" panose="020B0604030504040204" pitchFamily="34" charset="0"/>
                <a:ea typeface="Verdana" panose="020B0604030504040204" pitchFamily="34" charset="0"/>
                <a:cs typeface="Verdana" panose="020B0604030504040204" pitchFamily="34" charset="0"/>
              </a:rPr>
              <a:t> + stralci di intervista</a:t>
            </a:r>
          </a:p>
        </p:txBody>
      </p:sp>
    </p:spTree>
    <p:extLst>
      <p:ext uri="{BB962C8B-B14F-4D97-AF65-F5344CB8AC3E}">
        <p14:creationId xmlns:p14="http://schemas.microsoft.com/office/powerpoint/2010/main" val="134346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58128" y="175018"/>
            <a:ext cx="10396025" cy="584638"/>
          </a:xfrm>
        </p:spPr>
        <p:txBody>
          <a:bodyPr/>
          <a:lstStyle/>
          <a:p>
            <a:pPr eaLnBrk="1" hangingPunct="1"/>
            <a:r>
              <a:rPr lang="it-IT" sz="3200" b="1" i="1" dirty="0">
                <a:solidFill>
                  <a:srgbClr val="0070C0"/>
                </a:solidFill>
              </a:rPr>
              <a:t>Risultati</a:t>
            </a:r>
          </a:p>
        </p:txBody>
      </p:sp>
      <p:sp>
        <p:nvSpPr>
          <p:cNvPr id="3" name="Sottotitolo 2"/>
          <p:cNvSpPr>
            <a:spLocks noGrp="1"/>
          </p:cNvSpPr>
          <p:nvPr>
            <p:ph type="subTitle" idx="1"/>
          </p:nvPr>
        </p:nvSpPr>
        <p:spPr>
          <a:xfrm>
            <a:off x="0" y="801858"/>
            <a:ext cx="12192000" cy="5866227"/>
          </a:xfrm>
        </p:spPr>
        <p:txBody>
          <a:bodyPr/>
          <a:lstStyle/>
          <a:p>
            <a:pPr marL="457200" indent="-457200" algn="l">
              <a:buFont typeface="Wingdings" panose="05000000000000000000" pitchFamily="2" charset="2"/>
              <a:buChar char="ü"/>
            </a:pPr>
            <a:r>
              <a:rPr lang="it-IT" sz="1800" b="1" dirty="0">
                <a:solidFill>
                  <a:schemeClr val="accent1">
                    <a:lumMod val="75000"/>
                  </a:schemeClr>
                </a:solidFill>
              </a:rPr>
              <a:t>Struttura organizzativa  definita e gerarchica; selezione all’ingresso; riti di passaggio</a:t>
            </a:r>
          </a:p>
          <a:p>
            <a:pPr algn="l"/>
            <a:r>
              <a:rPr lang="it-IT" sz="1600" dirty="0">
                <a:solidFill>
                  <a:schemeClr val="tx1"/>
                </a:solidFill>
              </a:rPr>
              <a:t>La forma organizzativa di </a:t>
            </a:r>
            <a:r>
              <a:rPr lang="it-IT" sz="1600" i="1" dirty="0">
                <a:solidFill>
                  <a:schemeClr val="tx1"/>
                </a:solidFill>
              </a:rPr>
              <a:t>Itasa</a:t>
            </a:r>
            <a:r>
              <a:rPr lang="it-IT" sz="1600" dirty="0">
                <a:solidFill>
                  <a:schemeClr val="tx1"/>
                </a:solidFill>
              </a:rPr>
              <a:t> rappresenta certamente uno dei suoi principali fattori di successo: essa è costituita da un organigramma perfettamente definito in cui ad ogni livello corrispondono specifici ruoli, compiti e responsabilità. Severi meccanismi di selezione all'ingresso regolano il reclutamento dei nuovi traduttori, mentre il passaggio da un grado all'altra della gerarchia è scandito da prove di valutazione e periodi di formazione e affiancamento a </a:t>
            </a:r>
            <a:r>
              <a:rPr lang="it-IT" sz="1600" i="1" dirty="0">
                <a:solidFill>
                  <a:schemeClr val="tx1"/>
                </a:solidFill>
              </a:rPr>
              <a:t>subbers </a:t>
            </a:r>
            <a:r>
              <a:rPr lang="it-IT" sz="1600" dirty="0">
                <a:solidFill>
                  <a:schemeClr val="tx1"/>
                </a:solidFill>
              </a:rPr>
              <a:t>più esperti. Progressivamente, </a:t>
            </a:r>
            <a:r>
              <a:rPr lang="it-IT" sz="1600" i="1" dirty="0">
                <a:solidFill>
                  <a:schemeClr val="tx1"/>
                </a:solidFill>
              </a:rPr>
              <a:t>Itasa</a:t>
            </a:r>
            <a:r>
              <a:rPr lang="it-IT" sz="1600" dirty="0">
                <a:solidFill>
                  <a:schemeClr val="tx1"/>
                </a:solidFill>
              </a:rPr>
              <a:t> ha sviluppato </a:t>
            </a:r>
            <a:r>
              <a:rPr lang="it-IT" sz="1600" i="1" dirty="0">
                <a:solidFill>
                  <a:schemeClr val="tx1"/>
                </a:solidFill>
              </a:rPr>
              <a:t>routine </a:t>
            </a:r>
            <a:r>
              <a:rPr lang="it-IT" sz="1600" dirty="0">
                <a:solidFill>
                  <a:schemeClr val="tx1"/>
                </a:solidFill>
              </a:rPr>
              <a:t>produttive sempre più complesse, basate sul lavoro di squadra e su processi di  </a:t>
            </a:r>
            <a:r>
              <a:rPr lang="it-IT" sz="1600" i="1" dirty="0">
                <a:solidFill>
                  <a:schemeClr val="tx1"/>
                </a:solidFill>
              </a:rPr>
              <a:t>problem solving</a:t>
            </a:r>
            <a:r>
              <a:rPr lang="it-IT" sz="1600" dirty="0">
                <a:solidFill>
                  <a:schemeClr val="tx1"/>
                </a:solidFill>
              </a:rPr>
              <a:t> collaborativo</a:t>
            </a:r>
            <a:r>
              <a:rPr lang="it-IT" sz="1600" dirty="0"/>
              <a:t> </a:t>
            </a:r>
            <a:r>
              <a:rPr lang="it-IT" sz="1600" dirty="0">
                <a:solidFill>
                  <a:schemeClr val="tx1"/>
                </a:solidFill>
              </a:rPr>
              <a:t>(Addeo e Esposito, 2015)</a:t>
            </a:r>
          </a:p>
          <a:p>
            <a:pPr marL="457200" indent="-457200" algn="l" eaLnBrk="1" fontAlgn="auto" hangingPunct="1">
              <a:spcAft>
                <a:spcPts val="0"/>
              </a:spcAft>
              <a:buFont typeface="Wingdings" panose="05000000000000000000" pitchFamily="2" charset="2"/>
              <a:buChar char="ü"/>
              <a:defRPr/>
            </a:pPr>
            <a:r>
              <a:rPr lang="it-IT" sz="1600" b="1" dirty="0">
                <a:solidFill>
                  <a:schemeClr val="accent1">
                    <a:lumMod val="75000"/>
                  </a:schemeClr>
                </a:solidFill>
              </a:rPr>
              <a:t>Passione per le serie televisive come </a:t>
            </a:r>
            <a:r>
              <a:rPr lang="it-IT" sz="1600" b="1" i="1" dirty="0">
                <a:solidFill>
                  <a:schemeClr val="accent1">
                    <a:lumMod val="75000"/>
                  </a:schemeClr>
                </a:solidFill>
              </a:rPr>
              <a:t>linking value</a:t>
            </a:r>
            <a:r>
              <a:rPr lang="it-IT" sz="1600" b="1" dirty="0">
                <a:solidFill>
                  <a:schemeClr val="accent1">
                    <a:lumMod val="75000"/>
                  </a:schemeClr>
                </a:solidFill>
              </a:rPr>
              <a:t>; rifiuto del doppiaggio ufficiale; fruizione competente in lingua originale</a:t>
            </a:r>
          </a:p>
          <a:p>
            <a:pPr algn="l" eaLnBrk="1" fontAlgn="auto" hangingPunct="1">
              <a:spcAft>
                <a:spcPts val="0"/>
              </a:spcAft>
              <a:defRPr/>
            </a:pPr>
            <a:r>
              <a:rPr lang="it-IT" sz="1600" dirty="0">
                <a:solidFill>
                  <a:schemeClr val="tx1"/>
                </a:solidFill>
              </a:rPr>
              <a:t>L'elemento che emerge più frequentemente degli utenti è l'enfasi posta sulla propria passione per le serie televisive; una passione spesso definita in termini di vero e proprio culto, che spinge i fan ad iscriversi e a frequentare la comunità alla ricerca di persone ugualmente appassionate. La passione per le serie tv è strettamente connessa al concetto di fruizione impegnata e appassionata. Nel caso di Itasa, il consumo impegnato e appassionato si esprime mediante un rifiuto della fruizione dell'episodio seriale in lingua italiana e sulle emittenti nazionali. Gli Itasiani preferiscono fruire del prodotto mediale in lingua originale, eliminando le contaminazioni cross-culturali e le scelte di adattamento introdotte dal doppiaggio. La fruizione sottotitolata è considerata, infatti, più fedele al testo di partenza e, quando riguarda un prodotto non ancora distribuito sul territorio nazionale, più vicina anche dal punto di vista temporale alla trasmissione nel paese d'origine </a:t>
            </a:r>
            <a:r>
              <a:rPr lang="it-IT" sz="1600" i="1" dirty="0">
                <a:solidFill>
                  <a:schemeClr val="tx1"/>
                </a:solidFill>
              </a:rPr>
              <a:t>(ibidem</a:t>
            </a:r>
            <a:r>
              <a:rPr lang="it-IT" sz="1600" dirty="0">
                <a:solidFill>
                  <a:schemeClr val="tx1"/>
                </a:solidFill>
              </a:rPr>
              <a:t>)</a:t>
            </a:r>
          </a:p>
          <a:p>
            <a:pPr marL="457200" indent="-457200" algn="l" eaLnBrk="1" fontAlgn="auto" hangingPunct="1">
              <a:spcAft>
                <a:spcPts val="0"/>
              </a:spcAft>
              <a:buFont typeface="Wingdings" panose="05000000000000000000" pitchFamily="2" charset="2"/>
              <a:buChar char="ü"/>
              <a:defRPr/>
            </a:pPr>
            <a:r>
              <a:rPr lang="it-IT" sz="1600" b="1" dirty="0">
                <a:solidFill>
                  <a:schemeClr val="accent1">
                    <a:lumMod val="75000"/>
                  </a:schemeClr>
                </a:solidFill>
              </a:rPr>
              <a:t>Ampio bagaglio di competenze; apprendimento collaborativo; professionalizzazione</a:t>
            </a:r>
          </a:p>
          <a:p>
            <a:pPr algn="l"/>
            <a:r>
              <a:rPr lang="it-IT" sz="1600" dirty="0">
                <a:solidFill>
                  <a:schemeClr val="tx1"/>
                </a:solidFill>
              </a:rPr>
              <a:t>Costituendo un ambito effettivo di </a:t>
            </a:r>
            <a:r>
              <a:rPr lang="it-IT" sz="1600" i="1" dirty="0" err="1">
                <a:solidFill>
                  <a:schemeClr val="tx1"/>
                </a:solidFill>
              </a:rPr>
              <a:t>learning</a:t>
            </a:r>
            <a:r>
              <a:rPr lang="it-IT" sz="1600" i="1" dirty="0">
                <a:solidFill>
                  <a:schemeClr val="tx1"/>
                </a:solidFill>
              </a:rPr>
              <a:t> by </a:t>
            </a:r>
            <a:r>
              <a:rPr lang="it-IT" sz="1600" i="1" dirty="0" err="1">
                <a:solidFill>
                  <a:schemeClr val="tx1"/>
                </a:solidFill>
              </a:rPr>
              <a:t>doing</a:t>
            </a:r>
            <a:r>
              <a:rPr lang="it-IT" sz="1600" dirty="0">
                <a:solidFill>
                  <a:schemeClr val="tx1"/>
                </a:solidFill>
              </a:rPr>
              <a:t>, Itasa favorisce lo sviluppo di specifiche competenze e abilità. In primo luogo, competenze linguistiche: l'attività continua di ascolto e traduzione permette al subber di migliorare le sue capacità di </a:t>
            </a:r>
            <a:r>
              <a:rPr lang="it-IT" sz="1600" dirty="0" err="1">
                <a:solidFill>
                  <a:schemeClr val="tx1"/>
                </a:solidFill>
              </a:rPr>
              <a:t>listening</a:t>
            </a:r>
            <a:r>
              <a:rPr lang="it-IT" sz="1600" dirty="0">
                <a:solidFill>
                  <a:schemeClr val="tx1"/>
                </a:solidFill>
              </a:rPr>
              <a:t>, ma anche di acquisire nuovi vocaboli, espressioni idiomatiche e modi di dire tipici dell'inglese parlato. Alle competenze linguistiche si affianca l'acquisizione di competenze tecnico-informatiche di vario tipo: da modalità più consapevoli di reperimento dell’informazione in rete all’apprendimento dei principali software di grafica. La collaborazione presso Itasa si rivela fondamentale, poi, in termini di acquisizione delle cosiddette competenze ‘non formali’, ossia competenze acquisite al di fuori dei percorsi formativi formali, come assunzione di responsabilità, capacità di lavorare in team, problem solving collaborativo. (</a:t>
            </a:r>
            <a:r>
              <a:rPr lang="it-IT" sz="1600" i="1" dirty="0">
                <a:solidFill>
                  <a:schemeClr val="tx1"/>
                </a:solidFill>
              </a:rPr>
              <a:t>ibidem</a:t>
            </a:r>
            <a:r>
              <a:rPr lang="it-IT" sz="1600" dirty="0">
                <a:solidFill>
                  <a:schemeClr val="tx1"/>
                </a:solidFill>
              </a:rPr>
              <a:t>)</a:t>
            </a:r>
          </a:p>
          <a:p>
            <a:pPr algn="l"/>
            <a:endParaRPr lang="it-IT" sz="1600" dirty="0">
              <a:solidFill>
                <a:schemeClr val="tx1"/>
              </a:solidFill>
            </a:endParaRPr>
          </a:p>
        </p:txBody>
      </p:sp>
    </p:spTree>
    <p:extLst>
      <p:ext uri="{BB962C8B-B14F-4D97-AF65-F5344CB8AC3E}">
        <p14:creationId xmlns:p14="http://schemas.microsoft.com/office/powerpoint/2010/main" val="1102934111"/>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72197" y="146881"/>
            <a:ext cx="10363200" cy="1470025"/>
          </a:xfrm>
        </p:spPr>
        <p:txBody>
          <a:bodyPr/>
          <a:lstStyle/>
          <a:p>
            <a:r>
              <a:rPr lang="it-IT" i="1" dirty="0"/>
              <a:t>FANFICTION</a:t>
            </a:r>
          </a:p>
        </p:txBody>
      </p:sp>
      <p:sp>
        <p:nvSpPr>
          <p:cNvPr id="3" name="Sottotitolo 2"/>
          <p:cNvSpPr>
            <a:spLocks noGrp="1"/>
          </p:cNvSpPr>
          <p:nvPr>
            <p:ph type="subTitle" idx="1"/>
          </p:nvPr>
        </p:nvSpPr>
        <p:spPr>
          <a:xfrm>
            <a:off x="138793" y="1392702"/>
            <a:ext cx="11875016" cy="4246098"/>
          </a:xfrm>
        </p:spPr>
        <p:txBody>
          <a:bodyPr>
            <a:normAutofit fontScale="92500"/>
          </a:bodyPr>
          <a:lstStyle/>
          <a:p>
            <a:pPr marL="342900" indent="-342900" algn="just">
              <a:buFont typeface="Wingdings" panose="05000000000000000000" pitchFamily="2" charset="2"/>
              <a:buChar char="ü"/>
            </a:pPr>
            <a:r>
              <a:rPr lang="it-IT" sz="2400" dirty="0">
                <a:solidFill>
                  <a:schemeClr val="tx1"/>
                </a:solidFill>
              </a:rPr>
              <a:t>L’espressione </a:t>
            </a:r>
            <a:r>
              <a:rPr lang="it-IT" sz="2400" i="1" dirty="0">
                <a:solidFill>
                  <a:schemeClr val="tx1"/>
                </a:solidFill>
              </a:rPr>
              <a:t>fanfiction</a:t>
            </a:r>
            <a:r>
              <a:rPr lang="it-IT" sz="2400" dirty="0">
                <a:solidFill>
                  <a:schemeClr val="tx1"/>
                </a:solidFill>
              </a:rPr>
              <a:t> si riferisce a prodotti di scrittura creativa realizzati dai fan e sviluppati a partire dall’universo narrativo dei prodotti mediali preferiti: libri, film, serie televisive, anime, manga, fumetti, cartoni etc. (Boccia Artieri, 2008)</a:t>
            </a:r>
          </a:p>
          <a:p>
            <a:pPr marL="342900" indent="-342900" algn="just">
              <a:buFont typeface="Wingdings" panose="05000000000000000000" pitchFamily="2" charset="2"/>
              <a:buChar char="ü"/>
            </a:pPr>
            <a:endParaRPr lang="it-IT" sz="2400" dirty="0">
              <a:solidFill>
                <a:schemeClr val="tx1"/>
              </a:solidFill>
            </a:endParaRPr>
          </a:p>
          <a:p>
            <a:pPr marL="342900" indent="-342900" algn="just">
              <a:buFont typeface="Wingdings" panose="05000000000000000000" pitchFamily="2" charset="2"/>
              <a:buChar char="ü"/>
            </a:pPr>
            <a:r>
              <a:rPr lang="it-IT" sz="2400" dirty="0">
                <a:solidFill>
                  <a:schemeClr val="tx1"/>
                </a:solidFill>
              </a:rPr>
              <a:t> Se il fenomeno conosce una prima diffusione già alla fine del 1960, con la popolarità di Star Trek (Jenkins, 1992), è soprattutto l’avvento di Internet a determinarne sviluppo e proliferazione</a:t>
            </a:r>
          </a:p>
          <a:p>
            <a:pPr marL="342900" indent="-342900" algn="just">
              <a:buFont typeface="Wingdings" panose="05000000000000000000" pitchFamily="2" charset="2"/>
              <a:buChar char="ü"/>
            </a:pPr>
            <a:endParaRPr lang="it-IT" sz="2400" dirty="0">
              <a:solidFill>
                <a:schemeClr val="tx1"/>
              </a:solidFill>
            </a:endParaRPr>
          </a:p>
          <a:p>
            <a:pPr marL="342900" indent="-342900" algn="just">
              <a:buFont typeface="Wingdings" panose="05000000000000000000" pitchFamily="2" charset="2"/>
              <a:buChar char="ü"/>
            </a:pPr>
            <a:r>
              <a:rPr lang="it-IT" sz="2400" dirty="0">
                <a:solidFill>
                  <a:schemeClr val="tx1"/>
                </a:solidFill>
              </a:rPr>
              <a:t>L’ampia disponibilità di canali espressivi e comunicativi a basso costo favorisce, infatti, la costituzione di comunità di appassionati (in particolare adolescenti) che, mossi dal culto per uno o più prodotti mediali, si trasformano in </a:t>
            </a:r>
            <a:r>
              <a:rPr lang="it-IT" sz="2400" i="1" dirty="0">
                <a:solidFill>
                  <a:schemeClr val="tx1"/>
                </a:solidFill>
              </a:rPr>
              <a:t>fan writers</a:t>
            </a:r>
            <a:r>
              <a:rPr lang="it-IT" sz="2400" dirty="0">
                <a:solidFill>
                  <a:schemeClr val="tx1"/>
                </a:solidFill>
              </a:rPr>
              <a:t>, cimentandosi nella scrittura e dando origine a forme narrative originali e creative (Addeo e Esposito, in corso di pubblicazione)</a:t>
            </a:r>
          </a:p>
          <a:p>
            <a:pPr marL="342900" indent="-342900" algn="l">
              <a:buFont typeface="Wingdings" panose="05000000000000000000" pitchFamily="2" charset="2"/>
              <a:buChar char="ü"/>
            </a:pPr>
            <a:endParaRPr lang="it-IT" sz="2400" dirty="0"/>
          </a:p>
        </p:txBody>
      </p:sp>
    </p:spTree>
    <p:extLst>
      <p:ext uri="{BB962C8B-B14F-4D97-AF65-F5344CB8AC3E}">
        <p14:creationId xmlns:p14="http://schemas.microsoft.com/office/powerpoint/2010/main" val="794247873"/>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78303" y="1280160"/>
            <a:ext cx="11437032" cy="4358640"/>
          </a:xfrm>
        </p:spPr>
        <p:txBody>
          <a:bodyPr/>
          <a:lstStyle/>
          <a:p>
            <a:pPr algn="l"/>
            <a:r>
              <a:rPr lang="it-IT" b="1" i="1" dirty="0">
                <a:solidFill>
                  <a:schemeClr val="tx1"/>
                </a:solidFill>
              </a:rPr>
              <a:t>Research question</a:t>
            </a:r>
            <a:r>
              <a:rPr lang="it-IT" dirty="0">
                <a:solidFill>
                  <a:schemeClr val="tx1"/>
                </a:solidFill>
              </a:rPr>
              <a:t>: esplorare il fenomeno delle </a:t>
            </a:r>
            <a:r>
              <a:rPr lang="it-IT" i="1" dirty="0">
                <a:solidFill>
                  <a:schemeClr val="tx1"/>
                </a:solidFill>
              </a:rPr>
              <a:t>fanfiction </a:t>
            </a:r>
            <a:r>
              <a:rPr lang="it-IT" dirty="0">
                <a:solidFill>
                  <a:schemeClr val="tx1"/>
                </a:solidFill>
              </a:rPr>
              <a:t>in Italia</a:t>
            </a:r>
          </a:p>
          <a:p>
            <a:pPr algn="l"/>
            <a:r>
              <a:rPr lang="it-IT" b="1" i="1" dirty="0">
                <a:solidFill>
                  <a:schemeClr val="tx1"/>
                </a:solidFill>
              </a:rPr>
              <a:t>Sub questions</a:t>
            </a:r>
            <a:r>
              <a:rPr lang="it-IT" dirty="0">
                <a:solidFill>
                  <a:schemeClr val="tx1"/>
                </a:solidFill>
              </a:rPr>
              <a:t>:</a:t>
            </a:r>
          </a:p>
          <a:p>
            <a:pPr marL="514350" indent="-514350" algn="l">
              <a:buAutoNum type="arabicParenR"/>
            </a:pPr>
            <a:r>
              <a:rPr lang="it-IT" dirty="0">
                <a:solidFill>
                  <a:schemeClr val="tx1"/>
                </a:solidFill>
              </a:rPr>
              <a:t>Quali sono le dinamiche organizzative delle comunità italiane di </a:t>
            </a:r>
            <a:r>
              <a:rPr lang="it-IT" i="1" dirty="0">
                <a:solidFill>
                  <a:schemeClr val="tx1"/>
                </a:solidFill>
              </a:rPr>
              <a:t>fanfiction</a:t>
            </a:r>
            <a:r>
              <a:rPr lang="it-IT" dirty="0">
                <a:solidFill>
                  <a:schemeClr val="tx1"/>
                </a:solidFill>
              </a:rPr>
              <a:t>?</a:t>
            </a:r>
          </a:p>
          <a:p>
            <a:pPr marL="514350" indent="-514350" algn="l">
              <a:buAutoNum type="arabicParenR"/>
            </a:pPr>
            <a:r>
              <a:rPr lang="it-IT" dirty="0">
                <a:solidFill>
                  <a:schemeClr val="tx1"/>
                </a:solidFill>
              </a:rPr>
              <a:t>Quali sono le motivazioni alla base della pratica di scrittura di </a:t>
            </a:r>
            <a:r>
              <a:rPr lang="it-IT" i="1" dirty="0">
                <a:solidFill>
                  <a:schemeClr val="tx1"/>
                </a:solidFill>
              </a:rPr>
              <a:t>fanfiction?</a:t>
            </a:r>
          </a:p>
          <a:p>
            <a:pPr marL="514350" indent="-514350" algn="l">
              <a:buAutoNum type="arabicParenR"/>
            </a:pPr>
            <a:r>
              <a:rPr lang="it-IT" dirty="0">
                <a:solidFill>
                  <a:schemeClr val="tx1"/>
                </a:solidFill>
              </a:rPr>
              <a:t>Quali sono le pratiche collaborative di scrittura?</a:t>
            </a:r>
          </a:p>
          <a:p>
            <a:pPr marL="514350" indent="-514350" algn="l">
              <a:buAutoNum type="arabicParenR"/>
            </a:pPr>
            <a:endParaRPr lang="it-IT" dirty="0">
              <a:solidFill>
                <a:schemeClr val="tx1"/>
              </a:solidFill>
            </a:endParaRPr>
          </a:p>
        </p:txBody>
      </p:sp>
      <p:sp>
        <p:nvSpPr>
          <p:cNvPr id="4" name="Titolo 1"/>
          <p:cNvSpPr txBox="1">
            <a:spLocks/>
          </p:cNvSpPr>
          <p:nvPr/>
        </p:nvSpPr>
        <p:spPr bwMode="auto">
          <a:xfrm>
            <a:off x="1041009" y="357898"/>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1886772627"/>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872197" y="259423"/>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II: LA SELEZIONE DEL CASO</a:t>
            </a:r>
          </a:p>
        </p:txBody>
      </p:sp>
      <p:sp>
        <p:nvSpPr>
          <p:cNvPr id="5" name="Rettangolo 4"/>
          <p:cNvSpPr/>
          <p:nvPr/>
        </p:nvSpPr>
        <p:spPr>
          <a:xfrm>
            <a:off x="347003" y="1718461"/>
            <a:ext cx="5040316" cy="3790781"/>
          </a:xfrm>
          <a:prstGeom prst="rect">
            <a:avLst/>
          </a:prstGeom>
        </p:spPr>
        <p:txBody>
          <a:bodyPr wrap="square">
            <a:spAutoFit/>
          </a:bodyPr>
          <a:lstStyle/>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la comunità di </a:t>
            </a:r>
            <a:r>
              <a:rPr lang="it-IT" i="1" dirty="0">
                <a:ea typeface="Times New Roman" panose="02020603050405020304" pitchFamily="18" charset="0"/>
                <a:cs typeface="Times New Roman" panose="02020603050405020304" pitchFamily="18" charset="0"/>
              </a:rPr>
              <a:t>fanfiction</a:t>
            </a:r>
            <a:r>
              <a:rPr lang="it-IT" dirty="0">
                <a:ea typeface="Times New Roman" panose="02020603050405020304" pitchFamily="18" charset="0"/>
                <a:cs typeface="Times New Roman" panose="02020603050405020304" pitchFamily="18" charset="0"/>
              </a:rPr>
              <a:t> più importante in Italia </a:t>
            </a:r>
            <a:endParaRPr lang="it-IT" i="1" dirty="0">
              <a:ea typeface="Times New Roman" panose="02020603050405020304" pitchFamily="18" charset="0"/>
              <a:cs typeface="Times New Roman" panose="02020603050405020304" pitchFamily="18" charset="0"/>
            </a:endParaRP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 comunicazioni e interazioni regolari e recenti tra i suoi membri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 un flusso considerevole di comunicazione tra i partecipanti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è costituita da numerosi e differenti partecipanti (oltre 42.000 utenti)</a:t>
            </a:r>
          </a:p>
          <a:p>
            <a:pPr marL="342900" lvl="0" indent="-342900" algn="just">
              <a:lnSpc>
                <a:spcPct val="115000"/>
              </a:lnSpc>
              <a:spcAft>
                <a:spcPts val="1000"/>
              </a:spcAft>
              <a:buClr>
                <a:srgbClr val="FF000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la comunità offre al ricercatore informazioni ricche e dettagliate</a:t>
            </a:r>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445" y="259423"/>
            <a:ext cx="3555555" cy="977778"/>
          </a:xfrm>
          <a:prstGeom prst="rect">
            <a:avLst/>
          </a:prstGeom>
        </p:spPr>
      </p:pic>
      <p:pic>
        <p:nvPicPr>
          <p:cNvPr id="7" name="Immagine 6"/>
          <p:cNvPicPr>
            <a:picLocks noChangeAspect="1"/>
          </p:cNvPicPr>
          <p:nvPr/>
        </p:nvPicPr>
        <p:blipFill rotWithShape="1">
          <a:blip r:embed="rId3" cstate="print">
            <a:extLst>
              <a:ext uri="{28A0092B-C50C-407E-A947-70E740481C1C}">
                <a14:useLocalDpi xmlns:a14="http://schemas.microsoft.com/office/drawing/2010/main" val="0"/>
              </a:ext>
            </a:extLst>
          </a:blip>
          <a:srcRect t="11095" r="979" b="8241"/>
          <a:stretch/>
        </p:blipFill>
        <p:spPr>
          <a:xfrm>
            <a:off x="6157951" y="2047597"/>
            <a:ext cx="5358299" cy="2454065"/>
          </a:xfrm>
          <a:prstGeom prst="rect">
            <a:avLst/>
          </a:prstGeom>
        </p:spPr>
      </p:pic>
    </p:spTree>
    <p:extLst>
      <p:ext uri="{BB962C8B-B14F-4D97-AF65-F5344CB8AC3E}">
        <p14:creationId xmlns:p14="http://schemas.microsoft.com/office/powerpoint/2010/main" val="327396392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a:t>FASE III: INGRESSO</a:t>
            </a:r>
            <a:endParaRPr lang="it-IT" altLang="it-IT" sz="2800" dirty="0"/>
          </a:p>
        </p:txBody>
      </p:sp>
      <p:sp>
        <p:nvSpPr>
          <p:cNvPr id="5" name="Sottotitolo 4"/>
          <p:cNvSpPr txBox="1">
            <a:spLocks noGrp="1"/>
          </p:cNvSpPr>
          <p:nvPr>
            <p:ph type="subTitle" idx="1"/>
          </p:nvPr>
        </p:nvSpPr>
        <p:spPr>
          <a:xfrm>
            <a:off x="1" y="1786657"/>
            <a:ext cx="12192000" cy="2739211"/>
          </a:xfrm>
          <a:prstGeom prst="rect">
            <a:avLst/>
          </a:prstGeom>
          <a:noFill/>
        </p:spPr>
        <p:txBody>
          <a:bodyPr wrap="square" rtlCol="0">
            <a:spAutoFit/>
          </a:bodyPr>
          <a:lstStyle/>
          <a:p>
            <a:pPr algn="ctr"/>
            <a:r>
              <a:rPr lang="it-IT" sz="2400" b="1" dirty="0">
                <a:solidFill>
                  <a:schemeClr val="tx1"/>
                </a:solidFill>
              </a:rPr>
              <a:t>OVERT:</a:t>
            </a:r>
            <a:r>
              <a:rPr lang="it-IT" sz="2400" b="1" dirty="0"/>
              <a:t> </a:t>
            </a:r>
          </a:p>
          <a:p>
            <a:pPr algn="just"/>
            <a:r>
              <a:rPr lang="it-IT" sz="2000" i="1" dirty="0">
                <a:solidFill>
                  <a:schemeClr val="tx1"/>
                </a:solidFill>
              </a:rPr>
              <a:t>R:</a:t>
            </a:r>
          </a:p>
          <a:p>
            <a:pPr algn="just"/>
            <a:r>
              <a:rPr lang="it-IT" sz="2000" i="1" dirty="0">
                <a:solidFill>
                  <a:schemeClr val="tx1"/>
                </a:solidFill>
              </a:rPr>
              <a:t>[…] sto conducendo una tesi sull'etnografia digitale, un approccio di ricerca per lo studio delle comunità virtuali. Sarei interessata ad applicare questo tipo di approccio alla vostra community che rappresenta, a mio parere, un esempio paradigmatico ed eccellente di comunità di pratica virtuale […] il mio obiettivo è quello di analizzare le dinamiche relazionali ed organizzative della vostra community mediante l'osservazione delle varie sezioni del forum e l'analisi dei post più significativi. L'analisi sarà condotta per fini esclusivamente scientifici, senza arrecare alcun disturbo agli utenti, nel pieno rispetto della privacy degli stessi e con garanz</a:t>
            </a:r>
            <a:r>
              <a:rPr lang="it-IT" sz="2000" i="1" dirty="0"/>
              <a:t>ia </a:t>
            </a:r>
            <a:r>
              <a:rPr lang="it-IT" sz="2000" i="1" dirty="0">
                <a:solidFill>
                  <a:schemeClr val="tx1"/>
                </a:solidFill>
              </a:rPr>
              <a:t>di totale anonimato.</a:t>
            </a:r>
            <a:endParaRPr lang="it-IT" sz="2000" i="1" dirty="0"/>
          </a:p>
        </p:txBody>
      </p:sp>
    </p:spTree>
    <p:extLst>
      <p:ext uri="{BB962C8B-B14F-4D97-AF65-F5344CB8AC3E}">
        <p14:creationId xmlns:p14="http://schemas.microsoft.com/office/powerpoint/2010/main" val="2521624470"/>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609600" y="1125538"/>
            <a:ext cx="10911840" cy="5000626"/>
          </a:xfrm>
        </p:spPr>
        <p:txBody>
          <a:bodyPr/>
          <a:lstStyle/>
          <a:p>
            <a:pPr algn="ctr"/>
            <a:endParaRPr lang="it-IT" b="1" dirty="0"/>
          </a:p>
          <a:p>
            <a:pPr marL="0" indent="0" algn="ctr">
              <a:buNone/>
            </a:pPr>
            <a:r>
              <a:rPr lang="it-IT" b="1" dirty="0"/>
              <a:t>PURE NETNOGRAPHY:</a:t>
            </a:r>
          </a:p>
          <a:p>
            <a:pPr marL="0" indent="0" algn="ctr">
              <a:buNone/>
            </a:pPr>
            <a:endParaRPr lang="it-IT" b="1" dirty="0"/>
          </a:p>
          <a:p>
            <a:pPr algn="ctr"/>
            <a:r>
              <a:rPr lang="it-IT" b="1" dirty="0"/>
              <a:t>Osservazione non partecipante </a:t>
            </a:r>
            <a:r>
              <a:rPr lang="it-IT" dirty="0"/>
              <a:t>delle interazioni </a:t>
            </a:r>
            <a:r>
              <a:rPr lang="it-IT" i="1" dirty="0"/>
              <a:t>online</a:t>
            </a:r>
            <a:r>
              <a:rPr lang="it-IT" dirty="0"/>
              <a:t> attraverso le varie sezioni del Forum </a:t>
            </a:r>
          </a:p>
          <a:p>
            <a:pPr marL="0" indent="0" algn="ctr">
              <a:buNone/>
            </a:pPr>
            <a:r>
              <a:rPr lang="it-IT" dirty="0"/>
              <a:t>&amp;</a:t>
            </a:r>
          </a:p>
          <a:p>
            <a:pPr algn="ctr"/>
            <a:r>
              <a:rPr lang="it-IT" b="1" dirty="0"/>
              <a:t>Interviste </a:t>
            </a:r>
            <a:r>
              <a:rPr lang="it-IT" b="1" i="1" dirty="0"/>
              <a:t>online</a:t>
            </a:r>
            <a:r>
              <a:rPr lang="it-IT" i="1" dirty="0"/>
              <a:t> </a:t>
            </a:r>
            <a:r>
              <a:rPr lang="it-IT" dirty="0"/>
              <a:t>ai membri della comunità  (realizzate attraverso i canali IRC della </a:t>
            </a:r>
            <a:r>
              <a:rPr lang="it-IT" i="1" dirty="0"/>
              <a:t>community</a:t>
            </a:r>
            <a:r>
              <a:rPr lang="it-IT" dirty="0"/>
              <a:t>)</a:t>
            </a:r>
          </a:p>
          <a:p>
            <a:pPr marL="0" indent="0">
              <a:buNone/>
            </a:pPr>
            <a:endParaRPr lang="it-IT" dirty="0"/>
          </a:p>
        </p:txBody>
      </p:sp>
      <p:sp>
        <p:nvSpPr>
          <p:cNvPr id="4" name="Titolo 1"/>
          <p:cNvSpPr txBox="1">
            <a:spLocks/>
          </p:cNvSpPr>
          <p:nvPr/>
        </p:nvSpPr>
        <p:spPr bwMode="auto">
          <a:xfrm>
            <a:off x="2265583"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IV: RACCOLTA DELLE INFORMAZIONI</a:t>
            </a:r>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291230715"/>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olo 1"/>
          <p:cNvSpPr>
            <a:spLocks noGrp="1"/>
          </p:cNvSpPr>
          <p:nvPr>
            <p:ph type="ctrTitle"/>
          </p:nvPr>
        </p:nvSpPr>
        <p:spPr>
          <a:xfrm>
            <a:off x="0" y="-100013"/>
            <a:ext cx="12191999" cy="1125540"/>
          </a:xfrm>
        </p:spPr>
        <p:txBody>
          <a:bodyPr>
            <a:normAutofit fontScale="90000"/>
          </a:bodyPr>
          <a:lstStyle/>
          <a:p>
            <a:r>
              <a:rPr lang="it-IT" dirty="0"/>
              <a:t>Dinamiche organizzative delle comunità</a:t>
            </a:r>
            <a:endParaRPr lang="en-GB" altLang="it-IT" b="1" dirty="0">
              <a:solidFill>
                <a:srgbClr val="0070C0"/>
              </a:solidFill>
            </a:endParaRPr>
          </a:p>
        </p:txBody>
      </p:sp>
      <p:graphicFrame>
        <p:nvGraphicFramePr>
          <p:cNvPr id="4" name="Diagramma 3"/>
          <p:cNvGraphicFramePr/>
          <p:nvPr/>
        </p:nvGraphicFramePr>
        <p:xfrm>
          <a:off x="2135560" y="1916832"/>
          <a:ext cx="2627784"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9" name="CasellaDiTesto 18"/>
          <p:cNvSpPr txBox="1"/>
          <p:nvPr/>
        </p:nvSpPr>
        <p:spPr>
          <a:xfrm>
            <a:off x="4943476" y="3532188"/>
            <a:ext cx="2232025" cy="2032000"/>
          </a:xfrm>
          <a:prstGeom prst="rect">
            <a:avLst/>
          </a:prstGeom>
          <a:ln>
            <a:noFill/>
          </a:ln>
        </p:spPr>
        <p:style>
          <a:lnRef idx="2">
            <a:schemeClr val="accent2"/>
          </a:lnRef>
          <a:fillRef idx="1">
            <a:schemeClr val="lt1"/>
          </a:fillRef>
          <a:effectRef idx="0">
            <a:schemeClr val="accent2"/>
          </a:effectRef>
          <a:fontRef idx="minor">
            <a:schemeClr val="dk1"/>
          </a:fontRef>
        </p:style>
        <p:txBody>
          <a:bodyPr>
            <a:spAutoFit/>
          </a:bodyPr>
          <a:lstStyle/>
          <a:p>
            <a:pPr eaLnBrk="1" hangingPunct="1">
              <a:buClr>
                <a:srgbClr val="FF0000"/>
              </a:buClr>
              <a:defRPr/>
            </a:pPr>
            <a:r>
              <a:rPr lang="it-IT" dirty="0" err="1"/>
              <a:t>Motivation</a:t>
            </a:r>
            <a:endParaRPr lang="it-IT" dirty="0"/>
          </a:p>
          <a:p>
            <a:pPr eaLnBrk="1" hangingPunct="1">
              <a:buClr>
                <a:srgbClr val="FF0000"/>
              </a:buClr>
              <a:defRPr/>
            </a:pPr>
            <a:r>
              <a:rPr lang="it-IT" dirty="0"/>
              <a:t>Direct Feedback</a:t>
            </a:r>
          </a:p>
          <a:p>
            <a:pPr eaLnBrk="1" hangingPunct="1">
              <a:buClr>
                <a:srgbClr val="FF0000"/>
              </a:buClr>
              <a:defRPr/>
            </a:pPr>
            <a:r>
              <a:rPr lang="it-IT" dirty="0" err="1"/>
              <a:t>Support</a:t>
            </a:r>
            <a:endParaRPr lang="it-IT" dirty="0"/>
          </a:p>
          <a:p>
            <a:pPr eaLnBrk="1" hangingPunct="1">
              <a:buClr>
                <a:srgbClr val="FF0000"/>
              </a:buClr>
              <a:defRPr/>
            </a:pPr>
            <a:r>
              <a:rPr lang="it-IT" dirty="0" err="1"/>
              <a:t>Advice</a:t>
            </a:r>
          </a:p>
          <a:p>
            <a:pPr eaLnBrk="1" hangingPunct="1">
              <a:buClr>
                <a:srgbClr val="FF0000"/>
              </a:buClr>
              <a:defRPr/>
            </a:pPr>
            <a:endParaRPr lang="it-IT" dirty="0"/>
          </a:p>
          <a:p>
            <a:pPr eaLnBrk="1" hangingPunct="1">
              <a:buClr>
                <a:srgbClr val="FF0000"/>
              </a:buClr>
              <a:defRPr/>
            </a:pPr>
            <a:endParaRPr lang="it-IT" dirty="0"/>
          </a:p>
          <a:p>
            <a:pPr eaLnBrk="1" hangingPunct="1">
              <a:defRPr/>
            </a:pPr>
            <a:endParaRPr lang="en-GB" dirty="0"/>
          </a:p>
        </p:txBody>
      </p:sp>
      <p:cxnSp>
        <p:nvCxnSpPr>
          <p:cNvPr id="21" name="Connettore 2 20"/>
          <p:cNvCxnSpPr/>
          <p:nvPr/>
        </p:nvCxnSpPr>
        <p:spPr>
          <a:xfrm>
            <a:off x="4367213" y="4148138"/>
            <a:ext cx="576262" cy="138112"/>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3" name="Connettore 2 22"/>
          <p:cNvCxnSpPr/>
          <p:nvPr/>
        </p:nvCxnSpPr>
        <p:spPr>
          <a:xfrm flipH="1" flipV="1">
            <a:off x="4530726" y="2779714"/>
            <a:ext cx="1133475" cy="752475"/>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ttore 2 26"/>
          <p:cNvCxnSpPr/>
          <p:nvPr/>
        </p:nvCxnSpPr>
        <p:spPr>
          <a:xfrm>
            <a:off x="4541838" y="2493963"/>
            <a:ext cx="3613150"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2560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400256" y="1963899"/>
            <a:ext cx="1800200" cy="1143093"/>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w="139700" prst="cross"/>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393" name="CasellaDiTesto 29"/>
          <p:cNvSpPr txBox="1">
            <a:spLocks noChangeArrowheads="1"/>
          </p:cNvSpPr>
          <p:nvPr/>
        </p:nvSpPr>
        <p:spPr bwMode="auto">
          <a:xfrm>
            <a:off x="4656138" y="1641476"/>
            <a:ext cx="3498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it-IT" altLang="it-IT" sz="1800"/>
              <a:t>Advice, suggestions, collaborative problem solving</a:t>
            </a:r>
            <a:endParaRPr lang="en-GB" altLang="it-IT" sz="1800"/>
          </a:p>
        </p:txBody>
      </p:sp>
    </p:spTree>
    <p:extLst>
      <p:ext uri="{BB962C8B-B14F-4D97-AF65-F5344CB8AC3E}">
        <p14:creationId xmlns:p14="http://schemas.microsoft.com/office/powerpoint/2010/main" val="1260321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78658" y="1722694"/>
            <a:ext cx="8052619" cy="4390359"/>
          </a:xfrm>
        </p:spPr>
        <p:txBody>
          <a:bodyPr>
            <a:normAutofit fontScale="92500" lnSpcReduction="10000"/>
          </a:bodyPr>
          <a:lstStyle/>
          <a:p>
            <a:pPr algn="just"/>
            <a:r>
              <a:rPr lang="it-IT" dirty="0"/>
              <a:t>È grazie all’esplosione del fenomeno dei social media che si assiste ad un mutamento lento ma progressivo nel modo in cui i ricercatori sociali si approcciano alla ricerca online:</a:t>
            </a:r>
          </a:p>
          <a:p>
            <a:pPr algn="just"/>
            <a:endParaRPr lang="it-IT" dirty="0"/>
          </a:p>
          <a:p>
            <a:pPr algn="just"/>
            <a:r>
              <a:rPr lang="it-IT" dirty="0"/>
              <a:t>«A partire dal 2004-2005, la capillare diffusione dei social media ha reso sempre più palese l’inadeguatezza di una concezione obsoleta del Web in quanto mero teatro di identità fittizie e comportamenti devianti» (</a:t>
            </a:r>
            <a:r>
              <a:rPr lang="it-IT" dirty="0" err="1"/>
              <a:t>Jurgenson</a:t>
            </a:r>
            <a:r>
              <a:rPr lang="it-IT" dirty="0"/>
              <a:t> 2012).</a:t>
            </a:r>
          </a:p>
          <a:p>
            <a:pPr algn="just"/>
            <a:endParaRPr lang="it-IT" dirty="0"/>
          </a:p>
          <a:p>
            <a:pPr algn="l"/>
            <a:r>
              <a:rPr lang="it-IT" dirty="0"/>
              <a:t>«Per la prima volta nella storia dell’umanità, interazioni comunicative, reti sociali, opinioni politiche, gusti, atteggiamenti e comportamenti di cittadini e consumatori sono monitorati costantemente. Qualunque attività svolta online […] lascia segni persistenti e ricercabili» (</a:t>
            </a:r>
            <a:r>
              <a:rPr lang="it-IT" dirty="0" err="1"/>
              <a:t>Airoldi</a:t>
            </a:r>
            <a:r>
              <a:rPr lang="it-IT" dirty="0"/>
              <a:t> 2017, 1-2)</a:t>
            </a:r>
          </a:p>
          <a:p>
            <a:pPr algn="l"/>
            <a:endParaRPr lang="en-GB" dirty="0"/>
          </a:p>
          <a:p>
            <a:pPr algn="l"/>
            <a:endParaRPr lang="en-GB" dirty="0"/>
          </a:p>
          <a:p>
            <a:pPr algn="l"/>
            <a:endParaRPr lang="it-IT" dirty="0"/>
          </a:p>
        </p:txBody>
      </p:sp>
      <p:sp>
        <p:nvSpPr>
          <p:cNvPr id="4" name="Titolo 1"/>
          <p:cNvSpPr>
            <a:spLocks noGrp="1"/>
          </p:cNvSpPr>
          <p:nvPr>
            <p:ph type="ctrTitle"/>
          </p:nvPr>
        </p:nvSpPr>
        <p:spPr>
          <a:xfrm>
            <a:off x="1155700" y="309563"/>
            <a:ext cx="9588500" cy="744537"/>
          </a:xfrm>
        </p:spPr>
        <p:txBody>
          <a:bodyPr>
            <a:normAutofit fontScale="90000"/>
          </a:bodyPr>
          <a:lstStyle/>
          <a:p>
            <a:pPr algn="ctr"/>
            <a:r>
              <a:rPr lang="it-IT" sz="4800" b="1" dirty="0"/>
              <a:t>Internet come oggetto di ricerca</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00127" y="2507226"/>
            <a:ext cx="3705060" cy="2969341"/>
          </a:xfrm>
          <a:prstGeom prst="rect">
            <a:avLst/>
          </a:prstGeom>
        </p:spPr>
      </p:pic>
    </p:spTree>
    <p:extLst>
      <p:ext uri="{BB962C8B-B14F-4D97-AF65-F5344CB8AC3E}">
        <p14:creationId xmlns:p14="http://schemas.microsoft.com/office/powerpoint/2010/main" val="2041659902"/>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e 3"/>
          <p:cNvSpPr/>
          <p:nvPr/>
        </p:nvSpPr>
        <p:spPr>
          <a:xfrm>
            <a:off x="3359150" y="2205038"/>
            <a:ext cx="6408738" cy="3600450"/>
          </a:xfrm>
          <a:prstGeom prst="ellipse">
            <a:avLst/>
          </a:prstGeom>
          <a:noFill/>
          <a:ln w="762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5" name="Ovale 4"/>
          <p:cNvSpPr/>
          <p:nvPr/>
        </p:nvSpPr>
        <p:spPr>
          <a:xfrm>
            <a:off x="3435350" y="4948239"/>
            <a:ext cx="1303338" cy="71913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i="1" dirty="0">
                <a:solidFill>
                  <a:schemeClr val="tx1"/>
                </a:solidFill>
              </a:rPr>
              <a:t>New member</a:t>
            </a:r>
          </a:p>
        </p:txBody>
      </p:sp>
      <p:sp>
        <p:nvSpPr>
          <p:cNvPr id="6" name="Rettangolo 5"/>
          <p:cNvSpPr/>
          <p:nvPr/>
        </p:nvSpPr>
        <p:spPr>
          <a:xfrm>
            <a:off x="3581401" y="3627439"/>
            <a:ext cx="955675" cy="2873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chemeClr val="accent1">
                    <a:lumMod val="75000"/>
                  </a:schemeClr>
                </a:solidFill>
              </a:rPr>
              <a:t>Pratices</a:t>
            </a:r>
            <a:endParaRPr lang="it-IT" dirty="0">
              <a:solidFill>
                <a:schemeClr val="accent1">
                  <a:lumMod val="75000"/>
                </a:schemeClr>
              </a:solidFill>
            </a:endParaRPr>
          </a:p>
        </p:txBody>
      </p:sp>
      <p:sp>
        <p:nvSpPr>
          <p:cNvPr id="7" name="Rettangolo 6"/>
          <p:cNvSpPr/>
          <p:nvPr/>
        </p:nvSpPr>
        <p:spPr>
          <a:xfrm>
            <a:off x="5691189" y="4803775"/>
            <a:ext cx="955675"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rgbClr val="C907B2"/>
                </a:solidFill>
              </a:rPr>
              <a:t>Values</a:t>
            </a:r>
            <a:endParaRPr lang="it-IT" dirty="0">
              <a:solidFill>
                <a:srgbClr val="C907B2"/>
              </a:solidFill>
            </a:endParaRPr>
          </a:p>
        </p:txBody>
      </p:sp>
      <p:sp>
        <p:nvSpPr>
          <p:cNvPr id="8" name="Rettangolo 7"/>
          <p:cNvSpPr/>
          <p:nvPr/>
        </p:nvSpPr>
        <p:spPr>
          <a:xfrm>
            <a:off x="7493000" y="3357564"/>
            <a:ext cx="1843088" cy="68103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err="1">
                <a:solidFill>
                  <a:srgbClr val="00B0F0"/>
                </a:solidFill>
              </a:rPr>
              <a:t>Rules</a:t>
            </a:r>
            <a:endParaRPr lang="it-IT" dirty="0">
              <a:solidFill>
                <a:srgbClr val="00B0F0"/>
              </a:solidFill>
            </a:endParaRPr>
          </a:p>
          <a:p>
            <a:pPr algn="ctr" eaLnBrk="1" hangingPunct="1">
              <a:defRPr/>
            </a:pPr>
            <a:r>
              <a:rPr lang="it-IT" sz="1400" dirty="0">
                <a:solidFill>
                  <a:srgbClr val="00B0F0"/>
                </a:solidFill>
              </a:rPr>
              <a:t>(spoiler, rating)</a:t>
            </a:r>
          </a:p>
        </p:txBody>
      </p:sp>
      <p:sp>
        <p:nvSpPr>
          <p:cNvPr id="9" name="Rettangolo 8"/>
          <p:cNvSpPr/>
          <p:nvPr/>
        </p:nvSpPr>
        <p:spPr>
          <a:xfrm>
            <a:off x="5667376" y="2590800"/>
            <a:ext cx="1825625" cy="28733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dirty="0">
                <a:solidFill>
                  <a:srgbClr val="00B050"/>
                </a:solidFill>
              </a:rPr>
              <a:t>Language</a:t>
            </a:r>
          </a:p>
          <a:p>
            <a:pPr algn="ctr" eaLnBrk="1" hangingPunct="1">
              <a:defRPr/>
            </a:pPr>
            <a:r>
              <a:rPr lang="it-IT" dirty="0">
                <a:solidFill>
                  <a:srgbClr val="00B050"/>
                </a:solidFill>
              </a:rPr>
              <a:t>(</a:t>
            </a:r>
            <a:r>
              <a:rPr lang="it-IT" sz="1400" dirty="0" err="1">
                <a:solidFill>
                  <a:srgbClr val="00B050"/>
                </a:solidFill>
              </a:rPr>
              <a:t>different</a:t>
            </a:r>
            <a:r>
              <a:rPr lang="it-IT" sz="1400" dirty="0">
                <a:solidFill>
                  <a:srgbClr val="00B050"/>
                </a:solidFill>
              </a:rPr>
              <a:t> </a:t>
            </a:r>
            <a:r>
              <a:rPr lang="it-IT" sz="1400" dirty="0" err="1">
                <a:solidFill>
                  <a:srgbClr val="00B050"/>
                </a:solidFill>
              </a:rPr>
              <a:t>types</a:t>
            </a:r>
            <a:r>
              <a:rPr lang="it-IT" sz="1400" dirty="0">
                <a:solidFill>
                  <a:srgbClr val="00B050"/>
                </a:solidFill>
              </a:rPr>
              <a:t> of </a:t>
            </a:r>
            <a:r>
              <a:rPr lang="it-IT" sz="1400" dirty="0" err="1">
                <a:solidFill>
                  <a:srgbClr val="00B050"/>
                </a:solidFill>
              </a:rPr>
              <a:t>fanfictions</a:t>
            </a:r>
            <a:r>
              <a:rPr lang="it-IT" sz="1400" dirty="0">
                <a:solidFill>
                  <a:srgbClr val="00B050"/>
                </a:solidFill>
              </a:rPr>
              <a:t>)</a:t>
            </a:r>
          </a:p>
        </p:txBody>
      </p:sp>
      <p:sp>
        <p:nvSpPr>
          <p:cNvPr id="10" name="Ovale 9"/>
          <p:cNvSpPr/>
          <p:nvPr/>
        </p:nvSpPr>
        <p:spPr>
          <a:xfrm>
            <a:off x="5724525" y="3506789"/>
            <a:ext cx="1487488" cy="7207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it-IT" sz="1600" i="1" dirty="0">
                <a:solidFill>
                  <a:schemeClr val="tx1"/>
                </a:solidFill>
              </a:rPr>
              <a:t>Expert member</a:t>
            </a:r>
          </a:p>
        </p:txBody>
      </p:sp>
      <p:cxnSp>
        <p:nvCxnSpPr>
          <p:cNvPr id="11" name="Connettore 2 10"/>
          <p:cNvCxnSpPr/>
          <p:nvPr/>
        </p:nvCxnSpPr>
        <p:spPr>
          <a:xfrm flipV="1">
            <a:off x="4289426" y="2833688"/>
            <a:ext cx="1457325" cy="709612"/>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Connettore 2 11"/>
          <p:cNvCxnSpPr/>
          <p:nvPr/>
        </p:nvCxnSpPr>
        <p:spPr>
          <a:xfrm>
            <a:off x="7277100" y="2878138"/>
            <a:ext cx="1138238" cy="381000"/>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Connettore 2 12"/>
          <p:cNvCxnSpPr/>
          <p:nvPr/>
        </p:nvCxnSpPr>
        <p:spPr>
          <a:xfrm flipH="1" flipV="1">
            <a:off x="4062414" y="4146551"/>
            <a:ext cx="1368425" cy="923925"/>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flipH="1">
            <a:off x="6851650" y="4038601"/>
            <a:ext cx="1422400" cy="1031875"/>
          </a:xfrm>
          <a:prstGeom prst="straightConnector1">
            <a:avLst/>
          </a:prstGeom>
          <a:ln w="762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5" name="Titolo 1"/>
          <p:cNvSpPr txBox="1">
            <a:spLocks/>
          </p:cNvSpPr>
          <p:nvPr/>
        </p:nvSpPr>
        <p:spPr bwMode="auto">
          <a:xfrm>
            <a:off x="0" y="18886"/>
            <a:ext cx="12191999" cy="112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dirty="0"/>
              <a:t>Dinamiche organizzative delle comunità</a:t>
            </a:r>
            <a:endParaRPr lang="en-GB" altLang="it-IT" b="1" dirty="0">
              <a:solidFill>
                <a:srgbClr val="0070C0"/>
              </a:solidFill>
            </a:endParaRPr>
          </a:p>
        </p:txBody>
      </p:sp>
      <p:sp>
        <p:nvSpPr>
          <p:cNvPr id="2" name="Titolo 1"/>
          <p:cNvSpPr>
            <a:spLocks noGrp="1"/>
          </p:cNvSpPr>
          <p:nvPr>
            <p:ph type="ctrTitle"/>
          </p:nvPr>
        </p:nvSpPr>
        <p:spPr/>
        <p:txBody>
          <a:bodyPr/>
          <a:lstStyle/>
          <a:p>
            <a:endParaRPr lang="it-IT"/>
          </a:p>
        </p:txBody>
      </p:sp>
    </p:spTree>
    <p:extLst>
      <p:ext uri="{BB962C8B-B14F-4D97-AF65-F5344CB8AC3E}">
        <p14:creationId xmlns:p14="http://schemas.microsoft.com/office/powerpoint/2010/main" val="155040316"/>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ma 3"/>
          <p:cNvGraphicFramePr/>
          <p:nvPr/>
        </p:nvGraphicFramePr>
        <p:xfrm>
          <a:off x="3359696" y="1919029"/>
          <a:ext cx="5582966" cy="280168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8435" name="CasellaDiTesto 4"/>
          <p:cNvSpPr txBox="1">
            <a:spLocks noChangeArrowheads="1"/>
          </p:cNvSpPr>
          <p:nvPr/>
        </p:nvSpPr>
        <p:spPr bwMode="auto">
          <a:xfrm>
            <a:off x="2909889" y="1465264"/>
            <a:ext cx="3868737" cy="523875"/>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a:t>«</a:t>
            </a:r>
            <a:r>
              <a:rPr lang="it-IT" altLang="it-IT" sz="1400" i="1"/>
              <a:t>Dopo un finale a dir poco osceno, ho deciso di scriverne uno migliore</a:t>
            </a:r>
            <a:r>
              <a:rPr lang="it-IT" altLang="it-IT" sz="1400"/>
              <a:t>»</a:t>
            </a:r>
            <a:endParaRPr lang="it-IT" altLang="it-IT" sz="1400" i="1">
              <a:latin typeface="Verdana" panose="020B0604030504040204" pitchFamily="34" charset="0"/>
            </a:endParaRPr>
          </a:p>
        </p:txBody>
      </p:sp>
      <p:sp>
        <p:nvSpPr>
          <p:cNvPr id="18436" name="CasellaDiTesto 5"/>
          <p:cNvSpPr txBox="1">
            <a:spLocks noChangeArrowheads="1"/>
          </p:cNvSpPr>
          <p:nvPr/>
        </p:nvSpPr>
        <p:spPr bwMode="auto">
          <a:xfrm>
            <a:off x="6527801" y="4581525"/>
            <a:ext cx="3870325" cy="954088"/>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«Al momento sto scrivendo una fanfiction crossover tra One Piece e Mad Father (molto sensato, mi dicono), e mi sto divertendo parecchio a mischiare questi due mondi»</a:t>
            </a:r>
            <a:endParaRPr lang="it-IT" altLang="it-IT" sz="1400" i="1">
              <a:latin typeface="Verdana" panose="020B0604030504040204" pitchFamily="34" charset="0"/>
            </a:endParaRPr>
          </a:p>
        </p:txBody>
      </p:sp>
      <p:sp>
        <p:nvSpPr>
          <p:cNvPr id="18437" name="CasellaDiTesto 6"/>
          <p:cNvSpPr txBox="1">
            <a:spLocks noChangeArrowheads="1"/>
          </p:cNvSpPr>
          <p:nvPr/>
        </p:nvSpPr>
        <p:spPr bwMode="auto">
          <a:xfrm>
            <a:off x="1631951" y="2357438"/>
            <a:ext cx="1655763" cy="3109912"/>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«Maltrattavano il mio personaggio preferito, ignorandola totalmente, o dandole sempre la parte della cattiva quando non lo è affatto, ho deciso di creare per lei una storia diversa, tentando di riscattarla</a:t>
            </a:r>
            <a:r>
              <a:rPr lang="it-IT" altLang="it-IT" sz="1400"/>
              <a:t>»</a:t>
            </a:r>
            <a:endParaRPr lang="en-GB" altLang="it-IT" sz="1400"/>
          </a:p>
          <a:p>
            <a:pPr eaLnBrk="1" hangingPunct="1">
              <a:spcBef>
                <a:spcPct val="0"/>
              </a:spcBef>
              <a:buFontTx/>
              <a:buNone/>
            </a:pPr>
            <a:endParaRPr lang="it-IT" altLang="it-IT" sz="1400" i="1">
              <a:latin typeface="Verdana" panose="020B0604030504040204" pitchFamily="34" charset="0"/>
            </a:endParaRPr>
          </a:p>
        </p:txBody>
      </p:sp>
      <p:sp>
        <p:nvSpPr>
          <p:cNvPr id="18438" name="CasellaDiTesto 7"/>
          <p:cNvSpPr txBox="1">
            <a:spLocks noChangeArrowheads="1"/>
          </p:cNvSpPr>
          <p:nvPr/>
        </p:nvSpPr>
        <p:spPr bwMode="auto">
          <a:xfrm>
            <a:off x="8137526" y="1127126"/>
            <a:ext cx="1890713" cy="2246313"/>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 adesso che é terminata la terza stagione, sono in una crisi d'astinenza senza fine, per cui sfogo la mia inesistente sanità mentale nella scrittura, provocando più danni che altro»</a:t>
            </a:r>
            <a:endParaRPr lang="en-GB" altLang="it-IT" sz="1400"/>
          </a:p>
          <a:p>
            <a:pPr eaLnBrk="1" hangingPunct="1">
              <a:spcBef>
                <a:spcPct val="0"/>
              </a:spcBef>
              <a:buFontTx/>
              <a:buNone/>
            </a:pPr>
            <a:endParaRPr lang="it-IT" altLang="it-IT" sz="1400" i="1">
              <a:latin typeface="Verdana" panose="020B0604030504040204" pitchFamily="34" charset="0"/>
            </a:endParaRPr>
          </a:p>
        </p:txBody>
      </p:sp>
      <p:sp>
        <p:nvSpPr>
          <p:cNvPr id="18439" name="Titolo 1"/>
          <p:cNvSpPr>
            <a:spLocks noGrp="1"/>
          </p:cNvSpPr>
          <p:nvPr>
            <p:ph type="ctrTitle"/>
          </p:nvPr>
        </p:nvSpPr>
        <p:spPr>
          <a:xfrm>
            <a:off x="0" y="114121"/>
            <a:ext cx="12192000" cy="404353"/>
          </a:xfrm>
        </p:spPr>
        <p:txBody>
          <a:bodyPr>
            <a:normAutofit fontScale="90000"/>
          </a:bodyPr>
          <a:lstStyle/>
          <a:p>
            <a:r>
              <a:rPr lang="it-IT" sz="3600" dirty="0"/>
              <a:t>Motivazioni alla base della pratica di scrittura di </a:t>
            </a:r>
            <a:r>
              <a:rPr lang="it-IT" sz="3600" i="1" dirty="0" err="1"/>
              <a:t>fanfiction</a:t>
            </a:r>
            <a:endParaRPr lang="it-IT" sz="3600" i="1" dirty="0"/>
          </a:p>
        </p:txBody>
      </p:sp>
      <p:sp>
        <p:nvSpPr>
          <p:cNvPr id="18440" name="CasellaDiTesto 10"/>
          <p:cNvSpPr txBox="1">
            <a:spLocks noChangeArrowheads="1"/>
          </p:cNvSpPr>
          <p:nvPr/>
        </p:nvSpPr>
        <p:spPr bwMode="auto">
          <a:xfrm>
            <a:off x="2659064" y="4733925"/>
            <a:ext cx="3868737" cy="1600200"/>
          </a:xfrm>
          <a:prstGeom prst="rect">
            <a:avLst/>
          </a:prstGeom>
          <a:noFill/>
          <a:ln w="12700">
            <a:solidFill>
              <a:srgbClr val="0070C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it-IT" altLang="it-IT" sz="1400" i="1"/>
              <a:t>«E dopotutto sono contenta che grazie a me anche quello sfigafandom abbia ottenuto anche una sezione dedicata in un sito di fanfiction come meritava, spero […] di farla conoscere a più gente insinuando almeno un pizzico di curiosità in più sulle sue opere in chi non la conosce!</a:t>
            </a:r>
            <a:r>
              <a:rPr lang="it-IT" altLang="it-IT" sz="1400"/>
              <a:t>».</a:t>
            </a:r>
            <a:endParaRPr lang="en-GB" altLang="it-IT" sz="1400"/>
          </a:p>
          <a:p>
            <a:pPr eaLnBrk="1" hangingPunct="1">
              <a:spcBef>
                <a:spcPct val="0"/>
              </a:spcBef>
              <a:buFontTx/>
              <a:buNone/>
            </a:pPr>
            <a:endParaRPr lang="it-IT" altLang="it-IT" sz="1400" i="1">
              <a:latin typeface="Verdana" panose="020B0604030504040204" pitchFamily="34" charset="0"/>
            </a:endParaRPr>
          </a:p>
        </p:txBody>
      </p:sp>
    </p:spTree>
    <p:extLst>
      <p:ext uri="{BB962C8B-B14F-4D97-AF65-F5344CB8AC3E}">
        <p14:creationId xmlns:p14="http://schemas.microsoft.com/office/powerpoint/2010/main" val="1125523922"/>
      </p:ext>
    </p:extLst>
  </p:cSld>
  <p:clrMapOvr>
    <a:masterClrMapping/>
  </p:clrMapOvr>
  <p:transition spd="slow"/>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olo 1"/>
          <p:cNvSpPr>
            <a:spLocks noGrp="1"/>
          </p:cNvSpPr>
          <p:nvPr>
            <p:ph type="ctrTitle"/>
          </p:nvPr>
        </p:nvSpPr>
        <p:spPr>
          <a:xfrm>
            <a:off x="2135189" y="404813"/>
            <a:ext cx="7921625" cy="647700"/>
          </a:xfrm>
        </p:spPr>
        <p:txBody>
          <a:bodyPr>
            <a:normAutofit fontScale="90000"/>
          </a:bodyPr>
          <a:lstStyle/>
          <a:p>
            <a:r>
              <a:rPr lang="it-IT" dirty="0"/>
              <a:t>Pratiche collaborative di scrittura</a:t>
            </a:r>
            <a:endParaRPr lang="en-GB" altLang="it-IT" b="1" dirty="0">
              <a:solidFill>
                <a:srgbClr val="0070C0"/>
              </a:solidFill>
            </a:endParaRPr>
          </a:p>
        </p:txBody>
      </p:sp>
      <p:sp>
        <p:nvSpPr>
          <p:cNvPr id="6" name="CasellaDiTesto 5"/>
          <p:cNvSpPr txBox="1"/>
          <p:nvPr/>
        </p:nvSpPr>
        <p:spPr>
          <a:xfrm>
            <a:off x="3071814" y="1933575"/>
            <a:ext cx="1800225" cy="369888"/>
          </a:xfrm>
          <a:prstGeom prst="rect">
            <a:avLst/>
          </a:prstGeom>
        </p:spPr>
        <p:style>
          <a:lnRef idx="1">
            <a:schemeClr val="accent5"/>
          </a:lnRef>
          <a:fillRef idx="2">
            <a:schemeClr val="accent5"/>
          </a:fillRef>
          <a:effectRef idx="1">
            <a:schemeClr val="accent5"/>
          </a:effectRef>
          <a:fontRef idx="minor">
            <a:schemeClr val="dk1"/>
          </a:fontRef>
        </p:style>
        <p:txBody>
          <a:bodyPr>
            <a:spAutoFit/>
          </a:bodyPr>
          <a:lstStyle/>
          <a:p>
            <a:pPr algn="ctr" eaLnBrk="1" hangingPunct="1">
              <a:defRPr/>
            </a:pPr>
            <a:r>
              <a:rPr lang="it-IT" dirty="0"/>
              <a:t>Contest</a:t>
            </a:r>
            <a:endParaRPr lang="en-GB" dirty="0"/>
          </a:p>
        </p:txBody>
      </p:sp>
      <p:sp>
        <p:nvSpPr>
          <p:cNvPr id="7" name="CasellaDiTesto 6"/>
          <p:cNvSpPr txBox="1"/>
          <p:nvPr/>
        </p:nvSpPr>
        <p:spPr>
          <a:xfrm>
            <a:off x="7629525" y="1979613"/>
            <a:ext cx="2160588" cy="646112"/>
          </a:xfrm>
          <a:prstGeom prst="rect">
            <a:avLst/>
          </a:prstGeom>
        </p:spPr>
        <p:style>
          <a:lnRef idx="1">
            <a:schemeClr val="accent2"/>
          </a:lnRef>
          <a:fillRef idx="2">
            <a:schemeClr val="accent2"/>
          </a:fillRef>
          <a:effectRef idx="1">
            <a:schemeClr val="accent2"/>
          </a:effectRef>
          <a:fontRef idx="minor">
            <a:schemeClr val="dk1"/>
          </a:fontRef>
        </p:style>
        <p:txBody>
          <a:bodyPr>
            <a:spAutoFit/>
          </a:bodyPr>
          <a:lstStyle/>
          <a:p>
            <a:pPr algn="ctr" eaLnBrk="1" hangingPunct="1">
              <a:defRPr/>
            </a:pPr>
            <a:r>
              <a:rPr lang="it-IT" dirty="0"/>
              <a:t>Fan fiction on </a:t>
            </a:r>
            <a:r>
              <a:rPr lang="it-IT" dirty="0" err="1"/>
              <a:t>demand</a:t>
            </a:r>
            <a:endParaRPr lang="en-GB" dirty="0"/>
          </a:p>
        </p:txBody>
      </p:sp>
      <p:sp>
        <p:nvSpPr>
          <p:cNvPr id="8" name="CasellaDiTesto 7"/>
          <p:cNvSpPr txBox="1"/>
          <p:nvPr/>
        </p:nvSpPr>
        <p:spPr>
          <a:xfrm>
            <a:off x="2855914" y="3502025"/>
            <a:ext cx="1800225" cy="368300"/>
          </a:xfrm>
          <a:prstGeom prst="rect">
            <a:avLst/>
          </a:prstGeom>
        </p:spPr>
        <p:style>
          <a:lnRef idx="1">
            <a:schemeClr val="accent3"/>
          </a:lnRef>
          <a:fillRef idx="2">
            <a:schemeClr val="accent3"/>
          </a:fillRef>
          <a:effectRef idx="1">
            <a:schemeClr val="accent3"/>
          </a:effectRef>
          <a:fontRef idx="minor">
            <a:schemeClr val="dk1"/>
          </a:fontRef>
        </p:style>
        <p:txBody>
          <a:bodyPr>
            <a:spAutoFit/>
          </a:bodyPr>
          <a:lstStyle/>
          <a:p>
            <a:pPr algn="ctr" eaLnBrk="1" hangingPunct="1">
              <a:defRPr/>
            </a:pPr>
            <a:r>
              <a:rPr lang="it-IT" dirty="0"/>
              <a:t>Beta reader</a:t>
            </a:r>
            <a:endParaRPr lang="en-GB" dirty="0"/>
          </a:p>
        </p:txBody>
      </p:sp>
      <p:sp>
        <p:nvSpPr>
          <p:cNvPr id="9" name="CasellaDiTesto 8"/>
          <p:cNvSpPr txBox="1"/>
          <p:nvPr/>
        </p:nvSpPr>
        <p:spPr>
          <a:xfrm>
            <a:off x="2860676" y="5037138"/>
            <a:ext cx="1800225" cy="368300"/>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eaLnBrk="1" hangingPunct="1">
              <a:defRPr/>
            </a:pPr>
            <a:r>
              <a:rPr lang="it-IT" dirty="0" err="1"/>
              <a:t>Collaborations</a:t>
            </a:r>
            <a:endParaRPr lang="en-GB" dirty="0"/>
          </a:p>
        </p:txBody>
      </p:sp>
      <p:pic>
        <p:nvPicPr>
          <p:cNvPr id="19463" name="Picture 2" descr="https://www.thelearningcollaborative.com.au/img/about_u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56139" y="2663825"/>
            <a:ext cx="3609975" cy="2724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asellaDiTesto 10"/>
          <p:cNvSpPr txBox="1"/>
          <p:nvPr/>
        </p:nvSpPr>
        <p:spPr>
          <a:xfrm>
            <a:off x="7967664" y="5018089"/>
            <a:ext cx="1800225" cy="369887"/>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algn="ctr" eaLnBrk="1" hangingPunct="1">
              <a:defRPr/>
            </a:pPr>
            <a:r>
              <a:rPr lang="it-IT" dirty="0"/>
              <a:t>Round </a:t>
            </a:r>
            <a:r>
              <a:rPr lang="it-IT" dirty="0" err="1"/>
              <a:t>robin</a:t>
            </a:r>
            <a:endParaRPr lang="en-GB" dirty="0"/>
          </a:p>
        </p:txBody>
      </p:sp>
      <p:sp>
        <p:nvSpPr>
          <p:cNvPr id="12" name="CasellaDiTesto 11"/>
          <p:cNvSpPr txBox="1"/>
          <p:nvPr/>
        </p:nvSpPr>
        <p:spPr>
          <a:xfrm>
            <a:off x="8258175" y="3841750"/>
            <a:ext cx="2160588" cy="368300"/>
          </a:xfrm>
          <a:prstGeom prst="rect">
            <a:avLst/>
          </a:prstGeom>
        </p:spPr>
        <p:style>
          <a:lnRef idx="1">
            <a:schemeClr val="accent6"/>
          </a:lnRef>
          <a:fillRef idx="2">
            <a:schemeClr val="accent6"/>
          </a:fillRef>
          <a:effectRef idx="1">
            <a:schemeClr val="accent6"/>
          </a:effectRef>
          <a:fontRef idx="minor">
            <a:schemeClr val="dk1"/>
          </a:fontRef>
        </p:style>
        <p:txBody>
          <a:bodyPr>
            <a:spAutoFit/>
          </a:bodyPr>
          <a:lstStyle/>
          <a:p>
            <a:pPr algn="ctr" eaLnBrk="1" hangingPunct="1">
              <a:defRPr/>
            </a:pPr>
            <a:r>
              <a:rPr lang="it-IT" dirty="0" err="1"/>
              <a:t>Authors</a:t>
            </a:r>
            <a:r>
              <a:rPr lang="it-IT" dirty="0"/>
              <a:t> on </a:t>
            </a:r>
            <a:r>
              <a:rPr lang="it-IT" dirty="0" err="1"/>
              <a:t>request</a:t>
            </a:r>
            <a:endParaRPr lang="en-GB" dirty="0"/>
          </a:p>
        </p:txBody>
      </p:sp>
    </p:spTree>
    <p:extLst>
      <p:ext uri="{BB962C8B-B14F-4D97-AF65-F5344CB8AC3E}">
        <p14:creationId xmlns:p14="http://schemas.microsoft.com/office/powerpoint/2010/main" val="4108771416"/>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olo 1"/>
          <p:cNvSpPr>
            <a:spLocks noGrp="1"/>
          </p:cNvSpPr>
          <p:nvPr>
            <p:ph type="title"/>
          </p:nvPr>
        </p:nvSpPr>
        <p:spPr/>
        <p:txBody>
          <a:bodyPr/>
          <a:lstStyle/>
          <a:p>
            <a:r>
              <a:rPr lang="it-IT" altLang="it-IT" b="1">
                <a:solidFill>
                  <a:srgbClr val="0070C0"/>
                </a:solidFill>
              </a:rPr>
              <a:t>Conclusions</a:t>
            </a:r>
            <a:endParaRPr lang="en-GB" altLang="it-IT" b="1">
              <a:solidFill>
                <a:srgbClr val="0070C0"/>
              </a:solidFill>
            </a:endParaRPr>
          </a:p>
        </p:txBody>
      </p:sp>
      <p:sp>
        <p:nvSpPr>
          <p:cNvPr id="21507" name="Segnaposto contenuto 2"/>
          <p:cNvSpPr>
            <a:spLocks noGrp="1"/>
          </p:cNvSpPr>
          <p:nvPr>
            <p:ph idx="1"/>
          </p:nvPr>
        </p:nvSpPr>
        <p:spPr/>
        <p:txBody>
          <a:bodyPr/>
          <a:lstStyle/>
          <a:p>
            <a:r>
              <a:rPr lang="it-IT" altLang="it-IT" dirty="0"/>
              <a:t>Fan </a:t>
            </a:r>
            <a:r>
              <a:rPr lang="it-IT" altLang="it-IT" dirty="0" err="1"/>
              <a:t>becoming</a:t>
            </a:r>
            <a:r>
              <a:rPr lang="it-IT" altLang="it-IT" dirty="0"/>
              <a:t> </a:t>
            </a:r>
            <a:r>
              <a:rPr lang="it-IT" altLang="it-IT" i="1" dirty="0" err="1"/>
              <a:t>producers</a:t>
            </a:r>
            <a:r>
              <a:rPr lang="it-IT" altLang="it-IT" i="1" dirty="0"/>
              <a:t> </a:t>
            </a:r>
            <a:r>
              <a:rPr lang="it-IT" altLang="it-IT" dirty="0"/>
              <a:t>(Boccia Artieri, 2008);</a:t>
            </a:r>
            <a:endParaRPr lang="en-GB" altLang="it-IT" dirty="0"/>
          </a:p>
          <a:p>
            <a:r>
              <a:rPr lang="it-IT" altLang="it-IT" dirty="0" err="1"/>
              <a:t>Collective</a:t>
            </a:r>
            <a:r>
              <a:rPr lang="it-IT" altLang="it-IT" dirty="0"/>
              <a:t> intelligence in </a:t>
            </a:r>
            <a:r>
              <a:rPr lang="it-IT" altLang="it-IT" dirty="0" err="1"/>
              <a:t>action</a:t>
            </a:r>
            <a:r>
              <a:rPr lang="it-IT" altLang="it-IT" dirty="0"/>
              <a:t> (</a:t>
            </a:r>
            <a:r>
              <a:rPr lang="it-IT" altLang="it-IT" dirty="0" err="1"/>
              <a:t>Lévy</a:t>
            </a:r>
            <a:r>
              <a:rPr lang="it-IT" altLang="it-IT" dirty="0"/>
              <a:t>, 2002) and collaborative </a:t>
            </a:r>
            <a:r>
              <a:rPr lang="it-IT" altLang="it-IT" dirty="0" err="1"/>
              <a:t>problem</a:t>
            </a:r>
            <a:r>
              <a:rPr lang="it-IT" altLang="it-IT" dirty="0"/>
              <a:t> </a:t>
            </a:r>
            <a:r>
              <a:rPr lang="it-IT" altLang="it-IT" dirty="0" err="1"/>
              <a:t>solving</a:t>
            </a:r>
            <a:endParaRPr lang="en-GB" altLang="it-IT" dirty="0"/>
          </a:p>
          <a:p>
            <a:r>
              <a:rPr lang="it-IT" altLang="it-IT" dirty="0" err="1"/>
              <a:t>Hierachy</a:t>
            </a:r>
            <a:r>
              <a:rPr lang="it-IT" altLang="it-IT" dirty="0"/>
              <a:t> </a:t>
            </a:r>
            <a:endParaRPr lang="en-GB" altLang="it-IT" dirty="0"/>
          </a:p>
          <a:p>
            <a:r>
              <a:rPr lang="it-IT" altLang="it-IT" dirty="0" err="1"/>
              <a:t>Rules</a:t>
            </a:r>
            <a:r>
              <a:rPr lang="it-IT" altLang="it-IT" dirty="0"/>
              <a:t>, awards, </a:t>
            </a:r>
            <a:r>
              <a:rPr lang="it-IT" altLang="it-IT" dirty="0" err="1"/>
              <a:t>sanctions</a:t>
            </a:r>
            <a:endParaRPr lang="it-IT" altLang="it-IT" dirty="0"/>
          </a:p>
          <a:p>
            <a:r>
              <a:rPr lang="it-IT" altLang="it-IT" dirty="0" err="1"/>
              <a:t>Informal</a:t>
            </a:r>
            <a:r>
              <a:rPr lang="it-IT" altLang="it-IT" dirty="0"/>
              <a:t> </a:t>
            </a:r>
            <a:r>
              <a:rPr lang="it-IT" altLang="it-IT" dirty="0" err="1"/>
              <a:t>learning</a:t>
            </a:r>
            <a:r>
              <a:rPr lang="it-IT" altLang="it-IT" dirty="0"/>
              <a:t> and </a:t>
            </a:r>
            <a:r>
              <a:rPr lang="it-IT" altLang="it-IT" dirty="0" err="1"/>
              <a:t>skills</a:t>
            </a:r>
            <a:r>
              <a:rPr lang="it-IT" altLang="it-IT" dirty="0"/>
              <a:t> </a:t>
            </a:r>
            <a:r>
              <a:rPr lang="it-IT" altLang="it-IT" dirty="0" err="1"/>
              <a:t>acquiring</a:t>
            </a:r>
            <a:r>
              <a:rPr lang="it-IT" altLang="it-IT" dirty="0"/>
              <a:t> </a:t>
            </a:r>
          </a:p>
        </p:txBody>
      </p:sp>
    </p:spTree>
    <p:extLst>
      <p:ext uri="{BB962C8B-B14F-4D97-AF65-F5344CB8AC3E}">
        <p14:creationId xmlns:p14="http://schemas.microsoft.com/office/powerpoint/2010/main" val="2179145572"/>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ttangolo 4"/>
          <p:cNvSpPr>
            <a:spLocks noChangeArrowheads="1"/>
          </p:cNvSpPr>
          <p:nvPr/>
        </p:nvSpPr>
        <p:spPr bwMode="auto">
          <a:xfrm>
            <a:off x="0" y="6550223"/>
            <a:ext cx="10882993" cy="307777"/>
          </a:xfrm>
          <a:prstGeom prst="rect">
            <a:avLst/>
          </a:prstGeom>
          <a:noFill/>
          <a:ln w="9525">
            <a:solidFill>
              <a:srgbClr val="00B05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ea typeface="Verdana" panose="020B0604030504040204" pitchFamily="34" charset="0"/>
                <a:cs typeface="Verdana" panose="020B0604030504040204" pitchFamily="34" charset="0"/>
              </a:rPr>
              <a:t>Riferimenti bibliografici</a:t>
            </a:r>
            <a:r>
              <a:rPr lang="it-IT" altLang="it-IT" sz="1400" dirty="0">
                <a:solidFill>
                  <a:prstClr val="black"/>
                </a:solidFill>
                <a:ea typeface="Verdana" panose="020B0604030504040204" pitchFamily="34" charset="0"/>
                <a:cs typeface="Verdana" panose="020B0604030504040204" pitchFamily="34" charset="0"/>
              </a:rPr>
              <a:t>: </a:t>
            </a:r>
            <a:r>
              <a:rPr lang="it-IT" altLang="it-IT" sz="1400" dirty="0" err="1">
                <a:solidFill>
                  <a:prstClr val="black"/>
                </a:solidFill>
                <a:cs typeface="Arial" panose="020B0604020202020204" pitchFamily="34" charset="0"/>
              </a:rPr>
              <a:t>Labrecque</a:t>
            </a:r>
            <a:r>
              <a:rPr lang="it-IT" altLang="it-IT" sz="1400" dirty="0">
                <a:solidFill>
                  <a:prstClr val="black"/>
                </a:solidFill>
                <a:cs typeface="Arial" panose="020B0604020202020204" pitchFamily="34" charset="0"/>
              </a:rPr>
              <a:t>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2013; Kerr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2012; Lovelock e </a:t>
            </a:r>
            <a:r>
              <a:rPr lang="it-IT" altLang="it-IT" sz="1400" dirty="0" err="1">
                <a:solidFill>
                  <a:prstClr val="black"/>
                </a:solidFill>
                <a:cs typeface="Arial" panose="020B0604020202020204" pitchFamily="34" charset="0"/>
              </a:rPr>
              <a:t>Wirtz</a:t>
            </a:r>
            <a:r>
              <a:rPr lang="it-IT" altLang="it-IT" sz="1400" dirty="0">
                <a:solidFill>
                  <a:prstClr val="black"/>
                </a:solidFill>
                <a:cs typeface="Arial" panose="020B0604020202020204" pitchFamily="34" charset="0"/>
              </a:rPr>
              <a:t>, 2007; </a:t>
            </a:r>
            <a:r>
              <a:rPr lang="it-IT" altLang="it-IT" sz="1400" dirty="0" err="1">
                <a:solidFill>
                  <a:prstClr val="black"/>
                </a:solidFill>
                <a:cs typeface="Arial" panose="020B0604020202020204" pitchFamily="34" charset="0"/>
              </a:rPr>
              <a:t>Kucuk</a:t>
            </a:r>
            <a:r>
              <a:rPr lang="it-IT" altLang="it-IT" sz="1400" dirty="0">
                <a:solidFill>
                  <a:prstClr val="black"/>
                </a:solidFill>
                <a:cs typeface="Arial" panose="020B0604020202020204" pitchFamily="34" charset="0"/>
              </a:rPr>
              <a:t> e </a:t>
            </a:r>
            <a:r>
              <a:rPr lang="it-IT" altLang="it-IT" sz="1400" dirty="0" err="1">
                <a:solidFill>
                  <a:prstClr val="black"/>
                </a:solidFill>
                <a:cs typeface="Arial" panose="020B0604020202020204" pitchFamily="34" charset="0"/>
              </a:rPr>
              <a:t>Krishnamurthy</a:t>
            </a:r>
            <a:r>
              <a:rPr lang="it-IT" altLang="it-IT" sz="1400" dirty="0">
                <a:solidFill>
                  <a:prstClr val="black"/>
                </a:solidFill>
                <a:cs typeface="Arial" panose="020B0604020202020204" pitchFamily="34" charset="0"/>
              </a:rPr>
              <a:t>, 2007; </a:t>
            </a:r>
            <a:r>
              <a:rPr lang="it-IT" altLang="it-IT" sz="1400" dirty="0" err="1">
                <a:solidFill>
                  <a:prstClr val="black"/>
                </a:solidFill>
                <a:cs typeface="Arial" panose="020B0604020202020204" pitchFamily="34" charset="0"/>
              </a:rPr>
              <a:t>Denegri-Knott</a:t>
            </a:r>
            <a:r>
              <a:rPr lang="it-IT" altLang="it-IT" sz="1400" dirty="0">
                <a:solidFill>
                  <a:prstClr val="black"/>
                </a:solidFill>
                <a:cs typeface="Arial" panose="020B0604020202020204" pitchFamily="34" charset="0"/>
              </a:rPr>
              <a:t> </a:t>
            </a:r>
            <a:r>
              <a:rPr lang="it-IT" altLang="it-IT" sz="1400" i="1" dirty="0">
                <a:solidFill>
                  <a:prstClr val="black"/>
                </a:solidFill>
                <a:cs typeface="Arial" panose="020B0604020202020204" pitchFamily="34" charset="0"/>
              </a:rPr>
              <a:t>et al</a:t>
            </a:r>
            <a:r>
              <a:rPr lang="it-IT" altLang="it-IT" sz="1400" dirty="0">
                <a:solidFill>
                  <a:prstClr val="black"/>
                </a:solidFill>
                <a:cs typeface="Arial" panose="020B0604020202020204" pitchFamily="34" charset="0"/>
              </a:rPr>
              <a:t>., 2006</a:t>
            </a:r>
          </a:p>
        </p:txBody>
      </p:sp>
      <p:sp>
        <p:nvSpPr>
          <p:cNvPr id="2" name="Sottotitolo 1"/>
          <p:cNvSpPr>
            <a:spLocks noGrp="1"/>
          </p:cNvSpPr>
          <p:nvPr>
            <p:ph type="subTitle" idx="1"/>
          </p:nvPr>
        </p:nvSpPr>
        <p:spPr>
          <a:xfrm>
            <a:off x="406399" y="355599"/>
            <a:ext cx="11588955" cy="6194623"/>
          </a:xfrm>
        </p:spPr>
        <p:txBody>
          <a:bodyPr>
            <a:normAutofit/>
          </a:bodyPr>
          <a:lstStyle/>
          <a:p>
            <a:pPr>
              <a:defRPr/>
            </a:pPr>
            <a:r>
              <a:rPr lang="it-IT" sz="4800" b="1" i="1" dirty="0">
                <a:solidFill>
                  <a:prstClr val="black"/>
                </a:solidFill>
                <a:cs typeface="Arial" panose="020B0604020202020204" pitchFamily="34" charset="0"/>
              </a:rPr>
              <a:t>Le web </a:t>
            </a:r>
            <a:r>
              <a:rPr lang="it-IT" sz="4800" b="1" i="1" dirty="0" err="1">
                <a:solidFill>
                  <a:prstClr val="black"/>
                </a:solidFill>
                <a:cs typeface="Arial" panose="020B0604020202020204" pitchFamily="34" charset="0"/>
              </a:rPr>
              <a:t>tribes</a:t>
            </a:r>
            <a:r>
              <a:rPr lang="it-IT" sz="4800" b="1" i="1" dirty="0">
                <a:solidFill>
                  <a:prstClr val="black"/>
                </a:solidFill>
                <a:cs typeface="Arial" panose="020B0604020202020204" pitchFamily="34" charset="0"/>
              </a:rPr>
              <a:t> di cosmetici naturali</a:t>
            </a:r>
          </a:p>
          <a:p>
            <a:pPr>
              <a:defRPr/>
            </a:pPr>
            <a:endParaRPr lang="it-IT" sz="2000" dirty="0">
              <a:solidFill>
                <a:prstClr val="black"/>
              </a:solidFill>
              <a:cs typeface="Arial" panose="020B0604020202020204" pitchFamily="34" charset="0"/>
            </a:endParaRPr>
          </a:p>
          <a:p>
            <a:pPr>
              <a:defRPr/>
            </a:pPr>
            <a:r>
              <a:rPr lang="it-IT" sz="2000" dirty="0">
                <a:solidFill>
                  <a:prstClr val="black"/>
                </a:solidFill>
                <a:cs typeface="Arial" panose="020B0604020202020204" pitchFamily="34" charset="0"/>
              </a:rPr>
              <a:t>La </a:t>
            </a:r>
            <a:r>
              <a:rPr lang="it-IT" sz="2000" i="1" dirty="0">
                <a:solidFill>
                  <a:prstClr val="black"/>
                </a:solidFill>
                <a:cs typeface="Arial" panose="020B0604020202020204" pitchFamily="34" charset="0"/>
              </a:rPr>
              <a:t>web </a:t>
            </a:r>
            <a:r>
              <a:rPr lang="it-IT" sz="2000" i="1" dirty="0" err="1">
                <a:solidFill>
                  <a:prstClr val="black"/>
                </a:solidFill>
                <a:cs typeface="Arial" panose="020B0604020202020204" pitchFamily="34" charset="0"/>
              </a:rPr>
              <a:t>tribes</a:t>
            </a:r>
            <a:r>
              <a:rPr lang="it-IT" sz="2000" i="1" dirty="0">
                <a:solidFill>
                  <a:prstClr val="black"/>
                </a:solidFill>
                <a:cs typeface="Arial" panose="020B0604020202020204" pitchFamily="34" charset="0"/>
              </a:rPr>
              <a:t> </a:t>
            </a:r>
            <a:r>
              <a:rPr lang="it-IT" sz="2000" dirty="0">
                <a:solidFill>
                  <a:prstClr val="black"/>
                </a:solidFill>
                <a:cs typeface="Arial" panose="020B0604020202020204" pitchFamily="34" charset="0"/>
              </a:rPr>
              <a:t>favoriscono un processo di </a:t>
            </a:r>
            <a:r>
              <a:rPr lang="it-IT" sz="2000" i="1" dirty="0" err="1">
                <a:solidFill>
                  <a:prstClr val="black"/>
                </a:solidFill>
                <a:cs typeface="Arial" panose="020B0604020202020204" pitchFamily="34" charset="0"/>
              </a:rPr>
              <a:t>empowerment</a:t>
            </a:r>
            <a:r>
              <a:rPr lang="it-IT" sz="2000" dirty="0">
                <a:solidFill>
                  <a:prstClr val="black"/>
                </a:solidFill>
                <a:cs typeface="Arial" panose="020B0604020202020204" pitchFamily="34" charset="0"/>
              </a:rPr>
              <a:t> del consumatore, inteso come:</a:t>
            </a:r>
          </a:p>
          <a:p>
            <a:pPr>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abilità a discernere le informazioni potenzialmente utili su imprese e brand</a:t>
            </a:r>
          </a:p>
          <a:p>
            <a:pPr>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produzione attiva di contenuti </a:t>
            </a:r>
            <a:r>
              <a:rPr lang="it-IT" sz="2000" i="1" dirty="0" err="1">
                <a:solidFill>
                  <a:prstClr val="black"/>
                </a:solidFill>
                <a:cs typeface="Arial" panose="020B0604020202020204" pitchFamily="34" charset="0"/>
              </a:rPr>
              <a:t>user-generated</a:t>
            </a:r>
            <a:r>
              <a:rPr lang="it-IT" sz="2000" dirty="0">
                <a:solidFill>
                  <a:prstClr val="black"/>
                </a:solidFill>
                <a:cs typeface="Arial" panose="020B0604020202020204" pitchFamily="34" charset="0"/>
              </a:rPr>
              <a:t> sull’impresa/brand </a:t>
            </a: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marL="285750" indent="-285750">
              <a:buFont typeface="Wingdings" panose="05000000000000000000" pitchFamily="2" charset="2"/>
              <a:buChar char="ü"/>
              <a:defRPr/>
            </a:pPr>
            <a:r>
              <a:rPr lang="it-IT" sz="2000" dirty="0">
                <a:solidFill>
                  <a:prstClr val="black"/>
                </a:solidFill>
                <a:cs typeface="Arial" panose="020B0604020202020204" pitchFamily="34" charset="0"/>
              </a:rPr>
              <a:t>co-creazione e sviluppo dei prodotti/servizi</a:t>
            </a:r>
          </a:p>
          <a:p>
            <a:pPr marL="285750" indent="-285750">
              <a:buFont typeface="Wingdings" panose="05000000000000000000" pitchFamily="2" charset="2"/>
              <a:buChar char="ü"/>
              <a:defRPr/>
            </a:pPr>
            <a:endParaRPr lang="it-IT" sz="2000" dirty="0">
              <a:solidFill>
                <a:prstClr val="black"/>
              </a:solidFill>
              <a:cs typeface="Arial" panose="020B0604020202020204" pitchFamily="34" charset="0"/>
            </a:endParaRPr>
          </a:p>
          <a:p>
            <a:pPr>
              <a:defRPr/>
            </a:pPr>
            <a:r>
              <a:rPr lang="it-IT" sz="2000" dirty="0">
                <a:solidFill>
                  <a:prstClr val="black"/>
                </a:solidFill>
                <a:cs typeface="Arial" panose="020B0604020202020204" pitchFamily="34" charset="0"/>
              </a:rPr>
              <a:t>L’espressione massima del </a:t>
            </a:r>
            <a:r>
              <a:rPr lang="it-IT" sz="2000" i="1" dirty="0">
                <a:solidFill>
                  <a:prstClr val="black"/>
                </a:solidFill>
                <a:cs typeface="Arial" panose="020B0604020202020204" pitchFamily="34" charset="0"/>
              </a:rPr>
              <a:t>consumer </a:t>
            </a:r>
            <a:r>
              <a:rPr lang="it-IT" sz="2000" i="1" dirty="0" err="1">
                <a:solidFill>
                  <a:prstClr val="black"/>
                </a:solidFill>
                <a:cs typeface="Arial" panose="020B0604020202020204" pitchFamily="34" charset="0"/>
              </a:rPr>
              <a:t>empowerment</a:t>
            </a:r>
            <a:r>
              <a:rPr lang="it-IT" sz="2000" dirty="0">
                <a:solidFill>
                  <a:prstClr val="black"/>
                </a:solidFill>
                <a:cs typeface="Arial" panose="020B0604020202020204" pitchFamily="34" charset="0"/>
              </a:rPr>
              <a:t> si ha con l’</a:t>
            </a:r>
            <a:r>
              <a:rPr lang="it-IT" sz="2000" b="1" dirty="0">
                <a:solidFill>
                  <a:prstClr val="black"/>
                </a:solidFill>
                <a:cs typeface="Arial" panose="020B0604020202020204" pitchFamily="34" charset="0"/>
              </a:rPr>
              <a:t>autoproduzione</a:t>
            </a:r>
            <a:r>
              <a:rPr lang="it-IT" sz="2000" dirty="0">
                <a:solidFill>
                  <a:prstClr val="black"/>
                </a:solidFill>
                <a:cs typeface="Arial" panose="020B0604020202020204" pitchFamily="34" charset="0"/>
              </a:rPr>
              <a:t>: i consumatori realizzano in completa autonomia i prodotti, utilizzando mezzi propri o strumenti forniti dall’impresa </a:t>
            </a:r>
          </a:p>
          <a:p>
            <a:endParaRPr lang="it-IT" dirty="0"/>
          </a:p>
        </p:txBody>
      </p:sp>
    </p:spTree>
    <p:extLst>
      <p:ext uri="{BB962C8B-B14F-4D97-AF65-F5344CB8AC3E}">
        <p14:creationId xmlns:p14="http://schemas.microsoft.com/office/powerpoint/2010/main" val="333701982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661182" y="1631851"/>
            <a:ext cx="11113476" cy="4712677"/>
          </a:xfrm>
        </p:spPr>
        <p:txBody>
          <a:bodyPr/>
          <a:lstStyle/>
          <a:p>
            <a:r>
              <a:rPr lang="it-IT" sz="2400" b="1" i="1" dirty="0">
                <a:solidFill>
                  <a:schemeClr val="tx1"/>
                </a:solidFill>
              </a:rPr>
              <a:t>Research question</a:t>
            </a:r>
            <a:r>
              <a:rPr lang="it-IT" sz="2400" dirty="0">
                <a:solidFill>
                  <a:schemeClr val="tx1"/>
                </a:solidFill>
              </a:rPr>
              <a:t>: indagare empiricamente il comportamento  del consumatore di cosmetici naturali all’interno delle </a:t>
            </a:r>
            <a:r>
              <a:rPr lang="it-IT" sz="2400" i="1" dirty="0">
                <a:solidFill>
                  <a:schemeClr val="tx1"/>
                </a:solidFill>
              </a:rPr>
              <a:t>web tribes </a:t>
            </a:r>
            <a:r>
              <a:rPr lang="it-IT" sz="2400" dirty="0">
                <a:solidFill>
                  <a:schemeClr val="tx1"/>
                </a:solidFill>
              </a:rPr>
              <a:t>dedicate </a:t>
            </a:r>
          </a:p>
          <a:p>
            <a:endParaRPr lang="it-IT" sz="2400" dirty="0">
              <a:solidFill>
                <a:schemeClr val="tx1"/>
              </a:solidFill>
            </a:endParaRPr>
          </a:p>
          <a:p>
            <a:pPr algn="l"/>
            <a:r>
              <a:rPr lang="it-IT" sz="2400" b="1" i="1" dirty="0">
                <a:solidFill>
                  <a:schemeClr val="tx1"/>
                </a:solidFill>
              </a:rPr>
              <a:t>Sub questions</a:t>
            </a:r>
            <a:r>
              <a:rPr lang="it-IT" sz="2400" b="1" dirty="0">
                <a:solidFill>
                  <a:schemeClr val="tx1"/>
                </a:solidFill>
              </a:rPr>
              <a:t>:</a:t>
            </a:r>
          </a:p>
          <a:p>
            <a:pPr marL="457200" lvl="0" indent="-457200" algn="l">
              <a:buClr>
                <a:srgbClr val="92D050"/>
              </a:buClr>
              <a:buFont typeface="+mj-lt"/>
              <a:buAutoNum type="arabicPeriod"/>
            </a:pPr>
            <a:r>
              <a:rPr lang="it-IT" sz="2400" dirty="0">
                <a:solidFill>
                  <a:schemeClr val="tx1"/>
                </a:solidFill>
              </a:rPr>
              <a:t>Quali sono i valori cardine e qual è la rappresentazione dell’identità della </a:t>
            </a:r>
            <a:r>
              <a:rPr lang="it-IT" sz="2400" i="1" dirty="0">
                <a:solidFill>
                  <a:schemeClr val="tx1"/>
                </a:solidFill>
              </a:rPr>
              <a:t>web </a:t>
            </a:r>
            <a:r>
              <a:rPr lang="it-IT" sz="2400" i="1" dirty="0" err="1">
                <a:solidFill>
                  <a:schemeClr val="tx1"/>
                </a:solidFill>
              </a:rPr>
              <a:t>tribe</a:t>
            </a:r>
            <a:r>
              <a:rPr lang="it-IT" sz="2400" i="1" dirty="0">
                <a:solidFill>
                  <a:schemeClr val="tx1"/>
                </a:solidFill>
              </a:rPr>
              <a:t> </a:t>
            </a:r>
            <a:r>
              <a:rPr lang="it-IT" sz="2400" dirty="0">
                <a:solidFill>
                  <a:schemeClr val="tx1"/>
                </a:solidFill>
              </a:rPr>
              <a:t>di appassionati di cosmesi naturale</a:t>
            </a:r>
            <a:r>
              <a:rPr lang="it-IT" sz="2400" i="1" dirty="0">
                <a:solidFill>
                  <a:schemeClr val="tx1"/>
                </a:solidFill>
              </a:rPr>
              <a:t>?</a:t>
            </a:r>
            <a:endParaRPr lang="it-IT" sz="2400" dirty="0">
              <a:solidFill>
                <a:schemeClr val="tx1"/>
              </a:solidFill>
            </a:endParaRPr>
          </a:p>
          <a:p>
            <a:pPr marL="457200" lvl="0" indent="-457200" algn="l">
              <a:buClr>
                <a:srgbClr val="92D050"/>
              </a:buClr>
              <a:buFont typeface="+mj-lt"/>
              <a:buAutoNum type="arabicPeriod"/>
            </a:pPr>
            <a:r>
              <a:rPr lang="it-IT" sz="2400" dirty="0">
                <a:solidFill>
                  <a:schemeClr val="tx1"/>
                </a:solidFill>
              </a:rPr>
              <a:t>Quali sono gli aspetti più importanti nella determinazione della decisione d’acquisto?</a:t>
            </a:r>
          </a:p>
          <a:p>
            <a:pPr marL="457200" lvl="0" indent="-457200" algn="l">
              <a:buClr>
                <a:srgbClr val="92D050"/>
              </a:buClr>
              <a:buFont typeface="+mj-lt"/>
              <a:buAutoNum type="arabicPeriod"/>
            </a:pPr>
            <a:r>
              <a:rPr lang="it-IT" sz="2400" dirty="0">
                <a:solidFill>
                  <a:schemeClr val="tx1"/>
                </a:solidFill>
              </a:rPr>
              <a:t>Quali sono gli </a:t>
            </a:r>
            <a:r>
              <a:rPr lang="it-IT" sz="2400" i="1" dirty="0">
                <a:solidFill>
                  <a:schemeClr val="tx1"/>
                </a:solidFill>
              </a:rPr>
              <a:t>opinion leader</a:t>
            </a:r>
            <a:r>
              <a:rPr lang="it-IT" sz="2400" dirty="0">
                <a:solidFill>
                  <a:schemeClr val="tx1"/>
                </a:solidFill>
              </a:rPr>
              <a:t> di riferimento?</a:t>
            </a:r>
          </a:p>
          <a:p>
            <a:pPr marL="457200" indent="-457200" algn="l">
              <a:buClr>
                <a:srgbClr val="92D050"/>
              </a:buClr>
              <a:buFont typeface="+mj-lt"/>
              <a:buAutoNum type="arabicPeriod"/>
            </a:pPr>
            <a:r>
              <a:rPr lang="it-IT" sz="2400" dirty="0">
                <a:solidFill>
                  <a:schemeClr val="tx1"/>
                </a:solidFill>
              </a:rPr>
              <a:t>Quali sono le tendenze del settore?</a:t>
            </a:r>
          </a:p>
          <a:p>
            <a:pPr lvl="0" algn="l">
              <a:buClr>
                <a:srgbClr val="92D050"/>
              </a:buClr>
            </a:pPr>
            <a:endParaRPr lang="it-IT" sz="2400" dirty="0">
              <a:solidFill>
                <a:schemeClr val="tx1"/>
              </a:solidFill>
            </a:endParaRPr>
          </a:p>
          <a:p>
            <a:pPr marL="457200" indent="-457200" algn="l">
              <a:buFont typeface="+mj-lt"/>
              <a:buAutoNum type="arabicPeriod"/>
            </a:pPr>
            <a:endParaRPr lang="it-IT" sz="2400" dirty="0"/>
          </a:p>
        </p:txBody>
      </p:sp>
      <p:sp>
        <p:nvSpPr>
          <p:cNvPr id="4" name="Titolo 1"/>
          <p:cNvSpPr txBox="1">
            <a:spLocks/>
          </p:cNvSpPr>
          <p:nvPr/>
        </p:nvSpPr>
        <p:spPr bwMode="auto">
          <a:xfrm>
            <a:off x="900332" y="470439"/>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1075078542"/>
      </p:ext>
    </p:extLst>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872197" y="259423"/>
            <a:ext cx="10297551" cy="739384"/>
          </a:xfrm>
        </p:spPr>
        <p:txBody>
          <a:bodyPr/>
          <a:lstStyle/>
          <a:p>
            <a:r>
              <a:rPr lang="it-IT" sz="2800" dirty="0"/>
              <a:t>FASE II: LA SELEZIONE DEL CASO</a:t>
            </a:r>
          </a:p>
        </p:txBody>
      </p:sp>
      <p:sp>
        <p:nvSpPr>
          <p:cNvPr id="3" name="Sottotitolo 2"/>
          <p:cNvSpPr>
            <a:spLocks noGrp="1"/>
          </p:cNvSpPr>
          <p:nvPr>
            <p:ph type="subTitle" idx="1"/>
          </p:nvPr>
        </p:nvSpPr>
        <p:spPr>
          <a:xfrm>
            <a:off x="548641" y="1336431"/>
            <a:ext cx="11465168" cy="4302369"/>
          </a:xfrm>
        </p:spPr>
        <p:txBody>
          <a:bodyPr/>
          <a:lstStyle/>
          <a:p>
            <a:pPr algn="l"/>
            <a:r>
              <a:rPr lang="it-IT" sz="2400" dirty="0">
                <a:solidFill>
                  <a:schemeClr val="tx1"/>
                </a:solidFill>
              </a:rPr>
              <a:t>Per la ricerca sono stati selezionati i tre principali forum del settore della </a:t>
            </a:r>
            <a:r>
              <a:rPr lang="it-IT" sz="2400" dirty="0" err="1">
                <a:solidFill>
                  <a:schemeClr val="tx1"/>
                </a:solidFill>
              </a:rPr>
              <a:t>biocosmesi</a:t>
            </a:r>
            <a:r>
              <a:rPr lang="it-IT" sz="2400" dirty="0">
                <a:solidFill>
                  <a:schemeClr val="tx1"/>
                </a:solidFill>
              </a:rPr>
              <a:t> in Italia:</a:t>
            </a:r>
          </a:p>
          <a:p>
            <a:pPr marL="457200" indent="-457200" algn="l">
              <a:buFont typeface="Wingdings" panose="05000000000000000000" pitchFamily="2" charset="2"/>
              <a:buChar char="ü"/>
            </a:pPr>
            <a:r>
              <a:rPr lang="it-IT" sz="2400" dirty="0">
                <a:solidFill>
                  <a:schemeClr val="tx1"/>
                </a:solidFill>
              </a:rPr>
              <a:t>Sai Cosa Ti Spalmi </a:t>
            </a:r>
          </a:p>
          <a:p>
            <a:pPr marL="457200" indent="-457200" algn="l">
              <a:buFont typeface="Wingdings" panose="05000000000000000000" pitchFamily="2" charset="2"/>
              <a:buChar char="ü"/>
            </a:pPr>
            <a:r>
              <a:rPr lang="it-IT" sz="2400" dirty="0">
                <a:solidFill>
                  <a:schemeClr val="tx1"/>
                </a:solidFill>
              </a:rPr>
              <a:t>l’Angolo di Lola </a:t>
            </a:r>
          </a:p>
          <a:p>
            <a:pPr marL="457200" indent="-457200" algn="l">
              <a:buFont typeface="Wingdings" panose="05000000000000000000" pitchFamily="2" charset="2"/>
              <a:buChar char="ü"/>
            </a:pPr>
            <a:r>
              <a:rPr lang="it-IT" sz="2400" dirty="0">
                <a:solidFill>
                  <a:schemeClr val="tx1"/>
                </a:solidFill>
              </a:rPr>
              <a:t>Promiseland</a:t>
            </a:r>
          </a:p>
          <a:p>
            <a:pPr algn="l"/>
            <a:r>
              <a:rPr lang="it-IT" sz="2400" b="1" dirty="0">
                <a:solidFill>
                  <a:schemeClr val="tx1"/>
                </a:solidFill>
              </a:rPr>
              <a:t>Step per la sezione delle comunità</a:t>
            </a:r>
          </a:p>
          <a:p>
            <a:pPr marL="457200" indent="-457200" algn="l">
              <a:buAutoNum type="arabicPeriod"/>
            </a:pPr>
            <a:r>
              <a:rPr lang="it-IT" sz="2400" dirty="0">
                <a:solidFill>
                  <a:schemeClr val="tx1"/>
                </a:solidFill>
              </a:rPr>
              <a:t>analisi delle SERP generate delle parole/frasi chiave selezionate </a:t>
            </a:r>
          </a:p>
          <a:p>
            <a:pPr marL="457200" indent="-457200" algn="l">
              <a:buAutoNum type="arabicPeriod"/>
            </a:pPr>
            <a:r>
              <a:rPr lang="it-IT" sz="2400" dirty="0">
                <a:solidFill>
                  <a:schemeClr val="tx1"/>
                </a:solidFill>
              </a:rPr>
              <a:t>Selezione dei primi 5 forum evidenziati dal motore di ricerca </a:t>
            </a:r>
          </a:p>
          <a:p>
            <a:pPr marL="457200" indent="-457200" algn="l">
              <a:buAutoNum type="arabicPeriod"/>
            </a:pPr>
            <a:r>
              <a:rPr lang="it-IT" sz="2400" dirty="0">
                <a:solidFill>
                  <a:schemeClr val="tx1"/>
                </a:solidFill>
              </a:rPr>
              <a:t>ulteriore scrematura in base al traffico generato (ricavato tramite la posizione su </a:t>
            </a:r>
            <a:r>
              <a:rPr lang="it-IT" sz="2400" dirty="0" err="1">
                <a:solidFill>
                  <a:schemeClr val="tx1"/>
                </a:solidFill>
              </a:rPr>
              <a:t>Alexa</a:t>
            </a:r>
            <a:r>
              <a:rPr lang="it-IT" sz="2400" dirty="0">
                <a:solidFill>
                  <a:schemeClr val="tx1"/>
                </a:solidFill>
              </a:rPr>
              <a:t>) per circoscrivere il campione in maniera definitiva.</a:t>
            </a:r>
          </a:p>
        </p:txBody>
      </p:sp>
    </p:spTree>
    <p:extLst>
      <p:ext uri="{BB962C8B-B14F-4D97-AF65-F5344CB8AC3E}">
        <p14:creationId xmlns:p14="http://schemas.microsoft.com/office/powerpoint/2010/main" val="3624043832"/>
      </p:ext>
    </p:extLst>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olo 1"/>
          <p:cNvSpPr txBox="1">
            <a:spLocks/>
          </p:cNvSpPr>
          <p:nvPr/>
        </p:nvSpPr>
        <p:spPr bwMode="auto">
          <a:xfrm>
            <a:off x="872197" y="273491"/>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a:t>FASE II: LA SELEZIONE DEL CASO</a:t>
            </a:r>
            <a:endParaRPr lang="it-IT" sz="2800" dirty="0"/>
          </a:p>
        </p:txBody>
      </p:sp>
      <p:sp>
        <p:nvSpPr>
          <p:cNvPr id="8" name="Rettangolo 7"/>
          <p:cNvSpPr/>
          <p:nvPr/>
        </p:nvSpPr>
        <p:spPr>
          <a:xfrm>
            <a:off x="375138" y="1353375"/>
            <a:ext cx="5181600" cy="4556119"/>
          </a:xfrm>
          <a:prstGeom prst="rect">
            <a:avLst/>
          </a:prstGeom>
        </p:spPr>
        <p:txBody>
          <a:bodyPr wrap="square">
            <a:spAutoFit/>
          </a:bodyPr>
          <a:lstStyle/>
          <a:p>
            <a:pPr lvl="0" algn="just">
              <a:lnSpc>
                <a:spcPct val="115000"/>
              </a:lnSpc>
              <a:spcAft>
                <a:spcPts val="1000"/>
              </a:spcAft>
              <a:buClr>
                <a:srgbClr val="92D050"/>
              </a:buClr>
            </a:pPr>
            <a:r>
              <a:rPr lang="it-IT" b="1" dirty="0">
                <a:ea typeface="Times New Roman" panose="02020603050405020304" pitchFamily="18" charset="0"/>
                <a:cs typeface="Times New Roman" panose="02020603050405020304" pitchFamily="18" charset="0"/>
              </a:rPr>
              <a:t>Le tre comunità selezionate rispettano i criteri indicati in letteratura:</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Rilevanza</a:t>
            </a:r>
            <a:r>
              <a:rPr lang="it-IT" dirty="0">
                <a:ea typeface="Times New Roman" panose="02020603050405020304" pitchFamily="18" charset="0"/>
                <a:cs typeface="Times New Roman" panose="02020603050405020304" pitchFamily="18" charset="0"/>
              </a:rPr>
              <a:t>: importanti rispetto all’obiettivo cognitivo</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Attività</a:t>
            </a:r>
            <a:r>
              <a:rPr lang="it-IT" dirty="0">
                <a:ea typeface="Times New Roman" panose="02020603050405020304" pitchFamily="18" charset="0"/>
                <a:cs typeface="Times New Roman" panose="02020603050405020304" pitchFamily="18" charset="0"/>
              </a:rPr>
              <a:t>: presentano comunicazioni e interazioni regolari e recenti tra i  membri</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Interattività</a:t>
            </a:r>
            <a:r>
              <a:rPr lang="it-IT" dirty="0">
                <a:ea typeface="Times New Roman" panose="02020603050405020304" pitchFamily="18" charset="0"/>
                <a:cs typeface="Times New Roman" panose="02020603050405020304" pitchFamily="18" charset="0"/>
              </a:rPr>
              <a:t>: presentano un flusso considerevole di comunicazione tra i partecipanti</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Eterogeneità</a:t>
            </a:r>
            <a:r>
              <a:rPr lang="it-IT" dirty="0">
                <a:ea typeface="Times New Roman" panose="02020603050405020304" pitchFamily="18" charset="0"/>
                <a:cs typeface="Times New Roman" panose="02020603050405020304" pitchFamily="18" charset="0"/>
              </a:rPr>
              <a:t>: sono costituite da numerosi e differenti partecipanti </a:t>
            </a:r>
          </a:p>
          <a:p>
            <a:pPr marL="342900" lvl="0" indent="-342900" algn="just">
              <a:lnSpc>
                <a:spcPct val="115000"/>
              </a:lnSpc>
              <a:spcAft>
                <a:spcPts val="1000"/>
              </a:spcAft>
              <a:buClr>
                <a:srgbClr val="92D050"/>
              </a:buClr>
              <a:buFont typeface="Wingdings" panose="05000000000000000000" pitchFamily="2" charset="2"/>
              <a:buChar char="Ø"/>
            </a:pPr>
            <a:r>
              <a:rPr lang="it-IT" b="1" dirty="0">
                <a:ea typeface="Times New Roman" panose="02020603050405020304" pitchFamily="18" charset="0"/>
                <a:cs typeface="Times New Roman" panose="02020603050405020304" pitchFamily="18" charset="0"/>
              </a:rPr>
              <a:t>Ricchezza informativa</a:t>
            </a:r>
            <a:r>
              <a:rPr lang="it-IT" dirty="0">
                <a:ea typeface="Times New Roman" panose="02020603050405020304" pitchFamily="18" charset="0"/>
                <a:cs typeface="Times New Roman" panose="02020603050405020304" pitchFamily="18" charset="0"/>
              </a:rPr>
              <a:t>: offrono al ricercatore informazioni ricche e dettagliate</a:t>
            </a:r>
            <a:endParaRPr lang="it-IT" dirty="0"/>
          </a:p>
        </p:txBody>
      </p:sp>
      <p:pic>
        <p:nvPicPr>
          <p:cNvPr id="2" name="Immagine 1"/>
          <p:cNvPicPr>
            <a:picLocks noChangeAspect="1"/>
          </p:cNvPicPr>
          <p:nvPr/>
        </p:nvPicPr>
        <p:blipFill rotWithShape="1">
          <a:blip r:embed="rId2">
            <a:extLst>
              <a:ext uri="{28A0092B-C50C-407E-A947-70E740481C1C}">
                <a14:useLocalDpi xmlns:a14="http://schemas.microsoft.com/office/drawing/2010/main" val="0"/>
              </a:ext>
            </a:extLst>
          </a:blip>
          <a:srcRect t="14281" b="5818"/>
          <a:stretch/>
        </p:blipFill>
        <p:spPr>
          <a:xfrm>
            <a:off x="5922498" y="1353375"/>
            <a:ext cx="6052184" cy="3460651"/>
          </a:xfrm>
          <a:prstGeom prst="rect">
            <a:avLst/>
          </a:prstGeom>
        </p:spPr>
      </p:pic>
    </p:spTree>
    <p:extLst>
      <p:ext uri="{BB962C8B-B14F-4D97-AF65-F5344CB8AC3E}">
        <p14:creationId xmlns:p14="http://schemas.microsoft.com/office/powerpoint/2010/main" val="1196949012"/>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457200" y="1125538"/>
            <a:ext cx="11615738" cy="4946650"/>
          </a:xfrm>
        </p:spPr>
        <p:txBody>
          <a:bodyPr/>
          <a:lstStyle/>
          <a:p>
            <a:r>
              <a:rPr lang="it-IT" dirty="0">
                <a:solidFill>
                  <a:schemeClr val="tx1"/>
                </a:solidFill>
              </a:rPr>
              <a:t>Ingresso </a:t>
            </a:r>
            <a:r>
              <a:rPr lang="it-IT" i="1" dirty="0" err="1">
                <a:solidFill>
                  <a:schemeClr val="tx1"/>
                </a:solidFill>
              </a:rPr>
              <a:t>covert</a:t>
            </a:r>
            <a:endParaRPr lang="it-IT" i="1" dirty="0">
              <a:solidFill>
                <a:schemeClr val="tx1"/>
              </a:solidFill>
            </a:endParaRPr>
          </a:p>
          <a:p>
            <a:r>
              <a:rPr lang="it-IT" dirty="0">
                <a:solidFill>
                  <a:schemeClr val="tx1"/>
                </a:solidFill>
              </a:rPr>
              <a:t>+</a:t>
            </a:r>
          </a:p>
          <a:p>
            <a:r>
              <a:rPr lang="it-IT" dirty="0">
                <a:solidFill>
                  <a:schemeClr val="tx1"/>
                </a:solidFill>
              </a:rPr>
              <a:t>Osservazione non partecipante</a:t>
            </a:r>
          </a:p>
          <a:p>
            <a:endParaRPr lang="it-IT" dirty="0">
              <a:solidFill>
                <a:schemeClr val="tx1"/>
              </a:solidFill>
            </a:endParaRPr>
          </a:p>
          <a:p>
            <a:r>
              <a:rPr lang="it-IT" dirty="0">
                <a:solidFill>
                  <a:schemeClr val="tx1"/>
                </a:solidFill>
              </a:rPr>
              <a:t>Da un’esplorazione preliminare della comunità e delle sue dinamiche di funzionamento, è emerso scarso gradimento della </a:t>
            </a:r>
            <a:r>
              <a:rPr lang="it-IT" i="1" dirty="0">
                <a:solidFill>
                  <a:schemeClr val="tx1"/>
                </a:solidFill>
              </a:rPr>
              <a:t>community</a:t>
            </a:r>
            <a:r>
              <a:rPr lang="it-IT" dirty="0">
                <a:solidFill>
                  <a:schemeClr val="tx1"/>
                </a:solidFill>
              </a:rPr>
              <a:t> per la presenza di </a:t>
            </a:r>
            <a:r>
              <a:rPr lang="it-IT" i="1" dirty="0">
                <a:solidFill>
                  <a:schemeClr val="tx1"/>
                </a:solidFill>
              </a:rPr>
              <a:t>outsider e/o di post off- </a:t>
            </a:r>
            <a:r>
              <a:rPr lang="it-IT" i="1" dirty="0" err="1">
                <a:solidFill>
                  <a:schemeClr val="tx1"/>
                </a:solidFill>
              </a:rPr>
              <a:t>topic</a:t>
            </a:r>
            <a:r>
              <a:rPr lang="it-IT" i="1" dirty="0">
                <a:solidFill>
                  <a:schemeClr val="tx1"/>
                </a:solidFill>
              </a:rPr>
              <a:t>. </a:t>
            </a:r>
            <a:r>
              <a:rPr lang="it-IT" dirty="0">
                <a:solidFill>
                  <a:schemeClr val="tx1"/>
                </a:solidFill>
              </a:rPr>
              <a:t>Da qui la scelta dei ricercatori di non rivelarsi e raccogliere informazioni mediante un’ </a:t>
            </a:r>
            <a:r>
              <a:rPr lang="it-IT" b="1" dirty="0">
                <a:solidFill>
                  <a:schemeClr val="tx1"/>
                </a:solidFill>
              </a:rPr>
              <a:t>osservazione non partecipante</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graphicFrame>
        <p:nvGraphicFramePr>
          <p:cNvPr id="5" name="Tabella 4"/>
          <p:cNvGraphicFramePr>
            <a:graphicFrameLocks noGrp="1"/>
          </p:cNvGraphicFramePr>
          <p:nvPr/>
        </p:nvGraphicFramePr>
        <p:xfrm>
          <a:off x="9256542" y="997650"/>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98652780"/>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1164430" y="337765"/>
            <a:ext cx="10387013" cy="641349"/>
          </a:xfrm>
        </p:spPr>
        <p:txBody>
          <a:bodyPr/>
          <a:lstStyle/>
          <a:p>
            <a:r>
              <a:rPr lang="it-IT" sz="2800" dirty="0"/>
              <a:t>FASE V: ANALISI</a:t>
            </a:r>
          </a:p>
        </p:txBody>
      </p:sp>
      <p:sp>
        <p:nvSpPr>
          <p:cNvPr id="4" name="Rettangolo 3"/>
          <p:cNvSpPr/>
          <p:nvPr/>
        </p:nvSpPr>
        <p:spPr>
          <a:xfrm>
            <a:off x="261937" y="988963"/>
            <a:ext cx="6096000" cy="1384995"/>
          </a:xfrm>
          <a:prstGeom prst="rect">
            <a:avLst/>
          </a:prstGeom>
        </p:spPr>
        <p:style>
          <a:lnRef idx="2">
            <a:schemeClr val="accent3"/>
          </a:lnRef>
          <a:fillRef idx="1">
            <a:schemeClr val="lt1"/>
          </a:fillRef>
          <a:effectRef idx="0">
            <a:schemeClr val="accent3"/>
          </a:effectRef>
          <a:fontRef idx="minor">
            <a:schemeClr val="dk1"/>
          </a:fontRef>
        </p:style>
        <p:txBody>
          <a:bodyPr>
            <a:spAutoFit/>
          </a:bodyPr>
          <a:lstStyle/>
          <a:p>
            <a:r>
              <a:rPr lang="it-IT" sz="1400" i="1" dirty="0"/>
              <a:t>«Buonasera sono molto contenta di fare parte di questo forum, che fin dalla nascita della mia passione per il “lato verde” è stato molto utile. Anche se sono una ragazza molto giovane credo di aver capito che rispettare l’ambiente e contribuire a tutelarlo con prodotti </a:t>
            </a:r>
            <a:r>
              <a:rPr lang="it-IT" sz="1400" i="1" dirty="0" err="1"/>
              <a:t>ecobio</a:t>
            </a:r>
            <a:r>
              <a:rPr lang="it-IT" sz="1400" i="1" dirty="0"/>
              <a:t> siano azioni giuste da fare […]. Informandomi bene spero oltre ad arricchire il mio bagaglio personale, di influenzare positivamente la mia famiglia e i miei amici».</a:t>
            </a:r>
            <a:endParaRPr lang="it-IT" sz="1400" dirty="0"/>
          </a:p>
        </p:txBody>
      </p:sp>
      <p:sp>
        <p:nvSpPr>
          <p:cNvPr id="5" name="Rettangolo 4"/>
          <p:cNvSpPr/>
          <p:nvPr/>
        </p:nvSpPr>
        <p:spPr>
          <a:xfrm>
            <a:off x="261937" y="4941065"/>
            <a:ext cx="6096000" cy="1815882"/>
          </a:xfrm>
          <a:prstGeom prst="rect">
            <a:avLst/>
          </a:prstGeom>
        </p:spPr>
        <p:style>
          <a:lnRef idx="2">
            <a:schemeClr val="accent5"/>
          </a:lnRef>
          <a:fillRef idx="1">
            <a:schemeClr val="lt1"/>
          </a:fillRef>
          <a:effectRef idx="0">
            <a:schemeClr val="accent5"/>
          </a:effectRef>
          <a:fontRef idx="minor">
            <a:schemeClr val="dk1"/>
          </a:fontRef>
        </p:style>
        <p:txBody>
          <a:bodyPr>
            <a:spAutoFit/>
          </a:bodyPr>
          <a:lstStyle/>
          <a:p>
            <a:r>
              <a:rPr lang="it-IT" sz="1400" i="1" dirty="0"/>
              <a:t>In ufficio mi chiamano "</a:t>
            </a:r>
            <a:r>
              <a:rPr lang="it-IT" sz="1400" i="1" dirty="0" err="1"/>
              <a:t>ecobio</a:t>
            </a:r>
            <a:r>
              <a:rPr lang="it-IT" sz="1400" i="1" dirty="0"/>
              <a:t>",   , […]. Ne parlo con tutti, faccio la spesa anche per mamma, così evita i detersivi non </a:t>
            </a:r>
            <a:r>
              <a:rPr lang="it-IT" sz="1400" i="1" dirty="0" err="1"/>
              <a:t>bio</a:t>
            </a:r>
            <a:r>
              <a:rPr lang="it-IT" sz="1400" i="1" dirty="0"/>
              <a:t>, a volte è pesante e mi scoraggio, ma è l'unica maniera per sentirmi meno in colpa e contribuire, almeno di un "pochissimo", alla non-violenza sulla nostra bella Terra. Una frase (di non mi ricordo più) diceva più o meno così: "sono soltanto uno, ma comunque sono uno, non posso fare tutto, ma comunque posso fare qualcosa, e anche se non posso fare tutto, non rifiuterò di fare quel qualcosa che posso fare" e allora tutto torna sereno.”(Promiseland)</a:t>
            </a:r>
            <a:endParaRPr lang="it-IT" sz="1400" dirty="0"/>
          </a:p>
        </p:txBody>
      </p:sp>
      <p:graphicFrame>
        <p:nvGraphicFramePr>
          <p:cNvPr id="27" name="Diagramma 26"/>
          <p:cNvGraphicFramePr/>
          <p:nvPr/>
        </p:nvGraphicFramePr>
        <p:xfrm>
          <a:off x="3811325" y="1919029"/>
          <a:ext cx="6080224" cy="309634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5" name="Rettangolo 34"/>
          <p:cNvSpPr/>
          <p:nvPr/>
        </p:nvSpPr>
        <p:spPr>
          <a:xfrm>
            <a:off x="7374618" y="4725622"/>
            <a:ext cx="4578577" cy="2031325"/>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1400" i="1" dirty="0"/>
              <a:t>Ciao a tutte!! Come da titolo sono nuova e mi presento[…] Ho scoperto questo mondo da non tantissimo grazie a </a:t>
            </a:r>
            <a:r>
              <a:rPr lang="it-IT" sz="1400" i="1" dirty="0" err="1"/>
              <a:t>youtube</a:t>
            </a:r>
            <a:r>
              <a:rPr lang="it-IT" sz="1400" i="1" dirty="0"/>
              <a:t> e internet in generale e sto "studiando" (togliendo tempo, lo ammetto, a quello che dovrei realmente studiare)   per </a:t>
            </a:r>
            <a:r>
              <a:rPr lang="it-IT" sz="1400" i="1" dirty="0" err="1"/>
              <a:t>spignattere</a:t>
            </a:r>
            <a:r>
              <a:rPr lang="it-IT" sz="1400" i="1" dirty="0"/>
              <a:t> a gogo </a:t>
            </a:r>
            <a:r>
              <a:rPr lang="it-IT" sz="1400" i="1" dirty="0" err="1"/>
              <a:t>hehehe</a:t>
            </a:r>
            <a:r>
              <a:rPr lang="it-IT" sz="1400" i="1" dirty="0"/>
              <a:t>     è una droga , ammetto che sono molto curiosa e ho una voglia incredibile di imparare tutto sullo spignatto quindi vi chiedo di avere pazienza se farò tantissime domande.</a:t>
            </a:r>
            <a:r>
              <a:rPr lang="it-IT" sz="1400" dirty="0"/>
              <a:t>»</a:t>
            </a:r>
            <a:r>
              <a:rPr lang="it-IT" sz="1400" i="1" dirty="0"/>
              <a:t> </a:t>
            </a:r>
            <a:endParaRPr lang="it-IT" sz="1400" dirty="0"/>
          </a:p>
          <a:p>
            <a:endParaRPr lang="it-IT" sz="1400" dirty="0"/>
          </a:p>
        </p:txBody>
      </p:sp>
      <p:sp>
        <p:nvSpPr>
          <p:cNvPr id="36" name="Rettangolo 35"/>
          <p:cNvSpPr/>
          <p:nvPr/>
        </p:nvSpPr>
        <p:spPr>
          <a:xfrm>
            <a:off x="7947934" y="342633"/>
            <a:ext cx="3678010" cy="181588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r>
              <a:rPr lang="it-IT" sz="1400" i="1" dirty="0"/>
              <a:t>«[…] da poco ho iniziato a fare cosmetici fatti da me. Spero di diventare una buona </a:t>
            </a:r>
            <a:r>
              <a:rPr lang="it-IT" sz="1400" i="1" dirty="0" err="1"/>
              <a:t>spignattatrice</a:t>
            </a:r>
            <a:r>
              <a:rPr lang="it-IT" sz="1400" i="1" dirty="0"/>
              <a:t>, ho molto da imparare e sto studiando tantissimo per questa mia nuova passione, è divertente, rilassante e a livello artistico mi soddisfa parecchio!! Spero di poter contare sui vostri preziosi consigli»</a:t>
            </a:r>
            <a:endParaRPr lang="it-IT" sz="1400" dirty="0"/>
          </a:p>
          <a:p>
            <a:endParaRPr lang="it-IT" sz="1400" dirty="0"/>
          </a:p>
        </p:txBody>
      </p:sp>
    </p:spTree>
    <p:extLst>
      <p:ext uri="{BB962C8B-B14F-4D97-AF65-F5344CB8AC3E}">
        <p14:creationId xmlns:p14="http://schemas.microsoft.com/office/powerpoint/2010/main" val="1306855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4"/>
          <p:cNvSpPr txBox="1">
            <a:spLocks noGrp="1"/>
          </p:cNvSpPr>
          <p:nvPr>
            <p:ph sz="quarter" idx="1"/>
          </p:nvPr>
        </p:nvSpPr>
        <p:spPr>
          <a:xfrm>
            <a:off x="219322" y="1594728"/>
            <a:ext cx="4362510" cy="1305322"/>
          </a:xfrm>
          <a:prstGeom prst="flowChartAlternateProcess">
            <a:avLst/>
          </a:prstGeom>
          <a:ln>
            <a:solidFill>
              <a:schemeClr val="bg1"/>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pPr marL="0" indent="0">
              <a:buNone/>
            </a:pPr>
            <a:r>
              <a:rPr lang="it-IT" sz="2000" b="1" dirty="0">
                <a:solidFill>
                  <a:schemeClr val="tx2">
                    <a:lumMod val="75000"/>
                  </a:schemeClr>
                </a:solidFill>
                <a:cs typeface="Times New Roman" pitchFamily="18" charset="0"/>
              </a:rPr>
              <a:t>Rete</a:t>
            </a:r>
            <a:r>
              <a:rPr lang="it-IT" sz="2000" dirty="0">
                <a:solidFill>
                  <a:schemeClr val="tx2">
                    <a:lumMod val="75000"/>
                  </a:schemeClr>
                </a:solidFill>
                <a:cs typeface="Times New Roman" pitchFamily="18" charset="0"/>
              </a:rPr>
              <a:t> come integrazione della </a:t>
            </a:r>
            <a:r>
              <a:rPr lang="it-IT" sz="2000" dirty="0" err="1">
                <a:solidFill>
                  <a:schemeClr val="tx2">
                    <a:lumMod val="75000"/>
                  </a:schemeClr>
                </a:solidFill>
                <a:cs typeface="Times New Roman" pitchFamily="18" charset="0"/>
              </a:rPr>
              <a:t>real</a:t>
            </a:r>
            <a:r>
              <a:rPr lang="it-IT" sz="2000" dirty="0">
                <a:solidFill>
                  <a:schemeClr val="tx2">
                    <a:lumMod val="75000"/>
                  </a:schemeClr>
                </a:solidFill>
                <a:cs typeface="Times New Roman" pitchFamily="18" charset="0"/>
              </a:rPr>
              <a:t> life</a:t>
            </a:r>
          </a:p>
          <a:p>
            <a:pPr marL="0" indent="0">
              <a:buNone/>
            </a:pPr>
            <a:r>
              <a:rPr lang="it-IT" sz="2000" dirty="0">
                <a:solidFill>
                  <a:schemeClr val="tx2">
                    <a:lumMod val="75000"/>
                  </a:schemeClr>
                </a:solidFill>
                <a:cs typeface="Times New Roman" pitchFamily="18" charset="0"/>
              </a:rPr>
              <a:t>Anonimato rifiutato</a:t>
            </a:r>
          </a:p>
          <a:p>
            <a:pPr marL="0" indent="0">
              <a:buNone/>
            </a:pPr>
            <a:r>
              <a:rPr lang="it-IT" sz="2000" dirty="0" err="1">
                <a:solidFill>
                  <a:schemeClr val="tx2">
                    <a:lumMod val="75000"/>
                  </a:schemeClr>
                </a:solidFill>
                <a:cs typeface="Times New Roman" pitchFamily="18" charset="0"/>
              </a:rPr>
              <a:t>Iperpersonalità</a:t>
            </a:r>
            <a:endParaRPr lang="it-IT" sz="2000" dirty="0">
              <a:solidFill>
                <a:schemeClr val="tx2">
                  <a:lumMod val="75000"/>
                </a:schemeClr>
              </a:solidFill>
              <a:cs typeface="Times New Roman" pitchFamily="18" charset="0"/>
            </a:endParaRPr>
          </a:p>
        </p:txBody>
      </p:sp>
      <p:sp>
        <p:nvSpPr>
          <p:cNvPr id="6" name="CasellaDiTesto 5"/>
          <p:cNvSpPr txBox="1"/>
          <p:nvPr/>
        </p:nvSpPr>
        <p:spPr>
          <a:xfrm>
            <a:off x="7119291" y="1726873"/>
            <a:ext cx="4935058" cy="1105431"/>
          </a:xfrm>
          <a:prstGeom prst="rect">
            <a:avLst/>
          </a:prstGeom>
          <a:solidFill>
            <a:schemeClr val="bg1"/>
          </a:solidFill>
          <a:ln>
            <a:solidFill>
              <a:schemeClr val="bg1"/>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spcBef>
                <a:spcPts val="700"/>
              </a:spcBef>
              <a:buClr>
                <a:schemeClr val="accent2"/>
              </a:buClr>
              <a:buSzPct val="60000"/>
            </a:pPr>
            <a:r>
              <a:rPr lang="it-IT" sz="2000" dirty="0">
                <a:solidFill>
                  <a:schemeClr val="tx2">
                    <a:lumMod val="75000"/>
                  </a:schemeClr>
                </a:solidFill>
                <a:cs typeface="Times New Roman" pitchFamily="18" charset="0"/>
              </a:rPr>
              <a:t>Riproduzione degli stereotipi sociali e permanenza di tratti di riconoscibilità.</a:t>
            </a:r>
          </a:p>
          <a:p>
            <a:pPr>
              <a:spcBef>
                <a:spcPts val="700"/>
              </a:spcBef>
              <a:buClr>
                <a:schemeClr val="accent2"/>
              </a:buClr>
              <a:buSzPct val="60000"/>
            </a:pPr>
            <a:r>
              <a:rPr lang="it-IT" sz="2000" dirty="0">
                <a:solidFill>
                  <a:schemeClr val="tx2">
                    <a:lumMod val="75000"/>
                  </a:schemeClr>
                </a:solidFill>
                <a:cs typeface="Times New Roman" pitchFamily="18" charset="0"/>
              </a:rPr>
              <a:t>Continuità con la realtà. </a:t>
            </a:r>
            <a:r>
              <a:rPr lang="it-IT" sz="2000" b="1" dirty="0">
                <a:solidFill>
                  <a:schemeClr val="tx2">
                    <a:lumMod val="75000"/>
                  </a:schemeClr>
                </a:solidFill>
                <a:cs typeface="Times New Roman" pitchFamily="18" charset="0"/>
              </a:rPr>
              <a:t>Autenticità</a:t>
            </a:r>
            <a:r>
              <a:rPr lang="it-IT" sz="2000" dirty="0">
                <a:solidFill>
                  <a:schemeClr val="tx2">
                    <a:lumMod val="75000"/>
                  </a:schemeClr>
                </a:solidFill>
                <a:cs typeface="Times New Roman" pitchFamily="18" charset="0"/>
              </a:rPr>
              <a:t> </a:t>
            </a:r>
            <a:r>
              <a:rPr lang="it-IT" sz="2000" b="1" dirty="0">
                <a:solidFill>
                  <a:schemeClr val="tx2">
                    <a:lumMod val="75000"/>
                  </a:schemeClr>
                </a:solidFill>
                <a:cs typeface="Times New Roman" pitchFamily="18" charset="0"/>
              </a:rPr>
              <a:t>relativa</a:t>
            </a:r>
            <a:r>
              <a:rPr lang="it-IT" sz="2000" dirty="0">
                <a:solidFill>
                  <a:schemeClr val="tx2">
                    <a:lumMod val="75000"/>
                  </a:schemeClr>
                </a:solidFill>
                <a:cs typeface="Times New Roman" pitchFamily="18" charset="0"/>
              </a:rPr>
              <a:t>.</a:t>
            </a:r>
          </a:p>
        </p:txBody>
      </p:sp>
      <p:sp>
        <p:nvSpPr>
          <p:cNvPr id="10" name="Freccia circolare in giù 9"/>
          <p:cNvSpPr/>
          <p:nvPr/>
        </p:nvSpPr>
        <p:spPr>
          <a:xfrm rot="20391681">
            <a:off x="6835549" y="1340963"/>
            <a:ext cx="785818" cy="2857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2" name="Freccia circolare in giù 11"/>
          <p:cNvSpPr/>
          <p:nvPr/>
        </p:nvSpPr>
        <p:spPr>
          <a:xfrm rot="12128120">
            <a:off x="3691984" y="3637953"/>
            <a:ext cx="785818" cy="285752"/>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1" name="Immagine 10" descr="images.jpg"/>
          <p:cNvPicPr>
            <a:picLocks noChangeAspect="1"/>
          </p:cNvPicPr>
          <p:nvPr/>
        </p:nvPicPr>
        <p:blipFill>
          <a:blip r:embed="rId3"/>
          <a:stretch>
            <a:fillRect/>
          </a:stretch>
        </p:blipFill>
        <p:spPr>
          <a:xfrm>
            <a:off x="4238611" y="1114739"/>
            <a:ext cx="2571768" cy="2571768"/>
          </a:xfrm>
          <a:prstGeom prst="rect">
            <a:avLst/>
          </a:prstGeom>
        </p:spPr>
      </p:pic>
      <p:sp>
        <p:nvSpPr>
          <p:cNvPr id="13" name="CasellaDiTesto 12"/>
          <p:cNvSpPr txBox="1"/>
          <p:nvPr/>
        </p:nvSpPr>
        <p:spPr>
          <a:xfrm>
            <a:off x="3524231" y="4714884"/>
            <a:ext cx="5511613" cy="400110"/>
          </a:xfrm>
          <a:prstGeom prst="rect">
            <a:avLst/>
          </a:prstGeom>
          <a:noFill/>
        </p:spPr>
        <p:txBody>
          <a:bodyPr wrap="square" rtlCol="0">
            <a:spAutoFit/>
          </a:bodyPr>
          <a:lstStyle/>
          <a:p>
            <a:r>
              <a:rPr lang="it-IT" sz="2000" b="1" dirty="0">
                <a:cs typeface="Times New Roman" pitchFamily="18" charset="0"/>
              </a:rPr>
              <a:t>Social Networks                  </a:t>
            </a:r>
            <a:r>
              <a:rPr lang="it-IT" sz="2000" b="1" dirty="0" err="1">
                <a:cs typeface="Times New Roman" pitchFamily="18" charset="0"/>
              </a:rPr>
              <a:t>Networked</a:t>
            </a:r>
            <a:r>
              <a:rPr lang="it-IT" sz="2000" b="1" dirty="0">
                <a:cs typeface="Times New Roman" pitchFamily="18" charset="0"/>
              </a:rPr>
              <a:t> </a:t>
            </a:r>
            <a:r>
              <a:rPr lang="it-IT" sz="2000" b="1" dirty="0" err="1">
                <a:cs typeface="Times New Roman" pitchFamily="18" charset="0"/>
              </a:rPr>
              <a:t>Publics</a:t>
            </a:r>
            <a:endParaRPr lang="it-IT" sz="2000" b="1" dirty="0">
              <a:cs typeface="Times New Roman" pitchFamily="18" charset="0"/>
            </a:endParaRPr>
          </a:p>
        </p:txBody>
      </p:sp>
      <p:sp>
        <p:nvSpPr>
          <p:cNvPr id="14" name="Freccia a destra con strisce 13"/>
          <p:cNvSpPr/>
          <p:nvPr/>
        </p:nvSpPr>
        <p:spPr>
          <a:xfrm>
            <a:off x="5453058" y="4929198"/>
            <a:ext cx="500066" cy="71438"/>
          </a:xfrm>
          <a:prstGeom prst="stripedRightArrow">
            <a:avLst/>
          </a:prstGeom>
          <a:solidFill>
            <a:schemeClr val="accent2"/>
          </a:solidFill>
          <a:ln>
            <a:solidFill>
              <a:schemeClr val="accent2"/>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it-IT"/>
          </a:p>
        </p:txBody>
      </p:sp>
      <p:sp>
        <p:nvSpPr>
          <p:cNvPr id="15" name="Rettangolo 14"/>
          <p:cNvSpPr/>
          <p:nvPr/>
        </p:nvSpPr>
        <p:spPr>
          <a:xfrm>
            <a:off x="219322" y="5214950"/>
            <a:ext cx="9091826" cy="1323439"/>
          </a:xfrm>
          <a:prstGeom prst="rect">
            <a:avLst/>
          </a:prstGeom>
        </p:spPr>
        <p:txBody>
          <a:bodyPr wrap="square">
            <a:spAutoFit/>
          </a:bodyPr>
          <a:lstStyle/>
          <a:p>
            <a:pPr>
              <a:buClr>
                <a:schemeClr val="accent2"/>
              </a:buClr>
              <a:buSzPct val="60000"/>
            </a:pPr>
            <a:r>
              <a:rPr lang="it-IT" sz="2000" dirty="0">
                <a:solidFill>
                  <a:schemeClr val="tx2">
                    <a:lumMod val="75000"/>
                  </a:schemeClr>
                </a:solidFill>
                <a:cs typeface="Times New Roman" pitchFamily="18" charset="0"/>
              </a:rPr>
              <a:t>L’esperienza acquisisce valore solo nel momento in cui viene condivisa con gli altri connessi (</a:t>
            </a:r>
            <a:r>
              <a:rPr lang="it-IT" sz="2000" i="1" dirty="0">
                <a:solidFill>
                  <a:schemeClr val="tx2">
                    <a:lumMod val="75000"/>
                  </a:schemeClr>
                </a:solidFill>
                <a:cs typeface="Times New Roman" pitchFamily="18" charset="0"/>
              </a:rPr>
              <a:t>riflessività connessa</a:t>
            </a:r>
            <a:r>
              <a:rPr lang="it-IT" sz="2000" dirty="0">
                <a:solidFill>
                  <a:schemeClr val="tx2">
                    <a:lumMod val="75000"/>
                  </a:schemeClr>
                </a:solidFill>
                <a:cs typeface="Times New Roman" pitchFamily="18" charset="0"/>
              </a:rPr>
              <a:t>).</a:t>
            </a:r>
          </a:p>
          <a:p>
            <a:pPr>
              <a:buClr>
                <a:schemeClr val="accent2"/>
              </a:buClr>
              <a:buSzPct val="60000"/>
            </a:pPr>
            <a:r>
              <a:rPr lang="it-IT" sz="2000" dirty="0">
                <a:solidFill>
                  <a:schemeClr val="tx2">
                    <a:lumMod val="75000"/>
                  </a:schemeClr>
                </a:solidFill>
                <a:cs typeface="Times New Roman" pitchFamily="18" charset="0"/>
              </a:rPr>
              <a:t>Comprensione comune del mondo, pretesa di </a:t>
            </a:r>
            <a:r>
              <a:rPr lang="it-IT" sz="2000" dirty="0" err="1">
                <a:solidFill>
                  <a:schemeClr val="tx2">
                    <a:lumMod val="75000"/>
                  </a:schemeClr>
                </a:solidFill>
                <a:cs typeface="Times New Roman" pitchFamily="18" charset="0"/>
              </a:rPr>
              <a:t>inclusività</a:t>
            </a:r>
            <a:r>
              <a:rPr lang="it-IT" sz="2000" dirty="0">
                <a:solidFill>
                  <a:schemeClr val="tx2">
                    <a:lumMod val="75000"/>
                  </a:schemeClr>
                </a:solidFill>
                <a:cs typeface="Times New Roman" pitchFamily="18" charset="0"/>
              </a:rPr>
              <a:t>.</a:t>
            </a:r>
          </a:p>
          <a:p>
            <a:pPr>
              <a:buClr>
                <a:schemeClr val="accent2"/>
              </a:buClr>
              <a:buSzPct val="60000"/>
            </a:pPr>
            <a:r>
              <a:rPr lang="it-IT" sz="2000" dirty="0">
                <a:solidFill>
                  <a:schemeClr val="tx2">
                    <a:lumMod val="75000"/>
                  </a:schemeClr>
                </a:solidFill>
                <a:cs typeface="Times New Roman" pitchFamily="18" charset="0"/>
              </a:rPr>
              <a:t>La struttura dei </a:t>
            </a:r>
            <a:r>
              <a:rPr lang="it-IT" sz="2000" i="1" dirty="0" err="1">
                <a:solidFill>
                  <a:schemeClr val="tx2">
                    <a:lumMod val="75000"/>
                  </a:schemeClr>
                </a:solidFill>
                <a:cs typeface="Times New Roman" pitchFamily="18" charset="0"/>
              </a:rPr>
              <a:t>networked</a:t>
            </a:r>
            <a:r>
              <a:rPr lang="it-IT" sz="2000" dirty="0">
                <a:solidFill>
                  <a:schemeClr val="tx2">
                    <a:lumMod val="75000"/>
                  </a:schemeClr>
                </a:solidFill>
                <a:cs typeface="Times New Roman" pitchFamily="18" charset="0"/>
              </a:rPr>
              <a:t> </a:t>
            </a:r>
            <a:r>
              <a:rPr lang="it-IT" sz="2000" i="1" dirty="0" err="1">
                <a:solidFill>
                  <a:schemeClr val="tx2">
                    <a:lumMod val="75000"/>
                  </a:schemeClr>
                </a:solidFill>
                <a:cs typeface="Times New Roman" pitchFamily="18" charset="0"/>
              </a:rPr>
              <a:t>publics</a:t>
            </a:r>
            <a:r>
              <a:rPr lang="it-IT" sz="2000" i="1" dirty="0">
                <a:solidFill>
                  <a:schemeClr val="tx2">
                    <a:lumMod val="75000"/>
                  </a:schemeClr>
                </a:solidFill>
                <a:cs typeface="Times New Roman" pitchFamily="18" charset="0"/>
              </a:rPr>
              <a:t>  </a:t>
            </a:r>
            <a:r>
              <a:rPr lang="it-IT" sz="2000" dirty="0">
                <a:solidFill>
                  <a:schemeClr val="tx2">
                    <a:lumMod val="75000"/>
                  </a:schemeClr>
                </a:solidFill>
                <a:cs typeface="Times New Roman" pitchFamily="18" charset="0"/>
              </a:rPr>
              <a:t>abbatte i confini spazio-temporali e sociali (</a:t>
            </a:r>
            <a:r>
              <a:rPr lang="it-IT" sz="2000" dirty="0" err="1">
                <a:solidFill>
                  <a:schemeClr val="tx2">
                    <a:lumMod val="75000"/>
                  </a:schemeClr>
                </a:solidFill>
                <a:cs typeface="Times New Roman" pitchFamily="18" charset="0"/>
              </a:rPr>
              <a:t>boyd</a:t>
            </a:r>
            <a:r>
              <a:rPr lang="it-IT" sz="2000" dirty="0">
                <a:solidFill>
                  <a:schemeClr val="tx2">
                    <a:lumMod val="75000"/>
                  </a:schemeClr>
                </a:solidFill>
                <a:cs typeface="Times New Roman" pitchFamily="18" charset="0"/>
              </a:rPr>
              <a:t>).</a:t>
            </a:r>
            <a:endParaRPr lang="it-IT" sz="2000" dirty="0">
              <a:solidFill>
                <a:schemeClr val="tx2"/>
              </a:solidFill>
              <a:cs typeface="Arial" pitchFamily="34" charset="0"/>
            </a:endParaRPr>
          </a:p>
        </p:txBody>
      </p:sp>
      <p:sp>
        <p:nvSpPr>
          <p:cNvPr id="17" name="Freccia circolare in giù 16"/>
          <p:cNvSpPr/>
          <p:nvPr/>
        </p:nvSpPr>
        <p:spPr>
          <a:xfrm rot="3205937">
            <a:off x="6343366" y="3978246"/>
            <a:ext cx="814311" cy="314251"/>
          </a:xfrm>
          <a:prstGeom prst="curved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sp>
        <p:nvSpPr>
          <p:cNvPr id="16" name="Titolo 1"/>
          <p:cNvSpPr txBox="1">
            <a:spLocks/>
          </p:cNvSpPr>
          <p:nvPr/>
        </p:nvSpPr>
        <p:spPr>
          <a:xfrm>
            <a:off x="-68826" y="1"/>
            <a:ext cx="12192000" cy="8258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Internet come oggetto di ricerca</a:t>
            </a:r>
          </a:p>
        </p:txBody>
      </p:sp>
      <p:sp>
        <p:nvSpPr>
          <p:cNvPr id="18" name="CasellaDiTesto 17"/>
          <p:cNvSpPr txBox="1"/>
          <p:nvPr/>
        </p:nvSpPr>
        <p:spPr>
          <a:xfrm>
            <a:off x="9311148" y="6238235"/>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2783648268"/>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28600" y="1041400"/>
            <a:ext cx="11658600" cy="5816600"/>
          </a:xfrm>
        </p:spPr>
        <p:txBody>
          <a:bodyPr rtlCol="0">
            <a:normAutofit/>
          </a:bodyPr>
          <a:lstStyle/>
          <a:p>
            <a:pPr lvl="0" algn="l">
              <a:buClr>
                <a:srgbClr val="00B050"/>
              </a:buClr>
            </a:pPr>
            <a:r>
              <a:rPr lang="it-IT" sz="1700" b="1" dirty="0">
                <a:solidFill>
                  <a:srgbClr val="00B050"/>
                </a:solidFill>
              </a:rPr>
              <a:t>1. Quali sono i valori cardine e qual è la rappresentazione dell’identità della </a:t>
            </a:r>
            <a:r>
              <a:rPr lang="it-IT" sz="1700" b="1" i="1" dirty="0">
                <a:solidFill>
                  <a:srgbClr val="00B050"/>
                </a:solidFill>
              </a:rPr>
              <a:t>web </a:t>
            </a:r>
            <a:r>
              <a:rPr lang="it-IT" sz="1700" b="1" i="1" dirty="0" err="1">
                <a:solidFill>
                  <a:srgbClr val="00B050"/>
                </a:solidFill>
              </a:rPr>
              <a:t>tribe</a:t>
            </a:r>
            <a:r>
              <a:rPr lang="it-IT" sz="1700" b="1" i="1" dirty="0">
                <a:solidFill>
                  <a:srgbClr val="00B050"/>
                </a:solidFill>
              </a:rPr>
              <a:t> </a:t>
            </a:r>
            <a:r>
              <a:rPr lang="it-IT" sz="1700" b="1" dirty="0">
                <a:solidFill>
                  <a:srgbClr val="00B050"/>
                </a:solidFill>
              </a:rPr>
              <a:t>di appassionati di cosmesi naturale?</a:t>
            </a:r>
          </a:p>
          <a:p>
            <a:pPr algn="l">
              <a:buClr>
                <a:srgbClr val="00B050"/>
              </a:buClr>
            </a:pPr>
            <a:r>
              <a:rPr lang="it-IT" sz="1700" dirty="0">
                <a:solidFill>
                  <a:schemeClr val="tx1"/>
                </a:solidFill>
              </a:rPr>
              <a:t>L’indagine ha messo in evidenza l’importanza del tema ambientale nelle scelte di consumo. I principi dell’ecologia e del rispetto dell’ambiente rappresentano per gli utenti una parte integrante (e attiva) del proprio stile di vita. </a:t>
            </a:r>
          </a:p>
          <a:p>
            <a:pPr algn="l">
              <a:buClr>
                <a:srgbClr val="00B050"/>
              </a:buClr>
            </a:pPr>
            <a:endParaRPr lang="it-IT" sz="1700" b="1" dirty="0">
              <a:solidFill>
                <a:srgbClr val="00B050"/>
              </a:solidFill>
            </a:endParaRPr>
          </a:p>
          <a:p>
            <a:pPr algn="l">
              <a:buClr>
                <a:srgbClr val="00B050"/>
              </a:buClr>
            </a:pPr>
            <a:r>
              <a:rPr lang="it-IT" sz="1700" b="1" dirty="0">
                <a:solidFill>
                  <a:srgbClr val="00B050"/>
                </a:solidFill>
              </a:rPr>
              <a:t>2</a:t>
            </a:r>
            <a:r>
              <a:rPr lang="it-IT" sz="1700" b="1" dirty="0">
                <a:solidFill>
                  <a:schemeClr val="tx1"/>
                </a:solidFill>
              </a:rPr>
              <a:t>. </a:t>
            </a:r>
            <a:r>
              <a:rPr lang="it-IT" sz="1700" b="1" dirty="0">
                <a:solidFill>
                  <a:srgbClr val="00B050"/>
                </a:solidFill>
              </a:rPr>
              <a:t>Quali sono gli aspetti più importanti nella determinazione della decisione d’acquisto?</a:t>
            </a:r>
          </a:p>
          <a:p>
            <a:pPr algn="l">
              <a:buClr>
                <a:srgbClr val="00B050"/>
              </a:buClr>
            </a:pPr>
            <a:r>
              <a:rPr lang="it-IT" sz="1700" dirty="0">
                <a:solidFill>
                  <a:schemeClr val="tx1"/>
                </a:solidFill>
              </a:rPr>
              <a:t>L’INCI ha un’importanza basilare per gli utenti: esso, infatti, rappresenta la carta d’identità del prodotto.  Grazie allo strumento del </a:t>
            </a:r>
            <a:r>
              <a:rPr lang="it-IT" sz="1700" dirty="0" err="1">
                <a:solidFill>
                  <a:schemeClr val="tx1"/>
                </a:solidFill>
              </a:rPr>
              <a:t>Biodizionario</a:t>
            </a:r>
            <a:r>
              <a:rPr lang="it-IT" sz="1700" dirty="0">
                <a:solidFill>
                  <a:schemeClr val="tx1"/>
                </a:solidFill>
              </a:rPr>
              <a:t> che ne rende possibile la lettura, l’INCI aiuta i consumatori a comprendere la reale qualità del prodotto, al di là delle proprietà reclamizzate dalla pubblicità, del prezzo d’acquisto, del luogo di vendita. </a:t>
            </a:r>
          </a:p>
          <a:p>
            <a:pPr algn="l">
              <a:buClr>
                <a:srgbClr val="00B050"/>
              </a:buClr>
            </a:pPr>
            <a:endParaRPr lang="it-IT" sz="1700" dirty="0">
              <a:solidFill>
                <a:srgbClr val="00B050"/>
              </a:solidFill>
            </a:endParaRPr>
          </a:p>
          <a:p>
            <a:pPr algn="l">
              <a:buClr>
                <a:srgbClr val="00B050"/>
              </a:buClr>
            </a:pPr>
            <a:r>
              <a:rPr lang="it-IT" sz="1700" dirty="0">
                <a:solidFill>
                  <a:srgbClr val="00B050"/>
                </a:solidFill>
              </a:rPr>
              <a:t>3</a:t>
            </a:r>
            <a:r>
              <a:rPr lang="it-IT" sz="1700" b="1" dirty="0">
                <a:solidFill>
                  <a:srgbClr val="00B050"/>
                </a:solidFill>
              </a:rPr>
              <a:t>. Quali sono gli </a:t>
            </a:r>
            <a:r>
              <a:rPr lang="it-IT" sz="1700" b="1" i="1" dirty="0">
                <a:solidFill>
                  <a:srgbClr val="00B050"/>
                </a:solidFill>
              </a:rPr>
              <a:t>opinion leader</a:t>
            </a:r>
            <a:r>
              <a:rPr lang="it-IT" sz="1700" b="1" dirty="0">
                <a:solidFill>
                  <a:srgbClr val="00B050"/>
                </a:solidFill>
              </a:rPr>
              <a:t> di riferimento?</a:t>
            </a:r>
          </a:p>
          <a:p>
            <a:pPr algn="l">
              <a:buClr>
                <a:srgbClr val="00B050"/>
              </a:buClr>
            </a:pPr>
            <a:r>
              <a:rPr lang="it-IT" sz="1700" dirty="0">
                <a:solidFill>
                  <a:schemeClr val="tx1"/>
                </a:solidFill>
              </a:rPr>
              <a:t>La ricerca ha permesso di individuare i principali </a:t>
            </a:r>
            <a:r>
              <a:rPr lang="it-IT" sz="1700" i="1" dirty="0">
                <a:solidFill>
                  <a:schemeClr val="tx1"/>
                </a:solidFill>
              </a:rPr>
              <a:t>opinion leader</a:t>
            </a:r>
            <a:r>
              <a:rPr lang="it-IT" sz="1700" dirty="0">
                <a:solidFill>
                  <a:schemeClr val="tx1"/>
                </a:solidFill>
              </a:rPr>
              <a:t> del settore: Fabrizio Zago e Lola</a:t>
            </a:r>
          </a:p>
          <a:p>
            <a:pPr algn="l">
              <a:buClr>
                <a:srgbClr val="00B050"/>
              </a:buClr>
            </a:pPr>
            <a:endParaRPr lang="it-IT" sz="1700" dirty="0">
              <a:solidFill>
                <a:srgbClr val="00B050"/>
              </a:solidFill>
            </a:endParaRPr>
          </a:p>
          <a:p>
            <a:pPr algn="l">
              <a:buClr>
                <a:srgbClr val="00B050"/>
              </a:buClr>
            </a:pPr>
            <a:r>
              <a:rPr lang="it-IT" sz="1700" dirty="0">
                <a:solidFill>
                  <a:srgbClr val="00B050"/>
                </a:solidFill>
              </a:rPr>
              <a:t> 4</a:t>
            </a:r>
            <a:r>
              <a:rPr lang="it-IT" sz="1700" b="1" dirty="0">
                <a:solidFill>
                  <a:srgbClr val="00B050"/>
                </a:solidFill>
              </a:rPr>
              <a:t>. Quali sono le tendenze del settore?</a:t>
            </a:r>
          </a:p>
          <a:p>
            <a:pPr algn="l">
              <a:buClr>
                <a:srgbClr val="00B050"/>
              </a:buClr>
            </a:pPr>
            <a:r>
              <a:rPr lang="it-IT" sz="1700" dirty="0">
                <a:solidFill>
                  <a:schemeClr val="tx1"/>
                </a:solidFill>
              </a:rPr>
              <a:t>Dalla ricerca è chiaramente emersa l’importanza e la diffusione del fenomeno dello “spignatto”, ossia della pratica dell’autoproduzione di cosmetici.</a:t>
            </a:r>
            <a:endParaRPr lang="it-IT" sz="1900" b="1" i="1" dirty="0">
              <a:solidFill>
                <a:schemeClr val="tx1"/>
              </a:solidFill>
              <a:latin typeface="+mj-lt"/>
            </a:endParaRPr>
          </a:p>
        </p:txBody>
      </p:sp>
      <p:pic>
        <p:nvPicPr>
          <p:cNvPr id="7171" name="Immagin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671050" y="5840413"/>
            <a:ext cx="2411412"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olo 1"/>
          <p:cNvSpPr>
            <a:spLocks noGrp="1"/>
          </p:cNvSpPr>
          <p:nvPr>
            <p:ph type="ctrTitle"/>
          </p:nvPr>
        </p:nvSpPr>
        <p:spPr>
          <a:xfrm>
            <a:off x="1847851" y="188914"/>
            <a:ext cx="8424863" cy="503237"/>
          </a:xfrm>
        </p:spPr>
        <p:txBody>
          <a:bodyPr rtlCol="0">
            <a:noAutofit/>
          </a:bodyPr>
          <a:lstStyle/>
          <a:p>
            <a:pPr eaLnBrk="1" fontAlgn="auto" hangingPunct="1">
              <a:spcAft>
                <a:spcPts val="0"/>
              </a:spcAft>
              <a:defRPr/>
            </a:pPr>
            <a:r>
              <a:rPr lang="it-IT" sz="4800" b="1" i="1" dirty="0"/>
              <a:t>Risultati</a:t>
            </a:r>
          </a:p>
        </p:txBody>
      </p:sp>
    </p:spTree>
    <p:extLst>
      <p:ext uri="{BB962C8B-B14F-4D97-AF65-F5344CB8AC3E}">
        <p14:creationId xmlns:p14="http://schemas.microsoft.com/office/powerpoint/2010/main" val="1756917796"/>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olo 1"/>
          <p:cNvSpPr>
            <a:spLocks noGrp="1"/>
          </p:cNvSpPr>
          <p:nvPr>
            <p:ph type="ctrTitle"/>
          </p:nvPr>
        </p:nvSpPr>
        <p:spPr>
          <a:xfrm>
            <a:off x="2387600" y="333375"/>
            <a:ext cx="8029575" cy="935038"/>
          </a:xfrm>
        </p:spPr>
        <p:txBody>
          <a:bodyPr/>
          <a:lstStyle/>
          <a:p>
            <a:pPr eaLnBrk="1" hangingPunct="1"/>
            <a:r>
              <a:rPr lang="it-IT" altLang="it-IT" sz="4800" b="1" i="1" dirty="0"/>
              <a:t>Fashion blogging</a:t>
            </a:r>
          </a:p>
        </p:txBody>
      </p:sp>
      <p:sp>
        <p:nvSpPr>
          <p:cNvPr id="10243" name="Sottotitolo 2"/>
          <p:cNvSpPr>
            <a:spLocks noGrp="1"/>
          </p:cNvSpPr>
          <p:nvPr>
            <p:ph type="subTitle" idx="1"/>
          </p:nvPr>
        </p:nvSpPr>
        <p:spPr>
          <a:xfrm>
            <a:off x="731520" y="1484314"/>
            <a:ext cx="10818055" cy="4897437"/>
          </a:xfrm>
        </p:spPr>
        <p:txBody>
          <a:bodyPr/>
          <a:lstStyle/>
          <a:p>
            <a:pPr eaLnBrk="1" hangingPunct="1"/>
            <a:r>
              <a:rPr lang="it-IT" altLang="it-IT" sz="2000" dirty="0">
                <a:solidFill>
                  <a:schemeClr val="tx1"/>
                </a:solidFill>
              </a:rPr>
              <a:t>I </a:t>
            </a:r>
            <a:r>
              <a:rPr lang="it-IT" altLang="it-IT" sz="2000" i="1" dirty="0">
                <a:solidFill>
                  <a:schemeClr val="tx1"/>
                </a:solidFill>
              </a:rPr>
              <a:t>fashion blog </a:t>
            </a:r>
            <a:r>
              <a:rPr lang="it-IT" altLang="it-IT" sz="2000" dirty="0">
                <a:solidFill>
                  <a:schemeClr val="tx1"/>
                </a:solidFill>
              </a:rPr>
              <a:t>sono diari </a:t>
            </a:r>
            <a:r>
              <a:rPr lang="it-IT" altLang="it-IT" sz="2000" i="1" dirty="0">
                <a:solidFill>
                  <a:schemeClr val="tx1"/>
                </a:solidFill>
              </a:rPr>
              <a:t>online</a:t>
            </a:r>
            <a:r>
              <a:rPr lang="it-IT" altLang="it-IT" sz="2000" dirty="0">
                <a:solidFill>
                  <a:schemeClr val="tx1"/>
                </a:solidFill>
              </a:rPr>
              <a:t> creati dai consumatori allo scopo di raccogliere e diffondere informazioni su tendenze, prodotti e brand legati al </a:t>
            </a:r>
            <a:r>
              <a:rPr lang="it-IT" altLang="it-IT" sz="2000" i="1" dirty="0">
                <a:solidFill>
                  <a:schemeClr val="tx1"/>
                </a:solidFill>
              </a:rPr>
              <a:t>fashion </a:t>
            </a:r>
          </a:p>
          <a:p>
            <a:pPr eaLnBrk="1" hangingPunct="1"/>
            <a:endParaRPr lang="it-IT" altLang="it-IT" sz="2000" dirty="0">
              <a:solidFill>
                <a:schemeClr val="tx1"/>
              </a:solidFill>
            </a:endParaRPr>
          </a:p>
          <a:p>
            <a:pPr eaLnBrk="1" hangingPunct="1"/>
            <a:r>
              <a:rPr lang="it-IT" altLang="it-IT" sz="2000" dirty="0">
                <a:solidFill>
                  <a:schemeClr val="tx1"/>
                </a:solidFill>
              </a:rPr>
              <a:t>Alcuni </a:t>
            </a:r>
            <a:r>
              <a:rPr lang="it-IT" altLang="it-IT" sz="2000" i="1" dirty="0">
                <a:solidFill>
                  <a:schemeClr val="tx1"/>
                </a:solidFill>
              </a:rPr>
              <a:t>fashion blog </a:t>
            </a:r>
            <a:r>
              <a:rPr lang="it-IT" altLang="it-IT" sz="2000" dirty="0">
                <a:solidFill>
                  <a:schemeClr val="tx1"/>
                </a:solidFill>
              </a:rPr>
              <a:t>hanno acquisito fama e notorietà tali da divenire importanti punti di riferimento per i consumatori e per le loro decisioni di acquisto </a:t>
            </a:r>
          </a:p>
          <a:p>
            <a:pPr eaLnBrk="1" hangingPunct="1"/>
            <a:endParaRPr lang="it-IT" altLang="it-IT" sz="2000" dirty="0">
              <a:solidFill>
                <a:schemeClr val="tx1"/>
              </a:solidFill>
            </a:endParaRPr>
          </a:p>
          <a:p>
            <a:pPr eaLnBrk="1" hangingPunct="1"/>
            <a:r>
              <a:rPr lang="it-IT" altLang="it-IT" sz="2000" dirty="0">
                <a:solidFill>
                  <a:schemeClr val="tx1"/>
                </a:solidFill>
              </a:rPr>
              <a:t>Il </a:t>
            </a:r>
            <a:r>
              <a:rPr lang="it-IT" altLang="it-IT" sz="2000" i="1" dirty="0">
                <a:solidFill>
                  <a:schemeClr val="tx1"/>
                </a:solidFill>
              </a:rPr>
              <a:t>fashion blogging</a:t>
            </a:r>
            <a:r>
              <a:rPr lang="it-IT" altLang="it-IT" sz="2000" dirty="0">
                <a:solidFill>
                  <a:schemeClr val="tx1"/>
                </a:solidFill>
              </a:rPr>
              <a:t> di successo rappresenta un esempio paradigmatico di </a:t>
            </a:r>
            <a:r>
              <a:rPr lang="it-IT" altLang="it-IT" sz="2000" i="1" dirty="0">
                <a:solidFill>
                  <a:schemeClr val="tx1"/>
                </a:solidFill>
              </a:rPr>
              <a:t>personal </a:t>
            </a:r>
            <a:r>
              <a:rPr lang="it-IT" altLang="it-IT" sz="2000" i="1" dirty="0" err="1">
                <a:solidFill>
                  <a:schemeClr val="tx1"/>
                </a:solidFill>
              </a:rPr>
              <a:t>branding</a:t>
            </a:r>
            <a:r>
              <a:rPr lang="it-IT" altLang="it-IT" sz="2000" i="1" dirty="0">
                <a:solidFill>
                  <a:schemeClr val="tx1"/>
                </a:solidFill>
              </a:rPr>
              <a:t> </a:t>
            </a:r>
            <a:r>
              <a:rPr lang="it-IT" altLang="it-IT" sz="2000" dirty="0">
                <a:solidFill>
                  <a:schemeClr val="tx1"/>
                </a:solidFill>
              </a:rPr>
              <a:t>e </a:t>
            </a:r>
            <a:r>
              <a:rPr lang="it-IT" altLang="it-IT" sz="2000" i="1" dirty="0">
                <a:solidFill>
                  <a:schemeClr val="tx1"/>
                </a:solidFill>
              </a:rPr>
              <a:t>self marketing</a:t>
            </a:r>
            <a:r>
              <a:rPr lang="it-IT" altLang="it-IT" sz="2000" dirty="0">
                <a:solidFill>
                  <a:schemeClr val="tx1"/>
                </a:solidFill>
              </a:rPr>
              <a:t>:</a:t>
            </a:r>
          </a:p>
          <a:p>
            <a:pPr eaLnBrk="1" hangingPunct="1"/>
            <a:endParaRPr lang="it-IT" altLang="it-IT" sz="2000" dirty="0">
              <a:solidFill>
                <a:schemeClr val="tx1"/>
              </a:solidFill>
            </a:endParaRPr>
          </a:p>
          <a:p>
            <a:pPr eaLnBrk="1" hangingPunct="1"/>
            <a:endParaRPr lang="it-IT" altLang="it-IT" sz="2000" dirty="0">
              <a:solidFill>
                <a:schemeClr val="tx1"/>
              </a:solidFill>
            </a:endParaRPr>
          </a:p>
          <a:p>
            <a:pPr eaLnBrk="1" hangingPunct="1"/>
            <a:r>
              <a:rPr lang="it-IT" altLang="it-IT" sz="2000" dirty="0">
                <a:solidFill>
                  <a:schemeClr val="tx1"/>
                </a:solidFill>
              </a:rPr>
              <a:t>Le più importanti </a:t>
            </a:r>
            <a:r>
              <a:rPr lang="it-IT" altLang="it-IT" sz="2000" i="1" dirty="0">
                <a:solidFill>
                  <a:schemeClr val="tx1"/>
                </a:solidFill>
              </a:rPr>
              <a:t>fashion blogger </a:t>
            </a:r>
            <a:r>
              <a:rPr lang="it-IT" altLang="it-IT" sz="2000" dirty="0">
                <a:solidFill>
                  <a:schemeClr val="tx1"/>
                </a:solidFill>
              </a:rPr>
              <a:t>hanno trasformato la  propria identità passando da consumatrici a vere e proprie  </a:t>
            </a:r>
            <a:r>
              <a:rPr lang="it-IT" altLang="it-IT" sz="2000" b="1" i="1" dirty="0">
                <a:solidFill>
                  <a:schemeClr val="tx1"/>
                </a:solidFill>
              </a:rPr>
              <a:t>web </a:t>
            </a:r>
            <a:r>
              <a:rPr lang="it-IT" altLang="it-IT" sz="2000" b="1" i="1" dirty="0" err="1">
                <a:solidFill>
                  <a:schemeClr val="tx1"/>
                </a:solidFill>
              </a:rPr>
              <a:t>celebrities</a:t>
            </a:r>
            <a:endParaRPr lang="it-IT" altLang="it-IT" sz="2000" b="1" i="1" dirty="0">
              <a:solidFill>
                <a:schemeClr val="tx1"/>
              </a:solidFill>
            </a:endParaRPr>
          </a:p>
        </p:txBody>
      </p:sp>
      <p:sp>
        <p:nvSpPr>
          <p:cNvPr id="4" name="Freccia in giù 3"/>
          <p:cNvSpPr/>
          <p:nvPr/>
        </p:nvSpPr>
        <p:spPr>
          <a:xfrm>
            <a:off x="5664201" y="4437064"/>
            <a:ext cx="576263" cy="504825"/>
          </a:xfrm>
          <a:prstGeom prst="downArrow">
            <a:avLst/>
          </a:prstGeom>
          <a:no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10245" name="Rettangolo 4"/>
          <p:cNvSpPr>
            <a:spLocks noChangeArrowheads="1"/>
          </p:cNvSpPr>
          <p:nvPr/>
        </p:nvSpPr>
        <p:spPr bwMode="auto">
          <a:xfrm>
            <a:off x="0" y="6543903"/>
            <a:ext cx="8388350" cy="307975"/>
          </a:xfrm>
          <a:prstGeom prst="rect">
            <a:avLst/>
          </a:prstGeom>
          <a:noFill/>
          <a:ln w="9525">
            <a:solidFill>
              <a:srgbClr val="7030A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cs typeface="Arial" panose="020B0604020202020204" pitchFamily="34" charset="0"/>
              </a:rPr>
              <a:t>Riferimenti bibliografici: </a:t>
            </a:r>
            <a:r>
              <a:rPr lang="it-IT" altLang="it-IT" sz="1400" dirty="0" err="1">
                <a:solidFill>
                  <a:prstClr val="black"/>
                </a:solidFill>
                <a:cs typeface="Arial" panose="020B0604020202020204" pitchFamily="34" charset="0"/>
              </a:rPr>
              <a:t>Pedroni</a:t>
            </a:r>
            <a:r>
              <a:rPr lang="it-IT" altLang="it-IT" sz="1400" dirty="0">
                <a:solidFill>
                  <a:prstClr val="black"/>
                </a:solidFill>
                <a:cs typeface="Arial" panose="020B0604020202020204" pitchFamily="34" charset="0"/>
              </a:rPr>
              <a:t>, 2014; </a:t>
            </a:r>
            <a:r>
              <a:rPr lang="en-GB" altLang="it-IT" sz="1400" dirty="0" err="1">
                <a:solidFill>
                  <a:prstClr val="black"/>
                </a:solidFill>
                <a:cs typeface="Arial" panose="020B0604020202020204" pitchFamily="34" charset="0"/>
              </a:rPr>
              <a:t>Kulmala</a:t>
            </a:r>
            <a:r>
              <a:rPr lang="en-GB" altLang="it-IT" sz="1400" dirty="0">
                <a:solidFill>
                  <a:prstClr val="black"/>
                </a:solidFill>
                <a:cs typeface="Arial" panose="020B0604020202020204" pitchFamily="34" charset="0"/>
              </a:rPr>
              <a:t>, </a:t>
            </a:r>
            <a:r>
              <a:rPr lang="en-GB" altLang="it-IT" sz="1400" dirty="0" err="1">
                <a:solidFill>
                  <a:prstClr val="black"/>
                </a:solidFill>
                <a:cs typeface="Arial" panose="020B0604020202020204" pitchFamily="34" charset="0"/>
              </a:rPr>
              <a:t>Mesiranta</a:t>
            </a:r>
            <a:r>
              <a:rPr lang="en-GB" altLang="it-IT" sz="1400" dirty="0">
                <a:solidFill>
                  <a:prstClr val="black"/>
                </a:solidFill>
                <a:cs typeface="Arial" panose="020B0604020202020204" pitchFamily="34" charset="0"/>
              </a:rPr>
              <a:t> and </a:t>
            </a:r>
            <a:r>
              <a:rPr lang="en-GB" altLang="it-IT" sz="1400" dirty="0" err="1">
                <a:solidFill>
                  <a:prstClr val="black"/>
                </a:solidFill>
                <a:cs typeface="Arial" panose="020B0604020202020204" pitchFamily="34" charset="0"/>
              </a:rPr>
              <a:t>Tuominen</a:t>
            </a:r>
            <a:r>
              <a:rPr lang="en-GB" altLang="it-IT" sz="1400" dirty="0">
                <a:solidFill>
                  <a:prstClr val="black"/>
                </a:solidFill>
                <a:cs typeface="Arial" panose="020B0604020202020204" pitchFamily="34" charset="0"/>
              </a:rPr>
              <a:t>, 2013; </a:t>
            </a:r>
            <a:r>
              <a:rPr lang="it-IT" altLang="it-IT" sz="1400" dirty="0" err="1">
                <a:solidFill>
                  <a:prstClr val="black"/>
                </a:solidFill>
                <a:cs typeface="Arial" panose="020B0604020202020204" pitchFamily="34" charset="0"/>
              </a:rPr>
              <a:t>Rocamora</a:t>
            </a:r>
            <a:r>
              <a:rPr lang="it-IT" altLang="it-IT" sz="1400" dirty="0">
                <a:solidFill>
                  <a:prstClr val="black"/>
                </a:solidFill>
                <a:cs typeface="Arial" panose="020B0604020202020204" pitchFamily="34" charset="0"/>
              </a:rPr>
              <a:t>, 2011. </a:t>
            </a:r>
            <a:endParaRPr lang="it-IT" altLang="it-IT" sz="1800" dirty="0">
              <a:solidFill>
                <a:prstClr val="black"/>
              </a:solidFill>
              <a:cs typeface="Arial" panose="020B0604020202020204" pitchFamily="34" charset="0"/>
            </a:endParaRPr>
          </a:p>
        </p:txBody>
      </p:sp>
    </p:spTree>
    <p:extLst>
      <p:ext uri="{BB962C8B-B14F-4D97-AF65-F5344CB8AC3E}">
        <p14:creationId xmlns:p14="http://schemas.microsoft.com/office/powerpoint/2010/main" val="1252009363"/>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295423" y="1420837"/>
            <a:ext cx="11633980" cy="4217963"/>
          </a:xfrm>
        </p:spPr>
        <p:txBody>
          <a:bodyPr/>
          <a:lstStyle/>
          <a:p>
            <a:pPr algn="l"/>
            <a:r>
              <a:rPr lang="it-IT" b="1" i="1" dirty="0">
                <a:solidFill>
                  <a:schemeClr val="tx1"/>
                </a:solidFill>
              </a:rPr>
              <a:t>Research question</a:t>
            </a:r>
            <a:r>
              <a:rPr lang="it-IT" dirty="0">
                <a:solidFill>
                  <a:schemeClr val="tx1"/>
                </a:solidFill>
              </a:rPr>
              <a:t>: Indagare il fenomeno del </a:t>
            </a:r>
            <a:r>
              <a:rPr lang="it-IT" i="1" dirty="0">
                <a:solidFill>
                  <a:schemeClr val="tx1"/>
                </a:solidFill>
              </a:rPr>
              <a:t>fashion blogging</a:t>
            </a:r>
            <a:r>
              <a:rPr lang="it-IT" dirty="0">
                <a:solidFill>
                  <a:schemeClr val="tx1"/>
                </a:solidFill>
              </a:rPr>
              <a:t> in Italia</a:t>
            </a:r>
          </a:p>
          <a:p>
            <a:pPr algn="l"/>
            <a:r>
              <a:rPr lang="it-IT" b="1" i="1" dirty="0">
                <a:solidFill>
                  <a:schemeClr val="tx1"/>
                </a:solidFill>
              </a:rPr>
              <a:t>Sub questions</a:t>
            </a:r>
          </a:p>
          <a:p>
            <a:pPr marL="285750" indent="-285750" algn="l">
              <a:buFont typeface="Wingdings" panose="05000000000000000000" pitchFamily="2" charset="2"/>
              <a:buChar char="ü"/>
            </a:pPr>
            <a:r>
              <a:rPr lang="it-IT" dirty="0">
                <a:solidFill>
                  <a:schemeClr val="tx1"/>
                </a:solidFill>
              </a:rPr>
              <a:t>Attraverso quali strategie le </a:t>
            </a:r>
            <a:r>
              <a:rPr lang="it-IT" i="1" dirty="0">
                <a:solidFill>
                  <a:schemeClr val="tx1"/>
                </a:solidFill>
              </a:rPr>
              <a:t>fashion </a:t>
            </a:r>
            <a:r>
              <a:rPr lang="it-IT" i="1" dirty="0" err="1">
                <a:solidFill>
                  <a:schemeClr val="tx1"/>
                </a:solidFill>
              </a:rPr>
              <a:t>bloggers</a:t>
            </a:r>
            <a:r>
              <a:rPr lang="it-IT" i="1" dirty="0">
                <a:solidFill>
                  <a:schemeClr val="tx1"/>
                </a:solidFill>
              </a:rPr>
              <a:t> </a:t>
            </a:r>
            <a:r>
              <a:rPr lang="it-IT" dirty="0">
                <a:solidFill>
                  <a:schemeClr val="tx1"/>
                </a:solidFill>
              </a:rPr>
              <a:t>trasformano la propria identità in un </a:t>
            </a:r>
            <a:r>
              <a:rPr lang="it-IT" i="1" dirty="0">
                <a:solidFill>
                  <a:schemeClr val="tx1"/>
                </a:solidFill>
              </a:rPr>
              <a:t>personal brand</a:t>
            </a:r>
            <a:r>
              <a:rPr lang="it-IT" dirty="0">
                <a:solidFill>
                  <a:schemeClr val="tx1"/>
                </a:solidFill>
              </a:rPr>
              <a:t>?  </a:t>
            </a:r>
          </a:p>
          <a:p>
            <a:pPr marL="285750" lvl="0" indent="-285750" algn="l">
              <a:buFont typeface="Wingdings" panose="05000000000000000000" pitchFamily="2" charset="2"/>
              <a:buChar char="ü"/>
            </a:pPr>
            <a:r>
              <a:rPr lang="it-IT" dirty="0">
                <a:solidFill>
                  <a:schemeClr val="tx1"/>
                </a:solidFill>
              </a:rPr>
              <a:t>Quali sono le strategie e tattiche di comunicazione?</a:t>
            </a:r>
          </a:p>
          <a:p>
            <a:pPr marL="285750" lvl="0" indent="-285750" algn="l">
              <a:buFont typeface="Wingdings" panose="05000000000000000000" pitchFamily="2" charset="2"/>
              <a:buChar char="ü"/>
            </a:pPr>
            <a:r>
              <a:rPr lang="it-IT" dirty="0">
                <a:solidFill>
                  <a:schemeClr val="tx1"/>
                </a:solidFill>
              </a:rPr>
              <a:t>Quali sono le loro strategie e tattiche di interazione ed </a:t>
            </a:r>
            <a:r>
              <a:rPr lang="it-IT" i="1" dirty="0">
                <a:solidFill>
                  <a:schemeClr val="tx1"/>
                </a:solidFill>
              </a:rPr>
              <a:t>engagement</a:t>
            </a:r>
            <a:r>
              <a:rPr lang="it-IT" dirty="0">
                <a:solidFill>
                  <a:schemeClr val="tx1"/>
                </a:solidFill>
              </a:rPr>
              <a:t> con i </a:t>
            </a:r>
            <a:r>
              <a:rPr lang="it-IT" i="1" dirty="0" err="1">
                <a:solidFill>
                  <a:schemeClr val="tx1"/>
                </a:solidFill>
              </a:rPr>
              <a:t>followers</a:t>
            </a:r>
            <a:r>
              <a:rPr lang="it-IT" dirty="0">
                <a:solidFill>
                  <a:schemeClr val="tx1"/>
                </a:solidFill>
              </a:rPr>
              <a:t>?</a:t>
            </a:r>
            <a:endParaRPr lang="it-IT" dirty="0"/>
          </a:p>
          <a:p>
            <a:endParaRPr lang="it-IT" dirty="0">
              <a:solidFill>
                <a:schemeClr val="tx1"/>
              </a:solidFill>
            </a:endParaRPr>
          </a:p>
        </p:txBody>
      </p:sp>
      <p:sp>
        <p:nvSpPr>
          <p:cNvPr id="5" name="Titolo 1"/>
          <p:cNvSpPr txBox="1">
            <a:spLocks/>
          </p:cNvSpPr>
          <p:nvPr/>
        </p:nvSpPr>
        <p:spPr bwMode="auto">
          <a:xfrm>
            <a:off x="900332" y="470439"/>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2026708052"/>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2369" y="998807"/>
            <a:ext cx="10785231" cy="5233181"/>
          </a:xfrm>
        </p:spPr>
        <p:txBody>
          <a:bodyPr/>
          <a:lstStyle/>
          <a:p>
            <a:pPr algn="l"/>
            <a:r>
              <a:rPr lang="it-IT" sz="3600" u="sng" dirty="0"/>
              <a:t>10 fashion blog italiani scelti secondo i seguenti criteri</a:t>
            </a:r>
            <a:r>
              <a:rPr lang="it-IT" sz="3600" dirty="0"/>
              <a:t>:</a:t>
            </a:r>
            <a:br>
              <a:rPr lang="it-IT" sz="3600" dirty="0"/>
            </a:br>
            <a:r>
              <a:rPr lang="it-IT" sz="3600" dirty="0"/>
              <a:t/>
            </a:r>
            <a:br>
              <a:rPr lang="it-IT" sz="3600" dirty="0"/>
            </a:br>
            <a:r>
              <a:rPr lang="it-IT" sz="3600" dirty="0"/>
              <a:t>- Coerenza con l’obiettivo cognitivo</a:t>
            </a:r>
            <a:br>
              <a:rPr lang="it-IT" sz="3600" dirty="0"/>
            </a:br>
            <a:r>
              <a:rPr lang="it-IT" sz="3600" dirty="0"/>
              <a:t>- Aggiornamenti recenti</a:t>
            </a:r>
            <a:br>
              <a:rPr lang="it-IT" sz="3600" dirty="0"/>
            </a:br>
            <a:r>
              <a:rPr lang="it-IT" sz="3600" dirty="0"/>
              <a:t>- Interattività*</a:t>
            </a:r>
            <a:br>
              <a:rPr lang="it-IT" sz="3600" dirty="0"/>
            </a:br>
            <a:r>
              <a:rPr lang="it-IT" sz="3600" dirty="0"/>
              <a:t>- Ricchezza di informazioni</a:t>
            </a:r>
            <a:r>
              <a:rPr lang="it-IT" dirty="0"/>
              <a:t/>
            </a:r>
            <a:br>
              <a:rPr lang="it-IT" dirty="0"/>
            </a:br>
            <a:r>
              <a:rPr lang="it-IT" dirty="0"/>
              <a:t/>
            </a:r>
            <a:br>
              <a:rPr lang="it-IT" dirty="0"/>
            </a:br>
            <a:r>
              <a:rPr lang="it-IT" sz="2400" dirty="0"/>
              <a:t>*</a:t>
            </a:r>
            <a:r>
              <a:rPr lang="it-IT" sz="2000" dirty="0"/>
              <a:t>nei blog l’interazione si realizza attraverso lo strumento dei commenti. Le interazioni si verificano tra l’autore del blog ed i lettori; tra diversi autori, ma anche tra diversi lettori. </a:t>
            </a:r>
          </a:p>
        </p:txBody>
      </p:sp>
      <p:sp>
        <p:nvSpPr>
          <p:cNvPr id="4" name="Titolo 1"/>
          <p:cNvSpPr txBox="1">
            <a:spLocks/>
          </p:cNvSpPr>
          <p:nvPr/>
        </p:nvSpPr>
        <p:spPr bwMode="auto">
          <a:xfrm>
            <a:off x="872197" y="259423"/>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a:t>FASE II: LA SELEZIONE DEL CASO</a:t>
            </a:r>
            <a:endParaRPr lang="it-IT" sz="2800" dirty="0"/>
          </a:p>
        </p:txBody>
      </p:sp>
    </p:spTree>
    <p:extLst>
      <p:ext uri="{BB962C8B-B14F-4D97-AF65-F5344CB8AC3E}">
        <p14:creationId xmlns:p14="http://schemas.microsoft.com/office/powerpoint/2010/main" val="2392493683"/>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914399" y="2130426"/>
            <a:ext cx="10523913" cy="4120745"/>
          </a:xfrm>
        </p:spPr>
        <p:txBody>
          <a:bodyPr/>
          <a:lstStyle/>
          <a:p>
            <a:r>
              <a:rPr lang="it-IT" sz="3600" b="1" dirty="0" err="1"/>
              <a:t>Blended</a:t>
            </a:r>
            <a:r>
              <a:rPr lang="it-IT" sz="3600" b="1" dirty="0"/>
              <a:t> Netnography:</a:t>
            </a:r>
            <a:br>
              <a:rPr lang="it-IT" sz="3600" b="1" dirty="0"/>
            </a:br>
            <a:r>
              <a:rPr lang="it-IT" sz="3600" dirty="0"/>
              <a:t/>
            </a:r>
            <a:br>
              <a:rPr lang="it-IT" sz="3600" dirty="0"/>
            </a:br>
            <a:r>
              <a:rPr lang="it-IT" sz="3600" dirty="0"/>
              <a:t>Osservazione non partecipante dei blog</a:t>
            </a:r>
            <a:br>
              <a:rPr lang="it-IT" sz="3600" dirty="0"/>
            </a:br>
            <a:r>
              <a:rPr lang="it-IT" sz="3600" dirty="0"/>
              <a:t>&amp; </a:t>
            </a:r>
            <a:br>
              <a:rPr lang="it-IT" sz="3600" dirty="0"/>
            </a:br>
            <a:r>
              <a:rPr lang="it-IT" sz="3600" dirty="0"/>
              <a:t>Interviste in profondità a fashion blogger italiane</a:t>
            </a:r>
            <a:br>
              <a:rPr lang="it-IT" sz="3600" dirty="0"/>
            </a:br>
            <a:r>
              <a:rPr lang="it-IT" sz="3600" dirty="0"/>
              <a:t>(sia </a:t>
            </a:r>
            <a:r>
              <a:rPr lang="it-IT" sz="3600" i="1" dirty="0"/>
              <a:t>face to face </a:t>
            </a:r>
            <a:r>
              <a:rPr lang="it-IT" sz="3600" dirty="0"/>
              <a:t>che </a:t>
            </a:r>
            <a:r>
              <a:rPr lang="it-IT" sz="3600" i="1" dirty="0"/>
              <a:t>online</a:t>
            </a:r>
            <a:r>
              <a:rPr lang="it-IT" sz="3600" dirty="0"/>
              <a:t>)</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4203658364"/>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pPr eaLnBrk="1" hangingPunct="1">
              <a:defRPr/>
            </a:pPr>
            <a:r>
              <a:rPr lang="it-IT" sz="4800" b="1" i="1" dirty="0">
                <a:ea typeface="+mn-ea"/>
                <a:cs typeface="Arial" charset="0"/>
              </a:rPr>
              <a:t>Risultati</a:t>
            </a:r>
          </a:p>
        </p:txBody>
      </p:sp>
      <p:sp>
        <p:nvSpPr>
          <p:cNvPr id="3" name="Segnaposto contenuto 2"/>
          <p:cNvSpPr>
            <a:spLocks noGrp="1"/>
          </p:cNvSpPr>
          <p:nvPr>
            <p:ph idx="1"/>
          </p:nvPr>
        </p:nvSpPr>
        <p:spPr>
          <a:xfrm>
            <a:off x="0" y="1600201"/>
            <a:ext cx="11582400" cy="4525963"/>
          </a:xfrm>
        </p:spPr>
        <p:txBody>
          <a:bodyPr>
            <a:normAutofit lnSpcReduction="10000"/>
          </a:bodyPr>
          <a:lstStyle/>
          <a:p>
            <a:pPr>
              <a:buFont typeface="Arial" charset="0"/>
              <a:buChar char="•"/>
              <a:defRPr/>
            </a:pPr>
            <a:r>
              <a:rPr lang="en-GB" sz="2000" dirty="0"/>
              <a:t>Il </a:t>
            </a:r>
            <a:r>
              <a:rPr lang="en-GB" sz="2000" dirty="0" err="1"/>
              <a:t>concetto</a:t>
            </a:r>
            <a:r>
              <a:rPr lang="en-GB" sz="2000" dirty="0"/>
              <a:t> di </a:t>
            </a:r>
            <a:r>
              <a:rPr lang="en-GB" sz="2000" i="1" dirty="0"/>
              <a:t>personal style  </a:t>
            </a:r>
            <a:r>
              <a:rPr lang="en-GB" sz="2000" dirty="0"/>
              <a:t>rappresenta </a:t>
            </a:r>
            <a:r>
              <a:rPr lang="en-GB" sz="2000" dirty="0" err="1"/>
              <a:t>il</a:t>
            </a:r>
            <a:r>
              <a:rPr lang="en-GB" sz="2000" dirty="0"/>
              <a:t> </a:t>
            </a:r>
            <a:r>
              <a:rPr lang="en-GB" sz="2000" dirty="0" err="1"/>
              <a:t>fattore</a:t>
            </a:r>
            <a:r>
              <a:rPr lang="en-GB" sz="2000" dirty="0"/>
              <a:t> </a:t>
            </a:r>
            <a:r>
              <a:rPr lang="en-GB" sz="2000" dirty="0" err="1"/>
              <a:t>chiave</a:t>
            </a:r>
            <a:r>
              <a:rPr lang="en-GB" sz="2000" dirty="0"/>
              <a:t> </a:t>
            </a:r>
            <a:r>
              <a:rPr lang="en-GB" sz="2000" dirty="0" err="1"/>
              <a:t>attorno</a:t>
            </a:r>
            <a:r>
              <a:rPr lang="en-GB" sz="2000" dirty="0"/>
              <a:t> a cui è </a:t>
            </a:r>
            <a:r>
              <a:rPr lang="en-GB" sz="2000" dirty="0" err="1"/>
              <a:t>costruita</a:t>
            </a:r>
            <a:r>
              <a:rPr lang="en-GB" sz="2000" dirty="0"/>
              <a:t> la </a:t>
            </a:r>
            <a:r>
              <a:rPr lang="en-GB" sz="2000" i="1" dirty="0"/>
              <a:t>personal identity </a:t>
            </a:r>
            <a:r>
              <a:rPr lang="en-GB" sz="2000" dirty="0"/>
              <a:t>di </a:t>
            </a:r>
            <a:r>
              <a:rPr lang="en-GB" sz="2000" dirty="0" err="1"/>
              <a:t>ciascuna</a:t>
            </a:r>
            <a:r>
              <a:rPr lang="en-GB" sz="2000" dirty="0"/>
              <a:t> blogger</a:t>
            </a:r>
          </a:p>
          <a:p>
            <a:pPr marL="0" indent="0">
              <a:buNone/>
              <a:defRPr/>
            </a:pPr>
            <a:endParaRPr lang="en-GB" sz="2000" dirty="0"/>
          </a:p>
          <a:p>
            <a:pPr>
              <a:buFont typeface="Arial" charset="0"/>
              <a:buChar char="•"/>
              <a:defRPr/>
            </a:pPr>
            <a:r>
              <a:rPr lang="en-GB" sz="2000" dirty="0" err="1"/>
              <a:t>L’attenzione</a:t>
            </a:r>
            <a:r>
              <a:rPr lang="en-GB" sz="2000" dirty="0"/>
              <a:t> </a:t>
            </a:r>
            <a:r>
              <a:rPr lang="en-GB" sz="2000" dirty="0" err="1"/>
              <a:t>dei</a:t>
            </a:r>
            <a:r>
              <a:rPr lang="en-GB" sz="2000" dirty="0"/>
              <a:t> </a:t>
            </a:r>
            <a:r>
              <a:rPr lang="en-GB" sz="2000" i="1" dirty="0"/>
              <a:t>followers </a:t>
            </a:r>
            <a:r>
              <a:rPr lang="en-GB" sz="2000" dirty="0"/>
              <a:t>non è </a:t>
            </a:r>
            <a:r>
              <a:rPr lang="en-GB" sz="2000" dirty="0" err="1"/>
              <a:t>incentrata</a:t>
            </a:r>
            <a:r>
              <a:rPr lang="en-GB" sz="2000" dirty="0"/>
              <a:t> sui </a:t>
            </a:r>
            <a:r>
              <a:rPr lang="en-GB" sz="2000" dirty="0" err="1"/>
              <a:t>singoli</a:t>
            </a:r>
            <a:r>
              <a:rPr lang="en-GB" sz="2000" dirty="0"/>
              <a:t> </a:t>
            </a:r>
            <a:r>
              <a:rPr lang="en-GB" sz="2000" dirty="0" err="1"/>
              <a:t>capi</a:t>
            </a:r>
            <a:r>
              <a:rPr lang="en-GB" sz="2000" dirty="0"/>
              <a:t> di </a:t>
            </a:r>
            <a:r>
              <a:rPr lang="en-GB" sz="2000" dirty="0" err="1"/>
              <a:t>abbigliamento</a:t>
            </a:r>
            <a:r>
              <a:rPr lang="en-GB" sz="2000" dirty="0"/>
              <a:t>, ma </a:t>
            </a:r>
            <a:r>
              <a:rPr lang="en-GB" sz="2000" dirty="0" err="1"/>
              <a:t>sul</a:t>
            </a:r>
            <a:r>
              <a:rPr lang="en-GB" sz="2000" dirty="0"/>
              <a:t> </a:t>
            </a:r>
            <a:r>
              <a:rPr lang="en-GB" sz="2000" dirty="0" err="1"/>
              <a:t>modo</a:t>
            </a:r>
            <a:r>
              <a:rPr lang="en-GB" sz="2000" dirty="0"/>
              <a:t> </a:t>
            </a:r>
            <a:r>
              <a:rPr lang="en-GB" sz="2000" dirty="0" err="1"/>
              <a:t>il</a:t>
            </a:r>
            <a:r>
              <a:rPr lang="en-GB" sz="2000" dirty="0"/>
              <a:t> cui la blogger </a:t>
            </a:r>
            <a:r>
              <a:rPr lang="en-GB" sz="2000" dirty="0" err="1"/>
              <a:t>riesce</a:t>
            </a:r>
            <a:r>
              <a:rPr lang="en-GB" sz="2000" dirty="0"/>
              <a:t> ad </a:t>
            </a:r>
            <a:r>
              <a:rPr lang="en-GB" sz="2000" dirty="0" err="1"/>
              <a:t>assemblarli</a:t>
            </a:r>
            <a:r>
              <a:rPr lang="en-GB" sz="2000" dirty="0"/>
              <a:t> </a:t>
            </a:r>
            <a:r>
              <a:rPr lang="en-GB" sz="2000" dirty="0" err="1"/>
              <a:t>ed</a:t>
            </a:r>
            <a:r>
              <a:rPr lang="en-GB" sz="2000" dirty="0"/>
              <a:t> </a:t>
            </a:r>
            <a:r>
              <a:rPr lang="en-GB" sz="2000" dirty="0" err="1"/>
              <a:t>abbinarli</a:t>
            </a:r>
            <a:endParaRPr lang="en-GB" sz="2000" dirty="0"/>
          </a:p>
          <a:p>
            <a:pPr marL="0" indent="0">
              <a:buNone/>
              <a:defRPr/>
            </a:pPr>
            <a:endParaRPr lang="en-GB" sz="2000" dirty="0"/>
          </a:p>
          <a:p>
            <a:pPr>
              <a:buFont typeface="Arial" charset="0"/>
              <a:buChar char="•"/>
              <a:defRPr/>
            </a:pPr>
            <a:r>
              <a:rPr lang="en-GB" sz="2000" dirty="0"/>
              <a:t>Le </a:t>
            </a:r>
            <a:r>
              <a:rPr lang="en-GB" sz="2000" i="1" dirty="0"/>
              <a:t>fashion bloggers</a:t>
            </a:r>
            <a:r>
              <a:rPr lang="en-GB" sz="2000" dirty="0"/>
              <a:t> </a:t>
            </a:r>
            <a:r>
              <a:rPr lang="en-GB" sz="2000" dirty="0" err="1"/>
              <a:t>sfruttano</a:t>
            </a:r>
            <a:r>
              <a:rPr lang="en-GB" sz="2000" dirty="0"/>
              <a:t> le </a:t>
            </a:r>
            <a:r>
              <a:rPr lang="en-GB" sz="2000" dirty="0" err="1"/>
              <a:t>potenzialità</a:t>
            </a:r>
            <a:r>
              <a:rPr lang="en-GB" sz="2000" dirty="0"/>
              <a:t> </a:t>
            </a:r>
            <a:r>
              <a:rPr lang="en-GB" sz="2000" dirty="0" err="1"/>
              <a:t>offerte</a:t>
            </a:r>
            <a:r>
              <a:rPr lang="en-GB" sz="2000" dirty="0"/>
              <a:t> dal </a:t>
            </a:r>
            <a:r>
              <a:rPr lang="en-GB" sz="2000" i="1" dirty="0"/>
              <a:t>visual storytelling</a:t>
            </a:r>
            <a:r>
              <a:rPr lang="en-GB" sz="2000" dirty="0"/>
              <a:t>, </a:t>
            </a:r>
            <a:r>
              <a:rPr lang="en-GB" sz="2000" dirty="0" err="1"/>
              <a:t>presentando</a:t>
            </a:r>
            <a:r>
              <a:rPr lang="en-GB" sz="2000" dirty="0"/>
              <a:t> </a:t>
            </a:r>
            <a:r>
              <a:rPr lang="en-GB" sz="2000" dirty="0" err="1"/>
              <a:t>i</a:t>
            </a:r>
            <a:r>
              <a:rPr lang="en-GB" sz="2000" dirty="0"/>
              <a:t> prodotti </a:t>
            </a:r>
            <a:r>
              <a:rPr lang="en-GB" sz="2000" i="1" dirty="0"/>
              <a:t>fashion c</a:t>
            </a:r>
            <a:r>
              <a:rPr lang="en-GB" sz="2000" dirty="0"/>
              <a:t>ome parte </a:t>
            </a:r>
            <a:r>
              <a:rPr lang="en-GB" sz="2000" dirty="0" err="1"/>
              <a:t>integrante</a:t>
            </a:r>
            <a:r>
              <a:rPr lang="en-GB" sz="2000" dirty="0"/>
              <a:t> </a:t>
            </a:r>
            <a:r>
              <a:rPr lang="en-GB" sz="2000" dirty="0" err="1"/>
              <a:t>della</a:t>
            </a:r>
            <a:r>
              <a:rPr lang="en-GB" sz="2000" dirty="0"/>
              <a:t> propria vita </a:t>
            </a:r>
            <a:r>
              <a:rPr lang="en-GB" sz="2000" dirty="0" err="1"/>
              <a:t>quotidiana</a:t>
            </a:r>
            <a:r>
              <a:rPr lang="en-GB" sz="2000" dirty="0"/>
              <a:t> </a:t>
            </a:r>
            <a:r>
              <a:rPr lang="en-GB" sz="2000" dirty="0" err="1"/>
              <a:t>ed</a:t>
            </a:r>
            <a:r>
              <a:rPr lang="en-GB" sz="2000" dirty="0"/>
              <a:t> </a:t>
            </a:r>
            <a:r>
              <a:rPr lang="en-GB" sz="2000" dirty="0" err="1"/>
              <a:t>alternando</a:t>
            </a:r>
            <a:r>
              <a:rPr lang="en-GB" sz="2000" dirty="0"/>
              <a:t> la </a:t>
            </a:r>
            <a:r>
              <a:rPr lang="en-GB" sz="2000" dirty="0" err="1"/>
              <a:t>descrizione</a:t>
            </a:r>
            <a:r>
              <a:rPr lang="en-GB" sz="2000" dirty="0"/>
              <a:t> </a:t>
            </a:r>
            <a:r>
              <a:rPr lang="en-GB" sz="2000" dirty="0" err="1"/>
              <a:t>dei</a:t>
            </a:r>
            <a:r>
              <a:rPr lang="en-GB" sz="2000" dirty="0"/>
              <a:t> prodotti ad </a:t>
            </a:r>
            <a:r>
              <a:rPr lang="en-GB" sz="2000" dirty="0" err="1"/>
              <a:t>informazioni</a:t>
            </a:r>
            <a:r>
              <a:rPr lang="en-GB" sz="2000" dirty="0"/>
              <a:t> </a:t>
            </a:r>
            <a:r>
              <a:rPr lang="en-GB" sz="2000" dirty="0" err="1"/>
              <a:t>autobiografiche</a:t>
            </a:r>
            <a:endParaRPr lang="en-GB" sz="2000" dirty="0"/>
          </a:p>
          <a:p>
            <a:pPr>
              <a:buFont typeface="Arial" charset="0"/>
              <a:buChar char="•"/>
              <a:defRPr/>
            </a:pPr>
            <a:endParaRPr lang="en-GB" sz="2000" dirty="0"/>
          </a:p>
          <a:p>
            <a:pPr>
              <a:buFont typeface="Arial" charset="0"/>
              <a:buChar char="•"/>
              <a:defRPr/>
            </a:pPr>
            <a:r>
              <a:rPr lang="en-GB" sz="2000" dirty="0"/>
              <a:t>La </a:t>
            </a:r>
            <a:r>
              <a:rPr lang="en-GB" sz="2000" dirty="0" err="1"/>
              <a:t>presentazione</a:t>
            </a:r>
            <a:r>
              <a:rPr lang="en-GB" sz="2000" dirty="0"/>
              <a:t> di </a:t>
            </a:r>
            <a:r>
              <a:rPr lang="en-GB" sz="2000" dirty="0" err="1"/>
              <a:t>storie</a:t>
            </a:r>
            <a:r>
              <a:rPr lang="en-GB" sz="2000" dirty="0"/>
              <a:t> </a:t>
            </a:r>
            <a:r>
              <a:rPr lang="en-GB" sz="2000" dirty="0" err="1"/>
              <a:t>semplici</a:t>
            </a:r>
            <a:r>
              <a:rPr lang="en-GB" sz="2000" dirty="0"/>
              <a:t> </a:t>
            </a:r>
            <a:r>
              <a:rPr lang="en-GB" sz="2000" dirty="0" err="1"/>
              <a:t>attraverso</a:t>
            </a:r>
            <a:r>
              <a:rPr lang="en-GB" sz="2000" dirty="0"/>
              <a:t>  </a:t>
            </a:r>
            <a:r>
              <a:rPr lang="en-GB" sz="2000" dirty="0" err="1"/>
              <a:t>l’utilizzo</a:t>
            </a:r>
            <a:r>
              <a:rPr lang="en-GB" sz="2000" dirty="0"/>
              <a:t> di un </a:t>
            </a:r>
            <a:r>
              <a:rPr lang="en-GB" sz="2000" dirty="0" err="1"/>
              <a:t>linguaggio</a:t>
            </a:r>
            <a:r>
              <a:rPr lang="en-GB" sz="2000" dirty="0"/>
              <a:t> </a:t>
            </a:r>
            <a:r>
              <a:rPr lang="en-GB" sz="2000" dirty="0" err="1"/>
              <a:t>immediato</a:t>
            </a:r>
            <a:r>
              <a:rPr lang="en-GB" sz="2000" dirty="0"/>
              <a:t> </a:t>
            </a:r>
            <a:r>
              <a:rPr lang="en-GB" sz="2000" dirty="0" err="1"/>
              <a:t>favorisce</a:t>
            </a:r>
            <a:r>
              <a:rPr lang="en-GB" sz="2000" dirty="0"/>
              <a:t> </a:t>
            </a:r>
            <a:r>
              <a:rPr lang="en-GB" sz="2000" dirty="0" err="1"/>
              <a:t>l’identificazione</a:t>
            </a:r>
            <a:r>
              <a:rPr lang="en-GB" sz="2000" dirty="0"/>
              <a:t> </a:t>
            </a:r>
            <a:r>
              <a:rPr lang="en-GB" sz="2000" dirty="0" err="1"/>
              <a:t>dei</a:t>
            </a:r>
            <a:r>
              <a:rPr lang="en-GB" sz="2000" dirty="0"/>
              <a:t> </a:t>
            </a:r>
            <a:r>
              <a:rPr lang="en-GB" sz="2000" i="1" dirty="0"/>
              <a:t>followers </a:t>
            </a:r>
            <a:r>
              <a:rPr lang="en-GB" sz="2000" dirty="0"/>
              <a:t>con la blogger e con </a:t>
            </a:r>
            <a:r>
              <a:rPr lang="en-GB" sz="2000" dirty="0" err="1"/>
              <a:t>suoi</a:t>
            </a:r>
            <a:r>
              <a:rPr lang="en-GB" sz="2000" dirty="0"/>
              <a:t> </a:t>
            </a:r>
            <a:r>
              <a:rPr lang="en-GB" sz="2000" dirty="0" err="1"/>
              <a:t>valori</a:t>
            </a:r>
            <a:r>
              <a:rPr lang="en-GB" sz="2000" dirty="0"/>
              <a:t> </a:t>
            </a:r>
            <a:r>
              <a:rPr lang="en-GB" sz="2000" dirty="0" err="1"/>
              <a:t>chiave</a:t>
            </a:r>
            <a:endParaRPr lang="en-GB" sz="2000" dirty="0"/>
          </a:p>
          <a:p>
            <a:pPr>
              <a:buFont typeface="Arial" charset="0"/>
              <a:buChar char="•"/>
              <a:defRPr/>
            </a:pPr>
            <a:endParaRPr lang="en-GB" sz="1800" dirty="0"/>
          </a:p>
          <a:p>
            <a:pPr marL="0" indent="0">
              <a:buNone/>
              <a:defRPr/>
            </a:pPr>
            <a:r>
              <a:rPr lang="en-GB" sz="1800" dirty="0"/>
              <a:t> </a:t>
            </a:r>
          </a:p>
          <a:p>
            <a:pPr marL="0" indent="0">
              <a:buNone/>
              <a:defRPr/>
            </a:pPr>
            <a:endParaRPr lang="en-GB" sz="1800" dirty="0"/>
          </a:p>
          <a:p>
            <a:pPr>
              <a:buFont typeface="Arial" charset="0"/>
              <a:buChar char="•"/>
              <a:defRPr/>
            </a:pPr>
            <a:endParaRPr lang="en-GB" sz="1800" dirty="0"/>
          </a:p>
          <a:p>
            <a:pPr>
              <a:buFont typeface="Arial" charset="0"/>
              <a:buChar char="•"/>
              <a:defRPr/>
            </a:pPr>
            <a:endParaRPr lang="en-GB" sz="1800" dirty="0"/>
          </a:p>
        </p:txBody>
      </p:sp>
    </p:spTree>
    <p:extLst>
      <p:ext uri="{BB962C8B-B14F-4D97-AF65-F5344CB8AC3E}">
        <p14:creationId xmlns:p14="http://schemas.microsoft.com/office/powerpoint/2010/main" val="1331121867"/>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CasellaDiTesto 5"/>
          <p:cNvSpPr txBox="1">
            <a:spLocks noChangeArrowheads="1"/>
          </p:cNvSpPr>
          <p:nvPr/>
        </p:nvSpPr>
        <p:spPr bwMode="auto">
          <a:xfrm>
            <a:off x="3708400" y="164307"/>
            <a:ext cx="3900489"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it-IT" altLang="it-IT" sz="4800" b="1" i="1" dirty="0">
                <a:cs typeface="Arial" panose="020B0604020202020204" pitchFamily="34" charset="0"/>
              </a:rPr>
              <a:t>Pro Ana </a:t>
            </a:r>
          </a:p>
          <a:p>
            <a:pPr eaLnBrk="1" fontAlgn="base" hangingPunct="1">
              <a:spcBef>
                <a:spcPct val="0"/>
              </a:spcBef>
              <a:spcAft>
                <a:spcPct val="0"/>
              </a:spcAft>
              <a:buFontTx/>
              <a:buNone/>
            </a:pPr>
            <a:endParaRPr lang="it-IT" altLang="it-IT" sz="2400" b="1" dirty="0">
              <a:solidFill>
                <a:srgbClr val="FF99CC"/>
              </a:solidFill>
              <a:cs typeface="Arial" panose="020B0604020202020204" pitchFamily="34" charset="0"/>
            </a:endParaRPr>
          </a:p>
        </p:txBody>
      </p:sp>
      <p:sp>
        <p:nvSpPr>
          <p:cNvPr id="8195" name="Rettangolo 6"/>
          <p:cNvSpPr>
            <a:spLocks noChangeArrowheads="1"/>
          </p:cNvSpPr>
          <p:nvPr/>
        </p:nvSpPr>
        <p:spPr bwMode="auto">
          <a:xfrm>
            <a:off x="1857376" y="1364636"/>
            <a:ext cx="85915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Il movimento </a:t>
            </a:r>
            <a:r>
              <a:rPr lang="it-IT" altLang="it-IT" sz="1800" i="1" dirty="0">
                <a:solidFill>
                  <a:prstClr val="black"/>
                </a:solidFill>
                <a:cs typeface="Arial" panose="020B0604020202020204" pitchFamily="34" charset="0"/>
              </a:rPr>
              <a:t>Pro</a:t>
            </a:r>
            <a:r>
              <a:rPr lang="it-IT" altLang="it-IT" sz="1800" dirty="0">
                <a:solidFill>
                  <a:prstClr val="black"/>
                </a:solidFill>
                <a:cs typeface="Arial" panose="020B0604020202020204" pitchFamily="34" charset="0"/>
              </a:rPr>
              <a:t> </a:t>
            </a:r>
            <a:r>
              <a:rPr lang="it-IT" altLang="it-IT" sz="1800" i="1" dirty="0">
                <a:solidFill>
                  <a:prstClr val="black"/>
                </a:solidFill>
                <a:cs typeface="Arial" panose="020B0604020202020204" pitchFamily="34" charset="0"/>
              </a:rPr>
              <a:t>Ana</a:t>
            </a:r>
            <a:r>
              <a:rPr lang="it-IT" altLang="it-IT" sz="1800" dirty="0">
                <a:solidFill>
                  <a:prstClr val="black"/>
                </a:solidFill>
                <a:cs typeface="Arial" panose="020B0604020202020204" pitchFamily="34" charset="0"/>
              </a:rPr>
              <a:t> è un insieme di </a:t>
            </a:r>
            <a:r>
              <a:rPr lang="it-IT" altLang="it-IT" sz="1800" i="1" dirty="0">
                <a:solidFill>
                  <a:prstClr val="black"/>
                </a:solidFill>
                <a:cs typeface="Arial" panose="020B0604020202020204" pitchFamily="34" charset="0"/>
              </a:rPr>
              <a:t>blog</a:t>
            </a:r>
            <a:r>
              <a:rPr lang="it-IT" altLang="it-IT" sz="1800" dirty="0">
                <a:solidFill>
                  <a:prstClr val="black"/>
                </a:solidFill>
                <a:cs typeface="Arial" panose="020B0604020202020204" pitchFamily="34" charset="0"/>
              </a:rPr>
              <a:t>  incentrati sul tema della vita quotidiana alle prese con l’anoressia</a:t>
            </a: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Questi blog  appaiono per la prima volta negli Stati Uniti alla fine degli anni ‘ 90 del Novecento per poi diffondersi a macchia d’olio in Europa agli inizi del ventunesimo secolo</a:t>
            </a: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b="1" dirty="0">
                <a:solidFill>
                  <a:prstClr val="black"/>
                </a:solidFill>
                <a:cs typeface="Arial" panose="020B0604020202020204" pitchFamily="34" charset="0"/>
              </a:rPr>
              <a:t>Pro Ana significa Pro anoressia</a:t>
            </a: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algn="ctr" eaLnBrk="1" fontAlgn="base" hangingPunct="1">
              <a:spcBef>
                <a:spcPct val="0"/>
              </a:spcBef>
              <a:spcAft>
                <a:spcPct val="0"/>
              </a:spcAft>
              <a:buFontTx/>
              <a:buNone/>
            </a:pPr>
            <a:r>
              <a:rPr lang="it-IT" altLang="it-IT" sz="1800" dirty="0">
                <a:solidFill>
                  <a:prstClr val="black"/>
                </a:solidFill>
                <a:cs typeface="Arial" panose="020B0604020202020204" pitchFamily="34" charset="0"/>
              </a:rPr>
              <a:t>Le ragazze del movimento Pro Ana aderiscono alla filosofia della Dea Ana </a:t>
            </a:r>
            <a:r>
              <a:rPr lang="it-IT" altLang="it-IT" sz="1800" u="sng" dirty="0">
                <a:solidFill>
                  <a:prstClr val="black"/>
                </a:solidFill>
                <a:cs typeface="Arial" panose="020B0604020202020204" pitchFamily="34" charset="0"/>
              </a:rPr>
              <a:t>promuovendo e sostenendo uno stile di vita basato sulla liberazione da qualsiasi forma di dipendenza dal cibo. </a:t>
            </a:r>
          </a:p>
          <a:p>
            <a:pPr algn="ct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u="sng"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a:p>
            <a:pPr eaLnBrk="1" fontAlgn="base" hangingPunct="1">
              <a:spcBef>
                <a:spcPct val="0"/>
              </a:spcBef>
              <a:spcAft>
                <a:spcPct val="0"/>
              </a:spcAft>
              <a:buFontTx/>
              <a:buNone/>
            </a:pPr>
            <a:endParaRPr lang="it-IT" altLang="it-IT" sz="1800" dirty="0">
              <a:solidFill>
                <a:prstClr val="black"/>
              </a:solidFill>
              <a:cs typeface="Arial" panose="020B0604020202020204" pitchFamily="34" charset="0"/>
            </a:endParaRPr>
          </a:p>
        </p:txBody>
      </p:sp>
      <p:sp>
        <p:nvSpPr>
          <p:cNvPr id="2" name="Freccia in giù 1"/>
          <p:cNvSpPr/>
          <p:nvPr/>
        </p:nvSpPr>
        <p:spPr>
          <a:xfrm>
            <a:off x="5808664" y="3746225"/>
            <a:ext cx="503237" cy="503237"/>
          </a:xfrm>
          <a:prstGeom prst="downArrow">
            <a:avLst/>
          </a:prstGeom>
          <a:noFill/>
          <a:ln>
            <a:solidFill>
              <a:srgbClr val="FF99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it-IT">
              <a:solidFill>
                <a:prstClr val="white"/>
              </a:solidFill>
            </a:endParaRPr>
          </a:p>
        </p:txBody>
      </p:sp>
      <p:sp>
        <p:nvSpPr>
          <p:cNvPr id="8197" name="Rettangolo 4"/>
          <p:cNvSpPr>
            <a:spLocks noChangeArrowheads="1"/>
          </p:cNvSpPr>
          <p:nvPr/>
        </p:nvSpPr>
        <p:spPr bwMode="auto">
          <a:xfrm>
            <a:off x="-77874" y="6477162"/>
            <a:ext cx="11910646" cy="307777"/>
          </a:xfrm>
          <a:prstGeom prst="rect">
            <a:avLst/>
          </a:prstGeom>
          <a:noFill/>
          <a:ln w="9525">
            <a:solidFill>
              <a:srgbClr val="FF99CC"/>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fontAlgn="base" hangingPunct="1">
              <a:spcBef>
                <a:spcPct val="0"/>
              </a:spcBef>
              <a:spcAft>
                <a:spcPct val="0"/>
              </a:spcAft>
              <a:buFontTx/>
              <a:buNone/>
            </a:pPr>
            <a:r>
              <a:rPr lang="it-IT" altLang="it-IT" sz="1400" b="1" dirty="0">
                <a:solidFill>
                  <a:prstClr val="black"/>
                </a:solidFill>
                <a:ea typeface="Verdana" panose="020B0604030504040204" pitchFamily="34" charset="0"/>
                <a:cs typeface="Verdana" panose="020B0604030504040204" pitchFamily="34" charset="0"/>
              </a:rPr>
              <a:t>Riferimenti bibliografici</a:t>
            </a:r>
            <a:r>
              <a:rPr lang="it-IT" altLang="it-IT" sz="1400" dirty="0">
                <a:solidFill>
                  <a:prstClr val="black"/>
                </a:solidFill>
                <a:ea typeface="Verdana" panose="020B0604030504040204" pitchFamily="34" charset="0"/>
                <a:cs typeface="Verdana" panose="020B0604030504040204" pitchFamily="34" charset="0"/>
              </a:rPr>
              <a:t>: </a:t>
            </a:r>
            <a:r>
              <a:rPr lang="en-US" altLang="it-IT" sz="1400" dirty="0">
                <a:solidFill>
                  <a:prstClr val="black"/>
                </a:solidFill>
                <a:cs typeface="Arial" panose="020B0604020202020204" pitchFamily="34" charset="0"/>
              </a:rPr>
              <a:t>Margherita, 2014 ; </a:t>
            </a:r>
            <a:r>
              <a:rPr lang="en-US" altLang="it-IT" sz="1400" dirty="0" err="1">
                <a:solidFill>
                  <a:prstClr val="black"/>
                </a:solidFill>
                <a:cs typeface="Arial" panose="020B0604020202020204" pitchFamily="34" charset="0"/>
              </a:rPr>
              <a:t>Tumiati</a:t>
            </a:r>
            <a:r>
              <a:rPr lang="en-US" altLang="it-IT" sz="1400" dirty="0">
                <a:solidFill>
                  <a:prstClr val="black"/>
                </a:solidFill>
                <a:cs typeface="Arial" panose="020B0604020202020204" pitchFamily="34" charset="0"/>
              </a:rPr>
              <a:t>, 2012 ; </a:t>
            </a:r>
            <a:r>
              <a:rPr lang="en-US" altLang="it-IT" sz="1400" dirty="0" err="1">
                <a:solidFill>
                  <a:prstClr val="black"/>
                </a:solidFill>
                <a:cs typeface="Arial" panose="020B0604020202020204" pitchFamily="34" charset="0"/>
              </a:rPr>
              <a:t>Tomasini</a:t>
            </a:r>
            <a:r>
              <a:rPr lang="en-US" altLang="it-IT" sz="1400" dirty="0">
                <a:solidFill>
                  <a:prstClr val="black"/>
                </a:solidFill>
                <a:cs typeface="Arial" panose="020B0604020202020204" pitchFamily="34" charset="0"/>
              </a:rPr>
              <a:t>, 2011; </a:t>
            </a:r>
            <a:r>
              <a:rPr lang="en-US" altLang="it-IT" sz="1400" dirty="0" err="1">
                <a:solidFill>
                  <a:prstClr val="black"/>
                </a:solidFill>
                <a:cs typeface="Arial" panose="020B0604020202020204" pitchFamily="34" charset="0"/>
              </a:rPr>
              <a:t>Cersosimo</a:t>
            </a:r>
            <a:r>
              <a:rPr lang="en-US" altLang="it-IT" sz="1400" dirty="0">
                <a:solidFill>
                  <a:prstClr val="black"/>
                </a:solidFill>
                <a:cs typeface="Arial" panose="020B0604020202020204" pitchFamily="34" charset="0"/>
              </a:rPr>
              <a:t>, 2008 ; Della </a:t>
            </a:r>
            <a:r>
              <a:rPr lang="en-US" altLang="it-IT" sz="1400" dirty="0" err="1">
                <a:solidFill>
                  <a:prstClr val="black"/>
                </a:solidFill>
                <a:cs typeface="Arial" panose="020B0604020202020204" pitchFamily="34" charset="0"/>
              </a:rPr>
              <a:t>Ragione</a:t>
            </a:r>
            <a:r>
              <a:rPr lang="en-US" altLang="it-IT" sz="1400" dirty="0">
                <a:solidFill>
                  <a:prstClr val="black"/>
                </a:solidFill>
                <a:cs typeface="Arial" panose="020B0604020202020204" pitchFamily="34" charset="0"/>
              </a:rPr>
              <a:t>, 2005 ; </a:t>
            </a:r>
            <a:r>
              <a:rPr lang="en-US" altLang="it-IT" sz="1400" dirty="0" err="1">
                <a:solidFill>
                  <a:prstClr val="black"/>
                </a:solidFill>
                <a:cs typeface="Arial" panose="020B0604020202020204" pitchFamily="34" charset="0"/>
              </a:rPr>
              <a:t>Darmon</a:t>
            </a:r>
            <a:r>
              <a:rPr lang="en-US" altLang="it-IT" sz="1400" dirty="0">
                <a:solidFill>
                  <a:prstClr val="black"/>
                </a:solidFill>
                <a:cs typeface="Arial" panose="020B0604020202020204" pitchFamily="34" charset="0"/>
              </a:rPr>
              <a:t>, 2003 </a:t>
            </a:r>
            <a:endParaRPr lang="it-IT" altLang="it-IT" sz="1400" dirty="0">
              <a:solidFill>
                <a:prstClr val="black"/>
              </a:solidFill>
              <a:cs typeface="Arial" panose="020B0604020202020204" pitchFamily="34" charset="0"/>
            </a:endParaRPr>
          </a:p>
        </p:txBody>
      </p:sp>
    </p:spTree>
    <p:extLst>
      <p:ext uri="{BB962C8B-B14F-4D97-AF65-F5344CB8AC3E}">
        <p14:creationId xmlns:p14="http://schemas.microsoft.com/office/powerpoint/2010/main" val="2232195"/>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p:cNvSpPr>
            <a:spLocks noGrp="1"/>
          </p:cNvSpPr>
          <p:nvPr>
            <p:ph type="subTitle" idx="1"/>
          </p:nvPr>
        </p:nvSpPr>
        <p:spPr>
          <a:xfrm>
            <a:off x="576775" y="1645920"/>
            <a:ext cx="11437034" cy="5212080"/>
          </a:xfrm>
        </p:spPr>
        <p:txBody>
          <a:bodyPr/>
          <a:lstStyle/>
          <a:p>
            <a:pPr lvl="0"/>
            <a:r>
              <a:rPr lang="it-IT" b="1" dirty="0">
                <a:solidFill>
                  <a:schemeClr val="tx1"/>
                </a:solidFill>
              </a:rPr>
              <a:t>Research question: </a:t>
            </a:r>
            <a:r>
              <a:rPr lang="it-IT" dirty="0">
                <a:solidFill>
                  <a:schemeClr val="tx1"/>
                </a:solidFill>
              </a:rPr>
              <a:t>Indagare il fenomeno Pro Ana in Italia</a:t>
            </a:r>
          </a:p>
          <a:p>
            <a:pPr lvl="0" algn="l"/>
            <a:r>
              <a:rPr lang="it-IT" b="1" i="1" dirty="0">
                <a:solidFill>
                  <a:schemeClr val="tx1"/>
                </a:solidFill>
              </a:rPr>
              <a:t>Sub questions</a:t>
            </a:r>
          </a:p>
          <a:p>
            <a:pPr marL="514350" lvl="0" indent="-514350" algn="l">
              <a:buFont typeface="+mj-lt"/>
              <a:buAutoNum type="arabicPeriod"/>
            </a:pPr>
            <a:r>
              <a:rPr lang="it-IT" dirty="0">
                <a:solidFill>
                  <a:schemeClr val="tx1"/>
                </a:solidFill>
              </a:rPr>
              <a:t>Quali sono gli atteggiamenti e comportamenti nei confronti del cibo promossi dalla comunità?</a:t>
            </a:r>
          </a:p>
          <a:p>
            <a:pPr marL="514350" lvl="0" indent="-514350" algn="l">
              <a:buFont typeface="+mj-lt"/>
              <a:buAutoNum type="arabicPeriod"/>
            </a:pPr>
            <a:r>
              <a:rPr lang="it-IT" dirty="0">
                <a:solidFill>
                  <a:schemeClr val="tx1"/>
                </a:solidFill>
              </a:rPr>
              <a:t>Qual è la percezione e rappresentazione del corpo?</a:t>
            </a:r>
          </a:p>
          <a:p>
            <a:pPr marL="514350" lvl="0" indent="-514350" algn="l">
              <a:buFont typeface="+mj-lt"/>
              <a:buAutoNum type="arabicPeriod"/>
            </a:pPr>
            <a:r>
              <a:rPr lang="it-IT" dirty="0">
                <a:solidFill>
                  <a:schemeClr val="tx1"/>
                </a:solidFill>
              </a:rPr>
              <a:t>Quali sono le strategie di comunicazione e promozione del </a:t>
            </a:r>
            <a:r>
              <a:rPr lang="it-IT" dirty="0" err="1">
                <a:solidFill>
                  <a:schemeClr val="tx1"/>
                </a:solidFill>
              </a:rPr>
              <a:t>ProAna</a:t>
            </a:r>
            <a:r>
              <a:rPr lang="it-IT" dirty="0">
                <a:solidFill>
                  <a:schemeClr val="tx1"/>
                </a:solidFill>
              </a:rPr>
              <a:t> </a:t>
            </a:r>
            <a:r>
              <a:rPr lang="it-IT" i="1" dirty="0" err="1">
                <a:solidFill>
                  <a:schemeClr val="tx1"/>
                </a:solidFill>
              </a:rPr>
              <a:t>lifestyle</a:t>
            </a:r>
            <a:r>
              <a:rPr lang="it-IT" i="1" dirty="0">
                <a:solidFill>
                  <a:schemeClr val="tx1"/>
                </a:solidFill>
              </a:rPr>
              <a:t>?</a:t>
            </a:r>
          </a:p>
          <a:p>
            <a:pPr marL="514350" lvl="0" indent="-514350" algn="l">
              <a:buFont typeface="+mj-lt"/>
              <a:buAutoNum type="arabicPeriod"/>
            </a:pPr>
            <a:endParaRPr lang="it-IT" sz="2800" i="1" dirty="0">
              <a:solidFill>
                <a:schemeClr val="tx1"/>
              </a:solidFill>
              <a:ea typeface="Verdana" panose="020B0604030504040204" pitchFamily="34" charset="0"/>
              <a:cs typeface="Verdana" panose="020B0604030504040204" pitchFamily="34" charset="0"/>
            </a:endParaRPr>
          </a:p>
          <a:p>
            <a:endParaRPr lang="it-IT" dirty="0">
              <a:solidFill>
                <a:schemeClr val="tx1"/>
              </a:solidFill>
            </a:endParaRPr>
          </a:p>
        </p:txBody>
      </p:sp>
      <p:sp>
        <p:nvSpPr>
          <p:cNvPr id="4" name="Titolo 1"/>
          <p:cNvSpPr txBox="1">
            <a:spLocks/>
          </p:cNvSpPr>
          <p:nvPr/>
        </p:nvSpPr>
        <p:spPr bwMode="auto">
          <a:xfrm>
            <a:off x="1041009" y="357898"/>
            <a:ext cx="10874326" cy="795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 DEFINIZIONE DEGLI OBIETTIVI COGNITIVI</a:t>
            </a:r>
          </a:p>
        </p:txBody>
      </p:sp>
    </p:spTree>
    <p:extLst>
      <p:ext uri="{BB962C8B-B14F-4D97-AF65-F5344CB8AC3E}">
        <p14:creationId xmlns:p14="http://schemas.microsoft.com/office/powerpoint/2010/main" val="3026111203"/>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a:xfrm>
            <a:off x="492369" y="998807"/>
            <a:ext cx="10785231" cy="5233181"/>
          </a:xfrm>
        </p:spPr>
        <p:txBody>
          <a:bodyPr/>
          <a:lstStyle/>
          <a:p>
            <a:pPr algn="l"/>
            <a:r>
              <a:rPr lang="it-IT" sz="3600" u="sng" dirty="0"/>
              <a:t>10 blog italiani scelti secondo i seguenti criteri</a:t>
            </a:r>
            <a:r>
              <a:rPr lang="it-IT" sz="3600" dirty="0"/>
              <a:t>:</a:t>
            </a:r>
            <a:br>
              <a:rPr lang="it-IT" sz="3600" dirty="0"/>
            </a:br>
            <a:r>
              <a:rPr lang="it-IT" sz="3600" dirty="0"/>
              <a:t/>
            </a:r>
            <a:br>
              <a:rPr lang="it-IT" sz="3600" dirty="0"/>
            </a:br>
            <a:r>
              <a:rPr lang="it-IT" sz="3600" dirty="0"/>
              <a:t>- </a:t>
            </a:r>
            <a:r>
              <a:rPr lang="it-IT" sz="2800" dirty="0"/>
              <a:t>Coerenza con l’obiettivo cognitivo: tutti i blog scelti hanno come tema la promozione dell’anoressia </a:t>
            </a:r>
            <a:br>
              <a:rPr lang="it-IT" sz="2800" dirty="0"/>
            </a:br>
            <a:r>
              <a:rPr lang="it-IT" sz="2800" dirty="0"/>
              <a:t>- Aggiornamenti recenti</a:t>
            </a:r>
            <a:br>
              <a:rPr lang="it-IT" sz="2800" dirty="0"/>
            </a:br>
            <a:r>
              <a:rPr lang="it-IT" sz="2800" dirty="0"/>
              <a:t>- Interattività*</a:t>
            </a:r>
            <a:br>
              <a:rPr lang="it-IT" sz="2800" dirty="0"/>
            </a:br>
            <a:r>
              <a:rPr lang="it-IT" sz="2800" dirty="0"/>
              <a:t>- Ricchezza di informazioni</a:t>
            </a:r>
            <a:br>
              <a:rPr lang="it-IT" sz="2800" dirty="0"/>
            </a:br>
            <a:r>
              <a:rPr lang="it-IT" sz="2800" dirty="0"/>
              <a:t/>
            </a:r>
            <a:br>
              <a:rPr lang="it-IT" sz="2800" dirty="0"/>
            </a:br>
            <a:r>
              <a:rPr lang="it-IT" sz="2400" dirty="0"/>
              <a:t>*</a:t>
            </a:r>
            <a:r>
              <a:rPr lang="it-IT" sz="2000" dirty="0"/>
              <a:t>nei blog l’interazione si realizza attraverso lo strumento dei commenti. Le interazioni si verificano tra l’autore del blog ed i lettori; tra diversi autori, ma anche tra diversi lettori. </a:t>
            </a:r>
          </a:p>
        </p:txBody>
      </p:sp>
      <p:sp>
        <p:nvSpPr>
          <p:cNvPr id="4" name="Titolo 1"/>
          <p:cNvSpPr txBox="1">
            <a:spLocks/>
          </p:cNvSpPr>
          <p:nvPr/>
        </p:nvSpPr>
        <p:spPr bwMode="auto">
          <a:xfrm>
            <a:off x="872197" y="301627"/>
            <a:ext cx="10297551" cy="739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sz="2800" dirty="0"/>
              <a:t>FASE II: LA SELEZIONE DEL CASO</a:t>
            </a:r>
          </a:p>
        </p:txBody>
      </p:sp>
    </p:spTree>
    <p:extLst>
      <p:ext uri="{BB962C8B-B14F-4D97-AF65-F5344CB8AC3E}">
        <p14:creationId xmlns:p14="http://schemas.microsoft.com/office/powerpoint/2010/main" val="1405751510"/>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p:txBody>
          <a:bodyPr/>
          <a:lstStyle/>
          <a:p>
            <a:pPr marL="0" indent="0">
              <a:buNone/>
            </a:pPr>
            <a:r>
              <a:rPr lang="it-IT" dirty="0"/>
              <a:t> </a:t>
            </a:r>
          </a:p>
        </p:txBody>
      </p:sp>
      <p:sp>
        <p:nvSpPr>
          <p:cNvPr id="4" name="Titolo 1"/>
          <p:cNvSpPr txBox="1">
            <a:spLocks/>
          </p:cNvSpPr>
          <p:nvPr/>
        </p:nvSpPr>
        <p:spPr bwMode="auto">
          <a:xfrm>
            <a:off x="2279651" y="0"/>
            <a:ext cx="777716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r>
              <a:rPr lang="it-IT" altLang="it-IT" sz="2800" dirty="0"/>
              <a:t>FASE III E IV: INGRESSO E RACCOLTA INFORMAZIONI</a:t>
            </a:r>
          </a:p>
        </p:txBody>
      </p:sp>
      <p:sp>
        <p:nvSpPr>
          <p:cNvPr id="2" name="CasellaDiTesto 1"/>
          <p:cNvSpPr txBox="1"/>
          <p:nvPr/>
        </p:nvSpPr>
        <p:spPr>
          <a:xfrm>
            <a:off x="428613" y="2307101"/>
            <a:ext cx="11479237" cy="4031873"/>
          </a:xfrm>
          <a:prstGeom prst="rect">
            <a:avLst/>
          </a:prstGeom>
          <a:noFill/>
        </p:spPr>
        <p:txBody>
          <a:bodyPr wrap="square" rtlCol="0">
            <a:spAutoFit/>
          </a:bodyPr>
          <a:lstStyle/>
          <a:p>
            <a:r>
              <a:rPr lang="it-IT" sz="3200" dirty="0"/>
              <a:t>La natura particolarmente sensibile del tema ha suggerito la scelta di un approccio </a:t>
            </a:r>
            <a:r>
              <a:rPr lang="it-IT" sz="3200" b="1" dirty="0"/>
              <a:t>PURE NETNOGRAPHY </a:t>
            </a:r>
            <a:r>
              <a:rPr lang="it-IT" sz="3200" dirty="0"/>
              <a:t>basato su:</a:t>
            </a:r>
          </a:p>
          <a:p>
            <a:pPr algn="ctr"/>
            <a:endParaRPr lang="it-IT" sz="3200" dirty="0"/>
          </a:p>
          <a:p>
            <a:pPr algn="ctr"/>
            <a:r>
              <a:rPr lang="it-IT" sz="3200" dirty="0"/>
              <a:t>ingresso COVERT </a:t>
            </a:r>
          </a:p>
          <a:p>
            <a:pPr algn="ctr"/>
            <a:r>
              <a:rPr lang="it-IT" sz="3200" dirty="0"/>
              <a:t>+</a:t>
            </a:r>
          </a:p>
          <a:p>
            <a:pPr algn="ctr"/>
            <a:r>
              <a:rPr lang="it-IT" sz="3200" dirty="0"/>
              <a:t>osservazione non partecipante dei blog</a:t>
            </a:r>
          </a:p>
          <a:p>
            <a:endParaRPr lang="it-IT" sz="3200" dirty="0"/>
          </a:p>
          <a:p>
            <a:endParaRPr lang="it-IT" sz="3200" dirty="0"/>
          </a:p>
        </p:txBody>
      </p:sp>
      <p:graphicFrame>
        <p:nvGraphicFramePr>
          <p:cNvPr id="5" name="Tabella 4"/>
          <p:cNvGraphicFramePr>
            <a:graphicFrameLocks noGrp="1"/>
          </p:cNvGraphicFramePr>
          <p:nvPr/>
        </p:nvGraphicFramePr>
        <p:xfrm>
          <a:off x="9256542" y="955446"/>
          <a:ext cx="2638003" cy="1379790"/>
        </p:xfrm>
        <a:graphic>
          <a:graphicData uri="http://schemas.openxmlformats.org/drawingml/2006/table">
            <a:tbl>
              <a:tblPr firstRow="1" firstCol="1" bandRow="1"/>
              <a:tblGrid>
                <a:gridCol w="1318665">
                  <a:extLst>
                    <a:ext uri="{9D8B030D-6E8A-4147-A177-3AD203B41FA5}">
                      <a16:colId xmlns:a16="http://schemas.microsoft.com/office/drawing/2014/main" val="20000"/>
                    </a:ext>
                  </a:extLst>
                </a:gridCol>
                <a:gridCol w="1319338">
                  <a:extLst>
                    <a:ext uri="{9D8B030D-6E8A-4147-A177-3AD203B41FA5}">
                      <a16:colId xmlns:a16="http://schemas.microsoft.com/office/drawing/2014/main" val="20001"/>
                    </a:ext>
                  </a:extLst>
                </a:gridCol>
              </a:tblGrid>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Ethnography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0"/>
                  </a:ext>
                </a:extLst>
              </a:tr>
              <a:tr h="689895">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Blended Netnography</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just">
                        <a:lnSpc>
                          <a:spcPct val="115000"/>
                        </a:lnSpc>
                        <a:spcAft>
                          <a:spcPts val="1000"/>
                        </a:spcAft>
                      </a:pPr>
                      <a:r>
                        <a:rPr lang="en-GB" sz="1600" dirty="0">
                          <a:effectLst/>
                          <a:latin typeface="+mn-lt"/>
                          <a:ea typeface="Calibri" panose="020F0502020204030204" pitchFamily="34" charset="0"/>
                          <a:cs typeface="Times New Roman" panose="02020603050405020304" pitchFamily="18" charset="0"/>
                        </a:rPr>
                        <a:t>Pure netnography </a:t>
                      </a:r>
                      <a:endParaRPr lang="it-IT" sz="16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0000"/>
                    </a:solid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262255095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olo 1"/>
          <p:cNvSpPr txBox="1">
            <a:spLocks/>
          </p:cNvSpPr>
          <p:nvPr/>
        </p:nvSpPr>
        <p:spPr>
          <a:xfrm>
            <a:off x="-68826" y="1"/>
            <a:ext cx="12192000" cy="82581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Quale oggetto di ricerca?</a:t>
            </a:r>
          </a:p>
        </p:txBody>
      </p:sp>
      <p:sp>
        <p:nvSpPr>
          <p:cNvPr id="20" name="Segnaposto contenuto 4"/>
          <p:cNvSpPr txBox="1">
            <a:spLocks/>
          </p:cNvSpPr>
          <p:nvPr/>
        </p:nvSpPr>
        <p:spPr>
          <a:xfrm>
            <a:off x="0" y="825819"/>
            <a:ext cx="12192000" cy="5822871"/>
          </a:xfrm>
          <a:prstGeom prst="flowChartAlternateProcess">
            <a:avLst/>
          </a:prstGeom>
          <a:ln w="12700" cap="flat" cmpd="sng" algn="ctr">
            <a:solidFill>
              <a:schemeClr val="bg1"/>
            </a:solidFill>
            <a:prstDash val="solid"/>
            <a:miter lim="800000"/>
          </a:ln>
        </p:spPr>
        <p:style>
          <a:lnRef idx="2">
            <a:schemeClr val="accent6"/>
          </a:lnRef>
          <a:fillRef idx="1">
            <a:schemeClr val="lt1"/>
          </a:fillRef>
          <a:effectRef idx="0">
            <a:schemeClr val="accent6"/>
          </a:effectRef>
          <a:fontRef idx="minor">
            <a:schemeClr val="dk1"/>
          </a:fontRef>
        </p:style>
        <p:txBody>
          <a:bodyPr vert="horz" wrap="square" lIns="91440" tIns="45720" rIns="91440" bIns="4572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dk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dk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dk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dk1"/>
                </a:solidFill>
                <a:latin typeface="+mn-lt"/>
                <a:ea typeface="+mn-ea"/>
                <a:cs typeface="+mn-cs"/>
              </a:defRPr>
            </a:lvl9pPr>
          </a:lstStyle>
          <a:p>
            <a:pPr marL="0" indent="0">
              <a:lnSpc>
                <a:spcPct val="100000"/>
              </a:lnSpc>
              <a:spcBef>
                <a:spcPts val="0"/>
              </a:spcBef>
              <a:buNone/>
            </a:pPr>
            <a:r>
              <a:rPr lang="it-IT" sz="2400" dirty="0"/>
              <a:t>Cosa studiamo effettivamente quando facciamo ricerca sociale online?</a:t>
            </a:r>
          </a:p>
          <a:p>
            <a:pPr marL="0" indent="0">
              <a:lnSpc>
                <a:spcPct val="100000"/>
              </a:lnSpc>
              <a:spcBef>
                <a:spcPts val="0"/>
              </a:spcBef>
              <a:buNone/>
            </a:pPr>
            <a:endParaRPr lang="it-IT" sz="2400" dirty="0"/>
          </a:p>
          <a:p>
            <a:pPr marL="0" indent="0">
              <a:lnSpc>
                <a:spcPct val="100000"/>
              </a:lnSpc>
              <a:spcBef>
                <a:spcPts val="0"/>
              </a:spcBef>
              <a:buNone/>
            </a:pPr>
            <a:r>
              <a:rPr lang="it-IT" sz="2400" dirty="0"/>
              <a:t>DIGITAL LIFE</a:t>
            </a:r>
            <a:br>
              <a:rPr lang="it-IT" sz="2400" dirty="0"/>
            </a:br>
            <a:r>
              <a:rPr lang="it-IT" sz="2400" dirty="0"/>
              <a:t/>
            </a:r>
            <a:br>
              <a:rPr lang="it-IT" sz="2400" dirty="0"/>
            </a:br>
            <a:r>
              <a:rPr lang="it-IT" sz="2400" dirty="0"/>
              <a:t>IDENTITÀ ALGORITMICA</a:t>
            </a:r>
            <a:br>
              <a:rPr lang="it-IT" sz="2400" dirty="0"/>
            </a:br>
            <a:r>
              <a:rPr lang="it-IT" sz="2400" dirty="0"/>
              <a:t/>
            </a:r>
            <a:br>
              <a:rPr lang="it-IT" sz="2400" dirty="0"/>
            </a:br>
            <a:r>
              <a:rPr lang="it-IT" sz="2400" dirty="0"/>
              <a:t>DIGITAL FOOTPRINT</a:t>
            </a:r>
          </a:p>
          <a:p>
            <a:pPr marL="0" indent="0">
              <a:lnSpc>
                <a:spcPct val="100000"/>
              </a:lnSpc>
              <a:spcBef>
                <a:spcPts val="0"/>
              </a:spcBef>
              <a:buNone/>
            </a:pPr>
            <a:endParaRPr lang="it-IT" sz="2400" dirty="0"/>
          </a:p>
          <a:p>
            <a:pPr marL="0" indent="0">
              <a:lnSpc>
                <a:spcPct val="100000"/>
              </a:lnSpc>
              <a:spcBef>
                <a:spcPts val="0"/>
              </a:spcBef>
              <a:buNone/>
            </a:pPr>
            <a:r>
              <a:rPr lang="it-IT" sz="2400" dirty="0"/>
              <a:t>DIGITAL SHADOW</a:t>
            </a:r>
          </a:p>
          <a:p>
            <a:pPr marL="0" indent="0">
              <a:lnSpc>
                <a:spcPct val="100000"/>
              </a:lnSpc>
              <a:spcBef>
                <a:spcPts val="0"/>
              </a:spcBef>
              <a:buNone/>
            </a:pPr>
            <a:endParaRPr lang="it-IT" sz="2400" dirty="0"/>
          </a:p>
          <a:p>
            <a:pPr marL="0" indent="0">
              <a:lnSpc>
                <a:spcPct val="100000"/>
              </a:lnSpc>
              <a:spcBef>
                <a:spcPts val="0"/>
              </a:spcBef>
              <a:buNone/>
            </a:pPr>
            <a:endParaRPr lang="it-IT" sz="2400" dirty="0"/>
          </a:p>
          <a:p>
            <a:pPr marL="0" indent="0">
              <a:lnSpc>
                <a:spcPct val="100000"/>
              </a:lnSpc>
              <a:spcBef>
                <a:spcPts val="0"/>
              </a:spcBef>
              <a:buNone/>
            </a:pPr>
            <a:r>
              <a:rPr lang="it-IT" sz="2400" dirty="0"/>
              <a:t>Ovvero le tracce lasciate dalle attività online degli individui che, raccolte tutte assieme, formano quella matassa inestricabile e indefinita di informazioni a cui ci si riferisce con l’espressione Big Data</a:t>
            </a:r>
          </a:p>
        </p:txBody>
      </p:sp>
      <p:pic>
        <p:nvPicPr>
          <p:cNvPr id="7" name="Segnaposto contenuto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86500" y="1594726"/>
            <a:ext cx="5905500" cy="3333750"/>
          </a:xfrm>
        </p:spPr>
      </p:pic>
    </p:spTree>
    <p:extLst>
      <p:ext uri="{BB962C8B-B14F-4D97-AF65-F5344CB8AC3E}">
        <p14:creationId xmlns:p14="http://schemas.microsoft.com/office/powerpoint/2010/main" val="3084341734"/>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1" y="0"/>
            <a:ext cx="5929285" cy="4446964"/>
          </a:xfrm>
          <a:prstGeom prst="rect">
            <a:avLst/>
          </a:prstGeom>
        </p:spPr>
      </p:pic>
      <p:pic>
        <p:nvPicPr>
          <p:cNvPr id="6" name="Immagine 5"/>
          <p:cNvPicPr>
            <a:picLocks noChangeAspect="1"/>
          </p:cNvPicPr>
          <p:nvPr/>
        </p:nvPicPr>
        <p:blipFill>
          <a:blip r:embed="rId3"/>
          <a:stretch>
            <a:fillRect/>
          </a:stretch>
        </p:blipFill>
        <p:spPr>
          <a:xfrm>
            <a:off x="5929285" y="2158999"/>
            <a:ext cx="6262716" cy="4699001"/>
          </a:xfrm>
          <a:prstGeom prst="rect">
            <a:avLst/>
          </a:prstGeom>
        </p:spPr>
      </p:pic>
    </p:spTree>
    <p:extLst>
      <p:ext uri="{BB962C8B-B14F-4D97-AF65-F5344CB8AC3E}">
        <p14:creationId xmlns:p14="http://schemas.microsoft.com/office/powerpoint/2010/main" val="1376446113"/>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5935906" cy="4453467"/>
          </a:xfrm>
          <a:prstGeom prst="rect">
            <a:avLst/>
          </a:prstGeom>
        </p:spPr>
      </p:pic>
      <p:pic>
        <p:nvPicPr>
          <p:cNvPr id="5" name="Immagine 4"/>
          <p:cNvPicPr>
            <a:picLocks noChangeAspect="1"/>
          </p:cNvPicPr>
          <p:nvPr/>
        </p:nvPicPr>
        <p:blipFill>
          <a:blip r:embed="rId3"/>
          <a:stretch>
            <a:fillRect/>
          </a:stretch>
        </p:blipFill>
        <p:spPr>
          <a:xfrm>
            <a:off x="5935906" y="2163968"/>
            <a:ext cx="6256094" cy="4694032"/>
          </a:xfrm>
          <a:prstGeom prst="rect">
            <a:avLst/>
          </a:prstGeom>
        </p:spPr>
      </p:pic>
    </p:spTree>
    <p:extLst>
      <p:ext uri="{BB962C8B-B14F-4D97-AF65-F5344CB8AC3E}">
        <p14:creationId xmlns:p14="http://schemas.microsoft.com/office/powerpoint/2010/main" val="722389456"/>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2"/>
          <a:stretch>
            <a:fillRect/>
          </a:stretch>
        </p:blipFill>
        <p:spPr>
          <a:xfrm>
            <a:off x="0" y="0"/>
            <a:ext cx="5935906" cy="4451929"/>
          </a:xfrm>
          <a:prstGeom prst="rect">
            <a:avLst/>
          </a:prstGeom>
        </p:spPr>
      </p:pic>
      <p:pic>
        <p:nvPicPr>
          <p:cNvPr id="3" name="Immagine 2"/>
          <p:cNvPicPr>
            <a:picLocks noChangeAspect="1"/>
          </p:cNvPicPr>
          <p:nvPr/>
        </p:nvPicPr>
        <p:blipFill>
          <a:blip r:embed="rId3"/>
          <a:stretch>
            <a:fillRect/>
          </a:stretch>
        </p:blipFill>
        <p:spPr>
          <a:xfrm>
            <a:off x="5935906" y="2165929"/>
            <a:ext cx="6256094" cy="4692071"/>
          </a:xfrm>
          <a:prstGeom prst="rect">
            <a:avLst/>
          </a:prstGeom>
        </p:spPr>
      </p:pic>
    </p:spTree>
    <p:extLst>
      <p:ext uri="{BB962C8B-B14F-4D97-AF65-F5344CB8AC3E}">
        <p14:creationId xmlns:p14="http://schemas.microsoft.com/office/powerpoint/2010/main" val="2972015532"/>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77513" y="1544978"/>
            <a:ext cx="2448272" cy="2538949"/>
          </a:xfrm>
          <a:prstGeom prst="rect">
            <a:avLst/>
          </a:prstGeom>
          <a:effectLst>
            <a:softEdge rad="127000"/>
          </a:effectLst>
        </p:spPr>
      </p:pic>
      <p:sp>
        <p:nvSpPr>
          <p:cNvPr id="22" name="Preparazione 21"/>
          <p:cNvSpPr/>
          <p:nvPr/>
        </p:nvSpPr>
        <p:spPr>
          <a:xfrm>
            <a:off x="7431048" y="1146058"/>
            <a:ext cx="3064220" cy="2445703"/>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Preparazione 22"/>
          <p:cNvSpPr/>
          <p:nvPr/>
        </p:nvSpPr>
        <p:spPr>
          <a:xfrm>
            <a:off x="4534851" y="4221089"/>
            <a:ext cx="3456384" cy="2304257"/>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Preparazione 23"/>
          <p:cNvSpPr/>
          <p:nvPr/>
        </p:nvSpPr>
        <p:spPr>
          <a:xfrm>
            <a:off x="1775520" y="1146057"/>
            <a:ext cx="3096344" cy="2304256"/>
          </a:xfrm>
          <a:prstGeom prst="flowChartPreparation">
            <a:avLst/>
          </a:prstGeom>
          <a:solidFill>
            <a:schemeClr val="tx1"/>
          </a:solid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CasellaDiTesto 31"/>
          <p:cNvSpPr txBox="1"/>
          <p:nvPr/>
        </p:nvSpPr>
        <p:spPr>
          <a:xfrm>
            <a:off x="2326458" y="1513355"/>
            <a:ext cx="2016224" cy="1569660"/>
          </a:xfrm>
          <a:prstGeom prst="rect">
            <a:avLst/>
          </a:prstGeom>
          <a:noFill/>
        </p:spPr>
        <p:txBody>
          <a:bodyPr wrap="square" rtlCol="0">
            <a:spAutoFit/>
          </a:bodyPr>
          <a:lstStyle/>
          <a:p>
            <a:pPr lvl="0"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RINUNCIA CONSAPELOVE ALLA PROTEZIONE DAL CONTAGIO</a:t>
            </a:r>
          </a:p>
          <a:p>
            <a:pPr algn="ct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33" name="CasellaDiTesto 32"/>
          <p:cNvSpPr txBox="1"/>
          <p:nvPr/>
        </p:nvSpPr>
        <p:spPr>
          <a:xfrm>
            <a:off x="8007112" y="1636466"/>
            <a:ext cx="1912092" cy="1323439"/>
          </a:xfrm>
          <a:prstGeom prst="rect">
            <a:avLst/>
          </a:prstGeom>
          <a:solidFill>
            <a:schemeClr val="tx1"/>
          </a:solidFill>
        </p:spPr>
        <p:txBody>
          <a:bodyPr wrap="square" rtlCol="0">
            <a:spAutoFit/>
          </a:bodyPr>
          <a:lstStyle/>
          <a:p>
            <a:pPr lvl="0"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NUOVO SENSO COMUNITARIO BASATO SULLA TRASMISSIONE DEL VIRUS</a:t>
            </a:r>
          </a:p>
        </p:txBody>
      </p:sp>
      <p:sp>
        <p:nvSpPr>
          <p:cNvPr id="34" name="CasellaDiTesto 33"/>
          <p:cNvSpPr txBox="1"/>
          <p:nvPr/>
        </p:nvSpPr>
        <p:spPr>
          <a:xfrm>
            <a:off x="5115419" y="4697936"/>
            <a:ext cx="2232248" cy="2062103"/>
          </a:xfrm>
          <a:prstGeom prst="rect">
            <a:avLst/>
          </a:prstGeom>
          <a:noFill/>
        </p:spPr>
        <p:txBody>
          <a:bodyPr wrap="square" rtlCol="0">
            <a:spAutoFit/>
          </a:bodyPr>
          <a:lstStyle/>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RIDEFINIZIONE DEI RUOLI SESSUALI:</a:t>
            </a:r>
          </a:p>
          <a:p>
            <a:pPr algn="ctr"/>
            <a:endPar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BUG CHASER</a:t>
            </a:r>
          </a:p>
          <a:p>
            <a:pPr algn="ctr"/>
            <a:r>
              <a:rPr lang="it-IT" sz="1600" b="1" dirty="0">
                <a:solidFill>
                  <a:schemeClr val="bg1"/>
                </a:solidFill>
                <a:latin typeface="Verdana" panose="020B0604030504040204" pitchFamily="34" charset="0"/>
                <a:ea typeface="Verdana" panose="020B0604030504040204" pitchFamily="34" charset="0"/>
                <a:cs typeface="Verdana" panose="020B0604030504040204" pitchFamily="34" charset="0"/>
              </a:rPr>
              <a:t>GIFTGIVER</a:t>
            </a:r>
          </a:p>
          <a:p>
            <a:pPr algn="ctr"/>
            <a:endParaRPr lang="it-IT" sz="1600" dirty="0">
              <a:solidFill>
                <a:srgbClr val="680000"/>
              </a:solidFill>
              <a:latin typeface="Verdana" panose="020B0604030504040204" pitchFamily="34" charset="0"/>
              <a:ea typeface="Verdana" panose="020B0604030504040204" pitchFamily="34" charset="0"/>
              <a:cs typeface="Verdana" panose="020B0604030504040204" pitchFamily="34" charset="0"/>
            </a:endParaRPr>
          </a:p>
          <a:p>
            <a:pPr algn="ctr"/>
            <a:endParaRPr lang="it-IT" sz="1600" dirty="0">
              <a:latin typeface="Verdana" panose="020B0604030504040204" pitchFamily="34" charset="0"/>
              <a:ea typeface="Verdana" panose="020B0604030504040204" pitchFamily="34" charset="0"/>
              <a:cs typeface="Verdana" panose="020B0604030504040204" pitchFamily="34" charset="0"/>
            </a:endParaRPr>
          </a:p>
        </p:txBody>
      </p:sp>
      <p:sp>
        <p:nvSpPr>
          <p:cNvPr id="2" name="CasellaDiTesto 1"/>
          <p:cNvSpPr txBox="1"/>
          <p:nvPr/>
        </p:nvSpPr>
        <p:spPr>
          <a:xfrm>
            <a:off x="2711624" y="116632"/>
            <a:ext cx="597666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LA SUBCULTURA BAREBACK</a:t>
            </a:r>
          </a:p>
        </p:txBody>
      </p:sp>
    </p:spTree>
    <p:extLst>
      <p:ext uri="{BB962C8B-B14F-4D97-AF65-F5344CB8AC3E}">
        <p14:creationId xmlns:p14="http://schemas.microsoft.com/office/powerpoint/2010/main" val="1430140755"/>
      </p:ext>
    </p:extLst>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328900" y="476672"/>
            <a:ext cx="7776864" cy="369332"/>
          </a:xfrm>
          <a:prstGeom prst="rect">
            <a:avLst/>
          </a:prstGeom>
          <a:noFill/>
        </p:spPr>
        <p:txBody>
          <a:bodyPr wrap="square" rtlCol="0">
            <a:spAutoFit/>
          </a:bodyPr>
          <a:lstStyle/>
          <a:p>
            <a:pPr algn="ctr"/>
            <a:r>
              <a:rPr lang="it-IT" b="1" dirty="0">
                <a:latin typeface="Verdana" panose="020B0604030504040204" pitchFamily="34" charset="0"/>
                <a:ea typeface="Verdana" panose="020B0604030504040204" pitchFamily="34" charset="0"/>
                <a:cs typeface="Verdana" panose="020B0604030504040204" pitchFamily="34" charset="0"/>
              </a:rPr>
              <a:t>OBIETTIVO COGNITIVO</a:t>
            </a:r>
          </a:p>
        </p:txBody>
      </p:sp>
      <p:graphicFrame>
        <p:nvGraphicFramePr>
          <p:cNvPr id="8" name="Diagramma 7"/>
          <p:cNvGraphicFramePr/>
          <p:nvPr/>
        </p:nvGraphicFramePr>
        <p:xfrm>
          <a:off x="1847528" y="1063087"/>
          <a:ext cx="8352928" cy="461562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CasellaDiTesto 8"/>
          <p:cNvSpPr txBox="1"/>
          <p:nvPr/>
        </p:nvSpPr>
        <p:spPr>
          <a:xfrm>
            <a:off x="3733056" y="5733256"/>
            <a:ext cx="4968552" cy="369332"/>
          </a:xfrm>
          <a:prstGeom prst="rect">
            <a:avLst/>
          </a:prstGeom>
          <a:noFill/>
        </p:spPr>
        <p:txBody>
          <a:bodyPr wrap="square" rtlCol="0">
            <a:spAutoFit/>
          </a:bodyPr>
          <a:lstStyle/>
          <a:p>
            <a:pPr algn="ctr"/>
            <a:r>
              <a:rPr lang="it-IT" b="1" dirty="0">
                <a:latin typeface="Verdana" panose="020B0604030504040204" pitchFamily="34" charset="0"/>
                <a:ea typeface="Verdana" panose="020B0604030504040204" pitchFamily="34" charset="0"/>
                <a:cs typeface="Verdana" panose="020B0604030504040204" pitchFamily="34" charset="0"/>
              </a:rPr>
              <a:t>SUBQUESTIONS</a:t>
            </a:r>
          </a:p>
        </p:txBody>
      </p:sp>
    </p:spTree>
    <p:extLst>
      <p:ext uri="{BB962C8B-B14F-4D97-AF65-F5344CB8AC3E}">
        <p14:creationId xmlns:p14="http://schemas.microsoft.com/office/powerpoint/2010/main" val="612456212"/>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3287688" y="260648"/>
            <a:ext cx="5400600"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LE COMUNITÀ ANALIZZATE</a:t>
            </a:r>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8207" y="3648504"/>
            <a:ext cx="2305341" cy="2305341"/>
          </a:xfrm>
          <a:prstGeom prst="rect">
            <a:avLst/>
          </a:prstGeom>
        </p:spPr>
      </p:pic>
      <p:pic>
        <p:nvPicPr>
          <p:cNvPr id="7" name="Immagin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19536" y="888174"/>
            <a:ext cx="3960440" cy="1820747"/>
          </a:xfrm>
          <a:prstGeom prst="rect">
            <a:avLst/>
          </a:prstGeom>
        </p:spPr>
      </p:pic>
      <p:graphicFrame>
        <p:nvGraphicFramePr>
          <p:cNvPr id="8" name="Diagramma 7"/>
          <p:cNvGraphicFramePr/>
          <p:nvPr/>
        </p:nvGraphicFramePr>
        <p:xfrm>
          <a:off x="2036734" y="3429000"/>
          <a:ext cx="4563322" cy="25248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ma 4"/>
          <p:cNvGraphicFramePr/>
          <p:nvPr/>
        </p:nvGraphicFramePr>
        <p:xfrm>
          <a:off x="6472095" y="888173"/>
          <a:ext cx="3801452" cy="2412066"/>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656350567"/>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22282" y="445314"/>
            <a:ext cx="6480720"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CARATTERISTICHE RILEVATE</a:t>
            </a:r>
          </a:p>
        </p:txBody>
      </p:sp>
      <p:graphicFrame>
        <p:nvGraphicFramePr>
          <p:cNvPr id="5" name="Tabella 4"/>
          <p:cNvGraphicFramePr>
            <a:graphicFrameLocks noGrp="1"/>
          </p:cNvGraphicFramePr>
          <p:nvPr/>
        </p:nvGraphicFramePr>
        <p:xfrm>
          <a:off x="2459597" y="1196753"/>
          <a:ext cx="7272807" cy="4644951"/>
        </p:xfrm>
        <a:graphic>
          <a:graphicData uri="http://schemas.openxmlformats.org/drawingml/2006/table">
            <a:tbl>
              <a:tblPr firstRow="1" bandRow="1">
                <a:tableStyleId>{5C22544A-7EE6-4342-B048-85BDC9FD1C3A}</a:tableStyleId>
              </a:tblPr>
              <a:tblGrid>
                <a:gridCol w="2424269">
                  <a:extLst>
                    <a:ext uri="{9D8B030D-6E8A-4147-A177-3AD203B41FA5}">
                      <a16:colId xmlns:a16="http://schemas.microsoft.com/office/drawing/2014/main" val="20000"/>
                    </a:ext>
                  </a:extLst>
                </a:gridCol>
                <a:gridCol w="2424269">
                  <a:extLst>
                    <a:ext uri="{9D8B030D-6E8A-4147-A177-3AD203B41FA5}">
                      <a16:colId xmlns:a16="http://schemas.microsoft.com/office/drawing/2014/main" val="20001"/>
                    </a:ext>
                  </a:extLst>
                </a:gridCol>
                <a:gridCol w="2424269">
                  <a:extLst>
                    <a:ext uri="{9D8B030D-6E8A-4147-A177-3AD203B41FA5}">
                      <a16:colId xmlns:a16="http://schemas.microsoft.com/office/drawing/2014/main" val="20002"/>
                    </a:ext>
                  </a:extLst>
                </a:gridCol>
              </a:tblGrid>
              <a:tr h="433353">
                <a:tc>
                  <a:txBody>
                    <a:bodyPr/>
                    <a:lstStyle/>
                    <a:p>
                      <a:pPr algn="ctr"/>
                      <a:r>
                        <a:rPr lang="it-IT" dirty="0"/>
                        <a:t>Comunità</a:t>
                      </a:r>
                    </a:p>
                  </a:txBody>
                  <a:tcPr/>
                </a:tc>
                <a:tc rowSpan="2">
                  <a:txBody>
                    <a:bodyPr/>
                    <a:lstStyle/>
                    <a:p>
                      <a:pPr algn="ctr"/>
                      <a:r>
                        <a:rPr lang="it-IT" dirty="0"/>
                        <a:t>Gay.it</a:t>
                      </a:r>
                    </a:p>
                  </a:txBody>
                  <a:tcPr/>
                </a:tc>
                <a:tc rowSpan="2">
                  <a:txBody>
                    <a:bodyPr/>
                    <a:lstStyle/>
                    <a:p>
                      <a:pPr algn="ctr"/>
                      <a:r>
                        <a:rPr lang="it-IT" dirty="0"/>
                        <a:t>Planet Romeo</a:t>
                      </a:r>
                    </a:p>
                  </a:txBody>
                  <a:tcPr/>
                </a:tc>
                <a:extLst>
                  <a:ext uri="{0D108BD9-81ED-4DB2-BD59-A6C34878D82A}">
                    <a16:rowId xmlns:a16="http://schemas.microsoft.com/office/drawing/2014/main" val="10000"/>
                  </a:ext>
                </a:extLst>
              </a:tr>
              <a:tr h="433353">
                <a:tc>
                  <a:txBody>
                    <a:bodyPr/>
                    <a:lstStyle/>
                    <a:p>
                      <a:pPr algn="ctr"/>
                      <a:r>
                        <a:rPr lang="it-IT" dirty="0"/>
                        <a:t>Caratteristiche</a:t>
                      </a:r>
                    </a:p>
                  </a:txBody>
                  <a:tcPr/>
                </a:tc>
                <a:tc vMerge="1">
                  <a:txBody>
                    <a:bodyPr/>
                    <a:lstStyle/>
                    <a:p>
                      <a:endParaRPr lang="it-IT"/>
                    </a:p>
                  </a:txBody>
                  <a:tcPr/>
                </a:tc>
                <a:tc vMerge="1">
                  <a:txBody>
                    <a:bodyPr/>
                    <a:lstStyle/>
                    <a:p>
                      <a:endParaRPr lang="it-IT"/>
                    </a:p>
                  </a:txBody>
                  <a:tcPr/>
                </a:tc>
                <a:extLst>
                  <a:ext uri="{0D108BD9-81ED-4DB2-BD59-A6C34878D82A}">
                    <a16:rowId xmlns:a16="http://schemas.microsoft.com/office/drawing/2014/main" val="10001"/>
                  </a:ext>
                </a:extLst>
              </a:tr>
              <a:tr h="755649">
                <a:tc>
                  <a:txBody>
                    <a:bodyPr/>
                    <a:lstStyle/>
                    <a:p>
                      <a:pPr algn="ctr"/>
                      <a:r>
                        <a:rPr lang="it-IT" dirty="0"/>
                        <a:t>Rilevanza</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2"/>
                  </a:ext>
                </a:extLst>
              </a:tr>
              <a:tr h="755649">
                <a:tc>
                  <a:txBody>
                    <a:bodyPr/>
                    <a:lstStyle/>
                    <a:p>
                      <a:pPr algn="ctr"/>
                      <a:r>
                        <a:rPr lang="it-IT" dirty="0"/>
                        <a:t>Attività</a:t>
                      </a:r>
                    </a:p>
                  </a:txBody>
                  <a:tcPr/>
                </a:tc>
                <a:tc>
                  <a:txBody>
                    <a:bodyPr/>
                    <a:lstStyle/>
                    <a:p>
                      <a:pPr algn="ctr"/>
                      <a:r>
                        <a:rPr lang="it-IT" dirty="0"/>
                        <a:t>Regolare</a:t>
                      </a:r>
                      <a:r>
                        <a:rPr lang="it-IT" baseline="0" dirty="0"/>
                        <a:t> e aggiornata</a:t>
                      </a:r>
                    </a:p>
                  </a:txBody>
                  <a:tcPr/>
                </a:tc>
                <a:tc>
                  <a:txBody>
                    <a:bodyPr/>
                    <a:lstStyle/>
                    <a:p>
                      <a:pPr algn="ctr"/>
                      <a:r>
                        <a:rPr lang="it-IT" dirty="0"/>
                        <a:t>Continua ed estesa</a:t>
                      </a:r>
                    </a:p>
                  </a:txBody>
                  <a:tcPr/>
                </a:tc>
                <a:extLst>
                  <a:ext uri="{0D108BD9-81ED-4DB2-BD59-A6C34878D82A}">
                    <a16:rowId xmlns:a16="http://schemas.microsoft.com/office/drawing/2014/main" val="10003"/>
                  </a:ext>
                </a:extLst>
              </a:tr>
              <a:tr h="755649">
                <a:tc>
                  <a:txBody>
                    <a:bodyPr/>
                    <a:lstStyle/>
                    <a:p>
                      <a:pPr algn="ctr"/>
                      <a:r>
                        <a:rPr lang="it-IT" dirty="0"/>
                        <a:t>Interattività</a:t>
                      </a:r>
                    </a:p>
                  </a:txBody>
                  <a:tcPr/>
                </a:tc>
                <a:tc>
                  <a:txBody>
                    <a:bodyPr/>
                    <a:lstStyle/>
                    <a:p>
                      <a:pPr algn="ctr"/>
                      <a:r>
                        <a:rPr lang="it-IT" dirty="0"/>
                        <a:t>Medio alta</a:t>
                      </a:r>
                    </a:p>
                  </a:txBody>
                  <a:tcPr/>
                </a:tc>
                <a:tc>
                  <a:txBody>
                    <a:bodyPr/>
                    <a:lstStyle/>
                    <a:p>
                      <a:pPr algn="ctr"/>
                      <a:r>
                        <a:rPr lang="it-IT" dirty="0"/>
                        <a:t>Elevata</a:t>
                      </a:r>
                    </a:p>
                  </a:txBody>
                  <a:tcPr/>
                </a:tc>
                <a:extLst>
                  <a:ext uri="{0D108BD9-81ED-4DB2-BD59-A6C34878D82A}">
                    <a16:rowId xmlns:a16="http://schemas.microsoft.com/office/drawing/2014/main" val="10004"/>
                  </a:ext>
                </a:extLst>
              </a:tr>
              <a:tr h="755649">
                <a:tc>
                  <a:txBody>
                    <a:bodyPr/>
                    <a:lstStyle/>
                    <a:p>
                      <a:pPr algn="ctr"/>
                      <a:r>
                        <a:rPr lang="it-IT" dirty="0"/>
                        <a:t>Eterogeneità</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5"/>
                  </a:ext>
                </a:extLst>
              </a:tr>
              <a:tr h="755649">
                <a:tc>
                  <a:txBody>
                    <a:bodyPr/>
                    <a:lstStyle/>
                    <a:p>
                      <a:pPr algn="ctr"/>
                      <a:r>
                        <a:rPr lang="it-IT" dirty="0"/>
                        <a:t>Ricchezza informativa</a:t>
                      </a:r>
                    </a:p>
                  </a:txBody>
                  <a:tcPr/>
                </a:tc>
                <a:tc>
                  <a:txBody>
                    <a:bodyPr/>
                    <a:lstStyle/>
                    <a:p>
                      <a:pPr algn="ctr"/>
                      <a:r>
                        <a:rPr lang="it-IT" dirty="0"/>
                        <a:t>Elevata</a:t>
                      </a:r>
                    </a:p>
                  </a:txBody>
                  <a:tcPr/>
                </a:tc>
                <a:tc>
                  <a:txBody>
                    <a:bodyPr/>
                    <a:lstStyle/>
                    <a:p>
                      <a:pPr algn="ctr"/>
                      <a:r>
                        <a:rPr lang="it-IT" dirty="0"/>
                        <a:t>Elevata</a:t>
                      </a:r>
                    </a:p>
                  </a:txBody>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4208231943"/>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855640" y="311880"/>
            <a:ext cx="633670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SCELTE NETNOGRAFICHE</a:t>
            </a:r>
          </a:p>
        </p:txBody>
      </p:sp>
      <p:graphicFrame>
        <p:nvGraphicFramePr>
          <p:cNvPr id="2" name="Diagramma 1"/>
          <p:cNvGraphicFramePr/>
          <p:nvPr/>
        </p:nvGraphicFramePr>
        <p:xfrm>
          <a:off x="1991544" y="836712"/>
          <a:ext cx="8280920" cy="568863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87311896"/>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2783632" y="107340"/>
            <a:ext cx="5904656"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Dimensione sociale</a:t>
            </a:r>
          </a:p>
        </p:txBody>
      </p:sp>
      <p:sp>
        <p:nvSpPr>
          <p:cNvPr id="5" name="CasellaDiTesto 4"/>
          <p:cNvSpPr txBox="1"/>
          <p:nvPr/>
        </p:nvSpPr>
        <p:spPr>
          <a:xfrm>
            <a:off x="2207568" y="764704"/>
            <a:ext cx="7920880" cy="2308324"/>
          </a:xfrm>
          <a:prstGeom prst="rect">
            <a:avLst/>
          </a:prstGeom>
          <a:noFill/>
        </p:spPr>
        <p:txBody>
          <a:bodyPr wrap="square" rtlCol="0">
            <a:spAutoFit/>
          </a:bodyPr>
          <a:lstStyle/>
          <a:p>
            <a:pPr algn="just"/>
            <a:r>
              <a:rPr lang="it-IT" sz="1600" i="1" dirty="0">
                <a:latin typeface="Verdana" panose="020B0604030504040204" pitchFamily="34" charset="0"/>
                <a:ea typeface="Verdana" panose="020B0604030504040204" pitchFamily="34" charset="0"/>
                <a:cs typeface="Verdana" panose="020B0604030504040204" pitchFamily="34" charset="0"/>
              </a:rPr>
              <a:t>“…chat, </a:t>
            </a:r>
            <a:r>
              <a:rPr lang="it-IT" sz="1600" i="1" dirty="0" err="1">
                <a:latin typeface="Verdana" panose="020B0604030504040204" pitchFamily="34" charset="0"/>
                <a:ea typeface="Verdana" panose="020B0604030504040204" pitchFamily="34" charset="0"/>
                <a:cs typeface="Verdana" panose="020B0604030504040204" pitchFamily="34" charset="0"/>
              </a:rPr>
              <a:t>cruising</a:t>
            </a:r>
            <a:r>
              <a:rPr lang="it-IT" sz="1600" i="1" dirty="0">
                <a:latin typeface="Verdana" panose="020B0604030504040204" pitchFamily="34" charset="0"/>
                <a:ea typeface="Verdana" panose="020B0604030504040204" pitchFamily="34" charset="0"/>
                <a:cs typeface="Verdana" panose="020B0604030504040204" pitchFamily="34" charset="0"/>
              </a:rPr>
              <a:t>, saune faccio protetto ma la maggior parte non lo propone…”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“…non è detto che voglia cercare sempre solo sesso non protetto, ma se accade, x me è sempre meglio ed emozionante.. Perché, come tu sai, sia da attivo che da passivo, senti di più le sensazioni e gli umori dell' altra persona…”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“…primo con conoscenze personali o amici o social tipo Romeo o </a:t>
            </a:r>
            <a:r>
              <a:rPr lang="it-IT" sz="1600" i="1" dirty="0" err="1">
                <a:latin typeface="Verdana" panose="020B0604030504040204" pitchFamily="34" charset="0"/>
                <a:ea typeface="Verdana" panose="020B0604030504040204" pitchFamily="34" charset="0"/>
                <a:cs typeface="Verdana" panose="020B0604030504040204" pitchFamily="34" charset="0"/>
              </a:rPr>
              <a:t>grindr</a:t>
            </a:r>
            <a:r>
              <a:rPr lang="it-IT" sz="1600" i="1" dirty="0">
                <a:latin typeface="Verdana" panose="020B0604030504040204" pitchFamily="34" charset="0"/>
                <a:ea typeface="Verdana" panose="020B0604030504040204" pitchFamily="34" charset="0"/>
                <a:cs typeface="Verdana" panose="020B0604030504040204" pitchFamily="34" charset="0"/>
              </a:rPr>
              <a:t>…” </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4" name="Diagramma 3"/>
          <p:cNvGraphicFramePr/>
          <p:nvPr/>
        </p:nvGraphicFramePr>
        <p:xfrm>
          <a:off x="2423592" y="3789041"/>
          <a:ext cx="7632848" cy="2031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1562991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463133" y="179348"/>
            <a:ext cx="7344816"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Ricerca del sesso	</a:t>
            </a:r>
          </a:p>
        </p:txBody>
      </p:sp>
      <p:sp>
        <p:nvSpPr>
          <p:cNvPr id="3" name="CasellaDiTesto 2"/>
          <p:cNvSpPr txBox="1"/>
          <p:nvPr/>
        </p:nvSpPr>
        <p:spPr>
          <a:xfrm>
            <a:off x="2283113" y="836713"/>
            <a:ext cx="7704856" cy="2308324"/>
          </a:xfrm>
          <a:prstGeom prst="rect">
            <a:avLst/>
          </a:prstGeom>
          <a:noFill/>
        </p:spPr>
        <p:txBody>
          <a:bodyPr wrap="square" rtlCol="0">
            <a:spAutoFit/>
          </a:bodyPr>
          <a:lstStyle/>
          <a:p>
            <a:pPr algn="just"/>
            <a:r>
              <a:rPr lang="it-IT" sz="1600" dirty="0">
                <a:latin typeface="Verdana" panose="020B0604030504040204" pitchFamily="34" charset="0"/>
                <a:ea typeface="Verdana" panose="020B0604030504040204" pitchFamily="34" charset="0"/>
                <a:cs typeface="Verdana" panose="020B0604030504040204" pitchFamily="34" charset="0"/>
              </a:rPr>
              <a:t>“…</a:t>
            </a:r>
            <a:r>
              <a:rPr lang="it-IT" sz="1600" i="1" dirty="0">
                <a:latin typeface="Verdana" panose="020B0604030504040204" pitchFamily="34" charset="0"/>
                <a:ea typeface="Verdana" panose="020B0604030504040204" pitchFamily="34" charset="0"/>
                <a:cs typeface="Verdana" panose="020B0604030504040204" pitchFamily="34" charset="0"/>
              </a:rPr>
              <a:t>spesso mettendo il gommino mi cala l’eccitazione, amo il contatto delle mucose …”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“…sono </a:t>
            </a:r>
            <a:r>
              <a:rPr lang="it-IT" sz="1600" i="1" dirty="0" err="1">
                <a:latin typeface="Verdana" panose="020B0604030504040204" pitchFamily="34" charset="0"/>
                <a:ea typeface="Verdana" panose="020B0604030504040204" pitchFamily="34" charset="0"/>
                <a:cs typeface="Verdana" panose="020B0604030504040204" pitchFamily="34" charset="0"/>
              </a:rPr>
              <a:t>hiv</a:t>
            </a:r>
            <a:r>
              <a:rPr lang="it-IT" sz="1600" i="1" dirty="0">
                <a:latin typeface="Verdana" panose="020B0604030504040204" pitchFamily="34" charset="0"/>
                <a:ea typeface="Verdana" panose="020B0604030504040204" pitchFamily="34" charset="0"/>
                <a:cs typeface="Verdana" panose="020B0604030504040204" pitchFamily="34" charset="0"/>
              </a:rPr>
              <a:t> + in cura viremia 0…” </a:t>
            </a: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“…il motivo è che le sensazioni date dall'assenza di barriere plastiche sono molto più intense e piacevoli…” </a:t>
            </a:r>
            <a:endParaRPr lang="it-IT" sz="1600" dirty="0">
              <a:latin typeface="Verdana" panose="020B0604030504040204" pitchFamily="34" charset="0"/>
              <a:ea typeface="Verdana" panose="020B0604030504040204" pitchFamily="34" charset="0"/>
              <a:cs typeface="Verdana" panose="020B0604030504040204" pitchFamily="34" charset="0"/>
            </a:endParaRPr>
          </a:p>
          <a:p>
            <a:pPr algn="just"/>
            <a:endParaRPr lang="it-IT" sz="1600" i="1" dirty="0">
              <a:latin typeface="Verdana" panose="020B0604030504040204" pitchFamily="34" charset="0"/>
              <a:ea typeface="Verdana" panose="020B0604030504040204" pitchFamily="34" charset="0"/>
              <a:cs typeface="Verdana" panose="020B0604030504040204" pitchFamily="34" charset="0"/>
            </a:endParaRPr>
          </a:p>
          <a:p>
            <a:pPr algn="just"/>
            <a:r>
              <a:rPr lang="it-IT" sz="1600" i="1" dirty="0">
                <a:latin typeface="Verdana" panose="020B0604030504040204" pitchFamily="34" charset="0"/>
                <a:ea typeface="Verdana" panose="020B0604030504040204" pitchFamily="34" charset="0"/>
                <a:cs typeface="Verdana" panose="020B0604030504040204" pitchFamily="34" charset="0"/>
              </a:rPr>
              <a:t>“…mi piace il contatto a pelle e adoro la…darla e riceverla…” </a:t>
            </a:r>
            <a:endParaRPr lang="it-IT" sz="1600" dirty="0">
              <a:latin typeface="Verdana" panose="020B0604030504040204" pitchFamily="34" charset="0"/>
              <a:ea typeface="Verdana" panose="020B0604030504040204" pitchFamily="34" charset="0"/>
              <a:cs typeface="Verdana" panose="020B0604030504040204" pitchFamily="34" charset="0"/>
            </a:endParaRPr>
          </a:p>
        </p:txBody>
      </p:sp>
      <p:graphicFrame>
        <p:nvGraphicFramePr>
          <p:cNvPr id="5" name="Diagramma 4"/>
          <p:cNvGraphicFramePr/>
          <p:nvPr/>
        </p:nvGraphicFramePr>
        <p:xfrm>
          <a:off x="2463133" y="3789040"/>
          <a:ext cx="7344816" cy="147732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088208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270658" cy="835742"/>
          </a:xfrm>
        </p:spPr>
        <p:txBody>
          <a:bodyPr/>
          <a:lstStyle/>
          <a:p>
            <a:pPr algn="ctr"/>
            <a:r>
              <a:rPr lang="it-IT" dirty="0"/>
              <a:t>Big Data: Cosa sono?</a:t>
            </a:r>
          </a:p>
        </p:txBody>
      </p:sp>
      <p:sp>
        <p:nvSpPr>
          <p:cNvPr id="4" name="Rettangolo 3"/>
          <p:cNvSpPr/>
          <p:nvPr/>
        </p:nvSpPr>
        <p:spPr>
          <a:xfrm>
            <a:off x="216308" y="1325562"/>
            <a:ext cx="11729885" cy="4524315"/>
          </a:xfrm>
          <a:prstGeom prst="rect">
            <a:avLst/>
          </a:prstGeom>
        </p:spPr>
        <p:txBody>
          <a:bodyPr wrap="square">
            <a:spAutoFit/>
          </a:bodyPr>
          <a:lstStyle/>
          <a:p>
            <a:pPr algn="just"/>
            <a:r>
              <a:rPr lang="it-IT" sz="2400" dirty="0"/>
              <a:t>I </a:t>
            </a:r>
            <a:r>
              <a:rPr lang="it-IT" sz="2400" i="1" dirty="0"/>
              <a:t>big data </a:t>
            </a:r>
            <a:r>
              <a:rPr lang="it-IT" sz="2400" dirty="0"/>
              <a:t>sono massivi ed eterogenei dati digitali, che noi stessi produciamo rilasciando nell’ambiente continue tracce del nostro uso attivo e passivo delle ICT (Conte 2016, 29).</a:t>
            </a:r>
          </a:p>
          <a:p>
            <a:pPr algn="just"/>
            <a:endParaRPr lang="it-IT" sz="2400" dirty="0"/>
          </a:p>
          <a:p>
            <a:r>
              <a:rPr lang="it-IT" sz="2400" dirty="0"/>
              <a:t>Quando parliamo di Big Data, ci riferiamo all’insieme dei dati in formato digitale che sono raccolti, archiviati e gestiti attraverso </a:t>
            </a:r>
            <a:r>
              <a:rPr lang="it-IT" sz="2400" i="1" dirty="0" err="1"/>
              <a:t>dataset</a:t>
            </a:r>
            <a:r>
              <a:rPr lang="it-IT" sz="2400" i="1" dirty="0"/>
              <a:t> </a:t>
            </a:r>
            <a:r>
              <a:rPr lang="it-IT" sz="2400" dirty="0"/>
              <a:t>di ampie dimensioni, non trattabili attraverso i sistemi software e hardware tradizionalmente impiegati nell’ambito delle ricerche sociali (Lombi 2015, 215).</a:t>
            </a:r>
          </a:p>
          <a:p>
            <a:endParaRPr lang="it-IT" sz="2400" dirty="0"/>
          </a:p>
          <a:p>
            <a:r>
              <a:rPr lang="it-IT" sz="2400" dirty="0"/>
              <a:t>Messaggi testuali, visuali o vocali scambiati attraverso i social media, transazioni effettuate con carte di credito, accessi a pagine Web, spostamenti </a:t>
            </a:r>
            <a:r>
              <a:rPr lang="it-IT" sz="2400" dirty="0" err="1"/>
              <a:t>geolocalizzati</a:t>
            </a:r>
            <a:r>
              <a:rPr lang="it-IT" sz="2400" dirty="0"/>
              <a:t> tramite GPS, informazioni sul traffico registrate da sensori posizionati nelle città: questi sono solo alcuni esempi di </a:t>
            </a:r>
            <a:r>
              <a:rPr lang="it-IT" sz="2400" i="1" dirty="0"/>
              <a:t>big data </a:t>
            </a:r>
            <a:r>
              <a:rPr lang="it-IT" sz="2400" dirty="0"/>
              <a:t>(Molteni e </a:t>
            </a:r>
            <a:r>
              <a:rPr lang="it-IT" sz="2400" dirty="0" err="1"/>
              <a:t>Airoldi</a:t>
            </a:r>
            <a:r>
              <a:rPr lang="it-IT" sz="2400" dirty="0"/>
              <a:t>, 2018, 105).</a:t>
            </a:r>
          </a:p>
        </p:txBody>
      </p:sp>
    </p:spTree>
    <p:extLst>
      <p:ext uri="{BB962C8B-B14F-4D97-AF65-F5344CB8AC3E}">
        <p14:creationId xmlns:p14="http://schemas.microsoft.com/office/powerpoint/2010/main" val="2359142299"/>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927648" y="183316"/>
            <a:ext cx="6336704"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Percezione del rischio</a:t>
            </a:r>
          </a:p>
        </p:txBody>
      </p:sp>
      <p:sp>
        <p:nvSpPr>
          <p:cNvPr id="2" name="CasellaDiTesto 1"/>
          <p:cNvSpPr txBox="1"/>
          <p:nvPr/>
        </p:nvSpPr>
        <p:spPr>
          <a:xfrm>
            <a:off x="2207568" y="908721"/>
            <a:ext cx="7776864" cy="2616101"/>
          </a:xfrm>
          <a:prstGeom prst="rect">
            <a:avLst/>
          </a:prstGeom>
          <a:noFill/>
        </p:spPr>
        <p:txBody>
          <a:bodyPr wrap="square" rtlCol="0">
            <a:spAutoFit/>
          </a:bodyPr>
          <a:lstStyle/>
          <a:p>
            <a:r>
              <a:rPr lang="it-IT" sz="1600" i="1" dirty="0">
                <a:latin typeface="Verdana" panose="020B0604030504040204" pitchFamily="34" charset="0"/>
                <a:ea typeface="Verdana" panose="020B0604030504040204" pitchFamily="34" charset="0"/>
                <a:cs typeface="Verdana" panose="020B0604030504040204" pitchFamily="34" charset="0"/>
              </a:rPr>
              <a:t>“…se uno fa BB o è già </a:t>
            </a:r>
            <a:r>
              <a:rPr lang="it-IT" sz="1600" i="1" dirty="0" err="1">
                <a:latin typeface="Verdana" panose="020B0604030504040204" pitchFamily="34" charset="0"/>
                <a:ea typeface="Verdana" panose="020B0604030504040204" pitchFamily="34" charset="0"/>
                <a:cs typeface="Verdana" panose="020B0604030504040204" pitchFamily="34" charset="0"/>
              </a:rPr>
              <a:t>hiv</a:t>
            </a:r>
            <a:r>
              <a:rPr lang="it-IT" sz="1600" i="1" dirty="0">
                <a:latin typeface="Verdana" panose="020B0604030504040204" pitchFamily="34" charset="0"/>
                <a:ea typeface="Verdana" panose="020B0604030504040204" pitchFamily="34" charset="0"/>
                <a:cs typeface="Verdana" panose="020B0604030504040204" pitchFamily="34" charset="0"/>
              </a:rPr>
              <a:t>+ oppure lo eccita il rischio…” </a:t>
            </a:r>
          </a:p>
          <a:p>
            <a:endParaRPr lang="it-IT" sz="1600" i="1" dirty="0">
              <a:latin typeface="Verdana" panose="020B0604030504040204" pitchFamily="34" charset="0"/>
              <a:ea typeface="Verdana" panose="020B0604030504040204" pitchFamily="34" charset="0"/>
              <a:cs typeface="Verdana" panose="020B0604030504040204" pitchFamily="34" charset="0"/>
            </a:endParaRPr>
          </a:p>
          <a:p>
            <a:r>
              <a:rPr lang="it-IT" sz="1600" i="1" dirty="0">
                <a:latin typeface="Verdana" panose="020B0604030504040204" pitchFamily="34" charset="0"/>
                <a:ea typeface="Verdana" panose="020B0604030504040204" pitchFamily="34" charset="0"/>
                <a:cs typeface="Verdana" panose="020B0604030504040204" pitchFamily="34" charset="0"/>
              </a:rPr>
              <a:t>“…sono perfettamente al corrente dei rischi legati alla trasmissione di tutte le MTS. penso che chi è infetto dovrebbe sottoporsi a terapia antiretrovirale, dirlo ai partner, senza subire pregiudizi da alcuno…” </a:t>
            </a:r>
          </a:p>
          <a:p>
            <a:endParaRPr lang="it-IT" sz="1600" i="1" dirty="0">
              <a:latin typeface="Verdana" panose="020B0604030504040204" pitchFamily="34" charset="0"/>
              <a:ea typeface="Verdana" panose="020B0604030504040204" pitchFamily="34" charset="0"/>
              <a:cs typeface="Verdana" panose="020B0604030504040204" pitchFamily="34" charset="0"/>
            </a:endParaRPr>
          </a:p>
          <a:p>
            <a:r>
              <a:rPr lang="it-IT" sz="1600" i="1" dirty="0">
                <a:latin typeface="Verdana" panose="020B0604030504040204" pitchFamily="34" charset="0"/>
                <a:ea typeface="Verdana" panose="020B0604030504040204" pitchFamily="34" charset="0"/>
                <a:cs typeface="Verdana" panose="020B0604030504040204" pitchFamily="34" charset="0"/>
              </a:rPr>
              <a:t>“…è un rischio, e come tale va vissuto; spesso però cerco persone in terapia….per essere più sicuro…” </a:t>
            </a:r>
          </a:p>
          <a:p>
            <a:endParaRPr lang="it-IT" i="1" dirty="0"/>
          </a:p>
          <a:p>
            <a:endParaRPr lang="it-IT" dirty="0"/>
          </a:p>
        </p:txBody>
      </p:sp>
      <p:graphicFrame>
        <p:nvGraphicFramePr>
          <p:cNvPr id="5" name="Diagramma 4"/>
          <p:cNvGraphicFramePr/>
          <p:nvPr/>
        </p:nvGraphicFramePr>
        <p:xfrm>
          <a:off x="2783632" y="3212976"/>
          <a:ext cx="6480720" cy="30243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26299643"/>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2567608" y="161991"/>
            <a:ext cx="7128792" cy="400110"/>
          </a:xfrm>
          <a:prstGeom prst="rect">
            <a:avLst/>
          </a:prstGeom>
          <a:noFill/>
        </p:spPr>
        <p:txBody>
          <a:bodyPr wrap="square" rtlCol="0">
            <a:spAutoFit/>
          </a:bodyPr>
          <a:lstStyle/>
          <a:p>
            <a:pPr algn="ctr"/>
            <a:r>
              <a:rPr lang="it-IT" sz="2000" b="1" dirty="0">
                <a:latin typeface="Verdana" panose="020B0604030504040204" pitchFamily="34" charset="0"/>
                <a:ea typeface="Verdana" panose="020B0604030504040204" pitchFamily="34" charset="0"/>
                <a:cs typeface="Verdana" panose="020B0604030504040204" pitchFamily="34" charset="0"/>
              </a:rPr>
              <a:t>Conclusioni</a:t>
            </a:r>
          </a:p>
        </p:txBody>
      </p:sp>
      <p:graphicFrame>
        <p:nvGraphicFramePr>
          <p:cNvPr id="3" name="Diagramma 2"/>
          <p:cNvGraphicFramePr/>
          <p:nvPr/>
        </p:nvGraphicFramePr>
        <p:xfrm>
          <a:off x="2423592" y="764704"/>
          <a:ext cx="7416824" cy="51845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58896379"/>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5384944" y="146924"/>
            <a:ext cx="1250069" cy="1250069"/>
          </a:xfrm>
          <a:prstGeom prst="rect">
            <a:avLst/>
          </a:prstGeom>
        </p:spPr>
      </p:pic>
      <p:sp>
        <p:nvSpPr>
          <p:cNvPr id="5" name="TextBox 5"/>
          <p:cNvSpPr txBox="1"/>
          <p:nvPr/>
        </p:nvSpPr>
        <p:spPr>
          <a:xfrm>
            <a:off x="3293883" y="1555503"/>
            <a:ext cx="5604235" cy="538609"/>
          </a:xfrm>
          <a:prstGeom prst="rect">
            <a:avLst/>
          </a:prstGeom>
        </p:spPr>
        <p:txBody>
          <a:bodyPr lIns="0" tIns="0" rIns="0" bIns="0" rtlCol="0" anchor="t">
            <a:spAutoFit/>
          </a:bodyPr>
          <a:lstStyle/>
          <a:p>
            <a:pPr algn="ctr" defTabSz="609630">
              <a:lnSpc>
                <a:spcPts val="2053"/>
              </a:lnSpc>
            </a:pPr>
            <a:r>
              <a:rPr lang="en-US" sz="1466" dirty="0">
                <a:solidFill>
                  <a:srgbClr val="000000"/>
                </a:solidFill>
                <a:latin typeface="Cormorant Garamond Medium"/>
              </a:rPr>
              <a:t>UNIVERSITA' DEGLI STUDI DI SALERNO</a:t>
            </a:r>
          </a:p>
          <a:p>
            <a:pPr algn="ctr" defTabSz="609630">
              <a:lnSpc>
                <a:spcPts val="2053"/>
              </a:lnSpc>
            </a:pPr>
            <a:r>
              <a:rPr lang="en-US" sz="1466" dirty="0">
                <a:solidFill>
                  <a:srgbClr val="000000"/>
                </a:solidFill>
                <a:latin typeface="Cormorant Garamond Medium"/>
              </a:rPr>
              <a:t>a.a. 2020/2021</a:t>
            </a:r>
          </a:p>
        </p:txBody>
      </p:sp>
      <p:sp>
        <p:nvSpPr>
          <p:cNvPr id="6" name="TextBox 6"/>
          <p:cNvSpPr txBox="1"/>
          <p:nvPr/>
        </p:nvSpPr>
        <p:spPr>
          <a:xfrm>
            <a:off x="1388988" y="3248776"/>
            <a:ext cx="9420374" cy="948978"/>
          </a:xfrm>
          <a:prstGeom prst="rect">
            <a:avLst/>
          </a:prstGeom>
        </p:spPr>
        <p:txBody>
          <a:bodyPr lIns="0" tIns="0" rIns="0" bIns="0" rtlCol="0" anchor="t">
            <a:spAutoFit/>
          </a:bodyPr>
          <a:lstStyle/>
          <a:p>
            <a:pPr algn="ctr" defTabSz="609630">
              <a:lnSpc>
                <a:spcPts val="3733"/>
              </a:lnSpc>
            </a:pPr>
            <a:r>
              <a:rPr lang="en-US" sz="2666" dirty="0">
                <a:solidFill>
                  <a:srgbClr val="000000"/>
                </a:solidFill>
                <a:latin typeface="Cormorant Garamond Medium Bold"/>
              </a:rPr>
              <a:t>Body Positivity e Woke Washing Brand's Analysis: uno studio empirico</a:t>
            </a:r>
          </a:p>
        </p:txBody>
      </p:sp>
      <p:sp>
        <p:nvSpPr>
          <p:cNvPr id="7" name="TextBox 7"/>
          <p:cNvSpPr txBox="1"/>
          <p:nvPr/>
        </p:nvSpPr>
        <p:spPr>
          <a:xfrm>
            <a:off x="3746004" y="2419053"/>
            <a:ext cx="4527947" cy="833562"/>
          </a:xfrm>
          <a:prstGeom prst="rect">
            <a:avLst/>
          </a:prstGeom>
        </p:spPr>
        <p:txBody>
          <a:bodyPr lIns="0" tIns="0" rIns="0" bIns="0" rtlCol="0" anchor="t">
            <a:spAutoFit/>
          </a:bodyPr>
          <a:lstStyle/>
          <a:p>
            <a:pPr algn="ctr" defTabSz="609630">
              <a:lnSpc>
                <a:spcPts val="2053"/>
              </a:lnSpc>
            </a:pPr>
            <a:r>
              <a:rPr lang="en-US" sz="1466" dirty="0">
                <a:solidFill>
                  <a:srgbClr val="000000"/>
                </a:solidFill>
                <a:latin typeface="Cormorant Garamond Medium"/>
              </a:rPr>
              <a:t> </a:t>
            </a:r>
            <a:r>
              <a:rPr lang="en-US" sz="1466" dirty="0">
                <a:solidFill>
                  <a:srgbClr val="000000"/>
                </a:solidFill>
                <a:latin typeface="Cormorant Garamond Medium Bold"/>
              </a:rPr>
              <a:t>TESI MAGISTRALE IN:</a:t>
            </a:r>
          </a:p>
          <a:p>
            <a:pPr algn="ctr" defTabSz="609630">
              <a:lnSpc>
                <a:spcPts val="2239"/>
              </a:lnSpc>
            </a:pPr>
            <a:r>
              <a:rPr lang="en-US" sz="1599" dirty="0">
                <a:solidFill>
                  <a:srgbClr val="000000"/>
                </a:solidFill>
                <a:latin typeface="Cormorant Garamond Medium Bold"/>
              </a:rPr>
              <a:t>TECNICHE DI RICERCA SOCIALE E DI MERCATO</a:t>
            </a:r>
          </a:p>
        </p:txBody>
      </p:sp>
      <p:sp>
        <p:nvSpPr>
          <p:cNvPr id="8" name="TextBox 8"/>
          <p:cNvSpPr txBox="1"/>
          <p:nvPr/>
        </p:nvSpPr>
        <p:spPr>
          <a:xfrm>
            <a:off x="6092826" y="3104727"/>
            <a:ext cx="6350" cy="628377"/>
          </a:xfrm>
          <a:prstGeom prst="rect">
            <a:avLst/>
          </a:prstGeom>
        </p:spPr>
        <p:txBody>
          <a:bodyPr lIns="0" tIns="0" rIns="0" bIns="0" rtlCol="0" anchor="t">
            <a:spAutoFit/>
          </a:bodyPr>
          <a:lstStyle/>
          <a:p>
            <a:pPr algn="ctr" defTabSz="609630">
              <a:lnSpc>
                <a:spcPts val="4853"/>
              </a:lnSpc>
            </a:pPr>
            <a:endParaRPr sz="1200" dirty="0">
              <a:solidFill>
                <a:prstClr val="black"/>
              </a:solidFill>
              <a:latin typeface="Calibri"/>
            </a:endParaRPr>
          </a:p>
        </p:txBody>
      </p:sp>
      <p:sp>
        <p:nvSpPr>
          <p:cNvPr id="9" name="TextBox 9"/>
          <p:cNvSpPr txBox="1"/>
          <p:nvPr/>
        </p:nvSpPr>
        <p:spPr>
          <a:xfrm>
            <a:off x="1355099" y="4089395"/>
            <a:ext cx="1938784" cy="2462213"/>
          </a:xfrm>
          <a:prstGeom prst="rect">
            <a:avLst/>
          </a:prstGeom>
        </p:spPr>
        <p:txBody>
          <a:bodyPr lIns="0" tIns="0" rIns="0" bIns="0" rtlCol="0" anchor="t">
            <a:spAutoFit/>
          </a:bodyPr>
          <a:lstStyle/>
          <a:p>
            <a:pPr defTabSz="609630">
              <a:lnSpc>
                <a:spcPts val="3173"/>
              </a:lnSpc>
            </a:pPr>
            <a:r>
              <a:rPr lang="en-US" sz="2266" dirty="0">
                <a:solidFill>
                  <a:srgbClr val="000000"/>
                </a:solidFill>
                <a:latin typeface="Cormorant Garamond Medium"/>
              </a:rPr>
              <a:t>Relatore:</a:t>
            </a:r>
          </a:p>
          <a:p>
            <a:pPr defTabSz="609630">
              <a:lnSpc>
                <a:spcPts val="3173"/>
              </a:lnSpc>
            </a:pPr>
            <a:r>
              <a:rPr lang="en-US" sz="2266" dirty="0">
                <a:solidFill>
                  <a:srgbClr val="000000"/>
                </a:solidFill>
                <a:latin typeface="Cormorant Garamond Medium"/>
              </a:rPr>
              <a:t>Felice Addeo</a:t>
            </a:r>
          </a:p>
          <a:p>
            <a:pPr defTabSz="609630">
              <a:lnSpc>
                <a:spcPts val="3173"/>
              </a:lnSpc>
            </a:pPr>
            <a:endParaRPr lang="en-US" sz="2266" dirty="0">
              <a:solidFill>
                <a:srgbClr val="000000"/>
              </a:solidFill>
              <a:latin typeface="Cormorant Garamond Medium"/>
            </a:endParaRPr>
          </a:p>
          <a:p>
            <a:pPr defTabSz="609630">
              <a:lnSpc>
                <a:spcPts val="3173"/>
              </a:lnSpc>
            </a:pPr>
            <a:r>
              <a:rPr lang="en-US" sz="2266" dirty="0">
                <a:solidFill>
                  <a:srgbClr val="000000"/>
                </a:solidFill>
                <a:latin typeface="Cormorant Garamond Medium"/>
              </a:rPr>
              <a:t>Correlatore:</a:t>
            </a:r>
          </a:p>
          <a:p>
            <a:pPr defTabSz="609630">
              <a:lnSpc>
                <a:spcPts val="3173"/>
              </a:lnSpc>
            </a:pPr>
            <a:r>
              <a:rPr lang="en-US" sz="2266" dirty="0">
                <a:solidFill>
                  <a:srgbClr val="000000"/>
                </a:solidFill>
                <a:latin typeface="Cormorant Garamond Medium"/>
              </a:rPr>
              <a:t>Agostino Vollero</a:t>
            </a:r>
          </a:p>
        </p:txBody>
      </p:sp>
      <p:sp>
        <p:nvSpPr>
          <p:cNvPr id="10" name="TextBox 10"/>
          <p:cNvSpPr txBox="1"/>
          <p:nvPr/>
        </p:nvSpPr>
        <p:spPr>
          <a:xfrm>
            <a:off x="7756461" y="4689469"/>
            <a:ext cx="2606739" cy="1231106"/>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Cormorant Garamond Medium"/>
              </a:rPr>
              <a:t> Candidata:</a:t>
            </a:r>
          </a:p>
          <a:p>
            <a:pPr algn="ctr" defTabSz="609630">
              <a:lnSpc>
                <a:spcPts val="3173"/>
              </a:lnSpc>
            </a:pPr>
            <a:r>
              <a:rPr lang="en-US" sz="2266" dirty="0">
                <a:solidFill>
                  <a:srgbClr val="000000"/>
                </a:solidFill>
                <a:latin typeface="Cormorant Garamond Medium"/>
              </a:rPr>
              <a:t>Annaluisa Corbisiero</a:t>
            </a:r>
          </a:p>
        </p:txBody>
      </p:sp>
    </p:spTree>
    <p:extLst>
      <p:ext uri="{BB962C8B-B14F-4D97-AF65-F5344CB8AC3E}">
        <p14:creationId xmlns:p14="http://schemas.microsoft.com/office/powerpoint/2010/main" val="2260055160"/>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AutoShape 4"/>
          <p:cNvSpPr/>
          <p:nvPr/>
        </p:nvSpPr>
        <p:spPr>
          <a:xfrm>
            <a:off x="1470199" y="1427067"/>
            <a:ext cx="9251603" cy="0"/>
          </a:xfrm>
          <a:prstGeom prst="line">
            <a:avLst/>
          </a:prstGeom>
          <a:ln w="47625" cap="rnd">
            <a:solidFill>
              <a:srgbClr val="BC912C"/>
            </a:solidFill>
            <a:prstDash val="solid"/>
            <a:headEnd type="none" w="sm" len="sm"/>
            <a:tailEnd type="none" w="sm" len="sm"/>
          </a:ln>
        </p:spPr>
      </p:sp>
      <p:grpSp>
        <p:nvGrpSpPr>
          <p:cNvPr id="5" name="Group 5"/>
          <p:cNvGrpSpPr/>
          <p:nvPr/>
        </p:nvGrpSpPr>
        <p:grpSpPr>
          <a:xfrm>
            <a:off x="1366097" y="2393124"/>
            <a:ext cx="104101" cy="104101"/>
            <a:chOff x="0" y="0"/>
            <a:chExt cx="6350000" cy="6350000"/>
          </a:xfrm>
        </p:grpSpPr>
        <p:sp>
          <p:nvSpPr>
            <p:cNvPr id="6" name="Freeform 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grpSp>
        <p:nvGrpSpPr>
          <p:cNvPr id="7" name="Group 7"/>
          <p:cNvGrpSpPr/>
          <p:nvPr/>
        </p:nvGrpSpPr>
        <p:grpSpPr>
          <a:xfrm>
            <a:off x="1366097" y="3657600"/>
            <a:ext cx="104101" cy="10410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grpSp>
        <p:nvGrpSpPr>
          <p:cNvPr id="9" name="Group 9"/>
          <p:cNvGrpSpPr/>
          <p:nvPr/>
        </p:nvGrpSpPr>
        <p:grpSpPr>
          <a:xfrm>
            <a:off x="1366097" y="4837191"/>
            <a:ext cx="104101" cy="104101"/>
            <a:chOff x="0" y="0"/>
            <a:chExt cx="6350000" cy="6350000"/>
          </a:xfrm>
        </p:grpSpPr>
        <p:sp>
          <p:nvSpPr>
            <p:cNvPr id="10" name="Freeform 1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BC912C"/>
            </a:solidFill>
          </p:spPr>
        </p:sp>
      </p:grpSp>
      <p:sp>
        <p:nvSpPr>
          <p:cNvPr id="11" name="TextBox 11"/>
          <p:cNvSpPr txBox="1"/>
          <p:nvPr/>
        </p:nvSpPr>
        <p:spPr>
          <a:xfrm>
            <a:off x="1454572" y="715362"/>
            <a:ext cx="9282857"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Questo lavoro di tesi si divide in 3 parti fondamentali: </a:t>
            </a:r>
          </a:p>
        </p:txBody>
      </p:sp>
      <p:sp>
        <p:nvSpPr>
          <p:cNvPr id="12" name="TextBox 12"/>
          <p:cNvSpPr txBox="1"/>
          <p:nvPr/>
        </p:nvSpPr>
        <p:spPr>
          <a:xfrm>
            <a:off x="2121173" y="2159424"/>
            <a:ext cx="7949654"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Narrazione del movimento legato alla Body Positivity</a:t>
            </a:r>
          </a:p>
        </p:txBody>
      </p:sp>
      <p:sp>
        <p:nvSpPr>
          <p:cNvPr id="13" name="TextBox 13"/>
          <p:cNvSpPr txBox="1"/>
          <p:nvPr/>
        </p:nvSpPr>
        <p:spPr>
          <a:xfrm>
            <a:off x="2121173" y="3371850"/>
            <a:ext cx="8287065"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 Comparazione tra Brand Activism e  Woke Washing</a:t>
            </a:r>
          </a:p>
        </p:txBody>
      </p:sp>
      <p:sp>
        <p:nvSpPr>
          <p:cNvPr id="14" name="TextBox 14"/>
          <p:cNvSpPr txBox="1"/>
          <p:nvPr/>
        </p:nvSpPr>
        <p:spPr>
          <a:xfrm>
            <a:off x="1470199" y="4634856"/>
            <a:ext cx="9744224" cy="1077218"/>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Disegno di ricerca mirato ad individuare il livello di Body Positivity di 5 Brand</a:t>
            </a:r>
          </a:p>
        </p:txBody>
      </p:sp>
    </p:spTree>
    <p:extLst>
      <p:ext uri="{BB962C8B-B14F-4D97-AF65-F5344CB8AC3E}">
        <p14:creationId xmlns:p14="http://schemas.microsoft.com/office/powerpoint/2010/main" val="3791280064"/>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l="2306" r="4081"/>
          <a:stretch>
            <a:fillRect/>
          </a:stretch>
        </p:blipFill>
        <p:spPr>
          <a:xfrm>
            <a:off x="3367670" y="527547"/>
            <a:ext cx="5456661" cy="3883602"/>
          </a:xfrm>
          <a:prstGeom prst="rect">
            <a:avLst/>
          </a:prstGeom>
        </p:spPr>
      </p:pic>
      <p:sp>
        <p:nvSpPr>
          <p:cNvPr id="5" name="TextBox 5"/>
          <p:cNvSpPr txBox="1"/>
          <p:nvPr/>
        </p:nvSpPr>
        <p:spPr>
          <a:xfrm>
            <a:off x="685800" y="4227739"/>
            <a:ext cx="10820400" cy="2808461"/>
          </a:xfrm>
          <a:prstGeom prst="rect">
            <a:avLst/>
          </a:prstGeom>
        </p:spPr>
        <p:txBody>
          <a:bodyPr lIns="0" tIns="0" rIns="0" bIns="0" rtlCol="0" anchor="t">
            <a:spAutoFit/>
          </a:bodyPr>
          <a:lstStyle/>
          <a:p>
            <a:pPr algn="ctr" defTabSz="609630">
              <a:lnSpc>
                <a:spcPts val="4200"/>
              </a:lnSpc>
            </a:pPr>
            <a:r>
              <a:rPr lang="en-US" sz="3000" dirty="0">
                <a:solidFill>
                  <a:srgbClr val="000000"/>
                </a:solidFill>
                <a:latin typeface="Cormorant Garamond Medium"/>
              </a:rPr>
              <a:t>Il movimento Body Positive non è da ricondursi in maniera generalizzata ai concetti di self love, sicurezza, accettazione del corpo o all'innalzamento dell'autostima, ma piuttosto ad una vera e propria rivoluzione culturale e sociale. </a:t>
            </a:r>
          </a:p>
          <a:p>
            <a:pPr algn="ctr" defTabSz="609630">
              <a:lnSpc>
                <a:spcPts val="5133"/>
              </a:lnSpc>
            </a:pPr>
            <a:r>
              <a:rPr lang="en-US" sz="3666" dirty="0">
                <a:solidFill>
                  <a:srgbClr val="000000"/>
                </a:solidFill>
                <a:latin typeface="Cormorant Garamond Medium"/>
              </a:rPr>
              <a:t> </a:t>
            </a:r>
          </a:p>
        </p:txBody>
      </p:sp>
      <p:sp>
        <p:nvSpPr>
          <p:cNvPr id="6" name="TextBox 6"/>
          <p:cNvSpPr txBox="1"/>
          <p:nvPr/>
        </p:nvSpPr>
        <p:spPr>
          <a:xfrm>
            <a:off x="4566257" y="116417"/>
            <a:ext cx="252159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Body Positivity</a:t>
            </a:r>
          </a:p>
        </p:txBody>
      </p:sp>
    </p:spTree>
    <p:extLst>
      <p:ext uri="{BB962C8B-B14F-4D97-AF65-F5344CB8AC3E}">
        <p14:creationId xmlns:p14="http://schemas.microsoft.com/office/powerpoint/2010/main" val="1462347514"/>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1088234" y="1655537"/>
            <a:ext cx="1316087" cy="1433361"/>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279326" y="1655537"/>
            <a:ext cx="1357784" cy="1433361"/>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0010785" y="1655537"/>
            <a:ext cx="813107" cy="1433361"/>
          </a:xfrm>
          <a:prstGeom prst="rect">
            <a:avLst/>
          </a:prstGeom>
        </p:spPr>
      </p:pic>
      <p:sp>
        <p:nvSpPr>
          <p:cNvPr id="7" name="TextBox 7"/>
          <p:cNvSpPr txBox="1"/>
          <p:nvPr/>
        </p:nvSpPr>
        <p:spPr>
          <a:xfrm>
            <a:off x="4785420" y="369359"/>
            <a:ext cx="2621161"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Brand Activism</a:t>
            </a:r>
          </a:p>
        </p:txBody>
      </p:sp>
      <p:sp>
        <p:nvSpPr>
          <p:cNvPr id="8" name="TextBox 8"/>
          <p:cNvSpPr txBox="1"/>
          <p:nvPr/>
        </p:nvSpPr>
        <p:spPr>
          <a:xfrm>
            <a:off x="738345" y="3540963"/>
            <a:ext cx="1868515" cy="474489"/>
          </a:xfrm>
          <a:prstGeom prst="rect">
            <a:avLst/>
          </a:prstGeom>
        </p:spPr>
        <p:txBody>
          <a:bodyPr wrap="square" lIns="0" tIns="0" rIns="0" bIns="0" rtlCol="0" anchor="t">
            <a:spAutoFit/>
          </a:bodyPr>
          <a:lstStyle/>
          <a:p>
            <a:pPr algn="ctr" defTabSz="609630">
              <a:lnSpc>
                <a:spcPts val="3733"/>
              </a:lnSpc>
            </a:pPr>
            <a:r>
              <a:rPr lang="en-US" sz="2666" dirty="0">
                <a:solidFill>
                  <a:srgbClr val="BC912C"/>
                </a:solidFill>
                <a:latin typeface="Cormorant Garamond Medium Bold"/>
              </a:rPr>
              <a:t>BRAVERY</a:t>
            </a:r>
          </a:p>
        </p:txBody>
      </p:sp>
      <p:sp>
        <p:nvSpPr>
          <p:cNvPr id="9" name="TextBox 9"/>
          <p:cNvSpPr txBox="1"/>
          <p:nvPr/>
        </p:nvSpPr>
        <p:spPr>
          <a:xfrm>
            <a:off x="5283189" y="3544872"/>
            <a:ext cx="1459855" cy="948978"/>
          </a:xfrm>
          <a:prstGeom prst="rect">
            <a:avLst/>
          </a:prstGeom>
        </p:spPr>
        <p:txBody>
          <a:bodyPr lIns="0" tIns="0" rIns="0" bIns="0" rtlCol="0" anchor="t">
            <a:spAutoFit/>
          </a:bodyPr>
          <a:lstStyle/>
          <a:p>
            <a:pPr algn="ctr" defTabSz="609630">
              <a:lnSpc>
                <a:spcPts val="3733"/>
              </a:lnSpc>
            </a:pPr>
            <a:r>
              <a:rPr lang="en-US" sz="2666" dirty="0">
                <a:solidFill>
                  <a:srgbClr val="BC912C"/>
                </a:solidFill>
                <a:latin typeface="Cormorant Garamond Medium Bold"/>
              </a:rPr>
              <a:t>PURPOSE</a:t>
            </a:r>
          </a:p>
        </p:txBody>
      </p:sp>
      <p:sp>
        <p:nvSpPr>
          <p:cNvPr id="10" name="TextBox 10"/>
          <p:cNvSpPr txBox="1"/>
          <p:nvPr/>
        </p:nvSpPr>
        <p:spPr>
          <a:xfrm>
            <a:off x="9392899" y="3544872"/>
            <a:ext cx="1995934" cy="948978"/>
          </a:xfrm>
          <a:prstGeom prst="rect">
            <a:avLst/>
          </a:prstGeom>
        </p:spPr>
        <p:txBody>
          <a:bodyPr lIns="0" tIns="0" rIns="0" bIns="0" rtlCol="0" anchor="t">
            <a:spAutoFit/>
          </a:bodyPr>
          <a:lstStyle/>
          <a:p>
            <a:pPr algn="ctr" defTabSz="609630">
              <a:lnSpc>
                <a:spcPts val="3733"/>
              </a:lnSpc>
            </a:pPr>
            <a:r>
              <a:rPr lang="en-US" sz="2666" dirty="0">
                <a:solidFill>
                  <a:srgbClr val="BC912C"/>
                </a:solidFill>
                <a:latin typeface="Cormorant Garamond Medium Bold"/>
              </a:rPr>
              <a:t>LEADERSHIP</a:t>
            </a:r>
          </a:p>
        </p:txBody>
      </p:sp>
      <p:sp>
        <p:nvSpPr>
          <p:cNvPr id="11" name="TextBox 11"/>
          <p:cNvSpPr txBox="1"/>
          <p:nvPr/>
        </p:nvSpPr>
        <p:spPr>
          <a:xfrm>
            <a:off x="565864"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Il coraggio di prendere una posizione su tematiche sociali, ambientali o politiche</a:t>
            </a:r>
          </a:p>
        </p:txBody>
      </p:sp>
      <p:sp>
        <p:nvSpPr>
          <p:cNvPr id="12" name="TextBox 12"/>
          <p:cNvSpPr txBox="1"/>
          <p:nvPr/>
        </p:nvSpPr>
        <p:spPr>
          <a:xfrm>
            <a:off x="4906377"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Lo scopo più alto che guida quotidianamente l'azienda, </a:t>
            </a:r>
          </a:p>
          <a:p>
            <a:pPr algn="ctr" defTabSz="609630">
              <a:lnSpc>
                <a:spcPts val="2893"/>
              </a:lnSpc>
            </a:pPr>
            <a:r>
              <a:rPr lang="en-US" sz="2066" dirty="0">
                <a:solidFill>
                  <a:srgbClr val="000000"/>
                </a:solidFill>
                <a:latin typeface="Cormorant Garamond Medium"/>
              </a:rPr>
              <a:t>andando oltre il profitto</a:t>
            </a:r>
          </a:p>
        </p:txBody>
      </p:sp>
      <p:sp>
        <p:nvSpPr>
          <p:cNvPr id="13" name="TextBox 13"/>
          <p:cNvSpPr txBox="1"/>
          <p:nvPr/>
        </p:nvSpPr>
        <p:spPr>
          <a:xfrm>
            <a:off x="9284127" y="4241800"/>
            <a:ext cx="2213477" cy="2231380"/>
          </a:xfrm>
          <a:prstGeom prst="rect">
            <a:avLst/>
          </a:prstGeom>
        </p:spPr>
        <p:txBody>
          <a:bodyPr lIns="0" tIns="0" rIns="0" bIns="0" rtlCol="0" anchor="t">
            <a:spAutoFit/>
          </a:bodyPr>
          <a:lstStyle/>
          <a:p>
            <a:pPr algn="ctr" defTabSz="609630">
              <a:lnSpc>
                <a:spcPts val="2893"/>
              </a:lnSpc>
            </a:pPr>
            <a:r>
              <a:rPr lang="en-US" sz="2066" dirty="0">
                <a:solidFill>
                  <a:srgbClr val="000000"/>
                </a:solidFill>
                <a:latin typeface="Cormorant Garamond Medium"/>
              </a:rPr>
              <a:t>Il coraggio di prendere una posizione su tematiche sociali, ambientali o politiche</a:t>
            </a:r>
          </a:p>
        </p:txBody>
      </p:sp>
    </p:spTree>
    <p:extLst>
      <p:ext uri="{BB962C8B-B14F-4D97-AF65-F5344CB8AC3E}">
        <p14:creationId xmlns:p14="http://schemas.microsoft.com/office/powerpoint/2010/main" val="924597947"/>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7358063" y="1462867"/>
            <a:ext cx="3096022" cy="4055789"/>
          </a:xfrm>
          <a:prstGeom prst="rect">
            <a:avLst/>
          </a:prstGeom>
        </p:spPr>
      </p:pic>
      <p:sp>
        <p:nvSpPr>
          <p:cNvPr id="5" name="TextBox 5"/>
          <p:cNvSpPr txBox="1"/>
          <p:nvPr/>
        </p:nvSpPr>
        <p:spPr>
          <a:xfrm>
            <a:off x="4833938" y="369359"/>
            <a:ext cx="252412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Woke Washing</a:t>
            </a:r>
          </a:p>
        </p:txBody>
      </p:sp>
      <p:sp>
        <p:nvSpPr>
          <p:cNvPr id="6" name="TextBox 6"/>
          <p:cNvSpPr txBox="1"/>
          <p:nvPr/>
        </p:nvSpPr>
        <p:spPr>
          <a:xfrm>
            <a:off x="489089" y="2207875"/>
            <a:ext cx="6377689" cy="2462213"/>
          </a:xfrm>
          <a:prstGeom prst="rect">
            <a:avLst/>
          </a:prstGeom>
        </p:spPr>
        <p:txBody>
          <a:bodyPr wrap="square" lIns="0" tIns="0" rIns="0" bIns="0" rtlCol="0" anchor="t">
            <a:spAutoFit/>
          </a:bodyPr>
          <a:lstStyle/>
          <a:p>
            <a:pPr algn="ctr" defTabSz="609630">
              <a:lnSpc>
                <a:spcPts val="3173"/>
              </a:lnSpc>
            </a:pPr>
            <a:r>
              <a:rPr lang="en-US" sz="2266" dirty="0">
                <a:solidFill>
                  <a:srgbClr val="000000"/>
                </a:solidFill>
                <a:latin typeface="Cormorant Garamond Medium"/>
              </a:rPr>
              <a:t>Si definisce come un’adesione di comodo a battaglie e movimenti di giustizia sociale, </a:t>
            </a:r>
          </a:p>
          <a:p>
            <a:pPr algn="ctr" defTabSz="609630">
              <a:lnSpc>
                <a:spcPts val="3173"/>
              </a:lnSpc>
            </a:pPr>
            <a:r>
              <a:rPr lang="en-US" sz="2266" dirty="0">
                <a:solidFill>
                  <a:srgbClr val="000000"/>
                </a:solidFill>
                <a:latin typeface="Cormorant Garamond Medium"/>
              </a:rPr>
              <a:t>da parte di aziende, istituzioni o semplici individui, </a:t>
            </a:r>
          </a:p>
          <a:p>
            <a:pPr algn="ctr" defTabSz="609630">
              <a:lnSpc>
                <a:spcPts val="3173"/>
              </a:lnSpc>
            </a:pPr>
            <a:r>
              <a:rPr lang="en-US" sz="2266" dirty="0">
                <a:solidFill>
                  <a:srgbClr val="000000"/>
                </a:solidFill>
                <a:latin typeface="Cormorant Garamond Medium"/>
              </a:rPr>
              <a:t>al fine di ottenere profitto e migliorare la propria immagine aziendale, deviando l'attenzione su pratiche poco etiche nel loro modello di business </a:t>
            </a:r>
          </a:p>
        </p:txBody>
      </p:sp>
    </p:spTree>
    <p:extLst>
      <p:ext uri="{BB962C8B-B14F-4D97-AF65-F5344CB8AC3E}">
        <p14:creationId xmlns:p14="http://schemas.microsoft.com/office/powerpoint/2010/main" val="26704369"/>
      </p:ext>
    </p:extLst>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TextBox 4"/>
          <p:cNvSpPr txBox="1"/>
          <p:nvPr/>
        </p:nvSpPr>
        <p:spPr>
          <a:xfrm>
            <a:off x="3836194" y="2296253"/>
            <a:ext cx="4519613" cy="448841"/>
          </a:xfrm>
          <a:prstGeom prst="rect">
            <a:avLst/>
          </a:prstGeom>
        </p:spPr>
        <p:txBody>
          <a:bodyPr lIns="0" tIns="0" rIns="0" bIns="0" rtlCol="0" anchor="t">
            <a:spAutoFit/>
          </a:bodyPr>
          <a:lstStyle/>
          <a:p>
            <a:pPr algn="ctr" defTabSz="609630">
              <a:lnSpc>
                <a:spcPts val="3453"/>
              </a:lnSpc>
            </a:pPr>
            <a:r>
              <a:rPr lang="en-US" sz="2466" dirty="0">
                <a:solidFill>
                  <a:srgbClr val="000000"/>
                </a:solidFill>
                <a:latin typeface="Cormorant Garamond Medium"/>
              </a:rPr>
              <a:t>Le 3 Dimensioni di Analisi</a:t>
            </a:r>
          </a:p>
        </p:txBody>
      </p:sp>
      <p:sp>
        <p:nvSpPr>
          <p:cNvPr id="5" name="AutoShape 5"/>
          <p:cNvSpPr/>
          <p:nvPr/>
        </p:nvSpPr>
        <p:spPr>
          <a:xfrm flipV="1">
            <a:off x="4419600" y="2719616"/>
            <a:ext cx="3352800" cy="1"/>
          </a:xfrm>
          <a:prstGeom prst="line">
            <a:avLst/>
          </a:prstGeom>
          <a:ln w="47625" cap="rnd">
            <a:solidFill>
              <a:srgbClr val="BC912C"/>
            </a:solidFill>
            <a:prstDash val="solid"/>
            <a:headEnd type="none" w="sm" len="sm"/>
            <a:tailEnd type="none" w="sm" len="sm"/>
          </a:ln>
        </p:spPr>
      </p:sp>
      <p:sp>
        <p:nvSpPr>
          <p:cNvPr id="6" name="AutoShape 6"/>
          <p:cNvSpPr/>
          <p:nvPr/>
        </p:nvSpPr>
        <p:spPr>
          <a:xfrm flipV="1">
            <a:off x="5155758" y="4893683"/>
            <a:ext cx="1930401" cy="0"/>
          </a:xfrm>
          <a:prstGeom prst="line">
            <a:avLst/>
          </a:prstGeom>
          <a:ln w="47625" cap="rnd">
            <a:solidFill>
              <a:srgbClr val="BC912C"/>
            </a:solidFill>
            <a:prstDash val="solid"/>
            <a:headEnd type="none" w="sm" len="sm"/>
            <a:tailEnd type="none" w="sm" len="sm"/>
          </a:ln>
        </p:spPr>
      </p:sp>
      <p:pic>
        <p:nvPicPr>
          <p:cNvPr id="7" name="Picture 7"/>
          <p:cNvPicPr>
            <a:picLocks noChangeAspect="1"/>
          </p:cNvPicPr>
          <p:nvPr/>
        </p:nvPicPr>
        <p:blipFill>
          <a:blip r:embed="rId3"/>
          <a:srcRect/>
          <a:stretch>
            <a:fillRect/>
          </a:stretch>
        </p:blipFill>
        <p:spPr>
          <a:xfrm>
            <a:off x="596500" y="5281000"/>
            <a:ext cx="2184437" cy="290371"/>
          </a:xfrm>
          <a:prstGeom prst="rect">
            <a:avLst/>
          </a:prstGeom>
        </p:spPr>
      </p:pic>
      <p:pic>
        <p:nvPicPr>
          <p:cNvPr id="8" name="Picture 8"/>
          <p:cNvPicPr>
            <a:picLocks noChangeAspect="1"/>
          </p:cNvPicPr>
          <p:nvPr/>
        </p:nvPicPr>
        <p:blipFill>
          <a:blip r:embed="rId4"/>
          <a:srcRect/>
          <a:stretch>
            <a:fillRect/>
          </a:stretch>
        </p:blipFill>
        <p:spPr>
          <a:xfrm>
            <a:off x="2939344" y="5247919"/>
            <a:ext cx="1164218" cy="766680"/>
          </a:xfrm>
          <a:prstGeom prst="rect">
            <a:avLst/>
          </a:prstGeom>
        </p:spPr>
      </p:pic>
      <p:pic>
        <p:nvPicPr>
          <p:cNvPr id="9" name="Picture 9"/>
          <p:cNvPicPr>
            <a:picLocks noChangeAspect="1"/>
          </p:cNvPicPr>
          <p:nvPr/>
        </p:nvPicPr>
        <p:blipFill>
          <a:blip r:embed="rId5"/>
          <a:srcRect/>
          <a:stretch>
            <a:fillRect/>
          </a:stretch>
        </p:blipFill>
        <p:spPr>
          <a:xfrm>
            <a:off x="4460034" y="5333215"/>
            <a:ext cx="2311315" cy="766680"/>
          </a:xfrm>
          <a:prstGeom prst="rect">
            <a:avLst/>
          </a:prstGeom>
        </p:spPr>
      </p:pic>
      <p:pic>
        <p:nvPicPr>
          <p:cNvPr id="10" name="Picture 10"/>
          <p:cNvPicPr>
            <a:picLocks noChangeAspect="1"/>
          </p:cNvPicPr>
          <p:nvPr/>
        </p:nvPicPr>
        <p:blipFill>
          <a:blip r:embed="rId6"/>
          <a:srcRect/>
          <a:stretch>
            <a:fillRect/>
          </a:stretch>
        </p:blipFill>
        <p:spPr>
          <a:xfrm>
            <a:off x="7363208" y="5188031"/>
            <a:ext cx="1822254" cy="766680"/>
          </a:xfrm>
          <a:prstGeom prst="rect">
            <a:avLst/>
          </a:prstGeom>
        </p:spPr>
      </p:pic>
      <p:pic>
        <p:nvPicPr>
          <p:cNvPr id="11" name="Picture 11"/>
          <p:cNvPicPr>
            <a:picLocks noChangeAspect="1"/>
          </p:cNvPicPr>
          <p:nvPr/>
        </p:nvPicPr>
        <p:blipFill>
          <a:blip r:embed="rId7"/>
          <a:srcRect/>
          <a:stretch>
            <a:fillRect/>
          </a:stretch>
        </p:blipFill>
        <p:spPr>
          <a:xfrm>
            <a:off x="9215671" y="4893683"/>
            <a:ext cx="2622493" cy="1475152"/>
          </a:xfrm>
          <a:prstGeom prst="rect">
            <a:avLst/>
          </a:prstGeom>
        </p:spPr>
      </p:pic>
      <p:sp>
        <p:nvSpPr>
          <p:cNvPr id="12" name="TextBox 12"/>
          <p:cNvSpPr txBox="1"/>
          <p:nvPr/>
        </p:nvSpPr>
        <p:spPr>
          <a:xfrm>
            <a:off x="4524301" y="369359"/>
            <a:ext cx="3143399"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Disegno di Ricerca</a:t>
            </a:r>
          </a:p>
        </p:txBody>
      </p:sp>
      <p:sp>
        <p:nvSpPr>
          <p:cNvPr id="13" name="TextBox 13"/>
          <p:cNvSpPr txBox="1"/>
          <p:nvPr/>
        </p:nvSpPr>
        <p:spPr>
          <a:xfrm>
            <a:off x="1406791" y="1199783"/>
            <a:ext cx="9378418" cy="897682"/>
          </a:xfrm>
          <a:prstGeom prst="rect">
            <a:avLst/>
          </a:prstGeom>
        </p:spPr>
        <p:txBody>
          <a:bodyPr lIns="0" tIns="0" rIns="0" bIns="0" rtlCol="0" anchor="t">
            <a:spAutoFit/>
          </a:bodyPr>
          <a:lstStyle/>
          <a:p>
            <a:pPr algn="ctr" defTabSz="609630">
              <a:lnSpc>
                <a:spcPts val="3454"/>
              </a:lnSpc>
            </a:pPr>
            <a:r>
              <a:rPr lang="en-US" sz="2467" dirty="0">
                <a:solidFill>
                  <a:srgbClr val="000000"/>
                </a:solidFill>
                <a:latin typeface="Cormorant Garamond Medium"/>
              </a:rPr>
              <a:t>L'obiettivo di questo lavoro è stato quello di misurare la sensibilità e l'attenzione dei brand ai concetti capisaldo della Body Positivity </a:t>
            </a:r>
          </a:p>
        </p:txBody>
      </p:sp>
      <p:sp>
        <p:nvSpPr>
          <p:cNvPr id="14" name="TextBox 14"/>
          <p:cNvSpPr txBox="1"/>
          <p:nvPr/>
        </p:nvSpPr>
        <p:spPr>
          <a:xfrm>
            <a:off x="685801" y="2949424"/>
            <a:ext cx="3176587" cy="1384995"/>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ASSORTIMENTO</a:t>
            </a:r>
          </a:p>
          <a:p>
            <a:pPr algn="ctr" defTabSz="609630">
              <a:lnSpc>
                <a:spcPts val="2707"/>
              </a:lnSpc>
            </a:pPr>
            <a:r>
              <a:rPr lang="en-US" sz="1933" dirty="0">
                <a:solidFill>
                  <a:srgbClr val="BC912C"/>
                </a:solidFill>
                <a:latin typeface="Cormorant Garamond Medium Bold"/>
              </a:rPr>
              <a:t>PRODOTTI BODY POSITIVE</a:t>
            </a:r>
          </a:p>
          <a:p>
            <a:pPr algn="ctr" defTabSz="609630">
              <a:lnSpc>
                <a:spcPts val="2707"/>
              </a:lnSpc>
            </a:pPr>
            <a:r>
              <a:rPr lang="en-US" sz="1933" dirty="0">
                <a:solidFill>
                  <a:srgbClr val="BC912C"/>
                </a:solidFill>
                <a:latin typeface="Cormorant Garamond Medium Bold"/>
              </a:rPr>
              <a:t>FRIENDLY</a:t>
            </a:r>
          </a:p>
        </p:txBody>
      </p:sp>
      <p:sp>
        <p:nvSpPr>
          <p:cNvPr id="15" name="TextBox 15"/>
          <p:cNvSpPr txBox="1"/>
          <p:nvPr/>
        </p:nvSpPr>
        <p:spPr>
          <a:xfrm>
            <a:off x="5010448" y="2949424"/>
            <a:ext cx="2171105" cy="1038746"/>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CONTENUTI</a:t>
            </a:r>
          </a:p>
          <a:p>
            <a:pPr algn="ctr" defTabSz="609630">
              <a:lnSpc>
                <a:spcPts val="2707"/>
              </a:lnSpc>
            </a:pPr>
            <a:r>
              <a:rPr lang="en-US" sz="1933" dirty="0">
                <a:solidFill>
                  <a:srgbClr val="BC912C"/>
                </a:solidFill>
                <a:latin typeface="Cormorant Garamond Medium Bold"/>
              </a:rPr>
              <a:t>DEL BILANCIO</a:t>
            </a:r>
          </a:p>
          <a:p>
            <a:pPr algn="ctr" defTabSz="609630">
              <a:lnSpc>
                <a:spcPts val="2707"/>
              </a:lnSpc>
            </a:pPr>
            <a:r>
              <a:rPr lang="en-US" sz="1933" dirty="0">
                <a:solidFill>
                  <a:srgbClr val="BC912C"/>
                </a:solidFill>
                <a:latin typeface="Cormorant Garamond Medium Bold"/>
              </a:rPr>
              <a:t>DI SOSTENIBILITA' </a:t>
            </a:r>
          </a:p>
        </p:txBody>
      </p:sp>
      <p:sp>
        <p:nvSpPr>
          <p:cNvPr id="16" name="TextBox 16"/>
          <p:cNvSpPr txBox="1"/>
          <p:nvPr/>
        </p:nvSpPr>
        <p:spPr>
          <a:xfrm>
            <a:off x="8961041" y="2949424"/>
            <a:ext cx="2146846" cy="1038746"/>
          </a:xfrm>
          <a:prstGeom prst="rect">
            <a:avLst/>
          </a:prstGeom>
        </p:spPr>
        <p:txBody>
          <a:bodyPr lIns="0" tIns="0" rIns="0" bIns="0" rtlCol="0" anchor="t">
            <a:spAutoFit/>
          </a:bodyPr>
          <a:lstStyle/>
          <a:p>
            <a:pPr algn="ctr" defTabSz="609630">
              <a:lnSpc>
                <a:spcPts val="2707"/>
              </a:lnSpc>
            </a:pPr>
            <a:r>
              <a:rPr lang="en-US" sz="1933" dirty="0">
                <a:solidFill>
                  <a:srgbClr val="BC912C"/>
                </a:solidFill>
                <a:latin typeface="Cormorant Garamond Medium Bold"/>
              </a:rPr>
              <a:t>CONTENUTI</a:t>
            </a:r>
          </a:p>
          <a:p>
            <a:pPr algn="ctr" defTabSz="609630">
              <a:lnSpc>
                <a:spcPts val="2707"/>
              </a:lnSpc>
            </a:pPr>
            <a:r>
              <a:rPr lang="en-US" sz="1933" dirty="0">
                <a:solidFill>
                  <a:srgbClr val="BC912C"/>
                </a:solidFill>
                <a:latin typeface="Cormorant Garamond Medium Bold"/>
              </a:rPr>
              <a:t>DIGITAL DEI POST </a:t>
            </a:r>
          </a:p>
          <a:p>
            <a:pPr algn="ctr" defTabSz="609630">
              <a:lnSpc>
                <a:spcPts val="2707"/>
              </a:lnSpc>
            </a:pPr>
            <a:r>
              <a:rPr lang="en-US" sz="1933" dirty="0">
                <a:solidFill>
                  <a:srgbClr val="BC912C"/>
                </a:solidFill>
                <a:latin typeface="Cormorant Garamond Medium Bold"/>
              </a:rPr>
              <a:t>DI INSTAGRAM</a:t>
            </a:r>
          </a:p>
        </p:txBody>
      </p:sp>
      <p:sp>
        <p:nvSpPr>
          <p:cNvPr id="17" name="TextBox 17"/>
          <p:cNvSpPr txBox="1"/>
          <p:nvPr/>
        </p:nvSpPr>
        <p:spPr>
          <a:xfrm>
            <a:off x="3240452" y="4437404"/>
            <a:ext cx="5761013" cy="474489"/>
          </a:xfrm>
          <a:prstGeom prst="rect">
            <a:avLst/>
          </a:prstGeom>
        </p:spPr>
        <p:txBody>
          <a:bodyPr wrap="square" lIns="0" tIns="0" rIns="0" bIns="0" rtlCol="0" anchor="t">
            <a:spAutoFit/>
          </a:bodyPr>
          <a:lstStyle/>
          <a:p>
            <a:pPr algn="ctr" defTabSz="609630">
              <a:lnSpc>
                <a:spcPts val="3733"/>
              </a:lnSpc>
            </a:pPr>
            <a:r>
              <a:rPr lang="en-US" sz="2666" dirty="0">
                <a:solidFill>
                  <a:srgbClr val="000000"/>
                </a:solidFill>
                <a:latin typeface="Cormorant Garamond Medium"/>
              </a:rPr>
              <a:t>I brand scelti:</a:t>
            </a:r>
          </a:p>
        </p:txBody>
      </p:sp>
    </p:spTree>
    <p:extLst>
      <p:ext uri="{BB962C8B-B14F-4D97-AF65-F5344CB8AC3E}">
        <p14:creationId xmlns:p14="http://schemas.microsoft.com/office/powerpoint/2010/main" val="844893555"/>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4591348" y="369359"/>
            <a:ext cx="3009305"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Corporate</a:t>
            </a:r>
          </a:p>
        </p:txBody>
      </p:sp>
      <p:sp>
        <p:nvSpPr>
          <p:cNvPr id="6" name="TextBox 6"/>
          <p:cNvSpPr txBox="1"/>
          <p:nvPr/>
        </p:nvSpPr>
        <p:spPr>
          <a:xfrm>
            <a:off x="5842000" y="2746361"/>
            <a:ext cx="5930969" cy="1436291"/>
          </a:xfrm>
          <a:prstGeom prst="rect">
            <a:avLst/>
          </a:prstGeom>
        </p:spPr>
        <p:txBody>
          <a:bodyPr wrap="square" lIns="0" tIns="0" rIns="0" bIns="0" rtlCol="0" anchor="t">
            <a:spAutoFit/>
          </a:bodyPr>
          <a:lstStyle/>
          <a:p>
            <a:pPr algn="ctr" defTabSz="609630">
              <a:lnSpc>
                <a:spcPts val="2799"/>
              </a:lnSpc>
            </a:pPr>
            <a:r>
              <a:rPr lang="en-US" sz="1999" dirty="0">
                <a:solidFill>
                  <a:srgbClr val="000000"/>
                </a:solidFill>
                <a:latin typeface="Cormorant Garamond Medium"/>
              </a:rPr>
              <a:t>Il brand Kiabi, risulta avere una maggiore varietà di prodotti che sposano la positività corporea.</a:t>
            </a:r>
          </a:p>
          <a:p>
            <a:pPr algn="ctr" defTabSz="609630">
              <a:lnSpc>
                <a:spcPts val="2799"/>
              </a:lnSpc>
            </a:pPr>
            <a:r>
              <a:rPr lang="en-US" sz="1999" dirty="0">
                <a:solidFill>
                  <a:srgbClr val="000000"/>
                </a:solidFill>
                <a:latin typeface="Cormorant Garamond Medium"/>
              </a:rPr>
              <a:t>Seguono OVS, H&amp;M e Calvin Klein;</a:t>
            </a:r>
          </a:p>
          <a:p>
            <a:pPr algn="ctr" defTabSz="609630">
              <a:lnSpc>
                <a:spcPts val="2799"/>
              </a:lnSpc>
            </a:pPr>
            <a:r>
              <a:rPr lang="en-US" sz="1999" dirty="0">
                <a:solidFill>
                  <a:srgbClr val="000000"/>
                </a:solidFill>
                <a:latin typeface="Cormorant Garamond Medium"/>
              </a:rPr>
              <a:t>Zuiki, invece, detiene la percentuale più bassa.</a:t>
            </a:r>
          </a:p>
        </p:txBody>
      </p:sp>
      <p:pic>
        <p:nvPicPr>
          <p:cNvPr id="8" name="Immagine 7">
            <a:extLst>
              <a:ext uri="{FF2B5EF4-FFF2-40B4-BE49-F238E27FC236}">
                <a16:creationId xmlns:a16="http://schemas.microsoft.com/office/drawing/2014/main" id="{FEF15849-0402-4546-8BA9-CBA22B84CFE7}"/>
              </a:ext>
            </a:extLst>
          </p:cNvPr>
          <p:cNvPicPr>
            <a:picLocks noChangeAspect="1"/>
          </p:cNvPicPr>
          <p:nvPr/>
        </p:nvPicPr>
        <p:blipFill>
          <a:blip r:embed="rId3"/>
          <a:stretch>
            <a:fillRect/>
          </a:stretch>
        </p:blipFill>
        <p:spPr>
          <a:xfrm>
            <a:off x="609704" y="1498600"/>
            <a:ext cx="5232296" cy="4470400"/>
          </a:xfrm>
          <a:prstGeom prst="rect">
            <a:avLst/>
          </a:prstGeom>
        </p:spPr>
      </p:pic>
    </p:spTree>
    <p:extLst>
      <p:ext uri="{BB962C8B-B14F-4D97-AF65-F5344CB8AC3E}">
        <p14:creationId xmlns:p14="http://schemas.microsoft.com/office/powerpoint/2010/main" val="795136542"/>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3464124" y="369359"/>
            <a:ext cx="5263753"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Bilancio di Sostenibilità</a:t>
            </a:r>
          </a:p>
        </p:txBody>
      </p:sp>
      <p:sp>
        <p:nvSpPr>
          <p:cNvPr id="6" name="TextBox 6"/>
          <p:cNvSpPr txBox="1"/>
          <p:nvPr/>
        </p:nvSpPr>
        <p:spPr>
          <a:xfrm>
            <a:off x="6092826" y="3104727"/>
            <a:ext cx="6350" cy="628377"/>
          </a:xfrm>
          <a:prstGeom prst="rect">
            <a:avLst/>
          </a:prstGeom>
        </p:spPr>
        <p:txBody>
          <a:bodyPr lIns="0" tIns="0" rIns="0" bIns="0" rtlCol="0" anchor="t">
            <a:spAutoFit/>
          </a:bodyPr>
          <a:lstStyle/>
          <a:p>
            <a:pPr algn="ctr" defTabSz="609630">
              <a:lnSpc>
                <a:spcPts val="4853"/>
              </a:lnSpc>
            </a:pPr>
            <a:endParaRPr sz="1200" dirty="0">
              <a:solidFill>
                <a:prstClr val="black"/>
              </a:solidFill>
              <a:latin typeface="Calibri"/>
            </a:endParaRPr>
          </a:p>
        </p:txBody>
      </p:sp>
      <p:sp>
        <p:nvSpPr>
          <p:cNvPr id="7" name="TextBox 7"/>
          <p:cNvSpPr txBox="1"/>
          <p:nvPr/>
        </p:nvSpPr>
        <p:spPr>
          <a:xfrm>
            <a:off x="6254471" y="2465285"/>
            <a:ext cx="5300196" cy="3231654"/>
          </a:xfrm>
          <a:prstGeom prst="rect">
            <a:avLst/>
          </a:prstGeom>
        </p:spPr>
        <p:txBody>
          <a:bodyPr lIns="0" tIns="0" rIns="0" bIns="0" rtlCol="0" anchor="t">
            <a:spAutoFit/>
          </a:bodyPr>
          <a:lstStyle/>
          <a:p>
            <a:pPr algn="ctr" defTabSz="609630">
              <a:lnSpc>
                <a:spcPts val="2800"/>
              </a:lnSpc>
            </a:pPr>
            <a:r>
              <a:rPr lang="en-US" sz="2000" dirty="0">
                <a:solidFill>
                  <a:srgbClr val="000000"/>
                </a:solidFill>
                <a:latin typeface="Cormorant Garamond Medium"/>
              </a:rPr>
              <a:t>L’analisi del bilancio di sostenibilità è stata realizzata con una content analysis applicata ai report delle aziende. </a:t>
            </a:r>
          </a:p>
          <a:p>
            <a:pPr algn="ctr" defTabSz="609630">
              <a:lnSpc>
                <a:spcPts val="2800"/>
              </a:lnSpc>
            </a:pPr>
            <a:r>
              <a:rPr lang="en-US" sz="2000" dirty="0">
                <a:solidFill>
                  <a:srgbClr val="000000"/>
                </a:solidFill>
                <a:latin typeface="Cormorant Garamond Medium"/>
              </a:rPr>
              <a:t>I risultati evidenziano un maggiore operato da parte del brand OVS, seguito da H&amp;M, Calvin Klein e Kiabi.</a:t>
            </a:r>
          </a:p>
          <a:p>
            <a:pPr algn="ctr" defTabSz="609630">
              <a:lnSpc>
                <a:spcPts val="2800"/>
              </a:lnSpc>
            </a:pPr>
            <a:r>
              <a:rPr lang="en-US" sz="2000" dirty="0">
                <a:solidFill>
                  <a:srgbClr val="000000"/>
                </a:solidFill>
                <a:latin typeface="Cormorant Garamond Medium"/>
              </a:rPr>
              <a:t>Zuiki, anche in questo caso ha dimostrato poco attivismo e sostegno alle pratiche inclusive. </a:t>
            </a:r>
          </a:p>
        </p:txBody>
      </p:sp>
      <p:pic>
        <p:nvPicPr>
          <p:cNvPr id="9" name="Immagine 8">
            <a:extLst>
              <a:ext uri="{FF2B5EF4-FFF2-40B4-BE49-F238E27FC236}">
                <a16:creationId xmlns:a16="http://schemas.microsoft.com/office/drawing/2014/main" id="{7D17CFFF-8A95-4E07-9AC4-875D37C5BD83}"/>
              </a:ext>
            </a:extLst>
          </p:cNvPr>
          <p:cNvPicPr>
            <a:picLocks noChangeAspect="1"/>
          </p:cNvPicPr>
          <p:nvPr/>
        </p:nvPicPr>
        <p:blipFill>
          <a:blip r:embed="rId3"/>
          <a:stretch>
            <a:fillRect/>
          </a:stretch>
        </p:blipFill>
        <p:spPr>
          <a:xfrm>
            <a:off x="538839" y="1752600"/>
            <a:ext cx="5307188" cy="4297952"/>
          </a:xfrm>
          <a:prstGeom prst="rect">
            <a:avLst/>
          </a:prstGeom>
        </p:spPr>
      </p:pic>
    </p:spTree>
    <p:extLst>
      <p:ext uri="{BB962C8B-B14F-4D97-AF65-F5344CB8AC3E}">
        <p14:creationId xmlns:p14="http://schemas.microsoft.com/office/powerpoint/2010/main" val="41427884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270658" cy="953729"/>
          </a:xfrm>
        </p:spPr>
        <p:txBody>
          <a:bodyPr/>
          <a:lstStyle/>
          <a:p>
            <a:pPr algn="ctr"/>
            <a:r>
              <a:rPr lang="it-IT" dirty="0"/>
              <a:t>Big Data: Cosa sono?</a:t>
            </a:r>
          </a:p>
        </p:txBody>
      </p:sp>
      <p:sp>
        <p:nvSpPr>
          <p:cNvPr id="3" name="Rettangolo 2"/>
          <p:cNvSpPr/>
          <p:nvPr/>
        </p:nvSpPr>
        <p:spPr>
          <a:xfrm>
            <a:off x="0" y="1252282"/>
            <a:ext cx="11995356" cy="4524315"/>
          </a:xfrm>
          <a:prstGeom prst="rect">
            <a:avLst/>
          </a:prstGeom>
        </p:spPr>
        <p:txBody>
          <a:bodyPr wrap="square">
            <a:spAutoFit/>
          </a:bodyPr>
          <a:lstStyle/>
          <a:p>
            <a:r>
              <a:rPr lang="it-IT" sz="2400" dirty="0"/>
              <a:t>Secondo Giuffrida, Rinaldi e </a:t>
            </a:r>
            <a:r>
              <a:rPr lang="it-IT" sz="2400" dirty="0" err="1"/>
              <a:t>Zarba</a:t>
            </a:r>
            <a:r>
              <a:rPr lang="it-IT" sz="2400" dirty="0"/>
              <a:t> (2016, 159): Queste nuove tecnologie riescono a catturare i diversi aspetti della nostra </a:t>
            </a:r>
            <a:r>
              <a:rPr lang="it-IT" sz="2400" i="1" dirty="0"/>
              <a:t>vita </a:t>
            </a:r>
            <a:r>
              <a:rPr lang="it-IT" sz="2400" dirty="0"/>
              <a:t>digitale, processando un continuo flusso di dati delle nostre interazioni. Nelle nostre vite quotidiane assistiamo a una continua crescita della pervasività di notizie, contenuti e servizi resi disponibili in qualsiasi luogo e momento della giornata attraverso il web e i vari dispositivi mobili. […] Il crescente accesso online a qualunque tipo di notizia, ha generato grandi quantità di dati noti come </a:t>
            </a:r>
            <a:r>
              <a:rPr lang="it-IT" sz="2400" i="1" dirty="0"/>
              <a:t>social media data </a:t>
            </a:r>
            <a:r>
              <a:rPr lang="it-IT" sz="2400" dirty="0"/>
              <a:t>(Kumar, </a:t>
            </a:r>
            <a:r>
              <a:rPr lang="it-IT" sz="2400" dirty="0" err="1"/>
              <a:t>Morstatter</a:t>
            </a:r>
            <a:r>
              <a:rPr lang="it-IT" sz="2400" dirty="0"/>
              <a:t> e </a:t>
            </a:r>
            <a:r>
              <a:rPr lang="it-IT" sz="2400" dirty="0" err="1"/>
              <a:t>Liu</a:t>
            </a:r>
            <a:r>
              <a:rPr lang="it-IT" sz="2400" dirty="0"/>
              <a:t>, 2013; </a:t>
            </a:r>
            <a:r>
              <a:rPr lang="it-IT" sz="2400" dirty="0" err="1"/>
              <a:t>Zafarani</a:t>
            </a:r>
            <a:r>
              <a:rPr lang="it-IT" sz="2400" dirty="0"/>
              <a:t>, </a:t>
            </a:r>
            <a:r>
              <a:rPr lang="it-IT" sz="2400" dirty="0" err="1"/>
              <a:t>Abbasi</a:t>
            </a:r>
            <a:r>
              <a:rPr lang="it-IT" sz="2400" dirty="0"/>
              <a:t> e </a:t>
            </a:r>
            <a:r>
              <a:rPr lang="it-IT" sz="2400" dirty="0" err="1"/>
              <a:t>Liu</a:t>
            </a:r>
            <a:r>
              <a:rPr lang="it-IT" sz="2400" dirty="0"/>
              <a:t>, 2014, tra gli altri).</a:t>
            </a:r>
          </a:p>
          <a:p>
            <a:pPr algn="just"/>
            <a:endParaRPr lang="it-IT" sz="2400" dirty="0"/>
          </a:p>
          <a:p>
            <a:pPr algn="just"/>
            <a:r>
              <a:rPr lang="it-IT" sz="2400" dirty="0"/>
              <a:t>La […] accezione scientifica rimanda, soprattutto, a data set che non possono essere raccolti, archiviati, condivisi, analizzati,  visualizzati senza l’aiuto di adeguati strumenti informatici. Ciò che caratterizza i big data non è solo unicamente la grandezza ma la complessità dei data set (Stefanizzi 2016, 120).</a:t>
            </a:r>
          </a:p>
        </p:txBody>
      </p:sp>
    </p:spTree>
    <p:extLst>
      <p:ext uri="{BB962C8B-B14F-4D97-AF65-F5344CB8AC3E}">
        <p14:creationId xmlns:p14="http://schemas.microsoft.com/office/powerpoint/2010/main" val="2302523125"/>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pic>
        <p:nvPicPr>
          <p:cNvPr id="4" name="Picture 4"/>
          <p:cNvPicPr>
            <a:picLocks noChangeAspect="1"/>
          </p:cNvPicPr>
          <p:nvPr/>
        </p:nvPicPr>
        <p:blipFill>
          <a:blip r:embed="rId3"/>
          <a:srcRect/>
          <a:stretch>
            <a:fillRect/>
          </a:stretch>
        </p:blipFill>
        <p:spPr>
          <a:xfrm>
            <a:off x="7150712" y="1242388"/>
            <a:ext cx="3800002" cy="3791813"/>
          </a:xfrm>
          <a:prstGeom prst="rect">
            <a:avLst/>
          </a:prstGeom>
        </p:spPr>
      </p:pic>
      <p:sp>
        <p:nvSpPr>
          <p:cNvPr id="6" name="TextBox 6"/>
          <p:cNvSpPr txBox="1"/>
          <p:nvPr/>
        </p:nvSpPr>
        <p:spPr>
          <a:xfrm>
            <a:off x="4667091" y="369359"/>
            <a:ext cx="2423369" cy="1205458"/>
          </a:xfrm>
          <a:prstGeom prst="rect">
            <a:avLst/>
          </a:prstGeom>
        </p:spPr>
        <p:txBody>
          <a:bodyPr lIns="0" tIns="0" rIns="0" bIns="0" rtlCol="0" anchor="t">
            <a:spAutoFit/>
          </a:bodyPr>
          <a:lstStyle/>
          <a:p>
            <a:pPr algn="ctr" defTabSz="609630">
              <a:lnSpc>
                <a:spcPts val="4667"/>
              </a:lnSpc>
            </a:pPr>
            <a:r>
              <a:rPr lang="en-US" sz="3334" dirty="0">
                <a:solidFill>
                  <a:srgbClr val="000000"/>
                </a:solidFill>
                <a:latin typeface="Cormorant Garamond Medium Bold"/>
              </a:rPr>
              <a:t>Analisi Digital</a:t>
            </a:r>
          </a:p>
        </p:txBody>
      </p:sp>
      <p:sp>
        <p:nvSpPr>
          <p:cNvPr id="7" name="TextBox 7"/>
          <p:cNvSpPr txBox="1"/>
          <p:nvPr/>
        </p:nvSpPr>
        <p:spPr>
          <a:xfrm>
            <a:off x="1241286" y="4989751"/>
            <a:ext cx="10081813" cy="1436291"/>
          </a:xfrm>
          <a:prstGeom prst="rect">
            <a:avLst/>
          </a:prstGeom>
        </p:spPr>
        <p:txBody>
          <a:bodyPr lIns="0" tIns="0" rIns="0" bIns="0" rtlCol="0" anchor="t">
            <a:spAutoFit/>
          </a:bodyPr>
          <a:lstStyle/>
          <a:p>
            <a:pPr algn="ctr" defTabSz="609630">
              <a:lnSpc>
                <a:spcPts val="2800"/>
              </a:lnSpc>
            </a:pPr>
            <a:r>
              <a:rPr lang="en-US" sz="2000" dirty="0">
                <a:solidFill>
                  <a:srgbClr val="000000"/>
                </a:solidFill>
                <a:latin typeface="Cormorant Garamond Medium"/>
              </a:rPr>
              <a:t>Analizzando il contenuto dei post di Instagram, Kiabi risulta essere il brand portavoce del Body Positivism online, seguito poi, da Zuiki, H&amp;M e Calvin Klein. </a:t>
            </a:r>
          </a:p>
          <a:p>
            <a:pPr algn="ctr" defTabSz="609630">
              <a:lnSpc>
                <a:spcPts val="2800"/>
              </a:lnSpc>
            </a:pPr>
            <a:r>
              <a:rPr lang="en-US" sz="2000" dirty="0">
                <a:solidFill>
                  <a:srgbClr val="000000"/>
                </a:solidFill>
                <a:latin typeface="Cormorant Garamond Medium"/>
              </a:rPr>
              <a:t>A peccare di scarsi contenuti è OVS avendo pochi post sul suddetto social</a:t>
            </a:r>
          </a:p>
          <a:p>
            <a:pPr algn="ctr" defTabSz="609630">
              <a:lnSpc>
                <a:spcPts val="2800"/>
              </a:lnSpc>
            </a:pPr>
            <a:endParaRPr lang="en-US" sz="2000" dirty="0">
              <a:solidFill>
                <a:srgbClr val="000000"/>
              </a:solidFill>
              <a:latin typeface="Cormorant Garamond Medium"/>
            </a:endParaRPr>
          </a:p>
        </p:txBody>
      </p:sp>
      <p:pic>
        <p:nvPicPr>
          <p:cNvPr id="11" name="Immagine 10">
            <a:extLst>
              <a:ext uri="{FF2B5EF4-FFF2-40B4-BE49-F238E27FC236}">
                <a16:creationId xmlns:a16="http://schemas.microsoft.com/office/drawing/2014/main" id="{8B8A0297-9065-42B7-9165-DD475D11A8BF}"/>
              </a:ext>
            </a:extLst>
          </p:cNvPr>
          <p:cNvPicPr>
            <a:picLocks noChangeAspect="1"/>
          </p:cNvPicPr>
          <p:nvPr/>
        </p:nvPicPr>
        <p:blipFill>
          <a:blip r:embed="rId4"/>
          <a:stretch>
            <a:fillRect/>
          </a:stretch>
        </p:blipFill>
        <p:spPr>
          <a:xfrm>
            <a:off x="774942" y="1242388"/>
            <a:ext cx="4173140" cy="3443717"/>
          </a:xfrm>
          <a:prstGeom prst="rect">
            <a:avLst/>
          </a:prstGeom>
        </p:spPr>
      </p:pic>
    </p:spTree>
    <p:extLst>
      <p:ext uri="{BB962C8B-B14F-4D97-AF65-F5344CB8AC3E}">
        <p14:creationId xmlns:p14="http://schemas.microsoft.com/office/powerpoint/2010/main" val="1515491122"/>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5" name="TextBox 5"/>
          <p:cNvSpPr txBox="1"/>
          <p:nvPr/>
        </p:nvSpPr>
        <p:spPr>
          <a:xfrm>
            <a:off x="139631" y="116417"/>
            <a:ext cx="11912739" cy="602729"/>
          </a:xfrm>
          <a:prstGeom prst="rect">
            <a:avLst/>
          </a:prstGeom>
        </p:spPr>
        <p:txBody>
          <a:bodyPr wrap="square" lIns="0" tIns="0" rIns="0" bIns="0" rtlCol="0" anchor="t">
            <a:spAutoFit/>
          </a:bodyPr>
          <a:lstStyle/>
          <a:p>
            <a:pPr algn="ctr" defTabSz="609630">
              <a:lnSpc>
                <a:spcPts val="4667"/>
              </a:lnSpc>
            </a:pPr>
            <a:r>
              <a:rPr lang="en-US" sz="3334" dirty="0">
                <a:solidFill>
                  <a:srgbClr val="000000"/>
                </a:solidFill>
                <a:latin typeface="Cormorant Garamond Medium Bold"/>
              </a:rPr>
              <a:t>Classifica Generale</a:t>
            </a:r>
          </a:p>
        </p:txBody>
      </p:sp>
      <p:sp>
        <p:nvSpPr>
          <p:cNvPr id="6" name="TextBox 6"/>
          <p:cNvSpPr txBox="1"/>
          <p:nvPr/>
        </p:nvSpPr>
        <p:spPr>
          <a:xfrm>
            <a:off x="6096000" y="1120140"/>
            <a:ext cx="5620173" cy="6873677"/>
          </a:xfrm>
          <a:prstGeom prst="rect">
            <a:avLst/>
          </a:prstGeom>
        </p:spPr>
        <p:txBody>
          <a:bodyPr lIns="0" tIns="0" rIns="0" bIns="0" rtlCol="0" anchor="t">
            <a:spAutoFit/>
          </a:bodyPr>
          <a:lstStyle/>
          <a:p>
            <a:pPr algn="ctr" defTabSz="609630">
              <a:lnSpc>
                <a:spcPts val="2707"/>
              </a:lnSpc>
            </a:pPr>
            <a:r>
              <a:rPr lang="en-US" sz="1933" dirty="0">
                <a:solidFill>
                  <a:srgbClr val="000000"/>
                </a:solidFill>
                <a:latin typeface="Cormorant Garamond Medium"/>
              </a:rPr>
              <a:t>Kiabi risulta essere la società maggiormente legata alla Body Positivity avendo un’equilibrata distribuzione merceologica, dei contenuti digitali e delle iniziative di inclusività. </a:t>
            </a:r>
          </a:p>
          <a:p>
            <a:pPr algn="ctr" defTabSz="609630">
              <a:lnSpc>
                <a:spcPts val="2707"/>
              </a:lnSpc>
            </a:pPr>
            <a:endParaRPr lang="en-US" sz="1933" dirty="0">
              <a:solidFill>
                <a:srgbClr val="000000"/>
              </a:solidFill>
              <a:latin typeface="Cormorant Garamond Medium"/>
            </a:endParaRPr>
          </a:p>
          <a:p>
            <a:pPr algn="ctr" defTabSz="609630">
              <a:lnSpc>
                <a:spcPts val="2707"/>
              </a:lnSpc>
            </a:pPr>
            <a:r>
              <a:rPr lang="en-US" sz="1933" dirty="0">
                <a:solidFill>
                  <a:srgbClr val="000000"/>
                </a:solidFill>
                <a:latin typeface="Cormorant Garamond Medium"/>
              </a:rPr>
              <a:t>La situazione di Calvin Klein, invece, fa presupporre un lavoro maggiore sui contenuti digitali così come H&amp;M.</a:t>
            </a:r>
          </a:p>
          <a:p>
            <a:pPr algn="ctr" defTabSz="609630">
              <a:lnSpc>
                <a:spcPts val="2707"/>
              </a:lnSpc>
            </a:pPr>
            <a:endParaRPr lang="en-US" sz="1933" dirty="0">
              <a:solidFill>
                <a:srgbClr val="000000"/>
              </a:solidFill>
              <a:latin typeface="Cormorant Garamond Medium"/>
            </a:endParaRPr>
          </a:p>
          <a:p>
            <a:pPr algn="ctr" defTabSz="609630">
              <a:lnSpc>
                <a:spcPts val="2707"/>
              </a:lnSpc>
            </a:pPr>
            <a:r>
              <a:rPr lang="en-US" sz="1933" dirty="0">
                <a:solidFill>
                  <a:srgbClr val="000000"/>
                </a:solidFill>
                <a:latin typeface="Cormorant Garamond Medium"/>
              </a:rPr>
              <a:t> OVS dimostra la  necessità di un miglioramento della strategia di marketing legata al communication mix.</a:t>
            </a:r>
          </a:p>
          <a:p>
            <a:pPr algn="ctr" defTabSz="609630">
              <a:lnSpc>
                <a:spcPts val="2707"/>
              </a:lnSpc>
            </a:pPr>
            <a:endParaRPr lang="en-US" sz="1933" dirty="0">
              <a:solidFill>
                <a:srgbClr val="000000"/>
              </a:solidFill>
              <a:latin typeface="Cormorant Garamond Medium"/>
            </a:endParaRPr>
          </a:p>
          <a:p>
            <a:pPr algn="ctr" defTabSz="609630">
              <a:lnSpc>
                <a:spcPts val="2520"/>
              </a:lnSpc>
            </a:pPr>
            <a:r>
              <a:rPr lang="en-US" dirty="0">
                <a:solidFill>
                  <a:srgbClr val="000000"/>
                </a:solidFill>
                <a:latin typeface="Cormorant Garamond Medium"/>
              </a:rPr>
              <a:t>Infine, Zuiki, seppur in ultima posizione nella classifica generale dimostra di saper padroneggiare la comunicazione a mezzo social, tuttavia, pecca di un limitato assortimento merceologico e scarse informazioni documentali per gli stakeholder.</a:t>
            </a:r>
          </a:p>
          <a:p>
            <a:pPr algn="ctr" defTabSz="609630">
              <a:lnSpc>
                <a:spcPts val="2800"/>
              </a:lnSpc>
            </a:pPr>
            <a:endParaRPr lang="en-US" dirty="0">
              <a:solidFill>
                <a:srgbClr val="000000"/>
              </a:solidFill>
              <a:latin typeface="Cormorant Garamond Medium"/>
            </a:endParaRPr>
          </a:p>
          <a:p>
            <a:pPr algn="ctr" defTabSz="609630">
              <a:lnSpc>
                <a:spcPts val="3173"/>
              </a:lnSpc>
            </a:pPr>
            <a:r>
              <a:rPr lang="en-US" sz="2266" dirty="0">
                <a:solidFill>
                  <a:srgbClr val="000000"/>
                </a:solidFill>
                <a:latin typeface="Cormorant Garamond Medium"/>
              </a:rPr>
              <a:t> </a:t>
            </a:r>
          </a:p>
        </p:txBody>
      </p:sp>
      <p:pic>
        <p:nvPicPr>
          <p:cNvPr id="8" name="Immagine 7">
            <a:extLst>
              <a:ext uri="{FF2B5EF4-FFF2-40B4-BE49-F238E27FC236}">
                <a16:creationId xmlns:a16="http://schemas.microsoft.com/office/drawing/2014/main" id="{D0AAA064-2E15-4737-852F-1984C059DC4B}"/>
              </a:ext>
            </a:extLst>
          </p:cNvPr>
          <p:cNvPicPr>
            <a:picLocks noChangeAspect="1"/>
          </p:cNvPicPr>
          <p:nvPr/>
        </p:nvPicPr>
        <p:blipFill>
          <a:blip r:embed="rId3"/>
          <a:stretch>
            <a:fillRect/>
          </a:stretch>
        </p:blipFill>
        <p:spPr>
          <a:xfrm>
            <a:off x="475827" y="1397000"/>
            <a:ext cx="5390358" cy="4445000"/>
          </a:xfrm>
          <a:prstGeom prst="rect">
            <a:avLst/>
          </a:prstGeom>
        </p:spPr>
      </p:pic>
    </p:spTree>
    <p:extLst>
      <p:ext uri="{BB962C8B-B14F-4D97-AF65-F5344CB8AC3E}">
        <p14:creationId xmlns:p14="http://schemas.microsoft.com/office/powerpoint/2010/main" val="3446481908"/>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a:stretch>
            <a:fillRect/>
          </a:stretch>
        </p:blipFill>
        <p:spPr>
          <a:xfrm>
            <a:off x="0" y="1"/>
            <a:ext cx="139631" cy="6981523"/>
          </a:xfrm>
          <a:prstGeom prst="rect">
            <a:avLst/>
          </a:prstGeom>
        </p:spPr>
      </p:pic>
      <p:pic>
        <p:nvPicPr>
          <p:cNvPr id="3" name="Picture 3"/>
          <p:cNvPicPr>
            <a:picLocks noChangeAspect="1"/>
          </p:cNvPicPr>
          <p:nvPr/>
        </p:nvPicPr>
        <p:blipFill>
          <a:blip r:embed="rId2"/>
          <a:srcRect/>
          <a:stretch>
            <a:fillRect/>
          </a:stretch>
        </p:blipFill>
        <p:spPr>
          <a:xfrm>
            <a:off x="12052369" y="1"/>
            <a:ext cx="139631" cy="6981523"/>
          </a:xfrm>
          <a:prstGeom prst="rect">
            <a:avLst/>
          </a:prstGeom>
        </p:spPr>
      </p:pic>
      <p:sp>
        <p:nvSpPr>
          <p:cNvPr id="4" name="TextBox 4"/>
          <p:cNvSpPr txBox="1"/>
          <p:nvPr/>
        </p:nvSpPr>
        <p:spPr>
          <a:xfrm>
            <a:off x="5094238" y="116417"/>
            <a:ext cx="2550146" cy="602729"/>
          </a:xfrm>
          <a:prstGeom prst="rect">
            <a:avLst/>
          </a:prstGeom>
        </p:spPr>
        <p:txBody>
          <a:bodyPr wrap="square" lIns="0" tIns="0" rIns="0" bIns="0" rtlCol="0" anchor="t">
            <a:spAutoFit/>
          </a:bodyPr>
          <a:lstStyle/>
          <a:p>
            <a:pPr algn="ctr" defTabSz="609630">
              <a:lnSpc>
                <a:spcPts val="4667"/>
              </a:lnSpc>
            </a:pPr>
            <a:r>
              <a:rPr lang="en-US" sz="3334" dirty="0">
                <a:solidFill>
                  <a:srgbClr val="000000"/>
                </a:solidFill>
                <a:latin typeface="Cormorant Garamond Medium"/>
              </a:rPr>
              <a:t>Conclusioni</a:t>
            </a:r>
          </a:p>
        </p:txBody>
      </p:sp>
      <p:sp>
        <p:nvSpPr>
          <p:cNvPr id="5" name="TextBox 5"/>
          <p:cNvSpPr txBox="1"/>
          <p:nvPr/>
        </p:nvSpPr>
        <p:spPr>
          <a:xfrm>
            <a:off x="1166799" y="1471613"/>
            <a:ext cx="9858403" cy="3949799"/>
          </a:xfrm>
          <a:prstGeom prst="rect">
            <a:avLst/>
          </a:prstGeom>
        </p:spPr>
        <p:txBody>
          <a:bodyPr lIns="0" tIns="0" rIns="0" bIns="0" rtlCol="0" anchor="t">
            <a:spAutoFit/>
          </a:bodyPr>
          <a:lstStyle/>
          <a:p>
            <a:pPr algn="ctr" defTabSz="609630">
              <a:lnSpc>
                <a:spcPts val="2800"/>
              </a:lnSpc>
              <a:spcBef>
                <a:spcPct val="0"/>
              </a:spcBef>
            </a:pPr>
            <a:r>
              <a:rPr lang="en-US" sz="2000" dirty="0">
                <a:solidFill>
                  <a:srgbClr val="000000"/>
                </a:solidFill>
                <a:latin typeface="Cormorant Garamond Medium"/>
              </a:rPr>
              <a:t>Il movimento Body Positive seppur di ampia discussione mediatica risulta un fenomeno ancora acerbo per fornire ampio materiale accademico, tuttavia, ben si presta ad indagini successive legate ai risvolti futuri: </a:t>
            </a:r>
          </a:p>
          <a:p>
            <a:pPr algn="ctr" defTabSz="609630">
              <a:lnSpc>
                <a:spcPts val="2800"/>
              </a:lnSpc>
              <a:spcBef>
                <a:spcPct val="0"/>
              </a:spcBef>
            </a:pPr>
            <a:endParaRPr lang="en-US" sz="2000" dirty="0">
              <a:solidFill>
                <a:srgbClr val="000000"/>
              </a:solidFill>
              <a:latin typeface="Cormorant Garamond Medium"/>
            </a:endParaRPr>
          </a:p>
          <a:p>
            <a:pPr algn="ctr" defTabSz="609630">
              <a:lnSpc>
                <a:spcPts val="2800"/>
              </a:lnSpc>
              <a:spcBef>
                <a:spcPct val="0"/>
              </a:spcBef>
            </a:pPr>
            <a:r>
              <a:rPr lang="en-US" sz="2000" dirty="0">
                <a:solidFill>
                  <a:srgbClr val="000000"/>
                </a:solidFill>
                <a:latin typeface="Cormorant Garamond Medium"/>
              </a:rPr>
              <a:t>dalla narrazione e attivismo a mezzo social,  l'inclusività e la normalizzazione anche del corpo maschile, al cambio di rotta aziendale in merito a nuove strategie di innovazione  e assortimento del prodotto e le conseguenti operazioni di marketing.</a:t>
            </a:r>
          </a:p>
          <a:p>
            <a:pPr algn="ctr" defTabSz="609630">
              <a:lnSpc>
                <a:spcPts val="2800"/>
              </a:lnSpc>
              <a:spcBef>
                <a:spcPct val="0"/>
              </a:spcBef>
            </a:pPr>
            <a:endParaRPr lang="en-US" sz="2000" dirty="0">
              <a:solidFill>
                <a:srgbClr val="000000"/>
              </a:solidFill>
              <a:latin typeface="Cormorant Garamond Medium"/>
            </a:endParaRPr>
          </a:p>
          <a:p>
            <a:pPr algn="ctr" defTabSz="609630">
              <a:lnSpc>
                <a:spcPts val="2800"/>
              </a:lnSpc>
              <a:spcBef>
                <a:spcPct val="0"/>
              </a:spcBef>
            </a:pPr>
            <a:r>
              <a:rPr lang="en-US" sz="2000" dirty="0">
                <a:solidFill>
                  <a:srgbClr val="000000"/>
                </a:solidFill>
                <a:latin typeface="Cormorant Garamond Medium"/>
              </a:rPr>
              <a:t> In particolare quello che preme comprendere è l’individuazione di altri indici di Body Positivity e del peso di questi, capaci di poter segnalare l’esistenza di pratiche di Woke Washing da parte delle aziende.   </a:t>
            </a:r>
          </a:p>
        </p:txBody>
      </p:sp>
    </p:spTree>
    <p:extLst>
      <p:ext uri="{BB962C8B-B14F-4D97-AF65-F5344CB8AC3E}">
        <p14:creationId xmlns:p14="http://schemas.microsoft.com/office/powerpoint/2010/main" val="876137464"/>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ttotitolo 2">
            <a:extLst>
              <a:ext uri="{FF2B5EF4-FFF2-40B4-BE49-F238E27FC236}">
                <a16:creationId xmlns:a16="http://schemas.microsoft.com/office/drawing/2014/main" id="{B31DE5CE-5A4A-435B-865D-E436968CB7B9}"/>
              </a:ext>
            </a:extLst>
          </p:cNvPr>
          <p:cNvSpPr>
            <a:spLocks noGrp="1"/>
          </p:cNvSpPr>
          <p:nvPr>
            <p:ph type="subTitle" idx="1"/>
          </p:nvPr>
        </p:nvSpPr>
        <p:spPr/>
        <p:txBody>
          <a:bodyPr>
            <a:normAutofit/>
          </a:bodyPr>
          <a:lstStyle/>
          <a:p>
            <a:r>
              <a:rPr lang="it-IT" b="1" dirty="0"/>
              <a:t>LA VITA DENTRO QUATTRO PARETI. </a:t>
            </a:r>
            <a:endParaRPr lang="it-IT" dirty="0"/>
          </a:p>
          <a:p>
            <a:r>
              <a:rPr lang="it-IT" b="1" dirty="0"/>
              <a:t>UNA RICERCA MIXED METHODS SUL FENOMENO HIKIKOMORI. ​</a:t>
            </a:r>
            <a:endParaRPr lang="it-IT" dirty="0"/>
          </a:p>
          <a:p>
            <a:endParaRPr lang="it-IT" dirty="0"/>
          </a:p>
        </p:txBody>
      </p:sp>
      <p:sp>
        <p:nvSpPr>
          <p:cNvPr id="4" name="Rectangle 2">
            <a:extLst>
              <a:ext uri="{FF2B5EF4-FFF2-40B4-BE49-F238E27FC236}">
                <a16:creationId xmlns:a16="http://schemas.microsoft.com/office/drawing/2014/main" id="{0A892913-2812-423C-BECC-62BF7192F9B4}"/>
              </a:ext>
            </a:extLst>
          </p:cNvPr>
          <p:cNvSpPr>
            <a:spLocks noChangeArrowheads="1"/>
          </p:cNvSpPr>
          <p:nvPr/>
        </p:nvSpPr>
        <p:spPr bwMode="auto">
          <a:xfrm>
            <a:off x="0" y="92075"/>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025" name="Immagine 133">
            <a:extLst>
              <a:ext uri="{FF2B5EF4-FFF2-40B4-BE49-F238E27FC236}">
                <a16:creationId xmlns:a16="http://schemas.microsoft.com/office/drawing/2014/main" id="{3B693B78-0A5C-487B-B55E-570E35C125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29262" y="2829"/>
            <a:ext cx="1133475" cy="113347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5D099D33-1675-48E1-830B-93B303EED75C}"/>
              </a:ext>
            </a:extLst>
          </p:cNvPr>
          <p:cNvSpPr>
            <a:spLocks noChangeArrowheads="1"/>
          </p:cNvSpPr>
          <p:nvPr/>
        </p:nvSpPr>
        <p:spPr bwMode="auto">
          <a:xfrm>
            <a:off x="2391621" y="1636584"/>
            <a:ext cx="7408759" cy="1723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UNIVERSITÀ DEGLI STUDI DI SALERNO</a:t>
            </a:r>
            <a:br>
              <a:rPr kumimoji="0" lang="it-IT" altLang="it-IT" sz="32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br>
            <a:endParaRPr kumimoji="0" lang="it-IT" altLang="it-IT" sz="2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DIPARTIMENTO DI SCIENZE POLITICHE E DELLA COMUNICAZIONE</a:t>
            </a:r>
            <a:endParaRPr kumimoji="0" lang="it-IT" alt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CORSO DI LAUREA MAGISTRALE IN CORPORATE COMMUNICATION E MEDIA</a:t>
            </a:r>
            <a:endParaRPr kumimoji="0" lang="it-IT" alt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it-IT" altLang="it-IT" sz="1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TESI IN TECNICHE DI RICERCA SOCIALE E DI MERCATO</a:t>
            </a:r>
            <a:endParaRPr kumimoji="0" lang="it-IT" altLang="it-IT"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CasellaDiTesto 5">
            <a:extLst>
              <a:ext uri="{FF2B5EF4-FFF2-40B4-BE49-F238E27FC236}">
                <a16:creationId xmlns:a16="http://schemas.microsoft.com/office/drawing/2014/main" id="{A7A30A3B-B09D-4326-AD6D-8B39339B2299}"/>
              </a:ext>
            </a:extLst>
          </p:cNvPr>
          <p:cNvSpPr txBox="1"/>
          <p:nvPr/>
        </p:nvSpPr>
        <p:spPr>
          <a:xfrm>
            <a:off x="1245704" y="5410819"/>
            <a:ext cx="9846366"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Relatore: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Ch.mo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Prof. F. ADDEO				                      								  </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ANNO ACCADEMICO 2018/2019</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7" name="CasellaDiTesto 6">
            <a:extLst>
              <a:ext uri="{FF2B5EF4-FFF2-40B4-BE49-F238E27FC236}">
                <a16:creationId xmlns:a16="http://schemas.microsoft.com/office/drawing/2014/main" id="{4E28CEC3-5F2B-4390-AED1-5034A8F36BF4}"/>
              </a:ext>
            </a:extLst>
          </p:cNvPr>
          <p:cNvSpPr txBox="1"/>
          <p:nvPr/>
        </p:nvSpPr>
        <p:spPr>
          <a:xfrm>
            <a:off x="9442173" y="5467760"/>
            <a:ext cx="2451653"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Candidato: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Vincenzo Esposito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1" i="0" u="none" strike="noStrike" kern="1200" cap="none" spc="0" normalizeH="0" baseline="0" noProof="0" dirty="0" err="1">
                <a:ln>
                  <a:noFill/>
                </a:ln>
                <a:solidFill>
                  <a:prstClr val="black"/>
                </a:solidFill>
                <a:effectLst/>
                <a:uLnTx/>
                <a:uFillTx/>
                <a:latin typeface="Calibri" panose="020F0502020204030204"/>
                <a:ea typeface="+mn-ea"/>
                <a:cs typeface="+mn-cs"/>
              </a:rPr>
              <a:t>Matr</a:t>
            </a:r>
            <a:r>
              <a:rPr kumimoji="0" lang="it-IT" sz="1800" b="1" i="0" u="none" strike="noStrike" kern="1200" cap="none" spc="0" normalizeH="0" baseline="0" noProof="0" dirty="0">
                <a:ln>
                  <a:noFill/>
                </a:ln>
                <a:solidFill>
                  <a:prstClr val="black"/>
                </a:solidFill>
                <a:effectLst/>
                <a:uLnTx/>
                <a:uFillTx/>
                <a:latin typeface="Calibri" panose="020F0502020204030204"/>
                <a:ea typeface="+mn-ea"/>
                <a:cs typeface="+mn-cs"/>
              </a:rPr>
              <a:t>.: 0323100399</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51915411"/>
      </p:ext>
    </p:extLst>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E0CF4B09-F0DA-48FE-97D9-B472B5244115}"/>
              </a:ext>
            </a:extLst>
          </p:cNvPr>
          <p:cNvSpPr txBox="1"/>
          <p:nvPr/>
        </p:nvSpPr>
        <p:spPr>
          <a:xfrm>
            <a:off x="3352800" y="251791"/>
            <a:ext cx="571168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a:ln>
                  <a:noFill/>
                </a:ln>
                <a:solidFill>
                  <a:prstClr val="black"/>
                </a:solidFill>
                <a:effectLst/>
                <a:uLnTx/>
                <a:uFillTx/>
                <a:latin typeface="Calibri Light" panose="020F0302020204030204"/>
                <a:ea typeface="+mn-ea"/>
                <a:cs typeface="+mn-cs"/>
              </a:rPr>
              <a:t>Che cos’è un Hikikomori?</a:t>
            </a:r>
            <a:endParaRPr kumimoji="0" lang="it-IT" sz="2800" b="1"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1D1B4197-111C-486A-B698-4E38EFA1E497}"/>
              </a:ext>
            </a:extLst>
          </p:cNvPr>
          <p:cNvSpPr txBox="1"/>
          <p:nvPr/>
        </p:nvSpPr>
        <p:spPr>
          <a:xfrm>
            <a:off x="119271" y="1148187"/>
            <a:ext cx="5976730" cy="175432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Hikikomori can be regarded as a new psychiatric disorder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characterized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by an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isolation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6 or more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months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and the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absence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of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other</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previously</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diagnosed</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psychopathologies</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schizophrenia</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depression</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Japanese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Ministry of Health,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Labour</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Welfare, 2003)</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 name="CasellaDiTesto 3">
            <a:extLst>
              <a:ext uri="{FF2B5EF4-FFF2-40B4-BE49-F238E27FC236}">
                <a16:creationId xmlns:a16="http://schemas.microsoft.com/office/drawing/2014/main" id="{2FDA4444-2CFD-4619-B7A0-37CC162F9B99}"/>
              </a:ext>
            </a:extLst>
          </p:cNvPr>
          <p:cNvSpPr txBox="1"/>
          <p:nvPr/>
        </p:nvSpPr>
        <p:spPr>
          <a:xfrm>
            <a:off x="6321287" y="1185832"/>
            <a:ext cx="5367130"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Individuato per la prima volta in Giappone negli anni 80 questo disturbo è stato trattato la prima volta nel 1998 con l’uscita di un libro intitolato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Ritiro Sociale: adolescenza senza fine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Tamaiki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Saito</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Immagine 7" descr="Immagine che contiene letto, interni, tavolo, uomo&#10;&#10;Descrizione generata automaticamente">
            <a:extLst>
              <a:ext uri="{FF2B5EF4-FFF2-40B4-BE49-F238E27FC236}">
                <a16:creationId xmlns:a16="http://schemas.microsoft.com/office/drawing/2014/main" id="{1433A316-E078-42E8-9072-995BFCC2D9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05787" y="2717358"/>
            <a:ext cx="7380426" cy="4140642"/>
          </a:xfrm>
          <a:prstGeom prst="rect">
            <a:avLst/>
          </a:prstGeom>
        </p:spPr>
      </p:pic>
    </p:spTree>
    <p:extLst>
      <p:ext uri="{BB962C8B-B14F-4D97-AF65-F5344CB8AC3E}">
        <p14:creationId xmlns:p14="http://schemas.microsoft.com/office/powerpoint/2010/main" val="1705362493"/>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BBE09092-0056-443D-8FE3-A642FC6B4487}"/>
              </a:ext>
            </a:extLst>
          </p:cNvPr>
          <p:cNvSpPr txBox="1"/>
          <p:nvPr/>
        </p:nvSpPr>
        <p:spPr>
          <a:xfrm>
            <a:off x="557365" y="2345888"/>
            <a:ext cx="2013556" cy="2031325"/>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dirty="0" smtClean="0">
                <a:ln>
                  <a:noFill/>
                </a:ln>
                <a:solidFill>
                  <a:srgbClr val="FFFFFF"/>
                </a:solidFill>
                <a:effectLst/>
                <a:uLnTx/>
                <a:uFillTx/>
                <a:latin typeface="Calibri Light" panose="020F0302020204030204"/>
                <a:ea typeface="+mn-ea"/>
                <a:cs typeface="+mn-cs"/>
              </a:rPr>
              <a:t>I Mixed </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Methods</a:t>
            </a:r>
          </a:p>
        </p:txBody>
      </p:sp>
      <p:pic>
        <p:nvPicPr>
          <p:cNvPr id="4" name="Immagine 3" descr="Immagine che contiene testo&#10;&#10;Descrizione generata automaticamente">
            <a:extLst>
              <a:ext uri="{FF2B5EF4-FFF2-40B4-BE49-F238E27FC236}">
                <a16:creationId xmlns:a16="http://schemas.microsoft.com/office/drawing/2014/main" id="{E2842C8C-1A67-4837-8487-F68111A7629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71861" y="963506"/>
            <a:ext cx="5420139" cy="4930987"/>
          </a:xfrm>
          <a:prstGeom prst="rect">
            <a:avLst/>
          </a:prstGeom>
        </p:spPr>
      </p:pic>
      <p:sp>
        <p:nvSpPr>
          <p:cNvPr id="5" name="CasellaDiTesto 4">
            <a:extLst>
              <a:ext uri="{FF2B5EF4-FFF2-40B4-BE49-F238E27FC236}">
                <a16:creationId xmlns:a16="http://schemas.microsoft.com/office/drawing/2014/main" id="{51825D5D-49F3-4B3E-B067-ACCEB8A472C0}"/>
              </a:ext>
            </a:extLst>
          </p:cNvPr>
          <p:cNvSpPr txBox="1"/>
          <p:nvPr/>
        </p:nvSpPr>
        <p:spPr>
          <a:xfrm>
            <a:off x="2377920" y="776227"/>
            <a:ext cx="4293705" cy="258532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Approccio nato nel 1959 quando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Campell</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Fiske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usarono per la prima volta un disegno multiplo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Con il passare del tempo i MM sono stati usati sempre più, divenendo la terza via della ricerca.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6" name="CasellaDiTesto 5">
            <a:extLst>
              <a:ext uri="{FF2B5EF4-FFF2-40B4-BE49-F238E27FC236}">
                <a16:creationId xmlns:a16="http://schemas.microsoft.com/office/drawing/2014/main" id="{5638296E-59DD-40B1-BF6A-9E9BBDE19F5B}"/>
              </a:ext>
            </a:extLst>
          </p:cNvPr>
          <p:cNvSpPr txBox="1"/>
          <p:nvPr/>
        </p:nvSpPr>
        <p:spPr>
          <a:xfrm>
            <a:off x="2277684" y="4479327"/>
            <a:ext cx="4976556" cy="203132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La caratteristica dei disegni MM è quella di unire elementi propri delle ricerche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qualitative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ad elementi delle ricerche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quantitative</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cosi da riuscire a superare i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limiti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dei due diversi metodi.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1944959"/>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753252F-4873-4F63-801D-CC719279A7D5}"/>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47C8CCB-F95D-4249-92DD-651249D3535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25A2BDAF-3126-4D12-898B-74E9522820C3}"/>
              </a:ext>
            </a:extLst>
          </p:cNvPr>
          <p:cNvSpPr txBox="1"/>
          <p:nvPr/>
        </p:nvSpPr>
        <p:spPr>
          <a:xfrm>
            <a:off x="698147" y="2395529"/>
            <a:ext cx="2013557" cy="2066942"/>
          </a:xfrm>
          <a:prstGeom prst="ellipse">
            <a:avLst/>
          </a:prstGeom>
          <a:solidFill>
            <a:srgbClr val="262626"/>
          </a:solidFill>
          <a:ln w="174625" cmpd="thinThick">
            <a:solidFill>
              <a:srgbClr val="262626"/>
            </a:solidFill>
          </a:ln>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Disegno</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della</a:t>
            </a:r>
            <a:r>
              <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rPr>
              <a:t> </a:t>
            </a:r>
            <a:r>
              <a:rPr kumimoji="0" lang="en-US" sz="2600" b="0" i="0" u="none" strike="noStrike" kern="1200" cap="none" spc="0" normalizeH="0" baseline="0" noProof="0" dirty="0" err="1">
                <a:ln>
                  <a:noFill/>
                </a:ln>
                <a:solidFill>
                  <a:srgbClr val="FFFFFF"/>
                </a:solidFill>
                <a:effectLst/>
                <a:uLnTx/>
                <a:uFillTx/>
                <a:latin typeface="Calibri Light" panose="020F0302020204030204"/>
                <a:ea typeface="+mn-ea"/>
                <a:cs typeface="+mn-cs"/>
              </a:rPr>
              <a:t>ricerca</a:t>
            </a:r>
            <a:endParaRPr kumimoji="0" lang="en-US" sz="2600" b="0" i="0" u="none" strike="noStrike" kern="1200" cap="none" spc="0" normalizeH="0" baseline="0" noProof="0" dirty="0">
              <a:ln>
                <a:noFill/>
              </a:ln>
              <a:solidFill>
                <a:srgbClr val="FFFFFF"/>
              </a:solidFill>
              <a:effectLst/>
              <a:uLnTx/>
              <a:uFillTx/>
              <a:latin typeface="Calibri Light" panose="020F0302020204030204"/>
              <a:ea typeface="+mn-ea"/>
              <a:cs typeface="+mn-cs"/>
            </a:endParaRPr>
          </a:p>
        </p:txBody>
      </p:sp>
      <p:pic>
        <p:nvPicPr>
          <p:cNvPr id="4" name="Immagine 3" descr="Immagine che contiene testo, mappa&#10;&#10;Descrizione generata automaticamente">
            <a:extLst>
              <a:ext uri="{FF2B5EF4-FFF2-40B4-BE49-F238E27FC236}">
                <a16:creationId xmlns:a16="http://schemas.microsoft.com/office/drawing/2014/main" id="{4E0C21DB-89FC-44F3-ABD8-D84FB48FA7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8829" y="783917"/>
            <a:ext cx="7094094" cy="4735307"/>
          </a:xfrm>
          <a:prstGeom prst="rect">
            <a:avLst/>
          </a:prstGeom>
        </p:spPr>
      </p:pic>
      <p:sp>
        <p:nvSpPr>
          <p:cNvPr id="3" name="CasellaDiTesto 2">
            <a:extLst>
              <a:ext uri="{FF2B5EF4-FFF2-40B4-BE49-F238E27FC236}">
                <a16:creationId xmlns:a16="http://schemas.microsoft.com/office/drawing/2014/main" id="{E04F3384-7DA7-4255-BBCD-26A760FBF0AC}"/>
              </a:ext>
            </a:extLst>
          </p:cNvPr>
          <p:cNvSpPr txBox="1"/>
          <p:nvPr/>
        </p:nvSpPr>
        <p:spPr>
          <a:xfrm>
            <a:off x="2093455" y="1338776"/>
            <a:ext cx="397642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Obiettivo: Studiare il fenomeno degli Hikikomori includendo i punti di vista di vari attori sociali in particolare le famiglie e gli esperti del settore</a:t>
            </a:r>
          </a:p>
        </p:txBody>
      </p:sp>
      <p:sp>
        <p:nvSpPr>
          <p:cNvPr id="5" name="CasellaDiTesto 4">
            <a:extLst>
              <a:ext uri="{FF2B5EF4-FFF2-40B4-BE49-F238E27FC236}">
                <a16:creationId xmlns:a16="http://schemas.microsoft.com/office/drawing/2014/main" id="{A61A8CA7-260A-45F0-B8C2-7A2E47154971}"/>
              </a:ext>
            </a:extLst>
          </p:cNvPr>
          <p:cNvSpPr txBox="1"/>
          <p:nvPr/>
        </p:nvSpPr>
        <p:spPr>
          <a:xfrm>
            <a:off x="2385390" y="4651513"/>
            <a:ext cx="397642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Metodi utilizzati: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Focus Group;</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Indagine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Delphi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349010056"/>
      </p:ext>
    </p:extLst>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Down Arrow 7">
            <a:extLst>
              <a:ext uri="{FF2B5EF4-FFF2-40B4-BE49-F238E27FC236}">
                <a16:creationId xmlns:a16="http://schemas.microsoft.com/office/drawing/2014/main" id="{73DE2CFE-42F2-48F0-8706-5264E012B10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288521" y="381403"/>
            <a:ext cx="2200313" cy="3342508"/>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CasellaDiTesto 1">
            <a:extLst>
              <a:ext uri="{FF2B5EF4-FFF2-40B4-BE49-F238E27FC236}">
                <a16:creationId xmlns:a16="http://schemas.microsoft.com/office/drawing/2014/main" id="{4BA1E14D-93E0-4A11-A38F-F9CB5E8BA49F}"/>
              </a:ext>
            </a:extLst>
          </p:cNvPr>
          <p:cNvSpPr txBox="1"/>
          <p:nvPr/>
        </p:nvSpPr>
        <p:spPr>
          <a:xfrm>
            <a:off x="966952" y="1204108"/>
            <a:ext cx="2669406" cy="1781175"/>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err="1">
                <a:ln>
                  <a:noFill/>
                </a:ln>
                <a:solidFill>
                  <a:srgbClr val="FFFFFF"/>
                </a:solidFill>
                <a:effectLst/>
                <a:uLnTx/>
                <a:uFillTx/>
                <a:latin typeface="Calibri Light" panose="020F0302020204030204"/>
                <a:ea typeface="+mn-ea"/>
                <a:cs typeface="+mn-cs"/>
              </a:rPr>
              <a:t>Preparazione</a:t>
            </a: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 del Focus Group</a:t>
            </a:r>
          </a:p>
        </p:txBody>
      </p:sp>
      <p:sp>
        <p:nvSpPr>
          <p:cNvPr id="3" name="CasellaDiTesto 2">
            <a:extLst>
              <a:ext uri="{FF2B5EF4-FFF2-40B4-BE49-F238E27FC236}">
                <a16:creationId xmlns:a16="http://schemas.microsoft.com/office/drawing/2014/main" id="{CE6B6768-7700-427F-BBB5-54464946CD0A}"/>
              </a:ext>
            </a:extLst>
          </p:cNvPr>
          <p:cNvSpPr txBox="1"/>
          <p:nvPr/>
        </p:nvSpPr>
        <p:spPr>
          <a:xfrm>
            <a:off x="344557" y="3355130"/>
            <a:ext cx="4784034" cy="3502870"/>
          </a:xfrm>
          <a:prstGeom prst="rect">
            <a:avLst/>
          </a:prstGeom>
        </p:spPr>
        <p:txBody>
          <a:bodyPr vert="horz" lIns="91440" tIns="45720" rIns="91440" bIns="45720" rtlCol="0">
            <a:normAutofit/>
          </a:bodyPr>
          <a:lstStyle/>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Obiettivo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ricerca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22860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Studiare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la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condizione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famiglie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con un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figlio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Hikikomori.</a:t>
            </a:r>
          </a:p>
          <a:p>
            <a:pPr marL="0" marR="0" lvl="0" indent="0" algn="l" defTabSz="914400" rtl="0" eaLnBrk="1" fontAlgn="auto" latinLnBrk="0" hangingPunct="1">
              <a:lnSpc>
                <a:spcPct val="90000"/>
              </a:lnSpc>
              <a:spcBef>
                <a:spcPts val="0"/>
              </a:spcBef>
              <a:spcAft>
                <a:spcPts val="60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Metodo</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Il Focus Group è una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tecnica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basata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sull’interazione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tra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diverse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57150" marR="0" lvl="0" indent="0" algn="l" defTabSz="914400" rtl="0" eaLnBrk="1" fontAlgn="auto" latinLnBrk="0" hangingPunct="1">
              <a:lnSpc>
                <a:spcPct val="90000"/>
              </a:lnSpc>
              <a:spcBef>
                <a:spcPts val="0"/>
              </a:spcBef>
              <a:spcAft>
                <a:spcPts val="60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coinvolte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e </a:t>
            </a: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procedura</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campionamento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171450" marR="0" lvl="0" indent="-171450" algn="l" defTabSz="914400" rtl="0" eaLnBrk="1" fontAlgn="auto" latinLnBrk="0" hangingPunct="1">
              <a:lnSpc>
                <a:spcPct val="90000"/>
              </a:lnSpc>
              <a:spcBef>
                <a:spcPts val="0"/>
              </a:spcBef>
              <a:spcAft>
                <a:spcPts val="600"/>
              </a:spcAft>
              <a:buClrTx/>
              <a:buSzTx/>
              <a:buFont typeface="Wingdings" panose="05000000000000000000" pitchFamily="2" charset="2"/>
              <a:buChar char="v"/>
              <a:tabLst/>
              <a:defRPr/>
            </a:pPr>
            <a:r>
              <a:rPr kumimoji="0" lang="en-US" sz="16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Campionamento</a:t>
            </a:r>
            <a:r>
              <a:rPr kumimoji="0" lang="en-US" sz="1600" b="0" i="0" u="none" strike="noStrike" kern="1200" cap="none" spc="0" normalizeH="0" baseline="0" noProof="0" dirty="0" smtClean="0">
                <a:ln>
                  <a:noFill/>
                </a:ln>
                <a:solidFill>
                  <a:prstClr val="black"/>
                </a:solidFill>
                <a:effectLst/>
                <a:uLnTx/>
                <a:uFillTx/>
                <a:latin typeface="Calibri" panose="020F0502020204030204"/>
                <a:ea typeface="+mn-ea"/>
                <a:cs typeface="+mn-cs"/>
              </a:rPr>
              <a:t> a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scelta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ragionata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Sono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state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scelte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10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persone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avevano</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caratteristiche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ritenute</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utili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ai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fini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buona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riuscita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della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ricerca</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err="1">
                <a:ln>
                  <a:noFill/>
                </a:ln>
                <a:solidFill>
                  <a:prstClr val="black"/>
                </a:solidFill>
                <a:effectLst/>
                <a:uLnTx/>
                <a:uFillTx/>
                <a:latin typeface="Calibri" panose="020F0502020204030204"/>
                <a:ea typeface="+mn-ea"/>
                <a:cs typeface="+mn-cs"/>
              </a:rPr>
              <a:t>Marradi</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1985).</a:t>
            </a:r>
          </a:p>
        </p:txBody>
      </p:sp>
      <p:pic>
        <p:nvPicPr>
          <p:cNvPr id="5" name="Immagine 4">
            <a:extLst>
              <a:ext uri="{FF2B5EF4-FFF2-40B4-BE49-F238E27FC236}">
                <a16:creationId xmlns:a16="http://schemas.microsoft.com/office/drawing/2014/main" id="{6B269CD9-1C0C-4C7F-B720-1227B19442BE}"/>
              </a:ext>
            </a:extLst>
          </p:cNvPr>
          <p:cNvPicPr/>
          <p:nvPr/>
        </p:nvPicPr>
        <p:blipFill>
          <a:blip r:embed="rId2">
            <a:extLst>
              <a:ext uri="{28A0092B-C50C-407E-A947-70E740481C1C}">
                <a14:useLocalDpi xmlns:a14="http://schemas.microsoft.com/office/drawing/2010/main" val="0"/>
              </a:ext>
            </a:extLst>
          </a:blip>
          <a:stretch>
            <a:fillRect/>
          </a:stretch>
        </p:blipFill>
        <p:spPr>
          <a:xfrm>
            <a:off x="4903304" y="1046923"/>
            <a:ext cx="6680627" cy="4579494"/>
          </a:xfrm>
          <a:prstGeom prst="rect">
            <a:avLst/>
          </a:prstGeom>
        </p:spPr>
      </p:pic>
    </p:spTree>
    <p:extLst>
      <p:ext uri="{BB962C8B-B14F-4D97-AF65-F5344CB8AC3E}">
        <p14:creationId xmlns:p14="http://schemas.microsoft.com/office/powerpoint/2010/main" val="1532214268"/>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ADDF5BD3-5359-45D2-91B5-0AD0AE3AB629}"/>
              </a:ext>
            </a:extLst>
          </p:cNvPr>
          <p:cNvSpPr txBox="1"/>
          <p:nvPr/>
        </p:nvSpPr>
        <p:spPr>
          <a:xfrm>
            <a:off x="4505739" y="106018"/>
            <a:ext cx="318052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Risultati – Focus Group</a:t>
            </a:r>
          </a:p>
        </p:txBody>
      </p:sp>
      <p:pic>
        <p:nvPicPr>
          <p:cNvPr id="3" name="Immagine 2">
            <a:extLst>
              <a:ext uri="{FF2B5EF4-FFF2-40B4-BE49-F238E27FC236}">
                <a16:creationId xmlns:a16="http://schemas.microsoft.com/office/drawing/2014/main" id="{6649AB2F-3938-43A7-B741-2D2D256CC0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8313" y="106018"/>
            <a:ext cx="2663687" cy="4097313"/>
          </a:xfrm>
          <a:prstGeom prst="rect">
            <a:avLst/>
          </a:prstGeom>
        </p:spPr>
      </p:pic>
      <p:graphicFrame>
        <p:nvGraphicFramePr>
          <p:cNvPr id="4" name="Diagramma 3">
            <a:extLst>
              <a:ext uri="{FF2B5EF4-FFF2-40B4-BE49-F238E27FC236}">
                <a16:creationId xmlns:a16="http://schemas.microsoft.com/office/drawing/2014/main" id="{71AC5049-9213-44B5-BC99-2DA43CB842E1}"/>
              </a:ext>
            </a:extLst>
          </p:cNvPr>
          <p:cNvGraphicFramePr/>
          <p:nvPr>
            <p:extLst/>
          </p:nvPr>
        </p:nvGraphicFramePr>
        <p:xfrm>
          <a:off x="433178" y="981879"/>
          <a:ext cx="3904426" cy="48212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5" name="Diagramma 4">
            <a:extLst>
              <a:ext uri="{FF2B5EF4-FFF2-40B4-BE49-F238E27FC236}">
                <a16:creationId xmlns:a16="http://schemas.microsoft.com/office/drawing/2014/main" id="{71AC5049-9213-44B5-BC99-2DA43CB842E1}"/>
              </a:ext>
            </a:extLst>
          </p:cNvPr>
          <p:cNvGraphicFramePr/>
          <p:nvPr>
            <p:extLst/>
          </p:nvPr>
        </p:nvGraphicFramePr>
        <p:xfrm>
          <a:off x="4923985" y="2153765"/>
          <a:ext cx="4604328" cy="470423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9555463"/>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sellaDiTesto 1">
            <a:extLst>
              <a:ext uri="{FF2B5EF4-FFF2-40B4-BE49-F238E27FC236}">
                <a16:creationId xmlns:a16="http://schemas.microsoft.com/office/drawing/2014/main" id="{32DA7BFB-9B71-46EF-B1AF-FDCB6ADA5001}"/>
              </a:ext>
            </a:extLst>
          </p:cNvPr>
          <p:cNvSpPr txBox="1"/>
          <p:nvPr/>
        </p:nvSpPr>
        <p:spPr>
          <a:xfrm>
            <a:off x="3505200" y="106018"/>
            <a:ext cx="5181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Preparazione Indagine </a:t>
            </a:r>
            <a:r>
              <a:rPr kumimoji="0" lang="it-IT" sz="2800" b="0" i="0" u="none" strike="noStrike" kern="1200" cap="none" spc="0" normalizeH="0" baseline="0" noProof="0" dirty="0" err="1">
                <a:ln>
                  <a:noFill/>
                </a:ln>
                <a:solidFill>
                  <a:prstClr val="black"/>
                </a:solidFill>
                <a:effectLst/>
                <a:uLnTx/>
                <a:uFillTx/>
                <a:latin typeface="Calibri Light" panose="020F0302020204030204"/>
                <a:ea typeface="+mn-ea"/>
                <a:cs typeface="+mn-cs"/>
              </a:rPr>
              <a:t>Delphi</a:t>
            </a:r>
            <a:endPar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endParaRPr>
          </a:p>
        </p:txBody>
      </p:sp>
      <p:sp>
        <p:nvSpPr>
          <p:cNvPr id="6" name="CasellaDiTesto 5">
            <a:extLst>
              <a:ext uri="{FF2B5EF4-FFF2-40B4-BE49-F238E27FC236}">
                <a16:creationId xmlns:a16="http://schemas.microsoft.com/office/drawing/2014/main" id="{E10EE149-E790-40E7-A3DC-7821B5D752EE}"/>
              </a:ext>
            </a:extLst>
          </p:cNvPr>
          <p:cNvSpPr txBox="1"/>
          <p:nvPr/>
        </p:nvSpPr>
        <p:spPr>
          <a:xfrm>
            <a:off x="662609" y="1113183"/>
            <a:ext cx="5539408" cy="34163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Obiettivo della ricerca: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Rilevare il parere degli esperti che studiano il fenomeno Hikikomori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Metodo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a:t>
            </a: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L’Indagine </a:t>
            </a:r>
            <a:r>
              <a:rPr kumimoji="0" lang="it-IT" sz="1800" b="0" i="0" u="none" strike="noStrike" kern="1200" cap="none" spc="0" normalizeH="0" baseline="0" noProof="0" dirty="0" err="1">
                <a:ln>
                  <a:noFill/>
                </a:ln>
                <a:solidFill>
                  <a:prstClr val="black"/>
                </a:solidFill>
                <a:effectLst/>
                <a:uLnTx/>
                <a:uFillTx/>
                <a:latin typeface="Calibri" panose="020F0502020204030204"/>
                <a:ea typeface="+mn-ea"/>
                <a:cs typeface="+mn-cs"/>
              </a:rPr>
              <a:t>Delphi</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consiste in una serie di questionari</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Procedura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di campionamento:</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Campionamento </a:t>
            </a:r>
            <a:r>
              <a:rPr kumimoji="0" lang="it-IT" sz="1800" b="0" i="1" u="none" strike="noStrike" kern="1200" cap="none" spc="0" normalizeH="0" baseline="0" noProof="0" dirty="0" smtClean="0">
                <a:ln>
                  <a:noFill/>
                </a:ln>
                <a:solidFill>
                  <a:prstClr val="black"/>
                </a:solidFill>
                <a:effectLst/>
                <a:uLnTx/>
                <a:uFillTx/>
                <a:latin typeface="Calibri" panose="020F0502020204030204"/>
                <a:ea typeface="+mn-ea"/>
                <a:cs typeface="+mn-cs"/>
              </a:rPr>
              <a:t>a </a:t>
            </a:r>
            <a:r>
              <a:rPr kumimoji="0" lang="it-IT" sz="1800" b="0" i="1" u="none" strike="noStrike" kern="1200" cap="none" spc="0" normalizeH="0" baseline="0" noProof="0" dirty="0">
                <a:ln>
                  <a:noFill/>
                </a:ln>
                <a:solidFill>
                  <a:prstClr val="black"/>
                </a:solidFill>
                <a:effectLst/>
                <a:uLnTx/>
                <a:uFillTx/>
                <a:latin typeface="Calibri" panose="020F0502020204030204"/>
                <a:ea typeface="+mn-ea"/>
                <a:cs typeface="+mn-cs"/>
              </a:rPr>
              <a:t>valanga.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r>
            <a:b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b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v"/>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aphicFrame>
        <p:nvGraphicFramePr>
          <p:cNvPr id="8" name="Diagramma 7">
            <a:extLst>
              <a:ext uri="{FF2B5EF4-FFF2-40B4-BE49-F238E27FC236}">
                <a16:creationId xmlns:a16="http://schemas.microsoft.com/office/drawing/2014/main" id="{7330CF8A-6149-4C3A-B3C8-F3DF1B6E73AE}"/>
              </a:ext>
            </a:extLst>
          </p:cNvPr>
          <p:cNvGraphicFramePr/>
          <p:nvPr>
            <p:extLst/>
          </p:nvPr>
        </p:nvGraphicFramePr>
        <p:xfrm>
          <a:off x="5715000" y="1099931"/>
          <a:ext cx="5943600" cy="526111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7529486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270658" cy="953729"/>
          </a:xfrm>
        </p:spPr>
        <p:txBody>
          <a:bodyPr/>
          <a:lstStyle/>
          <a:p>
            <a:pPr algn="ctr"/>
            <a:r>
              <a:rPr lang="it-IT" dirty="0"/>
              <a:t>Più che BIG, i data sono COMPLEX </a:t>
            </a:r>
          </a:p>
        </p:txBody>
      </p:sp>
      <p:sp>
        <p:nvSpPr>
          <p:cNvPr id="4" name="Rettangolo 3"/>
          <p:cNvSpPr/>
          <p:nvPr/>
        </p:nvSpPr>
        <p:spPr>
          <a:xfrm>
            <a:off x="206476" y="1653704"/>
            <a:ext cx="6813756" cy="3785652"/>
          </a:xfrm>
          <a:prstGeom prst="rect">
            <a:avLst/>
          </a:prstGeom>
        </p:spPr>
        <p:txBody>
          <a:bodyPr wrap="square">
            <a:spAutoFit/>
          </a:bodyPr>
          <a:lstStyle/>
          <a:p>
            <a:pPr algn="just"/>
            <a:r>
              <a:rPr lang="en-US" sz="2400" dirty="0"/>
              <a:t>A good definition of big data is to describe big in terms of the number of useful permutation of source making useful querying difficult (like the sensors in an aircraft) and complex interrelationships making purging difficult. Big then refers to big complexity rather than big volume. Of course, valuable and complex datasets of this sort naturally tend to grow rapidly ad so big data quickly becomes truly massive. Big data can be very small and not all large datasets are big (</a:t>
            </a:r>
            <a:r>
              <a:rPr lang="en-US" sz="2400" dirty="0" err="1"/>
              <a:t>Hillard</a:t>
            </a:r>
            <a:r>
              <a:rPr lang="en-US" sz="2400" dirty="0"/>
              <a:t>, 2012).</a:t>
            </a:r>
            <a:endParaRPr lang="it-IT"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21012" y="1386348"/>
            <a:ext cx="4854678" cy="4854678"/>
          </a:xfrm>
          <a:prstGeom prst="rect">
            <a:avLst/>
          </a:prstGeom>
        </p:spPr>
      </p:pic>
    </p:spTree>
    <p:extLst>
      <p:ext uri="{BB962C8B-B14F-4D97-AF65-F5344CB8AC3E}">
        <p14:creationId xmlns:p14="http://schemas.microsoft.com/office/powerpoint/2010/main" val="633371187"/>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magine 6">
            <a:extLst>
              <a:ext uri="{FF2B5EF4-FFF2-40B4-BE49-F238E27FC236}">
                <a16:creationId xmlns:a16="http://schemas.microsoft.com/office/drawing/2014/main" id="{E1396813-A38D-49D5-A959-C0A02BABF72B}"/>
              </a:ext>
            </a:extLst>
          </p:cNvPr>
          <p:cNvPicPr>
            <a:picLocks noChangeAspect="1"/>
          </p:cNvPicPr>
          <p:nvPr/>
        </p:nvPicPr>
        <p:blipFill rotWithShape="1">
          <a:blip r:embed="rId2">
            <a:duotone>
              <a:prstClr val="black"/>
              <a:schemeClr val="tx2">
                <a:tint val="45000"/>
                <a:satMod val="400000"/>
              </a:schemeClr>
            </a:duotone>
            <a:extLst>
              <a:ext uri="{28A0092B-C50C-407E-A947-70E740481C1C}">
                <a14:useLocalDpi xmlns:a14="http://schemas.microsoft.com/office/drawing/2010/main" val="0"/>
              </a:ext>
            </a:extLst>
          </a:blip>
          <a:srcRect t="26903" b="36534"/>
          <a:stretch/>
        </p:blipFill>
        <p:spPr>
          <a:xfrm>
            <a:off x="20" y="27442"/>
            <a:ext cx="12191980" cy="6857990"/>
          </a:xfrm>
          <a:prstGeom prst="rect">
            <a:avLst/>
          </a:prstGeom>
        </p:spPr>
      </p:pic>
      <p:sp>
        <p:nvSpPr>
          <p:cNvPr id="12" name="Rectangle 11">
            <a:extLst>
              <a:ext uri="{FF2B5EF4-FFF2-40B4-BE49-F238E27FC236}">
                <a16:creationId xmlns:a16="http://schemas.microsoft.com/office/drawing/2014/main" id="{B4147794-66B7-4CDE-BC75-BBDC48B2FCE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59481" y="0"/>
            <a:ext cx="7718119" cy="6858000"/>
          </a:xfrm>
          <a:prstGeom prst="rect">
            <a:avLst/>
          </a:prstGeom>
          <a:solidFill>
            <a:schemeClr val="bg1">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entury Schoolbook" panose="02040604050505020304"/>
              <a:ea typeface="+mn-ea"/>
              <a:cs typeface="+mn-cs"/>
            </a:endParaRPr>
          </a:p>
        </p:txBody>
      </p:sp>
      <p:sp>
        <p:nvSpPr>
          <p:cNvPr id="2" name="CasellaDiTesto 1">
            <a:extLst>
              <a:ext uri="{FF2B5EF4-FFF2-40B4-BE49-F238E27FC236}">
                <a16:creationId xmlns:a16="http://schemas.microsoft.com/office/drawing/2014/main" id="{DB852CE5-2D8A-49B5-ABA8-28FACAAD432A}"/>
              </a:ext>
            </a:extLst>
          </p:cNvPr>
          <p:cNvSpPr txBox="1"/>
          <p:nvPr/>
        </p:nvSpPr>
        <p:spPr>
          <a:xfrm>
            <a:off x="4050889" y="365758"/>
            <a:ext cx="6784259" cy="1828800"/>
          </a:xfrm>
          <a:prstGeom prst="rect">
            <a:avLst/>
          </a:prstGeom>
        </p:spPr>
        <p:txBody>
          <a:bodyPr vert="horz" lIns="91440" tIns="45720" rIns="91440" bIns="45720" rtlCol="0" anchor="ctr">
            <a:norm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8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Risultati – Indagine Delphi</a:t>
            </a:r>
          </a:p>
        </p:txBody>
      </p:sp>
      <p:sp>
        <p:nvSpPr>
          <p:cNvPr id="14" name="Rectangle 13">
            <a:extLst>
              <a:ext uri="{FF2B5EF4-FFF2-40B4-BE49-F238E27FC236}">
                <a16:creationId xmlns:a16="http://schemas.microsoft.com/office/drawing/2014/main" id="{41202E79-1236-4DF8-9921-F47A0B079C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277600" y="0"/>
            <a:ext cx="914400" cy="6858000"/>
          </a:xfrm>
          <a:prstGeom prst="rect">
            <a:avLst/>
          </a:prstGeom>
          <a:solidFill>
            <a:schemeClr val="tx1">
              <a:lumMod val="85000"/>
              <a:lumOff val="15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 name="Diagramma 5">
            <a:extLst>
              <a:ext uri="{FF2B5EF4-FFF2-40B4-BE49-F238E27FC236}">
                <a16:creationId xmlns:a16="http://schemas.microsoft.com/office/drawing/2014/main" id="{5D22AF4C-303A-4CD5-A01B-13638ADA56CB}"/>
              </a:ext>
            </a:extLst>
          </p:cNvPr>
          <p:cNvGraphicFramePr/>
          <p:nvPr>
            <p:extLst/>
          </p:nvPr>
        </p:nvGraphicFramePr>
        <p:xfrm>
          <a:off x="4050889" y="2324100"/>
          <a:ext cx="6784259" cy="38750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552354731"/>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57845966-6EFC-468A-9CC7-BAB4B95854E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5946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4" name="Picture 13">
            <a:extLst>
              <a:ext uri="{FF2B5EF4-FFF2-40B4-BE49-F238E27FC236}">
                <a16:creationId xmlns:a16="http://schemas.microsoft.com/office/drawing/2014/main" id="{75554383-98AF-4A47-BB65-705FAAA4BE6A}"/>
              </a:ext>
              <a:ext uri="{C183D7F6-B498-43B3-948B-1728B52AA6E4}">
                <adec:decorative xmlns=""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6" name="Freeform: Shape 15">
            <a:extLst>
              <a:ext uri="{FF2B5EF4-FFF2-40B4-BE49-F238E27FC236}">
                <a16:creationId xmlns:a16="http://schemas.microsoft.com/office/drawing/2014/main" id="{ADAD1991-FFD1-4E94-ABAB-7560D33008E4}"/>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lumMod val="40000"/>
                    <a:lumOff val="60000"/>
                  </a:schemeClr>
                </a:gs>
                <a:gs pos="23000">
                  <a:schemeClr val="accent1">
                    <a:lumMod val="45000"/>
                    <a:lumOff val="55000"/>
                  </a:schemeClr>
                </a:gs>
                <a:gs pos="83000">
                  <a:schemeClr val="bg2">
                    <a:lumMod val="82000"/>
                  </a:schemeClr>
                </a:gs>
                <a:gs pos="100000">
                  <a:schemeClr val="bg2">
                    <a:lumMod val="87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descr="Immagine che contiene fotografia, vecchio, sedendo, bianco&#10;&#10;Descrizione generata automaticamente">
            <a:extLst>
              <a:ext uri="{FF2B5EF4-FFF2-40B4-BE49-F238E27FC236}">
                <a16:creationId xmlns:a16="http://schemas.microsoft.com/office/drawing/2014/main" id="{EF4E8E2D-4A75-4DFA-8F94-55F9D01C55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6181" y="2353219"/>
            <a:ext cx="5462546" cy="2431400"/>
          </a:xfrm>
          <a:prstGeom prst="rect">
            <a:avLst/>
          </a:prstGeom>
        </p:spPr>
      </p:pic>
      <p:sp>
        <p:nvSpPr>
          <p:cNvPr id="2" name="CasellaDiTesto 1">
            <a:extLst>
              <a:ext uri="{FF2B5EF4-FFF2-40B4-BE49-F238E27FC236}">
                <a16:creationId xmlns:a16="http://schemas.microsoft.com/office/drawing/2014/main" id="{7DEB7C22-0020-4C90-A957-8B544263B41F}"/>
              </a:ext>
            </a:extLst>
          </p:cNvPr>
          <p:cNvSpPr txBox="1"/>
          <p:nvPr/>
        </p:nvSpPr>
        <p:spPr>
          <a:xfrm>
            <a:off x="4280452" y="66261"/>
            <a:ext cx="363109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2800" b="0" i="0" u="none" strike="noStrike" kern="1200" cap="none" spc="0" normalizeH="0" baseline="0" noProof="0" dirty="0">
                <a:ln>
                  <a:noFill/>
                </a:ln>
                <a:solidFill>
                  <a:prstClr val="black"/>
                </a:solidFill>
                <a:effectLst/>
                <a:uLnTx/>
                <a:uFillTx/>
                <a:latin typeface="Calibri Light" panose="020F0302020204030204"/>
                <a:ea typeface="+mn-ea"/>
                <a:cs typeface="+mn-cs"/>
              </a:rPr>
              <a:t>Conclusioni</a:t>
            </a:r>
            <a:endParaRPr kumimoji="0" lang="it-IT" sz="2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61E6E12E-7AEE-44AC-9431-1C6DD9166972}"/>
              </a:ext>
            </a:extLst>
          </p:cNvPr>
          <p:cNvSpPr txBox="1"/>
          <p:nvPr/>
        </p:nvSpPr>
        <p:spPr>
          <a:xfrm>
            <a:off x="3236181" y="655742"/>
            <a:ext cx="5910469"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ruolo della scuola: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Un tema trattato da entrambi i gruppi che hanno partecipato alle ricerche è il ruolo della scuola e il fenomeno correlato del bullismo. </a:t>
            </a:r>
          </a:p>
        </p:txBody>
      </p:sp>
      <p:sp>
        <p:nvSpPr>
          <p:cNvPr id="4" name="CasellaDiTesto 3">
            <a:extLst>
              <a:ext uri="{FF2B5EF4-FFF2-40B4-BE49-F238E27FC236}">
                <a16:creationId xmlns:a16="http://schemas.microsoft.com/office/drawing/2014/main" id="{17799F19-EB8A-4B28-8452-828324CA9056}"/>
              </a:ext>
            </a:extLst>
          </p:cNvPr>
          <p:cNvSpPr txBox="1"/>
          <p:nvPr/>
        </p:nvSpPr>
        <p:spPr>
          <a:xfrm>
            <a:off x="397567" y="4915756"/>
            <a:ext cx="6016487" cy="1631216"/>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2"/>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Caratteristiche personali: </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2"/>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Da quel che si evince dai risultati delle 2 ricerche, alcune caratteristiche personali porterebbero alcuni ragazzi a essere più predisposti a diventare Hikikomori. </a:t>
            </a:r>
          </a:p>
        </p:txBody>
      </p:sp>
      <p:sp>
        <p:nvSpPr>
          <p:cNvPr id="5" name="CasellaDiTesto 4">
            <a:extLst>
              <a:ext uri="{FF2B5EF4-FFF2-40B4-BE49-F238E27FC236}">
                <a16:creationId xmlns:a16="http://schemas.microsoft.com/office/drawing/2014/main" id="{3871253F-CDFA-4753-B227-6A5892027AEB}"/>
              </a:ext>
            </a:extLst>
          </p:cNvPr>
          <p:cNvSpPr txBox="1"/>
          <p:nvPr/>
        </p:nvSpPr>
        <p:spPr>
          <a:xfrm>
            <a:off x="6811621" y="4939102"/>
            <a:ext cx="5194851" cy="198515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3"/>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Il ruolo della famiglia:</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Fondamentale per </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innescare la condizione di </a:t>
            </a:r>
            <a:r>
              <a:rPr kumimoji="0" lang="it-IT" sz="1800" b="0" i="0" u="none" strike="noStrike" kern="1200" cap="none" spc="0" normalizeH="0" baseline="0" noProof="0" dirty="0" err="1" smtClean="0">
                <a:ln>
                  <a:noFill/>
                </a:ln>
                <a:solidFill>
                  <a:prstClr val="black"/>
                </a:solidFill>
                <a:effectLst/>
                <a:uLnTx/>
                <a:uFillTx/>
                <a:latin typeface="Calibri" panose="020F0502020204030204"/>
                <a:ea typeface="+mn-ea"/>
                <a:cs typeface="+mn-cs"/>
              </a:rPr>
              <a:t>Hikikomori</a:t>
            </a:r>
            <a:r>
              <a:rPr kumimoji="0" lang="it-IT" sz="18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è il rapporto che questi ultimi hanno con i propri genitori.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6" name="CasellaDiTesto 5"/>
          <p:cNvSpPr txBox="1"/>
          <p:nvPr/>
        </p:nvSpPr>
        <p:spPr>
          <a:xfrm>
            <a:off x="4564809" y="6342806"/>
            <a:ext cx="2246812" cy="646331"/>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smtClean="0">
                <a:ln>
                  <a:noFill/>
                </a:ln>
                <a:solidFill>
                  <a:prstClr val="white"/>
                </a:solidFill>
                <a:effectLst/>
                <a:uLnTx/>
                <a:uFillTx/>
                <a:latin typeface="Calibri" panose="020F0502020204030204"/>
                <a:ea typeface="+mn-ea"/>
                <a:cs typeface="+mn-cs"/>
              </a:rPr>
              <a:t>Quali caratteristiche? elencale</a:t>
            </a:r>
            <a:endParaRPr kumimoji="0" lang="it-IT"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5484558"/>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Rectangle 10">
            <a:extLst>
              <a:ext uri="{FF2B5EF4-FFF2-40B4-BE49-F238E27FC236}">
                <a16:creationId xmlns:a16="http://schemas.microsoft.com/office/drawing/2014/main" id="{2B566528-1B12-4246-9431-5C2D7D08116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Rectangle 12">
            <a:extLst>
              <a:ext uri="{FF2B5EF4-FFF2-40B4-BE49-F238E27FC236}">
                <a16:creationId xmlns:a16="http://schemas.microsoft.com/office/drawing/2014/main" id="{2E80C965-DB6D-4F81-9E9E-B027384D0BD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Isosceles Triangle 14">
            <a:extLst>
              <a:ext uri="{FF2B5EF4-FFF2-40B4-BE49-F238E27FC236}">
                <a16:creationId xmlns:a16="http://schemas.microsoft.com/office/drawing/2014/main" id="{A580F890-B085-4E95-96AA-55AEBEC5CE6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Isosceles Triangle 16">
            <a:extLst>
              <a:ext uri="{FF2B5EF4-FFF2-40B4-BE49-F238E27FC236}">
                <a16:creationId xmlns:a16="http://schemas.microsoft.com/office/drawing/2014/main" id="{D3F51FEB-38FB-4F6C-9F7B-2F2AFAB6546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1E547BA6-BAE0-43BB-A7CA-60F69CE252F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Immagine 5" descr="Immagine che contiene tavolo, stanza&#10;&#10;Descrizione generata automaticamente">
            <a:extLst>
              <a:ext uri="{FF2B5EF4-FFF2-40B4-BE49-F238E27FC236}">
                <a16:creationId xmlns:a16="http://schemas.microsoft.com/office/drawing/2014/main" id="{3989523C-F821-48F6-9745-BA087BDF4321}"/>
              </a:ext>
            </a:extLst>
          </p:cNvPr>
          <p:cNvPicPr>
            <a:picLocks noChangeAspect="1"/>
          </p:cNvPicPr>
          <p:nvPr/>
        </p:nvPicPr>
        <p:blipFill rotWithShape="1">
          <a:blip r:embed="rId2">
            <a:extLst>
              <a:ext uri="{28A0092B-C50C-407E-A947-70E740481C1C}">
                <a14:useLocalDpi xmlns:a14="http://schemas.microsoft.com/office/drawing/2010/main" val="0"/>
              </a:ext>
            </a:extLst>
          </a:blip>
          <a:srcRect l="10386" r="14712" b="1"/>
          <a:stretch/>
        </p:blipFill>
        <p:spPr>
          <a:xfrm>
            <a:off x="3219982" y="552982"/>
            <a:ext cx="5752036" cy="5752036"/>
          </a:xfrm>
          <a:custGeom>
            <a:avLst/>
            <a:gdLst/>
            <a:ahLst/>
            <a:cxnLst/>
            <a:rect l="l" t="t" r="r" b="b"/>
            <a:pathLst>
              <a:path w="4291285" h="4291285">
                <a:moveTo>
                  <a:pt x="2145643" y="0"/>
                </a:moveTo>
                <a:lnTo>
                  <a:pt x="4291285" y="2145643"/>
                </a:lnTo>
                <a:lnTo>
                  <a:pt x="2145643" y="4291285"/>
                </a:lnTo>
                <a:lnTo>
                  <a:pt x="0" y="2145643"/>
                </a:lnTo>
                <a:close/>
              </a:path>
            </a:pathLst>
          </a:custGeom>
        </p:spPr>
      </p:pic>
      <p:sp>
        <p:nvSpPr>
          <p:cNvPr id="2" name="CasellaDiTesto 1">
            <a:extLst>
              <a:ext uri="{FF2B5EF4-FFF2-40B4-BE49-F238E27FC236}">
                <a16:creationId xmlns:a16="http://schemas.microsoft.com/office/drawing/2014/main" id="{0845D45C-47C1-4DE2-A2F5-F9803868B085}"/>
              </a:ext>
            </a:extLst>
          </p:cNvPr>
          <p:cNvSpPr txBox="1"/>
          <p:nvPr/>
        </p:nvSpPr>
        <p:spPr>
          <a:xfrm>
            <a:off x="4605130" y="0"/>
            <a:ext cx="2981739"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it-IT" sz="2800" b="0" i="0" u="none" strike="noStrike" kern="1200" cap="none" spc="0" normalizeH="0" baseline="0" noProof="0">
                <a:ln>
                  <a:noFill/>
                </a:ln>
                <a:solidFill>
                  <a:prstClr val="black"/>
                </a:solidFill>
                <a:effectLst/>
                <a:uLnTx/>
                <a:uFillTx/>
                <a:latin typeface="Calibri Light" panose="020F0302020204030204"/>
                <a:ea typeface="+mn-ea"/>
                <a:cs typeface="+mn-cs"/>
              </a:rPr>
              <a:t>Conclusioni</a:t>
            </a:r>
            <a:endParaRPr kumimoji="0" lang="it-IT" sz="1800" b="0" i="0" u="none" strike="noStrike" kern="1200" cap="none" spc="0" normalizeH="0" baseline="0" noProof="0">
              <a:ln>
                <a:noFill/>
              </a:ln>
              <a:solidFill>
                <a:prstClr val="black"/>
              </a:solidFill>
              <a:effectLst/>
              <a:uLnTx/>
              <a:uFillTx/>
              <a:latin typeface="Calibri Light" panose="020F0302020204030204"/>
              <a:ea typeface="+mn-ea"/>
              <a:cs typeface="+mn-cs"/>
            </a:endParaRPr>
          </a:p>
        </p:txBody>
      </p:sp>
      <p:sp>
        <p:nvSpPr>
          <p:cNvPr id="3" name="CasellaDiTesto 2">
            <a:extLst>
              <a:ext uri="{FF2B5EF4-FFF2-40B4-BE49-F238E27FC236}">
                <a16:creationId xmlns:a16="http://schemas.microsoft.com/office/drawing/2014/main" id="{44DE179C-024D-4C2A-A9BE-5AFB35BB5A63}"/>
              </a:ext>
            </a:extLst>
          </p:cNvPr>
          <p:cNvSpPr txBox="1"/>
          <p:nvPr/>
        </p:nvSpPr>
        <p:spPr>
          <a:xfrm>
            <a:off x="327349" y="1478436"/>
            <a:ext cx="2892633" cy="2739211"/>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4"/>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Rapporto con le nuove tecnologie:</a:t>
            </a:r>
          </a:p>
          <a:p>
            <a:pPr marL="0" marR="0" lvl="0" indent="0" algn="l" defTabSz="914400" rtl="0" eaLnBrk="1" fontAlgn="auto" latinLnBrk="0" hangingPunct="1">
              <a:lnSpc>
                <a:spcPct val="100000"/>
              </a:lnSpc>
              <a:spcBef>
                <a:spcPts val="0"/>
              </a:spcBef>
              <a:spcAft>
                <a:spcPts val="60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Un risultato che si è avuto all’interno di entrambe le ricerche è stato quello di individuare l’uso delle nuove tecnologie fondamentali per chi decide di isolarsi. </a:t>
            </a:r>
          </a:p>
        </p:txBody>
      </p:sp>
      <p:sp>
        <p:nvSpPr>
          <p:cNvPr id="4" name="CasellaDiTesto 3">
            <a:extLst>
              <a:ext uri="{FF2B5EF4-FFF2-40B4-BE49-F238E27FC236}">
                <a16:creationId xmlns:a16="http://schemas.microsoft.com/office/drawing/2014/main" id="{EAC7E9A6-109D-49D4-8522-8AA35C04CC6E}"/>
              </a:ext>
            </a:extLst>
          </p:cNvPr>
          <p:cNvSpPr txBox="1"/>
          <p:nvPr/>
        </p:nvSpPr>
        <p:spPr>
          <a:xfrm>
            <a:off x="9115865" y="1006884"/>
            <a:ext cx="2775735" cy="4755148"/>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5"/>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Nicchie Ecologiche:</a:t>
            </a:r>
          </a:p>
          <a:p>
            <a:pPr marL="342900" marR="0" lvl="0" indent="-342900" algn="l" defTabSz="914400" rtl="0" eaLnBrk="1" fontAlgn="auto" latinLnBrk="0" hangingPunct="1">
              <a:lnSpc>
                <a:spcPct val="100000"/>
              </a:lnSpc>
              <a:spcBef>
                <a:spcPts val="0"/>
              </a:spcBef>
              <a:spcAft>
                <a:spcPts val="600"/>
              </a:spcAft>
              <a:buClrTx/>
              <a:buSzTx/>
              <a:buFont typeface="+mj-lt"/>
              <a:buAutoNum type="arabicPeriod" startAt="5"/>
              <a:tabLst/>
              <a:defRPr/>
            </a:pPr>
            <a:endPar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Secondo i nostri intervistati (genitori ed esperti) la società in cui vivono questi ragazzi li porta a scegliere di diventare Hikikomori.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Calibri" panose="020F0502020204030204"/>
                <a:ea typeface="+mn-ea"/>
                <a:cs typeface="+mn-cs"/>
              </a:rPr>
              <a:t>In questo caso dove i fattori ambientali sono cosi importanti, la sindrome di Hikikomori potrebbe inquadrarsi nella logica delle malattie psicologiche temporanee all’interno delle nicchie ecologiche teorizzate da Ian Hacking.</a:t>
            </a:r>
          </a:p>
        </p:txBody>
      </p:sp>
    </p:spTree>
    <p:extLst>
      <p:ext uri="{BB962C8B-B14F-4D97-AF65-F5344CB8AC3E}">
        <p14:creationId xmlns:p14="http://schemas.microsoft.com/office/powerpoint/2010/main" val="2621238519"/>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E91DC736-0EF8-4F87-9146-EBF1D2EE4D3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Arte, web e social network - Il museo 2.0">
            <a:extLst>
              <a:ext uri="{FF2B5EF4-FFF2-40B4-BE49-F238E27FC236}">
                <a16:creationId xmlns:a16="http://schemas.microsoft.com/office/drawing/2014/main" id="{0E15C7DA-3699-40C3-BFA8-865DEE6D703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894" r="32393" b="-1"/>
          <a:stretch/>
        </p:blipFill>
        <p:spPr bwMode="auto">
          <a:xfrm>
            <a:off x="3540464" y="-5407"/>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097CD68E-23E3-4007-8847-CD0944C4F7B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A9254F87-5735-4153-B2EF-1CEA4FBB39BF}"/>
              </a:ext>
            </a:extLst>
          </p:cNvPr>
          <p:cNvSpPr>
            <a:spLocks noGrp="1"/>
          </p:cNvSpPr>
          <p:nvPr>
            <p:ph type="ctrTitle"/>
          </p:nvPr>
        </p:nvSpPr>
        <p:spPr>
          <a:xfrm>
            <a:off x="116137" y="108542"/>
            <a:ext cx="6081439" cy="5225143"/>
          </a:xfrm>
        </p:spPr>
        <p:txBody>
          <a:bodyPr anchor="b">
            <a:normAutofit/>
          </a:bodyPr>
          <a:lstStyle/>
          <a:p>
            <a:pPr algn="ctr">
              <a:lnSpc>
                <a:spcPct val="107000"/>
              </a:lnSpc>
              <a:spcAft>
                <a:spcPts val="800"/>
              </a:spcAft>
            </a:pPr>
            <a:r>
              <a:rPr lang="it-IT" sz="1400" b="1" dirty="0">
                <a:effectLst/>
                <a:latin typeface="Arial" panose="020B0604020202020204" pitchFamily="34" charset="0"/>
                <a:ea typeface="Calibri" panose="020F0502020204030204" pitchFamily="34" charset="0"/>
                <a:cs typeface="Arial" panose="020B0604020202020204" pitchFamily="34" charset="0"/>
              </a:rPr>
              <a:t>UNIVERSITÀ DEGLI STUDI DI SALERNO</a:t>
            </a:r>
            <a:br>
              <a:rPr lang="it-IT" sz="1400" b="1"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DIPARTIMENTO DI SCIENZE POLITICHE E DELLA COMUNICAZIONE</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CORSO DI LAUREA</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IN SCIENZE DELLA COMUNICAZIONE E IMPRESA</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TESI DI LAUREA </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IN</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METODOLOGIA E TECNICA DELLA RICERCA SOCIALE</a:t>
            </a:r>
            <a:r>
              <a:rPr lang="it-IT" sz="1400" dirty="0">
                <a:effectLst/>
                <a:latin typeface="Arial" panose="020B0604020202020204" pitchFamily="34" charset="0"/>
                <a:ea typeface="Calibri" panose="020F0502020204030204" pitchFamily="34" charset="0"/>
                <a:cs typeface="Arial" panose="020B0604020202020204" pitchFamily="34" charset="0"/>
              </a:rPr>
              <a:t/>
            </a:r>
            <a:br>
              <a:rPr lang="it-IT" sz="1400" dirty="0">
                <a:effectLst/>
                <a:latin typeface="Arial" panose="020B0604020202020204" pitchFamily="34" charset="0"/>
                <a:ea typeface="Calibri" panose="020F0502020204030204" pitchFamily="34" charset="0"/>
                <a:cs typeface="Arial" panose="020B0604020202020204" pitchFamily="34" charset="0"/>
              </a:rPr>
            </a:br>
            <a:r>
              <a:rPr lang="it-IT" sz="1400" b="1" dirty="0">
                <a:effectLst/>
                <a:latin typeface="Arial" panose="020B0604020202020204" pitchFamily="34" charset="0"/>
                <a:ea typeface="Calibri" panose="020F0502020204030204" pitchFamily="34" charset="0"/>
                <a:cs typeface="Arial" panose="020B0604020202020204" pitchFamily="34" charset="0"/>
              </a:rPr>
              <a:t> </a:t>
            </a:r>
            <a:br>
              <a:rPr lang="it-IT" sz="1400" b="1" dirty="0">
                <a:effectLst/>
                <a:latin typeface="Arial" panose="020B0604020202020204" pitchFamily="34" charset="0"/>
                <a:ea typeface="Calibri" panose="020F0502020204030204" pitchFamily="34" charset="0"/>
                <a:cs typeface="Arial" panose="020B0604020202020204" pitchFamily="34" charset="0"/>
              </a:rPr>
            </a:br>
            <a:r>
              <a:rPr lang="it-IT" sz="1400" b="1" dirty="0">
                <a:solidFill>
                  <a:srgbClr val="F5A700"/>
                </a:solidFill>
                <a:effectLst/>
                <a:latin typeface="Arial" panose="020B0604020202020204" pitchFamily="34" charset="0"/>
                <a:ea typeface="Calibri" panose="020F0502020204030204" pitchFamily="34" charset="0"/>
                <a:cs typeface="Arial" panose="020B0604020202020204" pitchFamily="34" charset="0"/>
              </a:rPr>
              <a:t>L’ARTE DI COMUNICARE L’ARTE.</a:t>
            </a:r>
            <a:br>
              <a:rPr lang="it-IT" sz="1400" b="1" dirty="0">
                <a:solidFill>
                  <a:srgbClr val="F5A700"/>
                </a:solidFill>
                <a:effectLst/>
                <a:latin typeface="Arial" panose="020B0604020202020204" pitchFamily="34" charset="0"/>
                <a:ea typeface="Calibri" panose="020F0502020204030204" pitchFamily="34" charset="0"/>
                <a:cs typeface="Arial" panose="020B0604020202020204" pitchFamily="34" charset="0"/>
              </a:rPr>
            </a:br>
            <a:r>
              <a:rPr lang="it-IT" sz="1400" b="1" dirty="0">
                <a:solidFill>
                  <a:srgbClr val="F5A700"/>
                </a:solidFill>
                <a:latin typeface="Arial" panose="020B0604020202020204" pitchFamily="34" charset="0"/>
                <a:ea typeface="Calibri" panose="020F0502020204030204" pitchFamily="34" charset="0"/>
                <a:cs typeface="Arial" panose="020B0604020202020204" pitchFamily="34" charset="0"/>
              </a:rPr>
              <a:t>UNA RICERCA QUALITATIVA SUI DIVULGATORI D’ARTE SU INSTAGRAM</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endParaRPr lang="it-IT" sz="4800" dirty="0"/>
          </a:p>
        </p:txBody>
      </p:sp>
      <p:sp>
        <p:nvSpPr>
          <p:cNvPr id="3" name="Sottotitolo 2">
            <a:extLst>
              <a:ext uri="{FF2B5EF4-FFF2-40B4-BE49-F238E27FC236}">
                <a16:creationId xmlns:a16="http://schemas.microsoft.com/office/drawing/2014/main" id="{A96FC310-F19D-4099-840C-15C9D283A2F0}"/>
              </a:ext>
            </a:extLst>
          </p:cNvPr>
          <p:cNvSpPr>
            <a:spLocks noGrp="1"/>
          </p:cNvSpPr>
          <p:nvPr>
            <p:ph type="subTitle" idx="1"/>
          </p:nvPr>
        </p:nvSpPr>
        <p:spPr>
          <a:xfrm>
            <a:off x="474306" y="4770045"/>
            <a:ext cx="3434994" cy="1258078"/>
          </a:xfrm>
        </p:spPr>
        <p:txBody>
          <a:bodyPr>
            <a:normAutofit/>
          </a:bodyPr>
          <a:lstStyle/>
          <a:p>
            <a:r>
              <a:rPr lang="it-IT" sz="1600" b="1" dirty="0">
                <a:latin typeface="Arial" panose="020B0604020202020204" pitchFamily="34" charset="0"/>
                <a:cs typeface="Arial" panose="020B0604020202020204" pitchFamily="34" charset="0"/>
              </a:rPr>
              <a:t>Relatore:</a:t>
            </a:r>
          </a:p>
          <a:p>
            <a:r>
              <a:rPr lang="it-IT" sz="1600" b="1" dirty="0">
                <a:latin typeface="Arial" panose="020B0604020202020204" pitchFamily="34" charset="0"/>
                <a:cs typeface="Arial" panose="020B0604020202020204" pitchFamily="34" charset="0"/>
              </a:rPr>
              <a:t>Ch.mo Prof </a:t>
            </a:r>
          </a:p>
          <a:p>
            <a:r>
              <a:rPr lang="it-IT" sz="1600" b="1" dirty="0">
                <a:latin typeface="Arial" panose="020B0604020202020204" pitchFamily="34" charset="0"/>
                <a:cs typeface="Arial" panose="020B0604020202020204" pitchFamily="34" charset="0"/>
              </a:rPr>
              <a:t>Felice Addeo</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a:extLst>
              <a:ext uri="{FF2B5EF4-FFF2-40B4-BE49-F238E27FC236}">
                <a16:creationId xmlns:a16="http://schemas.microsoft.com/office/drawing/2014/main" id="{C25B3367-F641-4B86-90A7-E8B2973559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0120" y="205250"/>
            <a:ext cx="1133475" cy="1133475"/>
          </a:xfrm>
          <a:prstGeom prst="rect">
            <a:avLst/>
          </a:prstGeom>
        </p:spPr>
      </p:pic>
      <p:sp>
        <p:nvSpPr>
          <p:cNvPr id="12" name="CasellaDiTesto 11">
            <a:extLst>
              <a:ext uri="{FF2B5EF4-FFF2-40B4-BE49-F238E27FC236}">
                <a16:creationId xmlns:a16="http://schemas.microsoft.com/office/drawing/2014/main" id="{CD5C937F-EE53-45CF-A35B-099C54B9F43A}"/>
              </a:ext>
            </a:extLst>
          </p:cNvPr>
          <p:cNvSpPr txBox="1"/>
          <p:nvPr/>
        </p:nvSpPr>
        <p:spPr>
          <a:xfrm>
            <a:off x="3540464" y="4755954"/>
            <a:ext cx="2298944"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Candidata: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Naomi Panarella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Matricola:031220228</a:t>
            </a:r>
          </a:p>
        </p:txBody>
      </p:sp>
      <p:sp>
        <p:nvSpPr>
          <p:cNvPr id="6" name="CasellaDiTesto 5">
            <a:extLst>
              <a:ext uri="{FF2B5EF4-FFF2-40B4-BE49-F238E27FC236}">
                <a16:creationId xmlns:a16="http://schemas.microsoft.com/office/drawing/2014/main" id="{A64DBED5-CBEA-46F5-B829-4EDDF84C8651}"/>
              </a:ext>
            </a:extLst>
          </p:cNvPr>
          <p:cNvSpPr txBox="1"/>
          <p:nvPr/>
        </p:nvSpPr>
        <p:spPr>
          <a:xfrm>
            <a:off x="474306" y="6063040"/>
            <a:ext cx="5365102"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1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Anno Accademico 2020/21</a:t>
            </a:r>
          </a:p>
        </p:txBody>
      </p:sp>
    </p:spTree>
    <p:extLst>
      <p:ext uri="{BB962C8B-B14F-4D97-AF65-F5344CB8AC3E}">
        <p14:creationId xmlns:p14="http://schemas.microsoft.com/office/powerpoint/2010/main" val="1650871258"/>
      </p:ext>
    </p:extLst>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1026" name="Picture 2" descr="Oltre l&amp;amp;#39;influencer marketing: le nuove tendenze del consumo “partecipato” a  base digitale – AgenziaCult">
            <a:extLst>
              <a:ext uri="{FF2B5EF4-FFF2-40B4-BE49-F238E27FC236}">
                <a16:creationId xmlns:a16="http://schemas.microsoft.com/office/drawing/2014/main" id="{10E19D3E-BB33-4847-9CD5-EB7E3E7E44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628" r="-1" b="-1"/>
          <a:stretch/>
        </p:blipFill>
        <p:spPr bwMode="auto">
          <a:xfrm>
            <a:off x="3535920"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122" name="Rectangle 121">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C9958F24-4FFB-404B-9FD7-BA33F1E5F025}"/>
              </a:ext>
            </a:extLst>
          </p:cNvPr>
          <p:cNvSpPr>
            <a:spLocks noGrp="1"/>
          </p:cNvSpPr>
          <p:nvPr>
            <p:ph type="title"/>
          </p:nvPr>
        </p:nvSpPr>
        <p:spPr>
          <a:xfrm>
            <a:off x="371094" y="1161288"/>
            <a:ext cx="3438144" cy="1124712"/>
          </a:xfrm>
        </p:spPr>
        <p:txBody>
          <a:bodyPr anchor="b">
            <a:noAutofit/>
          </a:bodyPr>
          <a:lstStyle/>
          <a:p>
            <a:r>
              <a:rPr lang="it-IT" b="1" dirty="0">
                <a:latin typeface="Arial" panose="020B0604020202020204" pitchFamily="34" charset="0"/>
                <a:cs typeface="Arial" panose="020B0604020202020204" pitchFamily="34" charset="0"/>
              </a:rPr>
              <a:t>Obiettivi della Tesi</a:t>
            </a:r>
          </a:p>
        </p:txBody>
      </p:sp>
      <p:sp>
        <p:nvSpPr>
          <p:cNvPr id="124" name="Rectangle 123">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Rectangle 125">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asellaDiTesto 4">
            <a:extLst>
              <a:ext uri="{FF2B5EF4-FFF2-40B4-BE49-F238E27FC236}">
                <a16:creationId xmlns:a16="http://schemas.microsoft.com/office/drawing/2014/main" id="{7F52EB26-DE0C-445A-A1AA-FE7B7414B1A1}"/>
              </a:ext>
            </a:extLst>
          </p:cNvPr>
          <p:cNvSpPr txBox="1"/>
          <p:nvPr/>
        </p:nvSpPr>
        <p:spPr>
          <a:xfrm>
            <a:off x="106596" y="2510365"/>
            <a:ext cx="3622631" cy="1015663"/>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da dove e come nasce </a:t>
            </a:r>
            <a:r>
              <a:rPr kumimoji="0" lang="it-IT"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rPr>
              <a:t>l’influencer e, in seguito, </a:t>
            </a: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il divulgatore d’arte;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 name="CasellaDiTesto 5">
            <a:extLst>
              <a:ext uri="{FF2B5EF4-FFF2-40B4-BE49-F238E27FC236}">
                <a16:creationId xmlns:a16="http://schemas.microsoft.com/office/drawing/2014/main" id="{D39471D4-A0B3-4E66-82A6-E5873DD0DDE0}"/>
              </a:ext>
            </a:extLst>
          </p:cNvPr>
          <p:cNvSpPr txBox="1"/>
          <p:nvPr/>
        </p:nvSpPr>
        <p:spPr>
          <a:xfrm>
            <a:off x="81382" y="3245558"/>
            <a:ext cx="306510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come si sta sviluppando questa figura;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7" name="CasellaDiTesto 6">
            <a:extLst>
              <a:ext uri="{FF2B5EF4-FFF2-40B4-BE49-F238E27FC236}">
                <a16:creationId xmlns:a16="http://schemas.microsoft.com/office/drawing/2014/main" id="{29636866-1047-4FD8-87CB-04BF948CDBA0}"/>
              </a:ext>
            </a:extLst>
          </p:cNvPr>
          <p:cNvSpPr txBox="1"/>
          <p:nvPr/>
        </p:nvSpPr>
        <p:spPr>
          <a:xfrm>
            <a:off x="84085" y="3830343"/>
            <a:ext cx="367354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quali sono i temi maggiormente trattati sulle loro pagine;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8" name="CasellaDiTesto 7">
            <a:extLst>
              <a:ext uri="{FF2B5EF4-FFF2-40B4-BE49-F238E27FC236}">
                <a16:creationId xmlns:a16="http://schemas.microsoft.com/office/drawing/2014/main" id="{442EF984-E840-46A6-8316-9B6C6C620E2F}"/>
              </a:ext>
            </a:extLst>
          </p:cNvPr>
          <p:cNvSpPr txBox="1"/>
          <p:nvPr/>
        </p:nvSpPr>
        <p:spPr>
          <a:xfrm>
            <a:off x="81382" y="4345856"/>
            <a:ext cx="3809237" cy="1231106"/>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in che modo vengono trattati. Quali funzionalità vengono utilizzate della piattaforma Instagram; che linguaggio viene impiegato per comunicare;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9" name="CasellaDiTesto 8">
            <a:extLst>
              <a:ext uri="{FF2B5EF4-FFF2-40B4-BE49-F238E27FC236}">
                <a16:creationId xmlns:a16="http://schemas.microsoft.com/office/drawing/2014/main" id="{CE237C39-AD75-4839-9217-2EC0CE412D4C}"/>
              </a:ext>
            </a:extLst>
          </p:cNvPr>
          <p:cNvSpPr txBox="1"/>
          <p:nvPr/>
        </p:nvSpPr>
        <p:spPr>
          <a:xfrm>
            <a:off x="39175" y="5364895"/>
            <a:ext cx="2895296" cy="800219"/>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che riscontri ricevono da chi li segue;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0" name="CasellaDiTesto 9">
            <a:extLst>
              <a:ext uri="{FF2B5EF4-FFF2-40B4-BE49-F238E27FC236}">
                <a16:creationId xmlns:a16="http://schemas.microsoft.com/office/drawing/2014/main" id="{012178BA-9DEE-45C0-AD3F-F1682F6A7975}"/>
              </a:ext>
            </a:extLst>
          </p:cNvPr>
          <p:cNvSpPr txBox="1"/>
          <p:nvPr/>
        </p:nvSpPr>
        <p:spPr>
          <a:xfrm>
            <a:off x="51607" y="5949680"/>
            <a:ext cx="3757631" cy="1015663"/>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Capire quali sono le prospettive future, se può diventare una nuova figura lavorativa.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127386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1000"/>
                                        <p:tgtEl>
                                          <p:spTgt spid="8"/>
                                        </p:tgtEl>
                                      </p:cBhvr>
                                    </p:animEffect>
                                    <p:anim calcmode="lin" valueType="num">
                                      <p:cBhvr>
                                        <p:cTn id="34" dur="1000" fill="hold"/>
                                        <p:tgtEl>
                                          <p:spTgt spid="8"/>
                                        </p:tgtEl>
                                        <p:attrNameLst>
                                          <p:attrName>ppt_x</p:attrName>
                                        </p:attrNameLst>
                                      </p:cBhvr>
                                      <p:tavLst>
                                        <p:tav tm="0">
                                          <p:val>
                                            <p:strVal val="#ppt_x"/>
                                          </p:val>
                                        </p:tav>
                                        <p:tav tm="100000">
                                          <p:val>
                                            <p:strVal val="#ppt_x"/>
                                          </p:val>
                                        </p:tav>
                                      </p:tavLst>
                                    </p:anim>
                                    <p:anim calcmode="lin" valueType="num">
                                      <p:cBhvr>
                                        <p:cTn id="35"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grpId="0" nodeType="click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fade">
                                      <p:cBhvr>
                                        <p:cTn id="40" dur="1000"/>
                                        <p:tgtEl>
                                          <p:spTgt spid="9"/>
                                        </p:tgtEl>
                                      </p:cBhvr>
                                    </p:animEffect>
                                    <p:anim calcmode="lin" valueType="num">
                                      <p:cBhvr>
                                        <p:cTn id="41" dur="1000" fill="hold"/>
                                        <p:tgtEl>
                                          <p:spTgt spid="9"/>
                                        </p:tgtEl>
                                        <p:attrNameLst>
                                          <p:attrName>ppt_x</p:attrName>
                                        </p:attrNameLst>
                                      </p:cBhvr>
                                      <p:tavLst>
                                        <p:tav tm="0">
                                          <p:val>
                                            <p:strVal val="#ppt_x"/>
                                          </p:val>
                                        </p:tav>
                                        <p:tav tm="100000">
                                          <p:val>
                                            <p:strVal val="#ppt_x"/>
                                          </p:val>
                                        </p:tav>
                                      </p:tavLst>
                                    </p:anim>
                                    <p:anim calcmode="lin" valueType="num">
                                      <p:cBhvr>
                                        <p:cTn id="4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1000"/>
                                        <p:tgtEl>
                                          <p:spTgt spid="10"/>
                                        </p:tgtEl>
                                      </p:cBhvr>
                                    </p:animEffect>
                                    <p:anim calcmode="lin" valueType="num">
                                      <p:cBhvr>
                                        <p:cTn id="48" dur="1000" fill="hold"/>
                                        <p:tgtEl>
                                          <p:spTgt spid="10"/>
                                        </p:tgtEl>
                                        <p:attrNameLst>
                                          <p:attrName>ppt_x</p:attrName>
                                        </p:attrNameLst>
                                      </p:cBhvr>
                                      <p:tavLst>
                                        <p:tav tm="0">
                                          <p:val>
                                            <p:strVal val="#ppt_x"/>
                                          </p:val>
                                        </p:tav>
                                        <p:tav tm="100000">
                                          <p:val>
                                            <p:strVal val="#ppt_x"/>
                                          </p:val>
                                        </p:tav>
                                      </p:tavLst>
                                    </p:anim>
                                    <p:anim calcmode="lin" valueType="num">
                                      <p:cBhvr>
                                        <p:cTn id="4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p:bldP spid="7" grpId="0"/>
      <p:bldP spid="8" grpId="0"/>
      <p:bldP spid="9" grpId="0"/>
      <p:bldP spid="10" grpId="0"/>
    </p:bldLst>
  </p:timing>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451B469A-72A9-45DB-B400-3D423B9184BA}"/>
              </a:ext>
            </a:extLst>
          </p:cNvPr>
          <p:cNvSpPr txBox="1"/>
          <p:nvPr/>
        </p:nvSpPr>
        <p:spPr>
          <a:xfrm>
            <a:off x="210327" y="188340"/>
            <a:ext cx="11089043"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Cultura convergente: i social media e i social network</a:t>
            </a:r>
            <a:endParaRPr kumimoji="0" lang="it-IT" sz="3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4" name="Segnaposto contenuto 4" descr="Immagine che contiene testo&#10;&#10;Descrizione generata automaticamente">
            <a:extLst>
              <a:ext uri="{FF2B5EF4-FFF2-40B4-BE49-F238E27FC236}">
                <a16:creationId xmlns:a16="http://schemas.microsoft.com/office/drawing/2014/main" id="{96206EBD-7E53-4D4D-A75A-067722BDCCD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0868" r="-1" b="10017"/>
          <a:stretch/>
        </p:blipFill>
        <p:spPr>
          <a:xfrm>
            <a:off x="527181" y="890619"/>
            <a:ext cx="3052953" cy="2415307"/>
          </a:xfrm>
          <a:prstGeom prst="rect">
            <a:avLst/>
          </a:prstGeom>
          <a:effectLst>
            <a:outerShdw blurRad="1270000" dist="50800" dir="5400000" sx="1000" sy="1000" algn="ctr" rotWithShape="0">
              <a:srgbClr val="000000">
                <a:alpha val="0"/>
              </a:srgbClr>
            </a:outerShdw>
            <a:softEdge rad="31750"/>
          </a:effectLst>
        </p:spPr>
      </p:pic>
      <p:sp>
        <p:nvSpPr>
          <p:cNvPr id="6" name="CasellaDiTesto 5">
            <a:extLst>
              <a:ext uri="{FF2B5EF4-FFF2-40B4-BE49-F238E27FC236}">
                <a16:creationId xmlns:a16="http://schemas.microsoft.com/office/drawing/2014/main" id="{DD00402D-2D1E-43C8-B772-2C5C26A3C295}"/>
              </a:ext>
            </a:extLst>
          </p:cNvPr>
          <p:cNvSpPr txBox="1"/>
          <p:nvPr/>
        </p:nvSpPr>
        <p:spPr>
          <a:xfrm>
            <a:off x="210327" y="3423430"/>
            <a:ext cx="4016439" cy="3166701"/>
          </a:xfrm>
          <a:prstGeom prst="rect">
            <a:avLst/>
          </a:prstGeom>
          <a:noFill/>
        </p:spPr>
        <p:txBody>
          <a:bodyPr wrap="square" rtlCol="0">
            <a:spAutoFit/>
          </a:bodyPr>
          <a:lstStyle/>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Ogni media è nuovo e sostituisce il precedente;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Ogni nuovo media sintetizza il precedente;</a:t>
            </a:r>
            <a:r>
              <a:rPr kumimoji="0" lang="it-IT" sz="1200" b="1" i="0" u="none"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sono sempre forme di trasporto di informazione;</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Tutti i media sono convergenti;</a:t>
            </a:r>
            <a:endParaRPr kumimoji="0" lang="it-IT" sz="1200" b="1" i="0" u="none"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diventano sempre più interattivi;</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endParaRP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FF9933"/>
                </a:solidFill>
                <a:effectLst/>
                <a:uLnTx/>
                <a:uFillTx/>
                <a:latin typeface="Arial" panose="020B0604020202020204" pitchFamily="34" charset="0"/>
                <a:ea typeface="Calibri" panose="020F0502020204030204" pitchFamily="34" charset="0"/>
                <a:cs typeface="Arial" panose="020B0604020202020204" pitchFamily="34" charset="0"/>
              </a:rPr>
              <a:t>Ogni media è un ripensare alle strutture sociali</a:t>
            </a: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a:t>
            </a:r>
          </a:p>
          <a:p>
            <a:pPr marL="342900" marR="0" lvl="0" indent="-342900" algn="just" defTabSz="914400" rtl="0" eaLnBrk="1" fontAlgn="auto" latinLnBrk="0" hangingPunct="1">
              <a:lnSpc>
                <a:spcPct val="150000"/>
              </a:lnSpc>
              <a:spcBef>
                <a:spcPts val="0"/>
              </a:spcBef>
              <a:spcAft>
                <a:spcPts val="800"/>
              </a:spcAft>
              <a:buClrTx/>
              <a:buSzTx/>
              <a:buFont typeface="Symbol" panose="05050102010706020507" pitchFamily="18" charset="2"/>
              <a:buChar char=""/>
              <a:tabLst/>
              <a:defRPr/>
            </a:pPr>
            <a:r>
              <a:rPr kumimoji="0" lang="it-IT" sz="1200" b="1"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Tutti i media diventano sempre più mobili e leggeri</a:t>
            </a:r>
            <a:r>
              <a:rPr kumimoji="0" lang="it-IT" sz="1200" b="0" i="0" u="sng"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ttangolo 6">
            <a:extLst>
              <a:ext uri="{FF2B5EF4-FFF2-40B4-BE49-F238E27FC236}">
                <a16:creationId xmlns:a16="http://schemas.microsoft.com/office/drawing/2014/main" id="{B1BAD46E-B76A-4227-AA97-62B106CF22D4}"/>
              </a:ext>
            </a:extLst>
          </p:cNvPr>
          <p:cNvSpPr/>
          <p:nvPr/>
        </p:nvSpPr>
        <p:spPr>
          <a:xfrm>
            <a:off x="261257" y="91939"/>
            <a:ext cx="117023" cy="675605"/>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pic>
        <p:nvPicPr>
          <p:cNvPr id="8" name="Picture 2" descr="frecce - PiuSicura Servizi per l&amp;amp;#39;impresa">
            <a:extLst>
              <a:ext uri="{FF2B5EF4-FFF2-40B4-BE49-F238E27FC236}">
                <a16:creationId xmlns:a16="http://schemas.microsoft.com/office/drawing/2014/main" id="{9DE0D888-4670-4964-8EFD-38581636EE2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6200000">
            <a:off x="4217445" y="2845113"/>
            <a:ext cx="1514071" cy="1037139"/>
          </a:xfrm>
          <a:prstGeom prst="rect">
            <a:avLst/>
          </a:prstGeom>
          <a:noFill/>
          <a:extLst>
            <a:ext uri="{909E8E84-426E-40DD-AFC4-6F175D3DCCD1}">
              <a14:hiddenFill xmlns:a14="http://schemas.microsoft.com/office/drawing/2010/main">
                <a:solidFill>
                  <a:srgbClr val="FFFFFF"/>
                </a:solidFill>
              </a14:hiddenFill>
            </a:ext>
          </a:extLst>
        </p:spPr>
      </p:pic>
      <p:pic>
        <p:nvPicPr>
          <p:cNvPr id="9" name="Segnaposto contenuto 4">
            <a:hlinkClick r:id="rId4" tgtFrame="&quot;_blank&quot;"/>
            <a:extLst>
              <a:ext uri="{FF2B5EF4-FFF2-40B4-BE49-F238E27FC236}">
                <a16:creationId xmlns:a16="http://schemas.microsoft.com/office/drawing/2014/main" id="{823B7102-8866-4A32-859A-6460BC08EF6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493050" y="2592647"/>
            <a:ext cx="3664598" cy="2589591"/>
          </a:xfrm>
          <a:prstGeom prst="rect">
            <a:avLst/>
          </a:prstGeom>
          <a:noFill/>
          <a:ln>
            <a:noFill/>
          </a:ln>
        </p:spPr>
      </p:pic>
      <p:pic>
        <p:nvPicPr>
          <p:cNvPr id="10" name="Segnaposto contenuto 5" descr="La Pro Loco Bisceglie organizza un corso di social media marketing">
            <a:extLst>
              <a:ext uri="{FF2B5EF4-FFF2-40B4-BE49-F238E27FC236}">
                <a16:creationId xmlns:a16="http://schemas.microsoft.com/office/drawing/2014/main" id="{E215978A-A8B5-46C6-A652-3492E79868B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795852" y="4278689"/>
            <a:ext cx="3868967" cy="2579311"/>
          </a:xfrm>
          <a:prstGeom prst="rect">
            <a:avLst/>
          </a:prstGeom>
          <a:noFill/>
          <a:ln>
            <a:noFill/>
          </a:ln>
          <a:effectLst>
            <a:outerShdw blurRad="152400" dist="317500" dir="5400000" sx="90000" sy="-19000" rotWithShape="0">
              <a:prstClr val="black">
                <a:alpha val="15000"/>
              </a:prstClr>
            </a:outerShdw>
            <a:softEdge rad="31750"/>
          </a:effectLst>
        </p:spPr>
      </p:pic>
      <p:sp>
        <p:nvSpPr>
          <p:cNvPr id="12" name="CasellaDiTesto 11">
            <a:extLst>
              <a:ext uri="{FF2B5EF4-FFF2-40B4-BE49-F238E27FC236}">
                <a16:creationId xmlns:a16="http://schemas.microsoft.com/office/drawing/2014/main" id="{57DEBCF0-41C0-46A3-9978-C015B1CE56AC}"/>
              </a:ext>
            </a:extLst>
          </p:cNvPr>
          <p:cNvSpPr txBox="1"/>
          <p:nvPr/>
        </p:nvSpPr>
        <p:spPr>
          <a:xfrm>
            <a:off x="8539551" y="890619"/>
            <a:ext cx="3125268" cy="1754326"/>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I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social networks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hanno abbattuto le barriere fisiche fra le persone, permettendo ad ognuno di interagire con chiunque altro anche dall’altra parte del mondo. Ma</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i social media</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non hanno trasformato solo le interazioni fra le persone, ma anche quelle fra gli utenti ed i brand, apportando un cambiamento dell’equilibrio di potere fra cliente ed azienda.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018595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500"/>
                                        <p:tgtEl>
                                          <p:spTgt spid="6">
                                            <p:txEl>
                                              <p:pRg st="0" end="0"/>
                                            </p:txEl>
                                          </p:spTgt>
                                        </p:tgtEl>
                                      </p:cBhvr>
                                    </p:animEffect>
                                  </p:childTnLst>
                                </p:cTn>
                              </p:par>
                              <p:par>
                                <p:cTn id="18" presetID="10" presetClass="entr" presetSubtype="0" fill="hold" nodeType="withEffect">
                                  <p:stCondLst>
                                    <p:cond delay="0"/>
                                  </p:stCondLst>
                                  <p:childTnLst>
                                    <p:set>
                                      <p:cBhvr>
                                        <p:cTn id="19" dur="1" fill="hold">
                                          <p:stCondLst>
                                            <p:cond delay="0"/>
                                          </p:stCondLst>
                                        </p:cTn>
                                        <p:tgtEl>
                                          <p:spTgt spid="6">
                                            <p:txEl>
                                              <p:pRg st="1" end="1"/>
                                            </p:txEl>
                                          </p:spTgt>
                                        </p:tgtEl>
                                        <p:attrNameLst>
                                          <p:attrName>style.visibility</p:attrName>
                                        </p:attrNameLst>
                                      </p:cBhvr>
                                      <p:to>
                                        <p:strVal val="visible"/>
                                      </p:to>
                                    </p:set>
                                    <p:animEffect transition="in" filter="fade">
                                      <p:cBhvr>
                                        <p:cTn id="20" dur="500"/>
                                        <p:tgtEl>
                                          <p:spTgt spid="6">
                                            <p:txEl>
                                              <p:pRg st="1" end="1"/>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6">
                                            <p:txEl>
                                              <p:pRg st="2" end="2"/>
                                            </p:txEl>
                                          </p:spTgt>
                                        </p:tgtEl>
                                        <p:attrNameLst>
                                          <p:attrName>style.visibility</p:attrName>
                                        </p:attrNameLst>
                                      </p:cBhvr>
                                      <p:to>
                                        <p:strVal val="visible"/>
                                      </p:to>
                                    </p:set>
                                    <p:animEffect transition="in" filter="fade">
                                      <p:cBhvr>
                                        <p:cTn id="23" dur="500"/>
                                        <p:tgtEl>
                                          <p:spTgt spid="6">
                                            <p:txEl>
                                              <p:pRg st="2" end="2"/>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3" end="3"/>
                                            </p:txEl>
                                          </p:spTgt>
                                        </p:tgtEl>
                                        <p:attrNameLst>
                                          <p:attrName>style.visibility</p:attrName>
                                        </p:attrNameLst>
                                      </p:cBhvr>
                                      <p:to>
                                        <p:strVal val="visible"/>
                                      </p:to>
                                    </p:set>
                                    <p:animEffect transition="in" filter="fade">
                                      <p:cBhvr>
                                        <p:cTn id="26" dur="500"/>
                                        <p:tgtEl>
                                          <p:spTgt spid="6">
                                            <p:txEl>
                                              <p:pRg st="3" end="3"/>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4" end="4"/>
                                            </p:txEl>
                                          </p:spTgt>
                                        </p:tgtEl>
                                        <p:attrNameLst>
                                          <p:attrName>style.visibility</p:attrName>
                                        </p:attrNameLst>
                                      </p:cBhvr>
                                      <p:to>
                                        <p:strVal val="visible"/>
                                      </p:to>
                                    </p:set>
                                    <p:animEffect transition="in" filter="fade">
                                      <p:cBhvr>
                                        <p:cTn id="29" dur="500"/>
                                        <p:tgtEl>
                                          <p:spTgt spid="6">
                                            <p:txEl>
                                              <p:pRg st="4" end="4"/>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6">
                                            <p:txEl>
                                              <p:pRg st="5" end="5"/>
                                            </p:txEl>
                                          </p:spTgt>
                                        </p:tgtEl>
                                        <p:attrNameLst>
                                          <p:attrName>style.visibility</p:attrName>
                                        </p:attrNameLst>
                                      </p:cBhvr>
                                      <p:to>
                                        <p:strVal val="visible"/>
                                      </p:to>
                                    </p:set>
                                    <p:animEffect transition="in" filter="fade">
                                      <p:cBhvr>
                                        <p:cTn id="32" dur="500"/>
                                        <p:tgtEl>
                                          <p:spTgt spid="6">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6">
                                            <p:txEl>
                                              <p:pRg st="6" end="6"/>
                                            </p:txEl>
                                          </p:spTgt>
                                        </p:tgtEl>
                                        <p:attrNameLst>
                                          <p:attrName>style.visibility</p:attrName>
                                        </p:attrNameLst>
                                      </p:cBhvr>
                                      <p:to>
                                        <p:strVal val="visible"/>
                                      </p:to>
                                    </p:set>
                                    <p:animEffect transition="in" filter="fade">
                                      <p:cBhvr>
                                        <p:cTn id="35" dur="500"/>
                                        <p:tgtEl>
                                          <p:spTgt spid="6">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1000"/>
                                        <p:tgtEl>
                                          <p:spTgt spid="8"/>
                                        </p:tgtEl>
                                      </p:cBhvr>
                                    </p:animEffect>
                                    <p:anim calcmode="lin" valueType="num">
                                      <p:cBhvr>
                                        <p:cTn id="41" dur="1000" fill="hold"/>
                                        <p:tgtEl>
                                          <p:spTgt spid="8"/>
                                        </p:tgtEl>
                                        <p:attrNameLst>
                                          <p:attrName>ppt_x</p:attrName>
                                        </p:attrNameLst>
                                      </p:cBhvr>
                                      <p:tavLst>
                                        <p:tav tm="0">
                                          <p:val>
                                            <p:strVal val="#ppt_x"/>
                                          </p:val>
                                        </p:tav>
                                        <p:tav tm="100000">
                                          <p:val>
                                            <p:strVal val="#ppt_x"/>
                                          </p:val>
                                        </p:tav>
                                      </p:tavLst>
                                    </p:anim>
                                    <p:anim calcmode="lin" valueType="num">
                                      <p:cBhvr>
                                        <p:cTn id="4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xEl>
                                              <p:pRg st="0" end="0"/>
                                            </p:txEl>
                                          </p:spTgt>
                                        </p:tgtEl>
                                        <p:attrNameLst>
                                          <p:attrName>style.visibility</p:attrName>
                                        </p:attrNameLst>
                                      </p:cBhvr>
                                      <p:to>
                                        <p:strVal val="visible"/>
                                      </p:to>
                                    </p:set>
                                    <p:animEffect transition="in" filter="barn(inVertical)">
                                      <p:cBhvr>
                                        <p:cTn id="57"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Segnaposto contenuto 5" descr="Immagine che contiene testo, clipart&#10;&#10;Descrizione generata automaticamente">
            <a:extLst>
              <a:ext uri="{FF2B5EF4-FFF2-40B4-BE49-F238E27FC236}">
                <a16:creationId xmlns:a16="http://schemas.microsoft.com/office/drawing/2014/main" id="{365FDCA6-9CA6-4F6A-B22E-47F98FECCB9E}"/>
              </a:ext>
            </a:extLst>
          </p:cNvPr>
          <p:cNvPicPr>
            <a:picLocks noChangeAspect="1"/>
          </p:cNvPicPr>
          <p:nvPr/>
        </p:nvPicPr>
        <p:blipFill rotWithShape="1">
          <a:blip r:embed="rId2">
            <a:extLst>
              <a:ext uri="{28A0092B-C50C-407E-A947-70E740481C1C}">
                <a14:useLocalDpi xmlns:a14="http://schemas.microsoft.com/office/drawing/2010/main" val="0"/>
              </a:ext>
            </a:extLst>
          </a:blip>
          <a:srcRect l="10667" r="7489" b="1"/>
          <a:stretch/>
        </p:blipFill>
        <p:spPr bwMode="auto">
          <a:xfrm>
            <a:off x="3523488" y="10"/>
            <a:ext cx="8668512" cy="6857990"/>
          </a:xfrm>
          <a:prstGeom prst="rect">
            <a:avLst/>
          </a:prstGeom>
          <a:noFill/>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CC2D001C-5294-431F-99C5-0C1E99ABE926}"/>
              </a:ext>
            </a:extLst>
          </p:cNvPr>
          <p:cNvSpPr>
            <a:spLocks noGrp="1"/>
          </p:cNvSpPr>
          <p:nvPr>
            <p:ph type="title"/>
          </p:nvPr>
        </p:nvSpPr>
        <p:spPr>
          <a:xfrm>
            <a:off x="371094" y="1117727"/>
            <a:ext cx="3152394" cy="1124712"/>
          </a:xfrm>
        </p:spPr>
        <p:txBody>
          <a:bodyPr anchor="b">
            <a:normAutofit/>
          </a:bodyPr>
          <a:lstStyle/>
          <a:p>
            <a:r>
              <a:rPr lang="it-IT" sz="1400" b="1" smtClean="0">
                <a:effectLst/>
                <a:latin typeface="Arial" panose="020B0604020202020204" pitchFamily="34" charset="0"/>
                <a:ea typeface="Calibri" panose="020F0502020204030204" pitchFamily="34" charset="0"/>
              </a:rPr>
              <a:t>L’influencer marketing </a:t>
            </a:r>
            <a:r>
              <a:rPr lang="it-IT" sz="1400" smtClean="0">
                <a:effectLst/>
                <a:latin typeface="Arial" panose="020B0604020202020204" pitchFamily="34" charset="0"/>
                <a:ea typeface="Calibri" panose="020F0502020204030204" pitchFamily="34" charset="0"/>
              </a:rPr>
              <a:t>si basa sull’utilizzo di soggetti, noti come “Influencer”, per promuovere un prodotto o servizio. </a:t>
            </a:r>
            <a:endParaRPr lang="it-IT" sz="140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Content Placeholder 7">
            <a:extLst>
              <a:ext uri="{FF2B5EF4-FFF2-40B4-BE49-F238E27FC236}">
                <a16:creationId xmlns:a16="http://schemas.microsoft.com/office/drawing/2014/main" id="{016C9159-E157-4B41-A48A-153C3C855C10}"/>
              </a:ext>
            </a:extLst>
          </p:cNvPr>
          <p:cNvSpPr>
            <a:spLocks noGrp="1"/>
          </p:cNvSpPr>
          <p:nvPr>
            <p:ph idx="1"/>
          </p:nvPr>
        </p:nvSpPr>
        <p:spPr>
          <a:xfrm>
            <a:off x="371094" y="2452624"/>
            <a:ext cx="3438906" cy="4121648"/>
          </a:xfrm>
        </p:spPr>
        <p:txBody>
          <a:bodyPr anchor="t">
            <a:normAutofit/>
          </a:bodyPr>
          <a:lstStyle/>
          <a:p>
            <a:r>
              <a:rPr lang="en-US" sz="1200" smtClean="0">
                <a:latin typeface="Arial" panose="020B0604020202020204" pitchFamily="34" charset="0"/>
                <a:cs typeface="Arial" panose="020B0604020202020204" pitchFamily="34" charset="0"/>
              </a:rPr>
              <a:t>Chi sono gli </a:t>
            </a:r>
            <a:r>
              <a:rPr lang="en-US" sz="1200" b="1" smtClean="0">
                <a:latin typeface="Arial" panose="020B0604020202020204" pitchFamily="34" charset="0"/>
                <a:cs typeface="Arial" panose="020B0604020202020204" pitchFamily="34" charset="0"/>
              </a:rPr>
              <a:t>INFLUENCER?</a:t>
            </a:r>
          </a:p>
          <a:p>
            <a:pPr marL="0" indent="0" algn="just">
              <a:buNone/>
            </a:pPr>
            <a:r>
              <a:rPr lang="it-IT" sz="1200" smtClean="0">
                <a:effectLst/>
                <a:latin typeface="Arial" panose="020B0604020202020204" pitchFamily="34" charset="0"/>
                <a:ea typeface="Calibri" panose="020F0502020204030204" pitchFamily="34" charset="0"/>
              </a:rPr>
              <a:t>“Gli influencer sono particolari utenti che riescono, grazie alla loro riconosciuta competenza e notevole esposizione, ad amplificare pareri, messaggi, opinioni, andando così ad influenzare una certa tipologia di pubblico“ (Pogliani)</a:t>
            </a:r>
            <a:endParaRPr lang="en-US" sz="1200" smtClean="0">
              <a:latin typeface="Arial" panose="020B0604020202020204" pitchFamily="34" charset="0"/>
              <a:cs typeface="Arial" panose="020B0604020202020204" pitchFamily="34" charset="0"/>
            </a:endParaRPr>
          </a:p>
          <a:p>
            <a:r>
              <a:rPr lang="en-US" sz="1200" smtClean="0">
                <a:latin typeface="Arial" panose="020B0604020202020204" pitchFamily="34" charset="0"/>
                <a:cs typeface="Arial" panose="020B0604020202020204" pitchFamily="34" charset="0"/>
              </a:rPr>
              <a:t>I </a:t>
            </a:r>
            <a:r>
              <a:rPr lang="en-US" sz="1200" b="1" smtClean="0">
                <a:latin typeface="Arial" panose="020B0604020202020204" pitchFamily="34" charset="0"/>
                <a:cs typeface="Arial" panose="020B0604020202020204" pitchFamily="34" charset="0"/>
              </a:rPr>
              <a:t>SOCIAL NETWORK </a:t>
            </a:r>
            <a:r>
              <a:rPr lang="en-US" sz="1200" smtClean="0">
                <a:latin typeface="Arial" panose="020B0604020202020204" pitchFamily="34" charset="0"/>
                <a:cs typeface="Arial" panose="020B0604020202020204" pitchFamily="34" charset="0"/>
              </a:rPr>
              <a:t>maggiormente utilizzati?</a:t>
            </a:r>
          </a:p>
          <a:p>
            <a:pPr marL="0" indent="0">
              <a:buNone/>
            </a:pPr>
            <a:endParaRPr lang="en-US" sz="1800" smtClean="0">
              <a:latin typeface="Arial" panose="020B0604020202020204" pitchFamily="34" charset="0"/>
              <a:cs typeface="Arial" panose="020B0604020202020204" pitchFamily="34" charset="0"/>
            </a:endParaRPr>
          </a:p>
          <a:p>
            <a:endParaRPr lang="en-US" sz="1800" smtClean="0">
              <a:latin typeface="Arial" panose="020B0604020202020204" pitchFamily="34" charset="0"/>
              <a:cs typeface="Arial" panose="020B0604020202020204" pitchFamily="34" charset="0"/>
            </a:endParaRPr>
          </a:p>
          <a:p>
            <a:r>
              <a:rPr lang="en-US" sz="1300" smtClean="0">
                <a:latin typeface="Arial" panose="020B0604020202020204" pitchFamily="34" charset="0"/>
                <a:cs typeface="Arial" panose="020B0604020202020204" pitchFamily="34" charset="0"/>
              </a:rPr>
              <a:t>In quali </a:t>
            </a:r>
            <a:r>
              <a:rPr lang="en-US" sz="1300" b="1" smtClean="0">
                <a:latin typeface="Arial" panose="020B0604020202020204" pitchFamily="34" charset="0"/>
                <a:cs typeface="Arial" panose="020B0604020202020204" pitchFamily="34" charset="0"/>
              </a:rPr>
              <a:t>SETTORI</a:t>
            </a:r>
            <a:r>
              <a:rPr lang="en-US" sz="1300" smtClean="0">
                <a:latin typeface="Arial" panose="020B0604020202020204" pitchFamily="34" charset="0"/>
                <a:cs typeface="Arial" panose="020B0604020202020204" pitchFamily="34" charset="0"/>
              </a:rPr>
              <a:t> hanno successo?</a:t>
            </a:r>
          </a:p>
          <a:p>
            <a:endParaRPr lang="en-US" sz="1700" dirty="0"/>
          </a:p>
        </p:txBody>
      </p:sp>
      <p:pic>
        <p:nvPicPr>
          <p:cNvPr id="5" name="Immagine 4">
            <a:extLst>
              <a:ext uri="{FF2B5EF4-FFF2-40B4-BE49-F238E27FC236}">
                <a16:creationId xmlns:a16="http://schemas.microsoft.com/office/drawing/2014/main" id="{9BA83554-53EC-45EC-822E-25459F0BB6C9}"/>
              </a:ext>
            </a:extLst>
          </p:cNvPr>
          <p:cNvPicPr>
            <a:picLocks noChangeAspect="1"/>
          </p:cNvPicPr>
          <p:nvPr/>
        </p:nvPicPr>
        <p:blipFill>
          <a:blip r:embed="rId3"/>
          <a:stretch>
            <a:fillRect/>
          </a:stretch>
        </p:blipFill>
        <p:spPr>
          <a:xfrm>
            <a:off x="533556" y="4742365"/>
            <a:ext cx="542591" cy="542591"/>
          </a:xfrm>
          <a:prstGeom prst="rect">
            <a:avLst/>
          </a:prstGeom>
        </p:spPr>
      </p:pic>
      <p:pic>
        <p:nvPicPr>
          <p:cNvPr id="12" name="Immagine 11">
            <a:extLst>
              <a:ext uri="{FF2B5EF4-FFF2-40B4-BE49-F238E27FC236}">
                <a16:creationId xmlns:a16="http://schemas.microsoft.com/office/drawing/2014/main" id="{F41B6A98-563A-474A-A4FA-7E723CE928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73752" y="4742365"/>
            <a:ext cx="534743" cy="542591"/>
          </a:xfrm>
          <a:prstGeom prst="rect">
            <a:avLst/>
          </a:prstGeom>
        </p:spPr>
      </p:pic>
      <p:pic>
        <p:nvPicPr>
          <p:cNvPr id="14" name="Immagine 13">
            <a:extLst>
              <a:ext uri="{FF2B5EF4-FFF2-40B4-BE49-F238E27FC236}">
                <a16:creationId xmlns:a16="http://schemas.microsoft.com/office/drawing/2014/main" id="{49AD28B9-53CF-40EE-AD05-C339402E4BF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149" y="4750213"/>
            <a:ext cx="534743" cy="534743"/>
          </a:xfrm>
          <a:prstGeom prst="rect">
            <a:avLst/>
          </a:prstGeom>
        </p:spPr>
      </p:pic>
      <p:pic>
        <p:nvPicPr>
          <p:cNvPr id="16" name="Immagine 15">
            <a:extLst>
              <a:ext uri="{FF2B5EF4-FFF2-40B4-BE49-F238E27FC236}">
                <a16:creationId xmlns:a16="http://schemas.microsoft.com/office/drawing/2014/main" id="{DC7A9C45-C9BB-499D-AB8E-76BDE75ECB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96546" y="4750213"/>
            <a:ext cx="548646" cy="548646"/>
          </a:xfrm>
          <a:prstGeom prst="rect">
            <a:avLst/>
          </a:prstGeom>
        </p:spPr>
      </p:pic>
      <p:pic>
        <p:nvPicPr>
          <p:cNvPr id="18" name="Immagine 17">
            <a:extLst>
              <a:ext uri="{FF2B5EF4-FFF2-40B4-BE49-F238E27FC236}">
                <a16:creationId xmlns:a16="http://schemas.microsoft.com/office/drawing/2014/main" id="{2E2F6C53-A318-4433-B9EC-142024EF4AC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3328" y="6063681"/>
            <a:ext cx="542819" cy="542819"/>
          </a:xfrm>
          <a:prstGeom prst="rect">
            <a:avLst/>
          </a:prstGeom>
        </p:spPr>
      </p:pic>
      <p:pic>
        <p:nvPicPr>
          <p:cNvPr id="19" name="Immagine 18">
            <a:extLst>
              <a:ext uri="{FF2B5EF4-FFF2-40B4-BE49-F238E27FC236}">
                <a16:creationId xmlns:a16="http://schemas.microsoft.com/office/drawing/2014/main" id="{489FEB5D-FAAD-493C-8353-B87E1D8FF2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206287" y="6085110"/>
            <a:ext cx="568800" cy="568800"/>
          </a:xfrm>
          <a:prstGeom prst="rect">
            <a:avLst/>
          </a:prstGeom>
        </p:spPr>
      </p:pic>
      <p:pic>
        <p:nvPicPr>
          <p:cNvPr id="20" name="Immagine 19">
            <a:extLst>
              <a:ext uri="{FF2B5EF4-FFF2-40B4-BE49-F238E27FC236}">
                <a16:creationId xmlns:a16="http://schemas.microsoft.com/office/drawing/2014/main" id="{1958E8E9-70FA-4D3F-ADBD-730F0184C90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849802" y="6085110"/>
            <a:ext cx="548647" cy="548647"/>
          </a:xfrm>
          <a:prstGeom prst="rect">
            <a:avLst/>
          </a:prstGeom>
        </p:spPr>
      </p:pic>
      <p:pic>
        <p:nvPicPr>
          <p:cNvPr id="21" name="Immagine 20">
            <a:extLst>
              <a:ext uri="{FF2B5EF4-FFF2-40B4-BE49-F238E27FC236}">
                <a16:creationId xmlns:a16="http://schemas.microsoft.com/office/drawing/2014/main" id="{8252E253-1DF4-4BB7-9DAF-218943E266E6}"/>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525998" y="6075277"/>
            <a:ext cx="548647" cy="548647"/>
          </a:xfrm>
          <a:prstGeom prst="rect">
            <a:avLst/>
          </a:prstGeom>
        </p:spPr>
      </p:pic>
    </p:spTree>
    <p:extLst>
      <p:ext uri="{BB962C8B-B14F-4D97-AF65-F5344CB8AC3E}">
        <p14:creationId xmlns:p14="http://schemas.microsoft.com/office/powerpoint/2010/main" val="3084046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0" end="0"/>
                                            </p:txEl>
                                          </p:spTgt>
                                        </p:tgtEl>
                                        <p:attrNameLst>
                                          <p:attrName>style.visibility</p:attrName>
                                        </p:attrNameLst>
                                      </p:cBhvr>
                                      <p:to>
                                        <p:strVal val="visible"/>
                                      </p:to>
                                    </p:set>
                                    <p:animEffect transition="in" filter="fade">
                                      <p:cBhvr>
                                        <p:cTn id="14" dur="1000"/>
                                        <p:tgtEl>
                                          <p:spTgt spid="8">
                                            <p:txEl>
                                              <p:pRg st="0" end="0"/>
                                            </p:txEl>
                                          </p:spTgt>
                                        </p:tgtEl>
                                      </p:cBhvr>
                                    </p:animEffect>
                                    <p:anim calcmode="lin" valueType="num">
                                      <p:cBhvr>
                                        <p:cTn id="15"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0" end="0"/>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8">
                                            <p:txEl>
                                              <p:pRg st="1" end="1"/>
                                            </p:txEl>
                                          </p:spTgt>
                                        </p:tgtEl>
                                        <p:attrNameLst>
                                          <p:attrName>style.visibility</p:attrName>
                                        </p:attrNameLst>
                                      </p:cBhvr>
                                      <p:to>
                                        <p:strVal val="visible"/>
                                      </p:to>
                                    </p:set>
                                    <p:animEffect transition="in" filter="fade">
                                      <p:cBhvr>
                                        <p:cTn id="19" dur="1000"/>
                                        <p:tgtEl>
                                          <p:spTgt spid="8">
                                            <p:txEl>
                                              <p:pRg st="1" end="1"/>
                                            </p:txEl>
                                          </p:spTgt>
                                        </p:tgtEl>
                                      </p:cBhvr>
                                    </p:animEffect>
                                    <p:anim calcmode="lin" valueType="num">
                                      <p:cBhvr>
                                        <p:cTn id="20"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1000"/>
                                        <p:tgtEl>
                                          <p:spTgt spid="8">
                                            <p:txEl>
                                              <p:pRg st="2" end="2"/>
                                            </p:txEl>
                                          </p:spTgt>
                                        </p:tgtEl>
                                      </p:cBhvr>
                                    </p:animEffect>
                                    <p:anim calcmode="lin" valueType="num">
                                      <p:cBhvr>
                                        <p:cTn id="27"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Effect transition="in" filter="fade">
                                      <p:cBhvr>
                                        <p:cTn id="33" dur="500"/>
                                        <p:tgtEl>
                                          <p:spTgt spid="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nodeType="clickEffect">
                                  <p:stCondLst>
                                    <p:cond delay="0"/>
                                  </p:stCondLst>
                                  <p:childTnLst>
                                    <p:set>
                                      <p:cBhvr>
                                        <p:cTn id="52" dur="1" fill="hold">
                                          <p:stCondLst>
                                            <p:cond delay="0"/>
                                          </p:stCondLst>
                                        </p:cTn>
                                        <p:tgtEl>
                                          <p:spTgt spid="8">
                                            <p:txEl>
                                              <p:pRg st="5" end="5"/>
                                            </p:txEl>
                                          </p:spTgt>
                                        </p:tgtEl>
                                        <p:attrNameLst>
                                          <p:attrName>style.visibility</p:attrName>
                                        </p:attrNameLst>
                                      </p:cBhvr>
                                      <p:to>
                                        <p:strVal val="visible"/>
                                      </p:to>
                                    </p:set>
                                    <p:animEffect transition="in" filter="fade">
                                      <p:cBhvr>
                                        <p:cTn id="53" dur="1000"/>
                                        <p:tgtEl>
                                          <p:spTgt spid="8">
                                            <p:txEl>
                                              <p:pRg st="5" end="5"/>
                                            </p:txEl>
                                          </p:spTgt>
                                        </p:tgtEl>
                                      </p:cBhvr>
                                    </p:animEffect>
                                    <p:anim calcmode="lin" valueType="num">
                                      <p:cBhvr>
                                        <p:cTn id="54" dur="1000" fill="hold"/>
                                        <p:tgtEl>
                                          <p:spTgt spid="8">
                                            <p:txEl>
                                              <p:pRg st="5" end="5"/>
                                            </p:txEl>
                                          </p:spTgt>
                                        </p:tgtEl>
                                        <p:attrNameLst>
                                          <p:attrName>ppt_x</p:attrName>
                                        </p:attrNameLst>
                                      </p:cBhvr>
                                      <p:tavLst>
                                        <p:tav tm="0">
                                          <p:val>
                                            <p:strVal val="#ppt_x"/>
                                          </p:val>
                                        </p:tav>
                                        <p:tav tm="100000">
                                          <p:val>
                                            <p:strVal val="#ppt_x"/>
                                          </p:val>
                                        </p:tav>
                                      </p:tavLst>
                                    </p:anim>
                                    <p:anim calcmode="lin" valueType="num">
                                      <p:cBhvr>
                                        <p:cTn id="55" dur="1000" fill="hold"/>
                                        <p:tgtEl>
                                          <p:spTgt spid="8">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fade">
                                      <p:cBhvr>
                                        <p:cTn id="60" dur="500"/>
                                        <p:tgtEl>
                                          <p:spTgt spid="18"/>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500"/>
                                        <p:tgtEl>
                                          <p:spTgt spid="19"/>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Effect transition="in" filter="fade">
                                      <p:cBhvr>
                                        <p:cTn id="70" dur="500"/>
                                        <p:tgtEl>
                                          <p:spTgt spid="2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21"/>
                                        </p:tgtEl>
                                        <p:attrNameLst>
                                          <p:attrName>style.visibility</p:attrName>
                                        </p:attrNameLst>
                                      </p:cBhvr>
                                      <p:to>
                                        <p:strVal val="visible"/>
                                      </p:to>
                                    </p:set>
                                    <p:animEffect transition="in" filter="fade">
                                      <p:cBhvr>
                                        <p:cTn id="7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8FC9BE17-9A7B-462D-AE50-3D877738730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pic>
        <p:nvPicPr>
          <p:cNvPr id="4" name="Segnaposto contenuto 3">
            <a:extLst>
              <a:ext uri="{FF2B5EF4-FFF2-40B4-BE49-F238E27FC236}">
                <a16:creationId xmlns:a16="http://schemas.microsoft.com/office/drawing/2014/main" id="{505A281C-0A87-4056-B43A-EAD60261AE3F}"/>
              </a:ext>
            </a:extLst>
          </p:cNvPr>
          <p:cNvPicPr>
            <a:picLocks noChangeAspect="1"/>
          </p:cNvPicPr>
          <p:nvPr/>
        </p:nvPicPr>
        <p:blipFill rotWithShape="1">
          <a:blip r:embed="rId2"/>
          <a:srcRect t="3132" r="1" b="33182"/>
          <a:stretch/>
        </p:blipFill>
        <p:spPr>
          <a:xfrm>
            <a:off x="3536371" y="10"/>
            <a:ext cx="8668512" cy="6857990"/>
          </a:xfrm>
          <a:prstGeom prst="rect">
            <a:avLst/>
          </a:prstGeom>
        </p:spPr>
      </p:pic>
      <p:sp>
        <p:nvSpPr>
          <p:cNvPr id="13" name="Rectangle 12">
            <a:extLst>
              <a:ext uri="{FF2B5EF4-FFF2-40B4-BE49-F238E27FC236}">
                <a16:creationId xmlns:a16="http://schemas.microsoft.com/office/drawing/2014/main" id="{3EBE8569-6AEC-4B8C-8D53-2DE337CDBA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299C52CF-1969-4F16-ADC3-3D86A6FF5DAC}"/>
              </a:ext>
            </a:extLst>
          </p:cNvPr>
          <p:cNvSpPr>
            <a:spLocks noGrp="1"/>
          </p:cNvSpPr>
          <p:nvPr>
            <p:ph type="title"/>
          </p:nvPr>
        </p:nvSpPr>
        <p:spPr>
          <a:xfrm>
            <a:off x="371094" y="1034050"/>
            <a:ext cx="3438144" cy="1297277"/>
          </a:xfrm>
        </p:spPr>
        <p:txBody>
          <a:bodyPr anchor="b">
            <a:noAutofit/>
          </a:bodyPr>
          <a:lstStyle/>
          <a:p>
            <a:pPr algn="ctr"/>
            <a:r>
              <a:rPr lang="it-IT" sz="3200" b="1" dirty="0">
                <a:latin typeface="Arial" panose="020B0604020202020204" pitchFamily="34" charset="0"/>
                <a:cs typeface="Arial" panose="020B0604020202020204" pitchFamily="34" charset="0"/>
              </a:rPr>
              <a:t>Chi sono i divulgatori di arte sui social?</a:t>
            </a:r>
            <a:endParaRPr lang="it-IT" sz="3200" dirty="0"/>
          </a:p>
        </p:txBody>
      </p:sp>
      <p:sp>
        <p:nvSpPr>
          <p:cNvPr id="15" name="Rectangle 14">
            <a:extLst>
              <a:ext uri="{FF2B5EF4-FFF2-40B4-BE49-F238E27FC236}">
                <a16:creationId xmlns:a16="http://schemas.microsoft.com/office/drawing/2014/main" id="{55D4142C-5077-457F-A6AD-3FECFDB39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A5F0580-5EE9-419F-96EE-B6529EF6E7D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chemeClr val="tx2">
              <a:lumMod val="25000"/>
              <a:lumOff val="75000"/>
            </a:schemeClr>
          </a:solidFill>
          <a:ln w="3175">
            <a:solidFill>
              <a:schemeClr val="tx2">
                <a:lumMod val="25000"/>
                <a:lumOff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CasellaDiTesto 13">
            <a:extLst>
              <a:ext uri="{FF2B5EF4-FFF2-40B4-BE49-F238E27FC236}">
                <a16:creationId xmlns:a16="http://schemas.microsoft.com/office/drawing/2014/main" id="{437409A8-F6A2-44E4-B2CD-2A8E4D8E5113}"/>
              </a:ext>
            </a:extLst>
          </p:cNvPr>
          <p:cNvSpPr txBox="1"/>
          <p:nvPr/>
        </p:nvSpPr>
        <p:spPr>
          <a:xfrm>
            <a:off x="283670" y="4876497"/>
            <a:ext cx="3590132"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afferma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Maria Vittoria Baravelli</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una delle art </a:t>
            </a:r>
            <a:r>
              <a:rPr kumimoji="0" lang="it-IT" sz="1200" b="0"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sharer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più famose del panorama italiano, in un’intervista: «prediligo il termine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it-IT" sz="1200" b="0"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art </a:t>
            </a:r>
            <a:r>
              <a:rPr kumimoji="0" lang="it-IT" sz="1200" b="0"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mn-cs"/>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perché il mio obiettivo principale è quello di condividere le informazioni e la cultura con il mio pubblico, creando un rapporto osmotico tra loro e me. Invece la parola stessa Influencer rimanda all’idea di proporre qualcosa condizionando e influenzando gli altri. Esercitare il proprio potere, e questo non mi piace affatto.»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6" name="CasellaDiTesto 15">
            <a:extLst>
              <a:ext uri="{FF2B5EF4-FFF2-40B4-BE49-F238E27FC236}">
                <a16:creationId xmlns:a16="http://schemas.microsoft.com/office/drawing/2014/main" id="{CF4F1DB2-07F1-4B82-BBF3-E807598B772E}"/>
              </a:ext>
            </a:extLst>
          </p:cNvPr>
          <p:cNvSpPr txBox="1"/>
          <p:nvPr/>
        </p:nvSpPr>
        <p:spPr>
          <a:xfrm>
            <a:off x="333265" y="2552945"/>
            <a:ext cx="3395963" cy="193899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Talvolta l’influencer d’arte è semplicemente colui che  racconta e porta alle mostre e le collezioni che visita; altre volte l’arte viene raccontata attraverso i viaggi o consigli di lifestyle; più raramente vengono prodotti contenuti originali, scherzosi e creativi che spiegano artisti o criticano il sistema dell’arte e il mercato dell’arte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e per queste ragioni vengono oggi definiti </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influencer” o “Art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20" name="CasellaDiTesto 19">
            <a:extLst>
              <a:ext uri="{FF2B5EF4-FFF2-40B4-BE49-F238E27FC236}">
                <a16:creationId xmlns:a16="http://schemas.microsoft.com/office/drawing/2014/main" id="{08FBE018-DB40-407A-A59E-CE920F9F3588}"/>
              </a:ext>
            </a:extLst>
          </p:cNvPr>
          <p:cNvSpPr txBox="1"/>
          <p:nvPr/>
        </p:nvSpPr>
        <p:spPr>
          <a:xfrm>
            <a:off x="844456" y="4433876"/>
            <a:ext cx="1847461"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a:t>
            </a:r>
          </a:p>
        </p:txBody>
      </p:sp>
      <p:sp>
        <p:nvSpPr>
          <p:cNvPr id="21" name="CasellaDiTesto 20">
            <a:extLst>
              <a:ext uri="{FF2B5EF4-FFF2-40B4-BE49-F238E27FC236}">
                <a16:creationId xmlns:a16="http://schemas.microsoft.com/office/drawing/2014/main" id="{C9E42DCE-ED7D-4E61-95AB-9D46B5ABDB36}"/>
              </a:ext>
            </a:extLst>
          </p:cNvPr>
          <p:cNvSpPr txBox="1"/>
          <p:nvPr/>
        </p:nvSpPr>
        <p:spPr>
          <a:xfrm>
            <a:off x="5465947" y="2802660"/>
            <a:ext cx="3324659"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Chi abbia definito questa figura è ancora estraneo, quindi è difficile dargli un appellativo definitivo.</a:t>
            </a:r>
          </a:p>
        </p:txBody>
      </p:sp>
      <p:pic>
        <p:nvPicPr>
          <p:cNvPr id="22" name="Picture 2" descr="frecce - PiuSicura Servizi per l&amp;amp;#39;impresa">
            <a:extLst>
              <a:ext uri="{FF2B5EF4-FFF2-40B4-BE49-F238E27FC236}">
                <a16:creationId xmlns:a16="http://schemas.microsoft.com/office/drawing/2014/main" id="{FD929629-1EE5-46E9-899C-5DD9DEFE855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9" r="36685"/>
          <a:stretch/>
        </p:blipFill>
        <p:spPr bwMode="auto">
          <a:xfrm rot="16200000">
            <a:off x="4038941" y="2979502"/>
            <a:ext cx="377356" cy="945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192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6">
                                            <p:txEl>
                                              <p:pRg st="0" end="0"/>
                                            </p:txEl>
                                          </p:spTgt>
                                        </p:tgtEl>
                                        <p:attrNameLst>
                                          <p:attrName>style.visibility</p:attrName>
                                        </p:attrNameLst>
                                      </p:cBhvr>
                                      <p:to>
                                        <p:strVal val="visible"/>
                                      </p:to>
                                    </p:set>
                                    <p:animEffect transition="in" filter="fade">
                                      <p:cBhvr>
                                        <p:cTn id="12" dur="1000"/>
                                        <p:tgtEl>
                                          <p:spTgt spid="16">
                                            <p:txEl>
                                              <p:pRg st="0" end="0"/>
                                            </p:txEl>
                                          </p:spTgt>
                                        </p:tgtEl>
                                      </p:cBhvr>
                                    </p:animEffect>
                                    <p:anim calcmode="lin" valueType="num">
                                      <p:cBhvr>
                                        <p:cTn id="13" dur="1000" fill="hold"/>
                                        <p:tgtEl>
                                          <p:spTgt spid="16">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20">
                                            <p:txEl>
                                              <p:pRg st="0" end="0"/>
                                            </p:txEl>
                                          </p:spTgt>
                                        </p:tgtEl>
                                        <p:attrNameLst>
                                          <p:attrName>style.visibility</p:attrName>
                                        </p:attrNameLst>
                                      </p:cBhvr>
                                      <p:to>
                                        <p:strVal val="visible"/>
                                      </p:to>
                                    </p:set>
                                    <p:animEffect transition="in" filter="wipe(down)">
                                      <p:cBhvr>
                                        <p:cTn id="19" dur="500"/>
                                        <p:tgtEl>
                                          <p:spTgt spid="20">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fade">
                                      <p:cBhvr>
                                        <p:cTn id="24" dur="1000"/>
                                        <p:tgtEl>
                                          <p:spTgt spid="14">
                                            <p:txEl>
                                              <p:pRg st="0" end="0"/>
                                            </p:txEl>
                                          </p:spTgt>
                                        </p:tgtEl>
                                      </p:cBhvr>
                                    </p:animEffect>
                                    <p:anim calcmode="lin" valueType="num">
                                      <p:cBhvr>
                                        <p:cTn id="25"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26"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fade">
                                      <p:cBhvr>
                                        <p:cTn id="31" dur="1000"/>
                                        <p:tgtEl>
                                          <p:spTgt spid="22"/>
                                        </p:tgtEl>
                                      </p:cBhvr>
                                    </p:animEffect>
                                    <p:anim calcmode="lin" valueType="num">
                                      <p:cBhvr>
                                        <p:cTn id="32" dur="1000" fill="hold"/>
                                        <p:tgtEl>
                                          <p:spTgt spid="22"/>
                                        </p:tgtEl>
                                        <p:attrNameLst>
                                          <p:attrName>ppt_x</p:attrName>
                                        </p:attrNameLst>
                                      </p:cBhvr>
                                      <p:tavLst>
                                        <p:tav tm="0">
                                          <p:val>
                                            <p:strVal val="#ppt_x"/>
                                          </p:val>
                                        </p:tav>
                                        <p:tav tm="100000">
                                          <p:val>
                                            <p:strVal val="#ppt_x"/>
                                          </p:val>
                                        </p:tav>
                                      </p:tavLst>
                                    </p:anim>
                                    <p:anim calcmode="lin" valueType="num">
                                      <p:cBhvr>
                                        <p:cTn id="3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6" presetClass="emph" presetSubtype="0" fill="hold" grpId="0" nodeType="clickEffect">
                                  <p:stCondLst>
                                    <p:cond delay="0"/>
                                  </p:stCondLst>
                                  <p:childTnLst>
                                    <p:animScale>
                                      <p:cBhvr>
                                        <p:cTn id="37" dur="2000" fill="hold"/>
                                        <p:tgtEl>
                                          <p:spTgt spid="21"/>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1" grpId="0"/>
    </p:bldLst>
  </p:timing>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1212F62-C198-46CA-87B2-6437FC60B584}"/>
              </a:ext>
            </a:extLst>
          </p:cNvPr>
          <p:cNvSpPr>
            <a:spLocks noGrp="1"/>
          </p:cNvSpPr>
          <p:nvPr>
            <p:ph type="title"/>
          </p:nvPr>
        </p:nvSpPr>
        <p:spPr>
          <a:xfrm>
            <a:off x="704327" y="574775"/>
            <a:ext cx="10168128" cy="1179576"/>
          </a:xfrm>
        </p:spPr>
        <p:txBody>
          <a:bodyPr>
            <a:normAutofit/>
          </a:bodyPr>
          <a:lstStyle/>
          <a:p>
            <a:r>
              <a:rPr lang="it-IT" b="1" dirty="0">
                <a:latin typeface="Arial" panose="020B0604020202020204" pitchFamily="34" charset="0"/>
                <a:cs typeface="Arial" panose="020B0604020202020204" pitchFamily="34" charset="0"/>
              </a:rPr>
              <a:t>Alcuni casi di successo:</a:t>
            </a:r>
          </a:p>
        </p:txBody>
      </p:sp>
      <p:pic>
        <p:nvPicPr>
          <p:cNvPr id="11" name="Immagine 10" descr="Immagine che contiene persona, esterni&#10;&#10;Descrizione generata automaticamente">
            <a:extLst>
              <a:ext uri="{FF2B5EF4-FFF2-40B4-BE49-F238E27FC236}">
                <a16:creationId xmlns:a16="http://schemas.microsoft.com/office/drawing/2014/main" id="{5620D10D-E6C3-4835-918F-CF37880C4D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4773" y="3429000"/>
            <a:ext cx="2302786" cy="2302786"/>
          </a:xfrm>
          <a:prstGeom prst="rect">
            <a:avLst/>
          </a:prstGeom>
        </p:spPr>
      </p:pic>
      <p:pic>
        <p:nvPicPr>
          <p:cNvPr id="14" name="Immagine 13" descr="Immagine che contiene parete, donna, persona, interni&#10;&#10;Descrizione generata automaticamente">
            <a:extLst>
              <a:ext uri="{FF2B5EF4-FFF2-40B4-BE49-F238E27FC236}">
                <a16:creationId xmlns:a16="http://schemas.microsoft.com/office/drawing/2014/main" id="{308A7535-BFFA-40FE-BA0F-87B445BD02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47278" y="3265935"/>
            <a:ext cx="3017290" cy="3017290"/>
          </a:xfrm>
          <a:prstGeom prst="rect">
            <a:avLst/>
          </a:prstGeom>
        </p:spPr>
      </p:pic>
      <p:pic>
        <p:nvPicPr>
          <p:cNvPr id="18" name="Immagine 17" descr="Immagine che contiene laser&#10;&#10;Descrizione generata automaticamente">
            <a:extLst>
              <a:ext uri="{FF2B5EF4-FFF2-40B4-BE49-F238E27FC236}">
                <a16:creationId xmlns:a16="http://schemas.microsoft.com/office/drawing/2014/main" id="{75D5DA96-97D0-480E-89DA-C9FD4D6E3B7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11" y="2226779"/>
            <a:ext cx="2918013" cy="3884772"/>
          </a:xfrm>
          <a:prstGeom prst="rect">
            <a:avLst/>
          </a:prstGeom>
        </p:spPr>
      </p:pic>
      <p:pic>
        <p:nvPicPr>
          <p:cNvPr id="20" name="Immagine 19" descr="Immagine che contiene testo&#10;&#10;Descrizione generata automaticamente">
            <a:extLst>
              <a:ext uri="{FF2B5EF4-FFF2-40B4-BE49-F238E27FC236}">
                <a16:creationId xmlns:a16="http://schemas.microsoft.com/office/drawing/2014/main" id="{FDA267F2-E04B-44DE-8E05-B8B4F3040BE2}"/>
              </a:ext>
            </a:extLst>
          </p:cNvPr>
          <p:cNvPicPr>
            <a:picLocks noChangeAspect="1"/>
          </p:cNvPicPr>
          <p:nvPr/>
        </p:nvPicPr>
        <p:blipFill rotWithShape="1">
          <a:blip r:embed="rId5">
            <a:extLst>
              <a:ext uri="{28A0092B-C50C-407E-A947-70E740481C1C}">
                <a14:useLocalDpi xmlns:a14="http://schemas.microsoft.com/office/drawing/2010/main" val="0"/>
              </a:ext>
            </a:extLst>
          </a:blip>
          <a:srcRect l="22151" t="22501" r="21011" b="22499"/>
          <a:stretch/>
        </p:blipFill>
        <p:spPr>
          <a:xfrm>
            <a:off x="6481168" y="2159907"/>
            <a:ext cx="2120731" cy="2052152"/>
          </a:xfrm>
          <a:prstGeom prst="rect">
            <a:avLst/>
          </a:prstGeom>
        </p:spPr>
      </p:pic>
    </p:spTree>
    <p:extLst>
      <p:ext uri="{BB962C8B-B14F-4D97-AF65-F5344CB8AC3E}">
        <p14:creationId xmlns:p14="http://schemas.microsoft.com/office/powerpoint/2010/main" val="4205999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500" fill="hold"/>
                                        <p:tgtEl>
                                          <p:spTgt spid="18"/>
                                        </p:tgtEl>
                                        <p:attrNameLst>
                                          <p:attrName>ppt_x</p:attrName>
                                        </p:attrNameLst>
                                      </p:cBhvr>
                                      <p:tavLst>
                                        <p:tav tm="0">
                                          <p:val>
                                            <p:strVal val="#ppt_x"/>
                                          </p:val>
                                        </p:tav>
                                        <p:tav tm="100000">
                                          <p:val>
                                            <p:strVal val="#ppt_x"/>
                                          </p:val>
                                        </p:tav>
                                      </p:tavLst>
                                    </p:anim>
                                    <p:anim calcmode="lin" valueType="num">
                                      <p:cBhvr additive="base">
                                        <p:cTn id="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500" fill="hold"/>
                                        <p:tgtEl>
                                          <p:spTgt spid="20"/>
                                        </p:tgtEl>
                                        <p:attrNameLst>
                                          <p:attrName>ppt_x</p:attrName>
                                        </p:attrNameLst>
                                      </p:cBhvr>
                                      <p:tavLst>
                                        <p:tav tm="0">
                                          <p:val>
                                            <p:strVal val="#ppt_x"/>
                                          </p:val>
                                        </p:tav>
                                        <p:tav tm="100000">
                                          <p:val>
                                            <p:strVal val="#ppt_x"/>
                                          </p:val>
                                        </p:tav>
                                      </p:tavLst>
                                    </p:anim>
                                    <p:anim calcmode="lin" valueType="num">
                                      <p:cBhvr additive="base">
                                        <p:cTn id="14"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fill="hold"/>
                                        <p:tgtEl>
                                          <p:spTgt spid="14"/>
                                        </p:tgtEl>
                                        <p:attrNameLst>
                                          <p:attrName>ppt_x</p:attrName>
                                        </p:attrNameLst>
                                      </p:cBhvr>
                                      <p:tavLst>
                                        <p:tav tm="0">
                                          <p:val>
                                            <p:strVal val="#ppt_x"/>
                                          </p:val>
                                        </p:tav>
                                        <p:tav tm="100000">
                                          <p:val>
                                            <p:strVal val="#ppt_x"/>
                                          </p:val>
                                        </p:tav>
                                      </p:tavLst>
                                    </p:anim>
                                    <p:anim calcmode="lin" valueType="num">
                                      <p:cBhvr additive="base">
                                        <p:cTn id="26"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93DDCB0-E0EB-409D-9A66-40123714CED8}"/>
              </a:ext>
            </a:extLst>
          </p:cNvPr>
          <p:cNvSpPr>
            <a:spLocks noGrp="1"/>
          </p:cNvSpPr>
          <p:nvPr>
            <p:ph type="title"/>
          </p:nvPr>
        </p:nvSpPr>
        <p:spPr>
          <a:xfrm>
            <a:off x="803203" y="588061"/>
            <a:ext cx="9507123" cy="874223"/>
          </a:xfrm>
        </p:spPr>
        <p:txBody>
          <a:bodyPr anchor="b">
            <a:normAutofit/>
          </a:bodyPr>
          <a:lstStyle/>
          <a:p>
            <a:r>
              <a:rPr lang="it-IT" b="1" dirty="0">
                <a:latin typeface="Arial" panose="020B0604020202020204" pitchFamily="34" charset="0"/>
                <a:cs typeface="Arial" panose="020B0604020202020204" pitchFamily="34" charset="0"/>
              </a:rPr>
              <a:t>Metodologia utilizzata nella ricerca</a:t>
            </a:r>
          </a:p>
        </p:txBody>
      </p:sp>
      <p:pic>
        <p:nvPicPr>
          <p:cNvPr id="7" name="Immagine 6">
            <a:extLst>
              <a:ext uri="{FF2B5EF4-FFF2-40B4-BE49-F238E27FC236}">
                <a16:creationId xmlns:a16="http://schemas.microsoft.com/office/drawing/2014/main" id="{A16151EC-2AB0-453F-BAFC-7CA7F54A5F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44220" y="2394740"/>
            <a:ext cx="3508683" cy="3508683"/>
          </a:xfrm>
          <a:prstGeom prst="rect">
            <a:avLst/>
          </a:prstGeom>
        </p:spPr>
      </p:pic>
      <p:pic>
        <p:nvPicPr>
          <p:cNvPr id="4" name="Picture 2" descr="frecce - PiuSicura Servizi per l&amp;amp;#39;impresa">
            <a:extLst>
              <a:ext uri="{FF2B5EF4-FFF2-40B4-BE49-F238E27FC236}">
                <a16:creationId xmlns:a16="http://schemas.microsoft.com/office/drawing/2014/main" id="{3C0A539A-A39C-460A-91B1-97BAE41A240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969" r="36685"/>
          <a:stretch/>
        </p:blipFill>
        <p:spPr bwMode="auto">
          <a:xfrm flipH="1">
            <a:off x="4280966" y="2907815"/>
            <a:ext cx="334188" cy="83711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frecce - PiuSicura Servizi per l&amp;amp;#39;impresa">
            <a:extLst>
              <a:ext uri="{FF2B5EF4-FFF2-40B4-BE49-F238E27FC236}">
                <a16:creationId xmlns:a16="http://schemas.microsoft.com/office/drawing/2014/main" id="{8B31E156-437E-41C8-AED9-639059617D0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5969" r="36685"/>
          <a:stretch/>
        </p:blipFill>
        <p:spPr bwMode="auto">
          <a:xfrm>
            <a:off x="4280966" y="4765267"/>
            <a:ext cx="327457" cy="820259"/>
          </a:xfrm>
          <a:prstGeom prst="rect">
            <a:avLst/>
          </a:prstGeom>
          <a:noFill/>
          <a:extLst>
            <a:ext uri="{909E8E84-426E-40DD-AFC4-6F175D3DCCD1}">
              <a14:hiddenFill xmlns:a14="http://schemas.microsoft.com/office/drawing/2010/main">
                <a:solidFill>
                  <a:srgbClr val="FFFFFF"/>
                </a:solidFill>
              </a14:hiddenFill>
            </a:ext>
          </a:extLst>
        </p:spPr>
      </p:pic>
      <p:sp>
        <p:nvSpPr>
          <p:cNvPr id="9" name="CasellaDiTesto 8">
            <a:extLst>
              <a:ext uri="{FF2B5EF4-FFF2-40B4-BE49-F238E27FC236}">
                <a16:creationId xmlns:a16="http://schemas.microsoft.com/office/drawing/2014/main" id="{9B4B3642-5BE3-41CE-A291-B221B9EB69E3}"/>
              </a:ext>
            </a:extLst>
          </p:cNvPr>
          <p:cNvSpPr txBox="1"/>
          <p:nvPr/>
        </p:nvSpPr>
        <p:spPr>
          <a:xfrm>
            <a:off x="639990" y="2175218"/>
            <a:ext cx="6955972"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Approccio non standard qualitativo: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l’approccio qualitativo studia le proprietà soggettive, quindi opinioni, atteggiamenti che fanno parte della cultura di un soggetto. Tecnica: intervista non direttiva, il soggetto parla di sé, il ricercatore qualitativo osserva la realtà che vuole indagare. Detto anche approccio non direttivo.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2" name="CasellaDiTesto 11">
            <a:extLst>
              <a:ext uri="{FF2B5EF4-FFF2-40B4-BE49-F238E27FC236}">
                <a16:creationId xmlns:a16="http://schemas.microsoft.com/office/drawing/2014/main" id="{F5BF88FE-BB5C-441C-9D84-35342476EB5F}"/>
              </a:ext>
            </a:extLst>
          </p:cNvPr>
          <p:cNvSpPr txBox="1"/>
          <p:nvPr/>
        </p:nvSpPr>
        <p:spPr>
          <a:xfrm>
            <a:off x="639990" y="3806005"/>
            <a:ext cx="6955972"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L’intervista qualitativa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è “una conversazione provocata dall’intervistatore, rivolta a soggetti scelti sulla base di un piano di rilevazione e in numero consistente, avente finalità di tipo conoscitivo, guidata dall’intervistatore, sulla base di uno schema flessibile e non standardizzato di interrogazione”.</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 (Corbetta,1999, p. 405)</a:t>
            </a:r>
            <a:endPar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3" name="CasellaDiTesto 12">
            <a:extLst>
              <a:ext uri="{FF2B5EF4-FFF2-40B4-BE49-F238E27FC236}">
                <a16:creationId xmlns:a16="http://schemas.microsoft.com/office/drawing/2014/main" id="{10D4A337-154B-491C-80EE-773B1A2A9799}"/>
              </a:ext>
            </a:extLst>
          </p:cNvPr>
          <p:cNvSpPr txBox="1"/>
          <p:nvPr/>
        </p:nvSpPr>
        <p:spPr>
          <a:xfrm>
            <a:off x="639991" y="5436792"/>
            <a:ext cx="6955972" cy="1682512"/>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endParaRPr>
          </a:p>
          <a:p>
            <a:pPr marL="171450" marR="0" lvl="0" indent="-171450" algn="just" defTabSz="914400"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Intervista ermeneutica semi-strutturata: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In questo caso l’intervistatore possiede una traccia che contiene i temi che dovrà affrontare nel corso dell’intervista. La formulazione delle domande e la loro successione sono tuttavia da decidere durante l’intervista a seconda dell’evoluzione di quest’ultima. L’intervistatore, in questo modo, può produrre un più personale stile di conversazione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Tree>
    <p:extLst>
      <p:ext uri="{BB962C8B-B14F-4D97-AF65-F5344CB8AC3E}">
        <p14:creationId xmlns:p14="http://schemas.microsoft.com/office/powerpoint/2010/main" val="3392430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down)">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1000"/>
                                        <p:tgtEl>
                                          <p:spTgt spid="9">
                                            <p:txEl>
                                              <p:pRg st="0" end="0"/>
                                            </p:txEl>
                                          </p:spTgt>
                                        </p:tgtEl>
                                      </p:cBhvr>
                                    </p:animEffect>
                                    <p:anim calcmode="lin" valueType="num">
                                      <p:cBhvr>
                                        <p:cTn id="2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ipe(down)">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2">
                                            <p:txEl>
                                              <p:pRg st="0" end="0"/>
                                            </p:txEl>
                                          </p:spTgt>
                                        </p:tgtEl>
                                        <p:attrNameLst>
                                          <p:attrName>style.visibility</p:attrName>
                                        </p:attrNameLst>
                                      </p:cBhvr>
                                      <p:to>
                                        <p:strVal val="visible"/>
                                      </p:to>
                                    </p:set>
                                    <p:animEffect transition="in" filter="fade">
                                      <p:cBhvr>
                                        <p:cTn id="34" dur="1000"/>
                                        <p:tgtEl>
                                          <p:spTgt spid="12">
                                            <p:txEl>
                                              <p:pRg st="0" end="0"/>
                                            </p:txEl>
                                          </p:spTgt>
                                        </p:tgtEl>
                                      </p:cBhvr>
                                    </p:animEffect>
                                    <p:anim calcmode="lin" valueType="num">
                                      <p:cBhvr>
                                        <p:cTn id="35"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36"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wipe(down)">
                                      <p:cBhvr>
                                        <p:cTn id="41" dur="500"/>
                                        <p:tgtEl>
                                          <p:spTgt spid="5"/>
                                        </p:tgtEl>
                                      </p:cBhvr>
                                    </p:animEffect>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796413"/>
          </a:xfrm>
        </p:spPr>
        <p:txBody>
          <a:bodyPr/>
          <a:lstStyle/>
          <a:p>
            <a:pPr algn="ctr"/>
            <a:r>
              <a:rPr lang="it-IT" dirty="0"/>
              <a:t>Premessa</a:t>
            </a:r>
          </a:p>
        </p:txBody>
      </p:sp>
      <p:sp>
        <p:nvSpPr>
          <p:cNvPr id="4" name="Rettangolo 3"/>
          <p:cNvSpPr/>
          <p:nvPr/>
        </p:nvSpPr>
        <p:spPr>
          <a:xfrm>
            <a:off x="130585" y="876089"/>
            <a:ext cx="11775665" cy="3416320"/>
          </a:xfrm>
          <a:prstGeom prst="rect">
            <a:avLst/>
          </a:prstGeom>
        </p:spPr>
        <p:txBody>
          <a:bodyPr wrap="square">
            <a:spAutoFit/>
          </a:bodyPr>
          <a:lstStyle/>
          <a:p>
            <a:r>
              <a:rPr lang="it-IT" sz="2400" dirty="0"/>
              <a:t>Negli ultimi anni abbiamo assistito a livello globale a una notevole crescita della produzione di dati insieme a una significativa diminuzione dei costi per la loro gestione e archiviazione. Queste nuove tecnologie riescono a catturare i diversi aspetti della nostra </a:t>
            </a:r>
            <a:r>
              <a:rPr lang="it-IT" sz="2400" i="1" dirty="0"/>
              <a:t>vita </a:t>
            </a:r>
            <a:r>
              <a:rPr lang="it-IT" sz="2400" dirty="0"/>
              <a:t>digitale, processando un continuo flusso di dati delle nostre interazioni. Nelle nostre vite quotidiane assistiamo a una continua crescita della pervasività di notizie, contenuti e servizi resi disponibili in qualsiasi luogo e momento della giornata attraverso il web e i vari dispositivi mobili. </a:t>
            </a:r>
          </a:p>
          <a:p>
            <a:r>
              <a:rPr lang="it-IT" sz="2400" dirty="0"/>
              <a:t>La nuova abbondanza di dati e le modalità con cui questi sono resi disponibili ci consentono oggi di analizzare livelli di realtà semplicemente inimmaginabile ieri (</a:t>
            </a:r>
            <a:r>
              <a:rPr lang="it-IT" sz="2400" dirty="0" err="1"/>
              <a:t>Agodi</a:t>
            </a:r>
            <a:r>
              <a:rPr lang="it-IT" sz="2400" dirty="0"/>
              <a:t>, 2010)</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49445" y="4372085"/>
            <a:ext cx="4460568" cy="2330647"/>
          </a:xfrm>
          <a:prstGeom prst="rect">
            <a:avLst/>
          </a:prstGeom>
        </p:spPr>
      </p:pic>
    </p:spTree>
    <p:extLst>
      <p:ext uri="{BB962C8B-B14F-4D97-AF65-F5344CB8AC3E}">
        <p14:creationId xmlns:p14="http://schemas.microsoft.com/office/powerpoint/2010/main" val="19269899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1325563"/>
          </a:xfrm>
        </p:spPr>
        <p:txBody>
          <a:bodyPr/>
          <a:lstStyle/>
          <a:p>
            <a:pPr algn="ctr"/>
            <a:r>
              <a:rPr lang="it-IT" dirty="0"/>
              <a:t>BIG DATA: evoluzione delle definizioni</a:t>
            </a:r>
          </a:p>
        </p:txBody>
      </p:sp>
      <p:sp>
        <p:nvSpPr>
          <p:cNvPr id="8" name="Rettangolo 7"/>
          <p:cNvSpPr/>
          <p:nvPr/>
        </p:nvSpPr>
        <p:spPr>
          <a:xfrm>
            <a:off x="147483" y="1650319"/>
            <a:ext cx="10992465" cy="3416320"/>
          </a:xfrm>
          <a:prstGeom prst="rect">
            <a:avLst/>
          </a:prstGeom>
        </p:spPr>
        <p:txBody>
          <a:bodyPr wrap="square">
            <a:spAutoFit/>
          </a:bodyPr>
          <a:lstStyle/>
          <a:p>
            <a:r>
              <a:rPr lang="it-IT" sz="2400" dirty="0"/>
              <a:t>Una delle definizioni più note è quella offerta da </a:t>
            </a:r>
            <a:r>
              <a:rPr lang="it-IT" sz="2400" dirty="0" err="1"/>
              <a:t>Laney</a:t>
            </a:r>
            <a:r>
              <a:rPr lang="it-IT" sz="2400" dirty="0"/>
              <a:t> (2001) e le sue «3 v» </a:t>
            </a:r>
          </a:p>
          <a:p>
            <a:endParaRPr lang="it-IT" sz="2400" dirty="0"/>
          </a:p>
          <a:p>
            <a:r>
              <a:rPr lang="it-IT" sz="2400" dirty="0"/>
              <a:t>Volume : enorme quantità di informazioni</a:t>
            </a:r>
          </a:p>
          <a:p>
            <a:endParaRPr lang="it-IT" sz="2400" dirty="0"/>
          </a:p>
          <a:p>
            <a:r>
              <a:rPr lang="it-IT" sz="2400" dirty="0" err="1"/>
              <a:t>Variety</a:t>
            </a:r>
            <a:r>
              <a:rPr lang="it-IT" sz="2400" dirty="0"/>
              <a:t>  :  vasta eterogeneità di informazioni</a:t>
            </a:r>
          </a:p>
          <a:p>
            <a:r>
              <a:rPr lang="it-IT" sz="2400" dirty="0"/>
              <a:t>strutturate, semi-strutturate e non strutturate</a:t>
            </a:r>
          </a:p>
          <a:p>
            <a:endParaRPr lang="it-IT" sz="2400" dirty="0"/>
          </a:p>
          <a:p>
            <a:r>
              <a:rPr lang="it-IT" sz="2400" dirty="0" err="1"/>
              <a:t>Velocity</a:t>
            </a:r>
            <a:r>
              <a:rPr lang="it-IT" sz="2400" dirty="0"/>
              <a:t> : informazioni prodotte in tempo reale</a:t>
            </a:r>
          </a:p>
          <a:p>
            <a:endParaRPr lang="it-IT" sz="2400" dirty="0"/>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4916" y="2153283"/>
            <a:ext cx="5837083" cy="4377812"/>
          </a:xfrm>
          <a:prstGeom prst="rect">
            <a:avLst/>
          </a:prstGeom>
        </p:spPr>
      </p:pic>
      <p:sp>
        <p:nvSpPr>
          <p:cNvPr id="3" name="Rettangolo 2"/>
          <p:cNvSpPr/>
          <p:nvPr/>
        </p:nvSpPr>
        <p:spPr>
          <a:xfrm>
            <a:off x="6262022" y="6531095"/>
            <a:ext cx="6096000" cy="307777"/>
          </a:xfrm>
          <a:prstGeom prst="rect">
            <a:avLst/>
          </a:prstGeom>
        </p:spPr>
        <p:txBody>
          <a:bodyPr>
            <a:spAutoFit/>
          </a:bodyPr>
          <a:lstStyle/>
          <a:p>
            <a:r>
              <a:rPr lang="it-IT" sz="1400" dirty="0"/>
              <a:t>https://www.datasciencecentral.com/forum/topics/the-3vs-that-define-big-data</a:t>
            </a:r>
          </a:p>
        </p:txBody>
      </p:sp>
    </p:spTree>
    <p:extLst>
      <p:ext uri="{BB962C8B-B14F-4D97-AF65-F5344CB8AC3E}">
        <p14:creationId xmlns:p14="http://schemas.microsoft.com/office/powerpoint/2010/main" val="40052582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9E6EFEE-6516-482C-B143-F97F9BF89D0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10" name="Rectangle 9">
            <a:extLst>
              <a:ext uri="{FF2B5EF4-FFF2-40B4-BE49-F238E27FC236}">
                <a16:creationId xmlns:a16="http://schemas.microsoft.com/office/drawing/2014/main" id="{3DF0D2C0-CD0C-470C-8851-D8B2CC417CB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2748766" y="3248002"/>
            <a:ext cx="5688917" cy="1913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CasellaDiTesto 8">
            <a:extLst>
              <a:ext uri="{FF2B5EF4-FFF2-40B4-BE49-F238E27FC236}">
                <a16:creationId xmlns:a16="http://schemas.microsoft.com/office/drawing/2014/main" id="{3EBD873B-E753-43FC-BA65-FBC0BEEA2D88}"/>
              </a:ext>
            </a:extLst>
          </p:cNvPr>
          <p:cNvSpPr txBox="1"/>
          <p:nvPr/>
        </p:nvSpPr>
        <p:spPr>
          <a:xfrm>
            <a:off x="312877" y="1442564"/>
            <a:ext cx="2085089" cy="2769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mn-cs"/>
              </a:rPr>
              <a:t>:</a:t>
            </a:r>
            <a:endParaRPr kumimoji="0" lang="it-IT" sz="1200" b="0" i="0" u="none" strike="noStrike" kern="1200" cap="none" spc="0" normalizeH="0" baseline="0" noProof="0" dirty="0">
              <a:ln>
                <a:noFill/>
              </a:ln>
              <a:solidFill>
                <a:srgbClr val="000000"/>
              </a:solidFill>
              <a:effectLst/>
              <a:uLnTx/>
              <a:uFillTx/>
              <a:latin typeface="Avenir Next LT Pro"/>
              <a:ea typeface="+mn-ea"/>
              <a:cs typeface="+mn-cs"/>
            </a:endParaRPr>
          </a:p>
        </p:txBody>
      </p:sp>
      <p:grpSp>
        <p:nvGrpSpPr>
          <p:cNvPr id="2" name="Gruppo 1">
            <a:extLst>
              <a:ext uri="{FF2B5EF4-FFF2-40B4-BE49-F238E27FC236}">
                <a16:creationId xmlns:a16="http://schemas.microsoft.com/office/drawing/2014/main" id="{008DEAC1-4C13-4722-9C4E-CD56EF52BA51}"/>
              </a:ext>
            </a:extLst>
          </p:cNvPr>
          <p:cNvGrpSpPr/>
          <p:nvPr/>
        </p:nvGrpSpPr>
        <p:grpSpPr>
          <a:xfrm>
            <a:off x="1049920" y="0"/>
            <a:ext cx="10283545" cy="6858000"/>
            <a:chOff x="1049920" y="0"/>
            <a:chExt cx="10283545" cy="6858000"/>
          </a:xfrm>
        </p:grpSpPr>
        <p:pic>
          <p:nvPicPr>
            <p:cNvPr id="7" name="Immagine 6">
              <a:extLst>
                <a:ext uri="{FF2B5EF4-FFF2-40B4-BE49-F238E27FC236}">
                  <a16:creationId xmlns:a16="http://schemas.microsoft.com/office/drawing/2014/main" id="{0FE6A208-5A94-44B2-B786-9136F5EFFE5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49920" y="0"/>
              <a:ext cx="10283545" cy="6858000"/>
            </a:xfrm>
            <a:prstGeom prst="rect">
              <a:avLst/>
            </a:prstGeom>
            <a:noFill/>
            <a:ln>
              <a:noFill/>
            </a:ln>
          </p:spPr>
        </p:pic>
        <p:sp>
          <p:nvSpPr>
            <p:cNvPr id="3" name="CasellaDiTesto 2">
              <a:extLst>
                <a:ext uri="{FF2B5EF4-FFF2-40B4-BE49-F238E27FC236}">
                  <a16:creationId xmlns:a16="http://schemas.microsoft.com/office/drawing/2014/main" id="{BF22922D-0694-4A30-9CE0-C7E23A3161A4}"/>
                </a:ext>
              </a:extLst>
            </p:cNvPr>
            <p:cNvSpPr txBox="1"/>
            <p:nvPr/>
          </p:nvSpPr>
          <p:spPr>
            <a:xfrm>
              <a:off x="1195815" y="0"/>
              <a:ext cx="7044612"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Mappa concettuale della ricerca</a:t>
              </a:r>
            </a:p>
          </p:txBody>
        </p:sp>
      </p:grpSp>
    </p:spTree>
    <p:extLst>
      <p:ext uri="{BB962C8B-B14F-4D97-AF65-F5344CB8AC3E}">
        <p14:creationId xmlns:p14="http://schemas.microsoft.com/office/powerpoint/2010/main" val="4143907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5229AFA5-7C70-4FCC-ABC7-4E8A341ADC8B}"/>
              </a:ext>
            </a:extLst>
          </p:cNvPr>
          <p:cNvSpPr/>
          <p:nvPr/>
        </p:nvSpPr>
        <p:spPr>
          <a:xfrm>
            <a:off x="333957" y="180197"/>
            <a:ext cx="117023" cy="675605"/>
          </a:xfrm>
          <a:prstGeom prst="rect">
            <a:avLst/>
          </a:prstGeom>
          <a:solidFill>
            <a:srgbClr val="FF9933"/>
          </a:solidFill>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white"/>
              </a:solidFill>
              <a:effectLst/>
              <a:highlight>
                <a:srgbClr val="FF9933"/>
              </a:highlight>
              <a:uLnTx/>
              <a:uFillTx/>
              <a:latin typeface="Avenir Next LT Pro"/>
              <a:ea typeface="+mn-ea"/>
              <a:cs typeface="+mn-cs"/>
            </a:endParaRPr>
          </a:p>
        </p:txBody>
      </p:sp>
      <p:sp>
        <p:nvSpPr>
          <p:cNvPr id="4" name="CasellaDiTesto 3">
            <a:extLst>
              <a:ext uri="{FF2B5EF4-FFF2-40B4-BE49-F238E27FC236}">
                <a16:creationId xmlns:a16="http://schemas.microsoft.com/office/drawing/2014/main" id="{99592015-9445-4A19-96E3-BD6626469D30}"/>
              </a:ext>
            </a:extLst>
          </p:cNvPr>
          <p:cNvSpPr txBox="1"/>
          <p:nvPr/>
        </p:nvSpPr>
        <p:spPr>
          <a:xfrm>
            <a:off x="671019" y="180197"/>
            <a:ext cx="9740576"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4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Scelta dei divulgatori d'intervistati</a:t>
            </a:r>
          </a:p>
        </p:txBody>
      </p:sp>
      <p:pic>
        <p:nvPicPr>
          <p:cNvPr id="39" name="Immagine 38">
            <a:extLst>
              <a:ext uri="{FF2B5EF4-FFF2-40B4-BE49-F238E27FC236}">
                <a16:creationId xmlns:a16="http://schemas.microsoft.com/office/drawing/2014/main" id="{4A09925B-CDBD-45B1-B6E5-B38ACC24DE34}"/>
              </a:ext>
            </a:extLst>
          </p:cNvPr>
          <p:cNvPicPr preferRelativeResize="0">
            <a:picLocks/>
          </p:cNvPicPr>
          <p:nvPr/>
        </p:nvPicPr>
        <p:blipFill>
          <a:blip r:embed="rId2" cstate="print">
            <a:extLst>
              <a:ext uri="{28A0092B-C50C-407E-A947-70E740481C1C}">
                <a14:useLocalDpi xmlns:a14="http://schemas.microsoft.com/office/drawing/2010/main" val="0"/>
              </a:ext>
            </a:extLst>
          </a:blip>
          <a:stretch>
            <a:fillRect/>
          </a:stretch>
        </p:blipFill>
        <p:spPr>
          <a:xfrm>
            <a:off x="70923" y="1341470"/>
            <a:ext cx="1080000" cy="2160000"/>
          </a:xfrm>
          <a:prstGeom prst="rect">
            <a:avLst/>
          </a:prstGeom>
        </p:spPr>
      </p:pic>
      <p:pic>
        <p:nvPicPr>
          <p:cNvPr id="41" name="Immagine 40">
            <a:extLst>
              <a:ext uri="{FF2B5EF4-FFF2-40B4-BE49-F238E27FC236}">
                <a16:creationId xmlns:a16="http://schemas.microsoft.com/office/drawing/2014/main" id="{FFE8781E-8B32-4244-A583-6F21B91A09C0}"/>
              </a:ext>
            </a:extLst>
          </p:cNvPr>
          <p:cNvPicPr preferRelativeResize="0">
            <a:picLocks/>
          </p:cNvPicPr>
          <p:nvPr/>
        </p:nvPicPr>
        <p:blipFill rotWithShape="1">
          <a:blip r:embed="rId3" cstate="print">
            <a:extLst>
              <a:ext uri="{28A0092B-C50C-407E-A947-70E740481C1C}">
                <a14:useLocalDpi xmlns:a14="http://schemas.microsoft.com/office/drawing/2010/main" val="0"/>
              </a:ext>
            </a:extLst>
          </a:blip>
          <a:srcRect b="4134"/>
          <a:stretch/>
        </p:blipFill>
        <p:spPr>
          <a:xfrm>
            <a:off x="1298264" y="1355645"/>
            <a:ext cx="1080000" cy="2160000"/>
          </a:xfrm>
          <a:prstGeom prst="rect">
            <a:avLst/>
          </a:prstGeom>
        </p:spPr>
      </p:pic>
      <p:pic>
        <p:nvPicPr>
          <p:cNvPr id="43" name="Immagine 42">
            <a:extLst>
              <a:ext uri="{FF2B5EF4-FFF2-40B4-BE49-F238E27FC236}">
                <a16:creationId xmlns:a16="http://schemas.microsoft.com/office/drawing/2014/main" id="{46D432EF-D4FD-4E55-8912-9EDBA2BE0767}"/>
              </a:ext>
            </a:extLst>
          </p:cNvPr>
          <p:cNvPicPr preferRelativeResize="0">
            <a:picLocks/>
          </p:cNvPicPr>
          <p:nvPr/>
        </p:nvPicPr>
        <p:blipFill rotWithShape="1">
          <a:blip r:embed="rId4" cstate="print">
            <a:extLst>
              <a:ext uri="{28A0092B-C50C-407E-A947-70E740481C1C}">
                <a14:useLocalDpi xmlns:a14="http://schemas.microsoft.com/office/drawing/2010/main" val="0"/>
              </a:ext>
            </a:extLst>
          </a:blip>
          <a:srcRect b="2627"/>
          <a:stretch/>
        </p:blipFill>
        <p:spPr>
          <a:xfrm>
            <a:off x="3731190" y="1355645"/>
            <a:ext cx="1080000" cy="2160000"/>
          </a:xfrm>
          <a:prstGeom prst="rect">
            <a:avLst/>
          </a:prstGeom>
        </p:spPr>
      </p:pic>
      <p:pic>
        <p:nvPicPr>
          <p:cNvPr id="45" name="Immagine 44">
            <a:extLst>
              <a:ext uri="{FF2B5EF4-FFF2-40B4-BE49-F238E27FC236}">
                <a16:creationId xmlns:a16="http://schemas.microsoft.com/office/drawing/2014/main" id="{43E70948-B0A5-413A-A28F-FFCBD66FD85F}"/>
              </a:ext>
            </a:extLst>
          </p:cNvPr>
          <p:cNvPicPr preferRelativeResize="0">
            <a:picLocks/>
          </p:cNvPicPr>
          <p:nvPr/>
        </p:nvPicPr>
        <p:blipFill rotWithShape="1">
          <a:blip r:embed="rId5" cstate="print">
            <a:extLst>
              <a:ext uri="{28A0092B-C50C-407E-A947-70E740481C1C}">
                <a14:useLocalDpi xmlns:a14="http://schemas.microsoft.com/office/drawing/2010/main" val="0"/>
              </a:ext>
            </a:extLst>
          </a:blip>
          <a:srcRect r="417" b="2457"/>
          <a:stretch/>
        </p:blipFill>
        <p:spPr>
          <a:xfrm>
            <a:off x="2524854" y="1341470"/>
            <a:ext cx="1080000" cy="2160000"/>
          </a:xfrm>
          <a:prstGeom prst="rect">
            <a:avLst/>
          </a:prstGeom>
        </p:spPr>
      </p:pic>
      <p:pic>
        <p:nvPicPr>
          <p:cNvPr id="47" name="Immagine 46">
            <a:extLst>
              <a:ext uri="{FF2B5EF4-FFF2-40B4-BE49-F238E27FC236}">
                <a16:creationId xmlns:a16="http://schemas.microsoft.com/office/drawing/2014/main" id="{C847465C-A8A0-4F64-9050-1D7D2F98D9F4}"/>
              </a:ext>
            </a:extLst>
          </p:cNvPr>
          <p:cNvPicPr preferRelativeResize="0">
            <a:picLocks/>
          </p:cNvPicPr>
          <p:nvPr/>
        </p:nvPicPr>
        <p:blipFill>
          <a:blip r:embed="rId6" cstate="print">
            <a:extLst>
              <a:ext uri="{28A0092B-C50C-407E-A947-70E740481C1C}">
                <a14:useLocalDpi xmlns:a14="http://schemas.microsoft.com/office/drawing/2010/main" val="0"/>
              </a:ext>
            </a:extLst>
          </a:blip>
          <a:stretch>
            <a:fillRect/>
          </a:stretch>
        </p:blipFill>
        <p:spPr>
          <a:xfrm>
            <a:off x="7390706" y="1355645"/>
            <a:ext cx="1080000" cy="2160000"/>
          </a:xfrm>
          <a:prstGeom prst="rect">
            <a:avLst/>
          </a:prstGeom>
        </p:spPr>
      </p:pic>
      <p:pic>
        <p:nvPicPr>
          <p:cNvPr id="49" name="Immagine 48">
            <a:extLst>
              <a:ext uri="{FF2B5EF4-FFF2-40B4-BE49-F238E27FC236}">
                <a16:creationId xmlns:a16="http://schemas.microsoft.com/office/drawing/2014/main" id="{C8BE582D-85B8-47D2-9BAA-A8067D36545B}"/>
              </a:ext>
            </a:extLst>
          </p:cNvPr>
          <p:cNvPicPr preferRelativeResize="0">
            <a:picLocks/>
          </p:cNvPicPr>
          <p:nvPr/>
        </p:nvPicPr>
        <p:blipFill>
          <a:blip r:embed="rId7" cstate="print">
            <a:extLst>
              <a:ext uri="{28A0092B-C50C-407E-A947-70E740481C1C}">
                <a14:useLocalDpi xmlns:a14="http://schemas.microsoft.com/office/drawing/2010/main" val="0"/>
              </a:ext>
            </a:extLst>
          </a:blip>
          <a:stretch>
            <a:fillRect/>
          </a:stretch>
        </p:blipFill>
        <p:spPr>
          <a:xfrm>
            <a:off x="6164116" y="1355645"/>
            <a:ext cx="1080000" cy="2160000"/>
          </a:xfrm>
          <a:prstGeom prst="rect">
            <a:avLst/>
          </a:prstGeom>
        </p:spPr>
      </p:pic>
      <p:pic>
        <p:nvPicPr>
          <p:cNvPr id="51" name="Immagine 50">
            <a:extLst>
              <a:ext uri="{FF2B5EF4-FFF2-40B4-BE49-F238E27FC236}">
                <a16:creationId xmlns:a16="http://schemas.microsoft.com/office/drawing/2014/main" id="{3EDED129-045B-4E0E-ABFC-1A18BAFC8C8D}"/>
              </a:ext>
            </a:extLst>
          </p:cNvPr>
          <p:cNvPicPr preferRelativeResize="0">
            <a:picLocks/>
          </p:cNvPicPr>
          <p:nvPr/>
        </p:nvPicPr>
        <p:blipFill rotWithShape="1">
          <a:blip r:embed="rId8" cstate="print">
            <a:extLst>
              <a:ext uri="{28A0092B-C50C-407E-A947-70E740481C1C}">
                <a14:useLocalDpi xmlns:a14="http://schemas.microsoft.com/office/drawing/2010/main" val="0"/>
              </a:ext>
            </a:extLst>
          </a:blip>
          <a:srcRect b="2401"/>
          <a:stretch/>
        </p:blipFill>
        <p:spPr>
          <a:xfrm>
            <a:off x="4937526" y="1355645"/>
            <a:ext cx="1080000" cy="2160000"/>
          </a:xfrm>
          <a:prstGeom prst="rect">
            <a:avLst/>
          </a:prstGeom>
        </p:spPr>
      </p:pic>
      <p:pic>
        <p:nvPicPr>
          <p:cNvPr id="53" name="Immagine 52">
            <a:extLst>
              <a:ext uri="{FF2B5EF4-FFF2-40B4-BE49-F238E27FC236}">
                <a16:creationId xmlns:a16="http://schemas.microsoft.com/office/drawing/2014/main" id="{72491391-DC1F-4215-AA5F-096492D64895}"/>
              </a:ext>
            </a:extLst>
          </p:cNvPr>
          <p:cNvPicPr preferRelativeResize="0">
            <a:picLocks/>
          </p:cNvPicPr>
          <p:nvPr/>
        </p:nvPicPr>
        <p:blipFill rotWithShape="1">
          <a:blip r:embed="rId9" cstate="print">
            <a:extLst>
              <a:ext uri="{28A0092B-C50C-407E-A947-70E740481C1C}">
                <a14:useLocalDpi xmlns:a14="http://schemas.microsoft.com/office/drawing/2010/main" val="0"/>
              </a:ext>
            </a:extLst>
          </a:blip>
          <a:srcRect b="2247"/>
          <a:stretch/>
        </p:blipFill>
        <p:spPr>
          <a:xfrm>
            <a:off x="11040324" y="1355645"/>
            <a:ext cx="1080000" cy="2160000"/>
          </a:xfrm>
          <a:prstGeom prst="rect">
            <a:avLst/>
          </a:prstGeom>
        </p:spPr>
      </p:pic>
      <p:pic>
        <p:nvPicPr>
          <p:cNvPr id="55" name="Immagine 54">
            <a:extLst>
              <a:ext uri="{FF2B5EF4-FFF2-40B4-BE49-F238E27FC236}">
                <a16:creationId xmlns:a16="http://schemas.microsoft.com/office/drawing/2014/main" id="{39602F1D-FA0E-47F8-A7BF-54C4C3491789}"/>
              </a:ext>
            </a:extLst>
          </p:cNvPr>
          <p:cNvPicPr preferRelativeResize="0">
            <a:picLocks/>
          </p:cNvPicPr>
          <p:nvPr/>
        </p:nvPicPr>
        <p:blipFill>
          <a:blip r:embed="rId10" cstate="print">
            <a:extLst>
              <a:ext uri="{28A0092B-C50C-407E-A947-70E740481C1C}">
                <a14:useLocalDpi xmlns:a14="http://schemas.microsoft.com/office/drawing/2010/main" val="0"/>
              </a:ext>
            </a:extLst>
          </a:blip>
          <a:stretch>
            <a:fillRect/>
          </a:stretch>
        </p:blipFill>
        <p:spPr>
          <a:xfrm>
            <a:off x="9813736" y="1355645"/>
            <a:ext cx="1080000" cy="2160000"/>
          </a:xfrm>
          <a:prstGeom prst="rect">
            <a:avLst/>
          </a:prstGeom>
        </p:spPr>
      </p:pic>
      <p:pic>
        <p:nvPicPr>
          <p:cNvPr id="57" name="Immagine 56">
            <a:extLst>
              <a:ext uri="{FF2B5EF4-FFF2-40B4-BE49-F238E27FC236}">
                <a16:creationId xmlns:a16="http://schemas.microsoft.com/office/drawing/2014/main" id="{69CCBA83-B54E-4ED4-B61F-F0E6E4F90BC4}"/>
              </a:ext>
            </a:extLst>
          </p:cNvPr>
          <p:cNvPicPr preferRelativeResize="0">
            <a:picLocks/>
          </p:cNvPicPr>
          <p:nvPr/>
        </p:nvPicPr>
        <p:blipFill>
          <a:blip r:embed="rId11" cstate="print">
            <a:extLst>
              <a:ext uri="{28A0092B-C50C-407E-A947-70E740481C1C}">
                <a14:useLocalDpi xmlns:a14="http://schemas.microsoft.com/office/drawing/2010/main" val="0"/>
              </a:ext>
            </a:extLst>
          </a:blip>
          <a:stretch>
            <a:fillRect/>
          </a:stretch>
        </p:blipFill>
        <p:spPr>
          <a:xfrm>
            <a:off x="8587148" y="1355645"/>
            <a:ext cx="1080000" cy="2160000"/>
          </a:xfrm>
          <a:prstGeom prst="rect">
            <a:avLst/>
          </a:prstGeom>
        </p:spPr>
      </p:pic>
      <p:pic>
        <p:nvPicPr>
          <p:cNvPr id="59" name="Immagine 58">
            <a:extLst>
              <a:ext uri="{FF2B5EF4-FFF2-40B4-BE49-F238E27FC236}">
                <a16:creationId xmlns:a16="http://schemas.microsoft.com/office/drawing/2014/main" id="{14FA3E96-8508-433D-9B3D-FB60E3B6394E}"/>
              </a:ext>
            </a:extLst>
          </p:cNvPr>
          <p:cNvPicPr preferRelativeResize="0">
            <a:picLocks/>
          </p:cNvPicPr>
          <p:nvPr/>
        </p:nvPicPr>
        <p:blipFill>
          <a:blip r:embed="rId12" cstate="print">
            <a:extLst>
              <a:ext uri="{28A0092B-C50C-407E-A947-70E740481C1C}">
                <a14:useLocalDpi xmlns:a14="http://schemas.microsoft.com/office/drawing/2010/main" val="0"/>
              </a:ext>
            </a:extLst>
          </a:blip>
          <a:stretch>
            <a:fillRect/>
          </a:stretch>
        </p:blipFill>
        <p:spPr>
          <a:xfrm>
            <a:off x="1690224" y="4217437"/>
            <a:ext cx="1080000" cy="2160000"/>
          </a:xfrm>
          <a:prstGeom prst="rect">
            <a:avLst/>
          </a:prstGeom>
        </p:spPr>
      </p:pic>
      <p:pic>
        <p:nvPicPr>
          <p:cNvPr id="61" name="Immagine 60">
            <a:extLst>
              <a:ext uri="{FF2B5EF4-FFF2-40B4-BE49-F238E27FC236}">
                <a16:creationId xmlns:a16="http://schemas.microsoft.com/office/drawing/2014/main" id="{A91FD2F6-B945-40FC-976F-73E8AF83053B}"/>
              </a:ext>
            </a:extLst>
          </p:cNvPr>
          <p:cNvPicPr preferRelativeResize="0">
            <a:picLocks/>
          </p:cNvPicPr>
          <p:nvPr/>
        </p:nvPicPr>
        <p:blipFill>
          <a:blip r:embed="rId13" cstate="print">
            <a:extLst>
              <a:ext uri="{28A0092B-C50C-407E-A947-70E740481C1C}">
                <a14:useLocalDpi xmlns:a14="http://schemas.microsoft.com/office/drawing/2010/main" val="0"/>
              </a:ext>
            </a:extLst>
          </a:blip>
          <a:stretch>
            <a:fillRect/>
          </a:stretch>
        </p:blipFill>
        <p:spPr>
          <a:xfrm>
            <a:off x="424395" y="4217437"/>
            <a:ext cx="1080000" cy="2160000"/>
          </a:xfrm>
          <a:prstGeom prst="rect">
            <a:avLst/>
          </a:prstGeom>
        </p:spPr>
      </p:pic>
      <p:pic>
        <p:nvPicPr>
          <p:cNvPr id="63" name="Immagine 62">
            <a:extLst>
              <a:ext uri="{FF2B5EF4-FFF2-40B4-BE49-F238E27FC236}">
                <a16:creationId xmlns:a16="http://schemas.microsoft.com/office/drawing/2014/main" id="{01D08E6B-957D-4CC7-97B7-6020FDFFB01D}"/>
              </a:ext>
            </a:extLst>
          </p:cNvPr>
          <p:cNvPicPr preferRelativeResize="0">
            <a:picLocks/>
          </p:cNvPicPr>
          <p:nvPr/>
        </p:nvPicPr>
        <p:blipFill rotWithShape="1">
          <a:blip r:embed="rId14" cstate="print">
            <a:extLst>
              <a:ext uri="{28A0092B-C50C-407E-A947-70E740481C1C}">
                <a14:useLocalDpi xmlns:a14="http://schemas.microsoft.com/office/drawing/2010/main" val="0"/>
              </a:ext>
            </a:extLst>
          </a:blip>
          <a:srcRect b="2628"/>
          <a:stretch/>
        </p:blipFill>
        <p:spPr>
          <a:xfrm>
            <a:off x="4271190" y="4217437"/>
            <a:ext cx="1080000" cy="2160000"/>
          </a:xfrm>
          <a:prstGeom prst="rect">
            <a:avLst/>
          </a:prstGeom>
        </p:spPr>
      </p:pic>
      <p:pic>
        <p:nvPicPr>
          <p:cNvPr id="65" name="Immagine 64">
            <a:extLst>
              <a:ext uri="{FF2B5EF4-FFF2-40B4-BE49-F238E27FC236}">
                <a16:creationId xmlns:a16="http://schemas.microsoft.com/office/drawing/2014/main" id="{BD29E17F-46E3-4837-9187-C98D10E3E282}"/>
              </a:ext>
            </a:extLst>
          </p:cNvPr>
          <p:cNvPicPr preferRelativeResize="0">
            <a:picLocks/>
          </p:cNvPicPr>
          <p:nvPr/>
        </p:nvPicPr>
        <p:blipFill>
          <a:blip r:embed="rId15" cstate="print">
            <a:extLst>
              <a:ext uri="{28A0092B-C50C-407E-A947-70E740481C1C}">
                <a14:useLocalDpi xmlns:a14="http://schemas.microsoft.com/office/drawing/2010/main" val="0"/>
              </a:ext>
            </a:extLst>
          </a:blip>
          <a:stretch>
            <a:fillRect/>
          </a:stretch>
        </p:blipFill>
        <p:spPr>
          <a:xfrm>
            <a:off x="2956053" y="4217437"/>
            <a:ext cx="1080000" cy="2160000"/>
          </a:xfrm>
          <a:prstGeom prst="rect">
            <a:avLst/>
          </a:prstGeom>
        </p:spPr>
      </p:pic>
      <p:pic>
        <p:nvPicPr>
          <p:cNvPr id="67" name="Immagine 66">
            <a:extLst>
              <a:ext uri="{FF2B5EF4-FFF2-40B4-BE49-F238E27FC236}">
                <a16:creationId xmlns:a16="http://schemas.microsoft.com/office/drawing/2014/main" id="{D79DE392-D0DB-4F71-9BDE-A042FC6B076A}"/>
              </a:ext>
            </a:extLst>
          </p:cNvPr>
          <p:cNvPicPr preferRelativeResize="0">
            <a:picLocks/>
          </p:cNvPicPr>
          <p:nvPr/>
        </p:nvPicPr>
        <p:blipFill>
          <a:blip r:embed="rId16" cstate="print">
            <a:extLst>
              <a:ext uri="{28A0092B-C50C-407E-A947-70E740481C1C}">
                <a14:useLocalDpi xmlns:a14="http://schemas.microsoft.com/office/drawing/2010/main" val="0"/>
              </a:ext>
            </a:extLst>
          </a:blip>
          <a:stretch>
            <a:fillRect/>
          </a:stretch>
        </p:blipFill>
        <p:spPr>
          <a:xfrm>
            <a:off x="8118877" y="4217437"/>
            <a:ext cx="1080000" cy="2160000"/>
          </a:xfrm>
          <a:prstGeom prst="rect">
            <a:avLst/>
          </a:prstGeom>
        </p:spPr>
      </p:pic>
      <p:pic>
        <p:nvPicPr>
          <p:cNvPr id="69" name="Immagine 68">
            <a:extLst>
              <a:ext uri="{FF2B5EF4-FFF2-40B4-BE49-F238E27FC236}">
                <a16:creationId xmlns:a16="http://schemas.microsoft.com/office/drawing/2014/main" id="{3F9B92C7-93F4-4AB0-AED0-BF85D72FE384}"/>
              </a:ext>
            </a:extLst>
          </p:cNvPr>
          <p:cNvPicPr preferRelativeResize="0">
            <a:picLocks/>
          </p:cNvPicPr>
          <p:nvPr/>
        </p:nvPicPr>
        <p:blipFill>
          <a:blip r:embed="rId17" cstate="print">
            <a:extLst>
              <a:ext uri="{28A0092B-C50C-407E-A947-70E740481C1C}">
                <a14:useLocalDpi xmlns:a14="http://schemas.microsoft.com/office/drawing/2010/main" val="0"/>
              </a:ext>
            </a:extLst>
          </a:blip>
          <a:stretch>
            <a:fillRect/>
          </a:stretch>
        </p:blipFill>
        <p:spPr>
          <a:xfrm>
            <a:off x="6815978" y="4217437"/>
            <a:ext cx="1080000" cy="2160000"/>
          </a:xfrm>
          <a:prstGeom prst="rect">
            <a:avLst/>
          </a:prstGeom>
        </p:spPr>
      </p:pic>
      <p:pic>
        <p:nvPicPr>
          <p:cNvPr id="71" name="Immagine 70">
            <a:extLst>
              <a:ext uri="{FF2B5EF4-FFF2-40B4-BE49-F238E27FC236}">
                <a16:creationId xmlns:a16="http://schemas.microsoft.com/office/drawing/2014/main" id="{B11FC565-7D50-4293-A927-B0700B5F256A}"/>
              </a:ext>
            </a:extLst>
          </p:cNvPr>
          <p:cNvPicPr preferRelativeResize="0">
            <a:picLocks/>
          </p:cNvPicPr>
          <p:nvPr/>
        </p:nvPicPr>
        <p:blipFill>
          <a:blip r:embed="rId18" cstate="print">
            <a:extLst>
              <a:ext uri="{28A0092B-C50C-407E-A947-70E740481C1C}">
                <a14:useLocalDpi xmlns:a14="http://schemas.microsoft.com/office/drawing/2010/main" val="0"/>
              </a:ext>
            </a:extLst>
          </a:blip>
          <a:stretch>
            <a:fillRect/>
          </a:stretch>
        </p:blipFill>
        <p:spPr>
          <a:xfrm>
            <a:off x="5541307" y="4217437"/>
            <a:ext cx="1080000" cy="2160000"/>
          </a:xfrm>
          <a:prstGeom prst="rect">
            <a:avLst/>
          </a:prstGeom>
        </p:spPr>
      </p:pic>
      <p:pic>
        <p:nvPicPr>
          <p:cNvPr id="73" name="Immagine 72">
            <a:extLst>
              <a:ext uri="{FF2B5EF4-FFF2-40B4-BE49-F238E27FC236}">
                <a16:creationId xmlns:a16="http://schemas.microsoft.com/office/drawing/2014/main" id="{21617A47-48D9-4143-B9BE-3FC421E25EF9}"/>
              </a:ext>
            </a:extLst>
          </p:cNvPr>
          <p:cNvPicPr preferRelativeResize="0">
            <a:picLocks/>
          </p:cNvPicPr>
          <p:nvPr/>
        </p:nvPicPr>
        <p:blipFill>
          <a:blip r:embed="rId19" cstate="print">
            <a:extLst>
              <a:ext uri="{28A0092B-C50C-407E-A947-70E740481C1C}">
                <a14:useLocalDpi xmlns:a14="http://schemas.microsoft.com/office/drawing/2010/main" val="0"/>
              </a:ext>
            </a:extLst>
          </a:blip>
          <a:stretch>
            <a:fillRect/>
          </a:stretch>
        </p:blipFill>
        <p:spPr>
          <a:xfrm>
            <a:off x="10736913" y="4217437"/>
            <a:ext cx="1080000" cy="2160000"/>
          </a:xfrm>
          <a:prstGeom prst="rect">
            <a:avLst/>
          </a:prstGeom>
        </p:spPr>
      </p:pic>
      <p:pic>
        <p:nvPicPr>
          <p:cNvPr id="75" name="Immagine 74">
            <a:extLst>
              <a:ext uri="{FF2B5EF4-FFF2-40B4-BE49-F238E27FC236}">
                <a16:creationId xmlns:a16="http://schemas.microsoft.com/office/drawing/2014/main" id="{555552F0-3B5A-41E7-B34E-1D14FD536410}"/>
              </a:ext>
            </a:extLst>
          </p:cNvPr>
          <p:cNvPicPr preferRelativeResize="0">
            <a:picLocks/>
          </p:cNvPicPr>
          <p:nvPr/>
        </p:nvPicPr>
        <p:blipFill>
          <a:blip r:embed="rId20" cstate="print">
            <a:extLst>
              <a:ext uri="{28A0092B-C50C-407E-A947-70E740481C1C}">
                <a14:useLocalDpi xmlns:a14="http://schemas.microsoft.com/office/drawing/2010/main" val="0"/>
              </a:ext>
            </a:extLst>
          </a:blip>
          <a:stretch>
            <a:fillRect/>
          </a:stretch>
        </p:blipFill>
        <p:spPr>
          <a:xfrm>
            <a:off x="9421776" y="4217437"/>
            <a:ext cx="1080000" cy="2160000"/>
          </a:xfrm>
          <a:prstGeom prst="rect">
            <a:avLst/>
          </a:prstGeom>
        </p:spPr>
      </p:pic>
    </p:spTree>
    <p:extLst>
      <p:ext uri="{BB962C8B-B14F-4D97-AF65-F5344CB8AC3E}">
        <p14:creationId xmlns:p14="http://schemas.microsoft.com/office/powerpoint/2010/main" val="399988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randombar(horizontal)">
                                      <p:cBhvr>
                                        <p:cTn id="12" dur="500"/>
                                        <p:tgtEl>
                                          <p:spTgt spid="39"/>
                                        </p:tgtEl>
                                      </p:cBhvr>
                                    </p:animEffect>
                                  </p:childTnLst>
                                </p:cTn>
                              </p:par>
                              <p:par>
                                <p:cTn id="13" presetID="14" presetClass="entr" presetSubtype="10"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Effect transition="in" filter="randombar(horizontal)">
                                      <p:cBhvr>
                                        <p:cTn id="15" dur="500"/>
                                        <p:tgtEl>
                                          <p:spTgt spid="41"/>
                                        </p:tgtEl>
                                      </p:cBhvr>
                                    </p:animEffect>
                                  </p:childTnLst>
                                </p:cTn>
                              </p:par>
                              <p:par>
                                <p:cTn id="16" presetID="14" presetClass="entr" presetSubtype="10" fill="hold" nodeType="with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randombar(horizontal)">
                                      <p:cBhvr>
                                        <p:cTn id="18" dur="500"/>
                                        <p:tgtEl>
                                          <p:spTgt spid="43"/>
                                        </p:tgtEl>
                                      </p:cBhvr>
                                    </p:animEffect>
                                  </p:childTnLst>
                                </p:cTn>
                              </p:par>
                              <p:par>
                                <p:cTn id="19" presetID="14" presetClass="entr" presetSubtype="10" fill="hold" nodeType="with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randombar(horizontal)">
                                      <p:cBhvr>
                                        <p:cTn id="21" dur="500"/>
                                        <p:tgtEl>
                                          <p:spTgt spid="45"/>
                                        </p:tgtEl>
                                      </p:cBhvr>
                                    </p:animEffect>
                                  </p:childTnLst>
                                </p:cTn>
                              </p:par>
                              <p:par>
                                <p:cTn id="22" presetID="14" presetClass="entr" presetSubtype="10" fill="hold" nodeType="with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randombar(horizontal)">
                                      <p:cBhvr>
                                        <p:cTn id="24" dur="500"/>
                                        <p:tgtEl>
                                          <p:spTgt spid="47"/>
                                        </p:tgtEl>
                                      </p:cBhvr>
                                    </p:animEffect>
                                  </p:childTnLst>
                                </p:cTn>
                              </p:par>
                              <p:par>
                                <p:cTn id="25" presetID="14" presetClass="entr" presetSubtype="10" fill="hold" nodeType="with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randombar(horizontal)">
                                      <p:cBhvr>
                                        <p:cTn id="27" dur="500"/>
                                        <p:tgtEl>
                                          <p:spTgt spid="49"/>
                                        </p:tgtEl>
                                      </p:cBhvr>
                                    </p:animEffect>
                                  </p:childTnLst>
                                </p:cTn>
                              </p:par>
                              <p:par>
                                <p:cTn id="28" presetID="14" presetClass="entr" presetSubtype="10" fill="hold" nodeType="withEffect">
                                  <p:stCondLst>
                                    <p:cond delay="0"/>
                                  </p:stCondLst>
                                  <p:childTnLst>
                                    <p:set>
                                      <p:cBhvr>
                                        <p:cTn id="29" dur="1" fill="hold">
                                          <p:stCondLst>
                                            <p:cond delay="0"/>
                                          </p:stCondLst>
                                        </p:cTn>
                                        <p:tgtEl>
                                          <p:spTgt spid="51"/>
                                        </p:tgtEl>
                                        <p:attrNameLst>
                                          <p:attrName>style.visibility</p:attrName>
                                        </p:attrNameLst>
                                      </p:cBhvr>
                                      <p:to>
                                        <p:strVal val="visible"/>
                                      </p:to>
                                    </p:set>
                                    <p:animEffect transition="in" filter="randombar(horizontal)">
                                      <p:cBhvr>
                                        <p:cTn id="30" dur="500"/>
                                        <p:tgtEl>
                                          <p:spTgt spid="51"/>
                                        </p:tgtEl>
                                      </p:cBhvr>
                                    </p:animEffect>
                                  </p:childTnLst>
                                </p:cTn>
                              </p:par>
                              <p:par>
                                <p:cTn id="31" presetID="14" presetClass="entr" presetSubtype="10"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randombar(horizontal)">
                                      <p:cBhvr>
                                        <p:cTn id="33" dur="500"/>
                                        <p:tgtEl>
                                          <p:spTgt spid="53"/>
                                        </p:tgtEl>
                                      </p:cBhvr>
                                    </p:animEffect>
                                  </p:childTnLst>
                                </p:cTn>
                              </p:par>
                              <p:par>
                                <p:cTn id="34" presetID="14" presetClass="entr" presetSubtype="10" fill="hold" nodeType="withEffect">
                                  <p:stCondLst>
                                    <p:cond delay="0"/>
                                  </p:stCondLst>
                                  <p:childTnLst>
                                    <p:set>
                                      <p:cBhvr>
                                        <p:cTn id="35" dur="1" fill="hold">
                                          <p:stCondLst>
                                            <p:cond delay="0"/>
                                          </p:stCondLst>
                                        </p:cTn>
                                        <p:tgtEl>
                                          <p:spTgt spid="55"/>
                                        </p:tgtEl>
                                        <p:attrNameLst>
                                          <p:attrName>style.visibility</p:attrName>
                                        </p:attrNameLst>
                                      </p:cBhvr>
                                      <p:to>
                                        <p:strVal val="visible"/>
                                      </p:to>
                                    </p:set>
                                    <p:animEffect transition="in" filter="randombar(horizontal)">
                                      <p:cBhvr>
                                        <p:cTn id="36" dur="500"/>
                                        <p:tgtEl>
                                          <p:spTgt spid="55"/>
                                        </p:tgtEl>
                                      </p:cBhvr>
                                    </p:animEffect>
                                  </p:childTnLst>
                                </p:cTn>
                              </p:par>
                              <p:par>
                                <p:cTn id="37" presetID="14" presetClass="entr" presetSubtype="10" fill="hold" nodeType="withEffect">
                                  <p:stCondLst>
                                    <p:cond delay="0"/>
                                  </p:stCondLst>
                                  <p:childTnLst>
                                    <p:set>
                                      <p:cBhvr>
                                        <p:cTn id="38" dur="1" fill="hold">
                                          <p:stCondLst>
                                            <p:cond delay="0"/>
                                          </p:stCondLst>
                                        </p:cTn>
                                        <p:tgtEl>
                                          <p:spTgt spid="57"/>
                                        </p:tgtEl>
                                        <p:attrNameLst>
                                          <p:attrName>style.visibility</p:attrName>
                                        </p:attrNameLst>
                                      </p:cBhvr>
                                      <p:to>
                                        <p:strVal val="visible"/>
                                      </p:to>
                                    </p:set>
                                    <p:animEffect transition="in" filter="randombar(horizontal)">
                                      <p:cBhvr>
                                        <p:cTn id="39" dur="500"/>
                                        <p:tgtEl>
                                          <p:spTgt spid="57"/>
                                        </p:tgtEl>
                                      </p:cBhvr>
                                    </p:animEffect>
                                  </p:childTnLst>
                                </p:cTn>
                              </p:par>
                              <p:par>
                                <p:cTn id="40" presetID="14" presetClass="entr" presetSubtype="10" fill="hold" nodeType="withEffect">
                                  <p:stCondLst>
                                    <p:cond delay="0"/>
                                  </p:stCondLst>
                                  <p:childTnLst>
                                    <p:set>
                                      <p:cBhvr>
                                        <p:cTn id="41" dur="1" fill="hold">
                                          <p:stCondLst>
                                            <p:cond delay="0"/>
                                          </p:stCondLst>
                                        </p:cTn>
                                        <p:tgtEl>
                                          <p:spTgt spid="59"/>
                                        </p:tgtEl>
                                        <p:attrNameLst>
                                          <p:attrName>style.visibility</p:attrName>
                                        </p:attrNameLst>
                                      </p:cBhvr>
                                      <p:to>
                                        <p:strVal val="visible"/>
                                      </p:to>
                                    </p:set>
                                    <p:animEffect transition="in" filter="randombar(horizontal)">
                                      <p:cBhvr>
                                        <p:cTn id="42" dur="500"/>
                                        <p:tgtEl>
                                          <p:spTgt spid="59"/>
                                        </p:tgtEl>
                                      </p:cBhvr>
                                    </p:animEffect>
                                  </p:childTnLst>
                                </p:cTn>
                              </p:par>
                              <p:par>
                                <p:cTn id="43" presetID="14" presetClass="entr" presetSubtype="10" fill="hold" nodeType="withEffect">
                                  <p:stCondLst>
                                    <p:cond delay="0"/>
                                  </p:stCondLst>
                                  <p:childTnLst>
                                    <p:set>
                                      <p:cBhvr>
                                        <p:cTn id="44" dur="1" fill="hold">
                                          <p:stCondLst>
                                            <p:cond delay="0"/>
                                          </p:stCondLst>
                                        </p:cTn>
                                        <p:tgtEl>
                                          <p:spTgt spid="61"/>
                                        </p:tgtEl>
                                        <p:attrNameLst>
                                          <p:attrName>style.visibility</p:attrName>
                                        </p:attrNameLst>
                                      </p:cBhvr>
                                      <p:to>
                                        <p:strVal val="visible"/>
                                      </p:to>
                                    </p:set>
                                    <p:animEffect transition="in" filter="randombar(horizontal)">
                                      <p:cBhvr>
                                        <p:cTn id="45" dur="500"/>
                                        <p:tgtEl>
                                          <p:spTgt spid="61"/>
                                        </p:tgtEl>
                                      </p:cBhvr>
                                    </p:animEffect>
                                  </p:childTnLst>
                                </p:cTn>
                              </p:par>
                              <p:par>
                                <p:cTn id="46" presetID="14" presetClass="entr" presetSubtype="10" fill="hold" nodeType="withEffect">
                                  <p:stCondLst>
                                    <p:cond delay="0"/>
                                  </p:stCondLst>
                                  <p:childTnLst>
                                    <p:set>
                                      <p:cBhvr>
                                        <p:cTn id="47" dur="1" fill="hold">
                                          <p:stCondLst>
                                            <p:cond delay="0"/>
                                          </p:stCondLst>
                                        </p:cTn>
                                        <p:tgtEl>
                                          <p:spTgt spid="63"/>
                                        </p:tgtEl>
                                        <p:attrNameLst>
                                          <p:attrName>style.visibility</p:attrName>
                                        </p:attrNameLst>
                                      </p:cBhvr>
                                      <p:to>
                                        <p:strVal val="visible"/>
                                      </p:to>
                                    </p:set>
                                    <p:animEffect transition="in" filter="randombar(horizontal)">
                                      <p:cBhvr>
                                        <p:cTn id="48" dur="500"/>
                                        <p:tgtEl>
                                          <p:spTgt spid="63"/>
                                        </p:tgtEl>
                                      </p:cBhvr>
                                    </p:animEffect>
                                  </p:childTnLst>
                                </p:cTn>
                              </p:par>
                              <p:par>
                                <p:cTn id="49" presetID="14" presetClass="entr" presetSubtype="10" fill="hold" nodeType="with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randombar(horizontal)">
                                      <p:cBhvr>
                                        <p:cTn id="51" dur="500"/>
                                        <p:tgtEl>
                                          <p:spTgt spid="65"/>
                                        </p:tgtEl>
                                      </p:cBhvr>
                                    </p:animEffect>
                                  </p:childTnLst>
                                </p:cTn>
                              </p:par>
                              <p:par>
                                <p:cTn id="52" presetID="14" presetClass="entr" presetSubtype="10" fill="hold" nodeType="with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randombar(horizontal)">
                                      <p:cBhvr>
                                        <p:cTn id="54" dur="500"/>
                                        <p:tgtEl>
                                          <p:spTgt spid="67"/>
                                        </p:tgtEl>
                                      </p:cBhvr>
                                    </p:animEffect>
                                  </p:childTnLst>
                                </p:cTn>
                              </p:par>
                              <p:par>
                                <p:cTn id="55" presetID="14" presetClass="entr" presetSubtype="10" fill="hold" nodeType="withEffect">
                                  <p:stCondLst>
                                    <p:cond delay="0"/>
                                  </p:stCondLst>
                                  <p:childTnLst>
                                    <p:set>
                                      <p:cBhvr>
                                        <p:cTn id="56" dur="1" fill="hold">
                                          <p:stCondLst>
                                            <p:cond delay="0"/>
                                          </p:stCondLst>
                                        </p:cTn>
                                        <p:tgtEl>
                                          <p:spTgt spid="69"/>
                                        </p:tgtEl>
                                        <p:attrNameLst>
                                          <p:attrName>style.visibility</p:attrName>
                                        </p:attrNameLst>
                                      </p:cBhvr>
                                      <p:to>
                                        <p:strVal val="visible"/>
                                      </p:to>
                                    </p:set>
                                    <p:animEffect transition="in" filter="randombar(horizontal)">
                                      <p:cBhvr>
                                        <p:cTn id="57" dur="500"/>
                                        <p:tgtEl>
                                          <p:spTgt spid="69"/>
                                        </p:tgtEl>
                                      </p:cBhvr>
                                    </p:animEffect>
                                  </p:childTnLst>
                                </p:cTn>
                              </p:par>
                              <p:par>
                                <p:cTn id="58" presetID="14" presetClass="entr" presetSubtype="10" fill="hold" nodeType="withEffect">
                                  <p:stCondLst>
                                    <p:cond delay="0"/>
                                  </p:stCondLst>
                                  <p:childTnLst>
                                    <p:set>
                                      <p:cBhvr>
                                        <p:cTn id="59" dur="1" fill="hold">
                                          <p:stCondLst>
                                            <p:cond delay="0"/>
                                          </p:stCondLst>
                                        </p:cTn>
                                        <p:tgtEl>
                                          <p:spTgt spid="71"/>
                                        </p:tgtEl>
                                        <p:attrNameLst>
                                          <p:attrName>style.visibility</p:attrName>
                                        </p:attrNameLst>
                                      </p:cBhvr>
                                      <p:to>
                                        <p:strVal val="visible"/>
                                      </p:to>
                                    </p:set>
                                    <p:animEffect transition="in" filter="randombar(horizontal)">
                                      <p:cBhvr>
                                        <p:cTn id="60" dur="500"/>
                                        <p:tgtEl>
                                          <p:spTgt spid="71"/>
                                        </p:tgtEl>
                                      </p:cBhvr>
                                    </p:animEffect>
                                  </p:childTnLst>
                                </p:cTn>
                              </p:par>
                              <p:par>
                                <p:cTn id="61" presetID="14" presetClass="entr" presetSubtype="10" fill="hold" nodeType="withEffect">
                                  <p:stCondLst>
                                    <p:cond delay="0"/>
                                  </p:stCondLst>
                                  <p:childTnLst>
                                    <p:set>
                                      <p:cBhvr>
                                        <p:cTn id="62" dur="1" fill="hold">
                                          <p:stCondLst>
                                            <p:cond delay="0"/>
                                          </p:stCondLst>
                                        </p:cTn>
                                        <p:tgtEl>
                                          <p:spTgt spid="73"/>
                                        </p:tgtEl>
                                        <p:attrNameLst>
                                          <p:attrName>style.visibility</p:attrName>
                                        </p:attrNameLst>
                                      </p:cBhvr>
                                      <p:to>
                                        <p:strVal val="visible"/>
                                      </p:to>
                                    </p:set>
                                    <p:animEffect transition="in" filter="randombar(horizontal)">
                                      <p:cBhvr>
                                        <p:cTn id="63" dur="500"/>
                                        <p:tgtEl>
                                          <p:spTgt spid="73"/>
                                        </p:tgtEl>
                                      </p:cBhvr>
                                    </p:animEffect>
                                  </p:childTnLst>
                                </p:cTn>
                              </p:par>
                              <p:par>
                                <p:cTn id="64" presetID="14" presetClass="entr" presetSubtype="10" fill="hold" nodeType="withEffect">
                                  <p:stCondLst>
                                    <p:cond delay="0"/>
                                  </p:stCondLst>
                                  <p:childTnLst>
                                    <p:set>
                                      <p:cBhvr>
                                        <p:cTn id="65" dur="1" fill="hold">
                                          <p:stCondLst>
                                            <p:cond delay="0"/>
                                          </p:stCondLst>
                                        </p:cTn>
                                        <p:tgtEl>
                                          <p:spTgt spid="75"/>
                                        </p:tgtEl>
                                        <p:attrNameLst>
                                          <p:attrName>style.visibility</p:attrName>
                                        </p:attrNameLst>
                                      </p:cBhvr>
                                      <p:to>
                                        <p:strVal val="visible"/>
                                      </p:to>
                                    </p:set>
                                    <p:animEffect transition="in" filter="randombar(horizontal)">
                                      <p:cBhvr>
                                        <p:cTn id="66"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magine 14" descr="Immagine che contiene testo, grafica vettoriale, bigliettodavisita&#10;&#10;Descrizione generata automaticamente">
            <a:extLst>
              <a:ext uri="{FF2B5EF4-FFF2-40B4-BE49-F238E27FC236}">
                <a16:creationId xmlns:a16="http://schemas.microsoft.com/office/drawing/2014/main" id="{85121823-0DBF-42A9-9710-5210B890CEB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89"/>
          <a:stretch/>
        </p:blipFill>
        <p:spPr>
          <a:xfrm>
            <a:off x="7325137" y="0"/>
            <a:ext cx="4189858" cy="3221017"/>
          </a:xfrm>
          <a:prstGeom prst="rect">
            <a:avLst/>
          </a:prstGeom>
        </p:spPr>
      </p:pic>
      <p:pic>
        <p:nvPicPr>
          <p:cNvPr id="17" name="Immagine 16">
            <a:extLst>
              <a:ext uri="{FF2B5EF4-FFF2-40B4-BE49-F238E27FC236}">
                <a16:creationId xmlns:a16="http://schemas.microsoft.com/office/drawing/2014/main" id="{6CDDCD44-05CC-40DA-AE50-1519E588C47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83" t="61271"/>
          <a:stretch/>
        </p:blipFill>
        <p:spPr>
          <a:xfrm>
            <a:off x="1175256" y="115009"/>
            <a:ext cx="3099919" cy="3429000"/>
          </a:xfrm>
          <a:prstGeom prst="rect">
            <a:avLst/>
          </a:prstGeom>
        </p:spPr>
      </p:pic>
      <p:sp>
        <p:nvSpPr>
          <p:cNvPr id="19" name="Rettangolo 18">
            <a:extLst>
              <a:ext uri="{FF2B5EF4-FFF2-40B4-BE49-F238E27FC236}">
                <a16:creationId xmlns:a16="http://schemas.microsoft.com/office/drawing/2014/main" id="{0A56A3DC-37BD-4A97-A3D1-DC5A28ECC77B}"/>
              </a:ext>
            </a:extLst>
          </p:cNvPr>
          <p:cNvSpPr/>
          <p:nvPr/>
        </p:nvSpPr>
        <p:spPr>
          <a:xfrm>
            <a:off x="5924599" y="0"/>
            <a:ext cx="63631" cy="6858000"/>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grpSp>
        <p:nvGrpSpPr>
          <p:cNvPr id="16" name="Gruppo 15">
            <a:extLst>
              <a:ext uri="{FF2B5EF4-FFF2-40B4-BE49-F238E27FC236}">
                <a16:creationId xmlns:a16="http://schemas.microsoft.com/office/drawing/2014/main" id="{F74E7D3F-68FA-469C-9F65-3BF3C171E436}"/>
              </a:ext>
            </a:extLst>
          </p:cNvPr>
          <p:cNvGrpSpPr/>
          <p:nvPr/>
        </p:nvGrpSpPr>
        <p:grpSpPr>
          <a:xfrm>
            <a:off x="74743" y="3720462"/>
            <a:ext cx="2813568" cy="3099919"/>
            <a:chOff x="1323364" y="3544009"/>
            <a:chExt cx="2813568" cy="3099919"/>
          </a:xfrm>
        </p:grpSpPr>
        <p:pic>
          <p:nvPicPr>
            <p:cNvPr id="13" name="Immagine 12" descr="Immagine che contiene giallo, busta&#10;&#10;Descrizione generata automaticamente">
              <a:extLst>
                <a:ext uri="{FF2B5EF4-FFF2-40B4-BE49-F238E27FC236}">
                  <a16:creationId xmlns:a16="http://schemas.microsoft.com/office/drawing/2014/main" id="{033FE6CD-92C4-4536-8A9C-241CA8DAD74D}"/>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4753" t="7577" r="13048" b="65578"/>
            <a:stretch/>
          </p:blipFill>
          <p:spPr>
            <a:xfrm>
              <a:off x="1323364" y="3544009"/>
              <a:ext cx="2813568" cy="3099919"/>
            </a:xfrm>
            <a:prstGeom prst="rect">
              <a:avLst/>
            </a:prstGeom>
          </p:spPr>
        </p:pic>
        <p:sp>
          <p:nvSpPr>
            <p:cNvPr id="14" name="CasellaDiTesto 13">
              <a:extLst>
                <a:ext uri="{FF2B5EF4-FFF2-40B4-BE49-F238E27FC236}">
                  <a16:creationId xmlns:a16="http://schemas.microsoft.com/office/drawing/2014/main" id="{314440B4-BC0F-4CE0-B31F-B726B8394017}"/>
                </a:ext>
              </a:extLst>
            </p:cNvPr>
            <p:cNvSpPr txBox="1"/>
            <p:nvPr/>
          </p:nvSpPr>
          <p:spPr>
            <a:xfrm>
              <a:off x="1463838" y="4254760"/>
              <a:ext cx="2522752" cy="2123658"/>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rPr>
                <a:t>Un piano editoriale, si. Ho un’agenda dove appunto idee e in base al tempo che ho elaboro il progetto e un piano settimanale. </a:t>
              </a: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endParaRPr>
            </a:p>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egoe Print" panose="02000600000000000000" pitchFamily="2" charset="0"/>
                  <a:ea typeface="Calibri" panose="020F0502020204030204" pitchFamily="34" charset="0"/>
                  <a:cs typeface="Dreaming Outloud Pro" panose="020B0604020202020204" pitchFamily="66" charset="0"/>
                </a:rPr>
                <a:t>Mi piace condividere l’esperienza che faccio andando a visitare una mostra, un palazzo, un museo.</a:t>
              </a:r>
              <a:endParaRPr kumimoji="0" lang="it-IT" sz="1200" b="1" i="0" u="none" strike="noStrike" kern="1200" cap="none" spc="0" normalizeH="0" baseline="0" noProof="0" dirty="0">
                <a:ln>
                  <a:noFill/>
                </a:ln>
                <a:solidFill>
                  <a:srgbClr val="000000"/>
                </a:solidFill>
                <a:effectLst/>
                <a:uLnTx/>
                <a:uFillTx/>
                <a:latin typeface="Segoe Print" panose="02000600000000000000" pitchFamily="2" charset="0"/>
                <a:ea typeface="+mn-ea"/>
                <a:cs typeface="Dreaming Outloud Pro" panose="020B0604020202020204" pitchFamily="66" charset="0"/>
              </a:endParaRPr>
            </a:p>
          </p:txBody>
        </p:sp>
      </p:grpSp>
      <p:grpSp>
        <p:nvGrpSpPr>
          <p:cNvPr id="22" name="Gruppo 21">
            <a:extLst>
              <a:ext uri="{FF2B5EF4-FFF2-40B4-BE49-F238E27FC236}">
                <a16:creationId xmlns:a16="http://schemas.microsoft.com/office/drawing/2014/main" id="{91CAAEE7-6D46-4B22-B985-5F641C36D310}"/>
              </a:ext>
            </a:extLst>
          </p:cNvPr>
          <p:cNvGrpSpPr/>
          <p:nvPr/>
        </p:nvGrpSpPr>
        <p:grpSpPr>
          <a:xfrm>
            <a:off x="6103180" y="3681846"/>
            <a:ext cx="2849774" cy="3010862"/>
            <a:chOff x="6126116" y="3757672"/>
            <a:chExt cx="2849774" cy="3010862"/>
          </a:xfrm>
        </p:grpSpPr>
        <p:pic>
          <p:nvPicPr>
            <p:cNvPr id="5" name="Immagine 4">
              <a:extLst>
                <a:ext uri="{FF2B5EF4-FFF2-40B4-BE49-F238E27FC236}">
                  <a16:creationId xmlns:a16="http://schemas.microsoft.com/office/drawing/2014/main" id="{35A2C3B0-72F8-450F-8236-85096912A592}"/>
                </a:ext>
              </a:extLst>
            </p:cNvPr>
            <p:cNvPicPr>
              <a:picLocks noChangeAspect="1"/>
            </p:cNvPicPr>
            <p:nvPr/>
          </p:nvPicPr>
          <p:blipFill rotWithShape="1">
            <a:blip r:embed="rId5">
              <a:extLst>
                <a:ext uri="{28A0092B-C50C-407E-A947-70E740481C1C}">
                  <a14:useLocalDpi xmlns:a14="http://schemas.microsoft.com/office/drawing/2010/main" val="0"/>
                </a:ext>
              </a:extLst>
            </a:blip>
            <a:srcRect l="50624" t="8662" r="30964" b="71882"/>
            <a:stretch/>
          </p:blipFill>
          <p:spPr>
            <a:xfrm>
              <a:off x="6126116" y="3757672"/>
              <a:ext cx="2849774" cy="3010862"/>
            </a:xfrm>
            <a:prstGeom prst="rect">
              <a:avLst/>
            </a:prstGeom>
          </p:spPr>
        </p:pic>
        <p:sp>
          <p:nvSpPr>
            <p:cNvPr id="18" name="CasellaDiTesto 17">
              <a:extLst>
                <a:ext uri="{FF2B5EF4-FFF2-40B4-BE49-F238E27FC236}">
                  <a16:creationId xmlns:a16="http://schemas.microsoft.com/office/drawing/2014/main" id="{AC71868A-0368-4290-8E12-05221EA4EA5D}"/>
                </a:ext>
              </a:extLst>
            </p:cNvPr>
            <p:cNvSpPr txBox="1"/>
            <p:nvPr/>
          </p:nvSpPr>
          <p:spPr>
            <a:xfrm>
              <a:off x="6491896" y="4230040"/>
              <a:ext cx="2105280" cy="2308324"/>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Ho avuto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dei riscontri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molto positivi in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err="1">
                  <a:ln>
                    <a:noFill/>
                  </a:ln>
                  <a:solidFill>
                    <a:srgbClr val="000000"/>
                  </a:solidFill>
                  <a:effectLst/>
                  <a:uLnTx/>
                  <a:uFillTx/>
                  <a:latin typeface="Comic Sans MS" panose="030F0702030302020204" pitchFamily="66" charset="0"/>
                  <a:ea typeface="Calibri" panose="020F0502020204030204" pitchFamily="34" charset="0"/>
                  <a:cs typeface="+mn-cs"/>
                </a:rPr>
                <a:t>direct</a:t>
              </a:r>
              <a:r>
                <a:rPr kumimoji="0" lang="it-IT" sz="1200" b="1" i="1" u="none" strike="noStrike" kern="1200" cap="none" spc="0" normalizeH="0" baseline="0" noProof="0" dirty="0">
                  <a:ln>
                    <a:noFill/>
                  </a:ln>
                  <a:solidFill>
                    <a:srgbClr val="000000"/>
                  </a:solidFill>
                  <a:effectLst/>
                  <a:uLnTx/>
                  <a:uFillTx/>
                  <a:latin typeface="Comic Sans MS" panose="030F0702030302020204" pitchFamily="66" charset="0"/>
                  <a:ea typeface="Calibri" panose="020F0502020204030204" pitchFamily="34" charset="0"/>
                  <a:cs typeface="+mn-cs"/>
                </a:rPr>
                <a:t> di età medio grande, mi ringraziano più che altro e soprattutto quando o parlo di un'artista che non conoscevano e poi magari quando vedono un'opera di cui ho parlato mandano le foto.</a:t>
              </a:r>
              <a:endParaRPr kumimoji="0" lang="it-IT" sz="1200" b="1" i="0" u="none" strike="noStrike" kern="1200" cap="none" spc="0" normalizeH="0" baseline="0" noProof="0" dirty="0">
                <a:ln>
                  <a:noFill/>
                </a:ln>
                <a:solidFill>
                  <a:srgbClr val="000000"/>
                </a:solidFill>
                <a:effectLst/>
                <a:uLnTx/>
                <a:uFillTx/>
                <a:latin typeface="Comic Sans MS" panose="030F0702030302020204" pitchFamily="66" charset="0"/>
                <a:ea typeface="+mn-ea"/>
                <a:cs typeface="+mn-cs"/>
              </a:endParaRPr>
            </a:p>
          </p:txBody>
        </p:sp>
      </p:grpSp>
      <p:grpSp>
        <p:nvGrpSpPr>
          <p:cNvPr id="25" name="Gruppo 24">
            <a:extLst>
              <a:ext uri="{FF2B5EF4-FFF2-40B4-BE49-F238E27FC236}">
                <a16:creationId xmlns:a16="http://schemas.microsoft.com/office/drawing/2014/main" id="{FD91FB01-B401-4041-A269-9D8C717C7B08}"/>
              </a:ext>
            </a:extLst>
          </p:cNvPr>
          <p:cNvGrpSpPr/>
          <p:nvPr/>
        </p:nvGrpSpPr>
        <p:grpSpPr>
          <a:xfrm>
            <a:off x="9054970" y="3636971"/>
            <a:ext cx="2849775" cy="3010862"/>
            <a:chOff x="9054970" y="3748941"/>
            <a:chExt cx="2849775" cy="3010862"/>
          </a:xfrm>
        </p:grpSpPr>
        <p:pic>
          <p:nvPicPr>
            <p:cNvPr id="23" name="Immagine 22">
              <a:extLst>
                <a:ext uri="{FF2B5EF4-FFF2-40B4-BE49-F238E27FC236}">
                  <a16:creationId xmlns:a16="http://schemas.microsoft.com/office/drawing/2014/main" id="{EF2018A7-E16C-4390-8B2D-CA0B8AFAF73D}"/>
                </a:ext>
              </a:extLst>
            </p:cNvPr>
            <p:cNvPicPr>
              <a:picLocks noChangeAspect="1"/>
            </p:cNvPicPr>
            <p:nvPr/>
          </p:nvPicPr>
          <p:blipFill rotWithShape="1">
            <a:blip r:embed="rId5">
              <a:extLst>
                <a:ext uri="{28A0092B-C50C-407E-A947-70E740481C1C}">
                  <a14:useLocalDpi xmlns:a14="http://schemas.microsoft.com/office/drawing/2010/main" val="0"/>
                </a:ext>
              </a:extLst>
            </a:blip>
            <a:srcRect l="50517" t="8539" r="31071" b="72004"/>
            <a:stretch/>
          </p:blipFill>
          <p:spPr>
            <a:xfrm>
              <a:off x="9054970" y="3748941"/>
              <a:ext cx="2849775" cy="3010862"/>
            </a:xfrm>
            <a:prstGeom prst="rect">
              <a:avLst/>
            </a:prstGeom>
          </p:spPr>
        </p:pic>
        <p:sp>
          <p:nvSpPr>
            <p:cNvPr id="24" name="CasellaDiTesto 23">
              <a:extLst>
                <a:ext uri="{FF2B5EF4-FFF2-40B4-BE49-F238E27FC236}">
                  <a16:creationId xmlns:a16="http://schemas.microsoft.com/office/drawing/2014/main" id="{7E57547B-96B3-4681-A2CE-677C392233D8}"/>
                </a:ext>
              </a:extLst>
            </p:cNvPr>
            <p:cNvSpPr txBox="1"/>
            <p:nvPr/>
          </p:nvSpPr>
          <p:spPr>
            <a:xfrm>
              <a:off x="9325201" y="4366728"/>
              <a:ext cx="2028595" cy="2031325"/>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Tendo ad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usare un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it-IT" sz="1400" b="1" i="1" u="none" strike="noStrike" kern="1200" cap="none" spc="0" normalizeH="0" baseline="0" noProof="0" dirty="0">
                  <a:ln>
                    <a:noFill/>
                  </a:ln>
                  <a:solidFill>
                    <a:srgbClr val="000000"/>
                  </a:solidFill>
                  <a:effectLst/>
                  <a:uLnTx/>
                  <a:uFillTx/>
                  <a:latin typeface="Dreaming Outloud Pro" panose="03050502040302030504" pitchFamily="66" charset="0"/>
                  <a:ea typeface="Calibri" panose="020F0502020204030204" pitchFamily="34" charset="0"/>
                  <a:cs typeface="Dreaming Outloud Pro" panose="03050502040302030504" pitchFamily="66" charset="0"/>
                </a:rPr>
                <a:t>linguaggio semplice, magari spiego le parole difficili che si incontrano nella storia dell’arte; infatti, ho una rubrica che si chiama paroloni dell’arte. </a:t>
              </a:r>
              <a:endParaRPr kumimoji="0" lang="it-IT" sz="1400" b="1" i="0" u="none" strike="noStrike" kern="1200" cap="none" spc="0" normalizeH="0" baseline="0" noProof="0" dirty="0">
                <a:ln>
                  <a:noFill/>
                </a:ln>
                <a:solidFill>
                  <a:srgbClr val="000000"/>
                </a:solidFill>
                <a:effectLst/>
                <a:uLnTx/>
                <a:uFillTx/>
                <a:latin typeface="Dreaming Outloud Pro" panose="03050502040302030504" pitchFamily="66" charset="0"/>
                <a:ea typeface="+mn-ea"/>
                <a:cs typeface="Dreaming Outloud Pro" panose="03050502040302030504" pitchFamily="66" charset="0"/>
              </a:endParaRPr>
            </a:p>
          </p:txBody>
        </p:sp>
      </p:grpSp>
      <p:grpSp>
        <p:nvGrpSpPr>
          <p:cNvPr id="2" name="Gruppo 1">
            <a:extLst>
              <a:ext uri="{FF2B5EF4-FFF2-40B4-BE49-F238E27FC236}">
                <a16:creationId xmlns:a16="http://schemas.microsoft.com/office/drawing/2014/main" id="{490F7420-369B-4347-9C17-9E4DF2CC4799}"/>
              </a:ext>
            </a:extLst>
          </p:cNvPr>
          <p:cNvGrpSpPr/>
          <p:nvPr/>
        </p:nvGrpSpPr>
        <p:grpSpPr>
          <a:xfrm>
            <a:off x="2991141" y="3720462"/>
            <a:ext cx="2813568" cy="3099919"/>
            <a:chOff x="2991141" y="3720462"/>
            <a:chExt cx="2813568" cy="3099919"/>
          </a:xfrm>
        </p:grpSpPr>
        <p:grpSp>
          <p:nvGrpSpPr>
            <p:cNvPr id="27" name="Gruppo 26">
              <a:extLst>
                <a:ext uri="{FF2B5EF4-FFF2-40B4-BE49-F238E27FC236}">
                  <a16:creationId xmlns:a16="http://schemas.microsoft.com/office/drawing/2014/main" id="{4E2A9B9E-0C07-44E1-84A7-159D0BF5DDA1}"/>
                </a:ext>
              </a:extLst>
            </p:cNvPr>
            <p:cNvGrpSpPr/>
            <p:nvPr/>
          </p:nvGrpSpPr>
          <p:grpSpPr>
            <a:xfrm>
              <a:off x="2991141" y="3720462"/>
              <a:ext cx="2813568" cy="3099919"/>
              <a:chOff x="4092302" y="3381451"/>
              <a:chExt cx="2813568" cy="3099919"/>
            </a:xfrm>
          </p:grpSpPr>
          <p:pic>
            <p:nvPicPr>
              <p:cNvPr id="28" name="Immagine 27" descr="Immagine che contiene giallo, busta&#10;&#10;Descrizione generata automaticamente">
                <a:extLst>
                  <a:ext uri="{FF2B5EF4-FFF2-40B4-BE49-F238E27FC236}">
                    <a16:creationId xmlns:a16="http://schemas.microsoft.com/office/drawing/2014/main" id="{AE966A24-00D5-402A-A934-22BC9FCDA51A}"/>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64753" t="7577" r="13048" b="65578"/>
              <a:stretch/>
            </p:blipFill>
            <p:spPr>
              <a:xfrm>
                <a:off x="4092302" y="3381451"/>
                <a:ext cx="2813568" cy="3099919"/>
              </a:xfrm>
              <a:prstGeom prst="rect">
                <a:avLst/>
              </a:prstGeom>
            </p:spPr>
          </p:pic>
          <p:sp>
            <p:nvSpPr>
              <p:cNvPr id="29" name="CasellaDiTesto 28">
                <a:extLst>
                  <a:ext uri="{FF2B5EF4-FFF2-40B4-BE49-F238E27FC236}">
                    <a16:creationId xmlns:a16="http://schemas.microsoft.com/office/drawing/2014/main" id="{E92FDEF9-04E6-45F4-9D61-08FFBF9F582B}"/>
                  </a:ext>
                </a:extLst>
              </p:cNvPr>
              <p:cNvSpPr txBox="1"/>
              <p:nvPr/>
            </p:nvSpPr>
            <p:spPr>
              <a:xfrm>
                <a:off x="4464571" y="4210418"/>
                <a:ext cx="2180127" cy="276999"/>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it-IT" sz="1200" b="1" i="0" u="none" strike="noStrike" kern="1200" cap="none" spc="0" normalizeH="0" baseline="0" noProof="0" dirty="0">
                  <a:ln>
                    <a:noFill/>
                  </a:ln>
                  <a:solidFill>
                    <a:srgbClr val="000000"/>
                  </a:solidFill>
                  <a:effectLst/>
                  <a:uLnTx/>
                  <a:uFillTx/>
                  <a:latin typeface="Segoe Print" panose="02000600000000000000" pitchFamily="2" charset="0"/>
                  <a:ea typeface="+mn-ea"/>
                  <a:cs typeface="Dreaming Outloud Pro" panose="020B0604020202020204" pitchFamily="66" charset="0"/>
                </a:endParaRPr>
              </a:p>
            </p:txBody>
          </p:sp>
        </p:grpSp>
        <p:sp>
          <p:nvSpPr>
            <p:cNvPr id="30" name="CasellaDiTesto 29">
              <a:extLst>
                <a:ext uri="{FF2B5EF4-FFF2-40B4-BE49-F238E27FC236}">
                  <a16:creationId xmlns:a16="http://schemas.microsoft.com/office/drawing/2014/main" id="{46382B70-2EF0-4ECA-9E78-090FE011484B}"/>
                </a:ext>
              </a:extLst>
            </p:cNvPr>
            <p:cNvSpPr txBox="1"/>
            <p:nvPr/>
          </p:nvSpPr>
          <p:spPr>
            <a:xfrm>
              <a:off x="3137338" y="4523546"/>
              <a:ext cx="2500109"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Bodoni MT" panose="02070603080606020203" pitchFamily="18" charset="0"/>
                  <a:ea typeface="Calibri" panose="020F0502020204030204" pitchFamily="34" charset="0"/>
                  <a:cs typeface="+mn-cs"/>
                </a:rPr>
                <a:t>Sono sostanzialmente tre i canali social che utilizzo, uno in cui sto muovendo i primi passi che è TikTok e gli altri due invece, un po’ più affermati, sono Instagram e YouTube. Io su Instagram utilizzo sostanzialmente tutte le funzionalità a disposizione. </a:t>
              </a:r>
              <a:endParaRPr kumimoji="0" lang="it-IT" sz="1200" b="1" i="0" u="none" strike="noStrike" kern="1200" cap="none" spc="0" normalizeH="0" baseline="0" noProof="0" dirty="0">
                <a:ln>
                  <a:noFill/>
                </a:ln>
                <a:solidFill>
                  <a:srgbClr val="000000"/>
                </a:solidFill>
                <a:effectLst/>
                <a:uLnTx/>
                <a:uFillTx/>
                <a:latin typeface="Bodoni MT" panose="02070603080606020203" pitchFamily="18" charset="0"/>
                <a:ea typeface="+mn-ea"/>
                <a:cs typeface="+mn-cs"/>
              </a:endParaRPr>
            </a:p>
          </p:txBody>
        </p:sp>
      </p:grpSp>
    </p:spTree>
    <p:extLst>
      <p:ext uri="{BB962C8B-B14F-4D97-AF65-F5344CB8AC3E}">
        <p14:creationId xmlns:p14="http://schemas.microsoft.com/office/powerpoint/2010/main" val="243705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ppt_x"/>
                                          </p:val>
                                        </p:tav>
                                        <p:tav tm="100000">
                                          <p:val>
                                            <p:strVal val="#ppt_x"/>
                                          </p:val>
                                        </p:tav>
                                      </p:tavLst>
                                    </p:anim>
                                    <p:anim calcmode="lin" valueType="num">
                                      <p:cBhvr additive="base">
                                        <p:cTn id="13"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ppt_x"/>
                                          </p:val>
                                        </p:tav>
                                        <p:tav tm="100000">
                                          <p:val>
                                            <p:strVal val="#ppt_x"/>
                                          </p:val>
                                        </p:tav>
                                      </p:tavLst>
                                    </p:anim>
                                    <p:anim calcmode="lin" valueType="num">
                                      <p:cBhvr additive="base">
                                        <p:cTn id="19"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 calcmode="lin" valueType="num">
                                      <p:cBhvr additive="base">
                                        <p:cTn id="24" dur="500" fill="hold"/>
                                        <p:tgtEl>
                                          <p:spTgt spid="19"/>
                                        </p:tgtEl>
                                        <p:attrNameLst>
                                          <p:attrName>ppt_x</p:attrName>
                                        </p:attrNameLst>
                                      </p:cBhvr>
                                      <p:tavLst>
                                        <p:tav tm="0">
                                          <p:val>
                                            <p:strVal val="#ppt_x"/>
                                          </p:val>
                                        </p:tav>
                                        <p:tav tm="100000">
                                          <p:val>
                                            <p:strVal val="#ppt_x"/>
                                          </p:val>
                                        </p:tav>
                                      </p:tavLst>
                                    </p:anim>
                                    <p:anim calcmode="lin" valueType="num">
                                      <p:cBhvr additive="base">
                                        <p:cTn id="25"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anim calcmode="lin" valueType="num">
                                      <p:cBhvr additive="base">
                                        <p:cTn id="35" dur="500" fill="hold"/>
                                        <p:tgtEl>
                                          <p:spTgt spid="22"/>
                                        </p:tgtEl>
                                        <p:attrNameLst>
                                          <p:attrName>ppt_x</p:attrName>
                                        </p:attrNameLst>
                                      </p:cBhvr>
                                      <p:tavLst>
                                        <p:tav tm="0">
                                          <p:val>
                                            <p:strVal val="#ppt_x"/>
                                          </p:val>
                                        </p:tav>
                                        <p:tav tm="100000">
                                          <p:val>
                                            <p:strVal val="#ppt_x"/>
                                          </p:val>
                                        </p:tav>
                                      </p:tavLst>
                                    </p:anim>
                                    <p:anim calcmode="lin" valueType="num">
                                      <p:cBhvr additive="base">
                                        <p:cTn id="36"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a:extLst>
              <a:ext uri="{FF2B5EF4-FFF2-40B4-BE49-F238E27FC236}">
                <a16:creationId xmlns:a16="http://schemas.microsoft.com/office/drawing/2014/main" id="{41BB71B5-787F-47D0-BFBA-FB2E0A2BCB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54917"/>
          <a:stretch/>
        </p:blipFill>
        <p:spPr>
          <a:xfrm>
            <a:off x="1674492" y="93306"/>
            <a:ext cx="3203748" cy="3577317"/>
          </a:xfrm>
          <a:prstGeom prst="rect">
            <a:avLst/>
          </a:prstGeom>
        </p:spPr>
      </p:pic>
      <p:pic>
        <p:nvPicPr>
          <p:cNvPr id="9" name="Immagine 8" descr="Immagine che contiene testo, grafica vettoriale, bigliettodavisita&#10;&#10;Descrizione generata automaticamente">
            <a:extLst>
              <a:ext uri="{FF2B5EF4-FFF2-40B4-BE49-F238E27FC236}">
                <a16:creationId xmlns:a16="http://schemas.microsoft.com/office/drawing/2014/main" id="{8B138249-E98D-484E-9B79-697869EE2D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38" r="9484" b="73926"/>
          <a:stretch/>
        </p:blipFill>
        <p:spPr>
          <a:xfrm>
            <a:off x="7515552" y="582646"/>
            <a:ext cx="3557157" cy="1908628"/>
          </a:xfrm>
          <a:prstGeom prst="rect">
            <a:avLst/>
          </a:prstGeom>
        </p:spPr>
      </p:pic>
      <p:sp>
        <p:nvSpPr>
          <p:cNvPr id="20" name="Rettangolo 19">
            <a:extLst>
              <a:ext uri="{FF2B5EF4-FFF2-40B4-BE49-F238E27FC236}">
                <a16:creationId xmlns:a16="http://schemas.microsoft.com/office/drawing/2014/main" id="{BE9A1E1F-34C9-456A-9758-C46A8E98E407}"/>
              </a:ext>
            </a:extLst>
          </p:cNvPr>
          <p:cNvSpPr/>
          <p:nvPr/>
        </p:nvSpPr>
        <p:spPr>
          <a:xfrm>
            <a:off x="6048114" y="0"/>
            <a:ext cx="63631" cy="6858000"/>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grpSp>
        <p:nvGrpSpPr>
          <p:cNvPr id="31" name="Gruppo 30">
            <a:extLst>
              <a:ext uri="{FF2B5EF4-FFF2-40B4-BE49-F238E27FC236}">
                <a16:creationId xmlns:a16="http://schemas.microsoft.com/office/drawing/2014/main" id="{A995D6E2-8AA6-4CC9-A702-75BEA5A97F25}"/>
              </a:ext>
            </a:extLst>
          </p:cNvPr>
          <p:cNvGrpSpPr/>
          <p:nvPr/>
        </p:nvGrpSpPr>
        <p:grpSpPr>
          <a:xfrm>
            <a:off x="39845" y="3670623"/>
            <a:ext cx="2894367" cy="3143705"/>
            <a:chOff x="39845" y="3670623"/>
            <a:chExt cx="2894367" cy="3143705"/>
          </a:xfrm>
        </p:grpSpPr>
        <p:pic>
          <p:nvPicPr>
            <p:cNvPr id="27" name="Immagine 26">
              <a:extLst>
                <a:ext uri="{FF2B5EF4-FFF2-40B4-BE49-F238E27FC236}">
                  <a16:creationId xmlns:a16="http://schemas.microsoft.com/office/drawing/2014/main" id="{208CAFB1-9539-4A67-925E-45E9674F648A}"/>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0319" t="70612" r="30628" b="8764"/>
            <a:stretch/>
          </p:blipFill>
          <p:spPr>
            <a:xfrm>
              <a:off x="39845" y="3670623"/>
              <a:ext cx="2894367" cy="3143705"/>
            </a:xfrm>
            <a:prstGeom prst="rect">
              <a:avLst/>
            </a:prstGeom>
          </p:spPr>
        </p:pic>
        <p:sp>
          <p:nvSpPr>
            <p:cNvPr id="29" name="CasellaDiTesto 28">
              <a:extLst>
                <a:ext uri="{FF2B5EF4-FFF2-40B4-BE49-F238E27FC236}">
                  <a16:creationId xmlns:a16="http://schemas.microsoft.com/office/drawing/2014/main" id="{C4E83E07-777C-4588-9700-77DDB4F5D1DC}"/>
                </a:ext>
              </a:extLst>
            </p:cNvPr>
            <p:cNvSpPr txBox="1"/>
            <p:nvPr/>
          </p:nvSpPr>
          <p:spPr>
            <a:xfrm rot="339917">
              <a:off x="363676" y="4229254"/>
              <a:ext cx="2073897" cy="2123658"/>
            </a:xfrm>
            <a:prstGeom prst="rect">
              <a:avLst/>
            </a:prstGeom>
            <a:noFill/>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Book Antiqua" panose="02040602050305030304" pitchFamily="18" charset="0"/>
                  <a:ea typeface="Calibri" panose="020F0502020204030204" pitchFamily="34" charset="0"/>
                  <a:cs typeface="+mn-cs"/>
                </a:rPr>
                <a:t>Come è cominciata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200" b="1" i="1" u="none" strike="noStrike" kern="1200" cap="none" spc="0" normalizeH="0" baseline="0" noProof="0" dirty="0">
                  <a:ln>
                    <a:noFill/>
                  </a:ln>
                  <a:solidFill>
                    <a:srgbClr val="000000"/>
                  </a:solidFill>
                  <a:effectLst/>
                  <a:uLnTx/>
                  <a:uFillTx/>
                  <a:latin typeface="Book Antiqua" panose="02040602050305030304" pitchFamily="18" charset="0"/>
                  <a:ea typeface="Calibri" panose="020F0502020204030204" pitchFamily="34" charset="0"/>
                  <a:cs typeface="+mn-cs"/>
                </a:rPr>
                <a:t> non lo so, quello di cui parlo sono cose che mi piacciono, che mi appassionano la parlantina ce l'ho sempre avuta, l’egocentrismo pure, il telefono lo so usare, per cui ci sono tante cose combinate che hanno fatto venire tutto quanto da sé. </a:t>
              </a:r>
              <a:endParaRPr kumimoji="0" lang="it-IT" sz="1200" b="1" i="0" u="none" strike="noStrike" kern="1200" cap="none" spc="0" normalizeH="0" baseline="0" noProof="0" dirty="0">
                <a:ln>
                  <a:noFill/>
                </a:ln>
                <a:solidFill>
                  <a:srgbClr val="000000"/>
                </a:solidFill>
                <a:effectLst/>
                <a:uLnTx/>
                <a:uFillTx/>
                <a:latin typeface="Book Antiqua" panose="02040602050305030304" pitchFamily="18" charset="0"/>
                <a:ea typeface="+mn-ea"/>
                <a:cs typeface="+mn-cs"/>
              </a:endParaRPr>
            </a:p>
          </p:txBody>
        </p:sp>
      </p:grpSp>
      <p:grpSp>
        <p:nvGrpSpPr>
          <p:cNvPr id="2" name="Gruppo 1">
            <a:extLst>
              <a:ext uri="{FF2B5EF4-FFF2-40B4-BE49-F238E27FC236}">
                <a16:creationId xmlns:a16="http://schemas.microsoft.com/office/drawing/2014/main" id="{3FD1D9C9-FD2F-4440-A278-AB651A018675}"/>
              </a:ext>
            </a:extLst>
          </p:cNvPr>
          <p:cNvGrpSpPr/>
          <p:nvPr/>
        </p:nvGrpSpPr>
        <p:grpSpPr>
          <a:xfrm>
            <a:off x="2965278" y="3714295"/>
            <a:ext cx="2894367" cy="3143705"/>
            <a:chOff x="2965278" y="3714295"/>
            <a:chExt cx="2894367" cy="3143705"/>
          </a:xfrm>
        </p:grpSpPr>
        <p:pic>
          <p:nvPicPr>
            <p:cNvPr id="23" name="Immagine 22">
              <a:extLst>
                <a:ext uri="{FF2B5EF4-FFF2-40B4-BE49-F238E27FC236}">
                  <a16:creationId xmlns:a16="http://schemas.microsoft.com/office/drawing/2014/main" id="{E5CE6ADA-26BF-422A-A178-37AA34FA4182}"/>
                </a:ext>
              </a:extLst>
            </p:cNvPr>
            <p:cNvPicPr preferRelativeResize="0">
              <a:picLocks/>
            </p:cNvPicPr>
            <p:nvPr/>
          </p:nvPicPr>
          <p:blipFill rotWithShape="1">
            <a:blip r:embed="rId4">
              <a:extLst>
                <a:ext uri="{28A0092B-C50C-407E-A947-70E740481C1C}">
                  <a14:useLocalDpi xmlns:a14="http://schemas.microsoft.com/office/drawing/2010/main" val="0"/>
                </a:ext>
              </a:extLst>
            </a:blip>
            <a:srcRect l="50319" t="70612" r="30628" b="8764"/>
            <a:stretch/>
          </p:blipFill>
          <p:spPr>
            <a:xfrm>
              <a:off x="2965278" y="3714295"/>
              <a:ext cx="2894367" cy="3143705"/>
            </a:xfrm>
            <a:prstGeom prst="rect">
              <a:avLst/>
            </a:prstGeom>
          </p:spPr>
        </p:pic>
        <p:sp>
          <p:nvSpPr>
            <p:cNvPr id="30" name="CasellaDiTesto 29">
              <a:extLst>
                <a:ext uri="{FF2B5EF4-FFF2-40B4-BE49-F238E27FC236}">
                  <a16:creationId xmlns:a16="http://schemas.microsoft.com/office/drawing/2014/main" id="{973FAD9A-DA03-4D51-8113-83143D51A52F}"/>
                </a:ext>
              </a:extLst>
            </p:cNvPr>
            <p:cNvSpPr txBox="1"/>
            <p:nvPr/>
          </p:nvSpPr>
          <p:spPr>
            <a:xfrm rot="710645">
              <a:off x="3351300" y="4689559"/>
              <a:ext cx="2095273" cy="147732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800" b="1" i="1" u="none" strike="noStrike" kern="1200" cap="none" spc="0" normalizeH="0" baseline="0" noProof="0" dirty="0">
                  <a:ln>
                    <a:noFill/>
                  </a:ln>
                  <a:solidFill>
                    <a:srgbClr val="000000"/>
                  </a:solidFill>
                  <a:effectLst/>
                  <a:uLnTx/>
                  <a:uFillTx/>
                  <a:latin typeface="Harrington" panose="04040505050A02020702" pitchFamily="82" charset="0"/>
                  <a:ea typeface="Calibri" panose="020F0502020204030204" pitchFamily="34" charset="0"/>
                  <a:cs typeface="Dreaming Outloud Pro" panose="03050502040302030504" pitchFamily="66" charset="0"/>
                </a:rPr>
                <a:t>Un risvolto positivo è che ho trovato lavoro grazie ai social.</a:t>
              </a:r>
              <a:endParaRPr kumimoji="0" lang="it-IT" sz="1800" b="1" i="0" u="none" strike="noStrike" kern="1200" cap="none" spc="0" normalizeH="0" baseline="0" noProof="0" dirty="0">
                <a:ln>
                  <a:noFill/>
                </a:ln>
                <a:solidFill>
                  <a:srgbClr val="000000"/>
                </a:solidFill>
                <a:effectLst/>
                <a:uLnTx/>
                <a:uFillTx/>
                <a:latin typeface="Harrington" panose="04040505050A02020702" pitchFamily="82" charset="0"/>
                <a:ea typeface="+mn-ea"/>
                <a:cs typeface="Dreaming Outloud Pro" panose="03050502040302030504" pitchFamily="66" charset="0"/>
              </a:endParaRPr>
            </a:p>
          </p:txBody>
        </p:sp>
      </p:grpSp>
      <p:grpSp>
        <p:nvGrpSpPr>
          <p:cNvPr id="34" name="Gruppo 33">
            <a:extLst>
              <a:ext uri="{FF2B5EF4-FFF2-40B4-BE49-F238E27FC236}">
                <a16:creationId xmlns:a16="http://schemas.microsoft.com/office/drawing/2014/main" id="{5E79908A-B061-41A3-9A62-479F8AB336F7}"/>
              </a:ext>
            </a:extLst>
          </p:cNvPr>
          <p:cNvGrpSpPr/>
          <p:nvPr/>
        </p:nvGrpSpPr>
        <p:grpSpPr>
          <a:xfrm>
            <a:off x="6299208" y="3601911"/>
            <a:ext cx="2763545" cy="3065250"/>
            <a:chOff x="6299208" y="3601911"/>
            <a:chExt cx="2763545" cy="3065250"/>
          </a:xfrm>
        </p:grpSpPr>
        <p:pic>
          <p:nvPicPr>
            <p:cNvPr id="10" name="Immagine 9" descr="Immagine che contiene giallo, busta&#10;&#10;Descrizione generata automaticamente">
              <a:extLst>
                <a:ext uri="{FF2B5EF4-FFF2-40B4-BE49-F238E27FC236}">
                  <a16:creationId xmlns:a16="http://schemas.microsoft.com/office/drawing/2014/main" id="{767B30B2-F87D-49C4-A782-73793F931E83}"/>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405" t="61906" r="65516" b="11896"/>
            <a:stretch/>
          </p:blipFill>
          <p:spPr>
            <a:xfrm>
              <a:off x="6299208" y="3601911"/>
              <a:ext cx="2763545" cy="3065250"/>
            </a:xfrm>
            <a:prstGeom prst="rect">
              <a:avLst/>
            </a:prstGeom>
          </p:spPr>
        </p:pic>
        <p:sp>
          <p:nvSpPr>
            <p:cNvPr id="32" name="CasellaDiTesto 31">
              <a:extLst>
                <a:ext uri="{FF2B5EF4-FFF2-40B4-BE49-F238E27FC236}">
                  <a16:creationId xmlns:a16="http://schemas.microsoft.com/office/drawing/2014/main" id="{E29EB891-35AB-4AE5-8D03-4141747EFCB1}"/>
                </a:ext>
              </a:extLst>
            </p:cNvPr>
            <p:cNvSpPr txBox="1"/>
            <p:nvPr/>
          </p:nvSpPr>
          <p:spPr>
            <a:xfrm>
              <a:off x="6441604" y="4457645"/>
              <a:ext cx="2147895"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La figura dell’art </a:t>
              </a:r>
              <a:r>
                <a:rPr kumimoji="0" lang="it-IT" sz="1200" b="1" i="1" u="none" strike="noStrike" kern="1200" cap="none" spc="0" normalizeH="0" baseline="0" noProof="0" dirty="0" err="1">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sharer</a:t>
              </a:r>
              <a:r>
                <a:rPr kumimoji="0" lang="it-IT" sz="1200" b="1" i="1" u="none" strike="noStrike" kern="1200" cap="none" spc="0" normalizeH="0" baseline="0" noProof="0" dirty="0">
                  <a:ln>
                    <a:noFill/>
                  </a:ln>
                  <a:solidFill>
                    <a:srgbClr val="000000"/>
                  </a:solidFill>
                  <a:effectLst/>
                  <a:uLnTx/>
                  <a:uFillTx/>
                  <a:latin typeface="Simplified Arabic Fixed" panose="020B0604020202020204" pitchFamily="49" charset="-78"/>
                  <a:ea typeface="Calibri" panose="020F0502020204030204" pitchFamily="34" charset="0"/>
                  <a:cs typeface="Simplified Arabic Fixed" panose="020B0604020202020204" pitchFamily="49" charset="-78"/>
                </a:rPr>
                <a:t> non è per niente presa d'assalto, quindi diciamo che al momento credo sia anche un campo in cui se ci si impegna si può emergere .</a:t>
              </a:r>
              <a:endParaRPr kumimoji="0" lang="it-IT" sz="1200" b="1" i="0" u="none" strike="noStrike" kern="1200" cap="none" spc="0" normalizeH="0" baseline="0" noProof="0" dirty="0">
                <a:ln>
                  <a:noFill/>
                </a:ln>
                <a:solidFill>
                  <a:srgbClr val="000000"/>
                </a:solidFill>
                <a:effectLst/>
                <a:uLnTx/>
                <a:uFillTx/>
                <a:latin typeface="Simplified Arabic Fixed" panose="020B0604020202020204" pitchFamily="49" charset="-78"/>
                <a:ea typeface="+mn-ea"/>
                <a:cs typeface="Simplified Arabic Fixed" panose="020B0604020202020204" pitchFamily="49" charset="-78"/>
              </a:endParaRPr>
            </a:p>
          </p:txBody>
        </p:sp>
      </p:grpSp>
      <p:grpSp>
        <p:nvGrpSpPr>
          <p:cNvPr id="3" name="Gruppo 2">
            <a:extLst>
              <a:ext uri="{FF2B5EF4-FFF2-40B4-BE49-F238E27FC236}">
                <a16:creationId xmlns:a16="http://schemas.microsoft.com/office/drawing/2014/main" id="{311E61FE-080B-4CEA-8464-D078757E2A05}"/>
              </a:ext>
            </a:extLst>
          </p:cNvPr>
          <p:cNvGrpSpPr/>
          <p:nvPr/>
        </p:nvGrpSpPr>
        <p:grpSpPr>
          <a:xfrm>
            <a:off x="9294130" y="3508603"/>
            <a:ext cx="2763546" cy="3065251"/>
            <a:chOff x="9294130" y="3508603"/>
            <a:chExt cx="2763546" cy="3065251"/>
          </a:xfrm>
        </p:grpSpPr>
        <p:pic>
          <p:nvPicPr>
            <p:cNvPr id="28" name="Immagine 27" descr="Immagine che contiene giallo, busta&#10;&#10;Descrizione generata automaticamente">
              <a:extLst>
                <a:ext uri="{FF2B5EF4-FFF2-40B4-BE49-F238E27FC236}">
                  <a16:creationId xmlns:a16="http://schemas.microsoft.com/office/drawing/2014/main" id="{7F37163E-F8AD-4E85-8326-ACCD53DD0E54}"/>
                </a:ext>
              </a:extLst>
            </p:cNvPr>
            <p:cNvPicPr preferRelativeResize="0">
              <a:picLocks/>
            </p:cNvPicPr>
            <p:nvPr/>
          </p:nvPicPr>
          <p:blipFill rotWithShape="1">
            <a:blip r:embed="rId5">
              <a:extLst>
                <a:ext uri="{28A0092B-C50C-407E-A947-70E740481C1C}">
                  <a14:useLocalDpi xmlns:a14="http://schemas.microsoft.com/office/drawing/2010/main" val="0"/>
                </a:ext>
              </a:extLst>
            </a:blip>
            <a:srcRect l="11405" t="61906" r="65516" b="11896"/>
            <a:stretch/>
          </p:blipFill>
          <p:spPr>
            <a:xfrm>
              <a:off x="9294130" y="3508603"/>
              <a:ext cx="2763546" cy="3065251"/>
            </a:xfrm>
            <a:prstGeom prst="rect">
              <a:avLst/>
            </a:prstGeom>
          </p:spPr>
        </p:pic>
        <p:sp>
          <p:nvSpPr>
            <p:cNvPr id="33" name="CasellaDiTesto 32">
              <a:extLst>
                <a:ext uri="{FF2B5EF4-FFF2-40B4-BE49-F238E27FC236}">
                  <a16:creationId xmlns:a16="http://schemas.microsoft.com/office/drawing/2014/main" id="{5D92291E-835E-4A16-B56D-A83312592941}"/>
                </a:ext>
              </a:extLst>
            </p:cNvPr>
            <p:cNvSpPr txBox="1"/>
            <p:nvPr/>
          </p:nvSpPr>
          <p:spPr>
            <a:xfrm>
              <a:off x="9437452" y="4242530"/>
              <a:ext cx="2476901" cy="2123658"/>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Gli art </a:t>
              </a:r>
              <a:r>
                <a:rPr kumimoji="0" lang="it-IT" sz="1200" b="1" i="1"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sharer</a:t>
              </a:r>
              <a:r>
                <a:rPr kumimoji="0" lang="it-IT" sz="1200" b="1" i="1"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 della generazione x che sto monitorando sono importanti perché creano una sorta di rete rispetto al patrimonio artistico culturale e creano rumore intorno al patrimonio e contribuiscono a dare una voce all’interno dei diversi settori .</a:t>
              </a:r>
              <a:endPar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2956261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31"/>
                                        </p:tgtEl>
                                        <p:attrNameLst>
                                          <p:attrName>style.visibility</p:attrName>
                                        </p:attrNameLst>
                                      </p:cBhvr>
                                      <p:to>
                                        <p:strVal val="visible"/>
                                      </p:to>
                                    </p:set>
                                    <p:anim calcmode="lin" valueType="num">
                                      <p:cBhvr additive="base">
                                        <p:cTn id="12" dur="500" fill="hold"/>
                                        <p:tgtEl>
                                          <p:spTgt spid="31"/>
                                        </p:tgtEl>
                                        <p:attrNameLst>
                                          <p:attrName>ppt_x</p:attrName>
                                        </p:attrNameLst>
                                      </p:cBhvr>
                                      <p:tavLst>
                                        <p:tav tm="0">
                                          <p:val>
                                            <p:strVal val="#ppt_x"/>
                                          </p:val>
                                        </p:tav>
                                        <p:tav tm="100000">
                                          <p:val>
                                            <p:strVal val="#ppt_x"/>
                                          </p:val>
                                        </p:tav>
                                      </p:tavLst>
                                    </p:anim>
                                    <p:anim calcmode="lin" valueType="num">
                                      <p:cBhvr additive="base">
                                        <p:cTn id="13"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 calcmode="lin" valueType="num">
                                      <p:cBhvr additive="base">
                                        <p:cTn id="18" dur="500" fill="hold"/>
                                        <p:tgtEl>
                                          <p:spTgt spid="20"/>
                                        </p:tgtEl>
                                        <p:attrNameLst>
                                          <p:attrName>ppt_x</p:attrName>
                                        </p:attrNameLst>
                                      </p:cBhvr>
                                      <p:tavLst>
                                        <p:tav tm="0">
                                          <p:val>
                                            <p:strVal val="#ppt_x"/>
                                          </p:val>
                                        </p:tav>
                                        <p:tav tm="100000">
                                          <p:val>
                                            <p:strVal val="#ppt_x"/>
                                          </p:val>
                                        </p:tav>
                                      </p:tavLst>
                                    </p:anim>
                                    <p:anim calcmode="lin" valueType="num">
                                      <p:cBhvr additive="base">
                                        <p:cTn id="1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 calcmode="lin" valueType="num">
                                      <p:cBhvr additive="base">
                                        <p:cTn id="29" dur="500" fill="hold"/>
                                        <p:tgtEl>
                                          <p:spTgt spid="34"/>
                                        </p:tgtEl>
                                        <p:attrNameLst>
                                          <p:attrName>ppt_x</p:attrName>
                                        </p:attrNameLst>
                                      </p:cBhvr>
                                      <p:tavLst>
                                        <p:tav tm="0">
                                          <p:val>
                                            <p:strVal val="#ppt_x"/>
                                          </p:val>
                                        </p:tav>
                                        <p:tav tm="100000">
                                          <p:val>
                                            <p:strVal val="#ppt_x"/>
                                          </p:val>
                                        </p:tav>
                                      </p:tavLst>
                                    </p:anim>
                                    <p:anim calcmode="lin" valueType="num">
                                      <p:cBhvr additive="base">
                                        <p:cTn id="30" dur="500" fill="hold"/>
                                        <p:tgtEl>
                                          <p:spTgt spid="3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30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2D6FBB9D-1CAA-4D05-AB33-BABDFE17B8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04727B71-B4B6-4823-80A1-68C40B47511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928" y="0"/>
            <a:ext cx="11155680" cy="2011680"/>
          </a:xfrm>
          <a:prstGeom prst="rect">
            <a:avLst/>
          </a:pr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79A6DB05-9FB5-4B07-8675-74C23D4FD89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9" name="Rectangle 18">
            <a:extLst>
              <a:ext uri="{FF2B5EF4-FFF2-40B4-BE49-F238E27FC236}">
                <a16:creationId xmlns:a16="http://schemas.microsoft.com/office/drawing/2014/main" id="{385E1BDC-A9B0-4A87-82E3-F3187F69A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useBgFill="1">
        <p:nvSpPr>
          <p:cNvPr id="21" name="Rectangle 20">
            <a:extLst>
              <a:ext uri="{FF2B5EF4-FFF2-40B4-BE49-F238E27FC236}">
                <a16:creationId xmlns:a16="http://schemas.microsoft.com/office/drawing/2014/main" id="{0990C621-3B8B-4820-8328-D47EF7CE82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416" y="365125"/>
            <a:ext cx="11167447" cy="208931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olo 1">
            <a:extLst>
              <a:ext uri="{FF2B5EF4-FFF2-40B4-BE49-F238E27FC236}">
                <a16:creationId xmlns:a16="http://schemas.microsoft.com/office/drawing/2014/main" id="{5D269FAF-1C0E-4ACF-B888-9D06D6B19EAD}"/>
              </a:ext>
            </a:extLst>
          </p:cNvPr>
          <p:cNvSpPr>
            <a:spLocks noGrp="1"/>
          </p:cNvSpPr>
          <p:nvPr>
            <p:ph type="title"/>
          </p:nvPr>
        </p:nvSpPr>
        <p:spPr>
          <a:xfrm>
            <a:off x="948702" y="586822"/>
            <a:ext cx="3827543" cy="1645920"/>
          </a:xfrm>
        </p:spPr>
        <p:txBody>
          <a:bodyPr vert="horz" lIns="91440" tIns="45720" rIns="91440" bIns="45720" rtlCol="0" anchor="ctr">
            <a:normAutofit/>
          </a:bodyPr>
          <a:lstStyle/>
          <a:p>
            <a:r>
              <a:rPr lang="en-US" b="1" dirty="0" err="1">
                <a:latin typeface="Arial" panose="020B0604020202020204" pitchFamily="34" charset="0"/>
                <a:cs typeface="Arial" panose="020B0604020202020204" pitchFamily="34" charset="0"/>
              </a:rPr>
              <a:t>Criteri</a:t>
            </a:r>
            <a:r>
              <a:rPr lang="en-US" b="1" dirty="0">
                <a:latin typeface="Arial" panose="020B0604020202020204" pitchFamily="34" charset="0"/>
                <a:cs typeface="Arial" panose="020B0604020202020204" pitchFamily="34" charset="0"/>
              </a:rPr>
              <a:t> di </a:t>
            </a:r>
            <a:r>
              <a:rPr lang="en-US" b="1" dirty="0" err="1">
                <a:latin typeface="Arial" panose="020B0604020202020204" pitchFamily="34" charset="0"/>
                <a:cs typeface="Arial" panose="020B0604020202020204" pitchFamily="34" charset="0"/>
              </a:rPr>
              <a:t>classificazione</a:t>
            </a:r>
            <a:endParaRPr lang="en-US" b="1" dirty="0">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C1A2385B-1D2A-4E17-84FA-6CB7F0AAE4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0408" y="1057739"/>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5E791F2F-79DB-4CC0-9FA1-001E3E91E8B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248113" y="1405210"/>
            <a:ext cx="146304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ontent Placeholder 9">
            <a:extLst>
              <a:ext uri="{FF2B5EF4-FFF2-40B4-BE49-F238E27FC236}">
                <a16:creationId xmlns:a16="http://schemas.microsoft.com/office/drawing/2014/main" id="{F831C6F0-F5EE-4CC7-B4C0-79C6F5A13806}"/>
              </a:ext>
            </a:extLst>
          </p:cNvPr>
          <p:cNvSpPr>
            <a:spLocks noGrp="1"/>
          </p:cNvSpPr>
          <p:nvPr>
            <p:ph sz="half" idx="1"/>
          </p:nvPr>
        </p:nvSpPr>
        <p:spPr>
          <a:xfrm>
            <a:off x="5141270" y="792569"/>
            <a:ext cx="6007608" cy="2042787"/>
          </a:xfrm>
        </p:spPr>
        <p:txBody>
          <a:bodyPr vert="horz" lIns="91440" tIns="45720" rIns="91440" bIns="45720" rtlCol="0" anchor="ctr">
            <a:normAutofit/>
          </a:bodyPr>
          <a:lstStyle/>
          <a:p>
            <a:pPr marL="0" indent="0" algn="just">
              <a:buNone/>
            </a:pPr>
            <a:r>
              <a:rPr lang="it-IT" sz="1400" dirty="0">
                <a:effectLst/>
                <a:latin typeface="Arial" panose="020B0604020202020204" pitchFamily="34" charset="0"/>
                <a:ea typeface="Calibri" panose="020F0502020204030204" pitchFamily="34" charset="0"/>
                <a:cs typeface="Times New Roman" panose="02020603050405020304" pitchFamily="18" charset="0"/>
              </a:rPr>
              <a:t>L’obiettivo di una ricerca è anche trovare, grazie ai dati e ai risultati ottenuti, delle tipologie di quel concetto analizzato. Nella ricerca effettuata sono stati due i criteri fondamentali presi in considerazione: </a:t>
            </a:r>
            <a:r>
              <a:rPr lang="it-IT" sz="1400" b="1" dirty="0">
                <a:solidFill>
                  <a:srgbClr val="F5A700"/>
                </a:solidFill>
                <a:latin typeface="Arial" panose="020B0604020202020204" pitchFamily="34" charset="0"/>
                <a:ea typeface="Calibri" panose="020F0502020204030204" pitchFamily="34" charset="0"/>
                <a:cs typeface="Times New Roman" panose="02020603050405020304" pitchFamily="18" charset="0"/>
              </a:rPr>
              <a:t>LE</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MOTIVAZIONI</a:t>
            </a:r>
            <a:r>
              <a:rPr lang="it-IT" sz="1400" b="1" dirty="0">
                <a:effectLst/>
                <a:latin typeface="Arial" panose="020B0604020202020204" pitchFamily="34" charset="0"/>
                <a:ea typeface="Calibri" panose="020F0502020204030204" pitchFamily="34" charset="0"/>
                <a:cs typeface="Times New Roman" panose="02020603050405020304" pitchFamily="18" charset="0"/>
              </a:rPr>
              <a:t> </a:t>
            </a:r>
            <a:r>
              <a:rPr lang="it-IT" sz="1400" dirty="0">
                <a:effectLst/>
                <a:latin typeface="Arial" panose="020B0604020202020204" pitchFamily="34" charset="0"/>
                <a:ea typeface="Calibri" panose="020F0502020204030204" pitchFamily="34" charset="0"/>
                <a:cs typeface="Times New Roman" panose="02020603050405020304" pitchFamily="18" charset="0"/>
              </a:rPr>
              <a:t>e</a:t>
            </a:r>
            <a:r>
              <a:rPr lang="it-IT" sz="1400" b="1" dirty="0">
                <a:effectLst/>
                <a:latin typeface="Arial" panose="020B0604020202020204" pitchFamily="34" charset="0"/>
                <a:ea typeface="Calibri" panose="020F0502020204030204" pitchFamily="34" charset="0"/>
                <a:cs typeface="Times New Roman" panose="02020603050405020304" pitchFamily="18" charset="0"/>
              </a:rPr>
              <a:t> </a:t>
            </a:r>
            <a:r>
              <a:rPr lang="it-IT" sz="1400" b="1" dirty="0">
                <a:solidFill>
                  <a:srgbClr val="7587BF"/>
                </a:solidFill>
                <a:effectLst/>
                <a:latin typeface="Arial" panose="020B0604020202020204" pitchFamily="34" charset="0"/>
                <a:ea typeface="Calibri" panose="020F0502020204030204" pitchFamily="34" charset="0"/>
                <a:cs typeface="Times New Roman" panose="02020603050405020304" pitchFamily="18" charset="0"/>
              </a:rPr>
              <a:t>IL</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b="1" dirty="0">
                <a:solidFill>
                  <a:srgbClr val="7587BF"/>
                </a:solidFill>
                <a:effectLst/>
                <a:latin typeface="Arial" panose="020B0604020202020204" pitchFamily="34" charset="0"/>
                <a:ea typeface="Calibri" panose="020F0502020204030204" pitchFamily="34" charset="0"/>
                <a:cs typeface="Times New Roman" panose="02020603050405020304" pitchFamily="18" charset="0"/>
              </a:rPr>
              <a:t>PERCORSO FORMATIVO</a:t>
            </a:r>
            <a:r>
              <a:rPr lang="it-IT" sz="1400" dirty="0">
                <a:latin typeface="Arial" panose="020B0604020202020204" pitchFamily="34" charset="0"/>
                <a:ea typeface="Calibri" panose="020F0502020204030204" pitchFamily="34" charset="0"/>
                <a:cs typeface="Times New Roman" panose="02020603050405020304" pitchFamily="18" charset="0"/>
              </a:rPr>
              <a:t>,</a:t>
            </a:r>
            <a:r>
              <a:rPr lang="it-IT" sz="1400" b="1" dirty="0">
                <a:solidFill>
                  <a:srgbClr val="F5A700"/>
                </a:solidFill>
                <a:effectLst/>
                <a:latin typeface="Arial" panose="020B0604020202020204" pitchFamily="34" charset="0"/>
                <a:ea typeface="Calibri" panose="020F0502020204030204" pitchFamily="34" charset="0"/>
                <a:cs typeface="Times New Roman" panose="02020603050405020304" pitchFamily="18" charset="0"/>
              </a:rPr>
              <a:t> </a:t>
            </a:r>
            <a:r>
              <a:rPr lang="it-IT" sz="1400" dirty="0">
                <a:effectLst/>
                <a:latin typeface="Arial" panose="020B0604020202020204" pitchFamily="34" charset="0"/>
                <a:ea typeface="Calibri" panose="020F0502020204030204" pitchFamily="34" charset="0"/>
                <a:cs typeface="Times New Roman" panose="02020603050405020304" pitchFamily="18" charset="0"/>
              </a:rPr>
              <a:t>cioè per quale motivo hanno intrapreso questo percorso, se per lavoro o per passione e se hanno studiato o no facoltà relative ai beni culturali e alla storia dell’arte.            </a:t>
            </a:r>
            <a:endParaRPr lang="it-IT" sz="14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it-IT"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sz="1800" dirty="0"/>
          </a:p>
        </p:txBody>
      </p:sp>
      <p:pic>
        <p:nvPicPr>
          <p:cNvPr id="11" name="Immagine 10">
            <a:extLst>
              <a:ext uri="{FF2B5EF4-FFF2-40B4-BE49-F238E27FC236}">
                <a16:creationId xmlns:a16="http://schemas.microsoft.com/office/drawing/2014/main" id="{C38B1CB2-9483-49CF-8392-111DB01FAFD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823" t="48750" r="3735" b="1095"/>
          <a:stretch/>
        </p:blipFill>
        <p:spPr>
          <a:xfrm>
            <a:off x="6388961" y="2612473"/>
            <a:ext cx="4662693" cy="4106771"/>
          </a:xfrm>
          <a:prstGeom prst="rect">
            <a:avLst/>
          </a:prstGeom>
        </p:spPr>
      </p:pic>
      <p:pic>
        <p:nvPicPr>
          <p:cNvPr id="14" name="Immagine 13">
            <a:extLst>
              <a:ext uri="{FF2B5EF4-FFF2-40B4-BE49-F238E27FC236}">
                <a16:creationId xmlns:a16="http://schemas.microsoft.com/office/drawing/2014/main" id="{ED2CC7CA-8E07-4EB8-A7F3-5C60468919C2}"/>
              </a:ext>
            </a:extLst>
          </p:cNvPr>
          <p:cNvPicPr>
            <a:picLocks noChangeAspect="1"/>
          </p:cNvPicPr>
          <p:nvPr/>
        </p:nvPicPr>
        <p:blipFill rotWithShape="1">
          <a:blip r:embed="rId3">
            <a:extLst>
              <a:ext uri="{28A0092B-C50C-407E-A947-70E740481C1C}">
                <a14:useLocalDpi xmlns:a14="http://schemas.microsoft.com/office/drawing/2010/main" val="0"/>
              </a:ext>
            </a:extLst>
          </a:blip>
          <a:srcRect l="8159" t="1059" r="8005" b="53403"/>
          <a:stretch/>
        </p:blipFill>
        <p:spPr bwMode="auto">
          <a:xfrm>
            <a:off x="788711" y="2660186"/>
            <a:ext cx="4557128" cy="4059058"/>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32275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fade">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ppt_x"/>
                                          </p:val>
                                        </p:tav>
                                        <p:tav tm="100000">
                                          <p:val>
                                            <p:strVal val="#ppt_x"/>
                                          </p:val>
                                        </p:tav>
                                      </p:tavLst>
                                    </p:anim>
                                    <p:anim calcmode="lin" valueType="num">
                                      <p:cBhvr additive="base">
                                        <p:cTn id="1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500" fill="hold"/>
                                        <p:tgtEl>
                                          <p:spTgt spid="11"/>
                                        </p:tgtEl>
                                        <p:attrNameLst>
                                          <p:attrName>ppt_x</p:attrName>
                                        </p:attrNameLst>
                                      </p:cBhvr>
                                      <p:tavLst>
                                        <p:tav tm="0">
                                          <p:val>
                                            <p:strVal val="#ppt_x"/>
                                          </p:val>
                                        </p:tav>
                                        <p:tav tm="100000">
                                          <p:val>
                                            <p:strVal val="#ppt_x"/>
                                          </p:val>
                                        </p:tav>
                                      </p:tavLst>
                                    </p:anim>
                                    <p:anim calcmode="lin" valueType="num">
                                      <p:cBhvr additive="base">
                                        <p:cTn id="2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2468898-5A6E-4D55-85EC-308E785EE0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venir Next LT Pro"/>
              <a:ea typeface="+mn-ea"/>
              <a:cs typeface="+mn-cs"/>
            </a:endParaRPr>
          </a:p>
        </p:txBody>
      </p:sp>
      <p:sp>
        <p:nvSpPr>
          <p:cNvPr id="2" name="Titolo 1">
            <a:extLst>
              <a:ext uri="{FF2B5EF4-FFF2-40B4-BE49-F238E27FC236}">
                <a16:creationId xmlns:a16="http://schemas.microsoft.com/office/drawing/2014/main" id="{62AE052A-2A70-42BF-9E25-2B7D14122C93}"/>
              </a:ext>
            </a:extLst>
          </p:cNvPr>
          <p:cNvSpPr>
            <a:spLocks noGrp="1"/>
          </p:cNvSpPr>
          <p:nvPr>
            <p:ph type="title"/>
          </p:nvPr>
        </p:nvSpPr>
        <p:spPr>
          <a:xfrm>
            <a:off x="401776" y="397290"/>
            <a:ext cx="11201400" cy="1106424"/>
          </a:xfrm>
        </p:spPr>
        <p:txBody>
          <a:bodyPr>
            <a:normAutofit/>
          </a:bodyPr>
          <a:lstStyle/>
          <a:p>
            <a:r>
              <a:rPr lang="it-IT" b="1" dirty="0">
                <a:latin typeface="Arial" panose="020B0604020202020204" pitchFamily="34" charset="0"/>
                <a:cs typeface="Arial" panose="020B0604020202020204" pitchFamily="34" charset="0"/>
              </a:rPr>
              <a:t>Classificazione degli intervistati</a:t>
            </a:r>
          </a:p>
        </p:txBody>
      </p:sp>
      <p:sp>
        <p:nvSpPr>
          <p:cNvPr id="13" name="Rectangle 12">
            <a:extLst>
              <a:ext uri="{FF2B5EF4-FFF2-40B4-BE49-F238E27FC236}">
                <a16:creationId xmlns:a16="http://schemas.microsoft.com/office/drawing/2014/main" id="{3E23A947-2D45-4208-AE2B-64948C87A3E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8458"/>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Rectangle 14">
            <a:extLst>
              <a:ext uri="{FF2B5EF4-FFF2-40B4-BE49-F238E27FC236}">
                <a16:creationId xmlns:a16="http://schemas.microsoft.com/office/drawing/2014/main" id="{E5BBB0F9-6A59-4D02-A9C7-A2D6516684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1721922"/>
            <a:ext cx="4218432" cy="4520560"/>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 name="Immagine 9">
            <a:extLst>
              <a:ext uri="{FF2B5EF4-FFF2-40B4-BE49-F238E27FC236}">
                <a16:creationId xmlns:a16="http://schemas.microsoft.com/office/drawing/2014/main" id="{5B752E04-F6D9-4F92-8B15-74478FA62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8016" y="1516895"/>
            <a:ext cx="7110385" cy="4930614"/>
          </a:xfrm>
          <a:prstGeom prst="rect">
            <a:avLst/>
          </a:prstGeom>
          <a:noFill/>
          <a:ln>
            <a:noFill/>
          </a:ln>
        </p:spPr>
      </p:pic>
      <p:sp>
        <p:nvSpPr>
          <p:cNvPr id="3" name="CasellaDiTesto 2">
            <a:extLst>
              <a:ext uri="{FF2B5EF4-FFF2-40B4-BE49-F238E27FC236}">
                <a16:creationId xmlns:a16="http://schemas.microsoft.com/office/drawing/2014/main" id="{B24DF5D9-0E58-404F-A9A4-A67076015CF8}"/>
              </a:ext>
            </a:extLst>
          </p:cNvPr>
          <p:cNvSpPr txBox="1"/>
          <p:nvPr/>
        </p:nvSpPr>
        <p:spPr>
          <a:xfrm>
            <a:off x="7737232" y="2805427"/>
            <a:ext cx="3909526" cy="923330"/>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a:t>
            </a:r>
            <a:r>
              <a:rPr kumimoji="0" lang="it-IT" sz="1200" b="1" i="0" u="none" strike="noStrike" kern="1200" cap="none" spc="0" normalizeH="0" baseline="0" noProof="0" dirty="0" err="1">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sharer</a:t>
            </a: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Colui che ha una formazione accademica legata ai beni culturali e alla storia dell’arte. Divulga arte grazie alle conoscenze.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4" name="CasellaDiTesto 3">
            <a:extLst>
              <a:ext uri="{FF2B5EF4-FFF2-40B4-BE49-F238E27FC236}">
                <a16:creationId xmlns:a16="http://schemas.microsoft.com/office/drawing/2014/main" id="{AC4BCAC2-F071-41FE-B825-E6E690B15797}"/>
              </a:ext>
            </a:extLst>
          </p:cNvPr>
          <p:cNvSpPr txBox="1"/>
          <p:nvPr/>
        </p:nvSpPr>
        <p:spPr>
          <a:xfrm>
            <a:off x="7717629" y="4955169"/>
            <a:ext cx="3830318" cy="1477328"/>
          </a:xfrm>
          <a:prstGeom prst="rect">
            <a:avLst/>
          </a:prstGeom>
          <a:noFill/>
        </p:spPr>
        <p:txBody>
          <a:bodyPr wrap="square" rtlCol="0">
            <a:spAutoFit/>
          </a:bodyPr>
          <a:lstStyle/>
          <a:p>
            <a:pPr marL="285750" marR="0" lvl="0" indent="-2857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Art passionate: </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Arial" panose="020B0604020202020204" pitchFamily="34" charset="0"/>
              </a:rPr>
              <a:t>Colui che non ha necessariamente una formazione accademica in beni culturali, ma che per passione e in determinate occasioni, magari viaggi o visite in luoghi d’arte, grazie ai social, sponsorizza mostre, gallerie musei privati e pubblici.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6" name="CasellaDiTesto 5">
            <a:extLst>
              <a:ext uri="{FF2B5EF4-FFF2-40B4-BE49-F238E27FC236}">
                <a16:creationId xmlns:a16="http://schemas.microsoft.com/office/drawing/2014/main" id="{774D9FCB-2F4E-481A-82D6-4503DB570926}"/>
              </a:ext>
            </a:extLst>
          </p:cNvPr>
          <p:cNvSpPr txBox="1"/>
          <p:nvPr/>
        </p:nvSpPr>
        <p:spPr>
          <a:xfrm flipH="1">
            <a:off x="7717629" y="3728757"/>
            <a:ext cx="3948731" cy="1292662"/>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influencer:</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Sono coloro che non hanno alcuna formazione nell’ambito dei beni storico artistici, L’art influencer è colui che promuove un’opera culturale anche senza nessun tipo di conoscenza della materia, in cambio di un riscontro economico.</a:t>
            </a:r>
            <a:endParaRPr kumimoji="0" lang="it-IT" sz="12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4" name="CasellaDiTesto 13">
            <a:extLst>
              <a:ext uri="{FF2B5EF4-FFF2-40B4-BE49-F238E27FC236}">
                <a16:creationId xmlns:a16="http://schemas.microsoft.com/office/drawing/2014/main" id="{0047869A-F94A-448B-981B-6A8DEC8E0D89}"/>
              </a:ext>
            </a:extLst>
          </p:cNvPr>
          <p:cNvSpPr txBox="1"/>
          <p:nvPr/>
        </p:nvSpPr>
        <p:spPr>
          <a:xfrm>
            <a:off x="7737232" y="1894492"/>
            <a:ext cx="3607837" cy="1107996"/>
          </a:xfrm>
          <a:prstGeom prst="rect">
            <a:avLst/>
          </a:prstGeom>
          <a:noFill/>
        </p:spPr>
        <p:txBody>
          <a:bodyPr wrap="square" rtlCol="0">
            <a:spAutoFit/>
          </a:bodyPr>
          <a:lstStyle/>
          <a:p>
            <a:pPr marL="171450" marR="0" lvl="0" indent="-17145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it-IT" sz="1200" b="1"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Art strategist:</a:t>
            </a:r>
            <a:r>
              <a:rPr kumimoji="0" lang="it-IT" sz="1200" b="0" i="0" u="none" strike="noStrike" kern="1200" cap="none" spc="0" normalizeH="0" baseline="0" noProof="0" dirty="0">
                <a:ln>
                  <a:noFill/>
                </a:ln>
                <a:solidFill>
                  <a:srgbClr val="000000"/>
                </a:solidFill>
                <a:effectLst/>
                <a:uLnTx/>
                <a:uFillTx/>
                <a:latin typeface="Arial" panose="020B0604020202020204" pitchFamily="34" charset="0"/>
                <a:ea typeface="Calibri" panose="020F0502020204030204" pitchFamily="34" charset="0"/>
                <a:cs typeface="Times New Roman" panose="02020603050405020304" pitchFamily="18" charset="0"/>
              </a:rPr>
              <a:t> Sono coloro che utilizzano le piattaforme social per promuovere e far conoscere il loro lavoro a determinate imprese che lavorano nell’ambito culturale. </a:t>
            </a:r>
            <a:endParaRPr kumimoji="0" lang="en-US" sz="1200" b="0" i="0" u="none" strike="noStrike" kern="1200" cap="none" spc="0" normalizeH="0" baseline="0" noProof="0" dirty="0">
              <a:ln>
                <a:noFill/>
              </a:ln>
              <a:solidFill>
                <a:srgbClr val="000000"/>
              </a:solidFill>
              <a:effectLst/>
              <a:uLnTx/>
              <a:uFillTx/>
              <a:latin typeface="Avenir Next LT Pro"/>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000000"/>
              </a:solidFill>
              <a:effectLst/>
              <a:uLnTx/>
              <a:uFillTx/>
              <a:latin typeface="Avenir Next LT Pro"/>
              <a:ea typeface="+mn-ea"/>
              <a:cs typeface="+mn-cs"/>
            </a:endParaRPr>
          </a:p>
        </p:txBody>
      </p:sp>
      <p:sp>
        <p:nvSpPr>
          <p:cNvPr id="19" name="CasellaDiTesto 18">
            <a:extLst>
              <a:ext uri="{FF2B5EF4-FFF2-40B4-BE49-F238E27FC236}">
                <a16:creationId xmlns:a16="http://schemas.microsoft.com/office/drawing/2014/main" id="{54753A7A-EB74-442D-AFED-021D8835E94B}"/>
              </a:ext>
            </a:extLst>
          </p:cNvPr>
          <p:cNvSpPr txBox="1"/>
          <p:nvPr/>
        </p:nvSpPr>
        <p:spPr>
          <a:xfrm>
            <a:off x="7447929" y="1296419"/>
            <a:ext cx="4218431"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Sono emersi quattro tipi a cui ho dato dei nomi:</a:t>
            </a:r>
          </a:p>
        </p:txBody>
      </p:sp>
    </p:spTree>
    <p:extLst>
      <p:ext uri="{BB962C8B-B14F-4D97-AF65-F5344CB8AC3E}">
        <p14:creationId xmlns:p14="http://schemas.microsoft.com/office/powerpoint/2010/main" val="345149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circle(in)">
                                      <p:cBhvr>
                                        <p:cTn id="24" dur="1000"/>
                                        <p:tgtEl>
                                          <p:spTgt spid="14">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circle(in)">
                                      <p:cBhvr>
                                        <p:cTn id="29" dur="10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circle(in)">
                                      <p:cBhvr>
                                        <p:cTn id="34" dur="10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nodeType="clickEffect">
                                  <p:stCondLst>
                                    <p:cond delay="0"/>
                                  </p:stCondLst>
                                  <p:childTnLst>
                                    <p:set>
                                      <p:cBhvr>
                                        <p:cTn id="38" dur="1" fill="hold">
                                          <p:stCondLst>
                                            <p:cond delay="0"/>
                                          </p:stCondLst>
                                        </p:cTn>
                                        <p:tgtEl>
                                          <p:spTgt spid="4">
                                            <p:txEl>
                                              <p:pRg st="0" end="0"/>
                                            </p:txEl>
                                          </p:spTgt>
                                        </p:tgtEl>
                                        <p:attrNameLst>
                                          <p:attrName>style.visibility</p:attrName>
                                        </p:attrNameLst>
                                      </p:cBhvr>
                                      <p:to>
                                        <p:strVal val="visible"/>
                                      </p:to>
                                    </p:set>
                                    <p:animEffect transition="in" filter="circle(in)">
                                      <p:cBhvr>
                                        <p:cTn id="39" dur="10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Lst>
  </p:timing>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07E5904D-C658-4C76-8402-4D5C8ED348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57218" y="0"/>
            <a:ext cx="9077564" cy="6858000"/>
          </a:xfrm>
          <a:prstGeom prst="rect">
            <a:avLst/>
          </a:prstGeom>
        </p:spPr>
      </p:pic>
      <p:sp>
        <p:nvSpPr>
          <p:cNvPr id="6" name="CasellaDiTesto 5">
            <a:extLst>
              <a:ext uri="{FF2B5EF4-FFF2-40B4-BE49-F238E27FC236}">
                <a16:creationId xmlns:a16="http://schemas.microsoft.com/office/drawing/2014/main" id="{C7C0A727-D19E-41AD-A4A4-FE4E8D2FA9D2}"/>
              </a:ext>
            </a:extLst>
          </p:cNvPr>
          <p:cNvSpPr txBox="1"/>
          <p:nvPr/>
        </p:nvSpPr>
        <p:spPr>
          <a:xfrm>
            <a:off x="864625" y="1905506"/>
            <a:ext cx="293914" cy="5847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it-IT"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7" name="Rettangolo 6">
            <a:extLst>
              <a:ext uri="{FF2B5EF4-FFF2-40B4-BE49-F238E27FC236}">
                <a16:creationId xmlns:a16="http://schemas.microsoft.com/office/drawing/2014/main" id="{F5A7742E-2B95-47EA-8264-EADDFF05A137}"/>
              </a:ext>
            </a:extLst>
          </p:cNvPr>
          <p:cNvSpPr/>
          <p:nvPr/>
        </p:nvSpPr>
        <p:spPr>
          <a:xfrm>
            <a:off x="121880" y="834338"/>
            <a:ext cx="117023" cy="675605"/>
          </a:xfrm>
          <a:prstGeom prst="rect">
            <a:avLst/>
          </a:prstGeom>
          <a:ln w="3175">
            <a:solidFill>
              <a:srgbClr val="FF99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srgbClr val="FF9933"/>
              </a:solidFill>
              <a:effectLst/>
              <a:uLnTx/>
              <a:uFillTx/>
              <a:latin typeface="Avenir Next LT Pro"/>
              <a:ea typeface="+mn-ea"/>
              <a:cs typeface="+mn-cs"/>
            </a:endParaRPr>
          </a:p>
        </p:txBody>
      </p:sp>
    </p:spTree>
    <p:extLst>
      <p:ext uri="{BB962C8B-B14F-4D97-AF65-F5344CB8AC3E}">
        <p14:creationId xmlns:p14="http://schemas.microsoft.com/office/powerpoint/2010/main" val="548741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9" name="Rectangle 38">
            <a:extLst>
              <a:ext uri="{FF2B5EF4-FFF2-40B4-BE49-F238E27FC236}">
                <a16:creationId xmlns:a16="http://schemas.microsoft.com/office/drawing/2014/main" id="{657F69E0-C4B0-4BEC-A689-4F8D877F05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Picture 3" descr="Immagine che contiene stazionario&#10;&#10;Descrizione generata automaticamente">
            <a:extLst>
              <a:ext uri="{FF2B5EF4-FFF2-40B4-BE49-F238E27FC236}">
                <a16:creationId xmlns:a16="http://schemas.microsoft.com/office/drawing/2014/main" id="{C6902FEA-FF2C-1FA1-E28A-DB06EDAB8417}"/>
              </a:ext>
            </a:extLst>
          </p:cNvPr>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4352" r="-1" b="11356"/>
          <a:stretch/>
        </p:blipFill>
        <p:spPr>
          <a:xfrm>
            <a:off x="557113" y="302314"/>
            <a:ext cx="11080845" cy="6234536"/>
          </a:xfrm>
          <a:prstGeom prst="rect">
            <a:avLst/>
          </a:prstGeom>
        </p:spPr>
      </p:pic>
      <p:sp>
        <p:nvSpPr>
          <p:cNvPr id="2" name="Titolo 1">
            <a:extLst>
              <a:ext uri="{FF2B5EF4-FFF2-40B4-BE49-F238E27FC236}">
                <a16:creationId xmlns:a16="http://schemas.microsoft.com/office/drawing/2014/main" id="{3038BE5D-74A6-989D-AC8C-999953EA0629}"/>
              </a:ext>
            </a:extLst>
          </p:cNvPr>
          <p:cNvSpPr>
            <a:spLocks noGrp="1"/>
          </p:cNvSpPr>
          <p:nvPr>
            <p:ph type="ctrTitle"/>
          </p:nvPr>
        </p:nvSpPr>
        <p:spPr>
          <a:xfrm>
            <a:off x="678873" y="346087"/>
            <a:ext cx="10626436" cy="3651710"/>
          </a:xfrm>
        </p:spPr>
        <p:txBody>
          <a:bodyPr>
            <a:normAutofit fontScale="90000"/>
          </a:bodyPr>
          <a:lstStyle/>
          <a:p>
            <a:pPr algn="ctr">
              <a:lnSpc>
                <a:spcPct val="107000"/>
              </a:lnSpc>
              <a:spcAft>
                <a:spcPts val="800"/>
              </a:spcAft>
            </a:pPr>
            <a:r>
              <a:rPr lang="it-IT" sz="2000" b="1" dirty="0">
                <a:effectLst/>
                <a:latin typeface="Calibri" panose="020F0502020204030204" pitchFamily="34" charset="0"/>
                <a:ea typeface="Calibri" panose="020F0502020204030204" pitchFamily="34" charset="0"/>
                <a:cs typeface="Times New Roman" panose="02020603050405020304" pitchFamily="18" charset="0"/>
              </a:rPr>
              <a:t>UNIVERSITÀ DEGLI STUDI DI SALERNO </a:t>
            </a:r>
            <a:br>
              <a:rPr lang="it-IT" sz="2000" b="1" dirty="0">
                <a:effectLst/>
                <a:latin typeface="Calibri" panose="020F0502020204030204" pitchFamily="34" charset="0"/>
                <a:ea typeface="Calibri" panose="020F0502020204030204" pitchFamily="34" charset="0"/>
                <a:cs typeface="Times New Roman" panose="02020603050405020304" pitchFamily="18" charset="0"/>
              </a:rPr>
            </a:br>
            <a:r>
              <a:rPr lang="it-IT" sz="2000" b="1" dirty="0">
                <a:effectLst/>
                <a:latin typeface="Calibri" panose="020F0502020204030204" pitchFamily="34" charset="0"/>
                <a:ea typeface="Calibri" panose="020F0502020204030204" pitchFamily="34" charset="0"/>
                <a:cs typeface="Times New Roman" panose="02020603050405020304" pitchFamily="18" charset="0"/>
              </a:rPr>
              <a:t>DIPARTIMENTO DI SCIENZE POLITICHE E DELLA COMUNICAZIONE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CORSO DI LAUREA IN SCIENZE DELLA </a:t>
            </a:r>
            <a:br>
              <a:rPr lang="it-IT" sz="1800" b="1"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COMUNICAZIONE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TESI DI LAUREA</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IN METODOLOGIA E TECNICA DELLA RICERCA SOCIALE</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1800" b="1" i="1" dirty="0">
                <a:effectLst/>
                <a:latin typeface="Calibri" panose="020F0502020204030204" pitchFamily="34" charset="0"/>
                <a:ea typeface="Calibri" panose="020F0502020204030204" pitchFamily="34" charset="0"/>
                <a:cs typeface="Times New Roman" panose="02020603050405020304" pitchFamily="18" charset="0"/>
              </a:rPr>
              <a:t> </a:t>
            </a:r>
            <a:r>
              <a:rPr lang="it-IT" sz="1800" dirty="0">
                <a:effectLst/>
                <a:latin typeface="Calibri" panose="020F0502020204030204" pitchFamily="34" charset="0"/>
                <a:ea typeface="Calibri" panose="020F0502020204030204" pitchFamily="34" charset="0"/>
                <a:cs typeface="Times New Roman" panose="02020603050405020304" pitchFamily="18" charset="0"/>
              </a:rPr>
              <a:t/>
            </a:r>
            <a:br>
              <a:rPr lang="it-IT" sz="1800" dirty="0">
                <a:effectLst/>
                <a:latin typeface="Calibri" panose="020F0502020204030204" pitchFamily="34" charset="0"/>
                <a:ea typeface="Calibri" panose="020F0502020204030204" pitchFamily="34" charset="0"/>
                <a:cs typeface="Times New Roman" panose="02020603050405020304" pitchFamily="18" charset="0"/>
              </a:rPr>
            </a:br>
            <a:r>
              <a:rPr lang="it-IT" sz="3600" b="1" i="1" dirty="0">
                <a:effectLst/>
                <a:latin typeface="Calibri" panose="020F0502020204030204" pitchFamily="34" charset="0"/>
                <a:ea typeface="Calibri" panose="020F0502020204030204" pitchFamily="34" charset="0"/>
                <a:cs typeface="Times New Roman" panose="02020603050405020304" pitchFamily="18" charset="0"/>
              </a:rPr>
              <a:t>“</a:t>
            </a:r>
            <a:r>
              <a:rPr lang="it-IT" sz="3600" b="1" i="1" dirty="0" err="1">
                <a:effectLst/>
                <a:latin typeface="Calibri" panose="020F0502020204030204" pitchFamily="34" charset="0"/>
                <a:ea typeface="Calibri" panose="020F0502020204030204" pitchFamily="34" charset="0"/>
                <a:cs typeface="Times New Roman" panose="02020603050405020304" pitchFamily="18" charset="0"/>
              </a:rPr>
              <a:t>Every</a:t>
            </a:r>
            <a:r>
              <a:rPr lang="it-IT" sz="3600" b="1" i="1" dirty="0">
                <a:effectLst/>
                <a:latin typeface="Calibri" panose="020F0502020204030204" pitchFamily="34" charset="0"/>
                <a:ea typeface="Calibri" panose="020F0502020204030204" pitchFamily="34" charset="0"/>
                <a:cs typeface="Times New Roman" panose="02020603050405020304" pitchFamily="18" charset="0"/>
              </a:rPr>
              <a:t> </a:t>
            </a:r>
            <a:r>
              <a:rPr lang="it-IT" sz="3600" b="1" i="1" dirty="0" err="1">
                <a:effectLst/>
                <a:latin typeface="Calibri" panose="020F0502020204030204" pitchFamily="34" charset="0"/>
                <a:ea typeface="Calibri" panose="020F0502020204030204" pitchFamily="34" charset="0"/>
                <a:cs typeface="Times New Roman" panose="02020603050405020304" pitchFamily="18" charset="0"/>
              </a:rPr>
              <a:t>name's</a:t>
            </a:r>
            <a:r>
              <a:rPr lang="it-IT" sz="3600" b="1" i="1" dirty="0">
                <a:effectLst/>
                <a:latin typeface="Calibri" panose="020F0502020204030204" pitchFamily="34" charset="0"/>
                <a:ea typeface="Calibri" panose="020F0502020204030204" pitchFamily="34" charset="0"/>
                <a:cs typeface="Times New Roman" panose="02020603050405020304" pitchFamily="18" charset="0"/>
              </a:rPr>
              <a:t> a story”: la pubblicità che include.</a:t>
            </a:r>
            <a:br>
              <a:rPr lang="it-IT" sz="3600" b="1" i="1" dirty="0">
                <a:effectLst/>
                <a:latin typeface="Calibri" panose="020F0502020204030204" pitchFamily="34" charset="0"/>
                <a:ea typeface="Calibri" panose="020F0502020204030204" pitchFamily="34" charset="0"/>
                <a:cs typeface="Times New Roman" panose="02020603050405020304" pitchFamily="18" charset="0"/>
              </a:rPr>
            </a:br>
            <a:r>
              <a:rPr lang="it-IT" sz="3600" b="1" i="1" dirty="0">
                <a:effectLst/>
                <a:latin typeface="Calibri" panose="020F0502020204030204" pitchFamily="34" charset="0"/>
                <a:ea typeface="Calibri" panose="020F0502020204030204" pitchFamily="34" charset="0"/>
                <a:cs typeface="Times New Roman" panose="02020603050405020304" pitchFamily="18" charset="0"/>
              </a:rPr>
              <a:t>Web survey sulla percezione dello spot LGBT di Starbucks</a:t>
            </a:r>
            <a:endParaRPr lang="it-IT" sz="10800" dirty="0"/>
          </a:p>
        </p:txBody>
      </p:sp>
      <p:sp>
        <p:nvSpPr>
          <p:cNvPr id="3" name="Sottotitolo 2">
            <a:extLst>
              <a:ext uri="{FF2B5EF4-FFF2-40B4-BE49-F238E27FC236}">
                <a16:creationId xmlns:a16="http://schemas.microsoft.com/office/drawing/2014/main" id="{F2005948-4162-5311-46A0-410A6D7F42F3}"/>
              </a:ext>
            </a:extLst>
          </p:cNvPr>
          <p:cNvSpPr>
            <a:spLocks noGrp="1"/>
          </p:cNvSpPr>
          <p:nvPr>
            <p:ph type="subTitle" idx="1"/>
          </p:nvPr>
        </p:nvSpPr>
        <p:spPr>
          <a:xfrm>
            <a:off x="679842" y="4825645"/>
            <a:ext cx="10829267" cy="1682066"/>
          </a:xfrm>
        </p:spPr>
        <p:txBody>
          <a:bodyPr>
            <a:normAutofit/>
          </a:bodyPr>
          <a:lstStyle/>
          <a:p>
            <a:r>
              <a:rPr lang="it-IT" sz="1800" b="1" dirty="0">
                <a:latin typeface="Calibri" panose="020F0502020204030204" pitchFamily="34" charset="0"/>
                <a:ea typeface="Calibri" panose="020F0502020204030204" pitchFamily="34" charset="0"/>
                <a:cs typeface="Times New Roman" panose="02020603050405020304" pitchFamily="18" charset="0"/>
              </a:rPr>
              <a:t>Relatore:                                                                                                                                                 Candidata:</a:t>
            </a:r>
            <a:br>
              <a:rPr lang="it-IT" sz="1800" b="1" dirty="0">
                <a:latin typeface="Calibri" panose="020F0502020204030204" pitchFamily="34" charset="0"/>
                <a:ea typeface="Calibri" panose="020F0502020204030204" pitchFamily="34" charset="0"/>
                <a:cs typeface="Times New Roman" panose="02020603050405020304" pitchFamily="18" charset="0"/>
              </a:rPr>
            </a:br>
            <a:r>
              <a:rPr lang="it-IT" sz="1800" b="1" dirty="0">
                <a:latin typeface="Calibri" panose="020F0502020204030204" pitchFamily="34" charset="0"/>
                <a:ea typeface="Calibri" panose="020F0502020204030204" pitchFamily="34" charset="0"/>
                <a:cs typeface="Times New Roman" panose="02020603050405020304" pitchFamily="18" charset="0"/>
              </a:rPr>
              <a:t>Prof. Felice </a:t>
            </a:r>
            <a:r>
              <a:rPr lang="it-IT" sz="1800" b="1">
                <a:latin typeface="Calibri" panose="020F0502020204030204" pitchFamily="34" charset="0"/>
                <a:ea typeface="Calibri" panose="020F0502020204030204" pitchFamily="34" charset="0"/>
                <a:cs typeface="Times New Roman" panose="02020603050405020304" pitchFamily="18" charset="0"/>
              </a:rPr>
              <a:t>Addeo                                                                                                                                 Giuseppina </a:t>
            </a:r>
            <a:r>
              <a:rPr lang="it-IT" sz="1800" b="1" dirty="0">
                <a:latin typeface="Calibri" panose="020F0502020204030204" pitchFamily="34" charset="0"/>
                <a:ea typeface="Calibri" panose="020F0502020204030204" pitchFamily="34" charset="0"/>
                <a:cs typeface="Times New Roman" panose="02020603050405020304" pitchFamily="18" charset="0"/>
              </a:rPr>
              <a:t>Spiniello</a:t>
            </a:r>
          </a:p>
          <a:p>
            <a:pPr algn="ctr"/>
            <a:endParaRPr lang="it-IT" sz="1600" b="1" dirty="0">
              <a:latin typeface="Calibri" panose="020F0502020204030204" pitchFamily="34" charset="0"/>
              <a:cs typeface="Times New Roman" panose="02020603050405020304" pitchFamily="18" charset="0"/>
            </a:endParaRPr>
          </a:p>
          <a:p>
            <a:pPr algn="ctr"/>
            <a:r>
              <a:rPr lang="it-IT" sz="1400" b="1" dirty="0">
                <a:latin typeface="Calibri" panose="020F0502020204030204" pitchFamily="34" charset="0"/>
                <a:cs typeface="Times New Roman" panose="02020603050405020304" pitchFamily="18" charset="0"/>
              </a:rPr>
              <a:t>ANNO ACCADEMICO 2020/2021</a:t>
            </a:r>
            <a:endParaRPr lang="it-IT" sz="1400" dirty="0"/>
          </a:p>
        </p:txBody>
      </p:sp>
      <p:sp>
        <p:nvSpPr>
          <p:cNvPr id="41" name="Rectangle 6">
            <a:extLst>
              <a:ext uri="{FF2B5EF4-FFF2-40B4-BE49-F238E27FC236}">
                <a16:creationId xmlns:a16="http://schemas.microsoft.com/office/drawing/2014/main" id="{9F6380B4-6A1C-481E-8408-B4E6C75B9B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6" name="Immagine 45">
            <a:extLst>
              <a:ext uri="{FF2B5EF4-FFF2-40B4-BE49-F238E27FC236}">
                <a16:creationId xmlns:a16="http://schemas.microsoft.com/office/drawing/2014/main" id="{77BDBE0F-185E-E15A-077F-593F42A50C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72750" y="336664"/>
            <a:ext cx="1238250" cy="1238250"/>
          </a:xfrm>
          <a:prstGeom prst="rect">
            <a:avLst/>
          </a:prstGeom>
        </p:spPr>
      </p:pic>
    </p:spTree>
    <p:extLst>
      <p:ext uri="{BB962C8B-B14F-4D97-AF65-F5344CB8AC3E}">
        <p14:creationId xmlns:p14="http://schemas.microsoft.com/office/powerpoint/2010/main" val="129793767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7">
            <a:extLst>
              <a:ext uri="{FF2B5EF4-FFF2-40B4-BE49-F238E27FC236}">
                <a16:creationId xmlns:a16="http://schemas.microsoft.com/office/drawing/2014/main" id="{EBDD1931-9E86-4402-9A68-33A2D9EFB1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199" y="1709928"/>
            <a:ext cx="10515600" cy="27432"/>
          </a:xfrm>
          <a:custGeom>
            <a:avLst/>
            <a:gdLst>
              <a:gd name="connsiteX0" fmla="*/ 0 w 10515600"/>
              <a:gd name="connsiteY0" fmla="*/ 0 h 27432"/>
              <a:gd name="connsiteX1" fmla="*/ 446913 w 10515600"/>
              <a:gd name="connsiteY1" fmla="*/ 0 h 27432"/>
              <a:gd name="connsiteX2" fmla="*/ 1104138 w 10515600"/>
              <a:gd name="connsiteY2" fmla="*/ 0 h 27432"/>
              <a:gd name="connsiteX3" fmla="*/ 1866519 w 10515600"/>
              <a:gd name="connsiteY3" fmla="*/ 0 h 27432"/>
              <a:gd name="connsiteX4" fmla="*/ 2208276 w 10515600"/>
              <a:gd name="connsiteY4" fmla="*/ 0 h 27432"/>
              <a:gd name="connsiteX5" fmla="*/ 2550033 w 10515600"/>
              <a:gd name="connsiteY5" fmla="*/ 0 h 27432"/>
              <a:gd name="connsiteX6" fmla="*/ 3417570 w 10515600"/>
              <a:gd name="connsiteY6" fmla="*/ 0 h 27432"/>
              <a:gd name="connsiteX7" fmla="*/ 4074795 w 10515600"/>
              <a:gd name="connsiteY7" fmla="*/ 0 h 27432"/>
              <a:gd name="connsiteX8" fmla="*/ 4416552 w 10515600"/>
              <a:gd name="connsiteY8" fmla="*/ 0 h 27432"/>
              <a:gd name="connsiteX9" fmla="*/ 5073777 w 10515600"/>
              <a:gd name="connsiteY9" fmla="*/ 0 h 27432"/>
              <a:gd name="connsiteX10" fmla="*/ 5941314 w 10515600"/>
              <a:gd name="connsiteY10" fmla="*/ 0 h 27432"/>
              <a:gd name="connsiteX11" fmla="*/ 6493383 w 10515600"/>
              <a:gd name="connsiteY11" fmla="*/ 0 h 27432"/>
              <a:gd name="connsiteX12" fmla="*/ 7045452 w 10515600"/>
              <a:gd name="connsiteY12" fmla="*/ 0 h 27432"/>
              <a:gd name="connsiteX13" fmla="*/ 7702677 w 10515600"/>
              <a:gd name="connsiteY13" fmla="*/ 0 h 27432"/>
              <a:gd name="connsiteX14" fmla="*/ 8465058 w 10515600"/>
              <a:gd name="connsiteY14" fmla="*/ 0 h 27432"/>
              <a:gd name="connsiteX15" fmla="*/ 9227439 w 10515600"/>
              <a:gd name="connsiteY15" fmla="*/ 0 h 27432"/>
              <a:gd name="connsiteX16" fmla="*/ 10515600 w 10515600"/>
              <a:gd name="connsiteY16" fmla="*/ 0 h 27432"/>
              <a:gd name="connsiteX17" fmla="*/ 10515600 w 10515600"/>
              <a:gd name="connsiteY17" fmla="*/ 27432 h 27432"/>
              <a:gd name="connsiteX18" fmla="*/ 10068687 w 10515600"/>
              <a:gd name="connsiteY18" fmla="*/ 27432 h 27432"/>
              <a:gd name="connsiteX19" fmla="*/ 9201150 w 10515600"/>
              <a:gd name="connsiteY19" fmla="*/ 27432 h 27432"/>
              <a:gd name="connsiteX20" fmla="*/ 8543925 w 10515600"/>
              <a:gd name="connsiteY20" fmla="*/ 27432 h 27432"/>
              <a:gd name="connsiteX21" fmla="*/ 8202168 w 10515600"/>
              <a:gd name="connsiteY21" fmla="*/ 27432 h 27432"/>
              <a:gd name="connsiteX22" fmla="*/ 7544943 w 10515600"/>
              <a:gd name="connsiteY22" fmla="*/ 27432 h 27432"/>
              <a:gd name="connsiteX23" fmla="*/ 6992874 w 10515600"/>
              <a:gd name="connsiteY23" fmla="*/ 27432 h 27432"/>
              <a:gd name="connsiteX24" fmla="*/ 6440805 w 10515600"/>
              <a:gd name="connsiteY24" fmla="*/ 27432 h 27432"/>
              <a:gd name="connsiteX25" fmla="*/ 5888736 w 10515600"/>
              <a:gd name="connsiteY25" fmla="*/ 27432 h 27432"/>
              <a:gd name="connsiteX26" fmla="*/ 5336667 w 10515600"/>
              <a:gd name="connsiteY26" fmla="*/ 27432 h 27432"/>
              <a:gd name="connsiteX27" fmla="*/ 4574286 w 10515600"/>
              <a:gd name="connsiteY27" fmla="*/ 27432 h 27432"/>
              <a:gd name="connsiteX28" fmla="*/ 3917061 w 10515600"/>
              <a:gd name="connsiteY28" fmla="*/ 27432 h 27432"/>
              <a:gd name="connsiteX29" fmla="*/ 3575304 w 10515600"/>
              <a:gd name="connsiteY29" fmla="*/ 27432 h 27432"/>
              <a:gd name="connsiteX30" fmla="*/ 3023235 w 10515600"/>
              <a:gd name="connsiteY30" fmla="*/ 27432 h 27432"/>
              <a:gd name="connsiteX31" fmla="*/ 2260854 w 10515600"/>
              <a:gd name="connsiteY31" fmla="*/ 27432 h 27432"/>
              <a:gd name="connsiteX32" fmla="*/ 1813941 w 10515600"/>
              <a:gd name="connsiteY32" fmla="*/ 27432 h 27432"/>
              <a:gd name="connsiteX33" fmla="*/ 946404 w 10515600"/>
              <a:gd name="connsiteY33" fmla="*/ 27432 h 27432"/>
              <a:gd name="connsiteX34" fmla="*/ 0 w 10515600"/>
              <a:gd name="connsiteY34" fmla="*/ 27432 h 27432"/>
              <a:gd name="connsiteX35" fmla="*/ 0 w 10515600"/>
              <a:gd name="connsiteY35"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515600" h="27432" fill="none" extrusionOk="0">
                <a:moveTo>
                  <a:pt x="0" y="0"/>
                </a:moveTo>
                <a:cubicBezTo>
                  <a:pt x="119693" y="-14343"/>
                  <a:pt x="253007" y="-7583"/>
                  <a:pt x="446913" y="0"/>
                </a:cubicBezTo>
                <a:cubicBezTo>
                  <a:pt x="640819" y="7583"/>
                  <a:pt x="841419" y="-7067"/>
                  <a:pt x="1104138" y="0"/>
                </a:cubicBezTo>
                <a:cubicBezTo>
                  <a:pt x="1366858" y="7067"/>
                  <a:pt x="1495525" y="1255"/>
                  <a:pt x="1866519" y="0"/>
                </a:cubicBezTo>
                <a:cubicBezTo>
                  <a:pt x="2237513" y="-1255"/>
                  <a:pt x="2043820" y="12003"/>
                  <a:pt x="2208276" y="0"/>
                </a:cubicBezTo>
                <a:cubicBezTo>
                  <a:pt x="2372732" y="-12003"/>
                  <a:pt x="2419452" y="9887"/>
                  <a:pt x="2550033" y="0"/>
                </a:cubicBezTo>
                <a:cubicBezTo>
                  <a:pt x="2680614" y="-9887"/>
                  <a:pt x="3098156" y="3827"/>
                  <a:pt x="3417570" y="0"/>
                </a:cubicBezTo>
                <a:cubicBezTo>
                  <a:pt x="3736984" y="-3827"/>
                  <a:pt x="3916040" y="-6233"/>
                  <a:pt x="4074795" y="0"/>
                </a:cubicBezTo>
                <a:cubicBezTo>
                  <a:pt x="4233551" y="6233"/>
                  <a:pt x="4279253" y="5661"/>
                  <a:pt x="4416552" y="0"/>
                </a:cubicBezTo>
                <a:cubicBezTo>
                  <a:pt x="4553851" y="-5661"/>
                  <a:pt x="4915758" y="26022"/>
                  <a:pt x="5073777" y="0"/>
                </a:cubicBezTo>
                <a:cubicBezTo>
                  <a:pt x="5231797" y="-26022"/>
                  <a:pt x="5612089" y="32230"/>
                  <a:pt x="5941314" y="0"/>
                </a:cubicBezTo>
                <a:cubicBezTo>
                  <a:pt x="6270539" y="-32230"/>
                  <a:pt x="6313600" y="3064"/>
                  <a:pt x="6493383" y="0"/>
                </a:cubicBezTo>
                <a:cubicBezTo>
                  <a:pt x="6673166" y="-3064"/>
                  <a:pt x="6902474" y="-21096"/>
                  <a:pt x="7045452" y="0"/>
                </a:cubicBezTo>
                <a:cubicBezTo>
                  <a:pt x="7188430" y="21096"/>
                  <a:pt x="7478162" y="17386"/>
                  <a:pt x="7702677" y="0"/>
                </a:cubicBezTo>
                <a:cubicBezTo>
                  <a:pt x="7927192" y="-17386"/>
                  <a:pt x="8295683" y="-35143"/>
                  <a:pt x="8465058" y="0"/>
                </a:cubicBezTo>
                <a:cubicBezTo>
                  <a:pt x="8634433" y="35143"/>
                  <a:pt x="8927835" y="4103"/>
                  <a:pt x="9227439" y="0"/>
                </a:cubicBezTo>
                <a:cubicBezTo>
                  <a:pt x="9527043" y="-4103"/>
                  <a:pt x="10105355" y="-17535"/>
                  <a:pt x="10515600" y="0"/>
                </a:cubicBezTo>
                <a:cubicBezTo>
                  <a:pt x="10515789" y="12323"/>
                  <a:pt x="10515633" y="14639"/>
                  <a:pt x="10515600" y="27432"/>
                </a:cubicBezTo>
                <a:cubicBezTo>
                  <a:pt x="10343646" y="15282"/>
                  <a:pt x="10223667" y="31057"/>
                  <a:pt x="10068687" y="27432"/>
                </a:cubicBezTo>
                <a:cubicBezTo>
                  <a:pt x="9913707" y="23807"/>
                  <a:pt x="9512455" y="4101"/>
                  <a:pt x="9201150" y="27432"/>
                </a:cubicBezTo>
                <a:cubicBezTo>
                  <a:pt x="8889845" y="50763"/>
                  <a:pt x="8866277" y="3158"/>
                  <a:pt x="8543925" y="27432"/>
                </a:cubicBezTo>
                <a:cubicBezTo>
                  <a:pt x="8221573" y="51706"/>
                  <a:pt x="8288348" y="37286"/>
                  <a:pt x="8202168" y="27432"/>
                </a:cubicBezTo>
                <a:cubicBezTo>
                  <a:pt x="8115988" y="17578"/>
                  <a:pt x="7797033" y="6631"/>
                  <a:pt x="7544943" y="27432"/>
                </a:cubicBezTo>
                <a:cubicBezTo>
                  <a:pt x="7292854" y="48233"/>
                  <a:pt x="7108060" y="41767"/>
                  <a:pt x="6992874" y="27432"/>
                </a:cubicBezTo>
                <a:cubicBezTo>
                  <a:pt x="6877688" y="13097"/>
                  <a:pt x="6668930" y="7947"/>
                  <a:pt x="6440805" y="27432"/>
                </a:cubicBezTo>
                <a:cubicBezTo>
                  <a:pt x="6212680" y="46917"/>
                  <a:pt x="6027476" y="35225"/>
                  <a:pt x="5888736" y="27432"/>
                </a:cubicBezTo>
                <a:cubicBezTo>
                  <a:pt x="5749996" y="19639"/>
                  <a:pt x="5574559" y="43627"/>
                  <a:pt x="5336667" y="27432"/>
                </a:cubicBezTo>
                <a:cubicBezTo>
                  <a:pt x="5098775" y="11237"/>
                  <a:pt x="4837534" y="41882"/>
                  <a:pt x="4574286" y="27432"/>
                </a:cubicBezTo>
                <a:cubicBezTo>
                  <a:pt x="4311038" y="12982"/>
                  <a:pt x="4126419" y="26678"/>
                  <a:pt x="3917061" y="27432"/>
                </a:cubicBezTo>
                <a:cubicBezTo>
                  <a:pt x="3707704" y="28186"/>
                  <a:pt x="3657291" y="40087"/>
                  <a:pt x="3575304" y="27432"/>
                </a:cubicBezTo>
                <a:cubicBezTo>
                  <a:pt x="3493317" y="14777"/>
                  <a:pt x="3185226" y="45867"/>
                  <a:pt x="3023235" y="27432"/>
                </a:cubicBezTo>
                <a:cubicBezTo>
                  <a:pt x="2861244" y="8997"/>
                  <a:pt x="2597085" y="35801"/>
                  <a:pt x="2260854" y="27432"/>
                </a:cubicBezTo>
                <a:cubicBezTo>
                  <a:pt x="1924623" y="19063"/>
                  <a:pt x="1996678" y="15705"/>
                  <a:pt x="1813941" y="27432"/>
                </a:cubicBezTo>
                <a:cubicBezTo>
                  <a:pt x="1631204" y="39159"/>
                  <a:pt x="1187542" y="49167"/>
                  <a:pt x="946404" y="27432"/>
                </a:cubicBezTo>
                <a:cubicBezTo>
                  <a:pt x="705266" y="5697"/>
                  <a:pt x="404743" y="28229"/>
                  <a:pt x="0" y="27432"/>
                </a:cubicBezTo>
                <a:cubicBezTo>
                  <a:pt x="244" y="15297"/>
                  <a:pt x="645" y="7129"/>
                  <a:pt x="0" y="0"/>
                </a:cubicBezTo>
                <a:close/>
              </a:path>
              <a:path w="10515600" h="27432" stroke="0" extrusionOk="0">
                <a:moveTo>
                  <a:pt x="0" y="0"/>
                </a:moveTo>
                <a:cubicBezTo>
                  <a:pt x="230793" y="14353"/>
                  <a:pt x="332416" y="21392"/>
                  <a:pt x="552069" y="0"/>
                </a:cubicBezTo>
                <a:cubicBezTo>
                  <a:pt x="771722" y="-21392"/>
                  <a:pt x="761737" y="-14337"/>
                  <a:pt x="893826" y="0"/>
                </a:cubicBezTo>
                <a:cubicBezTo>
                  <a:pt x="1025915" y="14337"/>
                  <a:pt x="1441584" y="-15498"/>
                  <a:pt x="1761363" y="0"/>
                </a:cubicBezTo>
                <a:cubicBezTo>
                  <a:pt x="2081142" y="15498"/>
                  <a:pt x="2111503" y="7278"/>
                  <a:pt x="2313432" y="0"/>
                </a:cubicBezTo>
                <a:cubicBezTo>
                  <a:pt x="2515361" y="-7278"/>
                  <a:pt x="2743584" y="-17845"/>
                  <a:pt x="2865501" y="0"/>
                </a:cubicBezTo>
                <a:cubicBezTo>
                  <a:pt x="2987418" y="17845"/>
                  <a:pt x="3345183" y="8208"/>
                  <a:pt x="3733038" y="0"/>
                </a:cubicBezTo>
                <a:cubicBezTo>
                  <a:pt x="4120893" y="-8208"/>
                  <a:pt x="4009066" y="-3159"/>
                  <a:pt x="4179951" y="0"/>
                </a:cubicBezTo>
                <a:cubicBezTo>
                  <a:pt x="4350836" y="3159"/>
                  <a:pt x="4735020" y="17517"/>
                  <a:pt x="5047488" y="0"/>
                </a:cubicBezTo>
                <a:cubicBezTo>
                  <a:pt x="5359956" y="-17517"/>
                  <a:pt x="5662148" y="-17777"/>
                  <a:pt x="5915025" y="0"/>
                </a:cubicBezTo>
                <a:cubicBezTo>
                  <a:pt x="6167902" y="17777"/>
                  <a:pt x="6308797" y="30350"/>
                  <a:pt x="6572250" y="0"/>
                </a:cubicBezTo>
                <a:cubicBezTo>
                  <a:pt x="6835703" y="-30350"/>
                  <a:pt x="7107419" y="-9627"/>
                  <a:pt x="7439787" y="0"/>
                </a:cubicBezTo>
                <a:cubicBezTo>
                  <a:pt x="7772155" y="9627"/>
                  <a:pt x="7844034" y="-9098"/>
                  <a:pt x="7991856" y="0"/>
                </a:cubicBezTo>
                <a:cubicBezTo>
                  <a:pt x="8139678" y="9098"/>
                  <a:pt x="8289889" y="-20239"/>
                  <a:pt x="8543925" y="0"/>
                </a:cubicBezTo>
                <a:cubicBezTo>
                  <a:pt x="8797961" y="20239"/>
                  <a:pt x="8994198" y="29575"/>
                  <a:pt x="9306306" y="0"/>
                </a:cubicBezTo>
                <a:cubicBezTo>
                  <a:pt x="9618414" y="-29575"/>
                  <a:pt x="9739118" y="-23835"/>
                  <a:pt x="9858375" y="0"/>
                </a:cubicBezTo>
                <a:cubicBezTo>
                  <a:pt x="9977632" y="23835"/>
                  <a:pt x="10370488" y="-4069"/>
                  <a:pt x="10515600" y="0"/>
                </a:cubicBezTo>
                <a:cubicBezTo>
                  <a:pt x="10515650" y="5798"/>
                  <a:pt x="10515903" y="19375"/>
                  <a:pt x="10515600" y="27432"/>
                </a:cubicBezTo>
                <a:cubicBezTo>
                  <a:pt x="10304538" y="42307"/>
                  <a:pt x="10069280" y="3335"/>
                  <a:pt x="9753219" y="27432"/>
                </a:cubicBezTo>
                <a:cubicBezTo>
                  <a:pt x="9437158" y="51529"/>
                  <a:pt x="9488415" y="23852"/>
                  <a:pt x="9411462" y="27432"/>
                </a:cubicBezTo>
                <a:cubicBezTo>
                  <a:pt x="9334509" y="31012"/>
                  <a:pt x="9183755" y="44107"/>
                  <a:pt x="8964549" y="27432"/>
                </a:cubicBezTo>
                <a:cubicBezTo>
                  <a:pt x="8745343" y="10757"/>
                  <a:pt x="8279150" y="61693"/>
                  <a:pt x="8097012" y="27432"/>
                </a:cubicBezTo>
                <a:cubicBezTo>
                  <a:pt x="7914874" y="-6829"/>
                  <a:pt x="7608717" y="59556"/>
                  <a:pt x="7439787" y="27432"/>
                </a:cubicBezTo>
                <a:cubicBezTo>
                  <a:pt x="7270858" y="-4692"/>
                  <a:pt x="7154492" y="27026"/>
                  <a:pt x="6992874" y="27432"/>
                </a:cubicBezTo>
                <a:cubicBezTo>
                  <a:pt x="6831256" y="27838"/>
                  <a:pt x="6536817" y="51174"/>
                  <a:pt x="6335649" y="27432"/>
                </a:cubicBezTo>
                <a:cubicBezTo>
                  <a:pt x="6134481" y="3690"/>
                  <a:pt x="6097824" y="11070"/>
                  <a:pt x="5993892" y="27432"/>
                </a:cubicBezTo>
                <a:cubicBezTo>
                  <a:pt x="5889960" y="43794"/>
                  <a:pt x="5793821" y="34098"/>
                  <a:pt x="5652135" y="27432"/>
                </a:cubicBezTo>
                <a:cubicBezTo>
                  <a:pt x="5510449" y="20766"/>
                  <a:pt x="5168382" y="-3650"/>
                  <a:pt x="4994910" y="27432"/>
                </a:cubicBezTo>
                <a:cubicBezTo>
                  <a:pt x="4821439" y="58514"/>
                  <a:pt x="4653937" y="21362"/>
                  <a:pt x="4547997" y="27432"/>
                </a:cubicBezTo>
                <a:cubicBezTo>
                  <a:pt x="4442057" y="33502"/>
                  <a:pt x="4153363" y="33024"/>
                  <a:pt x="3785616" y="27432"/>
                </a:cubicBezTo>
                <a:cubicBezTo>
                  <a:pt x="3417869" y="21840"/>
                  <a:pt x="3544908" y="29840"/>
                  <a:pt x="3338703" y="27432"/>
                </a:cubicBezTo>
                <a:cubicBezTo>
                  <a:pt x="3132498" y="25024"/>
                  <a:pt x="2782152" y="45947"/>
                  <a:pt x="2576322" y="27432"/>
                </a:cubicBezTo>
                <a:cubicBezTo>
                  <a:pt x="2370492" y="8917"/>
                  <a:pt x="2347214" y="14129"/>
                  <a:pt x="2234565" y="27432"/>
                </a:cubicBezTo>
                <a:cubicBezTo>
                  <a:pt x="2121916" y="40735"/>
                  <a:pt x="1785921" y="49081"/>
                  <a:pt x="1472184" y="27432"/>
                </a:cubicBezTo>
                <a:cubicBezTo>
                  <a:pt x="1158447" y="5783"/>
                  <a:pt x="1203910" y="37937"/>
                  <a:pt x="1025271" y="27432"/>
                </a:cubicBezTo>
                <a:cubicBezTo>
                  <a:pt x="846632" y="16927"/>
                  <a:pt x="846577" y="17996"/>
                  <a:pt x="683514" y="27432"/>
                </a:cubicBezTo>
                <a:cubicBezTo>
                  <a:pt x="520451" y="36868"/>
                  <a:pt x="320799" y="46677"/>
                  <a:pt x="0" y="27432"/>
                </a:cubicBezTo>
                <a:cubicBezTo>
                  <a:pt x="-510" y="19859"/>
                  <a:pt x="-1106" y="11474"/>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1" name="Rectangle 10">
            <a:extLst>
              <a:ext uri="{FF2B5EF4-FFF2-40B4-BE49-F238E27FC236}">
                <a16:creationId xmlns:a16="http://schemas.microsoft.com/office/drawing/2014/main" id="{A6D37EE4-EA1B-46EE-A54B-5233C63C969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3" name="Immagine 2" descr="Immagine che contiene testo&#10;&#10;Descrizione generata automaticamente">
            <a:extLst>
              <a:ext uri="{FF2B5EF4-FFF2-40B4-BE49-F238E27FC236}">
                <a16:creationId xmlns:a16="http://schemas.microsoft.com/office/drawing/2014/main" id="{E71224B8-E7C5-6584-8C0F-0E77AA2E1364}"/>
              </a:ext>
            </a:extLst>
          </p:cNvPr>
          <p:cNvPicPr>
            <a:picLocks noChangeAspect="1"/>
          </p:cNvPicPr>
          <p:nvPr/>
        </p:nvPicPr>
        <p:blipFill rotWithShape="1">
          <a:blip r:embed="rId2">
            <a:extLst>
              <a:ext uri="{28A0092B-C50C-407E-A947-70E740481C1C}">
                <a14:useLocalDpi xmlns:a14="http://schemas.microsoft.com/office/drawing/2010/main" val="0"/>
              </a:ext>
            </a:extLst>
          </a:blip>
          <a:srcRect l="7495" r="11092" b="1"/>
          <a:stretch/>
        </p:blipFill>
        <p:spPr>
          <a:xfrm>
            <a:off x="866691" y="1216968"/>
            <a:ext cx="5416261" cy="4424065"/>
          </a:xfrm>
          <a:custGeom>
            <a:avLst/>
            <a:gdLst/>
            <a:ahLst/>
            <a:cxnLst/>
            <a:rect l="l" t="t" r="r" b="b"/>
            <a:pathLst>
              <a:path w="5531320" h="4424065">
                <a:moveTo>
                  <a:pt x="4292328" y="3931444"/>
                </a:moveTo>
                <a:cubicBezTo>
                  <a:pt x="3830135" y="4131325"/>
                  <a:pt x="3346708" y="4259111"/>
                  <a:pt x="2855653" y="4364392"/>
                </a:cubicBezTo>
                <a:lnTo>
                  <a:pt x="2855525" y="4364392"/>
                </a:lnTo>
                <a:cubicBezTo>
                  <a:pt x="3386634" y="4394018"/>
                  <a:pt x="3853531" y="4210158"/>
                  <a:pt x="4292328" y="3931444"/>
                </a:cubicBezTo>
                <a:close/>
                <a:moveTo>
                  <a:pt x="4302118" y="3923561"/>
                </a:moveTo>
                <a:lnTo>
                  <a:pt x="4301102" y="3924959"/>
                </a:lnTo>
                <a:lnTo>
                  <a:pt x="4302881" y="3924959"/>
                </a:lnTo>
                <a:close/>
                <a:moveTo>
                  <a:pt x="3885572" y="334733"/>
                </a:moveTo>
                <a:cubicBezTo>
                  <a:pt x="4046889" y="406840"/>
                  <a:pt x="4203653" y="488713"/>
                  <a:pt x="4355013" y="579880"/>
                </a:cubicBezTo>
                <a:cubicBezTo>
                  <a:pt x="4662082" y="768063"/>
                  <a:pt x="4933803" y="995790"/>
                  <a:pt x="5144619" y="1290779"/>
                </a:cubicBezTo>
                <a:cubicBezTo>
                  <a:pt x="5314365" y="1528042"/>
                  <a:pt x="5426258" y="1789591"/>
                  <a:pt x="5468598" y="2088522"/>
                </a:cubicBezTo>
                <a:cubicBezTo>
                  <a:pt x="5479330" y="2001424"/>
                  <a:pt x="5480182" y="1913385"/>
                  <a:pt x="5471141" y="1826083"/>
                </a:cubicBezTo>
                <a:cubicBezTo>
                  <a:pt x="5455337" y="1662962"/>
                  <a:pt x="5406307" y="1504799"/>
                  <a:pt x="5327080" y="1361348"/>
                </a:cubicBezTo>
                <a:cubicBezTo>
                  <a:pt x="5206160" y="1140233"/>
                  <a:pt x="5033362" y="965782"/>
                  <a:pt x="4833354" y="816507"/>
                </a:cubicBezTo>
                <a:cubicBezTo>
                  <a:pt x="4597235" y="640276"/>
                  <a:pt x="4336322" y="509438"/>
                  <a:pt x="4063457" y="400724"/>
                </a:cubicBezTo>
                <a:cubicBezTo>
                  <a:pt x="4033360" y="388607"/>
                  <a:pt x="4003060" y="376909"/>
                  <a:pt x="3972544" y="365631"/>
                </a:cubicBezTo>
                <a:cubicBezTo>
                  <a:pt x="3943680" y="354950"/>
                  <a:pt x="3914563" y="345033"/>
                  <a:pt x="3885572" y="334733"/>
                </a:cubicBezTo>
                <a:close/>
                <a:moveTo>
                  <a:pt x="3865737" y="329520"/>
                </a:moveTo>
                <a:cubicBezTo>
                  <a:pt x="3865737" y="329520"/>
                  <a:pt x="3865737" y="330410"/>
                  <a:pt x="3866500" y="330537"/>
                </a:cubicBezTo>
                <a:lnTo>
                  <a:pt x="3869806" y="330156"/>
                </a:lnTo>
                <a:close/>
                <a:moveTo>
                  <a:pt x="2219772" y="85645"/>
                </a:moveTo>
                <a:cubicBezTo>
                  <a:pt x="2206943" y="84005"/>
                  <a:pt x="2193910" y="85264"/>
                  <a:pt x="2181627" y="89333"/>
                </a:cubicBezTo>
                <a:cubicBezTo>
                  <a:pt x="1932920" y="125113"/>
                  <a:pt x="1690800" y="197118"/>
                  <a:pt x="1462972" y="303073"/>
                </a:cubicBezTo>
                <a:cubicBezTo>
                  <a:pt x="971789" y="529528"/>
                  <a:pt x="578130" y="865460"/>
                  <a:pt x="308698" y="1338461"/>
                </a:cubicBezTo>
                <a:cubicBezTo>
                  <a:pt x="180225" y="1561852"/>
                  <a:pt x="97653" y="1808638"/>
                  <a:pt x="65840" y="2064364"/>
                </a:cubicBezTo>
                <a:cubicBezTo>
                  <a:pt x="71943" y="2050505"/>
                  <a:pt x="77284" y="2036391"/>
                  <a:pt x="82115" y="2022150"/>
                </a:cubicBezTo>
                <a:cubicBezTo>
                  <a:pt x="170104" y="1763653"/>
                  <a:pt x="279580" y="1515073"/>
                  <a:pt x="423261" y="1282260"/>
                </a:cubicBezTo>
                <a:cubicBezTo>
                  <a:pt x="630770" y="945565"/>
                  <a:pt x="895371" y="664944"/>
                  <a:pt x="1231812" y="454001"/>
                </a:cubicBezTo>
                <a:cubicBezTo>
                  <a:pt x="1535193" y="263783"/>
                  <a:pt x="1866802" y="149729"/>
                  <a:pt x="2219772" y="85645"/>
                </a:cubicBezTo>
                <a:close/>
                <a:moveTo>
                  <a:pt x="2612541" y="836"/>
                </a:moveTo>
                <a:cubicBezTo>
                  <a:pt x="2715914" y="-4250"/>
                  <a:pt x="2831240" y="14695"/>
                  <a:pt x="2946311" y="35548"/>
                </a:cubicBezTo>
                <a:cubicBezTo>
                  <a:pt x="3291652" y="98106"/>
                  <a:pt x="3631144" y="182915"/>
                  <a:pt x="3961100" y="303581"/>
                </a:cubicBezTo>
                <a:cubicBezTo>
                  <a:pt x="4278341" y="419543"/>
                  <a:pt x="4581341" y="563350"/>
                  <a:pt x="4854588" y="764502"/>
                </a:cubicBezTo>
                <a:cubicBezTo>
                  <a:pt x="5067438" y="921152"/>
                  <a:pt x="5250408" y="1105521"/>
                  <a:pt x="5377813" y="1339732"/>
                </a:cubicBezTo>
                <a:cubicBezTo>
                  <a:pt x="5459812" y="1489986"/>
                  <a:pt x="5510304" y="1655396"/>
                  <a:pt x="5526198" y="1825829"/>
                </a:cubicBezTo>
                <a:cubicBezTo>
                  <a:pt x="5538277" y="1951327"/>
                  <a:pt x="5527342" y="2074917"/>
                  <a:pt x="5510558" y="2199398"/>
                </a:cubicBezTo>
                <a:cubicBezTo>
                  <a:pt x="5502967" y="2266991"/>
                  <a:pt x="5502713" y="2335195"/>
                  <a:pt x="5509796" y="2402839"/>
                </a:cubicBezTo>
                <a:cubicBezTo>
                  <a:pt x="5534208" y="2664197"/>
                  <a:pt x="5468472" y="2926051"/>
                  <a:pt x="5323520" y="3144890"/>
                </a:cubicBezTo>
                <a:cubicBezTo>
                  <a:pt x="5201340" y="3332234"/>
                  <a:pt x="5041042" y="3491719"/>
                  <a:pt x="4853062" y="3612932"/>
                </a:cubicBezTo>
                <a:cubicBezTo>
                  <a:pt x="4671110" y="3732072"/>
                  <a:pt x="4498566" y="3864563"/>
                  <a:pt x="4316359" y="3982940"/>
                </a:cubicBezTo>
                <a:cubicBezTo>
                  <a:pt x="4019717" y="4175573"/>
                  <a:pt x="3701077" y="4317347"/>
                  <a:pt x="3352557" y="4386771"/>
                </a:cubicBezTo>
                <a:cubicBezTo>
                  <a:pt x="3160954" y="4425590"/>
                  <a:pt x="2964456" y="4434173"/>
                  <a:pt x="2770207" y="4412201"/>
                </a:cubicBezTo>
                <a:cubicBezTo>
                  <a:pt x="2685525" y="4402537"/>
                  <a:pt x="2599953" y="4402410"/>
                  <a:pt x="2514889" y="4393637"/>
                </a:cubicBezTo>
                <a:cubicBezTo>
                  <a:pt x="2307137" y="4370851"/>
                  <a:pt x="2102209" y="4327277"/>
                  <a:pt x="1903167" y="4263562"/>
                </a:cubicBezTo>
                <a:cubicBezTo>
                  <a:pt x="1560623" y="4156119"/>
                  <a:pt x="1238932" y="4006972"/>
                  <a:pt x="948393" y="3794249"/>
                </a:cubicBezTo>
                <a:cubicBezTo>
                  <a:pt x="647554" y="3573897"/>
                  <a:pt x="396813" y="3308660"/>
                  <a:pt x="223634" y="2975526"/>
                </a:cubicBezTo>
                <a:cubicBezTo>
                  <a:pt x="129454" y="2796370"/>
                  <a:pt x="67150" y="2602198"/>
                  <a:pt x="39520" y="2401695"/>
                </a:cubicBezTo>
                <a:cubicBezTo>
                  <a:pt x="34510" y="2367555"/>
                  <a:pt x="26729" y="2333872"/>
                  <a:pt x="16252" y="2300991"/>
                </a:cubicBezTo>
                <a:cubicBezTo>
                  <a:pt x="-9179" y="2218598"/>
                  <a:pt x="-24" y="2135695"/>
                  <a:pt x="11801" y="2053556"/>
                </a:cubicBezTo>
                <a:cubicBezTo>
                  <a:pt x="93686" y="1480615"/>
                  <a:pt x="377868" y="1021983"/>
                  <a:pt x="812850" y="651084"/>
                </a:cubicBezTo>
                <a:cubicBezTo>
                  <a:pt x="1176755" y="340201"/>
                  <a:pt x="1598260" y="146042"/>
                  <a:pt x="2066810" y="52586"/>
                </a:cubicBezTo>
                <a:cubicBezTo>
                  <a:pt x="2154544" y="35039"/>
                  <a:pt x="2243041" y="23087"/>
                  <a:pt x="2332046" y="14441"/>
                </a:cubicBezTo>
                <a:cubicBezTo>
                  <a:pt x="2421052" y="5794"/>
                  <a:pt x="2508913" y="2107"/>
                  <a:pt x="2612541" y="836"/>
                </a:cubicBezTo>
                <a:close/>
              </a:path>
            </a:pathLst>
          </a:custGeom>
        </p:spPr>
      </p:pic>
      <p:sp>
        <p:nvSpPr>
          <p:cNvPr id="13" name="Rectangle 6">
            <a:extLst>
              <a:ext uri="{FF2B5EF4-FFF2-40B4-BE49-F238E27FC236}">
                <a16:creationId xmlns:a16="http://schemas.microsoft.com/office/drawing/2014/main" id="{3EB27620-B0B1-4232-A055-99D3476060C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83815" y="2895147"/>
            <a:ext cx="3474720" cy="27432"/>
          </a:xfrm>
          <a:custGeom>
            <a:avLst/>
            <a:gdLst>
              <a:gd name="connsiteX0" fmla="*/ 0 w 3474720"/>
              <a:gd name="connsiteY0" fmla="*/ 0 h 27432"/>
              <a:gd name="connsiteX1" fmla="*/ 660197 w 3474720"/>
              <a:gd name="connsiteY1" fmla="*/ 0 h 27432"/>
              <a:gd name="connsiteX2" fmla="*/ 1355141 w 3474720"/>
              <a:gd name="connsiteY2" fmla="*/ 0 h 27432"/>
              <a:gd name="connsiteX3" fmla="*/ 2084832 w 3474720"/>
              <a:gd name="connsiteY3" fmla="*/ 0 h 27432"/>
              <a:gd name="connsiteX4" fmla="*/ 2814523 w 3474720"/>
              <a:gd name="connsiteY4" fmla="*/ 0 h 27432"/>
              <a:gd name="connsiteX5" fmla="*/ 3474720 w 3474720"/>
              <a:gd name="connsiteY5" fmla="*/ 0 h 27432"/>
              <a:gd name="connsiteX6" fmla="*/ 3474720 w 3474720"/>
              <a:gd name="connsiteY6" fmla="*/ 27432 h 27432"/>
              <a:gd name="connsiteX7" fmla="*/ 2710282 w 3474720"/>
              <a:gd name="connsiteY7" fmla="*/ 27432 h 27432"/>
              <a:gd name="connsiteX8" fmla="*/ 1945843 w 3474720"/>
              <a:gd name="connsiteY8" fmla="*/ 27432 h 27432"/>
              <a:gd name="connsiteX9" fmla="*/ 1250899 w 3474720"/>
              <a:gd name="connsiteY9" fmla="*/ 27432 h 27432"/>
              <a:gd name="connsiteX10" fmla="*/ 0 w 3474720"/>
              <a:gd name="connsiteY10" fmla="*/ 27432 h 27432"/>
              <a:gd name="connsiteX11" fmla="*/ 0 w 3474720"/>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4720" h="27432" fill="none" extrusionOk="0">
                <a:moveTo>
                  <a:pt x="0" y="0"/>
                </a:moveTo>
                <a:cubicBezTo>
                  <a:pt x="307185" y="-8713"/>
                  <a:pt x="392307" y="-13121"/>
                  <a:pt x="660197" y="0"/>
                </a:cubicBezTo>
                <a:cubicBezTo>
                  <a:pt x="928087" y="13121"/>
                  <a:pt x="1167029" y="-2668"/>
                  <a:pt x="1355141" y="0"/>
                </a:cubicBezTo>
                <a:cubicBezTo>
                  <a:pt x="1543253" y="2668"/>
                  <a:pt x="1739408" y="-6709"/>
                  <a:pt x="2084832" y="0"/>
                </a:cubicBezTo>
                <a:cubicBezTo>
                  <a:pt x="2430256" y="6709"/>
                  <a:pt x="2538889" y="29706"/>
                  <a:pt x="2814523" y="0"/>
                </a:cubicBezTo>
                <a:cubicBezTo>
                  <a:pt x="3090157" y="-29706"/>
                  <a:pt x="3152920" y="-15446"/>
                  <a:pt x="3474720" y="0"/>
                </a:cubicBezTo>
                <a:cubicBezTo>
                  <a:pt x="3473554" y="7395"/>
                  <a:pt x="3474765" y="21864"/>
                  <a:pt x="3474720" y="27432"/>
                </a:cubicBezTo>
                <a:cubicBezTo>
                  <a:pt x="3275380" y="12730"/>
                  <a:pt x="2958934" y="10130"/>
                  <a:pt x="2710282" y="27432"/>
                </a:cubicBezTo>
                <a:cubicBezTo>
                  <a:pt x="2461630" y="44734"/>
                  <a:pt x="2131168" y="43757"/>
                  <a:pt x="1945843" y="27432"/>
                </a:cubicBezTo>
                <a:cubicBezTo>
                  <a:pt x="1760518" y="11107"/>
                  <a:pt x="1444829" y="-3738"/>
                  <a:pt x="1250899" y="27432"/>
                </a:cubicBezTo>
                <a:cubicBezTo>
                  <a:pt x="1056969" y="58602"/>
                  <a:pt x="444992" y="52761"/>
                  <a:pt x="0" y="27432"/>
                </a:cubicBezTo>
                <a:cubicBezTo>
                  <a:pt x="-503" y="20663"/>
                  <a:pt x="1168" y="5855"/>
                  <a:pt x="0" y="0"/>
                </a:cubicBezTo>
                <a:close/>
              </a:path>
              <a:path w="3474720" h="27432" stroke="0" extrusionOk="0">
                <a:moveTo>
                  <a:pt x="0" y="0"/>
                </a:moveTo>
                <a:cubicBezTo>
                  <a:pt x="300114" y="-5103"/>
                  <a:pt x="525093" y="-25284"/>
                  <a:pt x="660197" y="0"/>
                </a:cubicBezTo>
                <a:cubicBezTo>
                  <a:pt x="795301" y="25284"/>
                  <a:pt x="1023172" y="17955"/>
                  <a:pt x="1250899" y="0"/>
                </a:cubicBezTo>
                <a:cubicBezTo>
                  <a:pt x="1478626" y="-17955"/>
                  <a:pt x="1782079" y="-27844"/>
                  <a:pt x="2015338" y="0"/>
                </a:cubicBezTo>
                <a:cubicBezTo>
                  <a:pt x="2248597" y="27844"/>
                  <a:pt x="2491007" y="27648"/>
                  <a:pt x="2675534" y="0"/>
                </a:cubicBezTo>
                <a:cubicBezTo>
                  <a:pt x="2860061" y="-27648"/>
                  <a:pt x="3088679" y="-3661"/>
                  <a:pt x="3474720" y="0"/>
                </a:cubicBezTo>
                <a:cubicBezTo>
                  <a:pt x="3474913" y="12649"/>
                  <a:pt x="3473732" y="17989"/>
                  <a:pt x="3474720" y="27432"/>
                </a:cubicBezTo>
                <a:cubicBezTo>
                  <a:pt x="3317198" y="15714"/>
                  <a:pt x="2959205" y="52182"/>
                  <a:pt x="2779776" y="27432"/>
                </a:cubicBezTo>
                <a:cubicBezTo>
                  <a:pt x="2600347" y="2682"/>
                  <a:pt x="2382660" y="-684"/>
                  <a:pt x="2015338" y="27432"/>
                </a:cubicBezTo>
                <a:cubicBezTo>
                  <a:pt x="1648016" y="55548"/>
                  <a:pt x="1641073" y="39646"/>
                  <a:pt x="1424635" y="27432"/>
                </a:cubicBezTo>
                <a:cubicBezTo>
                  <a:pt x="1208197" y="15218"/>
                  <a:pt x="1021559" y="15893"/>
                  <a:pt x="729691" y="27432"/>
                </a:cubicBezTo>
                <a:cubicBezTo>
                  <a:pt x="437823" y="38971"/>
                  <a:pt x="153856" y="-2647"/>
                  <a:pt x="0" y="27432"/>
                </a:cubicBezTo>
                <a:cubicBezTo>
                  <a:pt x="1300" y="19678"/>
                  <a:pt x="-86" y="12044"/>
                  <a:pt x="0" y="0"/>
                </a:cubicBezTo>
                <a:close/>
              </a:path>
            </a:pathLst>
          </a:custGeom>
          <a:solidFill>
            <a:srgbClr val="A26460"/>
          </a:solidFill>
          <a:ln w="38100" cap="rnd">
            <a:solidFill>
              <a:srgbClr val="A2646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4" name="CasellaDiTesto 3">
            <a:extLst>
              <a:ext uri="{FF2B5EF4-FFF2-40B4-BE49-F238E27FC236}">
                <a16:creationId xmlns:a16="http://schemas.microsoft.com/office/drawing/2014/main" id="{CC74BECB-8D38-10DB-34D5-5B0280702E87}"/>
              </a:ext>
            </a:extLst>
          </p:cNvPr>
          <p:cNvSpPr txBox="1"/>
          <p:nvPr/>
        </p:nvSpPr>
        <p:spPr>
          <a:xfrm>
            <a:off x="6740388" y="3081904"/>
            <a:ext cx="4584921" cy="3021497"/>
          </a:xfrm>
          <a:prstGeom prst="rect">
            <a:avLst/>
          </a:prstGeom>
        </p:spPr>
        <p:txBody>
          <a:bodyPr vert="horz" lIns="91440" tIns="45720" rIns="91440" bIns="45720" rtlCol="0" anchor="t">
            <a:normAutofit/>
          </a:bodyPr>
          <a:lstStyle/>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Definizione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Sesso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identità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genere</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e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orientamento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sessuale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10000"/>
              </a:lnSpc>
              <a:spcBef>
                <a:spcPts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Approcci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sociologici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nella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storia</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dell’identità</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di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genere</a:t>
            </a: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228600" algn="ctr"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Il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femminismo</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primi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studi</a:t>
            </a:r>
            <a:r>
              <a:rPr kumimoji="0" lang="en-US"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LGBT e la Queer Theory</a:t>
            </a:r>
          </a:p>
          <a:p>
            <a:pPr marL="0" marR="0" lvl="0" indent="-228600" algn="l" defTabSz="914400" rtl="0" eaLnBrk="1" fontAlgn="auto" latinLnBrk="0" hangingPunct="1">
              <a:lnSpc>
                <a:spcPct val="110000"/>
              </a:lnSpc>
              <a:spcBef>
                <a:spcPts val="0"/>
              </a:spcBef>
              <a:spcAft>
                <a:spcPts val="60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The Hand Bold"/>
              <a:ea typeface="+mn-ea"/>
              <a:cs typeface="+mn-cs"/>
            </a:endParaRPr>
          </a:p>
        </p:txBody>
      </p:sp>
      <p:sp>
        <p:nvSpPr>
          <p:cNvPr id="5" name="CasellaDiTesto 4">
            <a:extLst>
              <a:ext uri="{FF2B5EF4-FFF2-40B4-BE49-F238E27FC236}">
                <a16:creationId xmlns:a16="http://schemas.microsoft.com/office/drawing/2014/main" id="{CDFBAC9F-768C-2D3D-33B1-6504BD8E484D}"/>
              </a:ext>
            </a:extLst>
          </p:cNvPr>
          <p:cNvSpPr txBox="1"/>
          <p:nvPr/>
        </p:nvSpPr>
        <p:spPr>
          <a:xfrm>
            <a:off x="7119424" y="1850798"/>
            <a:ext cx="4234375" cy="123110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Sesso, genere e sessualità</a:t>
            </a:r>
            <a:b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Significati e origini.</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he Hand Bold"/>
              <a:ea typeface="+mn-ea"/>
              <a:cs typeface="+mn-cs"/>
            </a:endParaRPr>
          </a:p>
        </p:txBody>
      </p:sp>
    </p:spTree>
    <p:extLst>
      <p:ext uri="{BB962C8B-B14F-4D97-AF65-F5344CB8AC3E}">
        <p14:creationId xmlns:p14="http://schemas.microsoft.com/office/powerpoint/2010/main" val="3170809218"/>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2C61293E-6EBE-43EF-A52C-9BEBFD7679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A5715E4A-99A4-E57D-9EA2-E06FFBE16542}"/>
              </a:ext>
            </a:extLst>
          </p:cNvPr>
          <p:cNvSpPr>
            <a:spLocks noGrp="1"/>
          </p:cNvSpPr>
          <p:nvPr>
            <p:ph type="title"/>
          </p:nvPr>
        </p:nvSpPr>
        <p:spPr>
          <a:xfrm>
            <a:off x="5297762" y="329184"/>
            <a:ext cx="6251110" cy="1783080"/>
          </a:xfrm>
        </p:spPr>
        <p:txBody>
          <a:bodyPr anchor="b">
            <a:normAutofit/>
          </a:bodyPr>
          <a:lstStyle/>
          <a:p>
            <a:pPr>
              <a:lnSpc>
                <a:spcPct val="90000"/>
              </a:lnSpc>
            </a:pPr>
            <a:r>
              <a:rPr lang="it-IT" sz="4000" b="1" dirty="0">
                <a:latin typeface="Times New Roman" panose="02020603050405020304" pitchFamily="18" charset="0"/>
                <a:ea typeface="Calibri" panose="020F0502020204030204" pitchFamily="34" charset="0"/>
              </a:rPr>
              <a:t>Il Gay-Friendly e la pubblicità gay nel mercato </a:t>
            </a:r>
            <a:endParaRPr lang="it-IT" sz="4000" dirty="0"/>
          </a:p>
        </p:txBody>
      </p:sp>
      <p:sp>
        <p:nvSpPr>
          <p:cNvPr id="33"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2395728"/>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rgbClr val="F93200"/>
          </a:solidFill>
          <a:ln w="38100" cap="rnd">
            <a:solidFill>
              <a:srgbClr val="F93200"/>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6" name="Immagine 5" descr="Immagine che contiene interni, colorato, vetro&#10;&#10;Descrizione generata automaticamente">
            <a:extLst>
              <a:ext uri="{FF2B5EF4-FFF2-40B4-BE49-F238E27FC236}">
                <a16:creationId xmlns:a16="http://schemas.microsoft.com/office/drawing/2014/main" id="{6C283639-A2AA-EC86-EF03-A3CC2336E88F}"/>
              </a:ext>
            </a:extLst>
          </p:cNvPr>
          <p:cNvPicPr>
            <a:picLocks noChangeAspect="1"/>
          </p:cNvPicPr>
          <p:nvPr/>
        </p:nvPicPr>
        <p:blipFill rotWithShape="1">
          <a:blip r:embed="rId2">
            <a:extLst>
              <a:ext uri="{28A0092B-C50C-407E-A947-70E740481C1C}">
                <a14:useLocalDpi xmlns:a14="http://schemas.microsoft.com/office/drawing/2010/main" val="0"/>
              </a:ext>
            </a:extLst>
          </a:blip>
          <a:srcRect r="54839"/>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graphicFrame>
        <p:nvGraphicFramePr>
          <p:cNvPr id="4" name="Segnaposto contenuto 3">
            <a:extLst>
              <a:ext uri="{FF2B5EF4-FFF2-40B4-BE49-F238E27FC236}">
                <a16:creationId xmlns:a16="http://schemas.microsoft.com/office/drawing/2014/main" id="{7FC351B0-F965-FB27-1EB3-6F6E2EF573EF}"/>
              </a:ext>
            </a:extLst>
          </p:cNvPr>
          <p:cNvGraphicFramePr>
            <a:graphicFrameLocks noGrp="1"/>
          </p:cNvGraphicFramePr>
          <p:nvPr>
            <p:ph idx="1"/>
            <p:extLst/>
          </p:nvPr>
        </p:nvGraphicFramePr>
        <p:xfrm>
          <a:off x="4977553" y="2112264"/>
          <a:ext cx="6891527" cy="407822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6908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1325563"/>
          </a:xfrm>
        </p:spPr>
        <p:txBody>
          <a:bodyPr/>
          <a:lstStyle/>
          <a:p>
            <a:pPr algn="ctr"/>
            <a:r>
              <a:rPr lang="it-IT" dirty="0"/>
              <a:t>BIG DATA: evoluzione delle definizioni</a:t>
            </a:r>
          </a:p>
        </p:txBody>
      </p:sp>
      <p:sp>
        <p:nvSpPr>
          <p:cNvPr id="8" name="Rettangolo 7"/>
          <p:cNvSpPr/>
          <p:nvPr/>
        </p:nvSpPr>
        <p:spPr>
          <a:xfrm>
            <a:off x="206477" y="1247196"/>
            <a:ext cx="10992465" cy="5693866"/>
          </a:xfrm>
          <a:prstGeom prst="rect">
            <a:avLst/>
          </a:prstGeom>
        </p:spPr>
        <p:txBody>
          <a:bodyPr wrap="square">
            <a:spAutoFit/>
          </a:bodyPr>
          <a:lstStyle/>
          <a:p>
            <a:r>
              <a:rPr lang="it-IT" sz="2000" dirty="0"/>
              <a:t>Molti hanno continuato ad aggiungere termini sulla falsariga delle «V» (cfr. tra i tanti </a:t>
            </a:r>
            <a:r>
              <a:rPr lang="it-IT" sz="2000" dirty="0" err="1"/>
              <a:t>Patgiri</a:t>
            </a:r>
            <a:r>
              <a:rPr lang="it-IT" sz="2000" dirty="0"/>
              <a:t> e Ahmed 2016)</a:t>
            </a:r>
          </a:p>
          <a:p>
            <a:endParaRPr lang="it-IT" sz="2000" dirty="0"/>
          </a:p>
          <a:p>
            <a:pPr marL="895350" indent="-895350" algn="just">
              <a:tabLst>
                <a:tab pos="895350" algn="l"/>
              </a:tabLst>
            </a:pPr>
            <a:r>
              <a:rPr lang="it-IT" sz="2000" dirty="0" err="1"/>
              <a:t>Veracity</a:t>
            </a:r>
            <a:r>
              <a:rPr lang="it-IT" sz="2000" dirty="0"/>
              <a:t> 	: L’imponente massa di informazione che i dati veicolano non necessariamente corrisponde alla sua attendibilità, o quantomeno la diffusione di tale informazione non è garanzia della sua qualità (Conte 2016, 19)</a:t>
            </a:r>
          </a:p>
          <a:p>
            <a:endParaRPr lang="it-IT" sz="2000" dirty="0"/>
          </a:p>
          <a:p>
            <a:pPr marL="895350" indent="-895350" algn="just">
              <a:tabLst>
                <a:tab pos="895350" algn="l"/>
              </a:tabLst>
            </a:pPr>
            <a:r>
              <a:rPr lang="it-IT" sz="2000" dirty="0" err="1"/>
              <a:t>Validity</a:t>
            </a:r>
            <a:r>
              <a:rPr lang="it-IT" sz="2000" dirty="0"/>
              <a:t> 	:</a:t>
            </a:r>
            <a:r>
              <a:rPr lang="en-US" sz="2000" dirty="0"/>
              <a:t>The validity refers to the data those have worthiness. The correct data may not be valid for certain processing. The huge volume of data, all are not valid at all (</a:t>
            </a:r>
            <a:r>
              <a:rPr lang="it-IT" sz="2000" dirty="0" err="1"/>
              <a:t>Patgiri</a:t>
            </a:r>
            <a:r>
              <a:rPr lang="it-IT" sz="2000" dirty="0"/>
              <a:t> e Ahmed 2016)</a:t>
            </a:r>
          </a:p>
          <a:p>
            <a:pPr marL="895350" indent="-895350" algn="just">
              <a:tabLst>
                <a:tab pos="895350" algn="l"/>
              </a:tabLst>
            </a:pPr>
            <a:endParaRPr lang="it-IT" sz="2000" dirty="0"/>
          </a:p>
          <a:p>
            <a:pPr marL="895350" indent="-895350" algn="just">
              <a:tabLst>
                <a:tab pos="895350" algn="l"/>
              </a:tabLst>
            </a:pPr>
            <a:r>
              <a:rPr lang="it-IT" sz="2000" dirty="0"/>
              <a:t>Value    	:I Big Data non sempre hanno un valore assoluto, spesso è relativo e dipende dagli obiettivi del ricercatore. I dati di per sé non hanno alcun valore.</a:t>
            </a:r>
          </a:p>
          <a:p>
            <a:pPr marL="895350" indent="-895350" algn="just">
              <a:tabLst>
                <a:tab pos="895350" algn="l"/>
              </a:tabLst>
            </a:pPr>
            <a:endParaRPr lang="it-IT" sz="2000" dirty="0"/>
          </a:p>
          <a:p>
            <a:pPr marL="895350" indent="-895350" algn="just">
              <a:tabLst>
                <a:tab pos="895350" algn="l"/>
              </a:tabLst>
            </a:pPr>
            <a:r>
              <a:rPr lang="it-IT" sz="2000" dirty="0" err="1"/>
              <a:t>Visibility</a:t>
            </a:r>
            <a:r>
              <a:rPr lang="it-IT" sz="2000" dirty="0"/>
              <a:t>: </a:t>
            </a:r>
            <a:r>
              <a:rPr lang="en-US" sz="2000" dirty="0"/>
              <a:t>The visibility is the state of being able to see or be seen. The disparate data to be stitched together to show, either the data source is disparate or the data itself. There is no point to archive the data, if data cannot be seen or shown. The visibility defines the data to be viewed from</a:t>
            </a:r>
            <a:r>
              <a:rPr lang="it-IT" sz="2000" dirty="0"/>
              <a:t>a </a:t>
            </a:r>
            <a:r>
              <a:rPr lang="it-IT" sz="2000" dirty="0" err="1"/>
              <a:t>point</a:t>
            </a:r>
            <a:r>
              <a:rPr lang="it-IT" sz="2000" dirty="0"/>
              <a:t> of </a:t>
            </a:r>
            <a:r>
              <a:rPr lang="it-IT" sz="2000" dirty="0" err="1"/>
              <a:t>reference</a:t>
            </a:r>
            <a:r>
              <a:rPr lang="it-IT" sz="2000" dirty="0"/>
              <a:t> </a:t>
            </a:r>
            <a:r>
              <a:rPr lang="en-US" sz="2000" dirty="0"/>
              <a:t>(</a:t>
            </a:r>
            <a:r>
              <a:rPr lang="it-IT" sz="2000" dirty="0" err="1"/>
              <a:t>Patgiri</a:t>
            </a:r>
            <a:r>
              <a:rPr lang="it-IT" sz="2000" dirty="0"/>
              <a:t> e Ahmed 2016).</a:t>
            </a:r>
          </a:p>
          <a:p>
            <a:endParaRPr lang="it-IT" sz="2400" dirty="0"/>
          </a:p>
        </p:txBody>
      </p:sp>
    </p:spTree>
    <p:extLst>
      <p:ext uri="{BB962C8B-B14F-4D97-AF65-F5344CB8AC3E}">
        <p14:creationId xmlns:p14="http://schemas.microsoft.com/office/powerpoint/2010/main" val="2552440468"/>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93" name="Rectangle 192">
            <a:extLst>
              <a:ext uri="{FF2B5EF4-FFF2-40B4-BE49-F238E27FC236}">
                <a16:creationId xmlns:a16="http://schemas.microsoft.com/office/drawing/2014/main" id="{D880886B-02ED-4317-9236-CB60C22CF7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F3E9BE50-604C-053B-3D7F-508D9A70C09B}"/>
              </a:ext>
            </a:extLst>
          </p:cNvPr>
          <p:cNvSpPr>
            <a:spLocks noGrp="1"/>
          </p:cNvSpPr>
          <p:nvPr>
            <p:ph type="title"/>
          </p:nvPr>
        </p:nvSpPr>
        <p:spPr>
          <a:xfrm>
            <a:off x="752075" y="4622053"/>
            <a:ext cx="5250765" cy="1530977"/>
          </a:xfrm>
        </p:spPr>
        <p:txBody>
          <a:bodyPr vert="horz" lIns="91440" tIns="45720" rIns="91440" bIns="45720" rtlCol="0" anchor="ctr">
            <a:noAutofit/>
          </a:bodyPr>
          <a:lstStyle/>
          <a:p>
            <a:pPr algn="ctr">
              <a:lnSpc>
                <a:spcPct val="90000"/>
              </a:lnSpc>
            </a:pPr>
            <a:r>
              <a:rPr lang="en-US" sz="2800" b="1" dirty="0" err="1">
                <a:effectLst/>
                <a:latin typeface="Times New Roman" panose="02020603050405020304" pitchFamily="18" charset="0"/>
                <a:cs typeface="Times New Roman" panose="02020603050405020304" pitchFamily="18" charset="0"/>
              </a:rPr>
              <a:t>Esempio</a:t>
            </a:r>
            <a:r>
              <a:rPr lang="en-US" sz="2800" b="1" dirty="0">
                <a:effectLst/>
                <a:latin typeface="Times New Roman" panose="02020603050405020304" pitchFamily="18" charset="0"/>
                <a:cs typeface="Times New Roman" panose="02020603050405020304" pitchFamily="18" charset="0"/>
              </a:rPr>
              <a:t> con </a:t>
            </a:r>
            <a:r>
              <a:rPr lang="en-US" sz="2800" b="1" dirty="0" err="1">
                <a:effectLst/>
                <a:latin typeface="Times New Roman" panose="02020603050405020304" pitchFamily="18" charset="0"/>
                <a:cs typeface="Times New Roman" panose="02020603050405020304" pitchFamily="18" charset="0"/>
              </a:rPr>
              <a:t>riscontro</a:t>
            </a:r>
            <a:r>
              <a:rPr lang="en-US" sz="2800" b="1" dirty="0">
                <a:effectLst/>
                <a:latin typeface="Times New Roman" panose="02020603050405020304" pitchFamily="18" charset="0"/>
                <a:cs typeface="Times New Roman" panose="02020603050405020304" pitchFamily="18" charset="0"/>
              </a:rPr>
              <a:t> positive:</a:t>
            </a:r>
            <a:r>
              <a:rPr lang="en-US" sz="2800" b="1" dirty="0">
                <a:latin typeface="Times New Roman" panose="02020603050405020304" pitchFamily="18" charset="0"/>
                <a:cs typeface="Times New Roman" panose="02020603050405020304" pitchFamily="18" charset="0"/>
              </a:rPr>
              <a:t/>
            </a:r>
            <a:br>
              <a:rPr lang="en-US" sz="2800" b="1" dirty="0">
                <a:latin typeface="Times New Roman" panose="02020603050405020304" pitchFamily="18" charset="0"/>
                <a:cs typeface="Times New Roman" panose="02020603050405020304" pitchFamily="18" charset="0"/>
              </a:rPr>
            </a:br>
            <a:r>
              <a:rPr lang="en-US" sz="2000" dirty="0">
                <a:effectLst/>
                <a:latin typeface="Times New Roman" panose="02020603050405020304" pitchFamily="18" charset="0"/>
                <a:cs typeface="Times New Roman" panose="02020603050405020304" pitchFamily="18" charset="0"/>
              </a:rPr>
              <a:t>La campagna </a:t>
            </a:r>
            <a:r>
              <a:rPr lang="en-US" sz="2000" dirty="0" err="1">
                <a:effectLst/>
                <a:latin typeface="Times New Roman" panose="02020603050405020304" pitchFamily="18" charset="0"/>
                <a:cs typeface="Times New Roman" panose="02020603050405020304" pitchFamily="18" charset="0"/>
              </a:rPr>
              <a:t>pubblicitaria</a:t>
            </a:r>
            <a:r>
              <a:rPr lang="en-US" sz="2000" dirty="0">
                <a:effectLst/>
                <a:latin typeface="Times New Roman" panose="02020603050405020304" pitchFamily="18" charset="0"/>
                <a:cs typeface="Times New Roman" panose="02020603050405020304" pitchFamily="18" charset="0"/>
              </a:rPr>
              <a:t> di Burger King del 2014 </a:t>
            </a:r>
            <a:r>
              <a:rPr lang="en-US" sz="2000" dirty="0" err="1">
                <a:effectLst/>
                <a:latin typeface="Times New Roman" panose="02020603050405020304" pitchFamily="18" charset="0"/>
                <a:cs typeface="Times New Roman" panose="02020603050405020304" pitchFamily="18" charset="0"/>
              </a:rPr>
              <a:t>presentava</a:t>
            </a:r>
            <a:r>
              <a:rPr lang="en-US" sz="2000" dirty="0">
                <a:effectLst/>
                <a:latin typeface="Times New Roman" panose="02020603050405020304" pitchFamily="18" charset="0"/>
                <a:cs typeface="Times New Roman" panose="02020603050405020304" pitchFamily="18" charset="0"/>
              </a:rPr>
              <a:t> il “Proud Whopper” </a:t>
            </a:r>
            <a:endParaRPr lang="en-US" sz="2800" dirty="0">
              <a:latin typeface="Times New Roman" panose="02020603050405020304" pitchFamily="18" charset="0"/>
              <a:cs typeface="Times New Roman" panose="02020603050405020304" pitchFamily="18" charset="0"/>
            </a:endParaRPr>
          </a:p>
        </p:txBody>
      </p:sp>
      <p:pic>
        <p:nvPicPr>
          <p:cNvPr id="4" name="Segnaposto contenuto 3" descr="Visualizza immagine di origine">
            <a:extLst>
              <a:ext uri="{FF2B5EF4-FFF2-40B4-BE49-F238E27FC236}">
                <a16:creationId xmlns:a16="http://schemas.microsoft.com/office/drawing/2014/main" id="{EEE000E3-9EE0-DC1D-93B9-0B14793D06C4}"/>
              </a:ext>
            </a:extLst>
          </p:cNvPr>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8134" r="17096" b="1"/>
          <a:stretch/>
        </p:blipFill>
        <p:spPr bwMode="auto">
          <a:xfrm>
            <a:off x="5" y="-4"/>
            <a:ext cx="6002835" cy="4194796"/>
          </a:xfrm>
          <a:custGeom>
            <a:avLst/>
            <a:gdLst/>
            <a:ahLst/>
            <a:cxnLst/>
            <a:rect l="l" t="t" r="r" b="b"/>
            <a:pathLst>
              <a:path w="6002835" h="4194796">
                <a:moveTo>
                  <a:pt x="0" y="0"/>
                </a:moveTo>
                <a:lnTo>
                  <a:pt x="5999418" y="0"/>
                </a:lnTo>
                <a:lnTo>
                  <a:pt x="5996190" y="32760"/>
                </a:lnTo>
                <a:cubicBezTo>
                  <a:pt x="5998706" y="293110"/>
                  <a:pt x="5983874" y="553460"/>
                  <a:pt x="5997116" y="813682"/>
                </a:cubicBezTo>
                <a:cubicBezTo>
                  <a:pt x="6007314" y="1015047"/>
                  <a:pt x="6000824" y="1216284"/>
                  <a:pt x="5997116" y="1417522"/>
                </a:cubicBezTo>
                <a:cubicBezTo>
                  <a:pt x="5989967" y="1803471"/>
                  <a:pt x="6000824" y="2188911"/>
                  <a:pt x="5996190" y="2574351"/>
                </a:cubicBezTo>
                <a:cubicBezTo>
                  <a:pt x="5994204" y="2745205"/>
                  <a:pt x="5996454" y="2915805"/>
                  <a:pt x="6000824" y="3086660"/>
                </a:cubicBezTo>
                <a:cubicBezTo>
                  <a:pt x="6007180" y="3330611"/>
                  <a:pt x="5997382" y="3574689"/>
                  <a:pt x="5986656" y="3818514"/>
                </a:cubicBezTo>
                <a:cubicBezTo>
                  <a:pt x="5983054" y="3885559"/>
                  <a:pt x="5982107" y="3952684"/>
                  <a:pt x="5983808" y="4019746"/>
                </a:cubicBezTo>
                <a:lnTo>
                  <a:pt x="5993788" y="4173418"/>
                </a:lnTo>
                <a:lnTo>
                  <a:pt x="5955106" y="4175101"/>
                </a:lnTo>
                <a:cubicBezTo>
                  <a:pt x="5890100" y="4175133"/>
                  <a:pt x="5825078" y="4173227"/>
                  <a:pt x="5760087" y="4171956"/>
                </a:cubicBezTo>
                <a:cubicBezTo>
                  <a:pt x="5521345" y="4167509"/>
                  <a:pt x="5282477" y="4171956"/>
                  <a:pt x="5044242" y="4149213"/>
                </a:cubicBezTo>
                <a:cubicBezTo>
                  <a:pt x="4979506" y="4143051"/>
                  <a:pt x="4914326" y="4139111"/>
                  <a:pt x="4849272" y="4139890"/>
                </a:cubicBezTo>
                <a:cubicBezTo>
                  <a:pt x="4784218" y="4140668"/>
                  <a:pt x="4719291" y="4146163"/>
                  <a:pt x="4655063" y="4158869"/>
                </a:cubicBezTo>
                <a:cubicBezTo>
                  <a:pt x="4447578" y="4199146"/>
                  <a:pt x="4239457" y="4201688"/>
                  <a:pt x="4029811" y="4185424"/>
                </a:cubicBezTo>
                <a:cubicBezTo>
                  <a:pt x="3943792" y="4178690"/>
                  <a:pt x="3857774" y="4167509"/>
                  <a:pt x="3771375" y="4169669"/>
                </a:cubicBezTo>
                <a:cubicBezTo>
                  <a:pt x="3623225" y="4173608"/>
                  <a:pt x="3474948" y="4165603"/>
                  <a:pt x="3326672" y="4167636"/>
                </a:cubicBezTo>
                <a:cubicBezTo>
                  <a:pt x="3322669" y="4168208"/>
                  <a:pt x="3318578" y="4167674"/>
                  <a:pt x="3314855" y="4166111"/>
                </a:cubicBezTo>
                <a:cubicBezTo>
                  <a:pt x="3278008" y="4140827"/>
                  <a:pt x="3237604" y="4150610"/>
                  <a:pt x="3199487" y="4157217"/>
                </a:cubicBezTo>
                <a:cubicBezTo>
                  <a:pt x="3072810" y="4179198"/>
                  <a:pt x="2946260" y="4189998"/>
                  <a:pt x="2817550" y="4172972"/>
                </a:cubicBezTo>
                <a:cubicBezTo>
                  <a:pt x="2694647" y="4155146"/>
                  <a:pt x="2569990" y="4152923"/>
                  <a:pt x="2446541" y="4166365"/>
                </a:cubicBezTo>
                <a:cubicBezTo>
                  <a:pt x="2276791" y="4186186"/>
                  <a:pt x="2107677" y="4181993"/>
                  <a:pt x="1938308" y="4166365"/>
                </a:cubicBezTo>
                <a:cubicBezTo>
                  <a:pt x="1869570" y="4160013"/>
                  <a:pt x="1799815" y="4149213"/>
                  <a:pt x="1731712" y="4165095"/>
                </a:cubicBezTo>
                <a:cubicBezTo>
                  <a:pt x="1647854" y="4184535"/>
                  <a:pt x="1564250" y="4178182"/>
                  <a:pt x="1480137" y="4173862"/>
                </a:cubicBezTo>
                <a:cubicBezTo>
                  <a:pt x="1373663" y="4168271"/>
                  <a:pt x="1267442" y="4152135"/>
                  <a:pt x="1160586" y="4164841"/>
                </a:cubicBezTo>
                <a:cubicBezTo>
                  <a:pt x="1111161" y="4170685"/>
                  <a:pt x="1062116" y="4179961"/>
                  <a:pt x="1012055" y="4177547"/>
                </a:cubicBezTo>
                <a:cubicBezTo>
                  <a:pt x="873562" y="4171194"/>
                  <a:pt x="735196" y="4163697"/>
                  <a:pt x="596449" y="4164841"/>
                </a:cubicBezTo>
                <a:cubicBezTo>
                  <a:pt x="538383" y="4165222"/>
                  <a:pt x="480699" y="4167128"/>
                  <a:pt x="422887" y="4171321"/>
                </a:cubicBezTo>
                <a:cubicBezTo>
                  <a:pt x="315015" y="4179198"/>
                  <a:pt x="207524" y="4168525"/>
                  <a:pt x="100033" y="4164714"/>
                </a:cubicBezTo>
                <a:lnTo>
                  <a:pt x="0" y="4169195"/>
                </a:lnTo>
                <a:close/>
              </a:path>
            </a:pathLst>
          </a:custGeom>
          <a:noFill/>
        </p:spPr>
      </p:pic>
      <p:pic>
        <p:nvPicPr>
          <p:cNvPr id="1026" name="Picture 2" descr="Suitsupply SS18 Campaign In Store">
            <a:extLst>
              <a:ext uri="{FF2B5EF4-FFF2-40B4-BE49-F238E27FC236}">
                <a16:creationId xmlns:a16="http://schemas.microsoft.com/office/drawing/2014/main" id="{17736148-463F-BAB5-3BA2-C5F3ED8D40E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098" b="-2"/>
          <a:stretch/>
        </p:blipFill>
        <p:spPr bwMode="auto">
          <a:xfrm>
            <a:off x="6182506" y="5"/>
            <a:ext cx="6009490" cy="4186171"/>
          </a:xfrm>
          <a:custGeom>
            <a:avLst/>
            <a:gdLst/>
            <a:ahLst/>
            <a:cxnLst/>
            <a:rect l="l" t="t" r="r" b="b"/>
            <a:pathLst>
              <a:path w="6009490" h="4186171">
                <a:moveTo>
                  <a:pt x="9049" y="0"/>
                </a:moveTo>
                <a:lnTo>
                  <a:pt x="6009490" y="0"/>
                </a:lnTo>
                <a:lnTo>
                  <a:pt x="6009490" y="4168273"/>
                </a:lnTo>
                <a:lnTo>
                  <a:pt x="5803951" y="4172925"/>
                </a:lnTo>
                <a:cubicBezTo>
                  <a:pt x="5729787" y="4171950"/>
                  <a:pt x="5655658" y="4168322"/>
                  <a:pt x="5581704" y="4162045"/>
                </a:cubicBezTo>
                <a:cubicBezTo>
                  <a:pt x="5474340" y="4154041"/>
                  <a:pt x="5366086" y="4142987"/>
                  <a:pt x="5259485" y="4163316"/>
                </a:cubicBezTo>
                <a:cubicBezTo>
                  <a:pt x="5142465" y="4185805"/>
                  <a:pt x="5025571" y="4185932"/>
                  <a:pt x="4907534" y="4180215"/>
                </a:cubicBezTo>
                <a:cubicBezTo>
                  <a:pt x="4806650" y="4175387"/>
                  <a:pt x="4706147" y="4149975"/>
                  <a:pt x="4604501" y="4176784"/>
                </a:cubicBezTo>
                <a:cubicBezTo>
                  <a:pt x="4594387" y="4178258"/>
                  <a:pt x="4584082" y="4177826"/>
                  <a:pt x="4574133" y="4175514"/>
                </a:cubicBezTo>
                <a:cubicBezTo>
                  <a:pt x="4462958" y="4160140"/>
                  <a:pt x="4351020" y="4172718"/>
                  <a:pt x="4239463" y="4168398"/>
                </a:cubicBezTo>
                <a:cubicBezTo>
                  <a:pt x="4188005" y="4166365"/>
                  <a:pt x="4135530" y="4167509"/>
                  <a:pt x="4084706" y="4162045"/>
                </a:cubicBezTo>
                <a:cubicBezTo>
                  <a:pt x="3968067" y="4149594"/>
                  <a:pt x="3851682" y="4142987"/>
                  <a:pt x="3736314" y="4172337"/>
                </a:cubicBezTo>
                <a:cubicBezTo>
                  <a:pt x="3702643" y="4180253"/>
                  <a:pt x="3668235" y="4184509"/>
                  <a:pt x="3633650" y="4185043"/>
                </a:cubicBezTo>
                <a:cubicBezTo>
                  <a:pt x="3520696" y="4189109"/>
                  <a:pt x="3408122" y="4181358"/>
                  <a:pt x="3295549" y="4175005"/>
                </a:cubicBezTo>
                <a:cubicBezTo>
                  <a:pt x="3217408" y="4170558"/>
                  <a:pt x="3139394" y="4160902"/>
                  <a:pt x="3061127" y="4169034"/>
                </a:cubicBezTo>
                <a:cubicBezTo>
                  <a:pt x="3015640" y="4173735"/>
                  <a:pt x="2969772" y="4173735"/>
                  <a:pt x="2924285" y="4169034"/>
                </a:cubicBezTo>
                <a:cubicBezTo>
                  <a:pt x="2840452" y="4159212"/>
                  <a:pt x="2755870" y="4157382"/>
                  <a:pt x="2671694" y="4163570"/>
                </a:cubicBezTo>
                <a:cubicBezTo>
                  <a:pt x="2546033" y="4174370"/>
                  <a:pt x="2420500" y="4183391"/>
                  <a:pt x="2294459" y="4166238"/>
                </a:cubicBezTo>
                <a:cubicBezTo>
                  <a:pt x="2222976" y="4155006"/>
                  <a:pt x="2150298" y="4153685"/>
                  <a:pt x="2078460" y="4162300"/>
                </a:cubicBezTo>
                <a:cubicBezTo>
                  <a:pt x="1907313" y="4186314"/>
                  <a:pt x="1735785" y="4178563"/>
                  <a:pt x="1564257" y="4168653"/>
                </a:cubicBezTo>
                <a:cubicBezTo>
                  <a:pt x="1449650" y="4161918"/>
                  <a:pt x="1334536" y="4149594"/>
                  <a:pt x="1220183" y="4165857"/>
                </a:cubicBezTo>
                <a:cubicBezTo>
                  <a:pt x="1074321" y="4186186"/>
                  <a:pt x="928331" y="4179452"/>
                  <a:pt x="782087" y="4173481"/>
                </a:cubicBezTo>
                <a:cubicBezTo>
                  <a:pt x="674723" y="4169034"/>
                  <a:pt x="567232" y="4155565"/>
                  <a:pt x="459614" y="4172210"/>
                </a:cubicBezTo>
                <a:cubicBezTo>
                  <a:pt x="448535" y="4173722"/>
                  <a:pt x="437265" y="4172591"/>
                  <a:pt x="426706" y="4168907"/>
                </a:cubicBezTo>
                <a:cubicBezTo>
                  <a:pt x="385869" y="4155464"/>
                  <a:pt x="342085" y="4153660"/>
                  <a:pt x="300283" y="4163697"/>
                </a:cubicBezTo>
                <a:cubicBezTo>
                  <a:pt x="223159" y="4180596"/>
                  <a:pt x="146162" y="4187965"/>
                  <a:pt x="67640" y="4172591"/>
                </a:cubicBezTo>
                <a:lnTo>
                  <a:pt x="14015" y="4169393"/>
                </a:lnTo>
                <a:lnTo>
                  <a:pt x="28554" y="3856095"/>
                </a:lnTo>
                <a:cubicBezTo>
                  <a:pt x="30458" y="3735660"/>
                  <a:pt x="27412" y="3615306"/>
                  <a:pt x="15626" y="3495237"/>
                </a:cubicBezTo>
                <a:cubicBezTo>
                  <a:pt x="-847" y="3348740"/>
                  <a:pt x="-4304" y="3201174"/>
                  <a:pt x="5296" y="3054118"/>
                </a:cubicBezTo>
                <a:cubicBezTo>
                  <a:pt x="11786" y="2969961"/>
                  <a:pt x="18539" y="2885804"/>
                  <a:pt x="22776" y="2801522"/>
                </a:cubicBezTo>
                <a:cubicBezTo>
                  <a:pt x="28180" y="2681630"/>
                  <a:pt x="25173" y="2561524"/>
                  <a:pt x="13771" y="2442014"/>
                </a:cubicBezTo>
                <a:cubicBezTo>
                  <a:pt x="4237" y="2350879"/>
                  <a:pt x="3177" y="2259120"/>
                  <a:pt x="10593" y="2167807"/>
                </a:cubicBezTo>
                <a:cubicBezTo>
                  <a:pt x="25690" y="2012336"/>
                  <a:pt x="9931" y="1856863"/>
                  <a:pt x="5032" y="1701516"/>
                </a:cubicBezTo>
                <a:cubicBezTo>
                  <a:pt x="-3577" y="1415742"/>
                  <a:pt x="20393" y="1130095"/>
                  <a:pt x="9666" y="844320"/>
                </a:cubicBezTo>
                <a:cubicBezTo>
                  <a:pt x="3841" y="702958"/>
                  <a:pt x="16420" y="561723"/>
                  <a:pt x="9666" y="420361"/>
                </a:cubicBezTo>
                <a:cubicBezTo>
                  <a:pt x="4105" y="319805"/>
                  <a:pt x="397" y="219250"/>
                  <a:pt x="4105" y="118568"/>
                </a:cubicBezTo>
                <a:cubicBezTo>
                  <a:pt x="5164" y="91109"/>
                  <a:pt x="5826" y="63523"/>
                  <a:pt x="9534" y="36446"/>
                </a:cubicBezTo>
                <a:close/>
              </a:path>
            </a:pathLst>
          </a:custGeom>
          <a:noFill/>
          <a:extLst>
            <a:ext uri="{909E8E84-426E-40DD-AFC4-6F175D3DCCD1}">
              <a14:hiddenFill xmlns:a14="http://schemas.microsoft.com/office/drawing/2010/main">
                <a:solidFill>
                  <a:srgbClr val="FFFFFF"/>
                </a:solidFill>
              </a14:hiddenFill>
            </a:ext>
          </a:extLst>
        </p:spPr>
      </p:pic>
      <p:sp>
        <p:nvSpPr>
          <p:cNvPr id="5" name="CasellaDiTesto 4">
            <a:extLst>
              <a:ext uri="{FF2B5EF4-FFF2-40B4-BE49-F238E27FC236}">
                <a16:creationId xmlns:a16="http://schemas.microsoft.com/office/drawing/2014/main" id="{B82843CD-F758-B4ED-5A7D-68056B391C55}"/>
              </a:ext>
            </a:extLst>
          </p:cNvPr>
          <p:cNvSpPr txBox="1"/>
          <p:nvPr/>
        </p:nvSpPr>
        <p:spPr>
          <a:xfrm>
            <a:off x="6561868" y="4891146"/>
            <a:ext cx="5250766" cy="113877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Esempio con riscontro negativo:</a:t>
            </a:r>
            <a:br>
              <a:rPr kumimoji="0" lang="it-IT" sz="2800" b="1"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b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Campagna pubblicitaria con uomini gay di </a:t>
            </a:r>
            <a:r>
              <a:rPr kumimoji="0" lang="it-IT" sz="20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mn-cs"/>
              </a:rPr>
              <a:t>Suitsupply</a:t>
            </a: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 nel 2018</a:t>
            </a:r>
            <a:endParaRPr kumimoji="0" lang="it-IT" sz="2800" b="0" i="0" u="none" strike="noStrike" kern="1200" cap="none" spc="0" normalizeH="0" baseline="0" noProof="0" dirty="0">
              <a:ln>
                <a:noFill/>
              </a:ln>
              <a:solidFill>
                <a:prstClr val="black"/>
              </a:solidFill>
              <a:effectLst/>
              <a:uLnTx/>
              <a:uFillTx/>
              <a:latin typeface="The Hand Bold"/>
              <a:ea typeface="+mn-ea"/>
              <a:cs typeface="+mn-cs"/>
            </a:endParaRPr>
          </a:p>
        </p:txBody>
      </p:sp>
    </p:spTree>
    <p:extLst>
      <p:ext uri="{BB962C8B-B14F-4D97-AF65-F5344CB8AC3E}">
        <p14:creationId xmlns:p14="http://schemas.microsoft.com/office/powerpoint/2010/main" val="581556139"/>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65" name="Rectangle 47">
            <a:extLst>
              <a:ext uri="{FF2B5EF4-FFF2-40B4-BE49-F238E27FC236}">
                <a16:creationId xmlns:a16="http://schemas.microsoft.com/office/drawing/2014/main" id="{711671EB-9B2E-4E39-94FF-2BA8B0B45E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66" name="Freeform: Shape 49">
            <a:extLst>
              <a:ext uri="{FF2B5EF4-FFF2-40B4-BE49-F238E27FC236}">
                <a16:creationId xmlns:a16="http://schemas.microsoft.com/office/drawing/2014/main" id="{22FC64A3-62BF-47FB-A545-7A43E365356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V="1">
            <a:off x="4745565" y="-4745566"/>
            <a:ext cx="2700870" cy="12192000"/>
          </a:xfrm>
          <a:custGeom>
            <a:avLst/>
            <a:gdLst>
              <a:gd name="connsiteX0" fmla="*/ 0 w 2700870"/>
              <a:gd name="connsiteY0" fmla="*/ 0 h 12192000"/>
              <a:gd name="connsiteX1" fmla="*/ 0 w 2700870"/>
              <a:gd name="connsiteY1" fmla="*/ 12192000 h 12192000"/>
              <a:gd name="connsiteX2" fmla="*/ 2661694 w 2700870"/>
              <a:gd name="connsiteY2" fmla="*/ 12192000 h 12192000"/>
              <a:gd name="connsiteX3" fmla="*/ 2632716 w 2700870"/>
              <a:gd name="connsiteY3" fmla="*/ 11941855 h 12192000"/>
              <a:gd name="connsiteX4" fmla="*/ 2605238 w 2700870"/>
              <a:gd name="connsiteY4" fmla="*/ 10895781 h 12192000"/>
              <a:gd name="connsiteX5" fmla="*/ 2672927 w 2700870"/>
              <a:gd name="connsiteY5" fmla="*/ 9729981 h 12192000"/>
              <a:gd name="connsiteX6" fmla="*/ 2672927 w 2700870"/>
              <a:gd name="connsiteY6" fmla="*/ 9349685 h 12192000"/>
              <a:gd name="connsiteX7" fmla="*/ 2665256 w 2700870"/>
              <a:gd name="connsiteY7" fmla="*/ 8947869 h 12192000"/>
              <a:gd name="connsiteX8" fmla="*/ 2666835 w 2700870"/>
              <a:gd name="connsiteY8" fmla="*/ 7719557 h 12192000"/>
              <a:gd name="connsiteX9" fmla="*/ 2648109 w 2700870"/>
              <a:gd name="connsiteY9" fmla="*/ 6285351 h 12192000"/>
              <a:gd name="connsiteX10" fmla="*/ 2672476 w 2700870"/>
              <a:gd name="connsiteY10" fmla="*/ 5314115 h 12192000"/>
              <a:gd name="connsiteX11" fmla="*/ 2662774 w 2700870"/>
              <a:gd name="connsiteY11" fmla="*/ 4956020 h 12192000"/>
              <a:gd name="connsiteX12" fmla="*/ 2679020 w 2700870"/>
              <a:gd name="connsiteY12" fmla="*/ 4142653 h 12192000"/>
              <a:gd name="connsiteX13" fmla="*/ 2681951 w 2700870"/>
              <a:gd name="connsiteY13" fmla="*/ 3198141 h 12192000"/>
              <a:gd name="connsiteX14" fmla="*/ 2632541 w 2700870"/>
              <a:gd name="connsiteY14" fmla="*/ 1982283 h 12192000"/>
              <a:gd name="connsiteX15" fmla="*/ 2667512 w 2700870"/>
              <a:gd name="connsiteY15" fmla="*/ 1445702 h 12192000"/>
              <a:gd name="connsiteX16" fmla="*/ 2660518 w 2700870"/>
              <a:gd name="connsiteY16" fmla="*/ 750797 h 12192000"/>
              <a:gd name="connsiteX17" fmla="*/ 2651539 w 2700870"/>
              <a:gd name="connsiteY17" fmla="*/ 168769 h 12192000"/>
              <a:gd name="connsiteX18" fmla="*/ 2668618 w 2700870"/>
              <a:gd name="connsiteY18" fmla="*/ 0 h 12192000"/>
              <a:gd name="connsiteX19" fmla="*/ 781493 w 2700870"/>
              <a:gd name="connsiteY19" fmla="*/ 0 h 12192000"/>
              <a:gd name="connsiteX20" fmla="*/ 409569 w 2700870"/>
              <a:gd name="connsiteY20" fmla="*/ 0 h 1219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00870" h="12192000">
                <a:moveTo>
                  <a:pt x="0" y="0"/>
                </a:moveTo>
                <a:lnTo>
                  <a:pt x="0" y="12192000"/>
                </a:lnTo>
                <a:lnTo>
                  <a:pt x="2661694" y="12192000"/>
                </a:lnTo>
                <a:lnTo>
                  <a:pt x="2632716" y="11941855"/>
                </a:lnTo>
                <a:cubicBezTo>
                  <a:pt x="2602362" y="11594183"/>
                  <a:pt x="2599485" y="11245047"/>
                  <a:pt x="2605238" y="10895781"/>
                </a:cubicBezTo>
                <a:cubicBezTo>
                  <a:pt x="2611558" y="10506425"/>
                  <a:pt x="2629380" y="10117297"/>
                  <a:pt x="2672927" y="9729981"/>
                </a:cubicBezTo>
                <a:cubicBezTo>
                  <a:pt x="2684548" y="9603480"/>
                  <a:pt x="2684548" y="9476187"/>
                  <a:pt x="2672927" y="9349685"/>
                </a:cubicBezTo>
                <a:cubicBezTo>
                  <a:pt x="2663496" y="9215958"/>
                  <a:pt x="2660924" y="9081848"/>
                  <a:pt x="2665256" y="8947869"/>
                </a:cubicBezTo>
                <a:cubicBezTo>
                  <a:pt x="2678116" y="8538360"/>
                  <a:pt x="2648559" y="8128618"/>
                  <a:pt x="2666835" y="7719557"/>
                </a:cubicBezTo>
                <a:cubicBezTo>
                  <a:pt x="2688269" y="7240958"/>
                  <a:pt x="2663226" y="6763493"/>
                  <a:pt x="2648109" y="6285351"/>
                </a:cubicBezTo>
                <a:cubicBezTo>
                  <a:pt x="2637956" y="5961455"/>
                  <a:pt x="2631636" y="5637330"/>
                  <a:pt x="2672476" y="5314115"/>
                </a:cubicBezTo>
                <a:cubicBezTo>
                  <a:pt x="2687594" y="5195204"/>
                  <a:pt x="2674732" y="5074932"/>
                  <a:pt x="2662774" y="4956020"/>
                </a:cubicBezTo>
                <a:cubicBezTo>
                  <a:pt x="2635699" y="4683988"/>
                  <a:pt x="2650591" y="4413093"/>
                  <a:pt x="2679020" y="4142653"/>
                </a:cubicBezTo>
                <a:cubicBezTo>
                  <a:pt x="2712412" y="3827814"/>
                  <a:pt x="2702710" y="3513204"/>
                  <a:pt x="2681951" y="3198141"/>
                </a:cubicBezTo>
                <a:cubicBezTo>
                  <a:pt x="2655103" y="2793383"/>
                  <a:pt x="2621257" y="2389987"/>
                  <a:pt x="2632541" y="1982283"/>
                </a:cubicBezTo>
                <a:cubicBezTo>
                  <a:pt x="2637279" y="1803119"/>
                  <a:pt x="2653299" y="1624412"/>
                  <a:pt x="2667512" y="1445702"/>
                </a:cubicBezTo>
                <a:cubicBezTo>
                  <a:pt x="2682111" y="1214217"/>
                  <a:pt x="2679764" y="981948"/>
                  <a:pt x="2660518" y="750797"/>
                </a:cubicBezTo>
                <a:cubicBezTo>
                  <a:pt x="2647658" y="556628"/>
                  <a:pt x="2639366" y="362460"/>
                  <a:pt x="2651539" y="168769"/>
                </a:cubicBezTo>
                <a:lnTo>
                  <a:pt x="2668618" y="0"/>
                </a:lnTo>
                <a:lnTo>
                  <a:pt x="781493" y="0"/>
                </a:lnTo>
                <a:lnTo>
                  <a:pt x="409569" y="0"/>
                </a:lnTo>
                <a:close/>
              </a:path>
            </a:pathLst>
          </a:custGeom>
          <a:solidFill>
            <a:srgbClr val="FFD70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A5B39613-6EDB-2042-F723-782A3B4DC35A}"/>
              </a:ext>
            </a:extLst>
          </p:cNvPr>
          <p:cNvSpPr>
            <a:spLocks noGrp="1"/>
          </p:cNvSpPr>
          <p:nvPr>
            <p:ph type="title"/>
          </p:nvPr>
        </p:nvSpPr>
        <p:spPr>
          <a:xfrm>
            <a:off x="52012" y="318977"/>
            <a:ext cx="4180819" cy="2700870"/>
          </a:xfrm>
        </p:spPr>
        <p:txBody>
          <a:bodyPr anchor="ctr">
            <a:noAutofit/>
          </a:bodyPr>
          <a:lstStyle/>
          <a:p>
            <a:pPr algn="ctr"/>
            <a:r>
              <a:rPr lang="it-IT" sz="2800" dirty="0">
                <a:latin typeface="Times New Roman" panose="02020603050405020304" pitchFamily="18" charset="0"/>
                <a:ea typeface="Calibri" panose="020F0502020204030204" pitchFamily="34" charset="0"/>
                <a:cs typeface="Times New Roman" panose="02020603050405020304" pitchFamily="18" charset="0"/>
              </a:rPr>
              <a:t>Report del Corporate Equality Index CEI 2021 della Human </a:t>
            </a:r>
            <a:r>
              <a:rPr lang="it-IT" sz="2800" dirty="0" err="1">
                <a:latin typeface="Times New Roman" panose="02020603050405020304" pitchFamily="18" charset="0"/>
                <a:ea typeface="Calibri" panose="020F0502020204030204" pitchFamily="34" charset="0"/>
                <a:cs typeface="Times New Roman" panose="02020603050405020304" pitchFamily="18" charset="0"/>
              </a:rPr>
              <a:t>Rights</a:t>
            </a:r>
            <a:r>
              <a:rPr lang="it-IT" sz="2800" dirty="0">
                <a:latin typeface="Times New Roman" panose="02020603050405020304" pitchFamily="18" charset="0"/>
                <a:ea typeface="Calibri" panose="020F0502020204030204" pitchFamily="34" charset="0"/>
                <a:cs typeface="Times New Roman" panose="02020603050405020304" pitchFamily="18" charset="0"/>
              </a:rPr>
              <a:t> </a:t>
            </a:r>
            <a:r>
              <a:rPr lang="it-IT" sz="2800" dirty="0" err="1">
                <a:latin typeface="Times New Roman" panose="02020603050405020304" pitchFamily="18" charset="0"/>
                <a:ea typeface="Calibri" panose="020F0502020204030204" pitchFamily="34" charset="0"/>
                <a:cs typeface="Times New Roman" panose="02020603050405020304" pitchFamily="18" charset="0"/>
              </a:rPr>
              <a:t>Campain</a:t>
            </a:r>
            <a:r>
              <a:rPr lang="it-IT" sz="2800" dirty="0">
                <a:latin typeface="Times New Roman" panose="02020603050405020304" pitchFamily="18" charset="0"/>
                <a:ea typeface="Calibri" panose="020F0502020204030204" pitchFamily="34" charset="0"/>
                <a:cs typeface="Times New Roman" panose="02020603050405020304" pitchFamily="18" charset="0"/>
              </a:rPr>
              <a:t> (HRC)</a:t>
            </a:r>
            <a:r>
              <a:rPr lang="en-US" sz="4800" dirty="0">
                <a:solidFill>
                  <a:schemeClr val="bg1"/>
                </a:solidFill>
                <a:latin typeface="Times New Roman" panose="02020603050405020304" pitchFamily="18" charset="0"/>
                <a:cs typeface="Times New Roman" panose="02020603050405020304" pitchFamily="18" charset="0"/>
              </a:rPr>
              <a:t/>
            </a:r>
            <a:br>
              <a:rPr lang="en-US" sz="4800" dirty="0">
                <a:solidFill>
                  <a:schemeClr val="bg1"/>
                </a:solidFill>
                <a:latin typeface="Times New Roman" panose="02020603050405020304" pitchFamily="18" charset="0"/>
                <a:cs typeface="Times New Roman" panose="02020603050405020304" pitchFamily="18" charset="0"/>
              </a:rPr>
            </a:br>
            <a:endParaRPr lang="it-IT" sz="4800" dirty="0">
              <a:solidFill>
                <a:schemeClr val="bg1"/>
              </a:solidFill>
              <a:latin typeface="Times New Roman" panose="02020603050405020304" pitchFamily="18" charset="0"/>
              <a:cs typeface="Times New Roman" panose="02020603050405020304" pitchFamily="18" charset="0"/>
            </a:endParaRPr>
          </a:p>
        </p:txBody>
      </p:sp>
      <p:sp>
        <p:nvSpPr>
          <p:cNvPr id="67" name="Rectangle 22">
            <a:extLst>
              <a:ext uri="{FF2B5EF4-FFF2-40B4-BE49-F238E27FC236}">
                <a16:creationId xmlns:a16="http://schemas.microsoft.com/office/drawing/2014/main" id="{535742DD-1B16-4E9D-B715-0D74B4574A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14992" y="786384"/>
            <a:ext cx="18288" cy="1600200"/>
          </a:xfrm>
          <a:custGeom>
            <a:avLst/>
            <a:gdLst>
              <a:gd name="connsiteX0" fmla="*/ 0 w 18288"/>
              <a:gd name="connsiteY0" fmla="*/ 0 h 1600200"/>
              <a:gd name="connsiteX1" fmla="*/ 18288 w 18288"/>
              <a:gd name="connsiteY1" fmla="*/ 0 h 1600200"/>
              <a:gd name="connsiteX2" fmla="*/ 18288 w 18288"/>
              <a:gd name="connsiteY2" fmla="*/ 549402 h 1600200"/>
              <a:gd name="connsiteX3" fmla="*/ 18288 w 18288"/>
              <a:gd name="connsiteY3" fmla="*/ 1114806 h 1600200"/>
              <a:gd name="connsiteX4" fmla="*/ 18288 w 18288"/>
              <a:gd name="connsiteY4" fmla="*/ 1600200 h 1600200"/>
              <a:gd name="connsiteX5" fmla="*/ 0 w 18288"/>
              <a:gd name="connsiteY5" fmla="*/ 1600200 h 1600200"/>
              <a:gd name="connsiteX6" fmla="*/ 0 w 18288"/>
              <a:gd name="connsiteY6" fmla="*/ 1066800 h 1600200"/>
              <a:gd name="connsiteX7" fmla="*/ 0 w 18288"/>
              <a:gd name="connsiteY7" fmla="*/ 517398 h 1600200"/>
              <a:gd name="connsiteX8" fmla="*/ 0 w 18288"/>
              <a:gd name="connsiteY8" fmla="*/ 0 h 16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8288" h="1600200" fill="none" extrusionOk="0">
                <a:moveTo>
                  <a:pt x="0" y="0"/>
                </a:moveTo>
                <a:cubicBezTo>
                  <a:pt x="4865" y="374"/>
                  <a:pt x="13608" y="53"/>
                  <a:pt x="18288" y="0"/>
                </a:cubicBezTo>
                <a:cubicBezTo>
                  <a:pt x="23286" y="215154"/>
                  <a:pt x="-6672" y="375145"/>
                  <a:pt x="18288" y="549402"/>
                </a:cubicBezTo>
                <a:cubicBezTo>
                  <a:pt x="43248" y="723659"/>
                  <a:pt x="44414" y="873011"/>
                  <a:pt x="18288" y="1114806"/>
                </a:cubicBezTo>
                <a:cubicBezTo>
                  <a:pt x="-7838" y="1356601"/>
                  <a:pt x="13030" y="1360490"/>
                  <a:pt x="18288" y="1600200"/>
                </a:cubicBezTo>
                <a:cubicBezTo>
                  <a:pt x="10638" y="1600772"/>
                  <a:pt x="4111" y="1599793"/>
                  <a:pt x="0" y="1600200"/>
                </a:cubicBezTo>
                <a:cubicBezTo>
                  <a:pt x="-6890" y="1375807"/>
                  <a:pt x="21339" y="1304563"/>
                  <a:pt x="0" y="1066800"/>
                </a:cubicBezTo>
                <a:cubicBezTo>
                  <a:pt x="-21339" y="829037"/>
                  <a:pt x="-23009" y="689986"/>
                  <a:pt x="0" y="517398"/>
                </a:cubicBezTo>
                <a:cubicBezTo>
                  <a:pt x="23009" y="344810"/>
                  <a:pt x="-9921" y="122345"/>
                  <a:pt x="0" y="0"/>
                </a:cubicBezTo>
                <a:close/>
              </a:path>
              <a:path w="18288" h="1600200" stroke="0" extrusionOk="0">
                <a:moveTo>
                  <a:pt x="0" y="0"/>
                </a:moveTo>
                <a:cubicBezTo>
                  <a:pt x="5341" y="9"/>
                  <a:pt x="11148" y="-611"/>
                  <a:pt x="18288" y="0"/>
                </a:cubicBezTo>
                <a:cubicBezTo>
                  <a:pt x="31387" y="104987"/>
                  <a:pt x="17137" y="300374"/>
                  <a:pt x="18288" y="485394"/>
                </a:cubicBezTo>
                <a:cubicBezTo>
                  <a:pt x="19439" y="670414"/>
                  <a:pt x="37394" y="922400"/>
                  <a:pt x="18288" y="1050798"/>
                </a:cubicBezTo>
                <a:cubicBezTo>
                  <a:pt x="-818" y="1179196"/>
                  <a:pt x="6556" y="1394957"/>
                  <a:pt x="18288" y="1600200"/>
                </a:cubicBezTo>
                <a:cubicBezTo>
                  <a:pt x="12642" y="1600430"/>
                  <a:pt x="3803" y="1599869"/>
                  <a:pt x="0" y="1600200"/>
                </a:cubicBezTo>
                <a:cubicBezTo>
                  <a:pt x="10832" y="1355159"/>
                  <a:pt x="-10163" y="1159269"/>
                  <a:pt x="0" y="1034796"/>
                </a:cubicBezTo>
                <a:cubicBezTo>
                  <a:pt x="10163" y="910323"/>
                  <a:pt x="5178" y="626710"/>
                  <a:pt x="0" y="469392"/>
                </a:cubicBezTo>
                <a:cubicBezTo>
                  <a:pt x="-5178" y="312074"/>
                  <a:pt x="20387" y="137476"/>
                  <a:pt x="0" y="0"/>
                </a:cubicBezTo>
                <a:close/>
              </a:path>
            </a:pathLst>
          </a:custGeom>
          <a:solidFill>
            <a:schemeClr val="bg1"/>
          </a:solidFill>
          <a:ln w="34925">
            <a:solidFill>
              <a:schemeClr val="bg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3" name="Content Placeholder 8">
            <a:extLst>
              <a:ext uri="{FF2B5EF4-FFF2-40B4-BE49-F238E27FC236}">
                <a16:creationId xmlns:a16="http://schemas.microsoft.com/office/drawing/2014/main" id="{FA46DD5F-6361-43F2-F185-066F9B8B02E5}"/>
              </a:ext>
            </a:extLst>
          </p:cNvPr>
          <p:cNvSpPr>
            <a:spLocks noGrp="1"/>
          </p:cNvSpPr>
          <p:nvPr>
            <p:ph idx="1"/>
          </p:nvPr>
        </p:nvSpPr>
        <p:spPr>
          <a:xfrm>
            <a:off x="4654295" y="786384"/>
            <a:ext cx="6894576" cy="1600200"/>
          </a:xfrm>
        </p:spPr>
        <p:txBody>
          <a:bodyPr anchor="ctr">
            <a:normAutofit fontScale="25000" lnSpcReduction="20000"/>
          </a:bodyPr>
          <a:lstStyle/>
          <a:p>
            <a:pPr marL="342900" indent="-342900">
              <a:buAutoNum type="arabicPeriod"/>
            </a:pPr>
            <a:r>
              <a:rPr lang="it-IT" sz="6400" dirty="0">
                <a:effectLst/>
                <a:latin typeface="Times New Roman" panose="02020603050405020304" pitchFamily="18" charset="0"/>
                <a:ea typeface="Calibri" panose="020F0502020204030204" pitchFamily="34" charset="0"/>
              </a:rPr>
              <a:t>Il 95% delle aziende ha introdotto e adottato protezioni per quando riguarda l'identità di genere nelle loro politiche di non discriminazione (rispetto al 3% nel 2002) e il 99% dell'intero numero delle imprese che partecipano al CEI, offre esplicite protezioni di non discriminazione dell'identità di genere (rispetto al 5% nel 2002).</a:t>
            </a:r>
          </a:p>
          <a:p>
            <a:pPr marL="342900" indent="-342900">
              <a:buFont typeface="Arial" panose="020B0604020202020204" pitchFamily="34" charset="0"/>
              <a:buAutoNum type="arabicPeriod"/>
            </a:pPr>
            <a:r>
              <a:rPr lang="it-IT" sz="6400" dirty="0">
                <a:effectLst/>
                <a:latin typeface="Times New Roman" panose="02020603050405020304" pitchFamily="18" charset="0"/>
                <a:ea typeface="Calibri" panose="020F0502020204030204" pitchFamily="34" charset="0"/>
                <a:cs typeface="Times New Roman" panose="02020603050405020304" pitchFamily="18" charset="0"/>
              </a:rPr>
              <a:t>Oltre 620 grandi aziende hanno adottato linee guida per la transizione di genere per stabilire le migliori pratiche nell'inclusione transgender per manager e team.</a:t>
            </a:r>
            <a:endParaRPr lang="it-IT" sz="64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buAutoNum type="arabicPeriod"/>
            </a:pPr>
            <a:endParaRPr lang="en-US" sz="1600" dirty="0">
              <a:solidFill>
                <a:schemeClr val="bg1"/>
              </a:solidFill>
            </a:endParaRPr>
          </a:p>
        </p:txBody>
      </p:sp>
      <p:pic>
        <p:nvPicPr>
          <p:cNvPr id="4" name="Segnaposto contenuto 3">
            <a:extLst>
              <a:ext uri="{FF2B5EF4-FFF2-40B4-BE49-F238E27FC236}">
                <a16:creationId xmlns:a16="http://schemas.microsoft.com/office/drawing/2014/main" id="{5EFDC781-CE8D-F346-95E6-F2097B0AD76B}"/>
              </a:ext>
            </a:extLst>
          </p:cNvPr>
          <p:cNvPicPr>
            <a:picLocks noChangeAspect="1"/>
          </p:cNvPicPr>
          <p:nvPr/>
        </p:nvPicPr>
        <p:blipFill rotWithShape="1">
          <a:blip r:embed="rId2"/>
          <a:srcRect l="537" r="3" b="3"/>
          <a:stretch/>
        </p:blipFill>
        <p:spPr>
          <a:xfrm>
            <a:off x="749631" y="2999056"/>
            <a:ext cx="5066125" cy="3539967"/>
          </a:xfrm>
          <a:prstGeom prst="rect">
            <a:avLst/>
          </a:prstGeom>
        </p:spPr>
      </p:pic>
      <p:pic>
        <p:nvPicPr>
          <p:cNvPr id="9" name="Immagine 8">
            <a:extLst>
              <a:ext uri="{FF2B5EF4-FFF2-40B4-BE49-F238E27FC236}">
                <a16:creationId xmlns:a16="http://schemas.microsoft.com/office/drawing/2014/main" id="{8167A56E-F467-760C-ED7D-E375FFFB6C86}"/>
              </a:ext>
            </a:extLst>
          </p:cNvPr>
          <p:cNvPicPr>
            <a:picLocks noChangeAspect="1"/>
          </p:cNvPicPr>
          <p:nvPr/>
        </p:nvPicPr>
        <p:blipFill>
          <a:blip r:embed="rId3"/>
          <a:stretch>
            <a:fillRect/>
          </a:stretch>
        </p:blipFill>
        <p:spPr>
          <a:xfrm>
            <a:off x="5842566" y="2858367"/>
            <a:ext cx="6297422" cy="3680656"/>
          </a:xfrm>
          <a:prstGeom prst="rect">
            <a:avLst/>
          </a:prstGeom>
        </p:spPr>
      </p:pic>
    </p:spTree>
    <p:extLst>
      <p:ext uri="{BB962C8B-B14F-4D97-AF65-F5344CB8AC3E}">
        <p14:creationId xmlns:p14="http://schemas.microsoft.com/office/powerpoint/2010/main" val="130399311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05" name="Rectangle 10">
            <a:extLst>
              <a:ext uri="{FF2B5EF4-FFF2-40B4-BE49-F238E27FC236}">
                <a16:creationId xmlns:a16="http://schemas.microsoft.com/office/drawing/2014/main" id="{168AB93A-48BC-4C25-A3AD-C17B5A682A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8C26EA4B-1A51-BE3F-B221-94F751A323B5}"/>
              </a:ext>
            </a:extLst>
          </p:cNvPr>
          <p:cNvSpPr>
            <a:spLocks noGrp="1"/>
          </p:cNvSpPr>
          <p:nvPr>
            <p:ph type="title"/>
          </p:nvPr>
        </p:nvSpPr>
        <p:spPr>
          <a:xfrm>
            <a:off x="7998581" y="643467"/>
            <a:ext cx="3562483" cy="3569241"/>
          </a:xfrm>
        </p:spPr>
        <p:txBody>
          <a:bodyPr vert="horz" lIns="91440" tIns="45720" rIns="91440" bIns="45720" rtlCol="0" anchor="b">
            <a:normAutofit fontScale="90000"/>
          </a:bodyPr>
          <a:lstStyle/>
          <a:p>
            <a:pPr>
              <a:lnSpc>
                <a:spcPct val="90000"/>
              </a:lnSpc>
            </a:pPr>
            <a:r>
              <a:rPr lang="en-US" sz="4900" b="1"/>
              <a:t>Spot «Every name’s a story» di Starbucks utilizzato per la Web Survey</a:t>
            </a:r>
            <a:endParaRPr lang="en-US" sz="4900"/>
          </a:p>
        </p:txBody>
      </p:sp>
      <p:sp>
        <p:nvSpPr>
          <p:cNvPr id="10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05874" y="4409267"/>
            <a:ext cx="3242551" cy="27432"/>
          </a:xfrm>
          <a:custGeom>
            <a:avLst/>
            <a:gdLst>
              <a:gd name="connsiteX0" fmla="*/ 0 w 3242551"/>
              <a:gd name="connsiteY0" fmla="*/ 0 h 27432"/>
              <a:gd name="connsiteX1" fmla="*/ 616085 w 3242551"/>
              <a:gd name="connsiteY1" fmla="*/ 0 h 27432"/>
              <a:gd name="connsiteX2" fmla="*/ 1264595 w 3242551"/>
              <a:gd name="connsiteY2" fmla="*/ 0 h 27432"/>
              <a:gd name="connsiteX3" fmla="*/ 1945531 w 3242551"/>
              <a:gd name="connsiteY3" fmla="*/ 0 h 27432"/>
              <a:gd name="connsiteX4" fmla="*/ 2626466 w 3242551"/>
              <a:gd name="connsiteY4" fmla="*/ 0 h 27432"/>
              <a:gd name="connsiteX5" fmla="*/ 3242551 w 3242551"/>
              <a:gd name="connsiteY5" fmla="*/ 0 h 27432"/>
              <a:gd name="connsiteX6" fmla="*/ 3242551 w 3242551"/>
              <a:gd name="connsiteY6" fmla="*/ 27432 h 27432"/>
              <a:gd name="connsiteX7" fmla="*/ 2529190 w 3242551"/>
              <a:gd name="connsiteY7" fmla="*/ 27432 h 27432"/>
              <a:gd name="connsiteX8" fmla="*/ 1815829 w 3242551"/>
              <a:gd name="connsiteY8" fmla="*/ 27432 h 27432"/>
              <a:gd name="connsiteX9" fmla="*/ 1167318 w 3242551"/>
              <a:gd name="connsiteY9" fmla="*/ 27432 h 27432"/>
              <a:gd name="connsiteX10" fmla="*/ 0 w 3242551"/>
              <a:gd name="connsiteY10" fmla="*/ 27432 h 27432"/>
              <a:gd name="connsiteX11" fmla="*/ 0 w 3242551"/>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42551" h="27432" fill="none" extrusionOk="0">
                <a:moveTo>
                  <a:pt x="0" y="0"/>
                </a:moveTo>
                <a:cubicBezTo>
                  <a:pt x="194108" y="-30346"/>
                  <a:pt x="476260" y="9901"/>
                  <a:pt x="616085" y="0"/>
                </a:cubicBezTo>
                <a:cubicBezTo>
                  <a:pt x="755911" y="-9901"/>
                  <a:pt x="955441" y="-31994"/>
                  <a:pt x="1264595" y="0"/>
                </a:cubicBezTo>
                <a:cubicBezTo>
                  <a:pt x="1573749" y="31994"/>
                  <a:pt x="1618785" y="-7447"/>
                  <a:pt x="1945531" y="0"/>
                </a:cubicBezTo>
                <a:cubicBezTo>
                  <a:pt x="2272277" y="7447"/>
                  <a:pt x="2390625" y="1646"/>
                  <a:pt x="2626466" y="0"/>
                </a:cubicBezTo>
                <a:cubicBezTo>
                  <a:pt x="2862308" y="-1646"/>
                  <a:pt x="3064770" y="5184"/>
                  <a:pt x="3242551" y="0"/>
                </a:cubicBezTo>
                <a:cubicBezTo>
                  <a:pt x="3241385" y="7395"/>
                  <a:pt x="3242596" y="21864"/>
                  <a:pt x="3242551" y="27432"/>
                </a:cubicBezTo>
                <a:cubicBezTo>
                  <a:pt x="3023282" y="59750"/>
                  <a:pt x="2875833" y="36030"/>
                  <a:pt x="2529190" y="27432"/>
                </a:cubicBezTo>
                <a:cubicBezTo>
                  <a:pt x="2182547" y="18834"/>
                  <a:pt x="2011286" y="10066"/>
                  <a:pt x="1815829" y="27432"/>
                </a:cubicBezTo>
                <a:cubicBezTo>
                  <a:pt x="1620372" y="44798"/>
                  <a:pt x="1410011" y="-1058"/>
                  <a:pt x="1167318" y="27432"/>
                </a:cubicBezTo>
                <a:cubicBezTo>
                  <a:pt x="924625" y="55922"/>
                  <a:pt x="241931" y="85033"/>
                  <a:pt x="0" y="27432"/>
                </a:cubicBezTo>
                <a:cubicBezTo>
                  <a:pt x="-503" y="20663"/>
                  <a:pt x="1168" y="5855"/>
                  <a:pt x="0" y="0"/>
                </a:cubicBezTo>
                <a:close/>
              </a:path>
              <a:path w="3242551" h="27432" stroke="0" extrusionOk="0">
                <a:moveTo>
                  <a:pt x="0" y="0"/>
                </a:moveTo>
                <a:cubicBezTo>
                  <a:pt x="292987" y="-12051"/>
                  <a:pt x="313221" y="-4437"/>
                  <a:pt x="616085" y="0"/>
                </a:cubicBezTo>
                <a:cubicBezTo>
                  <a:pt x="918950" y="4437"/>
                  <a:pt x="1001475" y="-7765"/>
                  <a:pt x="1167318" y="0"/>
                </a:cubicBezTo>
                <a:cubicBezTo>
                  <a:pt x="1333161" y="7765"/>
                  <a:pt x="1642740" y="34995"/>
                  <a:pt x="1880680" y="0"/>
                </a:cubicBezTo>
                <a:cubicBezTo>
                  <a:pt x="2118620" y="-34995"/>
                  <a:pt x="2326628" y="756"/>
                  <a:pt x="2496764" y="0"/>
                </a:cubicBezTo>
                <a:cubicBezTo>
                  <a:pt x="2666900" y="-756"/>
                  <a:pt x="2887316" y="25599"/>
                  <a:pt x="3242551" y="0"/>
                </a:cubicBezTo>
                <a:cubicBezTo>
                  <a:pt x="3242744" y="12649"/>
                  <a:pt x="3241563" y="17989"/>
                  <a:pt x="3242551" y="27432"/>
                </a:cubicBezTo>
                <a:cubicBezTo>
                  <a:pt x="3008998" y="-2757"/>
                  <a:pt x="2799879" y="44559"/>
                  <a:pt x="2594041" y="27432"/>
                </a:cubicBezTo>
                <a:cubicBezTo>
                  <a:pt x="2388203" y="10306"/>
                  <a:pt x="2212925" y="-2221"/>
                  <a:pt x="1880680" y="27432"/>
                </a:cubicBezTo>
                <a:cubicBezTo>
                  <a:pt x="1548435" y="57085"/>
                  <a:pt x="1523943" y="37041"/>
                  <a:pt x="1329446" y="27432"/>
                </a:cubicBezTo>
                <a:cubicBezTo>
                  <a:pt x="1134949" y="17823"/>
                  <a:pt x="919920" y="28299"/>
                  <a:pt x="680936" y="27432"/>
                </a:cubicBezTo>
                <a:cubicBezTo>
                  <a:pt x="441952" y="26566"/>
                  <a:pt x="273000" y="57219"/>
                  <a:pt x="0" y="27432"/>
                </a:cubicBezTo>
                <a:cubicBezTo>
                  <a:pt x="1300" y="19678"/>
                  <a:pt x="-86" y="12044"/>
                  <a:pt x="0" y="0"/>
                </a:cubicBezTo>
                <a:close/>
              </a:path>
            </a:pathLst>
          </a:custGeom>
          <a:solidFill>
            <a:srgbClr val="A58557"/>
          </a:solidFill>
          <a:ln w="38100" cap="rnd">
            <a:solidFill>
              <a:srgbClr val="A58557"/>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4" name="videoplayback_Trim">
            <a:hlinkClick r:id="" action="ppaction://media"/>
            <a:extLst>
              <a:ext uri="{FF2B5EF4-FFF2-40B4-BE49-F238E27FC236}">
                <a16:creationId xmlns:a16="http://schemas.microsoft.com/office/drawing/2014/main" id="{99A7029E-CFBC-EC11-EBCC-9483E15E7046}"/>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20040" y="1386173"/>
            <a:ext cx="7214616" cy="4058221"/>
          </a:xfrm>
          <a:prstGeom prst="rect">
            <a:avLst/>
          </a:prstGeom>
        </p:spPr>
      </p:pic>
    </p:spTree>
    <p:extLst>
      <p:ext uri="{BB962C8B-B14F-4D97-AF65-F5344CB8AC3E}">
        <p14:creationId xmlns:p14="http://schemas.microsoft.com/office/powerpoint/2010/main" val="524326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9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33" name="Rectangle 20">
            <a:extLst>
              <a:ext uri="{FF2B5EF4-FFF2-40B4-BE49-F238E27FC236}">
                <a16:creationId xmlns:a16="http://schemas.microsoft.com/office/drawing/2014/main" id="{678CC48C-9275-4EFA-9B84-8E818500B9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Segnaposto contenuto 4">
            <a:extLst>
              <a:ext uri="{FF2B5EF4-FFF2-40B4-BE49-F238E27FC236}">
                <a16:creationId xmlns:a16="http://schemas.microsoft.com/office/drawing/2014/main" id="{EBC68544-1341-651D-B288-E5E65BB0B566}"/>
              </a:ext>
            </a:extLst>
          </p:cNvPr>
          <p:cNvPicPr>
            <a:picLocks noChangeAspect="1"/>
          </p:cNvPicPr>
          <p:nvPr/>
        </p:nvPicPr>
        <p:blipFill rotWithShape="1">
          <a:blip r:embed="rId2">
            <a:extLst>
              <a:ext uri="{28A0092B-C50C-407E-A947-70E740481C1C}">
                <a14:useLocalDpi xmlns:a14="http://schemas.microsoft.com/office/drawing/2010/main" val="0"/>
              </a:ext>
            </a:extLst>
          </a:blip>
          <a:srcRect l="16465" r="1" b="1"/>
          <a:stretch/>
        </p:blipFill>
        <p:spPr>
          <a:xfrm>
            <a:off x="-1" y="-1"/>
            <a:ext cx="12188952" cy="6858000"/>
          </a:xfrm>
          <a:prstGeom prst="rect">
            <a:avLst/>
          </a:prstGeom>
        </p:spPr>
      </p:pic>
      <p:sp>
        <p:nvSpPr>
          <p:cNvPr id="34" name="Rectangle 22">
            <a:extLst>
              <a:ext uri="{FF2B5EF4-FFF2-40B4-BE49-F238E27FC236}">
                <a16:creationId xmlns:a16="http://schemas.microsoft.com/office/drawing/2014/main" id="{0A324144-E9CF-4B12-A53E-FAC0D281D8B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 y="4530071"/>
            <a:ext cx="12191999" cy="2327926"/>
          </a:xfrm>
          <a:prstGeom prst="rect">
            <a:avLst/>
          </a:prstGeom>
          <a:gradFill flip="none" rotWithShape="1">
            <a:gsLst>
              <a:gs pos="45000">
                <a:schemeClr val="tx1">
                  <a:alpha val="40000"/>
                </a:schemeClr>
              </a:gs>
              <a:gs pos="100000">
                <a:schemeClr val="tx1">
                  <a:alpha val="80000"/>
                </a:schemeClr>
              </a:gs>
              <a:gs pos="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F6E6C3AF-3007-59D9-7D1E-D3CE56EC28BE}"/>
              </a:ext>
            </a:extLst>
          </p:cNvPr>
          <p:cNvSpPr>
            <a:spLocks noGrp="1"/>
          </p:cNvSpPr>
          <p:nvPr>
            <p:ph type="title"/>
          </p:nvPr>
        </p:nvSpPr>
        <p:spPr>
          <a:xfrm>
            <a:off x="451104" y="248412"/>
            <a:ext cx="10908792" cy="1069848"/>
          </a:xfrm>
        </p:spPr>
        <p:txBody>
          <a:bodyPr vert="horz" lIns="91440" tIns="45720" rIns="91440" bIns="45720" rtlCol="0" anchor="ctr">
            <a:normAutofit fontScale="90000"/>
          </a:bodyPr>
          <a:lstStyle/>
          <a:p>
            <a:pPr algn="ctr">
              <a:lnSpc>
                <a:spcPct val="90000"/>
              </a:lnSpc>
            </a:pPr>
            <a:r>
              <a:rPr lang="it-IT" sz="4700" b="1" dirty="0">
                <a:solidFill>
                  <a:schemeClr val="bg1"/>
                </a:solidFill>
              </a:rPr>
              <a:t>Ricerca empirica sullo spot «</a:t>
            </a:r>
            <a:r>
              <a:rPr lang="it-IT" sz="4700" b="1" dirty="0" err="1">
                <a:solidFill>
                  <a:schemeClr val="bg1"/>
                </a:solidFill>
              </a:rPr>
              <a:t>Every</a:t>
            </a:r>
            <a:r>
              <a:rPr lang="it-IT" sz="4700" b="1" dirty="0">
                <a:solidFill>
                  <a:schemeClr val="bg1"/>
                </a:solidFill>
              </a:rPr>
              <a:t> </a:t>
            </a:r>
            <a:r>
              <a:rPr lang="it-IT" sz="4700" b="1" dirty="0" err="1">
                <a:solidFill>
                  <a:schemeClr val="bg1"/>
                </a:solidFill>
              </a:rPr>
              <a:t>name’s</a:t>
            </a:r>
            <a:r>
              <a:rPr lang="it-IT" sz="4700" b="1" dirty="0">
                <a:solidFill>
                  <a:schemeClr val="bg1"/>
                </a:solidFill>
              </a:rPr>
              <a:t> a story» di Starbucks</a:t>
            </a:r>
          </a:p>
        </p:txBody>
      </p:sp>
      <p:sp>
        <p:nvSpPr>
          <p:cNvPr id="9" name="Content Placeholder 8">
            <a:extLst>
              <a:ext uri="{FF2B5EF4-FFF2-40B4-BE49-F238E27FC236}">
                <a16:creationId xmlns:a16="http://schemas.microsoft.com/office/drawing/2014/main" id="{7DF05DF5-2E8A-8379-7E41-B83F664C2318}"/>
              </a:ext>
            </a:extLst>
          </p:cNvPr>
          <p:cNvSpPr>
            <a:spLocks noGrp="1"/>
          </p:cNvSpPr>
          <p:nvPr>
            <p:ph idx="1"/>
          </p:nvPr>
        </p:nvSpPr>
        <p:spPr>
          <a:xfrm>
            <a:off x="448060" y="1230337"/>
            <a:ext cx="7029157" cy="1999371"/>
          </a:xfrm>
        </p:spPr>
        <p:txBody>
          <a:bodyPr vert="horz" lIns="91440" tIns="45720" rIns="91440" bIns="45720" rtlCol="0" anchor="ctr">
            <a:normAutofit/>
          </a:bodyPr>
          <a:lstStyle/>
          <a:p>
            <a:pPr>
              <a:lnSpc>
                <a:spcPct val="100000"/>
              </a:lnSpc>
            </a:pPr>
            <a:r>
              <a:rPr lang="en-US" sz="1600" b="1" u="sng" dirty="0" err="1">
                <a:solidFill>
                  <a:schemeClr val="bg1"/>
                </a:solidFill>
                <a:latin typeface="Times New Roman" panose="02020603050405020304" pitchFamily="18" charset="0"/>
                <a:cs typeface="Times New Roman" panose="02020603050405020304" pitchFamily="18" charset="0"/>
              </a:rPr>
              <a:t>Obiettivi</a:t>
            </a:r>
            <a:r>
              <a:rPr lang="en-US" sz="1600" b="1" u="sng" dirty="0">
                <a:solidFill>
                  <a:schemeClr val="bg1"/>
                </a:solidFill>
                <a:latin typeface="Times New Roman" panose="02020603050405020304" pitchFamily="18" charset="0"/>
                <a:cs typeface="Times New Roman" panose="02020603050405020304" pitchFamily="18" charset="0"/>
              </a:rPr>
              <a:t> di </a:t>
            </a:r>
            <a:r>
              <a:rPr lang="en-US" sz="1600" b="1" u="sng" dirty="0" err="1">
                <a:solidFill>
                  <a:schemeClr val="bg1"/>
                </a:solidFill>
                <a:latin typeface="Times New Roman" panose="02020603050405020304" pitchFamily="18" charset="0"/>
                <a:cs typeface="Times New Roman" panose="02020603050405020304" pitchFamily="18" charset="0"/>
              </a:rPr>
              <a:t>ricerca</a:t>
            </a:r>
            <a:r>
              <a:rPr lang="en-US" sz="1600" b="1" dirty="0">
                <a:solidFill>
                  <a:schemeClr val="bg1"/>
                </a:solidFill>
                <a:latin typeface="Times New Roman" panose="02020603050405020304" pitchFamily="18" charset="0"/>
                <a:cs typeface="Times New Roman" panose="02020603050405020304" pitchFamily="18" charset="0"/>
              </a:rPr>
              <a:t> : </a:t>
            </a:r>
            <a:r>
              <a:rPr lang="it-IT" sz="1600" dirty="0">
                <a:solidFill>
                  <a:schemeClr val="bg1"/>
                </a:solidFill>
                <a:latin typeface="Times New Roman" panose="02020603050405020304" pitchFamily="18" charset="0"/>
                <a:cs typeface="Times New Roman" panose="02020603050405020304" pitchFamily="18" charset="0"/>
              </a:rPr>
              <a:t>percezione delle persone verso le pubblicità gay-friendly </a:t>
            </a:r>
          </a:p>
          <a:p>
            <a:pPr>
              <a:lnSpc>
                <a:spcPct val="100000"/>
              </a:lnSpc>
            </a:pPr>
            <a:r>
              <a:rPr lang="it-IT" sz="1600" b="1" u="sng" dirty="0">
                <a:solidFill>
                  <a:schemeClr val="bg1"/>
                </a:solidFill>
                <a:latin typeface="Times New Roman" panose="02020603050405020304" pitchFamily="18" charset="0"/>
                <a:cs typeface="Times New Roman" panose="02020603050405020304" pitchFamily="18" charset="0"/>
              </a:rPr>
              <a:t>Spot di riferimento</a:t>
            </a:r>
            <a:r>
              <a:rPr lang="it-IT" sz="1600" b="1" dirty="0">
                <a:solidFill>
                  <a:schemeClr val="bg1"/>
                </a:solidFill>
                <a:latin typeface="Times New Roman" panose="02020603050405020304" pitchFamily="18" charset="0"/>
                <a:cs typeface="Times New Roman" panose="02020603050405020304" pitchFamily="18" charset="0"/>
              </a:rPr>
              <a:t>: </a:t>
            </a:r>
            <a:r>
              <a:rPr lang="it-IT" sz="1600" dirty="0">
                <a:solidFill>
                  <a:schemeClr val="bg1"/>
                </a:solidFill>
                <a:latin typeface="Times New Roman" panose="02020603050405020304" pitchFamily="18" charset="0"/>
                <a:cs typeface="Times New Roman" panose="02020603050405020304" pitchFamily="18" charset="0"/>
              </a:rPr>
              <a:t>«</a:t>
            </a:r>
            <a:r>
              <a:rPr lang="it-IT" sz="1600" dirty="0" err="1">
                <a:solidFill>
                  <a:schemeClr val="bg1"/>
                </a:solidFill>
                <a:latin typeface="Times New Roman" panose="02020603050405020304" pitchFamily="18" charset="0"/>
                <a:cs typeface="Times New Roman" panose="02020603050405020304" pitchFamily="18" charset="0"/>
              </a:rPr>
              <a:t>Every</a:t>
            </a:r>
            <a:r>
              <a:rPr lang="it-IT" sz="1600" dirty="0">
                <a:solidFill>
                  <a:schemeClr val="bg1"/>
                </a:solidFill>
                <a:latin typeface="Times New Roman" panose="02020603050405020304" pitchFamily="18" charset="0"/>
                <a:cs typeface="Times New Roman" panose="02020603050405020304" pitchFamily="18" charset="0"/>
              </a:rPr>
              <a:t> </a:t>
            </a:r>
            <a:r>
              <a:rPr lang="it-IT" sz="1600" dirty="0" err="1">
                <a:solidFill>
                  <a:schemeClr val="bg1"/>
                </a:solidFill>
                <a:latin typeface="Times New Roman" panose="02020603050405020304" pitchFamily="18" charset="0"/>
                <a:cs typeface="Times New Roman" panose="02020603050405020304" pitchFamily="18" charset="0"/>
              </a:rPr>
              <a:t>name’s</a:t>
            </a:r>
            <a:r>
              <a:rPr lang="it-IT" sz="1600" dirty="0">
                <a:solidFill>
                  <a:schemeClr val="bg1"/>
                </a:solidFill>
                <a:latin typeface="Times New Roman" panose="02020603050405020304" pitchFamily="18" charset="0"/>
                <a:cs typeface="Times New Roman" panose="02020603050405020304" pitchFamily="18" charset="0"/>
              </a:rPr>
              <a:t> a story» di Starbucks</a:t>
            </a:r>
            <a:endParaRPr lang="en-US" sz="1600" dirty="0">
              <a:solidFill>
                <a:schemeClr val="bg1"/>
              </a:solidFill>
              <a:latin typeface="Times New Roman" panose="02020603050405020304" pitchFamily="18" charset="0"/>
              <a:cs typeface="Times New Roman" panose="02020603050405020304" pitchFamily="18" charset="0"/>
            </a:endParaRPr>
          </a:p>
          <a:p>
            <a:pPr>
              <a:lnSpc>
                <a:spcPct val="100000"/>
              </a:lnSpc>
            </a:pPr>
            <a:r>
              <a:rPr lang="en-US" sz="1600" b="1" u="sng" dirty="0" err="1">
                <a:solidFill>
                  <a:schemeClr val="bg1"/>
                </a:solidFill>
                <a:latin typeface="Times New Roman" panose="02020603050405020304" pitchFamily="18" charset="0"/>
                <a:cs typeface="Times New Roman" panose="02020603050405020304" pitchFamily="18" charset="0"/>
              </a:rPr>
              <a:t>Metodo</a:t>
            </a:r>
            <a:r>
              <a:rPr lang="en-US" sz="1600" b="1" u="sng" dirty="0">
                <a:solidFill>
                  <a:schemeClr val="bg1"/>
                </a:solidFill>
                <a:latin typeface="Times New Roman" panose="02020603050405020304" pitchFamily="18" charset="0"/>
                <a:cs typeface="Times New Roman" panose="02020603050405020304" pitchFamily="18" charset="0"/>
              </a:rPr>
              <a:t> di </a:t>
            </a:r>
            <a:r>
              <a:rPr lang="en-US" sz="1600" b="1" u="sng" dirty="0" err="1">
                <a:solidFill>
                  <a:schemeClr val="bg1"/>
                </a:solidFill>
                <a:latin typeface="Times New Roman" panose="02020603050405020304" pitchFamily="18" charset="0"/>
                <a:cs typeface="Times New Roman" panose="02020603050405020304" pitchFamily="18" charset="0"/>
              </a:rPr>
              <a:t>ricerca</a:t>
            </a:r>
            <a:r>
              <a:rPr lang="en-US" sz="1600" b="1" u="sng" dirty="0">
                <a:solidFill>
                  <a:schemeClr val="bg1"/>
                </a:solidFill>
                <a:latin typeface="Times New Roman" panose="02020603050405020304" pitchFamily="18" charset="0"/>
                <a:cs typeface="Times New Roman" panose="02020603050405020304" pitchFamily="18" charset="0"/>
              </a:rPr>
              <a:t> </a:t>
            </a:r>
            <a:r>
              <a:rPr lang="en-US" sz="1600" b="1" u="sng" dirty="0" err="1">
                <a:solidFill>
                  <a:schemeClr val="bg1"/>
                </a:solidFill>
                <a:latin typeface="Times New Roman" panose="02020603050405020304" pitchFamily="18" charset="0"/>
                <a:cs typeface="Times New Roman" panose="02020603050405020304" pitchFamily="18" charset="0"/>
              </a:rPr>
              <a:t>utilizzato</a:t>
            </a:r>
            <a:r>
              <a:rPr lang="en-US" sz="1600" b="1"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ricerca</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empirica</a:t>
            </a:r>
            <a:r>
              <a:rPr lang="en-US" sz="1600" dirty="0">
                <a:solidFill>
                  <a:schemeClr val="bg1"/>
                </a:solidFill>
                <a:latin typeface="Times New Roman" panose="02020603050405020304" pitchFamily="18" charset="0"/>
                <a:cs typeface="Times New Roman" panose="02020603050405020304" pitchFamily="18" charset="0"/>
              </a:rPr>
              <a:t> con </a:t>
            </a:r>
            <a:r>
              <a:rPr lang="en-US" sz="1600" dirty="0" err="1">
                <a:solidFill>
                  <a:schemeClr val="bg1"/>
                </a:solidFill>
                <a:latin typeface="Times New Roman" panose="02020603050405020304" pitchFamily="18" charset="0"/>
                <a:cs typeface="Times New Roman" panose="02020603050405020304" pitchFamily="18" charset="0"/>
              </a:rPr>
              <a:t>questionario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autosomministrato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utilizzando</a:t>
            </a:r>
            <a:r>
              <a:rPr lang="en-US" sz="1600" dirty="0">
                <a:solidFill>
                  <a:schemeClr val="bg1"/>
                </a:solidFill>
                <a:latin typeface="Times New Roman" panose="02020603050405020304" pitchFamily="18" charset="0"/>
                <a:cs typeface="Times New Roman" panose="02020603050405020304" pitchFamily="18" charset="0"/>
              </a:rPr>
              <a:t> il </a:t>
            </a:r>
            <a:r>
              <a:rPr lang="en-US" sz="1600" dirty="0" err="1">
                <a:solidFill>
                  <a:schemeClr val="bg1"/>
                </a:solidFill>
                <a:latin typeface="Times New Roman" panose="02020603050405020304" pitchFamily="18" charset="0"/>
                <a:cs typeface="Times New Roman" panose="02020603050405020304" pitchFamily="18" charset="0"/>
              </a:rPr>
              <a:t>metodo</a:t>
            </a:r>
            <a:r>
              <a:rPr lang="en-US" sz="1600" dirty="0">
                <a:solidFill>
                  <a:schemeClr val="bg1"/>
                </a:solidFill>
                <a:latin typeface="Times New Roman" panose="02020603050405020304" pitchFamily="18" charset="0"/>
                <a:cs typeface="Times New Roman" panose="02020603050405020304" pitchFamily="18" charset="0"/>
              </a:rPr>
              <a:t> </a:t>
            </a:r>
            <a:r>
              <a:rPr lang="en-US" sz="1600" dirty="0" err="1">
                <a:solidFill>
                  <a:schemeClr val="bg1"/>
                </a:solidFill>
                <a:latin typeface="Times New Roman" panose="02020603050405020304" pitchFamily="18" charset="0"/>
                <a:cs typeface="Times New Roman" panose="02020603050405020304" pitchFamily="18" charset="0"/>
              </a:rPr>
              <a:t>quantitativo</a:t>
            </a:r>
            <a:r>
              <a:rPr lang="en-US" sz="1000" dirty="0">
                <a:solidFill>
                  <a:schemeClr val="bg1"/>
                </a:solidFill>
              </a:rPr>
              <a:t/>
            </a:r>
            <a:br>
              <a:rPr lang="en-US" sz="1000" dirty="0">
                <a:solidFill>
                  <a:schemeClr val="bg1"/>
                </a:solidFill>
              </a:rPr>
            </a:br>
            <a:endParaRPr lang="en-US" sz="1000" dirty="0">
              <a:solidFill>
                <a:schemeClr val="bg1"/>
              </a:solidFill>
            </a:endParaRPr>
          </a:p>
        </p:txBody>
      </p:sp>
      <p:graphicFrame>
        <p:nvGraphicFramePr>
          <p:cNvPr id="4" name="Diagramma 3">
            <a:extLst>
              <a:ext uri="{FF2B5EF4-FFF2-40B4-BE49-F238E27FC236}">
                <a16:creationId xmlns:a16="http://schemas.microsoft.com/office/drawing/2014/main" id="{BAE6514F-EE69-B407-73E0-4ED94A97EF5C}"/>
              </a:ext>
            </a:extLst>
          </p:cNvPr>
          <p:cNvGraphicFramePr/>
          <p:nvPr>
            <p:extLst/>
          </p:nvPr>
        </p:nvGraphicFramePr>
        <p:xfrm>
          <a:off x="649458" y="3141785"/>
          <a:ext cx="10066215" cy="442854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asellaDiTesto 5">
            <a:extLst>
              <a:ext uri="{FF2B5EF4-FFF2-40B4-BE49-F238E27FC236}">
                <a16:creationId xmlns:a16="http://schemas.microsoft.com/office/drawing/2014/main" id="{E49284CC-043E-9C54-23EF-046B51A671C7}"/>
              </a:ext>
            </a:extLst>
          </p:cNvPr>
          <p:cNvSpPr txBox="1"/>
          <p:nvPr/>
        </p:nvSpPr>
        <p:spPr>
          <a:xfrm>
            <a:off x="646414" y="4026967"/>
            <a:ext cx="305386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MAPPA CONCETTUALE:</a:t>
            </a:r>
          </a:p>
        </p:txBody>
      </p:sp>
    </p:spTree>
    <p:extLst>
      <p:ext uri="{BB962C8B-B14F-4D97-AF65-F5344CB8AC3E}">
        <p14:creationId xmlns:p14="http://schemas.microsoft.com/office/powerpoint/2010/main" val="3087764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3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4"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65" name="Rectangle 147">
            <a:extLst>
              <a:ext uri="{FF2B5EF4-FFF2-40B4-BE49-F238E27FC236}">
                <a16:creationId xmlns:a16="http://schemas.microsoft.com/office/drawing/2014/main" id="{665DBBEF-238B-476B-96AB-8AAC322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2F9C81AC-4DEF-84F8-9778-648168EFDC07}"/>
              </a:ext>
            </a:extLst>
          </p:cNvPr>
          <p:cNvSpPr>
            <a:spLocks noGrp="1"/>
          </p:cNvSpPr>
          <p:nvPr>
            <p:ph type="title"/>
          </p:nvPr>
        </p:nvSpPr>
        <p:spPr>
          <a:xfrm>
            <a:off x="638882" y="639193"/>
            <a:ext cx="3571810" cy="3573516"/>
          </a:xfrm>
        </p:spPr>
        <p:txBody>
          <a:bodyPr vert="horz" lIns="91440" tIns="45720" rIns="91440" bIns="45720" rtlCol="0" anchor="b">
            <a:normAutofit/>
          </a:bodyPr>
          <a:lstStyle/>
          <a:p>
            <a:r>
              <a:rPr lang="en-US" sz="5800"/>
              <a:t>Risultati della ricerca</a:t>
            </a:r>
            <a:endParaRPr lang="en-US" sz="5800" dirty="0"/>
          </a:p>
        </p:txBody>
      </p:sp>
      <p:sp>
        <p:nvSpPr>
          <p:cNvPr id="8" name="Segnaposto contenuto 7">
            <a:extLst>
              <a:ext uri="{FF2B5EF4-FFF2-40B4-BE49-F238E27FC236}">
                <a16:creationId xmlns:a16="http://schemas.microsoft.com/office/drawing/2014/main" id="{B7A625F0-9166-5705-D33D-1C43E275E954}"/>
              </a:ext>
            </a:extLst>
          </p:cNvPr>
          <p:cNvSpPr>
            <a:spLocks noGrp="1"/>
          </p:cNvSpPr>
          <p:nvPr>
            <p:ph idx="1"/>
          </p:nvPr>
        </p:nvSpPr>
        <p:spPr>
          <a:xfrm>
            <a:off x="638882" y="4631161"/>
            <a:ext cx="3571810" cy="1559327"/>
          </a:xfrm>
        </p:spPr>
        <p:txBody>
          <a:bodyPr vert="horz" lIns="91440" tIns="45720" rIns="91440" bIns="45720" rtlCol="0">
            <a:normAutofit/>
          </a:bodyPr>
          <a:lstStyle/>
          <a:p>
            <a:pPr marL="0" indent="0">
              <a:buNone/>
            </a:pPr>
            <a:r>
              <a:rPr lang="en-US"/>
              <a:t>Profilo del campione individuato</a:t>
            </a:r>
            <a:endParaRPr lang="en-US" dirty="0"/>
          </a:p>
        </p:txBody>
      </p:sp>
      <p:sp>
        <p:nvSpPr>
          <p:cNvPr id="166" name="Rectangle 6">
            <a:extLst>
              <a:ext uri="{FF2B5EF4-FFF2-40B4-BE49-F238E27FC236}">
                <a16:creationId xmlns:a16="http://schemas.microsoft.com/office/drawing/2014/main" id="{3FCFB1DE-0B7E-48CC-BA90-B2AB0889F9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278" y="4409267"/>
            <a:ext cx="3255095" cy="27432"/>
          </a:xfrm>
          <a:custGeom>
            <a:avLst/>
            <a:gdLst>
              <a:gd name="connsiteX0" fmla="*/ 0 w 3255095"/>
              <a:gd name="connsiteY0" fmla="*/ 0 h 27432"/>
              <a:gd name="connsiteX1" fmla="*/ 618468 w 3255095"/>
              <a:gd name="connsiteY1" fmla="*/ 0 h 27432"/>
              <a:gd name="connsiteX2" fmla="*/ 1269487 w 3255095"/>
              <a:gd name="connsiteY2" fmla="*/ 0 h 27432"/>
              <a:gd name="connsiteX3" fmla="*/ 1953057 w 3255095"/>
              <a:gd name="connsiteY3" fmla="*/ 0 h 27432"/>
              <a:gd name="connsiteX4" fmla="*/ 2636627 w 3255095"/>
              <a:gd name="connsiteY4" fmla="*/ 0 h 27432"/>
              <a:gd name="connsiteX5" fmla="*/ 3255095 w 3255095"/>
              <a:gd name="connsiteY5" fmla="*/ 0 h 27432"/>
              <a:gd name="connsiteX6" fmla="*/ 3255095 w 3255095"/>
              <a:gd name="connsiteY6" fmla="*/ 27432 h 27432"/>
              <a:gd name="connsiteX7" fmla="*/ 2538974 w 3255095"/>
              <a:gd name="connsiteY7" fmla="*/ 27432 h 27432"/>
              <a:gd name="connsiteX8" fmla="*/ 1822853 w 3255095"/>
              <a:gd name="connsiteY8" fmla="*/ 27432 h 27432"/>
              <a:gd name="connsiteX9" fmla="*/ 1171834 w 3255095"/>
              <a:gd name="connsiteY9" fmla="*/ 27432 h 27432"/>
              <a:gd name="connsiteX10" fmla="*/ 0 w 3255095"/>
              <a:gd name="connsiteY10" fmla="*/ 27432 h 27432"/>
              <a:gd name="connsiteX11" fmla="*/ 0 w 3255095"/>
              <a:gd name="connsiteY11"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255095" h="27432" fill="none" extrusionOk="0">
                <a:moveTo>
                  <a:pt x="0" y="0"/>
                </a:moveTo>
                <a:cubicBezTo>
                  <a:pt x="240201" y="-22123"/>
                  <a:pt x="462021" y="-19623"/>
                  <a:pt x="618468" y="0"/>
                </a:cubicBezTo>
                <a:cubicBezTo>
                  <a:pt x="774915" y="19623"/>
                  <a:pt x="974734" y="2035"/>
                  <a:pt x="1269487" y="0"/>
                </a:cubicBezTo>
                <a:cubicBezTo>
                  <a:pt x="1564240" y="-2035"/>
                  <a:pt x="1733579" y="10639"/>
                  <a:pt x="1953057" y="0"/>
                </a:cubicBezTo>
                <a:cubicBezTo>
                  <a:pt x="2172535" y="-10639"/>
                  <a:pt x="2453962" y="14018"/>
                  <a:pt x="2636627" y="0"/>
                </a:cubicBezTo>
                <a:cubicBezTo>
                  <a:pt x="2819292" y="-14018"/>
                  <a:pt x="3121375" y="5399"/>
                  <a:pt x="3255095" y="0"/>
                </a:cubicBezTo>
                <a:cubicBezTo>
                  <a:pt x="3253929" y="7395"/>
                  <a:pt x="3255140" y="21864"/>
                  <a:pt x="3255095" y="27432"/>
                </a:cubicBezTo>
                <a:cubicBezTo>
                  <a:pt x="3088545" y="32347"/>
                  <a:pt x="2687475" y="16563"/>
                  <a:pt x="2538974" y="27432"/>
                </a:cubicBezTo>
                <a:cubicBezTo>
                  <a:pt x="2390473" y="38301"/>
                  <a:pt x="2137381" y="185"/>
                  <a:pt x="1822853" y="27432"/>
                </a:cubicBezTo>
                <a:cubicBezTo>
                  <a:pt x="1508325" y="54679"/>
                  <a:pt x="1466437" y="29529"/>
                  <a:pt x="1171834" y="27432"/>
                </a:cubicBezTo>
                <a:cubicBezTo>
                  <a:pt x="877231" y="25335"/>
                  <a:pt x="561097" y="46787"/>
                  <a:pt x="0" y="27432"/>
                </a:cubicBezTo>
                <a:cubicBezTo>
                  <a:pt x="-503" y="20663"/>
                  <a:pt x="1168" y="5855"/>
                  <a:pt x="0" y="0"/>
                </a:cubicBezTo>
                <a:close/>
              </a:path>
              <a:path w="3255095" h="27432" stroke="0" extrusionOk="0">
                <a:moveTo>
                  <a:pt x="0" y="0"/>
                </a:moveTo>
                <a:cubicBezTo>
                  <a:pt x="291965" y="19429"/>
                  <a:pt x="363155" y="8568"/>
                  <a:pt x="618468" y="0"/>
                </a:cubicBezTo>
                <a:cubicBezTo>
                  <a:pt x="873781" y="-8568"/>
                  <a:pt x="904459" y="-19505"/>
                  <a:pt x="1171834" y="0"/>
                </a:cubicBezTo>
                <a:cubicBezTo>
                  <a:pt x="1439209" y="19505"/>
                  <a:pt x="1744369" y="9790"/>
                  <a:pt x="1887955" y="0"/>
                </a:cubicBezTo>
                <a:cubicBezTo>
                  <a:pt x="2031541" y="-9790"/>
                  <a:pt x="2346378" y="21240"/>
                  <a:pt x="2506423" y="0"/>
                </a:cubicBezTo>
                <a:cubicBezTo>
                  <a:pt x="2666468" y="-21240"/>
                  <a:pt x="2990257" y="30414"/>
                  <a:pt x="3255095" y="0"/>
                </a:cubicBezTo>
                <a:cubicBezTo>
                  <a:pt x="3255288" y="12649"/>
                  <a:pt x="3254107" y="17989"/>
                  <a:pt x="3255095" y="27432"/>
                </a:cubicBezTo>
                <a:cubicBezTo>
                  <a:pt x="3120743" y="25834"/>
                  <a:pt x="2759628" y="51606"/>
                  <a:pt x="2604076" y="27432"/>
                </a:cubicBezTo>
                <a:cubicBezTo>
                  <a:pt x="2448524" y="3258"/>
                  <a:pt x="2184336" y="28743"/>
                  <a:pt x="1887955" y="27432"/>
                </a:cubicBezTo>
                <a:cubicBezTo>
                  <a:pt x="1591574" y="26121"/>
                  <a:pt x="1548845" y="16014"/>
                  <a:pt x="1334589" y="27432"/>
                </a:cubicBezTo>
                <a:cubicBezTo>
                  <a:pt x="1120333" y="38850"/>
                  <a:pt x="996014" y="18806"/>
                  <a:pt x="683570" y="27432"/>
                </a:cubicBezTo>
                <a:cubicBezTo>
                  <a:pt x="371126" y="36058"/>
                  <a:pt x="198687" y="25311"/>
                  <a:pt x="0" y="27432"/>
                </a:cubicBezTo>
                <a:cubicBezTo>
                  <a:pt x="1300" y="19678"/>
                  <a:pt x="-86" y="12044"/>
                  <a:pt x="0" y="0"/>
                </a:cubicBezTo>
                <a:close/>
              </a:path>
            </a:pathLst>
          </a:custGeom>
          <a:solidFill>
            <a:schemeClr val="accent1"/>
          </a:solidFill>
          <a:ln w="38100" cap="rnd">
            <a:solidFill>
              <a:schemeClr val="accent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graphicFrame>
        <p:nvGraphicFramePr>
          <p:cNvPr id="6" name="Tabella 6">
            <a:extLst>
              <a:ext uri="{FF2B5EF4-FFF2-40B4-BE49-F238E27FC236}">
                <a16:creationId xmlns:a16="http://schemas.microsoft.com/office/drawing/2014/main" id="{D260BAF9-EF31-2AAA-9859-99B6A13012BC}"/>
              </a:ext>
            </a:extLst>
          </p:cNvPr>
          <p:cNvGraphicFramePr>
            <a:graphicFrameLocks noGrp="1"/>
          </p:cNvGraphicFramePr>
          <p:nvPr>
            <p:extLst/>
          </p:nvPr>
        </p:nvGraphicFramePr>
        <p:xfrm>
          <a:off x="4654296" y="667582"/>
          <a:ext cx="7214617" cy="5495412"/>
        </p:xfrm>
        <a:graphic>
          <a:graphicData uri="http://schemas.openxmlformats.org/drawingml/2006/table">
            <a:tbl>
              <a:tblPr firstRow="1" bandRow="1">
                <a:tableStyleId>{073A0DAA-6AF3-43AB-8588-CEC1D06C72B9}</a:tableStyleId>
              </a:tblPr>
              <a:tblGrid>
                <a:gridCol w="3661769">
                  <a:extLst>
                    <a:ext uri="{9D8B030D-6E8A-4147-A177-3AD203B41FA5}">
                      <a16:colId xmlns:a16="http://schemas.microsoft.com/office/drawing/2014/main" val="928083353"/>
                    </a:ext>
                  </a:extLst>
                </a:gridCol>
                <a:gridCol w="2278736">
                  <a:extLst>
                    <a:ext uri="{9D8B030D-6E8A-4147-A177-3AD203B41FA5}">
                      <a16:colId xmlns:a16="http://schemas.microsoft.com/office/drawing/2014/main" val="3314440926"/>
                    </a:ext>
                  </a:extLst>
                </a:gridCol>
                <a:gridCol w="1274112">
                  <a:extLst>
                    <a:ext uri="{9D8B030D-6E8A-4147-A177-3AD203B41FA5}">
                      <a16:colId xmlns:a16="http://schemas.microsoft.com/office/drawing/2014/main" val="3428395248"/>
                    </a:ext>
                  </a:extLst>
                </a:gridCol>
              </a:tblGrid>
              <a:tr h="423124">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Profilo campione</a:t>
                      </a:r>
                    </a:p>
                  </a:txBody>
                  <a:tcPr marL="114128" marR="86376" marT="87792" marB="87792" anchor="ctr"/>
                </a:tc>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Indice</a:t>
                      </a:r>
                    </a:p>
                  </a:txBody>
                  <a:tcPr marL="114128" marR="86376" marT="87792" marB="87792" anchor="ctr"/>
                </a:tc>
                <a:tc>
                  <a:txBody>
                    <a:bodyPr/>
                    <a:lstStyle/>
                    <a:p>
                      <a:r>
                        <a:rPr lang="it-IT" sz="1400" b="0" cap="none" spc="0">
                          <a:solidFill>
                            <a:schemeClr val="bg1"/>
                          </a:solidFill>
                          <a:latin typeface="Times New Roman" panose="02020603050405020304" pitchFamily="18" charset="0"/>
                          <a:cs typeface="Times New Roman" panose="02020603050405020304" pitchFamily="18" charset="0"/>
                        </a:rPr>
                        <a:t>Percentuale%</a:t>
                      </a:r>
                    </a:p>
                  </a:txBody>
                  <a:tcPr marL="114128" marR="86376" marT="87792" marB="87792" anchor="ctr"/>
                </a:tc>
                <a:extLst>
                  <a:ext uri="{0D108BD9-81ED-4DB2-BD59-A6C34878D82A}">
                    <a16:rowId xmlns:a16="http://schemas.microsoft.com/office/drawing/2014/main" val="111386497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Numero intervistati</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218</a:t>
                      </a:r>
                    </a:p>
                  </a:txBody>
                  <a:tcPr marL="114128" marR="86376" marT="87792" marB="87792"/>
                </a:tc>
                <a:tc>
                  <a:txBody>
                    <a:bodyPr/>
                    <a:lstStyle/>
                    <a:p>
                      <a:endParaRPr lang="it-IT" sz="1400" cap="none" spc="0">
                        <a:solidFill>
                          <a:schemeClr val="tx1"/>
                        </a:solidFill>
                        <a:latin typeface="Times New Roman" panose="02020603050405020304" pitchFamily="18" charset="0"/>
                        <a:cs typeface="Times New Roman" panose="02020603050405020304" pitchFamily="18" charset="0"/>
                      </a:endParaRPr>
                    </a:p>
                  </a:txBody>
                  <a:tcPr marL="114128" marR="86376" marT="87792" marB="87792"/>
                </a:tc>
                <a:extLst>
                  <a:ext uri="{0D108BD9-81ED-4DB2-BD59-A6C34878D82A}">
                    <a16:rowId xmlns:a16="http://schemas.microsoft.com/office/drawing/2014/main" val="379161349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Età media</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18-25 </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54,6%</a:t>
                      </a:r>
                    </a:p>
                  </a:txBody>
                  <a:tcPr marL="114128" marR="86376" marT="87792" marB="87792"/>
                </a:tc>
                <a:extLst>
                  <a:ext uri="{0D108BD9-81ED-4DB2-BD59-A6C34878D82A}">
                    <a16:rowId xmlns:a16="http://schemas.microsoft.com/office/drawing/2014/main" val="4241539891"/>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Titolo di studio</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diplomato</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56,9%</a:t>
                      </a:r>
                    </a:p>
                  </a:txBody>
                  <a:tcPr marL="114128" marR="86376" marT="87792" marB="87792"/>
                </a:tc>
                <a:extLst>
                  <a:ext uri="{0D108BD9-81ED-4DB2-BD59-A6C34878D82A}">
                    <a16:rowId xmlns:a16="http://schemas.microsoft.com/office/drawing/2014/main" val="2876210734"/>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Occupazione</a:t>
                      </a:r>
                    </a:p>
                  </a:txBody>
                  <a:tcPr marL="114128" marR="86376" marT="87792" marB="87792"/>
                </a:tc>
                <a:tc>
                  <a:txBody>
                    <a:bodyPr/>
                    <a:lstStyle/>
                    <a:p>
                      <a:r>
                        <a:rPr lang="it-IT" sz="1400" b="0" kern="1200" cap="none" spc="0">
                          <a:solidFill>
                            <a:schemeClr val="tx1"/>
                          </a:solidFill>
                          <a:effectLst/>
                          <a:latin typeface="Times New Roman" panose="02020603050405020304" pitchFamily="18" charset="0"/>
                          <a:cs typeface="Times New Roman" panose="02020603050405020304" pitchFamily="18" charset="0"/>
                        </a:rPr>
                        <a:t>Studente/ssa – Dottorando/a</a:t>
                      </a:r>
                      <a:endParaRPr lang="it-IT" sz="1400" b="0" cap="none" spc="0">
                        <a:solidFill>
                          <a:schemeClr val="tx1"/>
                        </a:solidFill>
                        <a:latin typeface="Times New Roman" panose="02020603050405020304" pitchFamily="18" charset="0"/>
                        <a:cs typeface="Times New Roman" panose="02020603050405020304" pitchFamily="18" charset="0"/>
                      </a:endParaRP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31,7%</a:t>
                      </a:r>
                    </a:p>
                  </a:txBody>
                  <a:tcPr marL="114128" marR="86376" marT="87792" marB="87792"/>
                </a:tc>
                <a:extLst>
                  <a:ext uri="{0D108BD9-81ED-4DB2-BD59-A6C34878D82A}">
                    <a16:rowId xmlns:a16="http://schemas.microsoft.com/office/drawing/2014/main" val="2637235188"/>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Area di residenza</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Sud e isole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89,9%</a:t>
                      </a:r>
                    </a:p>
                  </a:txBody>
                  <a:tcPr marL="114128" marR="86376" marT="87792" marB="87792"/>
                </a:tc>
                <a:extLst>
                  <a:ext uri="{0D108BD9-81ED-4DB2-BD59-A6C34878D82A}">
                    <a16:rowId xmlns:a16="http://schemas.microsoft.com/office/drawing/2014/main" val="3994914850"/>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Stato civile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Celibe/nubile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76,1%</a:t>
                      </a:r>
                    </a:p>
                  </a:txBody>
                  <a:tcPr marL="114128" marR="86376" marT="87792" marB="87792"/>
                </a:tc>
                <a:extLst>
                  <a:ext uri="{0D108BD9-81ED-4DB2-BD59-A6C34878D82A}">
                    <a16:rowId xmlns:a16="http://schemas.microsoft.com/office/drawing/2014/main" val="1270264373"/>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Numero figli</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0</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90,3%</a:t>
                      </a:r>
                    </a:p>
                  </a:txBody>
                  <a:tcPr marL="114128" marR="86376" marT="87792" marB="87792"/>
                </a:tc>
                <a:extLst>
                  <a:ext uri="{0D108BD9-81ED-4DB2-BD59-A6C34878D82A}">
                    <a16:rowId xmlns:a16="http://schemas.microsoft.com/office/drawing/2014/main" val="3429108157"/>
                  </a:ext>
                </a:extLst>
              </a:tr>
              <a:tr h="423124">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Orientamento sessuale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Eterosessuale</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66,1%</a:t>
                      </a:r>
                    </a:p>
                  </a:txBody>
                  <a:tcPr marL="114128" marR="86376" marT="87792" marB="87792"/>
                </a:tc>
                <a:extLst>
                  <a:ext uri="{0D108BD9-81ED-4DB2-BD59-A6C34878D82A}">
                    <a16:rowId xmlns:a16="http://schemas.microsoft.com/office/drawing/2014/main" val="1688757915"/>
                  </a:ext>
                </a:extLst>
              </a:tr>
              <a:tr h="423124">
                <a:tc>
                  <a:txBody>
                    <a:bodyPr/>
                    <a:lstStyle/>
                    <a:p>
                      <a:r>
                        <a:rPr lang="it-IT" sz="1400" cap="none" spc="0">
                          <a:solidFill>
                            <a:schemeClr val="tx1"/>
                          </a:solidFill>
                          <a:latin typeface="Times New Roman" panose="02020603050405020304" pitchFamily="18" charset="0"/>
                          <a:cs typeface="Times New Roman" panose="02020603050405020304" pitchFamily="18" charset="0"/>
                        </a:rPr>
                        <a:t>Consumo mediale </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Smartphone</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71% </a:t>
                      </a:r>
                    </a:p>
                  </a:txBody>
                  <a:tcPr marL="114128" marR="86376" marT="87792" marB="87792"/>
                </a:tc>
                <a:extLst>
                  <a:ext uri="{0D108BD9-81ED-4DB2-BD59-A6C34878D82A}">
                    <a16:rowId xmlns:a16="http://schemas.microsoft.com/office/drawing/2014/main" val="2115020715"/>
                  </a:ext>
                </a:extLst>
              </a:tr>
              <a:tr h="632086">
                <a:tc>
                  <a:txBody>
                    <a:bodyPr/>
                    <a:lstStyle/>
                    <a:p>
                      <a:r>
                        <a:rPr lang="it-IT" sz="1400" cap="none" spc="0">
                          <a:solidFill>
                            <a:schemeClr val="tx1"/>
                          </a:solidFill>
                          <a:latin typeface="Times New Roman" panose="02020603050405020304" pitchFamily="18" charset="0"/>
                          <a:cs typeface="Times New Roman" panose="02020603050405020304" pitchFamily="18" charset="0"/>
                        </a:rPr>
                        <a:t>Utilizzo social network</a:t>
                      </a:r>
                    </a:p>
                  </a:txBody>
                  <a:tcPr marL="114128" marR="86376" marT="87792" marB="87792"/>
                </a:tc>
                <a:tc>
                  <a:txBody>
                    <a:bodyPr/>
                    <a:lstStyle/>
                    <a:p>
                      <a:r>
                        <a:rPr lang="it-IT" sz="1400" cap="none" spc="0" dirty="0" err="1">
                          <a:solidFill>
                            <a:schemeClr val="tx1"/>
                          </a:solidFill>
                          <a:latin typeface="Times New Roman" panose="02020603050405020304" pitchFamily="18" charset="0"/>
                          <a:cs typeface="Times New Roman" panose="02020603050405020304" pitchFamily="18" charset="0"/>
                        </a:rPr>
                        <a:t>Whatsapp</a:t>
                      </a:r>
                      <a:r>
                        <a:rPr lang="it-IT" sz="1400" cap="none" spc="0" dirty="0">
                          <a:solidFill>
                            <a:schemeClr val="tx1"/>
                          </a:solidFill>
                          <a:latin typeface="Times New Roman" panose="02020603050405020304" pitchFamily="18" charset="0"/>
                          <a:cs typeface="Times New Roman" panose="02020603050405020304" pitchFamily="18" charset="0"/>
                        </a:rPr>
                        <a:t> </a:t>
                      </a:r>
                      <a:br>
                        <a:rPr lang="it-IT" sz="1400" cap="none" spc="0" dirty="0">
                          <a:solidFill>
                            <a:schemeClr val="tx1"/>
                          </a:solidFill>
                          <a:latin typeface="Times New Roman" panose="02020603050405020304" pitchFamily="18" charset="0"/>
                          <a:cs typeface="Times New Roman" panose="02020603050405020304" pitchFamily="18" charset="0"/>
                        </a:rPr>
                      </a:br>
                      <a:r>
                        <a:rPr lang="it-IT" sz="1400" cap="none" spc="0" dirty="0">
                          <a:solidFill>
                            <a:schemeClr val="tx1"/>
                          </a:solidFill>
                          <a:latin typeface="Times New Roman" panose="02020603050405020304" pitchFamily="18" charset="0"/>
                          <a:cs typeface="Times New Roman" panose="02020603050405020304" pitchFamily="18" charset="0"/>
                        </a:rPr>
                        <a:t>Instagram</a:t>
                      </a:r>
                    </a:p>
                  </a:txBody>
                  <a:tcPr marL="114128" marR="86376" marT="87792" marB="87792"/>
                </a:tc>
                <a:tc>
                  <a:txBody>
                    <a:bodyPr/>
                    <a:lstStyle/>
                    <a:p>
                      <a:r>
                        <a:rPr lang="it-IT" sz="1400" cap="none" spc="0">
                          <a:solidFill>
                            <a:schemeClr val="tx1"/>
                          </a:solidFill>
                          <a:latin typeface="Times New Roman" panose="02020603050405020304" pitchFamily="18" charset="0"/>
                          <a:cs typeface="Times New Roman" panose="02020603050405020304" pitchFamily="18" charset="0"/>
                        </a:rPr>
                        <a:t>84,6%</a:t>
                      </a:r>
                      <a:br>
                        <a:rPr lang="it-IT" sz="1400" cap="none" spc="0">
                          <a:solidFill>
                            <a:schemeClr val="tx1"/>
                          </a:solidFill>
                          <a:latin typeface="Times New Roman" panose="02020603050405020304" pitchFamily="18" charset="0"/>
                          <a:cs typeface="Times New Roman" panose="02020603050405020304" pitchFamily="18" charset="0"/>
                        </a:rPr>
                      </a:br>
                      <a:r>
                        <a:rPr lang="it-IT" sz="1400" cap="none" spc="0">
                          <a:solidFill>
                            <a:schemeClr val="tx1"/>
                          </a:solidFill>
                          <a:latin typeface="Times New Roman" panose="02020603050405020304" pitchFamily="18" charset="0"/>
                          <a:cs typeface="Times New Roman" panose="02020603050405020304" pitchFamily="18" charset="0"/>
                        </a:rPr>
                        <a:t>60,3%</a:t>
                      </a:r>
                    </a:p>
                  </a:txBody>
                  <a:tcPr marL="114128" marR="86376" marT="87792" marB="87792"/>
                </a:tc>
                <a:extLst>
                  <a:ext uri="{0D108BD9-81ED-4DB2-BD59-A6C34878D82A}">
                    <a16:rowId xmlns:a16="http://schemas.microsoft.com/office/drawing/2014/main" val="2601656448"/>
                  </a:ext>
                </a:extLst>
              </a:tr>
              <a:tr h="632086">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Hai mai notato la trasmissione di pubblicità gay-friendly sui media?</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Si</a:t>
                      </a:r>
                    </a:p>
                  </a:txBody>
                  <a:tcPr marL="114128" marR="86376" marT="87792" marB="87792"/>
                </a:tc>
                <a:tc>
                  <a:txBody>
                    <a:bodyPr/>
                    <a:lstStyle/>
                    <a:p>
                      <a:r>
                        <a:rPr lang="it-IT" sz="1400" cap="none" spc="0" dirty="0">
                          <a:solidFill>
                            <a:schemeClr val="tx1"/>
                          </a:solidFill>
                          <a:latin typeface="Times New Roman" panose="02020603050405020304" pitchFamily="18" charset="0"/>
                          <a:cs typeface="Times New Roman" panose="02020603050405020304" pitchFamily="18" charset="0"/>
                        </a:rPr>
                        <a:t>59,1%</a:t>
                      </a:r>
                    </a:p>
                  </a:txBody>
                  <a:tcPr marL="114128" marR="86376" marT="87792" marB="87792"/>
                </a:tc>
                <a:extLst>
                  <a:ext uri="{0D108BD9-81ED-4DB2-BD59-A6C34878D82A}">
                    <a16:rowId xmlns:a16="http://schemas.microsoft.com/office/drawing/2014/main" val="3989627383"/>
                  </a:ext>
                </a:extLst>
              </a:tr>
            </a:tbl>
          </a:graphicData>
        </a:graphic>
      </p:graphicFrame>
    </p:spTree>
    <p:extLst>
      <p:ext uri="{BB962C8B-B14F-4D97-AF65-F5344CB8AC3E}">
        <p14:creationId xmlns:p14="http://schemas.microsoft.com/office/powerpoint/2010/main" val="2564087478"/>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8" name="Rectangle 6">
            <a:extLst>
              <a:ext uri="{FF2B5EF4-FFF2-40B4-BE49-F238E27FC236}">
                <a16:creationId xmlns:a16="http://schemas.microsoft.com/office/drawing/2014/main" id="{DA381740-063A-41A4-836D-85D14980EE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8200" y="4736883"/>
            <a:ext cx="4243589" cy="27432"/>
          </a:xfrm>
          <a:custGeom>
            <a:avLst/>
            <a:gdLst>
              <a:gd name="connsiteX0" fmla="*/ 0 w 4243589"/>
              <a:gd name="connsiteY0" fmla="*/ 0 h 27432"/>
              <a:gd name="connsiteX1" fmla="*/ 563791 w 4243589"/>
              <a:gd name="connsiteY1" fmla="*/ 0 h 27432"/>
              <a:gd name="connsiteX2" fmla="*/ 1042710 w 4243589"/>
              <a:gd name="connsiteY2" fmla="*/ 0 h 27432"/>
              <a:gd name="connsiteX3" fmla="*/ 1564066 w 4243589"/>
              <a:gd name="connsiteY3" fmla="*/ 0 h 27432"/>
              <a:gd name="connsiteX4" fmla="*/ 2212729 w 4243589"/>
              <a:gd name="connsiteY4" fmla="*/ 0 h 27432"/>
              <a:gd name="connsiteX5" fmla="*/ 2776520 w 4243589"/>
              <a:gd name="connsiteY5" fmla="*/ 0 h 27432"/>
              <a:gd name="connsiteX6" fmla="*/ 3297875 w 4243589"/>
              <a:gd name="connsiteY6" fmla="*/ 0 h 27432"/>
              <a:gd name="connsiteX7" fmla="*/ 4243589 w 4243589"/>
              <a:gd name="connsiteY7" fmla="*/ 0 h 27432"/>
              <a:gd name="connsiteX8" fmla="*/ 4243589 w 4243589"/>
              <a:gd name="connsiteY8" fmla="*/ 27432 h 27432"/>
              <a:gd name="connsiteX9" fmla="*/ 3637362 w 4243589"/>
              <a:gd name="connsiteY9" fmla="*/ 27432 h 27432"/>
              <a:gd name="connsiteX10" fmla="*/ 3116007 w 4243589"/>
              <a:gd name="connsiteY10" fmla="*/ 27432 h 27432"/>
              <a:gd name="connsiteX11" fmla="*/ 2424908 w 4243589"/>
              <a:gd name="connsiteY11" fmla="*/ 27432 h 27432"/>
              <a:gd name="connsiteX12" fmla="*/ 1861117 w 4243589"/>
              <a:gd name="connsiteY12" fmla="*/ 27432 h 27432"/>
              <a:gd name="connsiteX13" fmla="*/ 1382198 w 4243589"/>
              <a:gd name="connsiteY13" fmla="*/ 27432 h 27432"/>
              <a:gd name="connsiteX14" fmla="*/ 733535 w 4243589"/>
              <a:gd name="connsiteY14" fmla="*/ 27432 h 27432"/>
              <a:gd name="connsiteX15" fmla="*/ 0 w 4243589"/>
              <a:gd name="connsiteY15" fmla="*/ 27432 h 27432"/>
              <a:gd name="connsiteX16" fmla="*/ 0 w 4243589"/>
              <a:gd name="connsiteY1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27432"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2616" y="8304"/>
                  <a:pt x="4243111" y="21512"/>
                  <a:pt x="4243589" y="27432"/>
                </a:cubicBezTo>
                <a:cubicBezTo>
                  <a:pt x="4112949" y="6289"/>
                  <a:pt x="3928037" y="10975"/>
                  <a:pt x="3637362" y="27432"/>
                </a:cubicBezTo>
                <a:cubicBezTo>
                  <a:pt x="3346687" y="43889"/>
                  <a:pt x="3254446" y="35813"/>
                  <a:pt x="3116007" y="27432"/>
                </a:cubicBezTo>
                <a:cubicBezTo>
                  <a:pt x="2977569" y="19051"/>
                  <a:pt x="2620228" y="38017"/>
                  <a:pt x="2424908" y="27432"/>
                </a:cubicBezTo>
                <a:cubicBezTo>
                  <a:pt x="2229588" y="16847"/>
                  <a:pt x="2088287" y="5290"/>
                  <a:pt x="1861117" y="27432"/>
                </a:cubicBezTo>
                <a:cubicBezTo>
                  <a:pt x="1633947" y="49574"/>
                  <a:pt x="1502447" y="8273"/>
                  <a:pt x="1382198" y="27432"/>
                </a:cubicBezTo>
                <a:cubicBezTo>
                  <a:pt x="1261949" y="46591"/>
                  <a:pt x="1045440" y="37497"/>
                  <a:pt x="733535" y="27432"/>
                </a:cubicBezTo>
                <a:cubicBezTo>
                  <a:pt x="421630" y="17367"/>
                  <a:pt x="341257" y="-9215"/>
                  <a:pt x="0" y="27432"/>
                </a:cubicBezTo>
                <a:cubicBezTo>
                  <a:pt x="-1048" y="14992"/>
                  <a:pt x="-1120" y="7447"/>
                  <a:pt x="0" y="0"/>
                </a:cubicBezTo>
                <a:close/>
              </a:path>
              <a:path w="4243589" h="27432"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4074" y="9333"/>
                  <a:pt x="4244867" y="19699"/>
                  <a:pt x="4243589" y="27432"/>
                </a:cubicBezTo>
                <a:cubicBezTo>
                  <a:pt x="4130424" y="7904"/>
                  <a:pt x="3932803" y="51393"/>
                  <a:pt x="3722234" y="27432"/>
                </a:cubicBezTo>
                <a:cubicBezTo>
                  <a:pt x="3511665" y="3471"/>
                  <a:pt x="3269903" y="55138"/>
                  <a:pt x="3116007" y="27432"/>
                </a:cubicBezTo>
                <a:cubicBezTo>
                  <a:pt x="2962111" y="-274"/>
                  <a:pt x="2744280" y="32368"/>
                  <a:pt x="2509780" y="27432"/>
                </a:cubicBezTo>
                <a:cubicBezTo>
                  <a:pt x="2275280" y="22496"/>
                  <a:pt x="2066059" y="52808"/>
                  <a:pt x="1945989" y="27432"/>
                </a:cubicBezTo>
                <a:cubicBezTo>
                  <a:pt x="1825919" y="2056"/>
                  <a:pt x="1407329" y="21760"/>
                  <a:pt x="1254890" y="27432"/>
                </a:cubicBezTo>
                <a:cubicBezTo>
                  <a:pt x="1102451" y="33104"/>
                  <a:pt x="837950" y="40817"/>
                  <a:pt x="563791" y="27432"/>
                </a:cubicBezTo>
                <a:cubicBezTo>
                  <a:pt x="289632" y="14047"/>
                  <a:pt x="132768" y="16249"/>
                  <a:pt x="0" y="27432"/>
                </a:cubicBezTo>
                <a:cubicBezTo>
                  <a:pt x="211" y="18145"/>
                  <a:pt x="120" y="6480"/>
                  <a:pt x="0" y="0"/>
                </a:cubicBezTo>
                <a:close/>
              </a:path>
            </a:pathLst>
          </a:custGeom>
          <a:solidFill>
            <a:schemeClr val="tx1"/>
          </a:solidFill>
          <a:ln w="38100" cap="rnd">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The Hand Bold"/>
              <a:ea typeface="+mn-ea"/>
              <a:cs typeface="+mn-cs"/>
            </a:endParaRPr>
          </a:p>
        </p:txBody>
      </p:sp>
      <p:sp useBgFill="1">
        <p:nvSpPr>
          <p:cNvPr id="149" name="Rectangle 88">
            <a:extLst>
              <a:ext uri="{FF2B5EF4-FFF2-40B4-BE49-F238E27FC236}">
                <a16:creationId xmlns:a16="http://schemas.microsoft.com/office/drawing/2014/main" id="{76906711-0AFB-47DD-A4B6-4E94B38B8C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91" name="Freeform: Shape 90">
            <a:extLst>
              <a:ext uri="{FF2B5EF4-FFF2-40B4-BE49-F238E27FC236}">
                <a16:creationId xmlns:a16="http://schemas.microsoft.com/office/drawing/2014/main" id="{AA91F649-894C-41F6-A21D-3D1AC558E9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877832"/>
          </a:xfrm>
          <a:custGeom>
            <a:avLst/>
            <a:gdLst>
              <a:gd name="connsiteX0" fmla="*/ 6789701 w 12192000"/>
              <a:gd name="connsiteY0" fmla="*/ 2809623 h 2877832"/>
              <a:gd name="connsiteX1" fmla="*/ 6788702 w 12192000"/>
              <a:gd name="connsiteY1" fmla="*/ 2809701 h 2877832"/>
              <a:gd name="connsiteX2" fmla="*/ 6788476 w 12192000"/>
              <a:gd name="connsiteY2" fmla="*/ 2810235 h 2877832"/>
              <a:gd name="connsiteX3" fmla="*/ 0 w 12192000"/>
              <a:gd name="connsiteY3" fmla="*/ 0 h 2877832"/>
              <a:gd name="connsiteX4" fmla="*/ 12192000 w 12192000"/>
              <a:gd name="connsiteY4" fmla="*/ 0 h 2877832"/>
              <a:gd name="connsiteX5" fmla="*/ 12192000 w 12192000"/>
              <a:gd name="connsiteY5" fmla="*/ 1915388 h 2877832"/>
              <a:gd name="connsiteX6" fmla="*/ 12061096 w 12192000"/>
              <a:gd name="connsiteY6" fmla="*/ 1954428 h 2877832"/>
              <a:gd name="connsiteX7" fmla="*/ 11676800 w 12192000"/>
              <a:gd name="connsiteY7" fmla="*/ 2058003 h 2877832"/>
              <a:gd name="connsiteX8" fmla="*/ 10425355 w 12192000"/>
              <a:gd name="connsiteY8" fmla="*/ 2341542 h 2877832"/>
              <a:gd name="connsiteX9" fmla="*/ 9424022 w 12192000"/>
              <a:gd name="connsiteY9" fmla="*/ 2516704 h 2877832"/>
              <a:gd name="connsiteX10" fmla="*/ 8458419 w 12192000"/>
              <a:gd name="connsiteY10" fmla="*/ 2650405 h 2877832"/>
              <a:gd name="connsiteX11" fmla="*/ 7715970 w 12192000"/>
              <a:gd name="connsiteY11" fmla="*/ 2730352 h 2877832"/>
              <a:gd name="connsiteX12" fmla="*/ 6951716 w 12192000"/>
              <a:gd name="connsiteY12" fmla="*/ 2796132 h 2877832"/>
              <a:gd name="connsiteX13" fmla="*/ 6936303 w 12192000"/>
              <a:gd name="connsiteY13" fmla="*/ 2798203 h 2877832"/>
              <a:gd name="connsiteX14" fmla="*/ 6790448 w 12192000"/>
              <a:gd name="connsiteY14" fmla="*/ 2809564 h 2877832"/>
              <a:gd name="connsiteX15" fmla="*/ 6799941 w 12192000"/>
              <a:gd name="connsiteY15" fmla="*/ 2811384 h 2877832"/>
              <a:gd name="connsiteX16" fmla="*/ 6835432 w 12192000"/>
              <a:gd name="connsiteY16" fmla="*/ 2809677 h 2877832"/>
              <a:gd name="connsiteX17" fmla="*/ 6884003 w 12192000"/>
              <a:gd name="connsiteY17" fmla="*/ 2806699 h 2877832"/>
              <a:gd name="connsiteX18" fmla="*/ 7578771 w 12192000"/>
              <a:gd name="connsiteY18" fmla="*/ 2774172 h 2877832"/>
              <a:gd name="connsiteX19" fmla="*/ 8623845 w 12192000"/>
              <a:gd name="connsiteY19" fmla="*/ 2687275 h 2877832"/>
              <a:gd name="connsiteX20" fmla="*/ 9479970 w 12192000"/>
              <a:gd name="connsiteY20" fmla="*/ 2583369 h 2877832"/>
              <a:gd name="connsiteX21" fmla="*/ 10629308 w 12192000"/>
              <a:gd name="connsiteY21" fmla="*/ 2389212 h 2877832"/>
              <a:gd name="connsiteX22" fmla="*/ 11998498 w 12192000"/>
              <a:gd name="connsiteY22" fmla="*/ 2063218 h 2877832"/>
              <a:gd name="connsiteX23" fmla="*/ 12192000 w 12192000"/>
              <a:gd name="connsiteY23" fmla="*/ 2006219 h 2877832"/>
              <a:gd name="connsiteX24" fmla="*/ 12192000 w 12192000"/>
              <a:gd name="connsiteY24" fmla="*/ 2060956 h 2877832"/>
              <a:gd name="connsiteX25" fmla="*/ 11829257 w 12192000"/>
              <a:gd name="connsiteY25" fmla="*/ 2166255 h 2877832"/>
              <a:gd name="connsiteX26" fmla="*/ 10939183 w 12192000"/>
              <a:gd name="connsiteY26" fmla="*/ 2380770 h 2877832"/>
              <a:gd name="connsiteX27" fmla="*/ 9985530 w 12192000"/>
              <a:gd name="connsiteY27" fmla="*/ 2560775 h 2877832"/>
              <a:gd name="connsiteX28" fmla="*/ 9186882 w 12192000"/>
              <a:gd name="connsiteY28" fmla="*/ 2676722 h 2877832"/>
              <a:gd name="connsiteX29" fmla="*/ 8578198 w 12192000"/>
              <a:gd name="connsiteY29" fmla="*/ 2746241 h 2877832"/>
              <a:gd name="connsiteX30" fmla="*/ 7864358 w 12192000"/>
              <a:gd name="connsiteY30" fmla="*/ 2807692 h 2877832"/>
              <a:gd name="connsiteX31" fmla="*/ 6935502 w 12192000"/>
              <a:gd name="connsiteY31" fmla="*/ 2859086 h 2877832"/>
              <a:gd name="connsiteX32" fmla="*/ 6477750 w 12192000"/>
              <a:gd name="connsiteY32" fmla="*/ 2872989 h 2877832"/>
              <a:gd name="connsiteX33" fmla="*/ 6362294 w 12192000"/>
              <a:gd name="connsiteY33" fmla="*/ 2877832 h 2877832"/>
              <a:gd name="connsiteX34" fmla="*/ 6057129 w 12192000"/>
              <a:gd name="connsiteY34" fmla="*/ 2877832 h 2877832"/>
              <a:gd name="connsiteX35" fmla="*/ 5977784 w 12192000"/>
              <a:gd name="connsiteY35" fmla="*/ 2873238 h 2877832"/>
              <a:gd name="connsiteX36" fmla="*/ 5265087 w 12192000"/>
              <a:gd name="connsiteY36" fmla="*/ 2836989 h 2877832"/>
              <a:gd name="connsiteX37" fmla="*/ 4346277 w 12192000"/>
              <a:gd name="connsiteY37" fmla="*/ 2774919 h 2877832"/>
              <a:gd name="connsiteX38" fmla="*/ 3373045 w 12192000"/>
              <a:gd name="connsiteY38" fmla="*/ 2676350 h 2877832"/>
              <a:gd name="connsiteX39" fmla="*/ 2362173 w 12192000"/>
              <a:gd name="connsiteY39" fmla="*/ 2557423 h 2877832"/>
              <a:gd name="connsiteX40" fmla="*/ 1233178 w 12192000"/>
              <a:gd name="connsiteY40" fmla="*/ 2384247 h 2877832"/>
              <a:gd name="connsiteX41" fmla="*/ 68500 w 12192000"/>
              <a:gd name="connsiteY41" fmla="*/ 2144540 h 2877832"/>
              <a:gd name="connsiteX42" fmla="*/ 0 w 12192000"/>
              <a:gd name="connsiteY42" fmla="*/ 2127185 h 2877832"/>
              <a:gd name="connsiteX43" fmla="*/ 0 w 12192000"/>
              <a:gd name="connsiteY43" fmla="*/ 2070696 h 2877832"/>
              <a:gd name="connsiteX44" fmla="*/ 72441 w 12192000"/>
              <a:gd name="connsiteY44" fmla="*/ 2089473 h 2877832"/>
              <a:gd name="connsiteX45" fmla="*/ 600716 w 12192000"/>
              <a:gd name="connsiteY45" fmla="*/ 2207843 h 2877832"/>
              <a:gd name="connsiteX46" fmla="*/ 1769512 w 12192000"/>
              <a:gd name="connsiteY46" fmla="*/ 2418011 h 2877832"/>
              <a:gd name="connsiteX47" fmla="*/ 2613554 w 12192000"/>
              <a:gd name="connsiteY47" fmla="*/ 2534953 h 2877832"/>
              <a:gd name="connsiteX48" fmla="*/ 2581134 w 12192000"/>
              <a:gd name="connsiteY48" fmla="*/ 2525022 h 2877832"/>
              <a:gd name="connsiteX49" fmla="*/ 1112635 w 12192000"/>
              <a:gd name="connsiteY49" fmla="*/ 2192325 h 2877832"/>
              <a:gd name="connsiteX50" fmla="*/ 420412 w 12192000"/>
              <a:gd name="connsiteY50" fmla="*/ 1992892 h 2877832"/>
              <a:gd name="connsiteX51" fmla="*/ 0 w 12192000"/>
              <a:gd name="connsiteY51" fmla="*/ 1853975 h 28778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2192000" h="2877832">
                <a:moveTo>
                  <a:pt x="6789701" y="2809623"/>
                </a:moveTo>
                <a:lnTo>
                  <a:pt x="6788702" y="2809701"/>
                </a:lnTo>
                <a:lnTo>
                  <a:pt x="6788476" y="2810235"/>
                </a:lnTo>
                <a:close/>
                <a:moveTo>
                  <a:pt x="0" y="0"/>
                </a:moveTo>
                <a:lnTo>
                  <a:pt x="12192000" y="0"/>
                </a:lnTo>
                <a:lnTo>
                  <a:pt x="12192000" y="1915388"/>
                </a:lnTo>
                <a:lnTo>
                  <a:pt x="12061096" y="1954428"/>
                </a:lnTo>
                <a:cubicBezTo>
                  <a:pt x="11933500" y="1990642"/>
                  <a:pt x="11805390" y="2025171"/>
                  <a:pt x="11676800" y="2058003"/>
                </a:cubicBezTo>
                <a:cubicBezTo>
                  <a:pt x="11262789" y="2165510"/>
                  <a:pt x="10845343" y="2259112"/>
                  <a:pt x="10425355" y="2341542"/>
                </a:cubicBezTo>
                <a:cubicBezTo>
                  <a:pt x="10092810" y="2406753"/>
                  <a:pt x="9759033" y="2465150"/>
                  <a:pt x="9424022" y="2516704"/>
                </a:cubicBezTo>
                <a:cubicBezTo>
                  <a:pt x="9102997" y="2566361"/>
                  <a:pt x="8781133" y="2610928"/>
                  <a:pt x="8458419" y="2650405"/>
                </a:cubicBezTo>
                <a:cubicBezTo>
                  <a:pt x="8211360" y="2680571"/>
                  <a:pt x="7963792" y="2706144"/>
                  <a:pt x="7715970" y="2730352"/>
                </a:cubicBezTo>
                <a:lnTo>
                  <a:pt x="6951716" y="2796132"/>
                </a:lnTo>
                <a:lnTo>
                  <a:pt x="6936303" y="2798203"/>
                </a:lnTo>
                <a:lnTo>
                  <a:pt x="6790448" y="2809564"/>
                </a:lnTo>
                <a:lnTo>
                  <a:pt x="6799941" y="2811384"/>
                </a:lnTo>
                <a:cubicBezTo>
                  <a:pt x="6811623" y="2811850"/>
                  <a:pt x="6823734" y="2809677"/>
                  <a:pt x="6835432" y="2809677"/>
                </a:cubicBezTo>
                <a:cubicBezTo>
                  <a:pt x="6851580" y="2809677"/>
                  <a:pt x="6867729" y="2807070"/>
                  <a:pt x="6884003" y="2806699"/>
                </a:cubicBezTo>
                <a:cubicBezTo>
                  <a:pt x="7115805" y="2801237"/>
                  <a:pt x="7347351" y="2789070"/>
                  <a:pt x="7578771" y="2774172"/>
                </a:cubicBezTo>
                <a:cubicBezTo>
                  <a:pt x="7927552" y="2751704"/>
                  <a:pt x="8276080" y="2723525"/>
                  <a:pt x="8623845" y="2687275"/>
                </a:cubicBezTo>
                <a:cubicBezTo>
                  <a:pt x="8909939" y="2657977"/>
                  <a:pt x="9195310" y="2623342"/>
                  <a:pt x="9479970" y="2583369"/>
                </a:cubicBezTo>
                <a:cubicBezTo>
                  <a:pt x="9864901" y="2528995"/>
                  <a:pt x="10248014" y="2464281"/>
                  <a:pt x="10629308" y="2389212"/>
                </a:cubicBezTo>
                <a:cubicBezTo>
                  <a:pt x="11090114" y="2298092"/>
                  <a:pt x="11546975" y="2190586"/>
                  <a:pt x="11998498" y="2063218"/>
                </a:cubicBezTo>
                <a:lnTo>
                  <a:pt x="12192000" y="2006219"/>
                </a:lnTo>
                <a:lnTo>
                  <a:pt x="12192000" y="2060956"/>
                </a:lnTo>
                <a:lnTo>
                  <a:pt x="11829257" y="2166255"/>
                </a:lnTo>
                <a:cubicBezTo>
                  <a:pt x="11534769" y="2245952"/>
                  <a:pt x="11238120" y="2316838"/>
                  <a:pt x="10939183" y="2380770"/>
                </a:cubicBezTo>
                <a:cubicBezTo>
                  <a:pt x="10622824" y="2448552"/>
                  <a:pt x="10304941" y="2508549"/>
                  <a:pt x="9985530" y="2560775"/>
                </a:cubicBezTo>
                <a:cubicBezTo>
                  <a:pt x="9720036" y="2604224"/>
                  <a:pt x="9453814" y="2642869"/>
                  <a:pt x="9186882" y="2676722"/>
                </a:cubicBezTo>
                <a:cubicBezTo>
                  <a:pt x="8984197" y="2702296"/>
                  <a:pt x="8781514" y="2726379"/>
                  <a:pt x="8578198" y="2746241"/>
                </a:cubicBezTo>
                <a:cubicBezTo>
                  <a:pt x="8340547" y="2768961"/>
                  <a:pt x="8102644" y="2790436"/>
                  <a:pt x="7864358" y="2807692"/>
                </a:cubicBezTo>
                <a:cubicBezTo>
                  <a:pt x="7554994" y="2830036"/>
                  <a:pt x="7245502" y="2847914"/>
                  <a:pt x="6935502" y="2859086"/>
                </a:cubicBezTo>
                <a:cubicBezTo>
                  <a:pt x="6782917" y="2864549"/>
                  <a:pt x="6630334" y="2868397"/>
                  <a:pt x="6477750" y="2872989"/>
                </a:cubicBezTo>
                <a:cubicBezTo>
                  <a:pt x="6439195" y="2870905"/>
                  <a:pt x="6400529" y="2872530"/>
                  <a:pt x="6362294" y="2877832"/>
                </a:cubicBezTo>
                <a:lnTo>
                  <a:pt x="6057129" y="2877832"/>
                </a:lnTo>
                <a:lnTo>
                  <a:pt x="5977784" y="2873238"/>
                </a:lnTo>
                <a:cubicBezTo>
                  <a:pt x="5740261" y="2860825"/>
                  <a:pt x="5502739" y="2847046"/>
                  <a:pt x="5265087" y="2836989"/>
                </a:cubicBezTo>
                <a:cubicBezTo>
                  <a:pt x="4958267" y="2824573"/>
                  <a:pt x="4651826" y="2804093"/>
                  <a:pt x="4346277" y="2774919"/>
                </a:cubicBezTo>
                <a:cubicBezTo>
                  <a:pt x="4021654" y="2744007"/>
                  <a:pt x="3697795" y="2709372"/>
                  <a:pt x="3373045" y="2676350"/>
                </a:cubicBezTo>
                <a:cubicBezTo>
                  <a:pt x="3035412" y="2642088"/>
                  <a:pt x="2698456" y="2602449"/>
                  <a:pt x="2362173" y="2557423"/>
                </a:cubicBezTo>
                <a:cubicBezTo>
                  <a:pt x="1984692" y="2507270"/>
                  <a:pt x="1608364" y="2449544"/>
                  <a:pt x="1233178" y="2384247"/>
                </a:cubicBezTo>
                <a:cubicBezTo>
                  <a:pt x="842181" y="2315534"/>
                  <a:pt x="453758" y="2237046"/>
                  <a:pt x="68500" y="2144540"/>
                </a:cubicBezTo>
                <a:lnTo>
                  <a:pt x="0" y="2127185"/>
                </a:lnTo>
                <a:lnTo>
                  <a:pt x="0" y="2070696"/>
                </a:lnTo>
                <a:lnTo>
                  <a:pt x="72441" y="2089473"/>
                </a:lnTo>
                <a:cubicBezTo>
                  <a:pt x="247961" y="2131651"/>
                  <a:pt x="424164" y="2170911"/>
                  <a:pt x="600716" y="2207843"/>
                </a:cubicBezTo>
                <a:cubicBezTo>
                  <a:pt x="988279" y="2288657"/>
                  <a:pt x="1378133" y="2357555"/>
                  <a:pt x="1769512" y="2418011"/>
                </a:cubicBezTo>
                <a:cubicBezTo>
                  <a:pt x="2052426" y="2461587"/>
                  <a:pt x="2335725" y="2501684"/>
                  <a:pt x="2613554" y="2534953"/>
                </a:cubicBezTo>
                <a:cubicBezTo>
                  <a:pt x="2605544" y="2537560"/>
                  <a:pt x="2594611" y="2527504"/>
                  <a:pt x="2581134" y="2525022"/>
                </a:cubicBezTo>
                <a:cubicBezTo>
                  <a:pt x="2087178" y="2433070"/>
                  <a:pt x="1597684" y="2322177"/>
                  <a:pt x="1112635" y="2192325"/>
                </a:cubicBezTo>
                <a:cubicBezTo>
                  <a:pt x="880453" y="2130254"/>
                  <a:pt x="649713" y="2063776"/>
                  <a:pt x="420412" y="1992892"/>
                </a:cubicBezTo>
                <a:lnTo>
                  <a:pt x="0" y="1853975"/>
                </a:lnTo>
                <a:close/>
              </a:path>
            </a:pathLst>
          </a:custGeom>
          <a:solidFill>
            <a:srgbClr val="8FF32F"/>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30AF11F3-3836-4817-B981-F0FA5C4F3A16}"/>
              </a:ext>
            </a:extLst>
          </p:cNvPr>
          <p:cNvSpPr>
            <a:spLocks noGrp="1"/>
          </p:cNvSpPr>
          <p:nvPr>
            <p:ph type="title"/>
          </p:nvPr>
        </p:nvSpPr>
        <p:spPr>
          <a:xfrm>
            <a:off x="638881" y="321556"/>
            <a:ext cx="10909640" cy="1510301"/>
          </a:xfrm>
        </p:spPr>
        <p:txBody>
          <a:bodyPr vert="horz" lIns="91440" tIns="45720" rIns="91440" bIns="45720" rtlCol="0" anchor="ctr">
            <a:normAutofit fontScale="90000"/>
          </a:bodyPr>
          <a:lstStyle/>
          <a:p>
            <a:pPr algn="ctr">
              <a:lnSpc>
                <a:spcPct val="90000"/>
              </a:lnSpc>
            </a:pPr>
            <a:r>
              <a:rPr lang="en-US" sz="5100" dirty="0" err="1"/>
              <a:t>Risultati</a:t>
            </a:r>
            <a:r>
              <a:rPr lang="en-US" sz="5100" dirty="0"/>
              <a:t> </a:t>
            </a:r>
            <a:r>
              <a:rPr lang="en-US" sz="5100" dirty="0" err="1"/>
              <a:t>della</a:t>
            </a:r>
            <a:r>
              <a:rPr lang="en-US" sz="5100" dirty="0"/>
              <a:t> </a:t>
            </a:r>
            <a:r>
              <a:rPr lang="en-US" sz="5100" dirty="0" err="1"/>
              <a:t>ricerca</a:t>
            </a:r>
            <a:r>
              <a:rPr lang="en-US" sz="5100" dirty="0"/>
              <a:t>:</a:t>
            </a:r>
            <a:br>
              <a:rPr lang="en-US" sz="5100" dirty="0"/>
            </a:br>
            <a:r>
              <a:rPr lang="en-US" sz="5100" dirty="0" err="1"/>
              <a:t>Percezione</a:t>
            </a:r>
            <a:r>
              <a:rPr lang="en-US" sz="5100" dirty="0"/>
              <a:t> del </a:t>
            </a:r>
            <a:r>
              <a:rPr lang="en-US" sz="5100" dirty="0" err="1"/>
              <a:t>campione</a:t>
            </a:r>
            <a:r>
              <a:rPr lang="en-US" sz="5100" dirty="0"/>
              <a:t> </a:t>
            </a:r>
            <a:r>
              <a:rPr lang="en-US" sz="5100" dirty="0" err="1"/>
              <a:t>relativo</a:t>
            </a:r>
            <a:r>
              <a:rPr lang="en-US" sz="5100" dirty="0"/>
              <a:t> </a:t>
            </a:r>
            <a:r>
              <a:rPr lang="en-US" sz="5100" dirty="0" err="1"/>
              <a:t>allo</a:t>
            </a:r>
            <a:r>
              <a:rPr lang="en-US" sz="5100" dirty="0"/>
              <a:t> Spot</a:t>
            </a:r>
          </a:p>
        </p:txBody>
      </p:sp>
      <p:sp>
        <p:nvSpPr>
          <p:cNvPr id="17" name="Content Placeholder 16">
            <a:extLst>
              <a:ext uri="{FF2B5EF4-FFF2-40B4-BE49-F238E27FC236}">
                <a16:creationId xmlns:a16="http://schemas.microsoft.com/office/drawing/2014/main" id="{C0776E26-9531-E648-6B20-D79718A68446}"/>
              </a:ext>
            </a:extLst>
          </p:cNvPr>
          <p:cNvSpPr>
            <a:spLocks noGrp="1"/>
          </p:cNvSpPr>
          <p:nvPr>
            <p:ph idx="1"/>
          </p:nvPr>
        </p:nvSpPr>
        <p:spPr>
          <a:xfrm>
            <a:off x="3256068" y="1886562"/>
            <a:ext cx="5468852" cy="766479"/>
          </a:xfrm>
        </p:spPr>
        <p:txBody>
          <a:bodyPr vert="horz" lIns="91440" tIns="45720" rIns="91440" bIns="45720" rtlCol="0" anchor="ctr">
            <a:noAutofit/>
          </a:bodyPr>
          <a:lstStyle/>
          <a:p>
            <a:pPr marL="0" indent="0" algn="ctr">
              <a:buNone/>
            </a:pPr>
            <a:r>
              <a:rPr lang="en-US" sz="2000" dirty="0" err="1">
                <a:latin typeface="Times New Roman" panose="02020603050405020304" pitchFamily="18" charset="0"/>
                <a:cs typeface="Times New Roman" panose="02020603050405020304" pitchFamily="18" charset="0"/>
              </a:rPr>
              <a:t>Wordcloud</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delle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emozioni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principali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elencate</a:t>
            </a:r>
            <a:r>
              <a:rPr lang="en-US" sz="2000" dirty="0">
                <a:latin typeface="Times New Roman" panose="02020603050405020304" pitchFamily="18" charset="0"/>
                <a:cs typeface="Times New Roman" panose="02020603050405020304" pitchFamily="18" charset="0"/>
              </a:rPr>
              <a:t> dal </a:t>
            </a:r>
            <a:r>
              <a:rPr lang="en-US" sz="2000" dirty="0" err="1">
                <a:latin typeface="Times New Roman" panose="02020603050405020304" pitchFamily="18" charset="0"/>
                <a:cs typeface="Times New Roman" panose="02020603050405020304" pitchFamily="18" charset="0"/>
              </a:rPr>
              <a:t>campione</a:t>
            </a:r>
            <a:r>
              <a:rPr lang="en-US" sz="2000" dirty="0">
                <a:latin typeface="Times New Roman" panose="02020603050405020304" pitchFamily="18" charset="0"/>
                <a:cs typeface="Times New Roman" panose="02020603050405020304" pitchFamily="18" charset="0"/>
              </a:rPr>
              <a:t> per la </a:t>
            </a:r>
            <a:r>
              <a:rPr lang="en-US" sz="2000" dirty="0" err="1">
                <a:latin typeface="Times New Roman" panose="02020603050405020304" pitchFamily="18" charset="0"/>
                <a:cs typeface="Times New Roman" panose="02020603050405020304" pitchFamily="18" charset="0"/>
              </a:rPr>
              <a:t>visione</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dello</a:t>
            </a:r>
            <a:r>
              <a:rPr lang="en-US" sz="2000" dirty="0">
                <a:latin typeface="Times New Roman" panose="02020603050405020304" pitchFamily="18" charset="0"/>
                <a:cs typeface="Times New Roman" panose="02020603050405020304" pitchFamily="18" charset="0"/>
              </a:rPr>
              <a:t> spot</a:t>
            </a:r>
          </a:p>
        </p:txBody>
      </p:sp>
      <p:sp>
        <p:nvSpPr>
          <p:cNvPr id="150" name="Rectangle 7">
            <a:extLst>
              <a:ext uri="{FF2B5EF4-FFF2-40B4-BE49-F238E27FC236}">
                <a16:creationId xmlns:a16="http://schemas.microsoft.com/office/drawing/2014/main" id="{56037404-66BD-46B5-9323-1B531319671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1753266"/>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rgbClr val="FFFFFF"/>
          </a:solidFill>
          <a:ln w="38100" cap="rnd">
            <a:solidFill>
              <a:srgbClr val="FFFFFF"/>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10" name="Immagine 9" descr="Immagine che contiene testo&#10;&#10;Descrizione generata automaticamente">
            <a:extLst>
              <a:ext uri="{FF2B5EF4-FFF2-40B4-BE49-F238E27FC236}">
                <a16:creationId xmlns:a16="http://schemas.microsoft.com/office/drawing/2014/main" id="{04CE7985-4AAC-BF61-67D1-E11754F6412A}"/>
              </a:ext>
            </a:extLst>
          </p:cNvPr>
          <p:cNvPicPr>
            <a:picLocks noChangeAspect="1"/>
          </p:cNvPicPr>
          <p:nvPr/>
        </p:nvPicPr>
        <p:blipFill>
          <a:blip r:embed="rId2"/>
          <a:stretch>
            <a:fillRect/>
          </a:stretch>
        </p:blipFill>
        <p:spPr>
          <a:xfrm>
            <a:off x="213027" y="2950125"/>
            <a:ext cx="5660236" cy="3438594"/>
          </a:xfrm>
          <a:prstGeom prst="rect">
            <a:avLst/>
          </a:prstGeom>
        </p:spPr>
      </p:pic>
      <p:sp>
        <p:nvSpPr>
          <p:cNvPr id="3" name="CasellaDiTesto 2">
            <a:extLst>
              <a:ext uri="{FF2B5EF4-FFF2-40B4-BE49-F238E27FC236}">
                <a16:creationId xmlns:a16="http://schemas.microsoft.com/office/drawing/2014/main" id="{C360D6C8-1FBD-D27D-639D-CBB2F0F28462}"/>
              </a:ext>
            </a:extLst>
          </p:cNvPr>
          <p:cNvSpPr txBox="1"/>
          <p:nvPr/>
        </p:nvSpPr>
        <p:spPr>
          <a:xfrm>
            <a:off x="5990494" y="3569968"/>
            <a:ext cx="5988479" cy="25260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rPr>
              <a:t>…Però, il campione risulta diviso in due idee di pensiero: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mn-cs"/>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La maggior parte ha apprezzato lo spot e ha avuto una percezione positiva, </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800"/>
              </a:spcAft>
              <a:buClrTx/>
              <a:buSzTx/>
              <a:buFont typeface="Arial" panose="020B0604020202020204" pitchFamily="34" charset="0"/>
              <a:buChar char="•"/>
              <a:tabLst>
                <a:tab pos="457200" algn="l"/>
              </a:tabLst>
              <a:defRPr/>
            </a:pP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Una piccola parte del campione, invece, ha apprezzato la campagna pubblicitaria, ma l’ha percepita come una pubblicità solo a fini commerciali, facendo intendere forme di </a:t>
            </a:r>
            <a:r>
              <a:rPr kumimoji="0" lang="it-IT" sz="1800" b="0" i="0" u="none" strike="noStrike" kern="1200" cap="none" spc="0" normalizeH="0" baseline="0" noProof="0" dirty="0" err="1">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washing</a:t>
            </a:r>
            <a:r>
              <a:rPr kumimoji="0" lang="it-IT" sz="1800" b="0" i="0" u="none" strike="noStrike" kern="1200" cap="none" spc="0" normalizeH="0" baseline="0" noProof="0" dirty="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a:t>
            </a:r>
            <a:endParaRPr kumimoji="0" lang="it-IT" sz="18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6735961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4">
            <a:extLst>
              <a:ext uri="{FF2B5EF4-FFF2-40B4-BE49-F238E27FC236}">
                <a16:creationId xmlns:a16="http://schemas.microsoft.com/office/drawing/2014/main" id="{C05CBC3C-2E5A-4839-8B9B-2E5A6ADF0F5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30" name="Freeform: Shape 26">
            <a:extLst>
              <a:ext uri="{FF2B5EF4-FFF2-40B4-BE49-F238E27FC236}">
                <a16:creationId xmlns:a16="http://schemas.microsoft.com/office/drawing/2014/main" id="{DB5B423A-57CC-4C58-AA26-8E2E862B03A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
            <a:ext cx="5217023" cy="3994777"/>
          </a:xfrm>
          <a:custGeom>
            <a:avLst/>
            <a:gdLst>
              <a:gd name="connsiteX0" fmla="*/ 1945461 w 5217023"/>
              <a:gd name="connsiteY0" fmla="*/ 3787398 h 3994777"/>
              <a:gd name="connsiteX1" fmla="*/ 1942113 w 5217023"/>
              <a:gd name="connsiteY1" fmla="*/ 3790053 h 3994777"/>
              <a:gd name="connsiteX2" fmla="*/ 1946982 w 5217023"/>
              <a:gd name="connsiteY2" fmla="*/ 3787990 h 3994777"/>
              <a:gd name="connsiteX3" fmla="*/ 1945461 w 5217023"/>
              <a:gd name="connsiteY3" fmla="*/ 3787398 h 3994777"/>
              <a:gd name="connsiteX4" fmla="*/ 0 w 5217023"/>
              <a:gd name="connsiteY4" fmla="*/ 0 h 3994777"/>
              <a:gd name="connsiteX5" fmla="*/ 5030958 w 5217023"/>
              <a:gd name="connsiteY5" fmla="*/ 0 h 3994777"/>
              <a:gd name="connsiteX6" fmla="*/ 5046198 w 5217023"/>
              <a:gd name="connsiteY6" fmla="*/ 153449 h 3994777"/>
              <a:gd name="connsiteX7" fmla="*/ 5055729 w 5217023"/>
              <a:gd name="connsiteY7" fmla="*/ 415828 h 3994777"/>
              <a:gd name="connsiteX8" fmla="*/ 4735242 w 5217023"/>
              <a:gd name="connsiteY8" fmla="*/ 1867130 h 3994777"/>
              <a:gd name="connsiteX9" fmla="*/ 3907395 w 5217023"/>
              <a:gd name="connsiteY9" fmla="*/ 2938441 h 3994777"/>
              <a:gd name="connsiteX10" fmla="*/ 3946497 w 5217023"/>
              <a:gd name="connsiteY10" fmla="*/ 2908567 h 3994777"/>
              <a:gd name="connsiteX11" fmla="*/ 4585421 w 5217023"/>
              <a:gd name="connsiteY11" fmla="*/ 2188401 h 3994777"/>
              <a:gd name="connsiteX12" fmla="*/ 5142585 w 5217023"/>
              <a:gd name="connsiteY12" fmla="*/ 276891 h 3994777"/>
              <a:gd name="connsiteX13" fmla="*/ 5121833 w 5217023"/>
              <a:gd name="connsiteY13" fmla="*/ 30208 h 3994777"/>
              <a:gd name="connsiteX14" fmla="*/ 5116229 w 5217023"/>
              <a:gd name="connsiteY14" fmla="*/ 0 h 3994777"/>
              <a:gd name="connsiteX15" fmla="*/ 5184724 w 5217023"/>
              <a:gd name="connsiteY15" fmla="*/ 0 h 3994777"/>
              <a:gd name="connsiteX16" fmla="*/ 5196265 w 5217023"/>
              <a:gd name="connsiteY16" fmla="*/ 66113 h 3994777"/>
              <a:gd name="connsiteX17" fmla="*/ 5058603 w 5217023"/>
              <a:gd name="connsiteY17" fmla="*/ 1368242 h 3994777"/>
              <a:gd name="connsiteX18" fmla="*/ 4096624 w 5217023"/>
              <a:gd name="connsiteY18" fmla="*/ 2870829 h 3994777"/>
              <a:gd name="connsiteX19" fmla="*/ 3833203 w 5217023"/>
              <a:gd name="connsiteY19" fmla="*/ 3092190 h 3994777"/>
              <a:gd name="connsiteX20" fmla="*/ 3536509 w 5217023"/>
              <a:gd name="connsiteY20" fmla="*/ 3297128 h 3994777"/>
              <a:gd name="connsiteX21" fmla="*/ 3148966 w 5217023"/>
              <a:gd name="connsiteY21" fmla="*/ 3485478 h 3994777"/>
              <a:gd name="connsiteX22" fmla="*/ 1860557 w 5217023"/>
              <a:gd name="connsiteY22" fmla="*/ 3880910 h 3994777"/>
              <a:gd name="connsiteX23" fmla="*/ 573715 w 5217023"/>
              <a:gd name="connsiteY23" fmla="*/ 3983764 h 3994777"/>
              <a:gd name="connsiteX24" fmla="*/ 108410 w 5217023"/>
              <a:gd name="connsiteY24" fmla="*/ 3908816 h 3994777"/>
              <a:gd name="connsiteX25" fmla="*/ 0 w 5217023"/>
              <a:gd name="connsiteY25" fmla="*/ 3876793 h 3994777"/>
              <a:gd name="connsiteX26" fmla="*/ 0 w 5217023"/>
              <a:gd name="connsiteY26" fmla="*/ 3802912 h 3994777"/>
              <a:gd name="connsiteX27" fmla="*/ 36975 w 5217023"/>
              <a:gd name="connsiteY27" fmla="*/ 3815954 h 3994777"/>
              <a:gd name="connsiteX28" fmla="*/ 561628 w 5217023"/>
              <a:gd name="connsiteY28" fmla="*/ 3912655 h 3994777"/>
              <a:gd name="connsiteX29" fmla="*/ 1683086 w 5217023"/>
              <a:gd name="connsiteY29" fmla="*/ 3844334 h 3994777"/>
              <a:gd name="connsiteX30" fmla="*/ 1806023 w 5217023"/>
              <a:gd name="connsiteY30" fmla="*/ 3820992 h 3994777"/>
              <a:gd name="connsiteX31" fmla="*/ 1921817 w 5217023"/>
              <a:gd name="connsiteY31" fmla="*/ 3795747 h 3994777"/>
              <a:gd name="connsiteX32" fmla="*/ 1243689 w 5217023"/>
              <a:gd name="connsiteY32" fmla="*/ 3846539 h 3994777"/>
              <a:gd name="connsiteX33" fmla="*/ 62875 w 5217023"/>
              <a:gd name="connsiteY33" fmla="*/ 3668143 h 3994777"/>
              <a:gd name="connsiteX34" fmla="*/ 0 w 5217023"/>
              <a:gd name="connsiteY34" fmla="*/ 3644185 h 3994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217023" h="3994777">
                <a:moveTo>
                  <a:pt x="1945461" y="3787398"/>
                </a:moveTo>
                <a:lnTo>
                  <a:pt x="1942113" y="3790053"/>
                </a:lnTo>
                <a:lnTo>
                  <a:pt x="1946982" y="3787990"/>
                </a:lnTo>
                <a:cubicBezTo>
                  <a:pt x="1946982" y="3787990"/>
                  <a:pt x="1946379" y="3787019"/>
                  <a:pt x="1945461" y="3787398"/>
                </a:cubicBezTo>
                <a:close/>
                <a:moveTo>
                  <a:pt x="0" y="0"/>
                </a:moveTo>
                <a:lnTo>
                  <a:pt x="5030958" y="0"/>
                </a:lnTo>
                <a:lnTo>
                  <a:pt x="5046198" y="153449"/>
                </a:lnTo>
                <a:cubicBezTo>
                  <a:pt x="5052189" y="240558"/>
                  <a:pt x="5055458" y="328007"/>
                  <a:pt x="5055729" y="415828"/>
                </a:cubicBezTo>
                <a:cubicBezTo>
                  <a:pt x="5057604" y="923672"/>
                  <a:pt x="4959210" y="1409054"/>
                  <a:pt x="4735242" y="1867130"/>
                </a:cubicBezTo>
                <a:cubicBezTo>
                  <a:pt x="4533284" y="2280198"/>
                  <a:pt x="4248921" y="2629330"/>
                  <a:pt x="3907395" y="2938441"/>
                </a:cubicBezTo>
                <a:cubicBezTo>
                  <a:pt x="3922498" y="2931535"/>
                  <a:pt x="3935859" y="2921330"/>
                  <a:pt x="3946497" y="2908567"/>
                </a:cubicBezTo>
                <a:cubicBezTo>
                  <a:pt x="4193494" y="2700987"/>
                  <a:pt x="4408756" y="2458364"/>
                  <a:pt x="4585421" y="2188401"/>
                </a:cubicBezTo>
                <a:cubicBezTo>
                  <a:pt x="4967641" y="1608533"/>
                  <a:pt x="5169304" y="975361"/>
                  <a:pt x="5142585" y="276891"/>
                </a:cubicBezTo>
                <a:cubicBezTo>
                  <a:pt x="5139764" y="194215"/>
                  <a:pt x="5132824" y="111888"/>
                  <a:pt x="5121833" y="30208"/>
                </a:cubicBezTo>
                <a:lnTo>
                  <a:pt x="5116229" y="0"/>
                </a:lnTo>
                <a:lnTo>
                  <a:pt x="5184724" y="0"/>
                </a:lnTo>
                <a:lnTo>
                  <a:pt x="5196265" y="66113"/>
                </a:lnTo>
                <a:cubicBezTo>
                  <a:pt x="5249921" y="496647"/>
                  <a:pt x="5197997" y="931171"/>
                  <a:pt x="5058603" y="1368242"/>
                </a:cubicBezTo>
                <a:cubicBezTo>
                  <a:pt x="4872414" y="1953929"/>
                  <a:pt x="4544298" y="2451351"/>
                  <a:pt x="4096624" y="2870829"/>
                </a:cubicBezTo>
                <a:cubicBezTo>
                  <a:pt x="4012832" y="2949426"/>
                  <a:pt x="3924415" y="3022439"/>
                  <a:pt x="3833203" y="3092190"/>
                </a:cubicBezTo>
                <a:cubicBezTo>
                  <a:pt x="3741992" y="3161943"/>
                  <a:pt x="3648667" y="3225510"/>
                  <a:pt x="3536509" y="3297128"/>
                </a:cubicBezTo>
                <a:cubicBezTo>
                  <a:pt x="3427215" y="3372735"/>
                  <a:pt x="3288598" y="3430233"/>
                  <a:pt x="3148966" y="3485478"/>
                </a:cubicBezTo>
                <a:cubicBezTo>
                  <a:pt x="2729930" y="3651299"/>
                  <a:pt x="2302194" y="3788890"/>
                  <a:pt x="1860557" y="3880910"/>
                </a:cubicBezTo>
                <a:cubicBezTo>
                  <a:pt x="1435974" y="3969444"/>
                  <a:pt x="1008052" y="4017957"/>
                  <a:pt x="573715" y="3983764"/>
                </a:cubicBezTo>
                <a:cubicBezTo>
                  <a:pt x="415134" y="3971300"/>
                  <a:pt x="259585" y="3947743"/>
                  <a:pt x="108410" y="3908816"/>
                </a:cubicBezTo>
                <a:lnTo>
                  <a:pt x="0" y="3876793"/>
                </a:lnTo>
                <a:lnTo>
                  <a:pt x="0" y="3802912"/>
                </a:lnTo>
                <a:lnTo>
                  <a:pt x="36975" y="3815954"/>
                </a:lnTo>
                <a:cubicBezTo>
                  <a:pt x="206404" y="3867475"/>
                  <a:pt x="382020" y="3897326"/>
                  <a:pt x="561628" y="3912655"/>
                </a:cubicBezTo>
                <a:cubicBezTo>
                  <a:pt x="938583" y="3944832"/>
                  <a:pt x="1311814" y="3910697"/>
                  <a:pt x="1683086" y="3844334"/>
                </a:cubicBezTo>
                <a:cubicBezTo>
                  <a:pt x="1724123" y="3837151"/>
                  <a:pt x="1765097" y="3829374"/>
                  <a:pt x="1806023" y="3820992"/>
                </a:cubicBezTo>
                <a:cubicBezTo>
                  <a:pt x="1844740" y="3813079"/>
                  <a:pt x="1883218" y="3804161"/>
                  <a:pt x="1921817" y="3795747"/>
                </a:cubicBezTo>
                <a:cubicBezTo>
                  <a:pt x="1697011" y="3826435"/>
                  <a:pt x="1470551" y="3843387"/>
                  <a:pt x="1243689" y="3846539"/>
                </a:cubicBezTo>
                <a:cubicBezTo>
                  <a:pt x="839058" y="3849054"/>
                  <a:pt x="443424" y="3800206"/>
                  <a:pt x="62875" y="3668143"/>
                </a:cubicBezTo>
                <a:lnTo>
                  <a:pt x="0" y="3644185"/>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sp>
        <p:nvSpPr>
          <p:cNvPr id="2" name="Titolo 1">
            <a:extLst>
              <a:ext uri="{FF2B5EF4-FFF2-40B4-BE49-F238E27FC236}">
                <a16:creationId xmlns:a16="http://schemas.microsoft.com/office/drawing/2014/main" id="{65E48D46-85EA-1B07-9395-2D02ACCDE6D0}"/>
              </a:ext>
            </a:extLst>
          </p:cNvPr>
          <p:cNvSpPr>
            <a:spLocks noGrp="1"/>
          </p:cNvSpPr>
          <p:nvPr>
            <p:ph type="title"/>
          </p:nvPr>
        </p:nvSpPr>
        <p:spPr>
          <a:xfrm>
            <a:off x="439615" y="565778"/>
            <a:ext cx="4120662" cy="2565302"/>
          </a:xfrm>
        </p:spPr>
        <p:txBody>
          <a:bodyPr anchor="t">
            <a:normAutofit fontScale="90000"/>
          </a:bodyPr>
          <a:lstStyle/>
          <a:p>
            <a:pPr>
              <a:lnSpc>
                <a:spcPct val="90000"/>
              </a:lnSpc>
            </a:pPr>
            <a:r>
              <a:rPr lang="it-IT" sz="4400" dirty="0">
                <a:cs typeface="Times New Roman" panose="02020603050405020304" pitchFamily="18" charset="0"/>
              </a:rPr>
              <a:t>Risultati della Ricerca:</a:t>
            </a:r>
            <a:br>
              <a:rPr lang="it-IT" sz="4400" dirty="0">
                <a:cs typeface="Times New Roman" panose="02020603050405020304" pitchFamily="18" charset="0"/>
              </a:rPr>
            </a:br>
            <a:r>
              <a:rPr lang="it-IT" sz="4400" dirty="0">
                <a:cs typeface="Times New Roman" panose="02020603050405020304" pitchFamily="18" charset="0"/>
              </a:rPr>
              <a:t>Come il campione ha valutato il lavoro delle istituzioni</a:t>
            </a:r>
          </a:p>
        </p:txBody>
      </p:sp>
      <p:graphicFrame>
        <p:nvGraphicFramePr>
          <p:cNvPr id="31" name="Grafico 18">
            <a:extLst>
              <a:ext uri="{FF2B5EF4-FFF2-40B4-BE49-F238E27FC236}">
                <a16:creationId xmlns:a16="http://schemas.microsoft.com/office/drawing/2014/main" id="{3F4C86E9-9A21-4C40-0D58-9B8F089AF880}"/>
              </a:ext>
            </a:extLst>
          </p:cNvPr>
          <p:cNvGraphicFramePr>
            <a:graphicFrameLocks noGrp="1"/>
          </p:cNvGraphicFramePr>
          <p:nvPr>
            <p:ph idx="1"/>
            <p:extLst/>
          </p:nvPr>
        </p:nvGraphicFramePr>
        <p:xfrm>
          <a:off x="5384425" y="103009"/>
          <a:ext cx="6637126" cy="294162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32" name="Grafico 31">
            <a:extLst>
              <a:ext uri="{FF2B5EF4-FFF2-40B4-BE49-F238E27FC236}">
                <a16:creationId xmlns:a16="http://schemas.microsoft.com/office/drawing/2014/main" id="{A09867A4-4AB2-2ACE-7170-A06A52C03B6A}"/>
              </a:ext>
            </a:extLst>
          </p:cNvPr>
          <p:cNvGraphicFramePr/>
          <p:nvPr>
            <p:extLst/>
          </p:nvPr>
        </p:nvGraphicFramePr>
        <p:xfrm>
          <a:off x="4737287" y="3511640"/>
          <a:ext cx="7291753" cy="3185314"/>
        </p:xfrm>
        <a:graphic>
          <a:graphicData uri="http://schemas.openxmlformats.org/drawingml/2006/chart">
            <c:chart xmlns:c="http://schemas.openxmlformats.org/drawingml/2006/chart" xmlns:r="http://schemas.openxmlformats.org/officeDocument/2006/relationships" r:id="rId3"/>
          </a:graphicData>
        </a:graphic>
      </p:graphicFrame>
      <p:sp>
        <p:nvSpPr>
          <p:cNvPr id="3" name="CasellaDiTesto 2">
            <a:extLst>
              <a:ext uri="{FF2B5EF4-FFF2-40B4-BE49-F238E27FC236}">
                <a16:creationId xmlns:a16="http://schemas.microsoft.com/office/drawing/2014/main" id="{45E484CF-347E-B8BA-B88F-29CCA748F2D6}"/>
              </a:ext>
            </a:extLst>
          </p:cNvPr>
          <p:cNvSpPr txBox="1"/>
          <p:nvPr/>
        </p:nvSpPr>
        <p:spPr>
          <a:xfrm>
            <a:off x="386062" y="4411177"/>
            <a:ext cx="4227768" cy="1631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Rispetto al rispetto dell’identità di genere e all’inclusività, il campione, pur riconoscendo che c’è ancora molto lavoro da fare, reputano più avanti le imprese rispetto alle istituzioni.</a:t>
            </a:r>
          </a:p>
        </p:txBody>
      </p:sp>
    </p:spTree>
    <p:extLst>
      <p:ext uri="{BB962C8B-B14F-4D97-AF65-F5344CB8AC3E}">
        <p14:creationId xmlns:p14="http://schemas.microsoft.com/office/powerpoint/2010/main" val="2716367203"/>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0">
            <a:extLst>
              <a:ext uri="{FF2B5EF4-FFF2-40B4-BE49-F238E27FC236}">
                <a16:creationId xmlns:a16="http://schemas.microsoft.com/office/drawing/2014/main" id="{A9D2268A-D939-4E78-91B6-6C7E464067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pic>
        <p:nvPicPr>
          <p:cNvPr id="5" name="Immagine 4" descr="Immagine che contiene testo, cielo notturno&#10;&#10;Descrizione generata automaticamente">
            <a:extLst>
              <a:ext uri="{FF2B5EF4-FFF2-40B4-BE49-F238E27FC236}">
                <a16:creationId xmlns:a16="http://schemas.microsoft.com/office/drawing/2014/main" id="{21EB5EE1-F9E6-2F89-08DF-31E125FF033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a:stretch/>
        </p:blipFill>
        <p:spPr>
          <a:xfrm>
            <a:off x="20" y="10"/>
            <a:ext cx="12191979" cy="6857990"/>
          </a:xfrm>
          <a:prstGeom prst="rect">
            <a:avLst/>
          </a:prstGeom>
        </p:spPr>
      </p:pic>
      <p:sp>
        <p:nvSpPr>
          <p:cNvPr id="2" name="Titolo 1">
            <a:extLst>
              <a:ext uri="{FF2B5EF4-FFF2-40B4-BE49-F238E27FC236}">
                <a16:creationId xmlns:a16="http://schemas.microsoft.com/office/drawing/2014/main" id="{5DD3B7EF-F9E3-CB10-3034-6C4376FCF896}"/>
              </a:ext>
            </a:extLst>
          </p:cNvPr>
          <p:cNvSpPr>
            <a:spLocks noGrp="1"/>
          </p:cNvSpPr>
          <p:nvPr>
            <p:ph type="title"/>
          </p:nvPr>
        </p:nvSpPr>
        <p:spPr>
          <a:xfrm>
            <a:off x="1799939" y="3094892"/>
            <a:ext cx="3636498" cy="1722565"/>
          </a:xfrm>
        </p:spPr>
        <p:txBody>
          <a:bodyPr>
            <a:normAutofit fontScale="90000"/>
          </a:bodyPr>
          <a:lstStyle/>
          <a:p>
            <a:r>
              <a:rPr lang="it-IT" sz="7200" dirty="0"/>
              <a:t>Conclusioni</a:t>
            </a:r>
          </a:p>
        </p:txBody>
      </p:sp>
      <p:sp>
        <p:nvSpPr>
          <p:cNvPr id="33" name="sketchy content container">
            <a:extLst>
              <a:ext uri="{FF2B5EF4-FFF2-40B4-BE49-F238E27FC236}">
                <a16:creationId xmlns:a16="http://schemas.microsoft.com/office/drawing/2014/main" id="{E0C43A58-225D-452D-8185-0D89D1EED8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18921" y="493776"/>
            <a:ext cx="6229604" cy="5722227"/>
          </a:xfrm>
          <a:custGeom>
            <a:avLst/>
            <a:gdLst>
              <a:gd name="connsiteX0" fmla="*/ 0 w 6229604"/>
              <a:gd name="connsiteY0" fmla="*/ 0 h 5722227"/>
              <a:gd name="connsiteX1" fmla="*/ 629882 w 6229604"/>
              <a:gd name="connsiteY1" fmla="*/ 0 h 5722227"/>
              <a:gd name="connsiteX2" fmla="*/ 1135172 w 6229604"/>
              <a:gd name="connsiteY2" fmla="*/ 0 h 5722227"/>
              <a:gd name="connsiteX3" fmla="*/ 1951943 w 6229604"/>
              <a:gd name="connsiteY3" fmla="*/ 0 h 5722227"/>
              <a:gd name="connsiteX4" fmla="*/ 2581825 w 6229604"/>
              <a:gd name="connsiteY4" fmla="*/ 0 h 5722227"/>
              <a:gd name="connsiteX5" fmla="*/ 3211707 w 6229604"/>
              <a:gd name="connsiteY5" fmla="*/ 0 h 5722227"/>
              <a:gd name="connsiteX6" fmla="*/ 4028477 w 6229604"/>
              <a:gd name="connsiteY6" fmla="*/ 0 h 5722227"/>
              <a:gd name="connsiteX7" fmla="*/ 4596063 w 6229604"/>
              <a:gd name="connsiteY7" fmla="*/ 0 h 5722227"/>
              <a:gd name="connsiteX8" fmla="*/ 5412834 w 6229604"/>
              <a:gd name="connsiteY8" fmla="*/ 0 h 5722227"/>
              <a:gd name="connsiteX9" fmla="*/ 6229604 w 6229604"/>
              <a:gd name="connsiteY9" fmla="*/ 0 h 5722227"/>
              <a:gd name="connsiteX10" fmla="*/ 6229604 w 6229604"/>
              <a:gd name="connsiteY10" fmla="*/ 635803 h 5722227"/>
              <a:gd name="connsiteX11" fmla="*/ 6229604 w 6229604"/>
              <a:gd name="connsiteY11" fmla="*/ 1271606 h 5722227"/>
              <a:gd name="connsiteX12" fmla="*/ 6229604 w 6229604"/>
              <a:gd name="connsiteY12" fmla="*/ 1964631 h 5722227"/>
              <a:gd name="connsiteX13" fmla="*/ 6229604 w 6229604"/>
              <a:gd name="connsiteY13" fmla="*/ 2428767 h 5722227"/>
              <a:gd name="connsiteX14" fmla="*/ 6229604 w 6229604"/>
              <a:gd name="connsiteY14" fmla="*/ 3064570 h 5722227"/>
              <a:gd name="connsiteX15" fmla="*/ 6229604 w 6229604"/>
              <a:gd name="connsiteY15" fmla="*/ 3700373 h 5722227"/>
              <a:gd name="connsiteX16" fmla="*/ 6229604 w 6229604"/>
              <a:gd name="connsiteY16" fmla="*/ 4336176 h 5722227"/>
              <a:gd name="connsiteX17" fmla="*/ 6229604 w 6229604"/>
              <a:gd name="connsiteY17" fmla="*/ 5029202 h 5722227"/>
              <a:gd name="connsiteX18" fmla="*/ 6229604 w 6229604"/>
              <a:gd name="connsiteY18" fmla="*/ 5722227 h 5722227"/>
              <a:gd name="connsiteX19" fmla="*/ 5475130 w 6229604"/>
              <a:gd name="connsiteY19" fmla="*/ 5722227 h 5722227"/>
              <a:gd name="connsiteX20" fmla="*/ 4907544 w 6229604"/>
              <a:gd name="connsiteY20" fmla="*/ 5722227 h 5722227"/>
              <a:gd name="connsiteX21" fmla="*/ 4090773 w 6229604"/>
              <a:gd name="connsiteY21" fmla="*/ 5722227 h 5722227"/>
              <a:gd name="connsiteX22" fmla="*/ 3398595 w 6229604"/>
              <a:gd name="connsiteY22" fmla="*/ 5722227 h 5722227"/>
              <a:gd name="connsiteX23" fmla="*/ 2831009 w 6229604"/>
              <a:gd name="connsiteY23" fmla="*/ 5722227 h 5722227"/>
              <a:gd name="connsiteX24" fmla="*/ 2138831 w 6229604"/>
              <a:gd name="connsiteY24" fmla="*/ 5722227 h 5722227"/>
              <a:gd name="connsiteX25" fmla="*/ 1633541 w 6229604"/>
              <a:gd name="connsiteY25" fmla="*/ 5722227 h 5722227"/>
              <a:gd name="connsiteX26" fmla="*/ 1128251 w 6229604"/>
              <a:gd name="connsiteY26" fmla="*/ 5722227 h 5722227"/>
              <a:gd name="connsiteX27" fmla="*/ 0 w 6229604"/>
              <a:gd name="connsiteY27" fmla="*/ 5722227 h 5722227"/>
              <a:gd name="connsiteX28" fmla="*/ 0 w 6229604"/>
              <a:gd name="connsiteY28" fmla="*/ 5200869 h 5722227"/>
              <a:gd name="connsiteX29" fmla="*/ 0 w 6229604"/>
              <a:gd name="connsiteY29" fmla="*/ 4450621 h 5722227"/>
              <a:gd name="connsiteX30" fmla="*/ 0 w 6229604"/>
              <a:gd name="connsiteY30" fmla="*/ 3872040 h 5722227"/>
              <a:gd name="connsiteX31" fmla="*/ 0 w 6229604"/>
              <a:gd name="connsiteY31" fmla="*/ 3407904 h 5722227"/>
              <a:gd name="connsiteX32" fmla="*/ 0 w 6229604"/>
              <a:gd name="connsiteY32" fmla="*/ 2714879 h 5722227"/>
              <a:gd name="connsiteX33" fmla="*/ 0 w 6229604"/>
              <a:gd name="connsiteY33" fmla="*/ 2193520 h 5722227"/>
              <a:gd name="connsiteX34" fmla="*/ 0 w 6229604"/>
              <a:gd name="connsiteY34" fmla="*/ 1500495 h 5722227"/>
              <a:gd name="connsiteX35" fmla="*/ 0 w 6229604"/>
              <a:gd name="connsiteY35" fmla="*/ 750248 h 5722227"/>
              <a:gd name="connsiteX36" fmla="*/ 0 w 6229604"/>
              <a:gd name="connsiteY36" fmla="*/ 0 h 57222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6229604" h="5722227" extrusionOk="0">
                <a:moveTo>
                  <a:pt x="0" y="0"/>
                </a:moveTo>
                <a:cubicBezTo>
                  <a:pt x="134765" y="733"/>
                  <a:pt x="359555" y="-15387"/>
                  <a:pt x="629882" y="0"/>
                </a:cubicBezTo>
                <a:cubicBezTo>
                  <a:pt x="900209" y="15387"/>
                  <a:pt x="965450" y="15937"/>
                  <a:pt x="1135172" y="0"/>
                </a:cubicBezTo>
                <a:cubicBezTo>
                  <a:pt x="1304894" y="-15937"/>
                  <a:pt x="1787212" y="10921"/>
                  <a:pt x="1951943" y="0"/>
                </a:cubicBezTo>
                <a:cubicBezTo>
                  <a:pt x="2116674" y="-10921"/>
                  <a:pt x="2378222" y="13313"/>
                  <a:pt x="2581825" y="0"/>
                </a:cubicBezTo>
                <a:cubicBezTo>
                  <a:pt x="2785428" y="-13313"/>
                  <a:pt x="2915218" y="19972"/>
                  <a:pt x="3211707" y="0"/>
                </a:cubicBezTo>
                <a:cubicBezTo>
                  <a:pt x="3508196" y="-19972"/>
                  <a:pt x="3832828" y="-34359"/>
                  <a:pt x="4028477" y="0"/>
                </a:cubicBezTo>
                <a:cubicBezTo>
                  <a:pt x="4224126" y="34359"/>
                  <a:pt x="4361257" y="4467"/>
                  <a:pt x="4596063" y="0"/>
                </a:cubicBezTo>
                <a:cubicBezTo>
                  <a:pt x="4830869" y="-4467"/>
                  <a:pt x="5091403" y="-7365"/>
                  <a:pt x="5412834" y="0"/>
                </a:cubicBezTo>
                <a:cubicBezTo>
                  <a:pt x="5734265" y="7365"/>
                  <a:pt x="6034988" y="-26786"/>
                  <a:pt x="6229604" y="0"/>
                </a:cubicBezTo>
                <a:cubicBezTo>
                  <a:pt x="6208296" y="256153"/>
                  <a:pt x="6219810" y="335049"/>
                  <a:pt x="6229604" y="635803"/>
                </a:cubicBezTo>
                <a:cubicBezTo>
                  <a:pt x="6239398" y="936557"/>
                  <a:pt x="6230184" y="1092448"/>
                  <a:pt x="6229604" y="1271606"/>
                </a:cubicBezTo>
                <a:cubicBezTo>
                  <a:pt x="6229024" y="1450764"/>
                  <a:pt x="6217841" y="1797531"/>
                  <a:pt x="6229604" y="1964631"/>
                </a:cubicBezTo>
                <a:cubicBezTo>
                  <a:pt x="6241367" y="2131731"/>
                  <a:pt x="6220367" y="2235822"/>
                  <a:pt x="6229604" y="2428767"/>
                </a:cubicBezTo>
                <a:cubicBezTo>
                  <a:pt x="6238841" y="2621712"/>
                  <a:pt x="6220929" y="2925917"/>
                  <a:pt x="6229604" y="3064570"/>
                </a:cubicBezTo>
                <a:cubicBezTo>
                  <a:pt x="6238279" y="3203223"/>
                  <a:pt x="6256755" y="3501958"/>
                  <a:pt x="6229604" y="3700373"/>
                </a:cubicBezTo>
                <a:cubicBezTo>
                  <a:pt x="6202453" y="3898788"/>
                  <a:pt x="6201714" y="4046823"/>
                  <a:pt x="6229604" y="4336176"/>
                </a:cubicBezTo>
                <a:cubicBezTo>
                  <a:pt x="6257494" y="4625529"/>
                  <a:pt x="6258821" y="4774033"/>
                  <a:pt x="6229604" y="5029202"/>
                </a:cubicBezTo>
                <a:cubicBezTo>
                  <a:pt x="6200387" y="5284371"/>
                  <a:pt x="6233334" y="5383875"/>
                  <a:pt x="6229604" y="5722227"/>
                </a:cubicBezTo>
                <a:cubicBezTo>
                  <a:pt x="6016393" y="5707881"/>
                  <a:pt x="5684528" y="5751176"/>
                  <a:pt x="5475130" y="5722227"/>
                </a:cubicBezTo>
                <a:cubicBezTo>
                  <a:pt x="5265732" y="5693278"/>
                  <a:pt x="5082862" y="5732690"/>
                  <a:pt x="4907544" y="5722227"/>
                </a:cubicBezTo>
                <a:cubicBezTo>
                  <a:pt x="4732226" y="5711764"/>
                  <a:pt x="4474837" y="5716289"/>
                  <a:pt x="4090773" y="5722227"/>
                </a:cubicBezTo>
                <a:cubicBezTo>
                  <a:pt x="3706709" y="5728165"/>
                  <a:pt x="3645902" y="5723973"/>
                  <a:pt x="3398595" y="5722227"/>
                </a:cubicBezTo>
                <a:cubicBezTo>
                  <a:pt x="3151288" y="5720481"/>
                  <a:pt x="3001606" y="5732695"/>
                  <a:pt x="2831009" y="5722227"/>
                </a:cubicBezTo>
                <a:cubicBezTo>
                  <a:pt x="2660412" y="5711759"/>
                  <a:pt x="2424161" y="5689878"/>
                  <a:pt x="2138831" y="5722227"/>
                </a:cubicBezTo>
                <a:cubicBezTo>
                  <a:pt x="1853501" y="5754576"/>
                  <a:pt x="1788223" y="5720540"/>
                  <a:pt x="1633541" y="5722227"/>
                </a:cubicBezTo>
                <a:cubicBezTo>
                  <a:pt x="1478859" y="5723915"/>
                  <a:pt x="1324151" y="5739059"/>
                  <a:pt x="1128251" y="5722227"/>
                </a:cubicBezTo>
                <a:cubicBezTo>
                  <a:pt x="932351" y="5705396"/>
                  <a:pt x="522340" y="5691488"/>
                  <a:pt x="0" y="5722227"/>
                </a:cubicBezTo>
                <a:cubicBezTo>
                  <a:pt x="-8445" y="5596771"/>
                  <a:pt x="-11215" y="5344833"/>
                  <a:pt x="0" y="5200869"/>
                </a:cubicBezTo>
                <a:cubicBezTo>
                  <a:pt x="11215" y="5056905"/>
                  <a:pt x="20310" y="4693766"/>
                  <a:pt x="0" y="4450621"/>
                </a:cubicBezTo>
                <a:cubicBezTo>
                  <a:pt x="-20310" y="4207476"/>
                  <a:pt x="817" y="4075053"/>
                  <a:pt x="0" y="3872040"/>
                </a:cubicBezTo>
                <a:cubicBezTo>
                  <a:pt x="-817" y="3669027"/>
                  <a:pt x="-21729" y="3595882"/>
                  <a:pt x="0" y="3407904"/>
                </a:cubicBezTo>
                <a:cubicBezTo>
                  <a:pt x="21729" y="3219926"/>
                  <a:pt x="-30605" y="3052469"/>
                  <a:pt x="0" y="2714879"/>
                </a:cubicBezTo>
                <a:cubicBezTo>
                  <a:pt x="30605" y="2377289"/>
                  <a:pt x="-16081" y="2430808"/>
                  <a:pt x="0" y="2193520"/>
                </a:cubicBezTo>
                <a:cubicBezTo>
                  <a:pt x="16081" y="1956232"/>
                  <a:pt x="18120" y="1817979"/>
                  <a:pt x="0" y="1500495"/>
                </a:cubicBezTo>
                <a:cubicBezTo>
                  <a:pt x="-18120" y="1183011"/>
                  <a:pt x="23969" y="972269"/>
                  <a:pt x="0" y="750248"/>
                </a:cubicBezTo>
                <a:cubicBezTo>
                  <a:pt x="-23969" y="528227"/>
                  <a:pt x="-3769" y="358360"/>
                  <a:pt x="0" y="0"/>
                </a:cubicBezTo>
                <a:close/>
              </a:path>
            </a:pathLst>
          </a:custGeom>
          <a:noFill/>
          <a:ln w="25400">
            <a:solidFill>
              <a:schemeClr val="tx1"/>
            </a:solidFill>
            <a:round/>
            <a:extLst>
              <a:ext uri="{C807C97D-BFC1-408E-A445-0C87EB9F89A2}">
                <ask:lineSketchStyleProps xmlns:ask="http://schemas.microsoft.com/office/drawing/2018/sketchyshapes" xmln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he Hand Bold"/>
              <a:ea typeface="+mn-ea"/>
              <a:cs typeface="+mn-cs"/>
            </a:endParaRPr>
          </a:p>
        </p:txBody>
      </p:sp>
      <p:graphicFrame>
        <p:nvGraphicFramePr>
          <p:cNvPr id="7" name="Segnaposto contenuto 6">
            <a:extLst>
              <a:ext uri="{FF2B5EF4-FFF2-40B4-BE49-F238E27FC236}">
                <a16:creationId xmlns:a16="http://schemas.microsoft.com/office/drawing/2014/main" id="{6A76A1FF-B107-4916-EDCC-888ED1072E5B}"/>
              </a:ext>
            </a:extLst>
          </p:cNvPr>
          <p:cNvGraphicFramePr>
            <a:graphicFrameLocks noGrp="1"/>
          </p:cNvGraphicFramePr>
          <p:nvPr>
            <p:ph idx="1"/>
            <p:extLst/>
          </p:nvPr>
        </p:nvGraphicFramePr>
        <p:xfrm>
          <a:off x="5436447" y="641997"/>
          <a:ext cx="5994551" cy="55740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651807878"/>
      </p:ext>
    </p:extLst>
  </p:cSld>
  <p:clrMapOvr>
    <a:overrideClrMapping bg1="dk1" tx1="lt1" bg2="dk2" tx2="lt2" accent1="accent1" accent2="accent2" accent3="accent3" accent4="accent4" accent5="accent5" accent6="accent6" hlink="hlink" folHlink="folHlink"/>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1"/>
            <a:ext cx="12192000" cy="993058"/>
          </a:xfrm>
        </p:spPr>
        <p:txBody>
          <a:bodyPr/>
          <a:lstStyle/>
          <a:p>
            <a:pPr algn="ctr"/>
            <a:r>
              <a:rPr lang="it-IT" dirty="0"/>
              <a:t>BIG DATA: evoluzione delle definizioni</a:t>
            </a:r>
          </a:p>
        </p:txBody>
      </p:sp>
      <p:sp>
        <p:nvSpPr>
          <p:cNvPr id="8" name="Rettangolo 7"/>
          <p:cNvSpPr/>
          <p:nvPr/>
        </p:nvSpPr>
        <p:spPr>
          <a:xfrm>
            <a:off x="0" y="1148872"/>
            <a:ext cx="8072284" cy="4893647"/>
          </a:xfrm>
          <a:prstGeom prst="rect">
            <a:avLst/>
          </a:prstGeom>
        </p:spPr>
        <p:txBody>
          <a:bodyPr wrap="square">
            <a:spAutoFit/>
          </a:bodyPr>
          <a:lstStyle/>
          <a:p>
            <a:r>
              <a:rPr lang="it-IT" sz="2400" dirty="0"/>
              <a:t>Secondo Giuffrida, Rinaldi e </a:t>
            </a:r>
            <a:r>
              <a:rPr lang="it-IT" sz="2400" dirty="0" err="1"/>
              <a:t>Zarba</a:t>
            </a:r>
            <a:r>
              <a:rPr lang="it-IT" sz="2400" dirty="0"/>
              <a:t> (2016 , 160) ci sono probabilmente altri esempi più rappresentativi per comprendere le sfide offerte dai big data, ovvero:</a:t>
            </a:r>
          </a:p>
          <a:p>
            <a:endParaRPr lang="it-IT" sz="2400" dirty="0"/>
          </a:p>
          <a:p>
            <a:r>
              <a:rPr lang="it-IT" sz="2400" dirty="0"/>
              <a:t>Mayer-</a:t>
            </a:r>
            <a:r>
              <a:rPr lang="it-IT" sz="2400" dirty="0" err="1"/>
              <a:t>Schönberger</a:t>
            </a:r>
            <a:r>
              <a:rPr lang="it-IT" sz="2400" dirty="0"/>
              <a:t> e </a:t>
            </a:r>
            <a:r>
              <a:rPr lang="it-IT" sz="2400" dirty="0" err="1"/>
              <a:t>Cukier</a:t>
            </a:r>
            <a:r>
              <a:rPr lang="it-IT" sz="2400" dirty="0"/>
              <a:t> (2013) con le </a:t>
            </a:r>
            <a:r>
              <a:rPr lang="it-IT" sz="2400" dirty="0" err="1"/>
              <a:t>three</a:t>
            </a:r>
            <a:r>
              <a:rPr lang="it-IT" sz="2400" dirty="0"/>
              <a:t> </a:t>
            </a:r>
            <a:r>
              <a:rPr lang="it-IT" sz="2400" dirty="0" err="1"/>
              <a:t>shifts</a:t>
            </a:r>
            <a:r>
              <a:rPr lang="it-IT" sz="2400" dirty="0"/>
              <a:t> (</a:t>
            </a:r>
            <a:r>
              <a:rPr lang="it-IT" sz="2400" dirty="0" err="1"/>
              <a:t>allness</a:t>
            </a:r>
            <a:r>
              <a:rPr lang="it-IT" sz="2400" dirty="0"/>
              <a:t>, </a:t>
            </a:r>
            <a:r>
              <a:rPr lang="it-IT" sz="2400" dirty="0" err="1"/>
              <a:t>messy</a:t>
            </a:r>
            <a:r>
              <a:rPr lang="it-IT" sz="2400" dirty="0"/>
              <a:t>, and </a:t>
            </a:r>
            <a:r>
              <a:rPr lang="it-IT" sz="2400" dirty="0" err="1"/>
              <a:t>causality</a:t>
            </a:r>
            <a:r>
              <a:rPr lang="it-IT" sz="2400" dirty="0"/>
              <a:t> vs </a:t>
            </a:r>
            <a:r>
              <a:rPr lang="it-IT" sz="2400" dirty="0" err="1"/>
              <a:t>correlation</a:t>
            </a:r>
            <a:r>
              <a:rPr lang="it-IT" sz="2400" dirty="0"/>
              <a:t>);</a:t>
            </a:r>
          </a:p>
          <a:p>
            <a:endParaRPr lang="it-IT" sz="2400" dirty="0"/>
          </a:p>
          <a:p>
            <a:r>
              <a:rPr lang="it-IT" sz="2400" dirty="0" err="1"/>
              <a:t>Einav</a:t>
            </a:r>
            <a:r>
              <a:rPr lang="it-IT" sz="2400" dirty="0"/>
              <a:t> e Levin (2013) con le loro tre </a:t>
            </a:r>
            <a:r>
              <a:rPr lang="en-US" sz="2400" dirty="0" err="1"/>
              <a:t>caratteristiche</a:t>
            </a:r>
            <a:r>
              <a:rPr lang="en-US" sz="2400" dirty="0"/>
              <a:t> </a:t>
            </a:r>
            <a:r>
              <a:rPr lang="en-US" sz="2400" dirty="0" err="1"/>
              <a:t>principali</a:t>
            </a:r>
            <a:r>
              <a:rPr lang="en-US" sz="2400" dirty="0"/>
              <a:t> (real-time, large size datasets, new ways of observing </a:t>
            </a:r>
            <a:r>
              <a:rPr lang="it-IT" sz="2400" dirty="0"/>
              <a:t>social relations).</a:t>
            </a:r>
          </a:p>
          <a:p>
            <a:endParaRPr lang="it-IT" sz="2400" dirty="0"/>
          </a:p>
          <a:p>
            <a:r>
              <a:rPr lang="it-IT" sz="2400" dirty="0"/>
              <a:t>Caratteristiche che sono ricomprese nelle definizioni precedenti e nella specificazione offerta da </a:t>
            </a:r>
            <a:r>
              <a:rPr lang="it-IT" sz="2400" dirty="0" err="1"/>
              <a:t>Kitchin</a:t>
            </a:r>
            <a:r>
              <a:rPr lang="it-IT" sz="2400" dirty="0"/>
              <a:t> (2013). </a:t>
            </a:r>
          </a:p>
        </p:txBody>
      </p:sp>
      <p:pic>
        <p:nvPicPr>
          <p:cNvPr id="2" name="Immagin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0" y="1986116"/>
            <a:ext cx="3810000" cy="3810000"/>
          </a:xfrm>
          <a:prstGeom prst="rect">
            <a:avLst/>
          </a:prstGeom>
        </p:spPr>
      </p:pic>
    </p:spTree>
    <p:extLst>
      <p:ext uri="{BB962C8B-B14F-4D97-AF65-F5344CB8AC3E}">
        <p14:creationId xmlns:p14="http://schemas.microsoft.com/office/powerpoint/2010/main" val="232178937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934065"/>
          </a:xfrm>
        </p:spPr>
        <p:txBody>
          <a:bodyPr/>
          <a:lstStyle/>
          <a:p>
            <a:pPr algn="ctr"/>
            <a:r>
              <a:rPr lang="it-IT" dirty="0"/>
              <a:t>BIG DATA: evoluzione delle definizioni</a:t>
            </a:r>
          </a:p>
        </p:txBody>
      </p:sp>
      <p:sp>
        <p:nvSpPr>
          <p:cNvPr id="8" name="Rettangolo 7"/>
          <p:cNvSpPr/>
          <p:nvPr/>
        </p:nvSpPr>
        <p:spPr>
          <a:xfrm>
            <a:off x="0" y="824408"/>
            <a:ext cx="11985523" cy="6370975"/>
          </a:xfrm>
          <a:prstGeom prst="rect">
            <a:avLst/>
          </a:prstGeom>
        </p:spPr>
        <p:txBody>
          <a:bodyPr wrap="square">
            <a:spAutoFit/>
          </a:bodyPr>
          <a:lstStyle/>
          <a:p>
            <a:r>
              <a:rPr lang="it-IT" sz="2400" dirty="0"/>
              <a:t>Secondo </a:t>
            </a:r>
            <a:r>
              <a:rPr lang="it-IT" sz="2400" dirty="0" err="1"/>
              <a:t>Kitchin</a:t>
            </a:r>
            <a:r>
              <a:rPr lang="it-IT" sz="2400" dirty="0"/>
              <a:t> (2013 1-2) Big Data sarebbero:</a:t>
            </a:r>
          </a:p>
          <a:p>
            <a:endParaRPr lang="it-IT" sz="2400" dirty="0"/>
          </a:p>
          <a:p>
            <a:pPr marL="342900" indent="-342900">
              <a:buFont typeface="Arial" panose="020B0604020202020204" pitchFamily="34" charset="0"/>
              <a:buChar char="•"/>
            </a:pPr>
            <a:r>
              <a:rPr lang="en-US" sz="2400" dirty="0"/>
              <a:t>huge in volume, consisting of terabytes or petabytes </a:t>
            </a:r>
            <a:r>
              <a:rPr lang="it-IT" sz="2400" dirty="0"/>
              <a:t>of data;</a:t>
            </a:r>
          </a:p>
          <a:p>
            <a:pPr marL="342900" indent="-342900">
              <a:buFont typeface="Arial" panose="020B0604020202020204" pitchFamily="34" charset="0"/>
              <a:buChar char="•"/>
            </a:pPr>
            <a:endParaRPr lang="it-IT" sz="2400" dirty="0"/>
          </a:p>
          <a:p>
            <a:pPr marL="342900" indent="-342900">
              <a:buFont typeface="Arial" panose="020B0604020202020204" pitchFamily="34" charset="0"/>
              <a:buChar char="•"/>
            </a:pPr>
            <a:r>
              <a:rPr lang="en-US" sz="2400" dirty="0"/>
              <a:t>high in velocity, being created in or near real-time;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diverse in variety, being structured and unstructured </a:t>
            </a:r>
            <a:r>
              <a:rPr lang="it-IT" sz="2400" dirty="0"/>
              <a:t>in nature;</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exhaustive in scope, striving to capture entire populations </a:t>
            </a:r>
            <a:r>
              <a:rPr lang="it-IT" sz="2400" dirty="0"/>
              <a:t>or </a:t>
            </a:r>
            <a:r>
              <a:rPr lang="it-IT" sz="2400" dirty="0" err="1"/>
              <a:t>systems</a:t>
            </a:r>
            <a:r>
              <a:rPr lang="it-IT" sz="2400" dirty="0"/>
              <a:t> (n=</a:t>
            </a:r>
            <a:r>
              <a:rPr lang="it-IT" sz="2400" dirty="0" err="1"/>
              <a:t>all</a:t>
            </a:r>
            <a:r>
              <a:rPr lang="it-IT"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fine-grained in resolution and uniquely indexical in </a:t>
            </a:r>
            <a:r>
              <a:rPr lang="it-IT" sz="2400" dirty="0" err="1"/>
              <a:t>identification</a:t>
            </a:r>
            <a:r>
              <a:rPr lang="it-IT" sz="2400" dirty="0"/>
              <a:t>;</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relational in nature, containing common fields that enable the conjoining of different data sets;</a:t>
            </a:r>
          </a:p>
          <a:p>
            <a:pPr marL="342900" indent="-342900">
              <a:buFont typeface="Arial" panose="020B0604020202020204" pitchFamily="34" charset="0"/>
              <a:buChar char="•"/>
            </a:pPr>
            <a:r>
              <a:rPr lang="en-US" sz="2400" dirty="0"/>
              <a:t>flexible, holding the traits of extensionality (can add new fields easily) and </a:t>
            </a:r>
            <a:r>
              <a:rPr lang="en-US" sz="2400" dirty="0" err="1"/>
              <a:t>scaleability</a:t>
            </a:r>
            <a:r>
              <a:rPr lang="en-US" sz="2400" dirty="0"/>
              <a:t> (can expand in size </a:t>
            </a:r>
            <a:r>
              <a:rPr lang="it-IT" sz="2400" dirty="0" err="1"/>
              <a:t>rapidly</a:t>
            </a:r>
            <a:r>
              <a:rPr lang="it-IT" sz="2400" dirty="0"/>
              <a:t>).</a:t>
            </a:r>
          </a:p>
          <a:p>
            <a:r>
              <a:rPr lang="it-IT" sz="2400" dirty="0"/>
              <a:t> </a:t>
            </a:r>
          </a:p>
        </p:txBody>
      </p:sp>
    </p:spTree>
    <p:extLst>
      <p:ext uri="{BB962C8B-B14F-4D97-AF65-F5344CB8AC3E}">
        <p14:creationId xmlns:p14="http://schemas.microsoft.com/office/powerpoint/2010/main" val="39829510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olo 6"/>
          <p:cNvSpPr>
            <a:spLocks noGrp="1"/>
          </p:cNvSpPr>
          <p:nvPr>
            <p:ph type="title"/>
          </p:nvPr>
        </p:nvSpPr>
        <p:spPr>
          <a:xfrm>
            <a:off x="0" y="0"/>
            <a:ext cx="12192000" cy="934065"/>
          </a:xfrm>
        </p:spPr>
        <p:txBody>
          <a:bodyPr/>
          <a:lstStyle/>
          <a:p>
            <a:pPr algn="ctr"/>
            <a:r>
              <a:rPr lang="it-IT" dirty="0"/>
              <a:t>BIG DATA: Tratto comune delle definizioni</a:t>
            </a:r>
          </a:p>
        </p:txBody>
      </p:sp>
      <p:sp>
        <p:nvSpPr>
          <p:cNvPr id="2" name="Rettangolo 1"/>
          <p:cNvSpPr/>
          <p:nvPr/>
        </p:nvSpPr>
        <p:spPr>
          <a:xfrm>
            <a:off x="-255639" y="1542507"/>
            <a:ext cx="12191999" cy="769441"/>
          </a:xfrm>
          <a:prstGeom prst="rect">
            <a:avLst/>
          </a:prstGeom>
        </p:spPr>
        <p:txBody>
          <a:bodyPr wrap="square">
            <a:spAutoFit/>
          </a:bodyPr>
          <a:lstStyle/>
          <a:p>
            <a:pPr algn="ctr"/>
            <a:r>
              <a:rPr lang="en-US" sz="4400" b="1" dirty="0"/>
              <a:t>“Big Data is not simply denoted by </a:t>
            </a:r>
            <a:r>
              <a:rPr lang="it-IT" sz="4400" b="1" dirty="0"/>
              <a:t>volume</a:t>
            </a:r>
            <a:r>
              <a:rPr lang="en-US" sz="4400" b="1" dirty="0"/>
              <a:t>”</a:t>
            </a:r>
            <a:endParaRPr lang="it-IT" sz="4400" b="1" dirty="0"/>
          </a:p>
        </p:txBody>
      </p:sp>
      <p:pic>
        <p:nvPicPr>
          <p:cNvPr id="11" name="Immagin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40289" y="2920390"/>
            <a:ext cx="3889543" cy="3631253"/>
          </a:xfrm>
          <a:prstGeom prst="rect">
            <a:avLst/>
          </a:prstGeom>
        </p:spPr>
      </p:pic>
    </p:spTree>
    <p:extLst>
      <p:ext uri="{BB962C8B-B14F-4D97-AF65-F5344CB8AC3E}">
        <p14:creationId xmlns:p14="http://schemas.microsoft.com/office/powerpoint/2010/main" val="12364968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343843"/>
            <a:ext cx="11739716" cy="5184775"/>
          </a:xfrm>
        </p:spPr>
        <p:txBody>
          <a:bodyPr>
            <a:normAutofit/>
          </a:bodyPr>
          <a:lstStyle/>
          <a:p>
            <a:pPr marL="0" indent="0">
              <a:buNone/>
            </a:pPr>
            <a:r>
              <a:rPr lang="it-IT" dirty="0"/>
              <a:t>Uno dei tratti distintivi e più apprezzati dei </a:t>
            </a:r>
            <a:r>
              <a:rPr lang="it-IT" i="1" dirty="0"/>
              <a:t>big data </a:t>
            </a:r>
            <a:r>
              <a:rPr lang="it-IT" dirty="0"/>
              <a:t>è il loro essere «</a:t>
            </a:r>
            <a:r>
              <a:rPr lang="it-IT" b="1" dirty="0"/>
              <a:t>trovati</a:t>
            </a:r>
            <a:r>
              <a:rPr lang="it-IT" dirty="0"/>
              <a:t>» (</a:t>
            </a:r>
            <a:r>
              <a:rPr lang="it-IT" i="1" dirty="0" err="1"/>
              <a:t>found</a:t>
            </a:r>
            <a:r>
              <a:rPr lang="it-IT" dirty="0"/>
              <a:t>) dal ricercatore (Lewis 2015; Molteni e </a:t>
            </a:r>
            <a:r>
              <a:rPr lang="it-IT" dirty="0" err="1"/>
              <a:t>Airoldi</a:t>
            </a:r>
            <a:r>
              <a:rPr lang="it-IT" dirty="0"/>
              <a:t> 2018). </a:t>
            </a:r>
          </a:p>
          <a:p>
            <a:pPr marL="0" indent="0">
              <a:buNone/>
            </a:pPr>
            <a:endParaRPr lang="it-IT" dirty="0"/>
          </a:p>
          <a:p>
            <a:pPr marL="0" indent="0">
              <a:buNone/>
            </a:pPr>
            <a:r>
              <a:rPr lang="it-IT" dirty="0"/>
              <a:t>Questa peculiarità «</a:t>
            </a:r>
            <a:r>
              <a:rPr lang="it-IT" b="1" dirty="0"/>
              <a:t>naturalistica</a:t>
            </a:r>
            <a:r>
              <a:rPr lang="it-IT" dirty="0"/>
              <a:t>» rende i Big Data paradossalmente più vicini a materiali etnografici che a dati </a:t>
            </a:r>
            <a:r>
              <a:rPr lang="it-IT" i="1" dirty="0" err="1"/>
              <a:t>provoked</a:t>
            </a:r>
            <a:r>
              <a:rPr lang="it-IT" i="1" dirty="0"/>
              <a:t> </a:t>
            </a:r>
            <a:r>
              <a:rPr lang="it-IT" dirty="0"/>
              <a:t>(risposte a </a:t>
            </a:r>
            <a:r>
              <a:rPr lang="it-IT" i="1" dirty="0" err="1"/>
              <a:t>surveys</a:t>
            </a:r>
            <a:r>
              <a:rPr lang="it-IT" i="1" dirty="0"/>
              <a:t> </a:t>
            </a:r>
            <a:r>
              <a:rPr lang="it-IT" dirty="0"/>
              <a:t>e interviste) (Cardano, 2011, p. 28). </a:t>
            </a:r>
          </a:p>
          <a:p>
            <a:pPr marL="0" indent="0">
              <a:buNone/>
            </a:pPr>
            <a:r>
              <a:rPr lang="it-IT" dirty="0"/>
              <a:t>Inoltre «diversamente dalle note di campo di un’osservazione partecipante, i dati digitali sono registrati istantaneamente e in modo </a:t>
            </a:r>
            <a:r>
              <a:rPr lang="it-IT" b="1" dirty="0"/>
              <a:t>non intrusivo </a:t>
            </a:r>
            <a:r>
              <a:rPr lang="it-IT" dirty="0"/>
              <a:t>dagli algoritmi di piattaforme online o sistemi informatici di altro tipo, nonché organizzati in modo persistente sotto forma di database ricercabili e analizzabili in tempo reale (Molteni e </a:t>
            </a:r>
            <a:r>
              <a:rPr lang="it-IT" dirty="0" err="1"/>
              <a:t>Airoldi</a:t>
            </a:r>
            <a:r>
              <a:rPr lang="it-IT" dirty="0"/>
              <a:t> 2018, 105). </a:t>
            </a:r>
          </a:p>
          <a:p>
            <a:pPr marL="0" indent="0">
              <a:buNone/>
            </a:pPr>
            <a:endParaRPr lang="it-IT" dirty="0"/>
          </a:p>
          <a:p>
            <a:pPr marL="0" indent="0">
              <a:buNone/>
            </a:pPr>
            <a:endParaRPr lang="it-IT" dirty="0"/>
          </a:p>
        </p:txBody>
      </p:sp>
      <p:sp>
        <p:nvSpPr>
          <p:cNvPr id="5" name="Titolo 6"/>
          <p:cNvSpPr>
            <a:spLocks noGrp="1"/>
          </p:cNvSpPr>
          <p:nvPr>
            <p:ph type="title"/>
          </p:nvPr>
        </p:nvSpPr>
        <p:spPr>
          <a:xfrm>
            <a:off x="0" y="0"/>
            <a:ext cx="12192000" cy="934065"/>
          </a:xfrm>
        </p:spPr>
        <p:txBody>
          <a:bodyPr/>
          <a:lstStyle/>
          <a:p>
            <a:pPr algn="ctr"/>
            <a:r>
              <a:rPr lang="it-IT" dirty="0"/>
              <a:t>BIG DATA: Caratteristiche principali</a:t>
            </a:r>
          </a:p>
        </p:txBody>
      </p:sp>
    </p:spTree>
    <p:extLst>
      <p:ext uri="{BB962C8B-B14F-4D97-AF65-F5344CB8AC3E}">
        <p14:creationId xmlns:p14="http://schemas.microsoft.com/office/powerpoint/2010/main" val="22570568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graphicFrame>
        <p:nvGraphicFramePr>
          <p:cNvPr id="8" name="Tabella 7"/>
          <p:cNvGraphicFramePr>
            <a:graphicFrameLocks noGrp="1"/>
          </p:cNvGraphicFramePr>
          <p:nvPr>
            <p:extLst>
              <p:ext uri="{D42A27DB-BD31-4B8C-83A1-F6EECF244321}">
                <p14:modId xmlns:p14="http://schemas.microsoft.com/office/powerpoint/2010/main" val="2680468386"/>
              </p:ext>
            </p:extLst>
          </p:nvPr>
        </p:nvGraphicFramePr>
        <p:xfrm>
          <a:off x="127820" y="1438363"/>
          <a:ext cx="11877367" cy="3448347"/>
        </p:xfrm>
        <a:graphic>
          <a:graphicData uri="http://schemas.openxmlformats.org/drawingml/2006/table">
            <a:tbl>
              <a:tblPr/>
              <a:tblGrid>
                <a:gridCol w="1284165">
                  <a:extLst>
                    <a:ext uri="{9D8B030D-6E8A-4147-A177-3AD203B41FA5}">
                      <a16:colId xmlns:a16="http://schemas.microsoft.com/office/drawing/2014/main" val="20000"/>
                    </a:ext>
                  </a:extLst>
                </a:gridCol>
                <a:gridCol w="2749025">
                  <a:extLst>
                    <a:ext uri="{9D8B030D-6E8A-4147-A177-3AD203B41FA5}">
                      <a16:colId xmlns:a16="http://schemas.microsoft.com/office/drawing/2014/main" val="20001"/>
                    </a:ext>
                  </a:extLst>
                </a:gridCol>
                <a:gridCol w="5853118">
                  <a:extLst>
                    <a:ext uri="{9D8B030D-6E8A-4147-A177-3AD203B41FA5}">
                      <a16:colId xmlns:a16="http://schemas.microsoft.com/office/drawing/2014/main" val="20002"/>
                    </a:ext>
                  </a:extLst>
                </a:gridCol>
                <a:gridCol w="1991059">
                  <a:extLst>
                    <a:ext uri="{9D8B030D-6E8A-4147-A177-3AD203B41FA5}">
                      <a16:colId xmlns:a16="http://schemas.microsoft.com/office/drawing/2014/main" val="20003"/>
                    </a:ext>
                  </a:extLst>
                </a:gridCol>
              </a:tblGrid>
              <a:tr h="492621">
                <a:tc>
                  <a:txBody>
                    <a:bodyPr/>
                    <a:lstStyle/>
                    <a:p>
                      <a:pPr algn="l" fontAlgn="ct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b"/>
                      <a:endParaRPr lang="it-IT"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a:noFill/>
                    </a:lnT>
                    <a:lnB>
                      <a:noFill/>
                    </a:lnB>
                  </a:tcPr>
                </a:tc>
                <a:tc>
                  <a:txBody>
                    <a:bodyPr/>
                    <a:lstStyle/>
                    <a:p>
                      <a:pPr algn="l" fontAlgn="b"/>
                      <a:endParaRPr lang="it-IT" sz="2000" b="0" i="0" u="none" strike="noStrike">
                        <a:solidFill>
                          <a:srgbClr val="000000"/>
                        </a:solidFill>
                        <a:effectLst/>
                        <a:latin typeface="Calibri" panose="020F0502020204030204" pitchFamily="34" charset="0"/>
                      </a:endParaRPr>
                    </a:p>
                  </a:txBody>
                  <a:tcPr marL="7620" marR="7620" marT="7620" marB="0" anchor="b">
                    <a:lnL>
                      <a:noFill/>
                    </a:lnL>
                    <a:lnR>
                      <a:noFill/>
                    </a:lnR>
                    <a:lnT>
                      <a:noFill/>
                    </a:lnT>
                    <a:lnB>
                      <a:noFill/>
                    </a:lnB>
                  </a:tcPr>
                </a:tc>
                <a:extLst>
                  <a:ext uri="{0D108BD9-81ED-4DB2-BD59-A6C34878D82A}">
                    <a16:rowId xmlns:a16="http://schemas.microsoft.com/office/drawing/2014/main" val="10000"/>
                  </a:ext>
                </a:extLst>
              </a:tr>
              <a:tr h="492621">
                <a:tc>
                  <a:txBody>
                    <a:bodyPr/>
                    <a:lstStyle/>
                    <a:p>
                      <a:pPr algn="l" fontAlgn="ctr"/>
                      <a:r>
                        <a:rPr lang="en-US" sz="2000" b="0" i="0" u="none" strike="noStrike">
                          <a:solidFill>
                            <a:srgbClr val="161616"/>
                          </a:solidFill>
                          <a:effectLst/>
                          <a:latin typeface="Calibri" panose="020F0502020204030204" pitchFamily="34" charset="0"/>
                        </a:rPr>
                        <a:t>Paradigm</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Nature</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Form</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a:solidFill>
                            <a:srgbClr val="161616"/>
                          </a:solidFill>
                          <a:effectLst/>
                          <a:latin typeface="Calibri" panose="020F0502020204030204" pitchFamily="34" charset="0"/>
                        </a:rPr>
                        <a:t>When</a:t>
                      </a:r>
                      <a:endParaRPr lang="it-IT" sz="2000" b="0" i="0" u="none" strike="noStrike">
                        <a:solidFill>
                          <a:srgbClr val="161616"/>
                        </a:solidFill>
                        <a:effectLst/>
                        <a:latin typeface="Calibri" panose="020F0502020204030204" pitchFamily="34" charset="0"/>
                      </a:endParaRPr>
                    </a:p>
                  </a:txBody>
                  <a:tcPr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92621">
                <a:tc>
                  <a:txBody>
                    <a:bodyPr/>
                    <a:lstStyle/>
                    <a:p>
                      <a:pPr algn="l" fontAlgn="ctr"/>
                      <a:r>
                        <a:rPr lang="en-US" sz="2000" b="0" i="0" u="none" strike="noStrike">
                          <a:solidFill>
                            <a:srgbClr val="161616"/>
                          </a:solidFill>
                          <a:effectLst/>
                          <a:latin typeface="Calibri" panose="020F0502020204030204" pitchFamily="34" charset="0"/>
                        </a:rPr>
                        <a:t>First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Experimental science </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Empiricism; describing natural phenomena</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ctr"/>
                      <a:r>
                        <a:rPr lang="en-US" sz="2000" b="0" i="0" u="none" strike="noStrike">
                          <a:solidFill>
                            <a:srgbClr val="161616"/>
                          </a:solidFill>
                          <a:effectLst/>
                          <a:latin typeface="Calibri" panose="020F0502020204030204" pitchFamily="34" charset="0"/>
                        </a:rPr>
                        <a:t>pre-Renaissance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2"/>
                  </a:ext>
                </a:extLst>
              </a:tr>
              <a:tr h="492621">
                <a:tc>
                  <a:txBody>
                    <a:bodyPr/>
                    <a:lstStyle/>
                    <a:p>
                      <a:pPr algn="l" fontAlgn="ctr"/>
                      <a:r>
                        <a:rPr lang="en-US" sz="2000" b="0" i="0" u="none" strike="noStrike">
                          <a:solidFill>
                            <a:srgbClr val="161616"/>
                          </a:solidFill>
                          <a:effectLst/>
                          <a:latin typeface="Calibri" panose="020F0502020204030204" pitchFamily="34" charset="0"/>
                        </a:rPr>
                        <a:t>Second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Theoretical science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dirty="0">
                          <a:solidFill>
                            <a:srgbClr val="161616"/>
                          </a:solidFill>
                          <a:effectLst/>
                          <a:latin typeface="Calibri" panose="020F0502020204030204" pitchFamily="34" charset="0"/>
                        </a:rPr>
                        <a:t>Modelling and generalization</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pre-computers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3"/>
                  </a:ext>
                </a:extLst>
              </a:tr>
              <a:tr h="492621">
                <a:tc>
                  <a:txBody>
                    <a:bodyPr/>
                    <a:lstStyle/>
                    <a:p>
                      <a:pPr algn="l" fontAlgn="ctr"/>
                      <a:r>
                        <a:rPr lang="en-US" sz="2000" b="0" i="0" u="none" strike="noStrike">
                          <a:solidFill>
                            <a:srgbClr val="161616"/>
                          </a:solidFill>
                          <a:effectLst/>
                          <a:latin typeface="Calibri" panose="020F0502020204030204" pitchFamily="34" charset="0"/>
                        </a:rPr>
                        <a:t>Third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Computational  science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Simulation of complex phenomena</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tc>
                  <a:txBody>
                    <a:bodyPr/>
                    <a:lstStyle/>
                    <a:p>
                      <a:pPr algn="l" fontAlgn="ctr"/>
                      <a:r>
                        <a:rPr lang="en-US" sz="2000" b="0" i="0" u="none" strike="noStrike">
                          <a:solidFill>
                            <a:srgbClr val="161616"/>
                          </a:solidFill>
                          <a:effectLst/>
                          <a:latin typeface="Calibri" panose="020F0502020204030204" pitchFamily="34" charset="0"/>
                        </a:rPr>
                        <a:t>pre-Big Data </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a:noFill/>
                    </a:lnB>
                  </a:tcPr>
                </a:tc>
                <a:extLst>
                  <a:ext uri="{0D108BD9-81ED-4DB2-BD59-A6C34878D82A}">
                    <a16:rowId xmlns:a16="http://schemas.microsoft.com/office/drawing/2014/main" val="10004"/>
                  </a:ext>
                </a:extLst>
              </a:tr>
              <a:tr h="492621">
                <a:tc>
                  <a:txBody>
                    <a:bodyPr/>
                    <a:lstStyle/>
                    <a:p>
                      <a:pPr algn="l" fontAlgn="ctr"/>
                      <a:r>
                        <a:rPr lang="en-US" sz="2000" b="0" i="0" u="none" strike="noStrike">
                          <a:solidFill>
                            <a:srgbClr val="161616"/>
                          </a:solidFill>
                          <a:effectLst/>
                          <a:latin typeface="Calibri" panose="020F0502020204030204" pitchFamily="34" charset="0"/>
                        </a:rPr>
                        <a:t>Fourth</a:t>
                      </a:r>
                      <a:endParaRPr lang="it-IT" sz="2000" b="0" i="0" u="none" strike="noStrike">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Exploratory science</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Data-intensive; statistical exploration  and data mining</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tc>
                  <a:txBody>
                    <a:bodyPr/>
                    <a:lstStyle/>
                    <a:p>
                      <a:pPr algn="l" fontAlgn="ctr"/>
                      <a:r>
                        <a:rPr lang="en-US" sz="2000" b="0" i="0" u="none" strike="noStrike" dirty="0">
                          <a:solidFill>
                            <a:srgbClr val="161616"/>
                          </a:solidFill>
                          <a:effectLst/>
                          <a:latin typeface="Calibri" panose="020F0502020204030204" pitchFamily="34" charset="0"/>
                        </a:rPr>
                        <a:t>Now</a:t>
                      </a: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492621">
                <a:tc>
                  <a:txBody>
                    <a:bodyPr/>
                    <a:lstStyle/>
                    <a:p>
                      <a:pPr algn="l" fontAlgn="ctr"/>
                      <a:endParaRPr lang="it-IT" sz="2000" b="0" i="0" u="none" strike="noStrike" dirty="0">
                        <a:solidFill>
                          <a:srgbClr val="161616"/>
                        </a:solidFill>
                        <a:effectLst/>
                        <a:latin typeface="Calibri" panose="020F0502020204030204" pitchFamily="34" charset="0"/>
                      </a:endParaRPr>
                    </a:p>
                  </a:txBody>
                  <a:tcPr marL="7620" marR="7620" marT="7620" marB="0" anchor="ctr">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l" fontAlgn="b"/>
                      <a:endParaRPr lang="it-IT" sz="2000" b="0" i="0" u="none" strike="noStrike" dirty="0">
                        <a:solidFill>
                          <a:srgbClr val="000000"/>
                        </a:solidFill>
                        <a:effectLst/>
                        <a:latin typeface="Calibri" panose="020F050202020403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0006"/>
                  </a:ext>
                </a:extLst>
              </a:tr>
            </a:tbl>
          </a:graphicData>
        </a:graphic>
      </p:graphicFrame>
      <p:sp>
        <p:nvSpPr>
          <p:cNvPr id="9" name="Rettangolo 8"/>
          <p:cNvSpPr/>
          <p:nvPr/>
        </p:nvSpPr>
        <p:spPr>
          <a:xfrm>
            <a:off x="3541862" y="853589"/>
            <a:ext cx="4631781" cy="584775"/>
          </a:xfrm>
          <a:prstGeom prst="rect">
            <a:avLst/>
          </a:prstGeom>
        </p:spPr>
        <p:txBody>
          <a:bodyPr wrap="none">
            <a:spAutoFit/>
          </a:bodyPr>
          <a:lstStyle/>
          <a:p>
            <a:pPr fontAlgn="ctr"/>
            <a:r>
              <a:rPr lang="en-US" sz="3200" dirty="0">
                <a:solidFill>
                  <a:srgbClr val="161616"/>
                </a:solidFill>
                <a:latin typeface="Calibri" panose="020F0502020204030204" pitchFamily="34" charset="0"/>
              </a:rPr>
              <a:t>Four paradigms of science.</a:t>
            </a:r>
            <a:endParaRPr lang="it-IT" sz="3200" dirty="0">
              <a:solidFill>
                <a:srgbClr val="161616"/>
              </a:solidFill>
              <a:latin typeface="Calibri" panose="020F0502020204030204" pitchFamily="34" charset="0"/>
            </a:endParaRPr>
          </a:p>
        </p:txBody>
      </p:sp>
      <p:sp>
        <p:nvSpPr>
          <p:cNvPr id="12" name="Rettangolo 11"/>
          <p:cNvSpPr/>
          <p:nvPr/>
        </p:nvSpPr>
        <p:spPr>
          <a:xfrm>
            <a:off x="333273" y="4468403"/>
            <a:ext cx="9462206" cy="400110"/>
          </a:xfrm>
          <a:prstGeom prst="rect">
            <a:avLst/>
          </a:prstGeom>
        </p:spPr>
        <p:txBody>
          <a:bodyPr wrap="none">
            <a:spAutoFit/>
          </a:bodyPr>
          <a:lstStyle/>
          <a:p>
            <a:r>
              <a:rPr lang="en-US" sz="2000" dirty="0">
                <a:solidFill>
                  <a:srgbClr val="161616"/>
                </a:solidFill>
              </a:rPr>
              <a:t>Fonte: </a:t>
            </a:r>
            <a:r>
              <a:rPr lang="en-US" sz="2000" dirty="0" err="1">
                <a:solidFill>
                  <a:srgbClr val="161616"/>
                </a:solidFill>
              </a:rPr>
              <a:t>Kitchin</a:t>
            </a:r>
            <a:r>
              <a:rPr lang="en-US" sz="2000" dirty="0">
                <a:solidFill>
                  <a:srgbClr val="161616"/>
                </a:solidFill>
              </a:rPr>
              <a:t> 2014, 3 – </a:t>
            </a:r>
            <a:r>
              <a:rPr lang="en-US" sz="2000" dirty="0" err="1">
                <a:solidFill>
                  <a:srgbClr val="161616"/>
                </a:solidFill>
              </a:rPr>
              <a:t>l’autore</a:t>
            </a:r>
            <a:r>
              <a:rPr lang="en-US" sz="2000" dirty="0">
                <a:solidFill>
                  <a:srgbClr val="161616"/>
                </a:solidFill>
              </a:rPr>
              <a:t> ha </a:t>
            </a:r>
            <a:r>
              <a:rPr lang="en-US" sz="2000" dirty="0" err="1">
                <a:solidFill>
                  <a:srgbClr val="161616"/>
                </a:solidFill>
              </a:rPr>
              <a:t>rielaborato</a:t>
            </a:r>
            <a:r>
              <a:rPr lang="en-US" sz="2000" dirty="0">
                <a:solidFill>
                  <a:srgbClr val="161616"/>
                </a:solidFill>
              </a:rPr>
              <a:t> la </a:t>
            </a:r>
            <a:r>
              <a:rPr lang="en-US" sz="2000" dirty="0" err="1">
                <a:solidFill>
                  <a:srgbClr val="161616"/>
                </a:solidFill>
              </a:rPr>
              <a:t>proposta</a:t>
            </a:r>
            <a:r>
              <a:rPr lang="en-US" sz="2000" dirty="0">
                <a:solidFill>
                  <a:srgbClr val="161616"/>
                </a:solidFill>
              </a:rPr>
              <a:t> di </a:t>
            </a:r>
            <a:r>
              <a:rPr lang="es-ES" sz="2000" dirty="0"/>
              <a:t>Hay, Tansley e Tolle 2009.</a:t>
            </a:r>
            <a:r>
              <a:rPr lang="en-US" sz="2000" dirty="0"/>
              <a:t> </a:t>
            </a:r>
            <a:endParaRPr lang="it-IT" sz="2000" dirty="0"/>
          </a:p>
        </p:txBody>
      </p:sp>
      <p:sp>
        <p:nvSpPr>
          <p:cNvPr id="3" name="Rettangolo 2"/>
          <p:cNvSpPr/>
          <p:nvPr/>
        </p:nvSpPr>
        <p:spPr>
          <a:xfrm>
            <a:off x="0" y="5145202"/>
            <a:ext cx="11533238" cy="1569660"/>
          </a:xfrm>
          <a:prstGeom prst="rect">
            <a:avLst/>
          </a:prstGeom>
        </p:spPr>
        <p:txBody>
          <a:bodyPr wrap="square">
            <a:spAutoFit/>
          </a:bodyPr>
          <a:lstStyle/>
          <a:p>
            <a:pPr algn="just"/>
            <a:r>
              <a:rPr lang="it-IT" sz="1600" dirty="0"/>
              <a:t>L’accettazione di un paradigma definisce la comunità scientifica la quale, all’interno di determinati assunti paradigmatici, produce la cosiddetta scienza normale, individuando i fatti rilevanti, confrontando i fatti con la teoria e articolando la teoria stessa (Kuhn, 1962; </a:t>
            </a:r>
            <a:r>
              <a:rPr lang="it-IT" sz="1600" dirty="0" err="1"/>
              <a:t>tr</a:t>
            </a:r>
            <a:r>
              <a:rPr lang="it-IT" sz="1600" dirty="0"/>
              <a:t>. </a:t>
            </a:r>
            <a:r>
              <a:rPr lang="it-IT" sz="1600" dirty="0" err="1"/>
              <a:t>it</a:t>
            </a:r>
            <a:r>
              <a:rPr lang="it-IT" sz="1600" dirty="0"/>
              <a:t>., 1979). Tuttavia i mutamenti sociali e la stessa ricerca scientifica possono contribuire a far emergere fenomeni nuovi che diventano l’anomalia che sfida gli assunti centrali del paradigma e costringe la comunità degli scienziati a prenderne coscienza e a sostituire il vecchio paradigma con uno nuovo. Il passaggio da un paradigma a un altro comporta uno sguardo diverso, vecchi e nuovi problemi vengono interpretati in altro modo (Stefanizzi 2016).</a:t>
            </a:r>
          </a:p>
        </p:txBody>
      </p:sp>
    </p:spTree>
    <p:extLst>
      <p:ext uri="{BB962C8B-B14F-4D97-AF65-F5344CB8AC3E}">
        <p14:creationId xmlns:p14="http://schemas.microsoft.com/office/powerpoint/2010/main" val="24001960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sp>
        <p:nvSpPr>
          <p:cNvPr id="3" name="Rettangolo 2"/>
          <p:cNvSpPr/>
          <p:nvPr/>
        </p:nvSpPr>
        <p:spPr>
          <a:xfrm>
            <a:off x="324465" y="1502688"/>
            <a:ext cx="11543070" cy="4401205"/>
          </a:xfrm>
          <a:prstGeom prst="rect">
            <a:avLst/>
          </a:prstGeom>
        </p:spPr>
        <p:txBody>
          <a:bodyPr wrap="square">
            <a:spAutoFit/>
          </a:bodyPr>
          <a:lstStyle/>
          <a:p>
            <a:pPr algn="just"/>
            <a:r>
              <a:rPr lang="it-IT" sz="2000" dirty="0"/>
              <a:t>Sonia Stefanizzi (2016, 118-119) riassume efficacemente così i tratti salienti di questa evoluzione:</a:t>
            </a:r>
          </a:p>
          <a:p>
            <a:pPr algn="just"/>
            <a:endParaRPr lang="it-IT" sz="2000" dirty="0"/>
          </a:p>
          <a:p>
            <a:pPr algn="just"/>
            <a:r>
              <a:rPr lang="it-IT" sz="2000" dirty="0"/>
              <a:t>«Il primo e il secondo paradigma corrispondono alle scoperte delle «leggi di natura» alle quali Galileo Galilei alludeva quando nel XVII secolo parlava delle «sensate esperienze» e delle «certe dimostrazioni» […] La transizione al terzo paradigma ha allargato il dominio della ricerca scientifica: si è passati da un mondo naturale a un mondo virtuale, riprodotto al computer in analogia a quello reale. La simulazione è stata, dunque, il cuore del terzo paradigma della scienza. […] La crescita esponenziale a ritmi sostenuti dei dati ha dato luogo a un nuovo fenomeno che sta costituendo un’anomalia, un problema che costringe la comunità degli scienziati sociali a rivedere il proprio paradigma di riferimento, a utilizzare quadri concettuali e metodi diversi […] si parla, dunque, di una nuova transizione epistemologica e di un «quarto paradigma» nella storia della scienza. Non è certo se la possibilità di navigare in un mare di dati, anche se in modo interdisciplinare, sia capace di generare nuova conoscenza scientifica e una nuova transizione epistemologica. Questo nuovo tipo di ricerca chiamata </a:t>
            </a:r>
            <a:r>
              <a:rPr lang="it-IT" sz="2000" i="1" dirty="0" err="1"/>
              <a:t>eScience</a:t>
            </a:r>
            <a:r>
              <a:rPr lang="it-IT" sz="2000" i="1" dirty="0"/>
              <a:t> </a:t>
            </a:r>
            <a:r>
              <a:rPr lang="it-IT" sz="2000" dirty="0"/>
              <a:t>non si basa sulla «sensata esperienza» e sulla «certa dimostrazione » di cui parlava Galilei, ma sulla potenza degli algoritmi e dei computer».</a:t>
            </a:r>
          </a:p>
        </p:txBody>
      </p:sp>
    </p:spTree>
    <p:extLst>
      <p:ext uri="{BB962C8B-B14F-4D97-AF65-F5344CB8AC3E}">
        <p14:creationId xmlns:p14="http://schemas.microsoft.com/office/powerpoint/2010/main" val="1257849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lstStyle/>
          <a:p>
            <a:pPr algn="ctr"/>
            <a:r>
              <a:rPr lang="it-IT" dirty="0"/>
              <a:t>Big Data: un nuovo paradigma scientifico?</a:t>
            </a:r>
          </a:p>
        </p:txBody>
      </p:sp>
      <p:sp>
        <p:nvSpPr>
          <p:cNvPr id="3" name="Rettangolo 2"/>
          <p:cNvSpPr/>
          <p:nvPr/>
        </p:nvSpPr>
        <p:spPr>
          <a:xfrm>
            <a:off x="176981" y="1040571"/>
            <a:ext cx="11838038" cy="6001643"/>
          </a:xfrm>
          <a:prstGeom prst="rect">
            <a:avLst/>
          </a:prstGeom>
        </p:spPr>
        <p:txBody>
          <a:bodyPr wrap="square">
            <a:spAutoFit/>
          </a:bodyPr>
          <a:lstStyle/>
          <a:p>
            <a:pPr algn="just"/>
            <a:r>
              <a:rPr lang="it-IT" sz="2400" dirty="0"/>
              <a:t>L’impatto dei Big Data sulle Scienze Sociali è indubbio, e molti avevano anche predetto (salvo poi fare marcia indietro) che avrebbero segnato la fine della ricerca sociale così come la conosciamo.</a:t>
            </a:r>
          </a:p>
          <a:p>
            <a:pPr algn="just"/>
            <a:endParaRPr lang="it-IT" sz="2400" dirty="0"/>
          </a:p>
          <a:p>
            <a:pPr algn="just"/>
            <a:r>
              <a:rPr lang="it-IT" sz="2400" dirty="0"/>
              <a:t>Nel 2007, Mike Savage e Roger </a:t>
            </a:r>
            <a:r>
              <a:rPr lang="it-IT" sz="2400" dirty="0" err="1"/>
              <a:t>Burrows</a:t>
            </a:r>
            <a:r>
              <a:rPr lang="it-IT" sz="2400" dirty="0"/>
              <a:t>, in un famoso articolo intitolato «The </a:t>
            </a:r>
            <a:r>
              <a:rPr lang="it-IT" sz="2400" dirty="0" err="1"/>
              <a:t>Coming</a:t>
            </a:r>
            <a:r>
              <a:rPr lang="it-IT" sz="2400" dirty="0"/>
              <a:t> </a:t>
            </a:r>
            <a:r>
              <a:rPr lang="it-IT" sz="2400" dirty="0" err="1"/>
              <a:t>Crisis</a:t>
            </a:r>
            <a:r>
              <a:rPr lang="it-IT" sz="2400" dirty="0"/>
              <a:t> of </a:t>
            </a:r>
            <a:r>
              <a:rPr lang="it-IT" sz="2400" dirty="0" err="1"/>
              <a:t>Empirical</a:t>
            </a:r>
            <a:r>
              <a:rPr lang="it-IT" sz="2400" dirty="0"/>
              <a:t> </a:t>
            </a:r>
            <a:r>
              <a:rPr lang="it-IT" sz="2400" dirty="0" err="1"/>
              <a:t>Sociology</a:t>
            </a:r>
            <a:r>
              <a:rPr lang="it-IT" sz="2400" dirty="0"/>
              <a:t>», affermavano che l’inedita disponibilità di informazioni relative ad attività, su comportamenti e relazioni sociali, registrati automaticamente e in tempo reale online, avrebbe reso in un colpo obsoleto l’apparato metodologico, qualitativo e quantitativo, delle Scienze Sociali, soprattutto di quelle accademiche.</a:t>
            </a:r>
          </a:p>
          <a:p>
            <a:pPr algn="just"/>
            <a:endParaRPr lang="it-IT" sz="2400" dirty="0"/>
          </a:p>
          <a:p>
            <a:pPr algn="just"/>
            <a:r>
              <a:rPr lang="it-IT" sz="2400" dirty="0"/>
              <a:t>Al di là delle possibili concezioni contrapposte e dei limiti insiti nel concetto stesso di big data, è opinione comune che essi abbiano  dato nuovo vigore alla ricerca sociale in un momento storicamente difficile (Veltri 2017; Molteni e </a:t>
            </a:r>
            <a:r>
              <a:rPr lang="it-IT" sz="2400" dirty="0" err="1"/>
              <a:t>Airoldi</a:t>
            </a:r>
            <a:r>
              <a:rPr lang="it-IT" sz="2400" dirty="0"/>
              <a:t> 2018 ), portando a sperimentare  (</a:t>
            </a:r>
            <a:r>
              <a:rPr lang="it-IT" sz="2400" dirty="0" err="1"/>
              <a:t>topic</a:t>
            </a:r>
            <a:r>
              <a:rPr lang="it-IT" sz="2400" dirty="0"/>
              <a:t> </a:t>
            </a:r>
            <a:r>
              <a:rPr lang="it-IT" sz="2400" dirty="0" err="1"/>
              <a:t>modeling</a:t>
            </a:r>
            <a:r>
              <a:rPr lang="it-IT" sz="2400" dirty="0"/>
              <a:t>, machine </a:t>
            </a:r>
            <a:r>
              <a:rPr lang="it-IT" sz="2400" dirty="0" err="1"/>
              <a:t>learning</a:t>
            </a:r>
            <a:r>
              <a:rPr lang="it-IT" sz="2400" dirty="0"/>
              <a:t>) o riscoprire approcci metodologici che erano stati ai margini (network </a:t>
            </a:r>
            <a:r>
              <a:rPr lang="it-IT" sz="2400" dirty="0" err="1"/>
              <a:t>analysis</a:t>
            </a:r>
            <a:r>
              <a:rPr lang="it-IT" sz="2400" dirty="0"/>
              <a:t>, </a:t>
            </a:r>
            <a:r>
              <a:rPr lang="it-IT" sz="2400" dirty="0" err="1"/>
              <a:t>content</a:t>
            </a:r>
            <a:r>
              <a:rPr lang="it-IT" sz="2400" dirty="0"/>
              <a:t> </a:t>
            </a:r>
            <a:r>
              <a:rPr lang="it-IT" sz="2400" dirty="0" err="1"/>
              <a:t>analysis</a:t>
            </a:r>
            <a:r>
              <a:rPr lang="it-IT" sz="2400" dirty="0"/>
              <a:t>, </a:t>
            </a:r>
            <a:r>
              <a:rPr lang="it-IT" sz="2400" dirty="0" err="1"/>
              <a:t>sentiment</a:t>
            </a:r>
            <a:r>
              <a:rPr lang="it-IT" sz="2400" dirty="0"/>
              <a:t> </a:t>
            </a:r>
            <a:r>
              <a:rPr lang="it-IT" sz="2400" dirty="0" err="1"/>
              <a:t>analysis</a:t>
            </a:r>
            <a:r>
              <a:rPr lang="it-IT" sz="2400" dirty="0"/>
              <a:t>).</a:t>
            </a:r>
          </a:p>
          <a:p>
            <a:pPr algn="just"/>
            <a:endParaRPr lang="it-IT" sz="2400" dirty="0"/>
          </a:p>
        </p:txBody>
      </p:sp>
    </p:spTree>
    <p:extLst>
      <p:ext uri="{BB962C8B-B14F-4D97-AF65-F5344CB8AC3E}">
        <p14:creationId xmlns:p14="http://schemas.microsoft.com/office/powerpoint/2010/main" val="15427045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vs Ricerca Sociale Tradizionale</a:t>
            </a:r>
          </a:p>
        </p:txBody>
      </p:sp>
      <p:sp>
        <p:nvSpPr>
          <p:cNvPr id="3" name="Rettangolo 2"/>
          <p:cNvSpPr/>
          <p:nvPr/>
        </p:nvSpPr>
        <p:spPr>
          <a:xfrm>
            <a:off x="216310" y="1217552"/>
            <a:ext cx="11543070" cy="5262979"/>
          </a:xfrm>
          <a:prstGeom prst="rect">
            <a:avLst/>
          </a:prstGeom>
        </p:spPr>
        <p:txBody>
          <a:bodyPr wrap="square">
            <a:spAutoFit/>
          </a:bodyPr>
          <a:lstStyle/>
          <a:p>
            <a:r>
              <a:rPr lang="it-IT" sz="2400" dirty="0"/>
              <a:t>Peter </a:t>
            </a:r>
            <a:r>
              <a:rPr lang="it-IT" sz="2400" dirty="0" err="1"/>
              <a:t>Daboll</a:t>
            </a:r>
            <a:r>
              <a:rPr lang="it-IT" sz="2400" dirty="0"/>
              <a:t> (2013) ha suggerito alcune (opinabili) ragioni per cui i </a:t>
            </a:r>
            <a:r>
              <a:rPr lang="it-IT" sz="2400" i="1" dirty="0"/>
              <a:t>big data </a:t>
            </a:r>
            <a:r>
              <a:rPr lang="it-IT" sz="2400" dirty="0"/>
              <a:t>rischiano di rendere obsoleta l’attuale ricerca sociale:</a:t>
            </a:r>
          </a:p>
          <a:p>
            <a:endParaRPr lang="it-IT" sz="2400" dirty="0"/>
          </a:p>
          <a:p>
            <a:r>
              <a:rPr lang="it-IT" sz="2400" dirty="0"/>
              <a:t>– </a:t>
            </a:r>
            <a:r>
              <a:rPr lang="it-IT" sz="2400" i="1" dirty="0"/>
              <a:t>le ricerche su vasta scala sono semplicemente troppo «piccole</a:t>
            </a:r>
            <a:r>
              <a:rPr lang="it-IT" sz="2400" dirty="0"/>
              <a:t>»;</a:t>
            </a:r>
          </a:p>
          <a:p>
            <a:r>
              <a:rPr lang="it-IT" sz="2400" dirty="0"/>
              <a:t>– </a:t>
            </a:r>
            <a:r>
              <a:rPr lang="it-IT" sz="2400" i="1" dirty="0"/>
              <a:t>limitata rilevanza. </a:t>
            </a:r>
            <a:r>
              <a:rPr lang="it-IT" sz="2400" dirty="0"/>
              <a:t>La maggior parte delle ricerche procedono con molta lentezza;</a:t>
            </a:r>
          </a:p>
          <a:p>
            <a:r>
              <a:rPr lang="it-IT" sz="2400" dirty="0"/>
              <a:t>– </a:t>
            </a:r>
            <a:r>
              <a:rPr lang="it-IT" sz="2400" i="1" dirty="0"/>
              <a:t>la complessità </a:t>
            </a:r>
            <a:r>
              <a:rPr lang="it-IT" sz="2400" dirty="0"/>
              <a:t>è difficile da gestire. C’è la tendenza a semplificare eccessivamente</a:t>
            </a:r>
          </a:p>
          <a:p>
            <a:r>
              <a:rPr lang="it-IT" sz="2400" dirty="0"/>
              <a:t>modelli complessi;</a:t>
            </a:r>
          </a:p>
          <a:p>
            <a:r>
              <a:rPr lang="it-IT" sz="2400" dirty="0"/>
              <a:t>– </a:t>
            </a:r>
            <a:r>
              <a:rPr lang="it-IT" sz="2400" i="1" dirty="0"/>
              <a:t>mancano specifiche competenze</a:t>
            </a:r>
            <a:r>
              <a:rPr lang="it-IT" sz="2400" dirty="0"/>
              <a:t>. Molti ricercatori sociali </a:t>
            </a:r>
            <a:r>
              <a:rPr lang="it-IT" sz="2400" i="1" dirty="0"/>
              <a:t>tradizionali </a:t>
            </a:r>
            <a:r>
              <a:rPr lang="it-IT" sz="2400" dirty="0"/>
              <a:t>hanno</a:t>
            </a:r>
          </a:p>
          <a:p>
            <a:r>
              <a:rPr lang="it-IT" sz="2400" dirty="0"/>
              <a:t>limitate competenze nella gestione e analisi dei dati;</a:t>
            </a:r>
          </a:p>
          <a:p>
            <a:r>
              <a:rPr lang="it-IT" sz="2400" dirty="0"/>
              <a:t>– </a:t>
            </a:r>
            <a:r>
              <a:rPr lang="it-IT" sz="2400" i="1" dirty="0"/>
              <a:t>la grande ricerca è riluttante al cambiamento</a:t>
            </a:r>
            <a:r>
              <a:rPr lang="it-IT" sz="2400" dirty="0"/>
              <a:t>. Per molti scienziati sociali le</a:t>
            </a:r>
          </a:p>
          <a:p>
            <a:r>
              <a:rPr lang="it-IT" sz="2400" dirty="0"/>
              <a:t>cose vanno bene così come sono.</a:t>
            </a:r>
          </a:p>
          <a:p>
            <a:endParaRPr lang="it-IT" sz="2400" dirty="0"/>
          </a:p>
          <a:p>
            <a:r>
              <a:rPr lang="it-IT" sz="2400" dirty="0"/>
              <a:t>(Giuffrida, Rinaldi e </a:t>
            </a:r>
            <a:r>
              <a:rPr lang="it-IT" sz="2400" dirty="0" err="1"/>
              <a:t>Zarba</a:t>
            </a:r>
            <a:r>
              <a:rPr lang="it-IT" sz="2400" dirty="0"/>
              <a:t> 2016, 161)</a:t>
            </a:r>
          </a:p>
          <a:p>
            <a:pPr algn="just"/>
            <a:endParaRPr lang="it-IT" sz="2400" dirty="0"/>
          </a:p>
        </p:txBody>
      </p:sp>
    </p:spTree>
    <p:extLst>
      <p:ext uri="{BB962C8B-B14F-4D97-AF65-F5344CB8AC3E}">
        <p14:creationId xmlns:p14="http://schemas.microsoft.com/office/powerpoint/2010/main" val="17112140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194626" cy="2097313"/>
          </a:xfrm>
          <a:prstGeom prst="rect">
            <a:avLst/>
          </a:prstGeom>
        </p:spPr>
      </p:pic>
      <p:pic>
        <p:nvPicPr>
          <p:cNvPr id="6" name="Im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89860" y="-26762"/>
            <a:ext cx="4236382" cy="2124075"/>
          </a:xfrm>
          <a:prstGeom prst="rect">
            <a:avLst/>
          </a:prstGeom>
        </p:spPr>
      </p:pic>
      <p:pic>
        <p:nvPicPr>
          <p:cNvPr id="8" name="Immagin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754861"/>
            <a:ext cx="4194626" cy="2103139"/>
          </a:xfrm>
          <a:prstGeom prst="rect">
            <a:avLst/>
          </a:prstGeom>
        </p:spPr>
      </p:pic>
      <p:pic>
        <p:nvPicPr>
          <p:cNvPr id="9" name="Immagin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89860" y="4754860"/>
            <a:ext cx="4194627" cy="2103139"/>
          </a:xfrm>
          <a:prstGeom prst="rect">
            <a:avLst/>
          </a:prstGeom>
        </p:spPr>
      </p:pic>
      <p:pic>
        <p:nvPicPr>
          <p:cNvPr id="10" name="Immagin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90726" y="2374517"/>
            <a:ext cx="4194626" cy="2103139"/>
          </a:xfrm>
          <a:prstGeom prst="rect">
            <a:avLst/>
          </a:prstGeom>
        </p:spPr>
      </p:pic>
      <p:pic>
        <p:nvPicPr>
          <p:cNvPr id="11" name="Immagin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0152" y="2374517"/>
            <a:ext cx="4194626" cy="2103139"/>
          </a:xfrm>
          <a:prstGeom prst="rect">
            <a:avLst/>
          </a:prstGeom>
        </p:spPr>
      </p:pic>
      <p:sp>
        <p:nvSpPr>
          <p:cNvPr id="12" name="Titolo 1"/>
          <p:cNvSpPr>
            <a:spLocks noGrp="1"/>
          </p:cNvSpPr>
          <p:nvPr>
            <p:ph type="title"/>
          </p:nvPr>
        </p:nvSpPr>
        <p:spPr>
          <a:xfrm>
            <a:off x="4194626" y="0"/>
            <a:ext cx="3795234" cy="2097312"/>
          </a:xfrm>
        </p:spPr>
        <p:txBody>
          <a:bodyPr/>
          <a:lstStyle/>
          <a:p>
            <a:pPr algn="ctr"/>
            <a:r>
              <a:rPr lang="it-IT" dirty="0"/>
              <a:t>Alcuni usi dei Big Data</a:t>
            </a:r>
          </a:p>
        </p:txBody>
      </p:sp>
    </p:spTree>
    <p:extLst>
      <p:ext uri="{BB962C8B-B14F-4D97-AF65-F5344CB8AC3E}">
        <p14:creationId xmlns:p14="http://schemas.microsoft.com/office/powerpoint/2010/main" val="3541796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226141" y="1268360"/>
            <a:ext cx="11395588" cy="5262979"/>
          </a:xfrm>
          <a:prstGeom prst="rect">
            <a:avLst/>
          </a:prstGeom>
        </p:spPr>
        <p:txBody>
          <a:bodyPr wrap="square">
            <a:spAutoFit/>
          </a:bodyPr>
          <a:lstStyle/>
          <a:p>
            <a:r>
              <a:rPr lang="it-IT" sz="2800" i="1" dirty="0"/>
              <a:t>Dal </a:t>
            </a:r>
            <a:r>
              <a:rPr lang="it-IT" sz="2800" i="1" dirty="0" err="1"/>
              <a:t>theory</a:t>
            </a:r>
            <a:r>
              <a:rPr lang="it-IT" sz="2800" i="1" dirty="0"/>
              <a:t> </a:t>
            </a:r>
            <a:r>
              <a:rPr lang="it-IT" sz="2800" i="1" dirty="0" err="1"/>
              <a:t>driven</a:t>
            </a:r>
            <a:r>
              <a:rPr lang="it-IT" sz="2800" i="1" dirty="0"/>
              <a:t> al data-</a:t>
            </a:r>
            <a:r>
              <a:rPr lang="it-IT" sz="2800" i="1" dirty="0" err="1"/>
              <a:t>driven</a:t>
            </a:r>
            <a:r>
              <a:rPr lang="it-IT" sz="2800" i="1" dirty="0"/>
              <a:t> </a:t>
            </a:r>
            <a:r>
              <a:rPr lang="it-IT" sz="2800" i="1" dirty="0" err="1"/>
              <a:t>knowledge</a:t>
            </a:r>
            <a:r>
              <a:rPr lang="it-IT" sz="2800" i="1" dirty="0"/>
              <a:t> </a:t>
            </a:r>
            <a:r>
              <a:rPr lang="it-IT" sz="2800" i="1" dirty="0" err="1"/>
              <a:t>making</a:t>
            </a:r>
            <a:endParaRPr lang="it-IT" sz="2800" dirty="0"/>
          </a:p>
          <a:p>
            <a:endParaRPr lang="it-IT" sz="2800" dirty="0"/>
          </a:p>
          <a:p>
            <a:r>
              <a:rPr lang="it-IT" sz="2800" dirty="0"/>
              <a:t>Dalla causazione alla correlazione</a:t>
            </a:r>
          </a:p>
          <a:p>
            <a:endParaRPr lang="it-IT" sz="2800" dirty="0"/>
          </a:p>
          <a:p>
            <a:r>
              <a:rPr lang="it-IT" sz="2800" dirty="0"/>
              <a:t>Dal campione alla Popolazione (Universo per gli statistici)</a:t>
            </a:r>
          </a:p>
          <a:p>
            <a:r>
              <a:rPr lang="it-IT" sz="2800" dirty="0"/>
              <a:t>(Giuffrida, Rinaldi e </a:t>
            </a:r>
            <a:r>
              <a:rPr lang="it-IT" sz="2800" dirty="0" err="1"/>
              <a:t>Zarba</a:t>
            </a:r>
            <a:r>
              <a:rPr lang="it-IT" sz="2800" dirty="0"/>
              <a:t> 2016, 162).</a:t>
            </a:r>
          </a:p>
          <a:p>
            <a:endParaRPr lang="it-IT" sz="2800" dirty="0"/>
          </a:p>
          <a:p>
            <a:pPr algn="just"/>
            <a:r>
              <a:rPr lang="it-IT" sz="2800" dirty="0"/>
              <a:t>In sintesi, secondo alcuni, i Big Data porterebbero ad una prospettiva (invero assai ingenua </a:t>
            </a:r>
            <a:r>
              <a:rPr lang="it-IT" sz="2800" dirty="0" err="1"/>
              <a:t>epistemologicamente</a:t>
            </a:r>
            <a:r>
              <a:rPr lang="it-IT" sz="2800" dirty="0"/>
              <a:t>) chiamata «the end of </a:t>
            </a:r>
            <a:r>
              <a:rPr lang="it-IT" sz="2800" dirty="0" err="1"/>
              <a:t>theory</a:t>
            </a:r>
            <a:r>
              <a:rPr lang="it-IT" sz="2800" dirty="0"/>
              <a:t>»: </a:t>
            </a:r>
          </a:p>
          <a:p>
            <a:pPr algn="just"/>
            <a:r>
              <a:rPr lang="en-US" sz="2800" dirty="0"/>
              <a:t>«we don’t know why this page is better than that one: If the statistics of incoming links say it is, that’s good enough. No semantic or causal analysis is required» (Anderson 2018).</a:t>
            </a:r>
            <a:endParaRPr lang="it-IT" sz="2800" dirty="0"/>
          </a:p>
        </p:txBody>
      </p:sp>
      <p:sp>
        <p:nvSpPr>
          <p:cNvPr id="3" name="Rettangolo 2"/>
          <p:cNvSpPr/>
          <p:nvPr/>
        </p:nvSpPr>
        <p:spPr>
          <a:xfrm>
            <a:off x="629264" y="4470823"/>
            <a:ext cx="9674941" cy="369332"/>
          </a:xfrm>
          <a:prstGeom prst="rect">
            <a:avLst/>
          </a:prstGeom>
        </p:spPr>
        <p:txBody>
          <a:bodyPr wrap="square">
            <a:spAutoFit/>
          </a:bodyPr>
          <a:lstStyle/>
          <a:p>
            <a:endParaRPr lang="it-IT" dirty="0"/>
          </a:p>
        </p:txBody>
      </p:sp>
    </p:spTree>
    <p:extLst>
      <p:ext uri="{BB962C8B-B14F-4D97-AF65-F5344CB8AC3E}">
        <p14:creationId xmlns:p14="http://schemas.microsoft.com/office/powerpoint/2010/main" val="31556460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45574"/>
            <a:ext cx="11965858" cy="5324535"/>
          </a:xfrm>
          <a:prstGeom prst="rect">
            <a:avLst/>
          </a:prstGeom>
        </p:spPr>
        <p:txBody>
          <a:bodyPr wrap="square">
            <a:spAutoFit/>
          </a:bodyPr>
          <a:lstStyle/>
          <a:p>
            <a:pPr algn="ctr"/>
            <a:r>
              <a:rPr lang="it-IT" sz="2000" i="1" dirty="0"/>
              <a:t>Dal </a:t>
            </a:r>
            <a:r>
              <a:rPr lang="it-IT" sz="2000" i="1" dirty="0" err="1"/>
              <a:t>theory</a:t>
            </a:r>
            <a:r>
              <a:rPr lang="it-IT" sz="2000" i="1" dirty="0"/>
              <a:t> </a:t>
            </a:r>
            <a:r>
              <a:rPr lang="it-IT" sz="2000" i="1" dirty="0" err="1"/>
              <a:t>driven</a:t>
            </a:r>
            <a:r>
              <a:rPr lang="it-IT" sz="2000" i="1" dirty="0"/>
              <a:t> al data-</a:t>
            </a:r>
            <a:r>
              <a:rPr lang="it-IT" sz="2000" i="1" dirty="0" err="1"/>
              <a:t>driven</a:t>
            </a:r>
            <a:r>
              <a:rPr lang="it-IT" sz="2000" i="1" dirty="0"/>
              <a:t> </a:t>
            </a:r>
            <a:r>
              <a:rPr lang="it-IT" sz="2000" i="1" dirty="0" err="1"/>
              <a:t>knowledge</a:t>
            </a:r>
            <a:r>
              <a:rPr lang="it-IT" sz="2000" i="1" dirty="0"/>
              <a:t> </a:t>
            </a:r>
            <a:r>
              <a:rPr lang="it-IT" sz="2000" i="1" dirty="0" err="1"/>
              <a:t>making</a:t>
            </a:r>
            <a:endParaRPr lang="it-IT" sz="2000" dirty="0"/>
          </a:p>
          <a:p>
            <a:endParaRPr lang="it-IT" sz="2000" dirty="0"/>
          </a:p>
          <a:p>
            <a:r>
              <a:rPr lang="it-IT" sz="2000" dirty="0"/>
              <a:t>L’epistemologia dei Big Data applicata alle scienze sociali orienta le pratiche di ricerca verso un empirismo spinto, in cui la teoria progressivamente perde il suo ruolo (</a:t>
            </a:r>
            <a:r>
              <a:rPr lang="it-IT" sz="2000" dirty="0" err="1"/>
              <a:t>Kitchin</a:t>
            </a:r>
            <a:r>
              <a:rPr lang="it-IT" sz="2000" dirty="0"/>
              <a:t>, 2014, p. 3).  L’idea di questo nuovo empirismo è espressa </a:t>
            </a:r>
            <a:r>
              <a:rPr lang="en-US" sz="2000" dirty="0"/>
              <a:t>da Anderson (2008) «Petabytes allow us to say: “Correlation is enough”. We can stop looking for models. We can analyze the data without hypotheses about what it might show». </a:t>
            </a:r>
          </a:p>
          <a:p>
            <a:r>
              <a:rPr lang="it-IT" sz="2000" dirty="0"/>
              <a:t>Teoria e ipotesi avrebbero solo il fine di limitare l’analisi e, quindi, la produzione di conoscenza.</a:t>
            </a:r>
          </a:p>
          <a:p>
            <a:pPr algn="ctr"/>
            <a:endParaRPr lang="it-IT" sz="2000" dirty="0"/>
          </a:p>
          <a:p>
            <a:pPr algn="ctr"/>
            <a:r>
              <a:rPr lang="it-IT" sz="2000" dirty="0"/>
              <a:t>TUTTAVIA</a:t>
            </a:r>
          </a:p>
          <a:p>
            <a:pPr algn="ctr"/>
            <a:endParaRPr lang="it-IT" sz="2000" dirty="0"/>
          </a:p>
          <a:p>
            <a:r>
              <a:rPr lang="it-IT" sz="2000" dirty="0"/>
              <a:t>Ogni metodologo sa che i «dati» sono tali solo se c’è un </a:t>
            </a:r>
            <a:r>
              <a:rPr lang="it-IT" sz="2000" dirty="0" err="1"/>
              <a:t>framework</a:t>
            </a:r>
            <a:r>
              <a:rPr lang="it-IT" sz="2000" dirty="0"/>
              <a:t> concettuale in cui sono rilevati, analizzati e interpretati.</a:t>
            </a:r>
          </a:p>
          <a:p>
            <a:r>
              <a:rPr lang="it-IT" sz="2000" dirty="0"/>
              <a:t>«I </a:t>
            </a:r>
            <a:r>
              <a:rPr lang="it-IT" sz="2000" i="1" dirty="0" err="1"/>
              <a:t>like</a:t>
            </a:r>
            <a:r>
              <a:rPr lang="it-IT" sz="2000" dirty="0"/>
              <a:t>, i commenti, i </a:t>
            </a:r>
            <a:r>
              <a:rPr lang="it-IT" sz="2000" i="1" dirty="0" err="1"/>
              <a:t>tweets</a:t>
            </a:r>
            <a:r>
              <a:rPr lang="it-IT" sz="2000" dirty="0"/>
              <a:t>, i </a:t>
            </a:r>
            <a:r>
              <a:rPr lang="it-IT" sz="2000" i="1" dirty="0"/>
              <a:t>click </a:t>
            </a:r>
            <a:r>
              <a:rPr lang="it-IT" sz="2000" i="1" dirty="0" err="1"/>
              <a:t>views</a:t>
            </a:r>
            <a:r>
              <a:rPr lang="it-IT" sz="2000" dirty="0"/>
              <a:t>, non sono intrinsecamente significanti, ma sono. I dati sono analizzati attraverso specifiche lenti che ne influenzano la loro interpretazione. Anche gli algoritmi automatizzati, utilizzati per acquisire, interrogare e analizzare dati sono il risultato di una teoria» (Giuffrida, Rinaldi e </a:t>
            </a:r>
            <a:r>
              <a:rPr lang="it-IT" sz="2000" dirty="0" err="1"/>
              <a:t>Zarba</a:t>
            </a:r>
            <a:r>
              <a:rPr lang="it-IT" sz="2000" dirty="0"/>
              <a:t> 2016, 163).</a:t>
            </a:r>
          </a:p>
          <a:p>
            <a:pPr algn="ctr"/>
            <a:endParaRPr lang="it-IT" sz="2000" dirty="0"/>
          </a:p>
          <a:p>
            <a:pPr algn="ctr"/>
            <a:r>
              <a:rPr lang="en-US" sz="2000" b="1" dirty="0"/>
              <a:t>if you torture the data long enough, it will confess to anything (Huff 1954)</a:t>
            </a:r>
          </a:p>
        </p:txBody>
      </p:sp>
    </p:spTree>
    <p:extLst>
      <p:ext uri="{BB962C8B-B14F-4D97-AF65-F5344CB8AC3E}">
        <p14:creationId xmlns:p14="http://schemas.microsoft.com/office/powerpoint/2010/main" val="8816469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45574"/>
            <a:ext cx="11965858" cy="5262979"/>
          </a:xfrm>
          <a:prstGeom prst="rect">
            <a:avLst/>
          </a:prstGeom>
        </p:spPr>
        <p:txBody>
          <a:bodyPr wrap="square">
            <a:spAutoFit/>
          </a:bodyPr>
          <a:lstStyle/>
          <a:p>
            <a:pPr algn="ctr"/>
            <a:r>
              <a:rPr lang="it-IT" sz="2400" i="1" dirty="0"/>
              <a:t>Dal </a:t>
            </a:r>
            <a:r>
              <a:rPr lang="it-IT" sz="2400" i="1" dirty="0" err="1"/>
              <a:t>theory</a:t>
            </a:r>
            <a:r>
              <a:rPr lang="it-IT" sz="2400" i="1" dirty="0"/>
              <a:t> </a:t>
            </a:r>
            <a:r>
              <a:rPr lang="it-IT" sz="2400" i="1" dirty="0" err="1"/>
              <a:t>driven</a:t>
            </a:r>
            <a:r>
              <a:rPr lang="it-IT" sz="2400" i="1" dirty="0"/>
              <a:t> al data-</a:t>
            </a:r>
            <a:r>
              <a:rPr lang="it-IT" sz="2400" i="1" dirty="0" err="1"/>
              <a:t>driven</a:t>
            </a:r>
            <a:r>
              <a:rPr lang="it-IT" sz="2400" i="1" dirty="0"/>
              <a:t> </a:t>
            </a:r>
            <a:r>
              <a:rPr lang="it-IT" sz="2400" i="1" dirty="0" err="1"/>
              <a:t>knowledge</a:t>
            </a:r>
            <a:r>
              <a:rPr lang="it-IT" sz="2400" i="1" dirty="0"/>
              <a:t> </a:t>
            </a:r>
            <a:r>
              <a:rPr lang="it-IT" sz="2400" i="1" dirty="0" err="1"/>
              <a:t>making</a:t>
            </a:r>
            <a:endParaRPr lang="it-IT" sz="2400" dirty="0"/>
          </a:p>
          <a:p>
            <a:endParaRPr lang="it-IT" sz="2400" dirty="0"/>
          </a:p>
          <a:p>
            <a:r>
              <a:rPr lang="en-US" sz="2400" dirty="0" err="1"/>
              <a:t>Kitchin</a:t>
            </a:r>
            <a:r>
              <a:rPr lang="en-US" sz="2400" dirty="0"/>
              <a:t> </a:t>
            </a:r>
            <a:r>
              <a:rPr lang="en-US" sz="2400" dirty="0" err="1"/>
              <a:t>sintetizza</a:t>
            </a:r>
            <a:r>
              <a:rPr lang="en-US" sz="2400" dirty="0"/>
              <a:t> </a:t>
            </a:r>
            <a:r>
              <a:rPr lang="en-US" sz="2400" dirty="0" err="1"/>
              <a:t>efficacemente</a:t>
            </a:r>
            <a:r>
              <a:rPr lang="en-US" sz="2400" dirty="0"/>
              <a:t> le </a:t>
            </a:r>
            <a:r>
              <a:rPr lang="en-US" sz="2400" dirty="0" err="1"/>
              <a:t>fallacie</a:t>
            </a:r>
            <a:r>
              <a:rPr lang="en-US" sz="2400" dirty="0"/>
              <a:t> di </a:t>
            </a:r>
            <a:r>
              <a:rPr lang="en-US" sz="2400" dirty="0" err="1"/>
              <a:t>una</a:t>
            </a:r>
            <a:r>
              <a:rPr lang="en-US" sz="2400" dirty="0"/>
              <a:t> </a:t>
            </a:r>
            <a:r>
              <a:rPr lang="en-US" sz="2400" dirty="0" err="1"/>
              <a:t>visione</a:t>
            </a:r>
            <a:r>
              <a:rPr lang="en-US" sz="2400" dirty="0"/>
              <a:t> </a:t>
            </a:r>
            <a:r>
              <a:rPr lang="en-US" sz="2400" dirty="0" err="1"/>
              <a:t>puramente</a:t>
            </a:r>
            <a:r>
              <a:rPr lang="en-US" sz="2400" dirty="0"/>
              <a:t> </a:t>
            </a:r>
            <a:r>
              <a:rPr lang="en-US" sz="2400" dirty="0" err="1"/>
              <a:t>empirista</a:t>
            </a:r>
            <a:r>
              <a:rPr lang="en-US" sz="2400" dirty="0"/>
              <a:t> </a:t>
            </a:r>
            <a:r>
              <a:rPr lang="en-US" sz="2400" dirty="0" err="1"/>
              <a:t>dei</a:t>
            </a:r>
            <a:r>
              <a:rPr lang="en-US" sz="2400" dirty="0"/>
              <a:t> big data:</a:t>
            </a:r>
          </a:p>
          <a:p>
            <a:endParaRPr lang="en-US" sz="2400" dirty="0"/>
          </a:p>
          <a:p>
            <a:r>
              <a:rPr lang="en-US" sz="2400" dirty="0"/>
              <a:t> “These fallacious notions have gained some traction, especially within business circles, because they possess a convenient narrative for the aspirations of </a:t>
            </a:r>
            <a:r>
              <a:rPr lang="en-US" sz="2400" b="1" dirty="0"/>
              <a:t>knowledge orientated businesses </a:t>
            </a:r>
            <a:r>
              <a:rPr lang="en-US" sz="2400" dirty="0"/>
              <a:t>(e.g. data brokers, data analytic providers, software vendors, consultancies) in </a:t>
            </a:r>
            <a:r>
              <a:rPr lang="en-US" sz="2400" b="1" dirty="0"/>
              <a:t>selling their services. </a:t>
            </a:r>
            <a:r>
              <a:rPr lang="en-US" sz="2400" dirty="0"/>
              <a:t>Within the empiricist frame, data analytics offer the possibility of insightful, objective and profitable knowledge without science or scientists, and their associated overheads of cost, contingencies, and search for explanation and truth. In this sense, whilst the data science techniques employed might hold genuine salience for </a:t>
            </a:r>
            <a:r>
              <a:rPr lang="en-US" sz="2400" dirty="0" err="1"/>
              <a:t>practioners</a:t>
            </a:r>
            <a:r>
              <a:rPr lang="en-US" sz="2400" dirty="0"/>
              <a:t>, </a:t>
            </a:r>
            <a:r>
              <a:rPr lang="en-US" sz="2400" b="1" dirty="0"/>
              <a:t>the articulation of a new empiricism operates as a discursive rhetorical device designed to simplify a more complex epistemological approach and to convince vendors of the utility and value of Big Data analytics</a:t>
            </a:r>
            <a:r>
              <a:rPr lang="en-US" sz="2400" dirty="0"/>
              <a:t>” (2014, 5).</a:t>
            </a:r>
            <a:endParaRPr lang="it-IT" sz="2400" dirty="0"/>
          </a:p>
        </p:txBody>
      </p:sp>
    </p:spTree>
    <p:extLst>
      <p:ext uri="{BB962C8B-B14F-4D97-AF65-F5344CB8AC3E}">
        <p14:creationId xmlns:p14="http://schemas.microsoft.com/office/powerpoint/2010/main" val="3877450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sp>
        <p:nvSpPr>
          <p:cNvPr id="4" name="Rettangolo 3"/>
          <p:cNvSpPr/>
          <p:nvPr/>
        </p:nvSpPr>
        <p:spPr>
          <a:xfrm>
            <a:off x="0" y="894736"/>
            <a:ext cx="12113342" cy="4893647"/>
          </a:xfrm>
          <a:prstGeom prst="rect">
            <a:avLst/>
          </a:prstGeom>
        </p:spPr>
        <p:txBody>
          <a:bodyPr wrap="square">
            <a:spAutoFit/>
          </a:bodyPr>
          <a:lstStyle/>
          <a:p>
            <a:pPr algn="ctr"/>
            <a:r>
              <a:rPr lang="it-IT" sz="2400" i="1" dirty="0"/>
              <a:t>Dalla causazione alla correlazione</a:t>
            </a:r>
          </a:p>
          <a:p>
            <a:pPr algn="ctr"/>
            <a:endParaRPr lang="it-IT" sz="2400" i="1" dirty="0"/>
          </a:p>
          <a:p>
            <a:r>
              <a:rPr lang="it-IT" sz="2400" dirty="0"/>
              <a:t>Secondo Anderson (2008), il volume dei Big Data offre una strada completamente nuova per la comprensione del mondo: «La correlazione supera la causazione e le scienze possono avanzare senza modelli, teorie unificanti, o qualsiasi altro tipo di spiegazione meccanicistica» </a:t>
            </a:r>
          </a:p>
          <a:p>
            <a:r>
              <a:rPr lang="it-IT" sz="2400" dirty="0"/>
              <a:t>«l’obiettivo è predire piuttosto che comprendere il mondo [...] la predizione surclassa la spiegazione» (</a:t>
            </a:r>
            <a:r>
              <a:rPr lang="it-IT" sz="2400" dirty="0" err="1"/>
              <a:t>Siegel</a:t>
            </a:r>
            <a:r>
              <a:rPr lang="it-IT" sz="2400" dirty="0"/>
              <a:t>, 2013, p. 90) e la correlazione basata sui </a:t>
            </a:r>
            <a:r>
              <a:rPr lang="it-IT" sz="2400" i="1" dirty="0"/>
              <a:t>big data </a:t>
            </a:r>
            <a:r>
              <a:rPr lang="it-IT" sz="2400" dirty="0"/>
              <a:t>sarebbe sufficiente per essere inferita come causazione.</a:t>
            </a:r>
          </a:p>
          <a:p>
            <a:endParaRPr lang="it-IT" sz="2400" dirty="0"/>
          </a:p>
          <a:p>
            <a:pPr algn="ctr"/>
            <a:r>
              <a:rPr lang="it-IT" sz="2400" dirty="0"/>
              <a:t>MA</a:t>
            </a:r>
          </a:p>
          <a:p>
            <a:pPr algn="ctr"/>
            <a:endParaRPr lang="it-IT" sz="2400" dirty="0"/>
          </a:p>
          <a:p>
            <a:pPr algn="ctr"/>
            <a:r>
              <a:rPr lang="it-IT" sz="2400" dirty="0"/>
              <a:t>Le correlazioni possono essere spurie o prive di senso (anche se significative e con valori di r alti)</a:t>
            </a:r>
          </a:p>
          <a:p>
            <a:pPr algn="ctr"/>
            <a:r>
              <a:rPr lang="it-IT" sz="2400" dirty="0"/>
              <a:t>(https://www.tylervigen.com/spurious-correlations)</a:t>
            </a:r>
          </a:p>
        </p:txBody>
      </p:sp>
    </p:spTree>
    <p:extLst>
      <p:ext uri="{BB962C8B-B14F-4D97-AF65-F5344CB8AC3E}">
        <p14:creationId xmlns:p14="http://schemas.microsoft.com/office/powerpoint/2010/main" val="14567056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1111045"/>
          </a:xfrm>
        </p:spPr>
        <p:txBody>
          <a:bodyPr>
            <a:normAutofit/>
          </a:bodyPr>
          <a:lstStyle/>
          <a:p>
            <a:pPr algn="ctr"/>
            <a:r>
              <a:rPr lang="it-IT" dirty="0"/>
              <a:t>Big Data: le principali sfide epistemologiche</a:t>
            </a:r>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13" y="1124049"/>
            <a:ext cx="4788310" cy="4788310"/>
          </a:xfrm>
          <a:prstGeom prst="rect">
            <a:avLst/>
          </a:prstGeom>
        </p:spPr>
      </p:pic>
      <p:sp>
        <p:nvSpPr>
          <p:cNvPr id="5" name="Rettangolo 4"/>
          <p:cNvSpPr/>
          <p:nvPr/>
        </p:nvSpPr>
        <p:spPr>
          <a:xfrm>
            <a:off x="4753897" y="1308715"/>
            <a:ext cx="7216877" cy="5078313"/>
          </a:xfrm>
          <a:prstGeom prst="rect">
            <a:avLst/>
          </a:prstGeom>
        </p:spPr>
        <p:txBody>
          <a:bodyPr wrap="square">
            <a:spAutoFit/>
          </a:bodyPr>
          <a:lstStyle/>
          <a:p>
            <a:r>
              <a:rPr lang="en-US" dirty="0"/>
              <a:t>Global warming is the most significant scientific and political issue of recent decades. Manchester United is one of the most significant soccer club of recent decades. </a:t>
            </a:r>
          </a:p>
          <a:p>
            <a:pPr algn="ctr"/>
            <a:r>
              <a:rPr lang="en-US" b="1" dirty="0"/>
              <a:t>Could the two be linked?</a:t>
            </a:r>
          </a:p>
          <a:p>
            <a:r>
              <a:rPr lang="en-US" dirty="0"/>
              <a:t>I examined this one afternoon, by looking at global temperatures and Manchester United’s FA cup appearances since 1881. I averaged the data over 11 years, to mitigate the impact of the solar cycle.</a:t>
            </a:r>
          </a:p>
          <a:p>
            <a:r>
              <a:rPr lang="en-US" dirty="0"/>
              <a:t>The results are remarkable. Each Manchester United FA Cup appearance in an 11-year period raised global temperatures by 0.1º Celsius. </a:t>
            </a:r>
          </a:p>
          <a:p>
            <a:r>
              <a:rPr lang="en-US" dirty="0"/>
              <a:t>A plot of global temperatures and the Manchester United Climate Model reveals that half of global warming is the result of Manchester United.</a:t>
            </a:r>
          </a:p>
          <a:p>
            <a:endParaRPr lang="en-US" dirty="0"/>
          </a:p>
          <a:p>
            <a:r>
              <a:rPr lang="en-US" dirty="0"/>
              <a:t>What does this mean for the future? Surely Manchester United’s performance will decline, with star players leaving the club and retiring. Sir Alex Ferguson must also inevitably retire. Thus, global temperatures will surely decline to levels not seen since </a:t>
            </a:r>
            <a:r>
              <a:rPr lang="en-US" dirty="0">
                <a:hlinkClick r:id="rId3"/>
              </a:rPr>
              <a:t>1956</a:t>
            </a:r>
            <a:r>
              <a:rPr lang="en-US" dirty="0"/>
              <a:t>.</a:t>
            </a:r>
          </a:p>
          <a:p>
            <a:endParaRPr lang="en-US" dirty="0"/>
          </a:p>
          <a:p>
            <a:pPr algn="ctr"/>
            <a:r>
              <a:rPr lang="en-US" b="1" dirty="0"/>
              <a:t>Wrong, wrong, wrong and more wrong</a:t>
            </a:r>
          </a:p>
        </p:txBody>
      </p:sp>
      <p:sp>
        <p:nvSpPr>
          <p:cNvPr id="6" name="Rettangolo 5"/>
          <p:cNvSpPr/>
          <p:nvPr/>
        </p:nvSpPr>
        <p:spPr>
          <a:xfrm>
            <a:off x="0" y="6488668"/>
            <a:ext cx="12368981" cy="369332"/>
          </a:xfrm>
          <a:prstGeom prst="rect">
            <a:avLst/>
          </a:prstGeom>
        </p:spPr>
        <p:txBody>
          <a:bodyPr wrap="square">
            <a:spAutoFit/>
          </a:bodyPr>
          <a:lstStyle/>
          <a:p>
            <a:r>
              <a:rPr lang="it-IT" dirty="0"/>
              <a:t>http://theconversation.com/how-david-beckham-caused-global-warming-the-man-u-climate-model-4548</a:t>
            </a:r>
          </a:p>
        </p:txBody>
      </p:sp>
      <p:sp>
        <p:nvSpPr>
          <p:cNvPr id="7" name="Rettangolo 6"/>
          <p:cNvSpPr/>
          <p:nvPr/>
        </p:nvSpPr>
        <p:spPr>
          <a:xfrm>
            <a:off x="-34413" y="834046"/>
            <a:ext cx="12260825" cy="461665"/>
          </a:xfrm>
          <a:prstGeom prst="rect">
            <a:avLst/>
          </a:prstGeom>
        </p:spPr>
        <p:txBody>
          <a:bodyPr wrap="square">
            <a:spAutoFit/>
          </a:bodyPr>
          <a:lstStyle/>
          <a:p>
            <a:pPr algn="ctr"/>
            <a:r>
              <a:rPr lang="it-IT" sz="2400" i="1" dirty="0"/>
              <a:t>Dalla causazione alla correlazione</a:t>
            </a:r>
          </a:p>
        </p:txBody>
      </p:sp>
    </p:spTree>
    <p:extLst>
      <p:ext uri="{BB962C8B-B14F-4D97-AF65-F5344CB8AC3E}">
        <p14:creationId xmlns:p14="http://schemas.microsoft.com/office/powerpoint/2010/main" val="20613267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4"/>
          </a:xfrm>
        </p:spPr>
        <p:txBody>
          <a:bodyPr>
            <a:normAutofit/>
          </a:bodyPr>
          <a:lstStyle/>
          <a:p>
            <a:pPr algn="ctr"/>
            <a:r>
              <a:rPr lang="it-IT" dirty="0"/>
              <a:t>Big Data: le principali sfide epistemologiche</a:t>
            </a:r>
          </a:p>
        </p:txBody>
      </p:sp>
      <p:sp>
        <p:nvSpPr>
          <p:cNvPr id="4" name="Rettangolo 3"/>
          <p:cNvSpPr/>
          <p:nvPr/>
        </p:nvSpPr>
        <p:spPr>
          <a:xfrm>
            <a:off x="78657" y="671691"/>
            <a:ext cx="12034685" cy="6186309"/>
          </a:xfrm>
          <a:prstGeom prst="rect">
            <a:avLst/>
          </a:prstGeom>
        </p:spPr>
        <p:txBody>
          <a:bodyPr wrap="square">
            <a:spAutoFit/>
          </a:bodyPr>
          <a:lstStyle/>
          <a:p>
            <a:pPr algn="ctr"/>
            <a:r>
              <a:rPr lang="it-IT" sz="2200" i="1" dirty="0"/>
              <a:t>Dal campione alla Popolazione (Universo per gli statistici)</a:t>
            </a:r>
          </a:p>
          <a:p>
            <a:endParaRPr lang="it-IT" sz="2200" dirty="0"/>
          </a:p>
          <a:p>
            <a:r>
              <a:rPr lang="it-IT" sz="2200" dirty="0"/>
              <a:t>«Al giorno d’oggi, in un mondo caratterizzato da un enorme insieme di dati aperti facilmente acquisibile, qual è il valore reale delle </a:t>
            </a:r>
            <a:r>
              <a:rPr lang="it-IT" sz="2200" i="1" dirty="0" err="1"/>
              <a:t>surveys</a:t>
            </a:r>
            <a:r>
              <a:rPr lang="it-IT" sz="2200" i="1" dirty="0"/>
              <a:t> </a:t>
            </a:r>
            <a:r>
              <a:rPr lang="it-IT" sz="2200" dirty="0"/>
              <a:t>su larga scala? Un aspetto distintivo di «grandezza» è l’equivalente del «tutto» (n = tutto) (Mayer-</a:t>
            </a:r>
            <a:r>
              <a:rPr lang="it-IT" sz="2200" dirty="0" err="1"/>
              <a:t>Schönberger</a:t>
            </a:r>
            <a:r>
              <a:rPr lang="it-IT" sz="2200" dirty="0"/>
              <a:t> e </a:t>
            </a:r>
            <a:r>
              <a:rPr lang="it-IT" sz="2200" dirty="0" err="1"/>
              <a:t>Cukier</a:t>
            </a:r>
            <a:r>
              <a:rPr lang="it-IT" sz="2200" dirty="0"/>
              <a:t>, 2013). </a:t>
            </a:r>
          </a:p>
          <a:p>
            <a:r>
              <a:rPr lang="it-IT" sz="2200" dirty="0"/>
              <a:t>I benefici del passaggio dai piccoli campioni agli studi sull’intero universo sono evidenti. Gli autori affermano che i </a:t>
            </a:r>
            <a:r>
              <a:rPr lang="it-IT" sz="2200" i="1" dirty="0"/>
              <a:t>big data </a:t>
            </a:r>
            <a:r>
              <a:rPr lang="it-IT" sz="2200" dirty="0"/>
              <a:t>evitano il ricorso a tecniche di campionamento tradizionali per focalizzarsi sempre più su una visione completa dell’oggetto di studio. I </a:t>
            </a:r>
            <a:r>
              <a:rPr lang="it-IT" sz="2200" i="1" dirty="0"/>
              <a:t>big data </a:t>
            </a:r>
            <a:r>
              <a:rPr lang="it-IT" sz="2200" dirty="0"/>
              <a:t>non sono un campione, ma un set completo dei dati disponibili» (Giuffrida, Rinaldi e </a:t>
            </a:r>
            <a:r>
              <a:rPr lang="it-IT" sz="2200" dirty="0" err="1"/>
              <a:t>Zarba</a:t>
            </a:r>
            <a:r>
              <a:rPr lang="it-IT" sz="2200" dirty="0"/>
              <a:t> 2016, 163).</a:t>
            </a:r>
          </a:p>
          <a:p>
            <a:pPr algn="ctr"/>
            <a:r>
              <a:rPr lang="it-IT" sz="2200" dirty="0"/>
              <a:t>MA</a:t>
            </a:r>
          </a:p>
          <a:p>
            <a:r>
              <a:rPr lang="it-IT" sz="2200" dirty="0"/>
              <a:t>n = tutto nell’ambito dei </a:t>
            </a:r>
            <a:r>
              <a:rPr lang="it-IT" sz="2200" i="1" dirty="0"/>
              <a:t>big data è una equazione impossibile </a:t>
            </a:r>
            <a:r>
              <a:rPr lang="it-IT" sz="2200" dirty="0"/>
              <a:t> (</a:t>
            </a:r>
            <a:r>
              <a:rPr lang="it-IT" sz="2200" dirty="0" err="1"/>
              <a:t>boyd</a:t>
            </a:r>
            <a:r>
              <a:rPr lang="it-IT" sz="2200" dirty="0"/>
              <a:t> e Crawford 2012; </a:t>
            </a:r>
            <a:r>
              <a:rPr lang="it-IT" sz="2200" dirty="0" err="1"/>
              <a:t>Karpf</a:t>
            </a:r>
            <a:r>
              <a:rPr lang="it-IT" sz="2200" dirty="0"/>
              <a:t> 2012).</a:t>
            </a:r>
          </a:p>
          <a:p>
            <a:endParaRPr lang="it-IT" sz="2200" dirty="0"/>
          </a:p>
          <a:p>
            <a:r>
              <a:rPr lang="it-IT" sz="2200" dirty="0"/>
              <a:t> «qualunque sia il tipo di dato, indipendentemente dalle dimensioni, è sempre un campione, con impliciti </a:t>
            </a:r>
            <a:r>
              <a:rPr lang="it-IT" sz="2200" i="1" dirty="0" err="1"/>
              <a:t>bias</a:t>
            </a:r>
            <a:r>
              <a:rPr lang="it-IT" sz="2200" i="1" dirty="0"/>
              <a:t> </a:t>
            </a:r>
            <a:r>
              <a:rPr lang="it-IT" sz="2200" dirty="0"/>
              <a:t>dovuti agli strumenti utilizzati, alle metriche e ad altri diversi fattori» (Giuffrida, Rinaldi e </a:t>
            </a:r>
            <a:r>
              <a:rPr lang="it-IT" sz="2200" dirty="0" err="1"/>
              <a:t>Zarba</a:t>
            </a:r>
            <a:r>
              <a:rPr lang="it-IT" sz="2200" dirty="0"/>
              <a:t> 2016, 163). </a:t>
            </a:r>
          </a:p>
          <a:p>
            <a:endParaRPr lang="it-IT" sz="2200" dirty="0"/>
          </a:p>
          <a:p>
            <a:r>
              <a:rPr lang="it-IT" sz="2200" dirty="0"/>
              <a:t>Leonelli «disporre di molti dati non significa averli tutti; e coltivare una tale visione di completezza è una strategia molto rischiosa e potenzialmente ingannevole » (2014, p. 7). </a:t>
            </a:r>
          </a:p>
        </p:txBody>
      </p:sp>
    </p:spTree>
    <p:extLst>
      <p:ext uri="{BB962C8B-B14F-4D97-AF65-F5344CB8AC3E}">
        <p14:creationId xmlns:p14="http://schemas.microsoft.com/office/powerpoint/2010/main" val="2006218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63909" y="1249399"/>
            <a:ext cx="12128091" cy="4801314"/>
          </a:xfrm>
          <a:prstGeom prst="rect">
            <a:avLst/>
          </a:prstGeom>
        </p:spPr>
        <p:txBody>
          <a:bodyPr wrap="square">
            <a:spAutoFit/>
          </a:bodyPr>
          <a:lstStyle/>
          <a:p>
            <a:r>
              <a:rPr lang="it-IT" sz="2400" dirty="0"/>
              <a:t>Molteni e </a:t>
            </a:r>
            <a:r>
              <a:rPr lang="it-IT" sz="2400" dirty="0" err="1"/>
              <a:t>Airoldi</a:t>
            </a:r>
            <a:r>
              <a:rPr lang="it-IT" sz="2400" dirty="0"/>
              <a:t> (2018, 106-107) sintetizzano così le questioni </a:t>
            </a:r>
            <a:r>
              <a:rPr lang="it-IT" sz="2400" dirty="0" err="1"/>
              <a:t>epistemologhce</a:t>
            </a:r>
            <a:r>
              <a:rPr lang="it-IT" sz="2400" dirty="0"/>
              <a:t> e metodologiche cruciali nello studio dei Big Data e delle «</a:t>
            </a:r>
            <a:r>
              <a:rPr lang="it-IT" sz="2400" dirty="0" err="1"/>
              <a:t>digital</a:t>
            </a:r>
            <a:r>
              <a:rPr lang="it-IT" sz="2400" dirty="0"/>
              <a:t> </a:t>
            </a:r>
            <a:r>
              <a:rPr lang="it-IT" sz="2400" dirty="0" err="1"/>
              <a:t>footprint</a:t>
            </a:r>
            <a:r>
              <a:rPr lang="it-IT" sz="2400" dirty="0"/>
              <a:t>»:</a:t>
            </a:r>
          </a:p>
          <a:p>
            <a:endParaRPr lang="it-IT" sz="2400" dirty="0"/>
          </a:p>
          <a:p>
            <a:r>
              <a:rPr lang="it-IT" sz="2400" dirty="0"/>
              <a:t>Accessibilità</a:t>
            </a:r>
          </a:p>
          <a:p>
            <a:endParaRPr lang="it-IT" sz="2400" dirty="0"/>
          </a:p>
          <a:p>
            <a:r>
              <a:rPr lang="it-IT" sz="2400" dirty="0"/>
              <a:t>Mediazione socio-tecnica</a:t>
            </a:r>
          </a:p>
          <a:p>
            <a:endParaRPr lang="it-IT" sz="2400" dirty="0"/>
          </a:p>
          <a:p>
            <a:r>
              <a:rPr lang="it-IT" sz="2400" dirty="0"/>
              <a:t>Etica</a:t>
            </a:r>
          </a:p>
          <a:p>
            <a:endParaRPr lang="it-IT" sz="2400" dirty="0"/>
          </a:p>
          <a:p>
            <a:r>
              <a:rPr lang="it-IT" sz="2400" dirty="0" err="1"/>
              <a:t>Postdemografia</a:t>
            </a:r>
            <a:endParaRPr lang="it-IT" sz="2400" dirty="0"/>
          </a:p>
          <a:p>
            <a:endParaRPr lang="it-IT" sz="2400" dirty="0"/>
          </a:p>
          <a:p>
            <a:r>
              <a:rPr lang="it-IT" sz="2400" dirty="0"/>
              <a:t>Rappresentatività</a:t>
            </a:r>
          </a:p>
          <a:p>
            <a:endParaRPr lang="it-IT"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9857" y="2664080"/>
            <a:ext cx="6096000" cy="3476625"/>
          </a:xfrm>
          <a:prstGeom prst="rect">
            <a:avLst/>
          </a:prstGeom>
        </p:spPr>
      </p:pic>
    </p:spTree>
    <p:extLst>
      <p:ext uri="{BB962C8B-B14F-4D97-AF65-F5344CB8AC3E}">
        <p14:creationId xmlns:p14="http://schemas.microsoft.com/office/powerpoint/2010/main" val="17399719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endParaRPr lang="it-IT" sz="2400" dirty="0"/>
          </a:p>
          <a:p>
            <a:pPr algn="ctr"/>
            <a:r>
              <a:rPr lang="it-IT" sz="2400" i="1" dirty="0"/>
              <a:t>Accessibilità</a:t>
            </a:r>
          </a:p>
          <a:p>
            <a:endParaRPr lang="it-IT" sz="2400" dirty="0"/>
          </a:p>
          <a:p>
            <a:r>
              <a:rPr lang="it-IT" sz="2400" i="1" dirty="0"/>
              <a:t>I big data </a:t>
            </a:r>
            <a:r>
              <a:rPr lang="it-IT" sz="2400" dirty="0"/>
              <a:t>sono perlopiù generati nell’ambito di servizi o piattaforme private. Essi sono perciò risorse raramente accessibili nella loro interezza da parte di ricercatori accademici «terzi» rispetto all’azienda o istituzione che ne detiene il possesso, per ragioni legali e/o commerciali. Quando ciò è possibile il prezzo è significativo. </a:t>
            </a:r>
          </a:p>
          <a:p>
            <a:endParaRPr lang="it-IT" sz="2400" dirty="0"/>
          </a:p>
          <a:p>
            <a:r>
              <a:rPr lang="it-IT" sz="2400" dirty="0"/>
              <a:t>Il più delle volte i ricercatori accademici possono raccogliere a basso costo solo dati digitali pubblici, in forma limitata, attraverso le Api («</a:t>
            </a:r>
            <a:r>
              <a:rPr lang="it-IT" sz="2400" dirty="0" err="1"/>
              <a:t>application</a:t>
            </a:r>
            <a:r>
              <a:rPr lang="it-IT" sz="2400" dirty="0"/>
              <a:t> </a:t>
            </a:r>
            <a:r>
              <a:rPr lang="it-IT" sz="2400" dirty="0" err="1"/>
              <a:t>programming</a:t>
            </a:r>
            <a:r>
              <a:rPr lang="it-IT" sz="2400" dirty="0"/>
              <a:t> </a:t>
            </a:r>
            <a:r>
              <a:rPr lang="it-IT" sz="2400" dirty="0" err="1"/>
              <a:t>interface</a:t>
            </a:r>
            <a:r>
              <a:rPr lang="it-IT" sz="2400" dirty="0"/>
              <a:t>») messe a disposizione degli sviluppatori software da parte delle piattaforme stesse.</a:t>
            </a:r>
          </a:p>
          <a:p>
            <a:endParaRPr lang="it-IT" sz="2400" dirty="0"/>
          </a:p>
          <a:p>
            <a:r>
              <a:rPr lang="it-IT" sz="2400" dirty="0"/>
              <a:t>Le regole delle Api, che determinano quanti e quali materiali empirici saranno accessibili da parte del ricercatore, cambiano continuamente e sono determinate unilateralmente dalle piattaforme Molteni e </a:t>
            </a:r>
            <a:r>
              <a:rPr lang="it-IT" sz="2400" dirty="0" err="1"/>
              <a:t>Airoldi</a:t>
            </a:r>
            <a:r>
              <a:rPr lang="it-IT" sz="2400" dirty="0"/>
              <a:t> (2018, 106).</a:t>
            </a:r>
          </a:p>
        </p:txBody>
      </p:sp>
    </p:spTree>
    <p:extLst>
      <p:ext uri="{BB962C8B-B14F-4D97-AF65-F5344CB8AC3E}">
        <p14:creationId xmlns:p14="http://schemas.microsoft.com/office/powerpoint/2010/main" val="9508460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63909" y="688960"/>
            <a:ext cx="12064181" cy="5878532"/>
          </a:xfrm>
          <a:prstGeom prst="rect">
            <a:avLst/>
          </a:prstGeom>
        </p:spPr>
        <p:txBody>
          <a:bodyPr wrap="square">
            <a:spAutoFit/>
          </a:bodyPr>
          <a:lstStyle/>
          <a:p>
            <a:pPr algn="ctr"/>
            <a:r>
              <a:rPr lang="it-IT" sz="2400" i="1" dirty="0"/>
              <a:t>Mediazione socio-tecnica</a:t>
            </a:r>
          </a:p>
          <a:p>
            <a:endParaRPr lang="it-IT" sz="2200" dirty="0"/>
          </a:p>
          <a:p>
            <a:r>
              <a:rPr lang="it-IT" sz="2200" dirty="0"/>
              <a:t>L’idea che i </a:t>
            </a:r>
            <a:r>
              <a:rPr lang="it-IT" sz="2200" i="1" dirty="0"/>
              <a:t>big data </a:t>
            </a:r>
            <a:r>
              <a:rPr lang="it-IT" sz="2200" dirty="0"/>
              <a:t>consentano di osservare «naturalmente » le attività umane è frutto  di un positivismo ingenuo che dimentica la mediazione socio-tecnica del dato digitale (Giardullo, 2016). </a:t>
            </a:r>
          </a:p>
          <a:p>
            <a:endParaRPr lang="it-IT" sz="2200" dirty="0"/>
          </a:p>
          <a:p>
            <a:r>
              <a:rPr lang="it-IT" sz="2200" dirty="0"/>
              <a:t>I dati digitali sono generati nel corso di attività online interazioni comunicative mediate dalle specifiche </a:t>
            </a:r>
            <a:r>
              <a:rPr lang="it-IT" sz="2200" i="1" dirty="0" err="1"/>
              <a:t>affordances</a:t>
            </a:r>
            <a:r>
              <a:rPr lang="it-IT" sz="2200" i="1" dirty="0"/>
              <a:t> </a:t>
            </a:r>
            <a:r>
              <a:rPr lang="it-IT" sz="2200" dirty="0"/>
              <a:t>tecniche e funzionalità algoritmiche delle piattaforme che le ospitano (Lewis, 2015). </a:t>
            </a:r>
          </a:p>
          <a:p>
            <a:r>
              <a:rPr lang="it-IT" sz="2200" dirty="0"/>
              <a:t>La generazione socio-tecnica del dato digitale non è controllabile da parte del ricercatore può essere causa di errori statistici e del loro mancato controllo (si veda </a:t>
            </a:r>
            <a:r>
              <a:rPr lang="it-IT" sz="2200" dirty="0" err="1"/>
              <a:t>Biemer</a:t>
            </a:r>
            <a:r>
              <a:rPr lang="it-IT" sz="2200" dirty="0"/>
              <a:t>, 2017). </a:t>
            </a:r>
          </a:p>
          <a:p>
            <a:endParaRPr lang="it-IT" sz="2200" dirty="0"/>
          </a:p>
          <a:p>
            <a:r>
              <a:rPr lang="it-IT" sz="2200" dirty="0"/>
              <a:t>Inoltre, quelli che a prima vista possono sembrare materiali empirici omogenei nascondono in realtà una molteplicità di contesti differenti non solo dal punto di vista sociale e tematico, ma anche da quello puramente tecnologico. </a:t>
            </a:r>
          </a:p>
          <a:p>
            <a:r>
              <a:rPr lang="it-IT" sz="2200" dirty="0"/>
              <a:t>Molteni e </a:t>
            </a:r>
            <a:r>
              <a:rPr lang="it-IT" sz="2200" dirty="0" err="1"/>
              <a:t>Airoldi</a:t>
            </a:r>
            <a:r>
              <a:rPr lang="it-IT" sz="2200" dirty="0"/>
              <a:t> : La «</a:t>
            </a:r>
            <a:r>
              <a:rPr lang="it-IT" sz="2200" dirty="0" err="1"/>
              <a:t>black</a:t>
            </a:r>
            <a:r>
              <a:rPr lang="it-IT" sz="2200" dirty="0"/>
              <a:t> box» algoritmica, oltre a influenzare l’esperienza digitale dell’utente dei social media e, pertanto, la produzione (o mancata produzione) del dato (Giardullo, 2016), si ripresenta poi in una fase successiva: quella dell’analisi dei dati, la quale necessita di tecniche computazionali spesso aldilà delle competenze del ricercatore sociale (2018, 106).</a:t>
            </a:r>
          </a:p>
        </p:txBody>
      </p:sp>
    </p:spTree>
    <p:extLst>
      <p:ext uri="{BB962C8B-B14F-4D97-AF65-F5344CB8AC3E}">
        <p14:creationId xmlns:p14="http://schemas.microsoft.com/office/powerpoint/2010/main" val="32803807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pPr algn="ctr"/>
            <a:r>
              <a:rPr lang="it-IT" sz="2400" i="1" dirty="0"/>
              <a:t>Etica</a:t>
            </a:r>
          </a:p>
          <a:p>
            <a:pPr algn="ctr"/>
            <a:endParaRPr lang="it-IT" sz="2400" i="1" dirty="0"/>
          </a:p>
          <a:p>
            <a:r>
              <a:rPr lang="it-IT" sz="2400" dirty="0" err="1"/>
              <a:t>Boyd</a:t>
            </a:r>
            <a:r>
              <a:rPr lang="it-IT" sz="2400" dirty="0"/>
              <a:t> e Crawford (2012): il mero fatto che una informazione  digitale sia liberamente accessibile non implica che sia etico usarla per scopi di ricerca. </a:t>
            </a:r>
          </a:p>
          <a:p>
            <a:endParaRPr lang="it-IT" sz="2400" dirty="0"/>
          </a:p>
          <a:p>
            <a:r>
              <a:rPr lang="it-IT" sz="2400" dirty="0"/>
              <a:t>Stefanizzi: «Anche se nel caso dei </a:t>
            </a:r>
            <a:r>
              <a:rPr lang="it-IT" sz="2400" i="1" dirty="0"/>
              <a:t>big data </a:t>
            </a:r>
            <a:r>
              <a:rPr lang="it-IT" sz="2400" dirty="0"/>
              <a:t>si tende a sostenere che, nella maggioranza dei casi, i dati raccolti sono costituiti da dati tecnici o anonimizzati e, quindi, per questo motivo non dovrebbero essere disciplinati dalle leggi sulla protezione dei dati personali, in realtà, i </a:t>
            </a:r>
            <a:r>
              <a:rPr lang="it-IT" sz="2400" i="1" dirty="0"/>
              <a:t>big data</a:t>
            </a:r>
            <a:r>
              <a:rPr lang="it-IT" sz="2400" dirty="0"/>
              <a:t>, costituiti da dati personali, dovrebbero ottenere l’autorizzazione delle persone interessate […] E allora sorge  spontanea la domanda: come garantire trasparenza e privacy? L’idea che i dati personali debbano essere autorizzati alla diffusione dalle persone interessate, se apparentemente contrasta con il principio generatore dei </a:t>
            </a:r>
            <a:r>
              <a:rPr lang="it-IT" sz="2400" i="1" dirty="0"/>
              <a:t>big data</a:t>
            </a:r>
            <a:r>
              <a:rPr lang="it-IT" sz="2400" dirty="0"/>
              <a:t>, ovvero che i dati possono essere raccolti preventivamente per essere utilizzati in futuro per gli scopi desiderati, dall’altra pone il problema di «democratizzare» i </a:t>
            </a:r>
            <a:r>
              <a:rPr lang="it-IT" sz="2400" i="1" dirty="0"/>
              <a:t>big data</a:t>
            </a:r>
            <a:r>
              <a:rPr lang="it-IT" sz="2400" dirty="0"/>
              <a:t>» (2016, 121)</a:t>
            </a:r>
          </a:p>
          <a:p>
            <a:endParaRPr lang="it-IT" sz="2400" dirty="0"/>
          </a:p>
        </p:txBody>
      </p:sp>
    </p:spTree>
    <p:extLst>
      <p:ext uri="{BB962C8B-B14F-4D97-AF65-F5344CB8AC3E}">
        <p14:creationId xmlns:p14="http://schemas.microsoft.com/office/powerpoint/2010/main" val="3633242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magine 4"/>
          <p:cNvPicPr>
            <a:picLocks noChangeAspect="1"/>
          </p:cNvPicPr>
          <p:nvPr/>
        </p:nvPicPr>
        <p:blipFill>
          <a:blip r:embed="rId2"/>
          <a:stretch>
            <a:fillRect/>
          </a:stretch>
        </p:blipFill>
        <p:spPr>
          <a:xfrm>
            <a:off x="0" y="942975"/>
            <a:ext cx="12206518" cy="5915025"/>
          </a:xfrm>
          <a:prstGeom prst="rect">
            <a:avLst/>
          </a:prstGeom>
        </p:spPr>
      </p:pic>
      <p:sp>
        <p:nvSpPr>
          <p:cNvPr id="6" name="Titolo 1"/>
          <p:cNvSpPr>
            <a:spLocks noGrp="1"/>
          </p:cNvSpPr>
          <p:nvPr>
            <p:ph type="title"/>
          </p:nvPr>
        </p:nvSpPr>
        <p:spPr>
          <a:xfrm>
            <a:off x="0" y="0"/>
            <a:ext cx="12192000" cy="796413"/>
          </a:xfrm>
        </p:spPr>
        <p:txBody>
          <a:bodyPr/>
          <a:lstStyle/>
          <a:p>
            <a:pPr algn="ctr"/>
            <a:r>
              <a:rPr lang="it-IT" dirty="0"/>
              <a:t>Un esempio dall’attualità</a:t>
            </a:r>
          </a:p>
        </p:txBody>
      </p:sp>
    </p:spTree>
    <p:extLst>
      <p:ext uri="{BB962C8B-B14F-4D97-AF65-F5344CB8AC3E}">
        <p14:creationId xmlns:p14="http://schemas.microsoft.com/office/powerpoint/2010/main" val="312536837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6001643"/>
          </a:xfrm>
          <a:prstGeom prst="rect">
            <a:avLst/>
          </a:prstGeom>
        </p:spPr>
        <p:txBody>
          <a:bodyPr wrap="square">
            <a:spAutoFit/>
          </a:bodyPr>
          <a:lstStyle/>
          <a:p>
            <a:pPr algn="ctr"/>
            <a:r>
              <a:rPr lang="it-IT" sz="2400" i="1" dirty="0"/>
              <a:t>Etica</a:t>
            </a:r>
          </a:p>
          <a:p>
            <a:r>
              <a:rPr lang="it-IT" sz="2400" dirty="0"/>
              <a:t>La sfida che si apre è quella di progettare sistemi di dati personali che diano a tutti la possibilità di gestire la propria informazione personale e l’interscambio con soggetti pubblici e privati, promuovendo </a:t>
            </a:r>
            <a:r>
              <a:rPr lang="it-IT" sz="2400" i="1" dirty="0"/>
              <a:t>self-</a:t>
            </a:r>
            <a:r>
              <a:rPr lang="it-IT" sz="2400" i="1" dirty="0" err="1"/>
              <a:t>awareness</a:t>
            </a:r>
            <a:r>
              <a:rPr lang="it-IT" sz="2400" dirty="0"/>
              <a:t>, </a:t>
            </a:r>
            <a:r>
              <a:rPr lang="en-US" sz="2400" i="1" dirty="0"/>
              <a:t>data liberation</a:t>
            </a:r>
            <a:r>
              <a:rPr lang="en-US" sz="2400" dirty="0"/>
              <a:t>, </a:t>
            </a:r>
            <a:r>
              <a:rPr lang="en-US" sz="2400" i="1" dirty="0" err="1"/>
              <a:t>oblivio</a:t>
            </a:r>
            <a:r>
              <a:rPr lang="en-US" sz="2400" dirty="0"/>
              <a:t> e </a:t>
            </a:r>
            <a:r>
              <a:rPr lang="en-US" sz="2400" i="1" dirty="0"/>
              <a:t>public good</a:t>
            </a:r>
            <a:r>
              <a:rPr lang="en-US" sz="2400" dirty="0"/>
              <a:t>.</a:t>
            </a:r>
          </a:p>
          <a:p>
            <a:endParaRPr lang="it-IT" sz="2400" dirty="0"/>
          </a:p>
          <a:p>
            <a:r>
              <a:rPr lang="it-IT" sz="2400" dirty="0"/>
              <a:t>La </a:t>
            </a:r>
            <a:r>
              <a:rPr lang="it-IT" sz="2400" i="1" dirty="0"/>
              <a:t>self-</a:t>
            </a:r>
            <a:r>
              <a:rPr lang="it-IT" sz="2400" i="1" dirty="0" err="1"/>
              <a:t>awareness</a:t>
            </a:r>
            <a:r>
              <a:rPr lang="it-IT" sz="2400" i="1" dirty="0"/>
              <a:t> </a:t>
            </a:r>
            <a:r>
              <a:rPr lang="it-IT" sz="2400" dirty="0"/>
              <a:t>consiste nel fatto che l’utente ha il pieno controllo e consapevolezza dei propri dati personali e della conoscenza che può essere estratta da questi. Quindi un’evoluzione da «consenso informato» a «consapevolezza». </a:t>
            </a:r>
          </a:p>
          <a:p>
            <a:endParaRPr lang="it-IT" sz="2400" dirty="0"/>
          </a:p>
          <a:p>
            <a:r>
              <a:rPr lang="it-IT" sz="2400" dirty="0"/>
              <a:t>La </a:t>
            </a:r>
            <a:r>
              <a:rPr lang="it-IT" sz="2400" i="1" dirty="0"/>
              <a:t>data </a:t>
            </a:r>
            <a:r>
              <a:rPr lang="it-IT" sz="2400" i="1" dirty="0" err="1"/>
              <a:t>liberation</a:t>
            </a:r>
            <a:r>
              <a:rPr lang="it-IT" sz="2400" i="1" dirty="0"/>
              <a:t> </a:t>
            </a:r>
            <a:r>
              <a:rPr lang="it-IT" sz="2400" dirty="0"/>
              <a:t>fa riferimento, invece, alla possibilità di fare dei propri dati ciò che vogliamo (</a:t>
            </a:r>
            <a:r>
              <a:rPr lang="it-IT" sz="2400" i="1" dirty="0"/>
              <a:t>data </a:t>
            </a:r>
            <a:r>
              <a:rPr lang="it-IT" sz="2400" i="1" dirty="0" err="1"/>
              <a:t>portability</a:t>
            </a:r>
            <a:r>
              <a:rPr lang="it-IT" sz="2400" dirty="0"/>
              <a:t>). </a:t>
            </a:r>
          </a:p>
          <a:p>
            <a:endParaRPr lang="it-IT" sz="2400" dirty="0"/>
          </a:p>
          <a:p>
            <a:r>
              <a:rPr lang="it-IT" sz="2400" dirty="0"/>
              <a:t>L’</a:t>
            </a:r>
            <a:r>
              <a:rPr lang="it-IT" sz="2400" i="1" dirty="0" err="1"/>
              <a:t>oblivio</a:t>
            </a:r>
            <a:r>
              <a:rPr lang="it-IT" sz="2400" i="1" dirty="0"/>
              <a:t> </a:t>
            </a:r>
            <a:r>
              <a:rPr lang="it-IT" sz="2400" dirty="0"/>
              <a:t>consiste nel diritto di chiedere che i dati vengano dimenticati.</a:t>
            </a:r>
          </a:p>
          <a:p>
            <a:endParaRPr lang="it-IT" sz="2400" dirty="0"/>
          </a:p>
          <a:p>
            <a:r>
              <a:rPr lang="it-IT" sz="2400" dirty="0"/>
              <a:t>Il </a:t>
            </a:r>
            <a:r>
              <a:rPr lang="it-IT" sz="2400" i="1" dirty="0"/>
              <a:t>public </a:t>
            </a:r>
            <a:r>
              <a:rPr lang="it-IT" sz="2400" i="1" dirty="0" err="1"/>
              <a:t>good</a:t>
            </a:r>
            <a:r>
              <a:rPr lang="it-IT" sz="2400" i="1" dirty="0"/>
              <a:t> </a:t>
            </a:r>
            <a:r>
              <a:rPr lang="it-IT" sz="2400" dirty="0"/>
              <a:t>è il diritto di avere accesso alla conoscenza collettiva come bene comune.</a:t>
            </a:r>
          </a:p>
          <a:p>
            <a:r>
              <a:rPr lang="it-IT" sz="2400" dirty="0"/>
              <a:t>(Stefanizzi 2016, 122)</a:t>
            </a:r>
          </a:p>
        </p:txBody>
      </p:sp>
    </p:spTree>
    <p:extLst>
      <p:ext uri="{BB962C8B-B14F-4D97-AF65-F5344CB8AC3E}">
        <p14:creationId xmlns:p14="http://schemas.microsoft.com/office/powerpoint/2010/main" val="40443588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894735"/>
          </a:xfrm>
        </p:spPr>
        <p:txBody>
          <a:bodyPr>
            <a:normAutofit/>
          </a:bodyPr>
          <a:lstStyle/>
          <a:p>
            <a:pPr algn="ctr"/>
            <a:r>
              <a:rPr lang="it-IT" dirty="0"/>
              <a:t>Big Data: limiti epistemologici e metodologici</a:t>
            </a:r>
          </a:p>
        </p:txBody>
      </p:sp>
      <p:sp>
        <p:nvSpPr>
          <p:cNvPr id="3" name="Rettangolo 2"/>
          <p:cNvSpPr/>
          <p:nvPr/>
        </p:nvSpPr>
        <p:spPr>
          <a:xfrm>
            <a:off x="127819" y="728289"/>
            <a:ext cx="12064181" cy="5632311"/>
          </a:xfrm>
          <a:prstGeom prst="rect">
            <a:avLst/>
          </a:prstGeom>
        </p:spPr>
        <p:txBody>
          <a:bodyPr wrap="square">
            <a:spAutoFit/>
          </a:bodyPr>
          <a:lstStyle/>
          <a:p>
            <a:pPr algn="ctr"/>
            <a:r>
              <a:rPr lang="it-IT" sz="2400" i="1" dirty="0" err="1"/>
              <a:t>Postdemografia</a:t>
            </a:r>
            <a:endParaRPr lang="it-IT" sz="2400" i="1" dirty="0"/>
          </a:p>
          <a:p>
            <a:pPr algn="ctr"/>
            <a:endParaRPr lang="it-IT" sz="2400" i="1" dirty="0"/>
          </a:p>
          <a:p>
            <a:r>
              <a:rPr lang="it-IT" sz="2400" dirty="0"/>
              <a:t>Il fatto che i </a:t>
            </a:r>
            <a:r>
              <a:rPr lang="it-IT" sz="2400" dirty="0" err="1"/>
              <a:t>dataset</a:t>
            </a:r>
            <a:r>
              <a:rPr lang="it-IT" sz="2400" dirty="0"/>
              <a:t> digitali consistano di </a:t>
            </a:r>
            <a:r>
              <a:rPr lang="it-IT" sz="2400" dirty="0" err="1"/>
              <a:t>footprint</a:t>
            </a:r>
            <a:r>
              <a:rPr lang="it-IT" sz="2400" dirty="0"/>
              <a:t> piuttosto che di «persone» comporta uno spostamento di prospettiva: dall’individualismo metodologico ad un approccio olistico e post-demografico, orientato all’analisi di dati in forma aggregata (vedi </a:t>
            </a:r>
            <a:r>
              <a:rPr lang="it-IT" sz="2400" dirty="0" err="1"/>
              <a:t>slides</a:t>
            </a:r>
            <a:r>
              <a:rPr lang="it-IT" sz="2400" dirty="0"/>
              <a:t> successive).</a:t>
            </a:r>
          </a:p>
          <a:p>
            <a:r>
              <a:rPr lang="it-IT" sz="2400" dirty="0"/>
              <a:t>La difficoltà di risalire ai tratti socio-demografici degli </a:t>
            </a:r>
            <a:r>
              <a:rPr lang="it-IT" sz="2400" dirty="0" err="1"/>
              <a:t>indivui</a:t>
            </a:r>
            <a:r>
              <a:rPr lang="it-IT" sz="2400" dirty="0"/>
              <a:t> online rende problematica la risposta a quesiti di ricerca canonici nelle scienze sociali.</a:t>
            </a:r>
          </a:p>
          <a:p>
            <a:endParaRPr lang="it-IT" sz="2400" i="1" dirty="0"/>
          </a:p>
          <a:p>
            <a:pPr algn="ctr"/>
            <a:r>
              <a:rPr lang="it-IT" sz="2400" i="1" dirty="0"/>
              <a:t>Rappresentatività</a:t>
            </a:r>
          </a:p>
          <a:p>
            <a:pPr algn="ctr"/>
            <a:endParaRPr lang="it-IT" sz="2400" dirty="0"/>
          </a:p>
          <a:p>
            <a:r>
              <a:rPr lang="it-IT" sz="2400" dirty="0"/>
              <a:t>Con i Big Data le generalizzazioni tipiche delle </a:t>
            </a:r>
            <a:r>
              <a:rPr lang="it-IT" sz="2400" dirty="0" err="1"/>
              <a:t>Survey</a:t>
            </a:r>
            <a:r>
              <a:rPr lang="it-IT" sz="2400" dirty="0"/>
              <a:t> non sono possibile e nonostante esista la possibilità teorica di indagini mirate ai pubblici che utilizzano determinate piattaforme – per esempio, gli utenti di </a:t>
            </a:r>
            <a:r>
              <a:rPr lang="it-IT" sz="2400" dirty="0" err="1"/>
              <a:t>Twitter</a:t>
            </a:r>
            <a:r>
              <a:rPr lang="it-IT" sz="2400" dirty="0"/>
              <a:t> Italia – e, anche in questo caso molto specifico, esistono seri</a:t>
            </a:r>
          </a:p>
          <a:p>
            <a:r>
              <a:rPr lang="it-IT" sz="2400" dirty="0"/>
              <a:t>problemi di rappresentatività dovuti a fattori sociali, culturali ed economici (</a:t>
            </a:r>
            <a:r>
              <a:rPr lang="it-IT" sz="2400" dirty="0" err="1"/>
              <a:t>digital</a:t>
            </a:r>
            <a:r>
              <a:rPr lang="it-IT" sz="2400" dirty="0"/>
              <a:t> divide e </a:t>
            </a:r>
            <a:r>
              <a:rPr lang="it-IT" sz="2400" dirty="0" err="1"/>
              <a:t>digital</a:t>
            </a:r>
            <a:r>
              <a:rPr lang="it-IT" sz="2400" dirty="0"/>
              <a:t> </a:t>
            </a:r>
            <a:r>
              <a:rPr lang="it-IT" sz="2400" dirty="0" err="1"/>
              <a:t>inequalities</a:t>
            </a:r>
            <a:r>
              <a:rPr lang="it-IT" sz="2400" dirty="0"/>
              <a:t>).</a:t>
            </a:r>
          </a:p>
        </p:txBody>
      </p:sp>
    </p:spTree>
    <p:extLst>
      <p:ext uri="{BB962C8B-B14F-4D97-AF65-F5344CB8AC3E}">
        <p14:creationId xmlns:p14="http://schemas.microsoft.com/office/powerpoint/2010/main" val="55335322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825909"/>
          </a:xfrm>
        </p:spPr>
        <p:txBody>
          <a:bodyPr/>
          <a:lstStyle/>
          <a:p>
            <a:pPr algn="ctr"/>
            <a:r>
              <a:rPr lang="it-IT" dirty="0"/>
              <a:t>I rischi sociali dei Big Data</a:t>
            </a:r>
          </a:p>
        </p:txBody>
      </p:sp>
      <p:pic>
        <p:nvPicPr>
          <p:cNvPr id="5" name="Immagine 4"/>
          <p:cNvPicPr>
            <a:picLocks noChangeAspect="1"/>
          </p:cNvPicPr>
          <p:nvPr/>
        </p:nvPicPr>
        <p:blipFill>
          <a:blip r:embed="rId2"/>
          <a:stretch>
            <a:fillRect/>
          </a:stretch>
        </p:blipFill>
        <p:spPr>
          <a:xfrm>
            <a:off x="0" y="1031926"/>
            <a:ext cx="4845971" cy="5826074"/>
          </a:xfrm>
          <a:prstGeom prst="rect">
            <a:avLst/>
          </a:prstGeom>
        </p:spPr>
      </p:pic>
      <p:pic>
        <p:nvPicPr>
          <p:cNvPr id="6" name="Immagine 5"/>
          <p:cNvPicPr>
            <a:picLocks noChangeAspect="1"/>
          </p:cNvPicPr>
          <p:nvPr/>
        </p:nvPicPr>
        <p:blipFill>
          <a:blip r:embed="rId3"/>
          <a:stretch>
            <a:fillRect/>
          </a:stretch>
        </p:blipFill>
        <p:spPr>
          <a:xfrm>
            <a:off x="7281053" y="1031926"/>
            <a:ext cx="4910947" cy="5826074"/>
          </a:xfrm>
          <a:prstGeom prst="rect">
            <a:avLst/>
          </a:prstGeom>
        </p:spPr>
      </p:pic>
    </p:spTree>
    <p:extLst>
      <p:ext uri="{BB962C8B-B14F-4D97-AF65-F5344CB8AC3E}">
        <p14:creationId xmlns:p14="http://schemas.microsoft.com/office/powerpoint/2010/main" val="11478482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101212"/>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1194364"/>
            <a:ext cx="11936186" cy="566363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3400" dirty="0"/>
              <a:t>Non esiste ancora un modo univoco di definire le scienze sociali applicate che studiano e/o usano l’online, i suoi fenomeni e i suoi strumenti:</a:t>
            </a:r>
          </a:p>
          <a:p>
            <a:pPr marL="0" indent="0">
              <a:buNone/>
            </a:pPr>
            <a:endParaRPr lang="it-IT" sz="3400" dirty="0"/>
          </a:p>
          <a:p>
            <a:r>
              <a:rPr lang="it-IT" sz="3400" b="1" i="1" dirty="0" err="1"/>
              <a:t>Computational</a:t>
            </a:r>
            <a:r>
              <a:rPr lang="it-IT" sz="3400" b="1" i="1" dirty="0"/>
              <a:t> social science</a:t>
            </a:r>
            <a:r>
              <a:rPr lang="it-IT" sz="3400" dirty="0"/>
              <a:t> </a:t>
            </a:r>
          </a:p>
          <a:p>
            <a:endParaRPr lang="it-IT" sz="3400" dirty="0"/>
          </a:p>
          <a:p>
            <a:r>
              <a:rPr lang="it-IT" sz="3400" dirty="0"/>
              <a:t>E-</a:t>
            </a:r>
            <a:r>
              <a:rPr lang="it-IT" sz="3400" dirty="0" err="1"/>
              <a:t>Humanities</a:t>
            </a:r>
            <a:endParaRPr lang="it-IT" sz="3400" dirty="0"/>
          </a:p>
          <a:p>
            <a:endParaRPr lang="it-IT" sz="3400" dirty="0"/>
          </a:p>
          <a:p>
            <a:r>
              <a:rPr lang="it-IT" sz="3400" dirty="0"/>
              <a:t>Digital </a:t>
            </a:r>
            <a:r>
              <a:rPr lang="it-IT" sz="3400" dirty="0" err="1"/>
              <a:t>Humanities</a:t>
            </a:r>
            <a:endParaRPr lang="it-IT" sz="3400" dirty="0"/>
          </a:p>
          <a:p>
            <a:endParaRPr lang="it-IT" sz="3400" dirty="0"/>
          </a:p>
          <a:p>
            <a:r>
              <a:rPr lang="it-IT" sz="3400" dirty="0" err="1"/>
              <a:t>eSocial</a:t>
            </a:r>
            <a:r>
              <a:rPr lang="it-IT" sz="3400" dirty="0"/>
              <a:t> </a:t>
            </a:r>
            <a:r>
              <a:rPr lang="it-IT" sz="3400" dirty="0" err="1"/>
              <a:t>Sciences</a:t>
            </a:r>
            <a:endParaRPr lang="it-IT" sz="3400" dirty="0"/>
          </a:p>
          <a:p>
            <a:endParaRPr lang="it-IT" sz="3400" dirty="0"/>
          </a:p>
          <a:p>
            <a:r>
              <a:rPr lang="it-IT" sz="3400" dirty="0"/>
              <a:t>Web Science</a:t>
            </a:r>
          </a:p>
          <a:p>
            <a:endParaRPr lang="it-IT" sz="3400" dirty="0"/>
          </a:p>
          <a:p>
            <a:r>
              <a:rPr lang="it-IT" sz="3400" dirty="0"/>
              <a:t>Big Social Data</a:t>
            </a:r>
            <a:endParaRPr lang="en-GB" dirty="0"/>
          </a:p>
          <a:p>
            <a:endParaRPr lang="it-IT" dirty="0"/>
          </a:p>
        </p:txBody>
      </p:sp>
    </p:spTree>
    <p:extLst>
      <p:ext uri="{BB962C8B-B14F-4D97-AF65-F5344CB8AC3E}">
        <p14:creationId xmlns:p14="http://schemas.microsoft.com/office/powerpoint/2010/main" val="115690769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101212"/>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122464" y="1735138"/>
            <a:ext cx="11936186" cy="452596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La letteratura metodologica suole dividere gli approcci alla ricerca sociale in due paradigmi: quantitativo e qualitativo. </a:t>
            </a:r>
          </a:p>
          <a:p>
            <a:endParaRPr lang="it-IT" dirty="0"/>
          </a:p>
          <a:p>
            <a:r>
              <a:rPr lang="it-IT" dirty="0"/>
              <a:t>Nonostante questa dicotomia sia criticabile dal punto di vista epistemologico e metodologico (vedi Marradi), persiste nella manualistica ricorrente.</a:t>
            </a:r>
          </a:p>
          <a:p>
            <a:endParaRPr lang="it-IT" dirty="0"/>
          </a:p>
          <a:p>
            <a:r>
              <a:rPr lang="it-IT" dirty="0"/>
              <a:t>Secondo alcuni autori, la ricerca sociale sul/con il Web costituirebbe di fatto un nuovo paradigma nella ricerca sociale</a:t>
            </a:r>
            <a:endParaRPr lang="en-GB" dirty="0"/>
          </a:p>
          <a:p>
            <a:endParaRPr lang="en-GB" dirty="0"/>
          </a:p>
          <a:p>
            <a:endParaRPr lang="it-IT" dirty="0"/>
          </a:p>
        </p:txBody>
      </p:sp>
    </p:spTree>
    <p:extLst>
      <p:ext uri="{BB962C8B-B14F-4D97-AF65-F5344CB8AC3E}">
        <p14:creationId xmlns:p14="http://schemas.microsoft.com/office/powerpoint/2010/main" val="81118659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3"/>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122464" y="1258529"/>
            <a:ext cx="11936186" cy="550606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it-IT" dirty="0"/>
              <a:t>Uno dei motivi alla base di questa idea si può rintracciare in una tipologia dei dati reperibili online effettuata da </a:t>
            </a:r>
            <a:r>
              <a:rPr lang="it-IT" dirty="0" err="1"/>
              <a:t>Rogers</a:t>
            </a:r>
            <a:r>
              <a:rPr lang="it-IT" dirty="0"/>
              <a:t> (2015).</a:t>
            </a:r>
          </a:p>
          <a:p>
            <a:endParaRPr lang="it-IT" dirty="0"/>
          </a:p>
          <a:p>
            <a:r>
              <a:rPr lang="it-IT" dirty="0"/>
              <a:t>Secondo </a:t>
            </a:r>
            <a:r>
              <a:rPr lang="it-IT" dirty="0" err="1"/>
              <a:t>Rogers</a:t>
            </a:r>
            <a:r>
              <a:rPr lang="it-IT" dirty="0"/>
              <a:t> (2015) esisterebbero tre tipi di dati sul web:</a:t>
            </a:r>
            <a:br>
              <a:rPr lang="it-IT" dirty="0"/>
            </a:br>
            <a:endParaRPr lang="it-IT" dirty="0"/>
          </a:p>
          <a:p>
            <a:pPr marL="0" indent="0">
              <a:buNone/>
            </a:pPr>
            <a:r>
              <a:rPr lang="it-IT" dirty="0"/>
              <a:t>	1) </a:t>
            </a:r>
            <a:r>
              <a:rPr lang="it-IT" dirty="0" err="1"/>
              <a:t>Reborn</a:t>
            </a:r>
            <a:r>
              <a:rPr lang="it-IT" dirty="0"/>
              <a:t> </a:t>
            </a:r>
            <a:r>
              <a:rPr lang="it-IT" dirty="0" err="1"/>
              <a:t>digital</a:t>
            </a:r>
            <a:r>
              <a:rPr lang="it-IT" dirty="0"/>
              <a:t> </a:t>
            </a:r>
            <a:r>
              <a:rPr lang="it-IT" dirty="0" err="1"/>
              <a:t>object</a:t>
            </a:r>
            <a:r>
              <a:rPr lang="it-IT" dirty="0"/>
              <a:t> 	</a:t>
            </a:r>
            <a:br>
              <a:rPr lang="it-IT" dirty="0"/>
            </a:br>
            <a:r>
              <a:rPr lang="it-IT" dirty="0"/>
              <a:t/>
            </a:r>
            <a:br>
              <a:rPr lang="it-IT" dirty="0"/>
            </a:br>
            <a:r>
              <a:rPr lang="it-IT" dirty="0"/>
              <a:t>	2) </a:t>
            </a:r>
            <a:r>
              <a:rPr lang="it-IT" dirty="0" err="1"/>
              <a:t>Digitized</a:t>
            </a:r>
            <a:r>
              <a:rPr lang="it-IT" dirty="0"/>
              <a:t> data</a:t>
            </a:r>
            <a:br>
              <a:rPr lang="it-IT" dirty="0"/>
            </a:br>
            <a:r>
              <a:rPr lang="it-IT" dirty="0"/>
              <a:t/>
            </a:r>
            <a:br>
              <a:rPr lang="it-IT" dirty="0"/>
            </a:br>
            <a:r>
              <a:rPr lang="it-IT" dirty="0"/>
              <a:t>	3) </a:t>
            </a:r>
            <a:r>
              <a:rPr lang="it-IT" dirty="0" err="1"/>
              <a:t>Born-digital</a:t>
            </a:r>
            <a:r>
              <a:rPr lang="it-IT" dirty="0"/>
              <a:t> data</a:t>
            </a:r>
            <a:br>
              <a:rPr lang="it-IT" dirty="0"/>
            </a:br>
            <a:endParaRPr lang="en-GB" dirty="0"/>
          </a:p>
          <a:p>
            <a:r>
              <a:rPr lang="en-GB" dirty="0" err="1"/>
              <a:t>Natale</a:t>
            </a:r>
            <a:r>
              <a:rPr lang="en-GB" dirty="0"/>
              <a:t> (2017) traduce </a:t>
            </a:r>
            <a:r>
              <a:rPr lang="en-GB" dirty="0" err="1"/>
              <a:t>questa</a:t>
            </a:r>
            <a:r>
              <a:rPr lang="en-GB" dirty="0"/>
              <a:t> </a:t>
            </a:r>
            <a:r>
              <a:rPr lang="en-GB" dirty="0" err="1"/>
              <a:t>tipologia</a:t>
            </a:r>
            <a:r>
              <a:rPr lang="en-GB" dirty="0"/>
              <a:t> in </a:t>
            </a:r>
            <a:r>
              <a:rPr lang="en-GB" dirty="0" err="1"/>
              <a:t>dati</a:t>
            </a:r>
            <a:r>
              <a:rPr lang="en-GB" dirty="0"/>
              <a:t>: </a:t>
            </a:r>
            <a:r>
              <a:rPr lang="it-IT" dirty="0"/>
              <a:t>digitalizzati, virtuali e digitali</a:t>
            </a:r>
            <a:endParaRPr lang="en-GB" dirty="0"/>
          </a:p>
          <a:p>
            <a:endParaRPr lang="it-IT" dirty="0"/>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09935" y="3061519"/>
            <a:ext cx="3848715" cy="2886536"/>
          </a:xfrm>
          <a:prstGeom prst="rect">
            <a:avLst/>
          </a:prstGeom>
        </p:spPr>
      </p:pic>
    </p:spTree>
    <p:extLst>
      <p:ext uri="{BB962C8B-B14F-4D97-AF65-F5344CB8AC3E}">
        <p14:creationId xmlns:p14="http://schemas.microsoft.com/office/powerpoint/2010/main" val="253028334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973393"/>
          </a:xfrm>
        </p:spPr>
        <p:txBody>
          <a:bodyPr>
            <a:normAutofit/>
          </a:bodyPr>
          <a:lstStyle/>
          <a:p>
            <a:pPr algn="ctr"/>
            <a:r>
              <a:rPr lang="it-IT" sz="4800" b="1" dirty="0"/>
              <a:t>La ricerca sociale online: un nuovo paradigma?</a:t>
            </a:r>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03500" y="965200"/>
            <a:ext cx="6985000" cy="4927600"/>
          </a:xfrm>
          <a:prstGeom prst="rect">
            <a:avLst/>
          </a:prstGeom>
        </p:spPr>
      </p:pic>
    </p:spTree>
    <p:extLst>
      <p:ext uri="{BB962C8B-B14F-4D97-AF65-F5344CB8AC3E}">
        <p14:creationId xmlns:p14="http://schemas.microsoft.com/office/powerpoint/2010/main" val="260005388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914401"/>
            <a:ext cx="12068482" cy="586002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it-IT" dirty="0"/>
              <a:t>Dati digitalizzati: materiali nati «offline» di varia origine e diversa natura che sono stati successivamente riversati online (film, libri, riviste, ecc.).  Lo studio di questo materiale è quella tradizionale, cambia solo il modo in cui sono raccolti e analizzati (risparmio di tempo e risorse, vedi </a:t>
            </a:r>
            <a:r>
              <a:rPr lang="it-IT" i="1" dirty="0"/>
              <a:t>Google </a:t>
            </a:r>
            <a:r>
              <a:rPr lang="it-IT" i="1" dirty="0" err="1"/>
              <a:t>Ngram</a:t>
            </a:r>
            <a:r>
              <a:rPr lang="it-IT" i="1" dirty="0"/>
              <a:t> Viewer</a:t>
            </a:r>
            <a:r>
              <a:rPr lang="it-IT" dirty="0"/>
              <a:t>);</a:t>
            </a:r>
          </a:p>
          <a:p>
            <a:pPr algn="just"/>
            <a:endParaRPr lang="it-IT" dirty="0"/>
          </a:p>
          <a:p>
            <a:pPr algn="just"/>
            <a:r>
              <a:rPr lang="it-IT" dirty="0"/>
              <a:t>Dati virtuali: informazioni raccolte usando online i metodi e le tecniche tradizionali (ad esempio con una </a:t>
            </a:r>
            <a:r>
              <a:rPr lang="it-IT" dirty="0" err="1"/>
              <a:t>survey</a:t>
            </a:r>
            <a:r>
              <a:rPr lang="it-IT" dirty="0"/>
              <a:t> online o con una intervista via Skype). La genesi di questi dati è diversa da quella tradizionale, ma il modo in cui si analizzano è sostanzialmente lo stesso</a:t>
            </a:r>
          </a:p>
          <a:p>
            <a:pPr algn="just"/>
            <a:endParaRPr lang="it-IT" dirty="0"/>
          </a:p>
          <a:p>
            <a:pPr algn="just"/>
            <a:r>
              <a:rPr lang="it-IT" dirty="0"/>
              <a:t>Dati digitali: tracce lasciate in rete dall’utente sui social media, su </a:t>
            </a:r>
            <a:r>
              <a:rPr lang="it-IT" dirty="0" err="1"/>
              <a:t>google</a:t>
            </a:r>
            <a:r>
              <a:rPr lang="it-IT" dirty="0"/>
              <a:t>, sui siti. «Costituiscono un corpus del tutto differente, un materiale empirico geneticamente inedito, non riconducibile ad alcun altro oggetto di ricerca sociale» (Natale 2017, XV).</a:t>
            </a:r>
            <a:endParaRPr lang="en-GB" dirty="0"/>
          </a:p>
        </p:txBody>
      </p:sp>
    </p:spTree>
    <p:extLst>
      <p:ext uri="{BB962C8B-B14F-4D97-AF65-F5344CB8AC3E}">
        <p14:creationId xmlns:p14="http://schemas.microsoft.com/office/powerpoint/2010/main" val="26406493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Dati digitalizzati</a:t>
            </a:r>
          </a:p>
        </p:txBody>
      </p:sp>
      <p:pic>
        <p:nvPicPr>
          <p:cNvPr id="4" name="Immagine 3"/>
          <p:cNvPicPr>
            <a:picLocks noChangeAspect="1"/>
          </p:cNvPicPr>
          <p:nvPr/>
        </p:nvPicPr>
        <p:blipFill>
          <a:blip r:embed="rId2"/>
          <a:stretch>
            <a:fillRect/>
          </a:stretch>
        </p:blipFill>
        <p:spPr>
          <a:xfrm>
            <a:off x="133166" y="921263"/>
            <a:ext cx="11581844" cy="5936737"/>
          </a:xfrm>
          <a:prstGeom prst="rect">
            <a:avLst/>
          </a:prstGeom>
        </p:spPr>
      </p:pic>
    </p:spTree>
    <p:extLst>
      <p:ext uri="{BB962C8B-B14F-4D97-AF65-F5344CB8AC3E}">
        <p14:creationId xmlns:p14="http://schemas.microsoft.com/office/powerpoint/2010/main" val="354541126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Dati virtuali</a:t>
            </a:r>
          </a:p>
        </p:txBody>
      </p:sp>
      <p:pic>
        <p:nvPicPr>
          <p:cNvPr id="3" name="Immagine 2"/>
          <p:cNvPicPr>
            <a:picLocks noChangeAspect="1"/>
          </p:cNvPicPr>
          <p:nvPr/>
        </p:nvPicPr>
        <p:blipFill>
          <a:blip r:embed="rId2"/>
          <a:stretch>
            <a:fillRect/>
          </a:stretch>
        </p:blipFill>
        <p:spPr>
          <a:xfrm>
            <a:off x="186813" y="939496"/>
            <a:ext cx="6893611" cy="3357200"/>
          </a:xfrm>
          <a:prstGeom prst="rect">
            <a:avLst/>
          </a:prstGeom>
        </p:spPr>
      </p:pic>
      <p:pic>
        <p:nvPicPr>
          <p:cNvPr id="1026" name="Picture 2" descr="3x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74478" y="5236191"/>
            <a:ext cx="5432425"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descr="telecord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06400" y="2235097"/>
            <a:ext cx="2849563" cy="270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6541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0" y="0"/>
            <a:ext cx="12192000" cy="796413"/>
          </a:xfrm>
        </p:spPr>
        <p:txBody>
          <a:bodyPr/>
          <a:lstStyle/>
          <a:p>
            <a:pPr algn="ctr"/>
            <a:r>
              <a:rPr lang="it-IT" dirty="0"/>
              <a:t>Un esempio dall’attualità</a:t>
            </a:r>
          </a:p>
        </p:txBody>
      </p:sp>
      <p:pic>
        <p:nvPicPr>
          <p:cNvPr id="2" name="Immagine 1">
            <a:extLst>
              <a:ext uri="{FF2B5EF4-FFF2-40B4-BE49-F238E27FC236}">
                <a16:creationId xmlns:a16="http://schemas.microsoft.com/office/drawing/2014/main" id="{96D5B3D0-E556-4131-8592-79473CD7DED4}"/>
              </a:ext>
            </a:extLst>
          </p:cNvPr>
          <p:cNvPicPr>
            <a:picLocks noChangeAspect="1"/>
          </p:cNvPicPr>
          <p:nvPr/>
        </p:nvPicPr>
        <p:blipFill>
          <a:blip r:embed="rId2"/>
          <a:stretch>
            <a:fillRect/>
          </a:stretch>
        </p:blipFill>
        <p:spPr>
          <a:xfrm>
            <a:off x="0" y="733478"/>
            <a:ext cx="12192000" cy="5755190"/>
          </a:xfrm>
          <a:prstGeom prst="rect">
            <a:avLst/>
          </a:prstGeom>
        </p:spPr>
      </p:pic>
      <p:sp>
        <p:nvSpPr>
          <p:cNvPr id="7" name="CasellaDiTesto 6">
            <a:extLst>
              <a:ext uri="{FF2B5EF4-FFF2-40B4-BE49-F238E27FC236}">
                <a16:creationId xmlns:a16="http://schemas.microsoft.com/office/drawing/2014/main" id="{8108F2F8-7F29-46E4-9A3F-696B4C6B14CE}"/>
              </a:ext>
            </a:extLst>
          </p:cNvPr>
          <p:cNvSpPr txBox="1"/>
          <p:nvPr/>
        </p:nvSpPr>
        <p:spPr>
          <a:xfrm>
            <a:off x="0" y="6488668"/>
            <a:ext cx="11630025" cy="369332"/>
          </a:xfrm>
          <a:prstGeom prst="rect">
            <a:avLst/>
          </a:prstGeom>
          <a:noFill/>
        </p:spPr>
        <p:txBody>
          <a:bodyPr wrap="square">
            <a:spAutoFit/>
          </a:bodyPr>
          <a:lstStyle/>
          <a:p>
            <a:r>
              <a:rPr lang="it-IT" dirty="0"/>
              <a:t>https://gisanddata.maps.arcgis.com/apps/opsdashboard/index.html#/bda7594740fd40299423467b48e9ecf6</a:t>
            </a:r>
          </a:p>
        </p:txBody>
      </p:sp>
    </p:spTree>
    <p:extLst>
      <p:ext uri="{BB962C8B-B14F-4D97-AF65-F5344CB8AC3E}">
        <p14:creationId xmlns:p14="http://schemas.microsoft.com/office/powerpoint/2010/main" val="2720420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magine 13"/>
          <p:cNvPicPr>
            <a:picLocks noChangeAspect="1"/>
          </p:cNvPicPr>
          <p:nvPr/>
        </p:nvPicPr>
        <p:blipFill>
          <a:blip r:embed="rId2"/>
          <a:stretch>
            <a:fillRect/>
          </a:stretch>
        </p:blipFill>
        <p:spPr>
          <a:xfrm>
            <a:off x="2037923" y="1936955"/>
            <a:ext cx="7477056" cy="4429432"/>
          </a:xfrm>
          <a:prstGeom prst="rect">
            <a:avLst/>
          </a:prstGeom>
        </p:spPr>
      </p:pic>
      <p:sp>
        <p:nvSpPr>
          <p:cNvPr id="2" name="Titolo 1"/>
          <p:cNvSpPr>
            <a:spLocks noGrp="1"/>
          </p:cNvSpPr>
          <p:nvPr>
            <p:ph type="title"/>
          </p:nvPr>
        </p:nvSpPr>
        <p:spPr>
          <a:xfrm>
            <a:off x="0" y="1"/>
            <a:ext cx="12192000" cy="1052051"/>
          </a:xfrm>
        </p:spPr>
        <p:txBody>
          <a:bodyPr>
            <a:normAutofit/>
          </a:bodyPr>
          <a:lstStyle/>
          <a:p>
            <a:pPr algn="ctr"/>
            <a:r>
              <a:rPr lang="it-IT" sz="4800" b="1" dirty="0"/>
              <a:t>Dati digitali</a:t>
            </a:r>
          </a:p>
        </p:txBody>
      </p:sp>
      <p:sp>
        <p:nvSpPr>
          <p:cNvPr id="6" name="Rettangolo 5"/>
          <p:cNvSpPr/>
          <p:nvPr/>
        </p:nvSpPr>
        <p:spPr>
          <a:xfrm>
            <a:off x="157316" y="1121928"/>
            <a:ext cx="6096000" cy="461665"/>
          </a:xfrm>
          <a:prstGeom prst="rect">
            <a:avLst/>
          </a:prstGeom>
        </p:spPr>
        <p:txBody>
          <a:bodyPr>
            <a:spAutoFit/>
          </a:bodyPr>
          <a:lstStyle/>
          <a:p>
            <a:r>
              <a:rPr lang="it-IT" sz="1200" dirty="0">
                <a:latin typeface="TimesNewRoman"/>
              </a:rPr>
              <a:t>-“PRIME STAMPE COMPLETATE! PRENOTATE da @@@@@@!! se</a:t>
            </a:r>
          </a:p>
          <a:p>
            <a:r>
              <a:rPr lang="it-IT" sz="1200" dirty="0">
                <a:latin typeface="TimesNewRoman"/>
              </a:rPr>
              <a:t>siete interessati a canotte o t-shirt #BRAVOH”</a:t>
            </a:r>
            <a:endParaRPr lang="it-IT" sz="1200" dirty="0"/>
          </a:p>
        </p:txBody>
      </p:sp>
      <p:sp>
        <p:nvSpPr>
          <p:cNvPr id="7" name="Rettangolo 6"/>
          <p:cNvSpPr/>
          <p:nvPr/>
        </p:nvSpPr>
        <p:spPr>
          <a:xfrm>
            <a:off x="157316" y="1635831"/>
            <a:ext cx="6096000" cy="461665"/>
          </a:xfrm>
          <a:prstGeom prst="rect">
            <a:avLst/>
          </a:prstGeom>
        </p:spPr>
        <p:txBody>
          <a:bodyPr>
            <a:spAutoFit/>
          </a:bodyPr>
          <a:lstStyle/>
          <a:p>
            <a:r>
              <a:rPr lang="it-IT" sz="1200" dirty="0">
                <a:latin typeface="TimesNewRoman"/>
              </a:rPr>
              <a:t>“C'e proprio bisogno di </a:t>
            </a:r>
            <a:r>
              <a:rPr lang="it-IT" sz="1200" dirty="0" err="1">
                <a:latin typeface="TimesNewRoman"/>
              </a:rPr>
              <a:t>rinfocillarsi</a:t>
            </a:r>
            <a:r>
              <a:rPr lang="it-IT" sz="1200" dirty="0">
                <a:latin typeface="TimesNewRoman"/>
              </a:rPr>
              <a:t> prima di continuare a strisciare la carta.</a:t>
            </a:r>
          </a:p>
          <a:p>
            <a:r>
              <a:rPr lang="it-IT" sz="1200" dirty="0">
                <a:latin typeface="TimesNewRoman"/>
              </a:rPr>
              <a:t>Shopping </a:t>
            </a:r>
            <a:r>
              <a:rPr lang="it-IT" sz="1200" dirty="0" err="1">
                <a:latin typeface="TimesNewRoman"/>
              </a:rPr>
              <a:t>pazzescoh</a:t>
            </a:r>
            <a:r>
              <a:rPr lang="it-IT" sz="1200" dirty="0">
                <a:latin typeface="TimesNewRoman"/>
              </a:rPr>
              <a:t>! #BRAVOH”</a:t>
            </a:r>
            <a:endParaRPr lang="it-IT" sz="1200" dirty="0"/>
          </a:p>
        </p:txBody>
      </p:sp>
      <p:sp>
        <p:nvSpPr>
          <p:cNvPr id="8" name="Rettangolo 7"/>
          <p:cNvSpPr/>
          <p:nvPr/>
        </p:nvSpPr>
        <p:spPr>
          <a:xfrm>
            <a:off x="3421627" y="2720510"/>
            <a:ext cx="2831689" cy="646331"/>
          </a:xfrm>
          <a:prstGeom prst="rect">
            <a:avLst/>
          </a:prstGeom>
        </p:spPr>
        <p:txBody>
          <a:bodyPr wrap="square">
            <a:spAutoFit/>
          </a:bodyPr>
          <a:lstStyle/>
          <a:p>
            <a:r>
              <a:rPr lang="it-IT" sz="1200" dirty="0">
                <a:latin typeface="TimesNewRoman"/>
              </a:rPr>
              <a:t>“Oggi </a:t>
            </a:r>
            <a:r>
              <a:rPr lang="it-IT" sz="1200" dirty="0" err="1">
                <a:latin typeface="TimesNewRoman"/>
              </a:rPr>
              <a:t>c'e</a:t>
            </a:r>
            <a:r>
              <a:rPr lang="it-IT" sz="1200" dirty="0">
                <a:latin typeface="TimesNewRoman"/>
              </a:rPr>
              <a:t> il sole e tutto e bello. Ogni tanto mi tocca dirti #</a:t>
            </a:r>
            <a:r>
              <a:rPr lang="it-IT" sz="1200" dirty="0" err="1">
                <a:latin typeface="TimesNewRoman"/>
              </a:rPr>
              <a:t>bravoh</a:t>
            </a:r>
            <a:r>
              <a:rPr lang="it-IT" sz="1200" dirty="0">
                <a:latin typeface="TimesNewRoman"/>
              </a:rPr>
              <a:t> anche a te</a:t>
            </a:r>
          </a:p>
          <a:p>
            <a:r>
              <a:rPr lang="it-IT" sz="1200" dirty="0">
                <a:latin typeface="TimesNewRoman"/>
              </a:rPr>
              <a:t>@@@@”</a:t>
            </a:r>
            <a:endParaRPr lang="it-IT" sz="1200" dirty="0"/>
          </a:p>
        </p:txBody>
      </p:sp>
      <p:sp>
        <p:nvSpPr>
          <p:cNvPr id="9" name="Rettangolo 8"/>
          <p:cNvSpPr/>
          <p:nvPr/>
        </p:nvSpPr>
        <p:spPr>
          <a:xfrm>
            <a:off x="9565463" y="3366841"/>
            <a:ext cx="2526890" cy="1569660"/>
          </a:xfrm>
          <a:prstGeom prst="rect">
            <a:avLst/>
          </a:prstGeom>
        </p:spPr>
        <p:txBody>
          <a:bodyPr wrap="square">
            <a:spAutoFit/>
          </a:bodyPr>
          <a:lstStyle/>
          <a:p>
            <a:r>
              <a:rPr lang="it-IT" sz="1200" dirty="0">
                <a:latin typeface="TimesNewRoman"/>
              </a:rPr>
              <a:t>“Dai #Paltrinieri, per stavolta hai vinto. </a:t>
            </a:r>
            <a:r>
              <a:rPr lang="it-IT" sz="1200" dirty="0" err="1">
                <a:latin typeface="TimesNewRoman"/>
              </a:rPr>
              <a:t>Perche</a:t>
            </a:r>
            <a:r>
              <a:rPr lang="it-IT" sz="1200" dirty="0">
                <a:latin typeface="TimesNewRoman"/>
              </a:rPr>
              <a:t> non gareggiavo io. #</a:t>
            </a:r>
            <a:r>
              <a:rPr lang="it-IT" sz="1200" dirty="0" err="1">
                <a:latin typeface="TimesNewRoman"/>
              </a:rPr>
              <a:t>bravoh</a:t>
            </a:r>
            <a:r>
              <a:rPr lang="it-IT" sz="1200" dirty="0">
                <a:latin typeface="TimesNewRoman"/>
              </a:rPr>
              <a:t>”</a:t>
            </a:r>
          </a:p>
          <a:p>
            <a:r>
              <a:rPr lang="it-IT" sz="1200" dirty="0">
                <a:latin typeface="TimesNewRoman"/>
              </a:rPr>
              <a:t>“</a:t>
            </a:r>
            <a:r>
              <a:rPr lang="it-IT" sz="1200" dirty="0" err="1">
                <a:latin typeface="TimesNewRoman"/>
              </a:rPr>
              <a:t>Puo</a:t>
            </a:r>
            <a:r>
              <a:rPr lang="it-IT" sz="1200" dirty="0">
                <a:latin typeface="TimesNewRoman"/>
              </a:rPr>
              <a:t> piacere o meno, ma #</a:t>
            </a:r>
            <a:r>
              <a:rPr lang="it-IT" sz="1200" dirty="0" err="1">
                <a:latin typeface="TimesNewRoman"/>
              </a:rPr>
              <a:t>Giosada</a:t>
            </a:r>
            <a:r>
              <a:rPr lang="it-IT" sz="1200" dirty="0">
                <a:latin typeface="TimesNewRoman"/>
              </a:rPr>
              <a:t> ha appena dimostrato che il confronto con</a:t>
            </a:r>
          </a:p>
          <a:p>
            <a:r>
              <a:rPr lang="it-IT" sz="1200" dirty="0">
                <a:latin typeface="TimesNewRoman"/>
              </a:rPr>
              <a:t>i Grandi cantanti italiani non lo teme. E fa bene. #</a:t>
            </a:r>
            <a:r>
              <a:rPr lang="it-IT" sz="1200" dirty="0" err="1">
                <a:latin typeface="TimesNewRoman"/>
              </a:rPr>
              <a:t>Bravoh</a:t>
            </a:r>
            <a:r>
              <a:rPr lang="it-IT" sz="1200" dirty="0">
                <a:latin typeface="TimesNewRoman"/>
              </a:rPr>
              <a:t> #XF9”</a:t>
            </a:r>
            <a:endParaRPr lang="it-IT" sz="1200" dirty="0"/>
          </a:p>
        </p:txBody>
      </p:sp>
      <p:sp>
        <p:nvSpPr>
          <p:cNvPr id="10" name="Rettangolo 9"/>
          <p:cNvSpPr/>
          <p:nvPr/>
        </p:nvSpPr>
        <p:spPr>
          <a:xfrm>
            <a:off x="396221" y="6043221"/>
            <a:ext cx="6096000" cy="646331"/>
          </a:xfrm>
          <a:prstGeom prst="rect">
            <a:avLst/>
          </a:prstGeom>
        </p:spPr>
        <p:txBody>
          <a:bodyPr>
            <a:spAutoFit/>
          </a:bodyPr>
          <a:lstStyle/>
          <a:p>
            <a:r>
              <a:rPr lang="it-IT" sz="1200" dirty="0">
                <a:latin typeface="TimesNewRoman"/>
              </a:rPr>
              <a:t>“Si pontifica su #</a:t>
            </a:r>
            <a:r>
              <a:rPr lang="it-IT" sz="1200" dirty="0" err="1">
                <a:latin typeface="TimesNewRoman"/>
              </a:rPr>
              <a:t>TizianaCantone</a:t>
            </a:r>
            <a:r>
              <a:rPr lang="it-IT" sz="1200" dirty="0">
                <a:latin typeface="TimesNewRoman"/>
              </a:rPr>
              <a:t> e #</a:t>
            </a:r>
            <a:r>
              <a:rPr lang="it-IT" sz="1200" dirty="0" err="1">
                <a:latin typeface="TimesNewRoman"/>
              </a:rPr>
              <a:t>dilettaleotta</a:t>
            </a:r>
            <a:r>
              <a:rPr lang="it-IT" sz="1200" dirty="0">
                <a:latin typeface="TimesNewRoman"/>
              </a:rPr>
              <a:t>, ma nessuno si accorge della</a:t>
            </a:r>
          </a:p>
          <a:p>
            <a:r>
              <a:rPr lang="it-IT" sz="1200" dirty="0">
                <a:latin typeface="TimesNewRoman"/>
              </a:rPr>
              <a:t>assoluta </a:t>
            </a:r>
            <a:r>
              <a:rPr lang="it-IT" sz="1200" dirty="0" err="1">
                <a:latin typeface="TimesNewRoman"/>
              </a:rPr>
              <a:t>ingenuita</a:t>
            </a:r>
            <a:r>
              <a:rPr lang="it-IT" sz="1200" dirty="0">
                <a:latin typeface="TimesNewRoman"/>
              </a:rPr>
              <a:t> con cui si usano dispositivi e servizi </a:t>
            </a:r>
            <a:r>
              <a:rPr lang="it-IT" sz="1200" dirty="0" err="1">
                <a:latin typeface="TimesNewRoman"/>
              </a:rPr>
              <a:t>web,oggi</a:t>
            </a:r>
            <a:r>
              <a:rPr lang="it-IT" sz="1200" dirty="0">
                <a:latin typeface="TimesNewRoman"/>
              </a:rPr>
              <a:t> sei </a:t>
            </a:r>
            <a:r>
              <a:rPr lang="it-IT" sz="1200" dirty="0" err="1">
                <a:latin typeface="TimesNewRoman"/>
              </a:rPr>
              <a:t>solo,che</a:t>
            </a:r>
            <a:endParaRPr lang="it-IT" sz="1200" dirty="0">
              <a:latin typeface="TimesNewRoman"/>
            </a:endParaRPr>
          </a:p>
          <a:p>
            <a:r>
              <a:rPr lang="it-IT" sz="1200" dirty="0">
                <a:latin typeface="TimesNewRoman"/>
              </a:rPr>
              <a:t>tristezza....riposa in pace.”</a:t>
            </a:r>
            <a:endParaRPr lang="it-IT" sz="1200" dirty="0"/>
          </a:p>
        </p:txBody>
      </p:sp>
      <p:sp>
        <p:nvSpPr>
          <p:cNvPr id="11" name="Rettangolo 10"/>
          <p:cNvSpPr/>
          <p:nvPr/>
        </p:nvSpPr>
        <p:spPr>
          <a:xfrm>
            <a:off x="7256205" y="740541"/>
            <a:ext cx="4836147" cy="1938992"/>
          </a:xfrm>
          <a:prstGeom prst="rect">
            <a:avLst/>
          </a:prstGeom>
        </p:spPr>
        <p:txBody>
          <a:bodyPr wrap="square">
            <a:spAutoFit/>
          </a:bodyPr>
          <a:lstStyle/>
          <a:p>
            <a:r>
              <a:rPr lang="es-ES" sz="1200" dirty="0">
                <a:latin typeface="TimesNewRoman"/>
              </a:rPr>
              <a:t>-“La muerte de #TizianaCantone es otro ejemplo de la mala utilizacion de las</a:t>
            </a:r>
          </a:p>
          <a:p>
            <a:r>
              <a:rPr lang="it-IT" sz="1200" dirty="0" err="1">
                <a:latin typeface="TimesNewRoman"/>
              </a:rPr>
              <a:t>redes</a:t>
            </a:r>
            <a:r>
              <a:rPr lang="it-IT" sz="1200" dirty="0">
                <a:latin typeface="TimesNewRoman"/>
              </a:rPr>
              <a:t> </a:t>
            </a:r>
            <a:r>
              <a:rPr lang="it-IT" sz="1200" dirty="0" err="1">
                <a:latin typeface="TimesNewRoman"/>
              </a:rPr>
              <a:t>sociales</a:t>
            </a:r>
            <a:r>
              <a:rPr lang="it-IT" sz="1200" dirty="0">
                <a:latin typeface="TimesNewRoman"/>
              </a:rPr>
              <a:t> #Italia #</a:t>
            </a:r>
            <a:r>
              <a:rPr lang="it-IT" sz="1200" dirty="0" err="1">
                <a:latin typeface="TimesNewRoman"/>
              </a:rPr>
              <a:t>facebook</a:t>
            </a:r>
            <a:r>
              <a:rPr lang="it-IT" sz="1200" dirty="0">
                <a:latin typeface="TimesNewRoman"/>
              </a:rPr>
              <a:t> ANALISI WEB:USO DEI SOCIAL</a:t>
            </a:r>
          </a:p>
          <a:p>
            <a:r>
              <a:rPr lang="it-IT" sz="1200" dirty="0">
                <a:latin typeface="TimesNewRoman"/>
              </a:rPr>
              <a:t>NEWORKS”</a:t>
            </a:r>
          </a:p>
          <a:p>
            <a:r>
              <a:rPr lang="it-IT" sz="1200" dirty="0">
                <a:latin typeface="TimesNewRoman"/>
              </a:rPr>
              <a:t>-“Apprendo solo adesso da giornali e tv tutto "l'</a:t>
            </a:r>
            <a:r>
              <a:rPr lang="it-IT" sz="1200" dirty="0" err="1">
                <a:latin typeface="TimesNewRoman"/>
              </a:rPr>
              <a:t>affair</a:t>
            </a:r>
            <a:r>
              <a:rPr lang="it-IT" sz="1200" dirty="0">
                <a:latin typeface="TimesNewRoman"/>
              </a:rPr>
              <a:t>" #</a:t>
            </a:r>
            <a:r>
              <a:rPr lang="it-IT" sz="1200" dirty="0" err="1">
                <a:latin typeface="TimesNewRoman"/>
              </a:rPr>
              <a:t>TizianaCantone</a:t>
            </a:r>
            <a:r>
              <a:rPr lang="it-IT" sz="1200" dirty="0">
                <a:latin typeface="TimesNewRoman"/>
              </a:rPr>
              <a:t>…</a:t>
            </a:r>
          </a:p>
          <a:p>
            <a:r>
              <a:rPr lang="it-IT" sz="1200" dirty="0">
                <a:latin typeface="TimesNewRoman"/>
              </a:rPr>
              <a:t>non so il </a:t>
            </a:r>
            <a:r>
              <a:rPr lang="it-IT" sz="1200" dirty="0" err="1">
                <a:latin typeface="TimesNewRoman"/>
              </a:rPr>
              <a:t>perche</a:t>
            </a:r>
            <a:r>
              <a:rPr lang="it-IT" sz="1200" dirty="0">
                <a:latin typeface="TimesNewRoman"/>
              </a:rPr>
              <a:t>, ma credo sia un bene!!”</a:t>
            </a:r>
          </a:p>
          <a:p>
            <a:r>
              <a:rPr lang="it-IT" sz="1200" dirty="0">
                <a:latin typeface="TimesNewRoman"/>
              </a:rPr>
              <a:t>“Rete impicca uomo </a:t>
            </a:r>
            <a:r>
              <a:rPr lang="it-IT" sz="1200" dirty="0" err="1">
                <a:latin typeface="TimesNewRoman"/>
              </a:rPr>
              <a:t>piu</a:t>
            </a:r>
            <a:r>
              <a:rPr lang="it-IT" sz="1200" dirty="0">
                <a:latin typeface="TimesNewRoman"/>
              </a:rPr>
              <a:t> velocemente di corda (</a:t>
            </a:r>
            <a:r>
              <a:rPr lang="it-IT" sz="1200" dirty="0" err="1">
                <a:latin typeface="TimesNewRoman"/>
              </a:rPr>
              <a:t>semicit</a:t>
            </a:r>
            <a:r>
              <a:rPr lang="it-IT" sz="1200" dirty="0">
                <a:latin typeface="TimesNewRoman"/>
              </a:rPr>
              <a:t>.) #</a:t>
            </a:r>
            <a:r>
              <a:rPr lang="it-IT" sz="1200" dirty="0" err="1">
                <a:latin typeface="TimesNewRoman"/>
              </a:rPr>
              <a:t>TizianaCantone</a:t>
            </a:r>
            <a:endParaRPr lang="it-IT" sz="1200" dirty="0">
              <a:latin typeface="TimesNewRoman"/>
            </a:endParaRPr>
          </a:p>
          <a:p>
            <a:r>
              <a:rPr lang="it-IT" sz="1200" dirty="0">
                <a:latin typeface="TimesNewRoman"/>
              </a:rPr>
              <a:t>#</a:t>
            </a:r>
            <a:r>
              <a:rPr lang="it-IT" sz="1200" dirty="0" err="1">
                <a:latin typeface="TimesNewRoman"/>
              </a:rPr>
              <a:t>cyberbullismo</a:t>
            </a:r>
            <a:r>
              <a:rPr lang="it-IT" sz="1200" dirty="0">
                <a:latin typeface="TimesNewRoman"/>
              </a:rPr>
              <a:t> #</a:t>
            </a:r>
            <a:r>
              <a:rPr lang="it-IT" sz="1200" dirty="0" err="1">
                <a:latin typeface="TimesNewRoman"/>
              </a:rPr>
              <a:t>stayhuman</a:t>
            </a:r>
            <a:r>
              <a:rPr lang="it-IT" sz="1200" dirty="0">
                <a:latin typeface="TimesNewRoman"/>
              </a:rPr>
              <a:t>”</a:t>
            </a:r>
            <a:endParaRPr lang="it-IT" sz="1200" dirty="0"/>
          </a:p>
        </p:txBody>
      </p:sp>
      <p:sp>
        <p:nvSpPr>
          <p:cNvPr id="12" name="Rettangolo 11"/>
          <p:cNvSpPr/>
          <p:nvPr/>
        </p:nvSpPr>
        <p:spPr>
          <a:xfrm>
            <a:off x="157316" y="2546864"/>
            <a:ext cx="2116581" cy="1015663"/>
          </a:xfrm>
          <a:prstGeom prst="rect">
            <a:avLst/>
          </a:prstGeom>
        </p:spPr>
        <p:txBody>
          <a:bodyPr wrap="square">
            <a:spAutoFit/>
          </a:bodyPr>
          <a:lstStyle/>
          <a:p>
            <a:r>
              <a:rPr lang="it-IT" sz="1200" dirty="0">
                <a:latin typeface="TimesNewRoman"/>
              </a:rPr>
              <a:t>-“Negozio d'abbigliamento di #Napoli ha</a:t>
            </a:r>
          </a:p>
          <a:p>
            <a:r>
              <a:rPr lang="it-IT" sz="1200" dirty="0">
                <a:latin typeface="TimesNewRoman"/>
              </a:rPr>
              <a:t>inaugurato la stagione dei saldi cosi!</a:t>
            </a:r>
          </a:p>
          <a:p>
            <a:r>
              <a:rPr lang="it-IT" sz="1200" dirty="0">
                <a:latin typeface="TimesNewRoman"/>
              </a:rPr>
              <a:t>#BRAVOH”.</a:t>
            </a:r>
            <a:endParaRPr lang="it-IT" sz="1200" dirty="0"/>
          </a:p>
        </p:txBody>
      </p:sp>
      <p:sp>
        <p:nvSpPr>
          <p:cNvPr id="13" name="Rettangolo 12"/>
          <p:cNvSpPr/>
          <p:nvPr/>
        </p:nvSpPr>
        <p:spPr>
          <a:xfrm>
            <a:off x="157316" y="3827868"/>
            <a:ext cx="1830123" cy="1200329"/>
          </a:xfrm>
          <a:prstGeom prst="rect">
            <a:avLst/>
          </a:prstGeom>
        </p:spPr>
        <p:txBody>
          <a:bodyPr wrap="square">
            <a:spAutoFit/>
          </a:bodyPr>
          <a:lstStyle/>
          <a:p>
            <a:r>
              <a:rPr lang="it-IT" sz="1200" dirty="0">
                <a:latin typeface="TimesNewRoman"/>
              </a:rPr>
              <a:t>“La cosa </a:t>
            </a:r>
            <a:r>
              <a:rPr lang="it-IT" sz="1200" dirty="0" err="1">
                <a:latin typeface="TimesNewRoman"/>
              </a:rPr>
              <a:t>piu</a:t>
            </a:r>
            <a:r>
              <a:rPr lang="it-IT" sz="1200" dirty="0">
                <a:latin typeface="TimesNewRoman"/>
              </a:rPr>
              <a:t> porca che mi ha detto mia #moglie negli ultimi anni: "Hai fatto</a:t>
            </a:r>
          </a:p>
          <a:p>
            <a:r>
              <a:rPr lang="it-IT" sz="1200" dirty="0">
                <a:latin typeface="TimesNewRoman"/>
              </a:rPr>
              <a:t>il brodo per le #bimbe? #</a:t>
            </a:r>
            <a:r>
              <a:rPr lang="it-IT" sz="1200" dirty="0" err="1">
                <a:latin typeface="TimesNewRoman"/>
              </a:rPr>
              <a:t>bravoh</a:t>
            </a:r>
            <a:r>
              <a:rPr lang="it-IT" sz="1200" dirty="0">
                <a:latin typeface="TimesNewRoman"/>
              </a:rPr>
              <a:t>!"”</a:t>
            </a:r>
            <a:endParaRPr lang="it-IT" sz="1200" dirty="0"/>
          </a:p>
        </p:txBody>
      </p:sp>
    </p:spTree>
    <p:extLst>
      <p:ext uri="{BB962C8B-B14F-4D97-AF65-F5344CB8AC3E}">
        <p14:creationId xmlns:p14="http://schemas.microsoft.com/office/powerpoint/2010/main" val="170747964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t>Un’altra importante differenziazione è fra:</a:t>
            </a:r>
          </a:p>
          <a:p>
            <a:pPr algn="just"/>
            <a:endParaRPr lang="it-IT" dirty="0"/>
          </a:p>
          <a:p>
            <a:pPr marL="0" indent="0" algn="just">
              <a:buNone/>
            </a:pPr>
            <a:r>
              <a:rPr lang="it-IT" dirty="0" err="1"/>
              <a:t>Provoked</a:t>
            </a:r>
            <a:r>
              <a:rPr lang="it-IT" dirty="0"/>
              <a:t> data: risposte/reazioni fornite online da soggetti a domande/sollecitazioni poste dai ricercatori (es. </a:t>
            </a:r>
            <a:r>
              <a:rPr lang="it-IT" dirty="0" err="1"/>
              <a:t>survey</a:t>
            </a:r>
            <a:r>
              <a:rPr lang="it-IT" dirty="0"/>
              <a:t> online).</a:t>
            </a:r>
          </a:p>
          <a:p>
            <a:pPr marL="0" indent="0" algn="just">
              <a:buNone/>
            </a:pPr>
            <a:endParaRPr lang="it-IT" dirty="0"/>
          </a:p>
          <a:p>
            <a:pPr marL="0" indent="0" algn="just">
              <a:buNone/>
            </a:pPr>
            <a:r>
              <a:rPr lang="it-IT" dirty="0"/>
              <a:t>User-</a:t>
            </a:r>
            <a:r>
              <a:rPr lang="it-IT" dirty="0" err="1"/>
              <a:t>generated</a:t>
            </a:r>
            <a:r>
              <a:rPr lang="it-IT" dirty="0"/>
              <a:t> data: informazioni create in modo autonomo e in larga misura spontaneo dagli utenti della rete quando navigano sui siti o usano i social media.</a:t>
            </a:r>
          </a:p>
          <a:p>
            <a:pPr marL="0" indent="0" algn="just">
              <a:buNone/>
            </a:pPr>
            <a:r>
              <a:rPr lang="it-IT" dirty="0"/>
              <a:t>In teoria, sarebbe possibile ricostruire il profilo di un soggetto analizzando le tracce lasciate online.</a:t>
            </a:r>
          </a:p>
          <a:p>
            <a:pPr marL="0" indent="0" algn="just">
              <a:buNone/>
            </a:pPr>
            <a:endParaRPr lang="it-IT" dirty="0"/>
          </a:p>
          <a:p>
            <a:pPr marL="0" indent="0" algn="just">
              <a:buNone/>
            </a:pPr>
            <a:r>
              <a:rPr lang="it-IT" dirty="0"/>
              <a:t>Gli </a:t>
            </a:r>
            <a:r>
              <a:rPr lang="it-IT" dirty="0" err="1"/>
              <a:t>user-generated</a:t>
            </a:r>
            <a:r>
              <a:rPr lang="it-IT" dirty="0"/>
              <a:t> data costituirebbero un punto di svolta che ha portato ad un nuovo paradigma nella ricerca sociale.</a:t>
            </a:r>
            <a:endParaRPr lang="en-GB" dirty="0"/>
          </a:p>
        </p:txBody>
      </p:sp>
    </p:spTree>
    <p:extLst>
      <p:ext uri="{BB962C8B-B14F-4D97-AF65-F5344CB8AC3E}">
        <p14:creationId xmlns:p14="http://schemas.microsoft.com/office/powerpoint/2010/main" val="30760823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1052052"/>
            <a:ext cx="8504903" cy="5262979"/>
          </a:xfrm>
          <a:prstGeom prst="rect">
            <a:avLst/>
          </a:prstGeom>
        </p:spPr>
        <p:txBody>
          <a:bodyPr wrap="square">
            <a:spAutoFit/>
          </a:bodyPr>
          <a:lstStyle/>
          <a:p>
            <a:pPr algn="just"/>
            <a:r>
              <a:rPr lang="it-IT" sz="2400" dirty="0"/>
              <a:t>Secondo </a:t>
            </a:r>
            <a:r>
              <a:rPr lang="it-IT" sz="2400" dirty="0" err="1"/>
              <a:t>Danah</a:t>
            </a:r>
            <a:r>
              <a:rPr lang="it-IT" sz="2400" dirty="0"/>
              <a:t> </a:t>
            </a:r>
            <a:r>
              <a:rPr lang="it-IT" sz="2400" dirty="0" err="1"/>
              <a:t>boyd</a:t>
            </a:r>
            <a:r>
              <a:rPr lang="it-IT" sz="2400" dirty="0"/>
              <a:t> (2011) le informazioni sui social media sarebbero caratterizzate da:</a:t>
            </a:r>
          </a:p>
          <a:p>
            <a:pPr algn="just"/>
            <a:endParaRPr lang="it-IT" sz="2400" dirty="0"/>
          </a:p>
          <a:p>
            <a:pPr algn="just"/>
            <a:r>
              <a:rPr lang="it-IT" sz="2400" i="1" dirty="0" err="1"/>
              <a:t>Persistence</a:t>
            </a:r>
            <a:r>
              <a:rPr lang="it-IT" sz="2400" dirty="0"/>
              <a:t>: le espressioni online sono automaticamente registrate e archiviate. Permangono in rete.</a:t>
            </a:r>
          </a:p>
          <a:p>
            <a:pPr algn="just"/>
            <a:endParaRPr lang="it-IT" sz="2400" i="1" dirty="0"/>
          </a:p>
          <a:p>
            <a:pPr algn="just"/>
            <a:r>
              <a:rPr lang="it-IT" sz="2400" i="1" dirty="0" err="1"/>
              <a:t>Replicability</a:t>
            </a:r>
            <a:r>
              <a:rPr lang="it-IT" sz="2400" dirty="0"/>
              <a:t>: il contenuto nato dai bit può essere duplicato. Difficilmente si distingue l’originale dal falso.</a:t>
            </a:r>
          </a:p>
          <a:p>
            <a:pPr algn="just"/>
            <a:endParaRPr lang="it-IT" sz="2400" i="1" dirty="0"/>
          </a:p>
          <a:p>
            <a:pPr algn="just"/>
            <a:r>
              <a:rPr lang="it-IT" sz="2400" i="1" dirty="0" err="1"/>
              <a:t>Scalability</a:t>
            </a:r>
            <a:r>
              <a:rPr lang="it-IT" sz="2400" dirty="0"/>
              <a:t>: il contenuto nei </a:t>
            </a:r>
            <a:r>
              <a:rPr lang="it-IT" sz="2400" i="1" dirty="0" err="1"/>
              <a:t>networked</a:t>
            </a:r>
            <a:r>
              <a:rPr lang="it-IT" sz="2400" dirty="0"/>
              <a:t> </a:t>
            </a:r>
            <a:r>
              <a:rPr lang="it-IT" sz="2400" i="1" dirty="0" err="1"/>
              <a:t>publics</a:t>
            </a:r>
            <a:r>
              <a:rPr lang="it-IT" sz="2400" dirty="0"/>
              <a:t> ha una visibilità vastissima, e per questo incontrollabile.</a:t>
            </a:r>
          </a:p>
          <a:p>
            <a:pPr algn="just"/>
            <a:endParaRPr lang="it-IT" sz="2400" dirty="0"/>
          </a:p>
          <a:p>
            <a:pPr algn="just"/>
            <a:r>
              <a:rPr lang="it-IT" sz="2400" i="1" dirty="0" err="1"/>
              <a:t>Searchability</a:t>
            </a:r>
            <a:r>
              <a:rPr lang="it-IT" sz="2400" dirty="0"/>
              <a:t>: cerca e sarà trovato. Tutto è rintracciabile. </a:t>
            </a:r>
          </a:p>
          <a:p>
            <a:pPr algn="just"/>
            <a:r>
              <a:rPr lang="it-IT" sz="2400" dirty="0"/>
              <a:t>Ciò induce a ripensare i concetti di popolazione e campione online.</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Dati digitali</a:t>
            </a:r>
          </a:p>
        </p:txBody>
      </p:sp>
      <p:pic>
        <p:nvPicPr>
          <p:cNvPr id="5" name="Immagin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16037" y="1455174"/>
            <a:ext cx="3697296" cy="4226501"/>
          </a:xfrm>
          <a:prstGeom prst="rect">
            <a:avLst/>
          </a:prstGeom>
        </p:spPr>
      </p:pic>
    </p:spTree>
    <p:extLst>
      <p:ext uri="{BB962C8B-B14F-4D97-AF65-F5344CB8AC3E}">
        <p14:creationId xmlns:p14="http://schemas.microsoft.com/office/powerpoint/2010/main" val="375750119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p:cNvSpPr/>
          <p:nvPr/>
        </p:nvSpPr>
        <p:spPr>
          <a:xfrm>
            <a:off x="0" y="904760"/>
            <a:ext cx="12024852" cy="4542311"/>
          </a:xfrm>
          <a:prstGeom prst="rect">
            <a:avLst/>
          </a:prstGeom>
        </p:spPr>
        <p:txBody>
          <a:bodyPr wrap="square">
            <a:spAutoFit/>
          </a:bodyPr>
          <a:lstStyle/>
          <a:p>
            <a:pPr algn="just"/>
            <a:endParaRPr lang="it-IT" sz="2400" dirty="0"/>
          </a:p>
          <a:p>
            <a:pPr algn="just"/>
            <a:r>
              <a:rPr lang="it-IT" sz="2400" dirty="0"/>
              <a:t>I dati digitali nascono «spontaneamente» sul Web e vi permangono al punto che è possibile costruire per ciascuno di noi una «identità algoritmica» che si definisce man mano che interagiamo online.</a:t>
            </a:r>
          </a:p>
          <a:p>
            <a:pPr algn="just"/>
            <a:endParaRPr lang="it-IT" sz="2400" dirty="0"/>
          </a:p>
          <a:p>
            <a:pPr algn="just"/>
            <a:r>
              <a:rPr lang="it-IT" sz="2400" dirty="0"/>
              <a:t>Tutte le comunicazioni web-mediate sono volontarie e possono essere considerate come manifestazioni volontarie del sé in relazione ad un preciso «palcoscenico» mediale (ciò non implica necessariamente che le manifestazioni identitarie corrispondano al «vero»).</a:t>
            </a:r>
          </a:p>
          <a:p>
            <a:pPr algn="just"/>
            <a:endParaRPr lang="it-IT" sz="2400" dirty="0"/>
          </a:p>
          <a:p>
            <a:pPr algn="just"/>
            <a:endParaRPr lang="it-IT" sz="2400" dirty="0"/>
          </a:p>
          <a:p>
            <a:pPr algn="just"/>
            <a:r>
              <a:rPr lang="it-IT" sz="2400" dirty="0"/>
              <a:t>Le pratiche online sono immateriali e ciò porta a dover rinegoziare il concetto di luogo: «lo spazio comunicativo delimitato da un #</a:t>
            </a:r>
            <a:r>
              <a:rPr lang="it-IT" sz="2400" dirty="0" err="1"/>
              <a:t>hashtag</a:t>
            </a:r>
            <a:r>
              <a:rPr lang="it-IT" sz="2400" dirty="0"/>
              <a:t> non ha limiti di capienza» (</a:t>
            </a:r>
            <a:r>
              <a:rPr lang="it-IT" sz="2400" dirty="0" err="1"/>
              <a:t>Airoldi</a:t>
            </a:r>
            <a:r>
              <a:rPr lang="it-IT" sz="2400" dirty="0"/>
              <a:t> 2017, 6).</a:t>
            </a:r>
          </a:p>
        </p:txBody>
      </p:sp>
      <p:sp>
        <p:nvSpPr>
          <p:cNvPr id="6" name="Titolo 1"/>
          <p:cNvSpPr txBox="1">
            <a:spLocks/>
          </p:cNvSpPr>
          <p:nvPr/>
        </p:nvSpPr>
        <p:spPr>
          <a:xfrm>
            <a:off x="0" y="1"/>
            <a:ext cx="12192000" cy="1052051"/>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it-IT" sz="4800" b="1" dirty="0"/>
              <a:t>Dati digitali</a:t>
            </a:r>
          </a:p>
        </p:txBody>
      </p:sp>
    </p:spTree>
    <p:extLst>
      <p:ext uri="{BB962C8B-B14F-4D97-AF65-F5344CB8AC3E}">
        <p14:creationId xmlns:p14="http://schemas.microsoft.com/office/powerpoint/2010/main" val="37463803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oggetti di ricerca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62250" y="1052052"/>
            <a:ext cx="6667500" cy="5343525"/>
          </a:xfrm>
          <a:prstGeom prst="rect">
            <a:avLst/>
          </a:prstGeom>
        </p:spPr>
      </p:pic>
    </p:spTree>
    <p:extLst>
      <p:ext uri="{BB962C8B-B14F-4D97-AF65-F5344CB8AC3E}">
        <p14:creationId xmlns:p14="http://schemas.microsoft.com/office/powerpoint/2010/main" val="312089428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oggetti di ricerca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84188" y="1052052"/>
            <a:ext cx="11537540" cy="572237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dirty="0"/>
              <a:t>Contesto mediale: le pratiche online sono fortemente influenzate dalla piattaforma su cui si svolgono;</a:t>
            </a:r>
          </a:p>
          <a:p>
            <a:pPr marL="0" indent="0" algn="just">
              <a:buNone/>
            </a:pPr>
            <a:endParaRPr lang="it-IT" sz="1300" dirty="0"/>
          </a:p>
          <a:p>
            <a:pPr marL="0" indent="0" algn="just">
              <a:buNone/>
            </a:pPr>
            <a:r>
              <a:rPr lang="it-IT" dirty="0"/>
              <a:t>Opinione Pubblica: definita sulla base delle interazioni comunicative, è un aggregato dinamico, un insieme di «pubblici connessi» (Boccia Artieri 2012), plasmati dal contesto mediale in cui interagiscono, più attivi ma meno coesi rispetto ad una comunità (virtuale o reale);</a:t>
            </a:r>
          </a:p>
          <a:p>
            <a:pPr marL="0" indent="0" algn="just">
              <a:buNone/>
            </a:pPr>
            <a:endParaRPr lang="it-IT" sz="1300" dirty="0"/>
          </a:p>
          <a:p>
            <a:pPr marL="0" indent="0" algn="just">
              <a:buNone/>
            </a:pPr>
            <a:r>
              <a:rPr lang="it-IT" dirty="0"/>
              <a:t>Comportamenti digitali: pratiche online (</a:t>
            </a:r>
            <a:r>
              <a:rPr lang="it-IT" i="1" dirty="0" err="1"/>
              <a:t>likes</a:t>
            </a:r>
            <a:r>
              <a:rPr lang="it-IT" i="1" dirty="0"/>
              <a:t> </a:t>
            </a:r>
            <a:r>
              <a:rPr lang="it-IT" dirty="0"/>
              <a:t>o</a:t>
            </a:r>
            <a:r>
              <a:rPr lang="it-IT" i="1" dirty="0"/>
              <a:t> </a:t>
            </a:r>
            <a:r>
              <a:rPr lang="it-IT" i="1" dirty="0" err="1"/>
              <a:t>reactions</a:t>
            </a:r>
            <a:r>
              <a:rPr lang="it-IT" dirty="0"/>
              <a:t>, ascolti su </a:t>
            </a:r>
            <a:r>
              <a:rPr lang="it-IT" dirty="0" err="1"/>
              <a:t>Spotify</a:t>
            </a:r>
            <a:r>
              <a:rPr lang="it-IT" dirty="0"/>
              <a:t>, ricerche su Google, recensioni su Booking o </a:t>
            </a:r>
            <a:r>
              <a:rPr lang="it-IT" dirty="0" err="1"/>
              <a:t>Tripadvisor</a:t>
            </a:r>
            <a:r>
              <a:rPr lang="it-IT" dirty="0"/>
              <a:t>) analizzabili in forma aggregata (come studiare delle persone in una piazza affollata);</a:t>
            </a:r>
          </a:p>
          <a:p>
            <a:pPr marL="0" indent="0" algn="just">
              <a:buNone/>
            </a:pPr>
            <a:endParaRPr lang="it-IT" sz="1300" dirty="0"/>
          </a:p>
          <a:p>
            <a:pPr marL="0" indent="0" algn="just">
              <a:buNone/>
            </a:pPr>
            <a:r>
              <a:rPr lang="it-IT" dirty="0"/>
              <a:t>Utenti: «i dati digitali consentono di afferrare soltanto sfaccettature parziali del soggetto». Limiti tecnici e questioni di privacy rendono difficile la classica analisi basata su unità di analisi individuali.</a:t>
            </a:r>
            <a:endParaRPr lang="en-GB" dirty="0"/>
          </a:p>
        </p:txBody>
      </p:sp>
    </p:spTree>
    <p:extLst>
      <p:ext uri="{BB962C8B-B14F-4D97-AF65-F5344CB8AC3E}">
        <p14:creationId xmlns:p14="http://schemas.microsoft.com/office/powerpoint/2010/main" val="203971029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la post-demografia</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23518" y="879987"/>
            <a:ext cx="11944964" cy="5722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endParaRPr lang="en-GB" sz="2200" dirty="0"/>
          </a:p>
        </p:txBody>
      </p:sp>
      <p:sp>
        <p:nvSpPr>
          <p:cNvPr id="6" name="Sottotitolo 2"/>
          <p:cNvSpPr txBox="1">
            <a:spLocks/>
          </p:cNvSpPr>
          <p:nvPr/>
        </p:nvSpPr>
        <p:spPr>
          <a:xfrm>
            <a:off x="0" y="1052052"/>
            <a:ext cx="8141110"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000" dirty="0"/>
              <a:t>Approccio demografico tradizionale = analisi delle caratteristiche socio-anagrafiche degli individui: genere, età, etnia, residenza, titolo di studio, condizione professionale ecc.</a:t>
            </a:r>
          </a:p>
          <a:p>
            <a:pPr marL="0" indent="0" algn="just">
              <a:buNone/>
            </a:pPr>
            <a:r>
              <a:rPr lang="it-IT" sz="2000" dirty="0"/>
              <a:t>L’obiettivo è suddividere società/contesti sociali in gruppi più ristretti sulla base delle caratteristiche socio-anagrafiche. </a:t>
            </a:r>
          </a:p>
          <a:p>
            <a:pPr marL="0" indent="0" algn="just">
              <a:buNone/>
            </a:pPr>
            <a:r>
              <a:rPr lang="it-IT" sz="2000" dirty="0"/>
              <a:t> </a:t>
            </a:r>
          </a:p>
          <a:p>
            <a:pPr marL="0" indent="0" algn="just">
              <a:buNone/>
            </a:pPr>
            <a:r>
              <a:rPr lang="it-IT" sz="2000" dirty="0"/>
              <a:t>Post-demografia = «</a:t>
            </a:r>
            <a:r>
              <a:rPr lang="en-US" sz="2000" dirty="0"/>
              <a:t>Post-demographics could be thought of as the study of the personal data in social networking platforms, and, in particular, how profiling is, or may be, performed, with which findings as well as consequences”. </a:t>
            </a:r>
          </a:p>
          <a:p>
            <a:pPr marL="0" indent="0" algn="just">
              <a:buNone/>
            </a:pPr>
            <a:r>
              <a:rPr lang="it-IT" sz="2000" dirty="0"/>
              <a:t>In altre parole, non interessano tanto gli aspetti demografici, quanto le attività compiute online che servono a creare una «identità algoritmica». La post-demografia analizza i profili online degli individui, e come essi si interconnettono e creano gruppi online, attraverso la raccolta e l’analisi delle loro preferenze, gusti, interessi, valutazioni, acquisti, </a:t>
            </a:r>
            <a:r>
              <a:rPr lang="it-IT" sz="2000" dirty="0" err="1"/>
              <a:t>likes</a:t>
            </a:r>
            <a:r>
              <a:rPr lang="it-IT" sz="2000" dirty="0"/>
              <a:t>, </a:t>
            </a:r>
            <a:r>
              <a:rPr lang="it-IT" sz="2000" dirty="0" err="1"/>
              <a:t>reactions</a:t>
            </a:r>
            <a:r>
              <a:rPr lang="it-IT" sz="2000" dirty="0"/>
              <a:t>, ecc. (soprattutto in relazione a prodotti, servizi, </a:t>
            </a:r>
            <a:r>
              <a:rPr lang="it-IT" sz="2000" dirty="0" err="1"/>
              <a:t>brands</a:t>
            </a:r>
            <a:r>
              <a:rPr lang="it-IT" sz="2000" dirty="0"/>
              <a:t> o soggetti percepibili come tali).</a:t>
            </a:r>
          </a:p>
          <a:p>
            <a:pPr marL="0" indent="0" algn="just">
              <a:buNone/>
            </a:pPr>
            <a:r>
              <a:rPr lang="it-IT" sz="1600" dirty="0"/>
              <a:t>fonte: https://digitalmethods.net/Digitalmethods/PostDemographics#Post_45demographics_63</a:t>
            </a:r>
            <a:endParaRPr lang="en-GB" sz="1600" dirty="0"/>
          </a:p>
        </p:txBody>
      </p:sp>
      <p:pic>
        <p:nvPicPr>
          <p:cNvPr id="7" name="Immagin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57092" y="1543665"/>
            <a:ext cx="3450720" cy="4572204"/>
          </a:xfrm>
          <a:prstGeom prst="rect">
            <a:avLst/>
          </a:prstGeom>
        </p:spPr>
      </p:pic>
    </p:spTree>
    <p:extLst>
      <p:ext uri="{BB962C8B-B14F-4D97-AF65-F5344CB8AC3E}">
        <p14:creationId xmlns:p14="http://schemas.microsoft.com/office/powerpoint/2010/main" val="140114623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un nuovo paradigma?</a:t>
            </a:r>
          </a:p>
        </p:txBody>
      </p:sp>
      <p:sp>
        <p:nvSpPr>
          <p:cNvPr id="4" name="Sottotitolo 2"/>
          <p:cNvSpPr txBox="1">
            <a:spLocks/>
          </p:cNvSpPr>
          <p:nvPr/>
        </p:nvSpPr>
        <p:spPr>
          <a:xfrm>
            <a:off x="0" y="934064"/>
            <a:ext cx="12068482" cy="592393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«i dati digitali sono auto-prodotti dagli attori sociali, in maniera del tutto naturalistica, senza alcun livello di intrusività degli strumenti utilizzati per studiarli, secondo modalità simili alla classica osservazione naturalistica, dove non c’è alcun contatto tra ricercatore e oggetto dell’analisi, e dove l’osservato ignora di essere l’oggetto di osservazione» (Natale 2017, XVII).</a:t>
            </a:r>
          </a:p>
          <a:p>
            <a:pPr marL="0" indent="0" algn="just">
              <a:buNone/>
            </a:pPr>
            <a:endParaRPr lang="it-IT" sz="2400" dirty="0"/>
          </a:p>
          <a:p>
            <a:pPr marL="0" indent="0" algn="ctr">
              <a:buNone/>
            </a:pPr>
            <a:endParaRPr lang="it-IT" sz="2400" dirty="0"/>
          </a:p>
          <a:p>
            <a:pPr marL="0" indent="0" algn="ctr">
              <a:buNone/>
            </a:pPr>
            <a:endParaRPr lang="it-IT" sz="2400" dirty="0"/>
          </a:p>
          <a:p>
            <a:pPr marL="0" indent="0" algn="ctr">
              <a:buNone/>
            </a:pPr>
            <a:r>
              <a:rPr lang="it-IT" sz="2400" dirty="0"/>
              <a:t>MA </a:t>
            </a:r>
          </a:p>
          <a:p>
            <a:pPr marL="0" indent="0" algn="ctr">
              <a:buNone/>
            </a:pPr>
            <a:endParaRPr lang="it-IT" sz="2400" dirty="0"/>
          </a:p>
          <a:p>
            <a:pPr marL="0" indent="0" algn="ctr">
              <a:buNone/>
            </a:pPr>
            <a:endParaRPr lang="it-IT" sz="2400" dirty="0"/>
          </a:p>
          <a:p>
            <a:pPr marL="0" indent="0" algn="ctr">
              <a:buNone/>
            </a:pPr>
            <a:endParaRPr lang="it-IT" sz="2400" dirty="0"/>
          </a:p>
          <a:p>
            <a:pPr marL="0" indent="0" algn="just">
              <a:buNone/>
            </a:pPr>
            <a:endParaRPr lang="it-IT" sz="2400" dirty="0"/>
          </a:p>
          <a:p>
            <a:pPr marL="0" indent="0" algn="just">
              <a:buNone/>
            </a:pPr>
            <a:r>
              <a:rPr lang="it-IT" sz="2400" dirty="0"/>
              <a:t>Tutto questo entusiasmo naturalistico deve essere smorzato considerando che gli attori sociali mettono in atto anche online diverse e diversificate strategie di presentazione del sé (es. </a:t>
            </a:r>
            <a:r>
              <a:rPr lang="it-IT" sz="2400" i="1" dirty="0"/>
              <a:t>social</a:t>
            </a:r>
            <a:r>
              <a:rPr lang="it-IT" sz="2400" dirty="0"/>
              <a:t> </a:t>
            </a:r>
            <a:r>
              <a:rPr lang="it-IT" sz="2400" i="1" dirty="0" err="1"/>
              <a:t>desirability</a:t>
            </a:r>
            <a:r>
              <a:rPr lang="it-IT" sz="2400" dirty="0"/>
              <a:t>), oltre ad essere influenzati dal frame sociale e culturale di riferimento e anche dalla piattaforma social su cui interagiscono.</a:t>
            </a:r>
            <a:endParaRPr lang="en-GB" sz="2400" dirty="0"/>
          </a:p>
        </p:txBody>
      </p:sp>
      <p:pic>
        <p:nvPicPr>
          <p:cNvPr id="3" name="Immagin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5871" y="2192594"/>
            <a:ext cx="4551369" cy="3246643"/>
          </a:xfrm>
          <a:prstGeom prst="rect">
            <a:avLst/>
          </a:prstGeom>
        </p:spPr>
      </p:pic>
      <p:pic>
        <p:nvPicPr>
          <p:cNvPr id="6" name="Immagin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2232" y="2365641"/>
            <a:ext cx="3406878" cy="3168397"/>
          </a:xfrm>
          <a:prstGeom prst="rect">
            <a:avLst/>
          </a:prstGeom>
        </p:spPr>
      </p:pic>
    </p:spTree>
    <p:extLst>
      <p:ext uri="{BB962C8B-B14F-4D97-AF65-F5344CB8AC3E}">
        <p14:creationId xmlns:p14="http://schemas.microsoft.com/office/powerpoint/2010/main" val="41473362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e i dati digitali: </a:t>
            </a:r>
            <a:r>
              <a:rPr lang="it-IT" sz="4800" b="1" dirty="0" err="1"/>
              <a:t>caveat</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23518" y="879987"/>
            <a:ext cx="11944964" cy="572237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00000"/>
              </a:lnSpc>
              <a:spcBef>
                <a:spcPts val="0"/>
              </a:spcBef>
              <a:buNone/>
            </a:pPr>
            <a:r>
              <a:rPr lang="it-IT" sz="2200" dirty="0"/>
              <a:t>La realtà online non può essere analizzata prescindendo dai significati individuali </a:t>
            </a:r>
          </a:p>
          <a:p>
            <a:pPr marL="0" indent="0" algn="just">
              <a:lnSpc>
                <a:spcPct val="100000"/>
              </a:lnSpc>
              <a:spcBef>
                <a:spcPts val="0"/>
              </a:spcBef>
              <a:buNone/>
            </a:pPr>
            <a:r>
              <a:rPr lang="it-IT" sz="2200" dirty="0"/>
              <a:t>o collettivi che i soggetti danno al proprio comportamento online.</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 rischi di comportamenti influenzati dalla </a:t>
            </a:r>
            <a:r>
              <a:rPr lang="it-IT" sz="2200" i="1" dirty="0"/>
              <a:t>social </a:t>
            </a:r>
            <a:r>
              <a:rPr lang="it-IT" sz="2200" i="1" dirty="0" err="1"/>
              <a:t>desirability</a:t>
            </a:r>
            <a:r>
              <a:rPr lang="it-IT" sz="2200" i="1" dirty="0"/>
              <a:t> </a:t>
            </a:r>
            <a:r>
              <a:rPr lang="it-IT" sz="2200" dirty="0"/>
              <a:t>sono alti.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Il rapporto tra soggetto di studio e ricercatore è inesistente </a:t>
            </a:r>
          </a:p>
          <a:p>
            <a:pPr marL="0" indent="0" algn="just">
              <a:lnSpc>
                <a:spcPct val="100000"/>
              </a:lnSpc>
              <a:spcBef>
                <a:spcPts val="0"/>
              </a:spcBef>
              <a:buNone/>
            </a:pPr>
            <a:r>
              <a:rPr lang="it-IT" sz="2200" dirty="0"/>
              <a:t>(ma questo può anche essere considerato in modo positivo).</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Sorgono problemi etici nella raccolta e nell’analisi delle informazioni.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Il grado di </a:t>
            </a:r>
            <a:r>
              <a:rPr lang="it-IT" sz="2200" dirty="0" err="1"/>
              <a:t>generalizzabilità</a:t>
            </a:r>
            <a:r>
              <a:rPr lang="it-IT" sz="2200" dirty="0"/>
              <a:t> dei risultati alla popolazione </a:t>
            </a:r>
          </a:p>
          <a:p>
            <a:pPr marL="0" indent="0" algn="just">
              <a:lnSpc>
                <a:spcPct val="100000"/>
              </a:lnSpc>
              <a:spcBef>
                <a:spcPts val="0"/>
              </a:spcBef>
              <a:buNone/>
            </a:pPr>
            <a:r>
              <a:rPr lang="it-IT" sz="2200" dirty="0"/>
              <a:t>(reale o solo web) non è mai controllabile, se non in specifici </a:t>
            </a:r>
          </a:p>
          <a:p>
            <a:pPr marL="0" indent="0" algn="just">
              <a:lnSpc>
                <a:spcPct val="100000"/>
              </a:lnSpc>
              <a:spcBef>
                <a:spcPts val="0"/>
              </a:spcBef>
              <a:buNone/>
            </a:pPr>
            <a:r>
              <a:rPr lang="it-IT" sz="2200" dirty="0"/>
              <a:t>e ridotti casi.</a:t>
            </a:r>
          </a:p>
          <a:p>
            <a:pPr marL="0" indent="0" algn="just">
              <a:lnSpc>
                <a:spcPct val="100000"/>
              </a:lnSpc>
              <a:spcBef>
                <a:spcPts val="0"/>
              </a:spcBef>
              <a:buNone/>
            </a:pPr>
            <a:endParaRPr lang="it-IT" sz="2200" dirty="0"/>
          </a:p>
          <a:p>
            <a:pPr marL="0" indent="0" algn="just">
              <a:lnSpc>
                <a:spcPct val="100000"/>
              </a:lnSpc>
              <a:spcBef>
                <a:spcPts val="0"/>
              </a:spcBef>
              <a:buNone/>
            </a:pPr>
            <a:r>
              <a:rPr lang="it-IT" sz="2200" dirty="0"/>
              <a:t>L’analisi è per contesti (dati aggregati), prossima a quella per soggetti del qualitativo, </a:t>
            </a:r>
          </a:p>
          <a:p>
            <a:pPr marL="0" indent="0" algn="just">
              <a:lnSpc>
                <a:spcPct val="100000"/>
              </a:lnSpc>
              <a:spcBef>
                <a:spcPts val="0"/>
              </a:spcBef>
              <a:buNone/>
            </a:pPr>
            <a:r>
              <a:rPr lang="it-IT" sz="2200" dirty="0"/>
              <a:t>ma con valenze olistiche prossime allo zero. Si parla di «post-demografia».</a:t>
            </a:r>
            <a:endParaRPr lang="en-GB" sz="22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57775" y="1894398"/>
            <a:ext cx="3310707" cy="3310707"/>
          </a:xfrm>
          <a:prstGeom prst="rect">
            <a:avLst/>
          </a:prstGeom>
        </p:spPr>
      </p:pic>
    </p:spTree>
    <p:extLst>
      <p:ext uri="{BB962C8B-B14F-4D97-AF65-F5344CB8AC3E}">
        <p14:creationId xmlns:p14="http://schemas.microsoft.com/office/powerpoint/2010/main" val="1216656054"/>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uvola 2"/>
          <p:cNvSpPr/>
          <p:nvPr/>
        </p:nvSpPr>
        <p:spPr>
          <a:xfrm>
            <a:off x="85725" y="816077"/>
            <a:ext cx="10601940" cy="6051753"/>
          </a:xfrm>
          <a:prstGeom prst="cloud">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it-IT"/>
          </a:p>
        </p:txBody>
      </p:sp>
      <p:sp>
        <p:nvSpPr>
          <p:cNvPr id="2" name="Titolo 1"/>
          <p:cNvSpPr>
            <a:spLocks noGrp="1"/>
          </p:cNvSpPr>
          <p:nvPr>
            <p:ph type="title"/>
          </p:nvPr>
        </p:nvSpPr>
        <p:spPr>
          <a:xfrm>
            <a:off x="0" y="1"/>
            <a:ext cx="12192000" cy="1052051"/>
          </a:xfrm>
        </p:spPr>
        <p:txBody>
          <a:bodyPr>
            <a:normAutofit/>
          </a:bodyPr>
          <a:lstStyle/>
          <a:p>
            <a:pPr algn="ctr"/>
            <a:r>
              <a:rPr lang="it-IT" sz="4800" dirty="0"/>
              <a:t>Le</a:t>
            </a:r>
            <a:r>
              <a:rPr lang="it-IT" sz="4800" b="1" i="1" dirty="0"/>
              <a:t>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7" name="Sottotitolo 2"/>
          <p:cNvSpPr txBox="1">
            <a:spLocks/>
          </p:cNvSpPr>
          <p:nvPr/>
        </p:nvSpPr>
        <p:spPr>
          <a:xfrm>
            <a:off x="1345637" y="1868128"/>
            <a:ext cx="7747820" cy="254655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it-IT" sz="1500" dirty="0"/>
              <a:t>«La </a:t>
            </a:r>
            <a:r>
              <a:rPr lang="it-IT" sz="1500" b="1" dirty="0"/>
              <a:t>camera dell'eco</a:t>
            </a:r>
            <a:r>
              <a:rPr lang="it-IT" sz="1500" dirty="0"/>
              <a:t> è una descrizione metaforica di una situazione in cui le informazioni, le idee o le credenze vengono amplificate o rafforzate dalla comunicazione e dalla ripetizione all'interno di un sistema definito. All'interno di una camera dell'eco figurativa, le fonti ufficiali spesso non vengono più messe in discussione e le viste diverse o concorrenti sono censurate, non consentite o altrimenti sottorappresentate. </a:t>
            </a:r>
          </a:p>
          <a:p>
            <a:pPr marL="0" indent="0">
              <a:buNone/>
            </a:pPr>
            <a:r>
              <a:rPr lang="it-IT" sz="1500" dirty="0"/>
              <a:t>Trae origine dal fenomeno fisico dell'</a:t>
            </a:r>
            <a:r>
              <a:rPr lang="it-IT" sz="1500" dirty="0">
                <a:hlinkClick r:id="rId2" tooltip="Eco"/>
              </a:rPr>
              <a:t>eco</a:t>
            </a:r>
            <a:r>
              <a:rPr lang="it-IT" sz="1500" dirty="0"/>
              <a:t>, dove i suoni riverberano in un recinto cavo. </a:t>
            </a:r>
          </a:p>
          <a:p>
            <a:pPr marL="0" indent="0" algn="just">
              <a:buNone/>
            </a:pPr>
            <a:r>
              <a:rPr lang="it-IT" sz="1500" dirty="0"/>
              <a:t>Il fenomeno è particolarmente evidente nel caso dei </a:t>
            </a:r>
            <a:r>
              <a:rPr lang="it-IT" sz="1500" i="1" dirty="0">
                <a:hlinkClick r:id="rId3" tooltip="Social media"/>
              </a:rPr>
              <a:t>social media</a:t>
            </a:r>
            <a:r>
              <a:rPr lang="it-IT" sz="1500" dirty="0"/>
              <a:t> e dell'uso che ne fanno politici, istituzioni e altre organizzazioni con il fine di far circolare i propri messaggi a discapito degli altri, comprese le </a:t>
            </a:r>
            <a:r>
              <a:rPr lang="it-IT" sz="1500" i="1" dirty="0">
                <a:hlinkClick r:id="rId4" tooltip="Bufala"/>
              </a:rPr>
              <a:t>bufale</a:t>
            </a:r>
            <a:r>
              <a:rPr lang="it-IT" sz="1500" dirty="0"/>
              <a:t> di vario genere. Il meccanismo si amplifica soprattutto quando la cerchia di amici e conoscenti di un soggetto, come spesso accade, condivide idee e pensieri simili. In questo modo sulla pagina Social compariranno notizie, articoli e commenti che contribuiranno sempre più ad amplificare una visione univoca ed acritica su quell'argomento. </a:t>
            </a:r>
          </a:p>
          <a:p>
            <a:pPr marL="0" indent="0" algn="just">
              <a:buNone/>
            </a:pPr>
            <a:r>
              <a:rPr lang="it-IT" sz="1500" dirty="0"/>
              <a:t>Un altro meccanismo che genera un fenomeno di camera dell'eco, e quindi di perdita di visione sui punti di vista differenti, sono gli algoritmi dei Social Network che tendono a farci vedere messaggi, notizie e commenti verso i quali abbiamo già in precedenza mostrato interesse, a discapito di tutto il resto» Wikipedia.</a:t>
            </a:r>
          </a:p>
          <a:p>
            <a:pPr marL="0" indent="0" algn="just">
              <a:buNone/>
            </a:pPr>
            <a:r>
              <a:rPr lang="it-IT" sz="1500" dirty="0"/>
              <a:t> </a:t>
            </a:r>
            <a:endParaRPr lang="en-GB" sz="1500" dirty="0"/>
          </a:p>
        </p:txBody>
      </p:sp>
      <p:pic>
        <p:nvPicPr>
          <p:cNvPr id="8" name="Immagin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20981" y="2693157"/>
            <a:ext cx="2833226" cy="4164843"/>
          </a:xfrm>
          <a:prstGeom prst="rect">
            <a:avLst/>
          </a:prstGeom>
        </p:spPr>
      </p:pic>
      <p:pic>
        <p:nvPicPr>
          <p:cNvPr id="5" name="Immagin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53368" y="18435"/>
            <a:ext cx="1776873" cy="2135585"/>
          </a:xfrm>
          <a:prstGeom prst="rect">
            <a:avLst/>
          </a:prstGeom>
        </p:spPr>
      </p:pic>
    </p:spTree>
    <p:extLst>
      <p:ext uri="{BB962C8B-B14F-4D97-AF65-F5344CB8AC3E}">
        <p14:creationId xmlns:p14="http://schemas.microsoft.com/office/powerpoint/2010/main" val="15776606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olo 1"/>
          <p:cNvSpPr>
            <a:spLocks noGrp="1"/>
          </p:cNvSpPr>
          <p:nvPr>
            <p:ph type="title"/>
          </p:nvPr>
        </p:nvSpPr>
        <p:spPr>
          <a:xfrm>
            <a:off x="0" y="0"/>
            <a:ext cx="12192000" cy="796413"/>
          </a:xfrm>
        </p:spPr>
        <p:txBody>
          <a:bodyPr/>
          <a:lstStyle/>
          <a:p>
            <a:pPr algn="ctr"/>
            <a:r>
              <a:rPr lang="it-IT" dirty="0"/>
              <a:t>Ma non è tutto oro quello che luccica</a:t>
            </a:r>
          </a:p>
        </p:txBody>
      </p:sp>
      <p:pic>
        <p:nvPicPr>
          <p:cNvPr id="8" name="Immagine 7"/>
          <p:cNvPicPr>
            <a:picLocks noChangeAspect="1"/>
          </p:cNvPicPr>
          <p:nvPr/>
        </p:nvPicPr>
        <p:blipFill>
          <a:blip r:embed="rId2"/>
          <a:stretch>
            <a:fillRect/>
          </a:stretch>
        </p:blipFill>
        <p:spPr>
          <a:xfrm>
            <a:off x="1" y="720214"/>
            <a:ext cx="4229100" cy="3148976"/>
          </a:xfrm>
          <a:prstGeom prst="rect">
            <a:avLst/>
          </a:prstGeom>
        </p:spPr>
      </p:pic>
      <p:sp>
        <p:nvSpPr>
          <p:cNvPr id="9" name="Rettangolo 8"/>
          <p:cNvSpPr/>
          <p:nvPr/>
        </p:nvSpPr>
        <p:spPr>
          <a:xfrm>
            <a:off x="4324350" y="796413"/>
            <a:ext cx="7534275" cy="2308324"/>
          </a:xfrm>
          <a:prstGeom prst="rect">
            <a:avLst/>
          </a:prstGeom>
        </p:spPr>
        <p:txBody>
          <a:bodyPr wrap="square">
            <a:spAutoFit/>
          </a:bodyPr>
          <a:lstStyle/>
          <a:p>
            <a:pPr algn="just"/>
            <a:r>
              <a:rPr lang="it-IT" sz="2400" dirty="0"/>
              <a:t>L’eccedenza di dati prodotti dagli utenti online non viene più usata solo per migliorare prodotti e servizi a loro indirizzati, ma soprattutto per uno scambio commerciale tra aziende = modello standard per l’accumulazione di ricchezze e capitali da parte delle aziende che operano online </a:t>
            </a:r>
          </a:p>
        </p:txBody>
      </p:sp>
      <p:pic>
        <p:nvPicPr>
          <p:cNvPr id="11" name="Immagine 10"/>
          <p:cNvPicPr>
            <a:picLocks noChangeAspect="1"/>
          </p:cNvPicPr>
          <p:nvPr/>
        </p:nvPicPr>
        <p:blipFill>
          <a:blip r:embed="rId3"/>
          <a:stretch>
            <a:fillRect/>
          </a:stretch>
        </p:blipFill>
        <p:spPr>
          <a:xfrm>
            <a:off x="6934200" y="3170979"/>
            <a:ext cx="3539700" cy="3687021"/>
          </a:xfrm>
          <a:prstGeom prst="rect">
            <a:avLst/>
          </a:prstGeom>
        </p:spPr>
      </p:pic>
    </p:spTree>
    <p:extLst>
      <p:ext uri="{BB962C8B-B14F-4D97-AF65-F5344CB8AC3E}">
        <p14:creationId xmlns:p14="http://schemas.microsoft.com/office/powerpoint/2010/main" val="295264822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a:t>
            </a:r>
            <a:r>
              <a:rPr lang="it-IT" sz="4800" b="1" i="1" dirty="0"/>
              <a:t>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0" y="879987"/>
            <a:ext cx="11838039" cy="122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L’espressione </a:t>
            </a:r>
            <a:r>
              <a:rPr lang="it-IT" sz="2400" i="1" dirty="0" err="1"/>
              <a:t>echo</a:t>
            </a:r>
            <a:r>
              <a:rPr lang="it-IT" sz="2400" dirty="0"/>
              <a:t> </a:t>
            </a:r>
            <a:r>
              <a:rPr lang="it-IT" sz="2400" i="1" dirty="0" err="1"/>
              <a:t>chambers</a:t>
            </a:r>
            <a:r>
              <a:rPr lang="it-IT" sz="2400" dirty="0"/>
              <a:t> designa un fenomeno tipico delle interazioni sui social media: «formazione spontanea di gruppi di utenti che condividono una ideologia […] che tendono a selezionare esclusivamente contenuti che supportano o aderiscono a questa ideologia» (Fossati 2017, 123).</a:t>
            </a:r>
          </a:p>
          <a:p>
            <a:pPr marL="0" indent="0" algn="just">
              <a:buNone/>
            </a:pPr>
            <a:r>
              <a:rPr lang="it-IT" sz="2400" dirty="0"/>
              <a:t> </a:t>
            </a:r>
            <a:endParaRPr lang="en-GB" sz="2400" dirty="0"/>
          </a:p>
        </p:txBody>
      </p:sp>
      <p:pic>
        <p:nvPicPr>
          <p:cNvPr id="6" name="Immagin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41396" y="2657059"/>
            <a:ext cx="3427086" cy="4026826"/>
          </a:xfrm>
          <a:prstGeom prst="rect">
            <a:avLst/>
          </a:prstGeom>
        </p:spPr>
      </p:pic>
      <p:sp>
        <p:nvSpPr>
          <p:cNvPr id="7" name="Sottotitolo 2"/>
          <p:cNvSpPr txBox="1">
            <a:spLocks/>
          </p:cNvSpPr>
          <p:nvPr/>
        </p:nvSpPr>
        <p:spPr>
          <a:xfrm>
            <a:off x="0" y="2477729"/>
            <a:ext cx="8641396"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Una </a:t>
            </a:r>
            <a:r>
              <a:rPr lang="it-IT" sz="2400" i="1" dirty="0" err="1"/>
              <a:t>echo</a:t>
            </a:r>
            <a:r>
              <a:rPr lang="it-IT" sz="2400" i="1" dirty="0"/>
              <a:t> </a:t>
            </a:r>
            <a:r>
              <a:rPr lang="it-IT" sz="2400" i="1" dirty="0" err="1"/>
              <a:t>chambers</a:t>
            </a:r>
            <a:r>
              <a:rPr lang="it-IT" sz="2400" i="1" dirty="0"/>
              <a:t> </a:t>
            </a:r>
            <a:r>
              <a:rPr lang="it-IT" sz="2400" dirty="0"/>
              <a:t>contribuisce a rinforzare le credenze di una persona che si identifica in un gruppo, a rassicurarlo circa la correttezza del suo punto di vista.</a:t>
            </a:r>
          </a:p>
          <a:p>
            <a:pPr marL="0" indent="0" algn="just">
              <a:buNone/>
            </a:pPr>
            <a:endParaRPr lang="it-IT" sz="2400" dirty="0"/>
          </a:p>
          <a:p>
            <a:pPr marL="0" indent="0" algn="just">
              <a:buNone/>
            </a:pPr>
            <a:r>
              <a:rPr lang="it-IT" sz="2400" dirty="0"/>
              <a:t>Sono ambienti di discussione online in cui le idee e le opinioni circolanti non fanno altro che confermarsi a vicenda. </a:t>
            </a:r>
          </a:p>
          <a:p>
            <a:pPr marL="0" indent="0" algn="just">
              <a:buNone/>
            </a:pPr>
            <a:r>
              <a:rPr lang="it-IT" sz="2400" dirty="0"/>
              <a:t>L’impatto delle </a:t>
            </a:r>
            <a:r>
              <a:rPr lang="it-IT" sz="2400" i="1" dirty="0" err="1"/>
              <a:t>echo</a:t>
            </a:r>
            <a:r>
              <a:rPr lang="it-IT" sz="2400" i="1" dirty="0"/>
              <a:t> </a:t>
            </a:r>
            <a:r>
              <a:rPr lang="it-IT" sz="2400" i="1" dirty="0" err="1"/>
              <a:t>chambers</a:t>
            </a:r>
            <a:r>
              <a:rPr lang="it-IT" sz="2400" i="1" dirty="0"/>
              <a:t> </a:t>
            </a:r>
            <a:r>
              <a:rPr lang="it-IT" sz="2400" dirty="0"/>
              <a:t>sulla formazione delle opinioni, delle credenze, dei valori degli individui non è quantificabile, ma, secondo molti autori, non sarebbe da sottovalutare.</a:t>
            </a:r>
          </a:p>
          <a:p>
            <a:pPr marL="0" indent="0" algn="just">
              <a:buNone/>
            </a:pPr>
            <a:r>
              <a:rPr lang="it-IT" sz="2400" dirty="0"/>
              <a:t>In pratica, le </a:t>
            </a:r>
            <a:r>
              <a:rPr lang="it-IT" sz="2400" i="1" dirty="0" err="1"/>
              <a:t>echo</a:t>
            </a:r>
            <a:r>
              <a:rPr lang="it-IT" sz="2400" i="1" dirty="0"/>
              <a:t> </a:t>
            </a:r>
            <a:r>
              <a:rPr lang="it-IT" sz="2400" i="1" dirty="0" err="1"/>
              <a:t>chambers</a:t>
            </a:r>
            <a:r>
              <a:rPr lang="it-IT" sz="2400" i="1" dirty="0"/>
              <a:t> </a:t>
            </a:r>
            <a:r>
              <a:rPr lang="it-IT" sz="2400" dirty="0"/>
              <a:t>sarebbero una costante fucina di «</a:t>
            </a:r>
            <a:r>
              <a:rPr lang="it-IT" sz="2400" i="1" dirty="0" err="1"/>
              <a:t>bias</a:t>
            </a:r>
            <a:r>
              <a:rPr lang="it-IT" sz="2400" dirty="0"/>
              <a:t> di conferma».</a:t>
            </a:r>
          </a:p>
          <a:p>
            <a:pPr marL="0" indent="0" algn="just">
              <a:buNone/>
            </a:pPr>
            <a:r>
              <a:rPr lang="it-IT" sz="2400" dirty="0"/>
              <a:t> </a:t>
            </a:r>
            <a:endParaRPr lang="en-GB" sz="2400" dirty="0"/>
          </a:p>
        </p:txBody>
      </p:sp>
    </p:spTree>
    <p:extLst>
      <p:ext uri="{BB962C8B-B14F-4D97-AF65-F5344CB8AC3E}">
        <p14:creationId xmlns:p14="http://schemas.microsoft.com/office/powerpoint/2010/main" val="806414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1" y="879987"/>
            <a:ext cx="8485239" cy="122411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Il social network per eccellenza nella creazione, sviluppo e diffusione delle </a:t>
            </a:r>
            <a:r>
              <a:rPr lang="it-IT" sz="2400" i="1" dirty="0" err="1"/>
              <a:t>echo</a:t>
            </a:r>
            <a:r>
              <a:rPr lang="it-IT" sz="2400" dirty="0"/>
              <a:t> </a:t>
            </a:r>
            <a:r>
              <a:rPr lang="it-IT" sz="2400" i="1" dirty="0" err="1"/>
              <a:t>chambers</a:t>
            </a:r>
            <a:r>
              <a:rPr lang="it-IT" sz="2400" dirty="0"/>
              <a:t> è </a:t>
            </a:r>
            <a:r>
              <a:rPr lang="it-IT" sz="2400" dirty="0" err="1"/>
              <a:t>Facebook</a:t>
            </a:r>
            <a:r>
              <a:rPr lang="it-IT" sz="2400" dirty="0"/>
              <a:t>.</a:t>
            </a:r>
          </a:p>
          <a:p>
            <a:pPr marL="0" indent="0" algn="just">
              <a:buNone/>
            </a:pPr>
            <a:r>
              <a:rPr lang="it-IT" sz="2400" dirty="0"/>
              <a:t>Di fatto, le </a:t>
            </a:r>
            <a:r>
              <a:rPr lang="it-IT" sz="2400" i="1" dirty="0" err="1"/>
              <a:t>echo</a:t>
            </a:r>
            <a:r>
              <a:rPr lang="it-IT" sz="2400" dirty="0"/>
              <a:t> </a:t>
            </a:r>
            <a:r>
              <a:rPr lang="it-IT" sz="2400" i="1" dirty="0" err="1"/>
              <a:t>chambers</a:t>
            </a:r>
            <a:r>
              <a:rPr lang="it-IT" sz="2400" dirty="0"/>
              <a:t> sono un risultato del </a:t>
            </a:r>
            <a:r>
              <a:rPr lang="it-IT" sz="2400" i="1" dirty="0"/>
              <a:t>News</a:t>
            </a:r>
            <a:r>
              <a:rPr lang="it-IT" sz="2400" dirty="0"/>
              <a:t> </a:t>
            </a:r>
            <a:r>
              <a:rPr lang="it-IT" sz="2400" i="1" dirty="0" err="1"/>
              <a:t>Feed</a:t>
            </a:r>
            <a:r>
              <a:rPr lang="it-IT" sz="2400" dirty="0"/>
              <a:t>, ovvero dell’algoritmo con cui </a:t>
            </a:r>
            <a:r>
              <a:rPr lang="it-IT" sz="2400" dirty="0" err="1"/>
              <a:t>Facebook</a:t>
            </a:r>
            <a:r>
              <a:rPr lang="it-IT" sz="2400" dirty="0"/>
              <a:t> gestisce la diffusione e la proposizione dei contenuti ai suoi utenti.</a:t>
            </a:r>
          </a:p>
          <a:p>
            <a:pPr marL="0" indent="0" algn="just">
              <a:buNone/>
            </a:pPr>
            <a:endParaRPr lang="it-IT" sz="2400" dirty="0"/>
          </a:p>
          <a:p>
            <a:pPr marL="0" indent="0" algn="just">
              <a:buNone/>
            </a:pPr>
            <a:r>
              <a:rPr lang="it-IT" sz="2400" dirty="0"/>
              <a:t>L’obiettivo originario dell’algoritmo era sicuramente di natura commerciale: offrire agli utenti di </a:t>
            </a:r>
            <a:r>
              <a:rPr lang="it-IT" sz="2400" dirty="0" err="1"/>
              <a:t>Facebook</a:t>
            </a:r>
            <a:r>
              <a:rPr lang="it-IT" sz="2400" dirty="0"/>
              <a:t> contenuti commerciali mirati. Col tempo, si è venuta a creare un restringimento dello «orizzonte contenutistico» con cui può entrare in contatto l’utente di </a:t>
            </a:r>
            <a:r>
              <a:rPr lang="it-IT" sz="2400" dirty="0" err="1"/>
              <a:t>Facebook</a:t>
            </a:r>
            <a:r>
              <a:rPr lang="it-IT" sz="2400" dirty="0"/>
              <a:t>.</a:t>
            </a:r>
          </a:p>
          <a:p>
            <a:pPr marL="0" indent="0" algn="just">
              <a:buNone/>
            </a:pPr>
            <a:r>
              <a:rPr lang="it-IT" sz="2400" dirty="0"/>
              <a:t>Secondo alcuni autori, questo fenomeno si sarebbe aggravato con la concettualizzazione e la conseguente ricerca di </a:t>
            </a:r>
            <a:r>
              <a:rPr lang="it-IT" sz="2400" i="1" dirty="0"/>
              <a:t>engagement</a:t>
            </a:r>
            <a:r>
              <a:rPr lang="it-IT" sz="2400" dirty="0"/>
              <a:t> e, in particolare, con l’invenzione del pulsante «</a:t>
            </a:r>
            <a:r>
              <a:rPr lang="it-IT" sz="2400" dirty="0" err="1"/>
              <a:t>like</a:t>
            </a:r>
            <a:r>
              <a:rPr lang="it-IT" sz="2400" dirty="0"/>
              <a:t>» e con le successive «</a:t>
            </a:r>
            <a:r>
              <a:rPr lang="it-IT" sz="2400" dirty="0" err="1"/>
              <a:t>reactions</a:t>
            </a:r>
            <a:r>
              <a:rPr lang="it-IT" sz="2400" dirty="0"/>
              <a:t>».</a:t>
            </a:r>
          </a:p>
          <a:p>
            <a:pPr marL="0" indent="0" algn="just">
              <a:buNone/>
            </a:pPr>
            <a:r>
              <a:rPr lang="it-IT" sz="2400" dirty="0"/>
              <a:t> </a:t>
            </a:r>
            <a:endParaRPr lang="en-GB" sz="2400" dirty="0"/>
          </a:p>
        </p:txBody>
      </p:sp>
      <p:sp>
        <p:nvSpPr>
          <p:cNvPr id="7" name="Sottotitolo 2"/>
          <p:cNvSpPr txBox="1">
            <a:spLocks/>
          </p:cNvSpPr>
          <p:nvPr/>
        </p:nvSpPr>
        <p:spPr>
          <a:xfrm>
            <a:off x="0" y="2477729"/>
            <a:ext cx="7836310"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 </a:t>
            </a:r>
            <a:endParaRPr lang="en-GB"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13242" y="2104103"/>
            <a:ext cx="3516999" cy="3613355"/>
          </a:xfrm>
          <a:prstGeom prst="rect">
            <a:avLst/>
          </a:prstGeom>
        </p:spPr>
      </p:pic>
    </p:spTree>
    <p:extLst>
      <p:ext uri="{BB962C8B-B14F-4D97-AF65-F5344CB8AC3E}">
        <p14:creationId xmlns:p14="http://schemas.microsoft.com/office/powerpoint/2010/main" val="380724321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a:t>
            </a:r>
            <a:r>
              <a:rPr lang="it-IT" sz="4800" b="1" i="1" dirty="0" err="1"/>
              <a:t>echo</a:t>
            </a:r>
            <a:r>
              <a:rPr lang="it-IT" sz="4800" b="1" i="1" dirty="0"/>
              <a:t> </a:t>
            </a:r>
            <a:r>
              <a:rPr lang="it-IT" sz="4800" b="1" i="1" dirty="0" err="1"/>
              <a:t>chambers</a:t>
            </a:r>
            <a:endParaRPr lang="it-IT" sz="4800" b="1" i="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7" name="Sottotitolo 2"/>
          <p:cNvSpPr txBox="1">
            <a:spLocks/>
          </p:cNvSpPr>
          <p:nvPr/>
        </p:nvSpPr>
        <p:spPr>
          <a:xfrm>
            <a:off x="0" y="2477729"/>
            <a:ext cx="7836310" cy="287101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a:t> </a:t>
            </a:r>
            <a:endParaRPr lang="en-GB" sz="2400" dirty="0"/>
          </a:p>
        </p:txBody>
      </p:sp>
      <p:sp>
        <p:nvSpPr>
          <p:cNvPr id="8" name="Sottotitolo 2"/>
          <p:cNvSpPr txBox="1">
            <a:spLocks/>
          </p:cNvSpPr>
          <p:nvPr/>
        </p:nvSpPr>
        <p:spPr>
          <a:xfrm>
            <a:off x="0" y="879986"/>
            <a:ext cx="4218039" cy="597801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it-IT" sz="2000" dirty="0"/>
              <a:t>PRO</a:t>
            </a:r>
          </a:p>
          <a:p>
            <a:pPr marL="0" indent="0" algn="ctr">
              <a:buNone/>
            </a:pPr>
            <a:r>
              <a:rPr lang="it-IT" sz="2000" dirty="0"/>
              <a:t>Confortevole Appartenenza</a:t>
            </a:r>
          </a:p>
          <a:p>
            <a:pPr marL="0" indent="0" algn="ctr">
              <a:buNone/>
            </a:pPr>
            <a:endParaRPr lang="it-IT" sz="2000" dirty="0"/>
          </a:p>
          <a:p>
            <a:pPr marL="0" indent="0" algn="just">
              <a:buNone/>
            </a:pPr>
            <a:r>
              <a:rPr lang="en-US" sz="2000" dirty="0"/>
              <a:t>“I can't help but feel grateful for echo chambers. Thank goodness for the mirror voices of dismay, despair and defiance from people who feel like I do, particularly on my social media feeds. I'm not saying that any of us can afford to take up permanent residence within our echo chambers, but sometimes we need to be reminded that there are some people who share our values, and not just that there are plenty of people with different ones” (Kate Townsend)</a:t>
            </a:r>
          </a:p>
          <a:p>
            <a:pPr marL="0" indent="0" algn="just">
              <a:buNone/>
            </a:pPr>
            <a:endParaRPr lang="it-IT" sz="2000" dirty="0"/>
          </a:p>
          <a:p>
            <a:pPr marL="0" indent="0" algn="just">
              <a:buNone/>
            </a:pPr>
            <a:r>
              <a:rPr lang="it-IT" sz="2000" dirty="0"/>
              <a:t> </a:t>
            </a:r>
            <a:endParaRPr lang="en-GB" sz="2000" dirty="0"/>
          </a:p>
        </p:txBody>
      </p:sp>
      <p:sp>
        <p:nvSpPr>
          <p:cNvPr id="9" name="Sottotitolo 2"/>
          <p:cNvSpPr txBox="1">
            <a:spLocks/>
          </p:cNvSpPr>
          <p:nvPr/>
        </p:nvSpPr>
        <p:spPr>
          <a:xfrm>
            <a:off x="7649496" y="899651"/>
            <a:ext cx="4306529" cy="5978014"/>
          </a:xfrm>
          <a:prstGeom prst="rect">
            <a:avLst/>
          </a:prstGeom>
        </p:spPr>
        <p:txBody>
          <a:bodyPr vert="horz" lIns="91440" tIns="45720" rIns="91440" bIns="45720" rtlCol="0">
            <a:noAutofit/>
          </a:bodyPr>
          <a:lstStyle>
            <a:defPPr>
              <a:defRPr lang="it-IT"/>
            </a:defPPr>
            <a:lvl1pPr indent="0" algn="ctr">
              <a:lnSpc>
                <a:spcPct val="90000"/>
              </a:lnSpc>
              <a:spcBef>
                <a:spcPts val="1000"/>
              </a:spcBef>
              <a:buFont typeface="Arial" panose="020B0604020202020204" pitchFamily="34" charset="0"/>
              <a:buNone/>
              <a:defRPr sz="2000"/>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it-IT" dirty="0"/>
              <a:t>CONTRO</a:t>
            </a:r>
          </a:p>
          <a:p>
            <a:r>
              <a:rPr lang="it-IT" dirty="0"/>
              <a:t>Brutale Appiattimento</a:t>
            </a:r>
          </a:p>
          <a:p>
            <a:endParaRPr lang="it-IT" dirty="0"/>
          </a:p>
          <a:p>
            <a:r>
              <a:rPr lang="en-US" dirty="0"/>
              <a:t>“I'm not saying that television is vulgar and dumb because the people who compose the Audience are vulgar and dumb. Television is the way it is simply because people tend to be extremely similar in their vulgar and prurient and dumb interests and wildly different in their refined and aesthetic and noble interests” (Foster Wallace)</a:t>
            </a:r>
          </a:p>
          <a:p>
            <a:endParaRPr lang="it-IT" dirty="0"/>
          </a:p>
          <a:p>
            <a:r>
              <a:rPr lang="it-IT" dirty="0"/>
              <a:t> </a:t>
            </a:r>
            <a:endParaRPr lang="en-GB"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18039" y="1864134"/>
            <a:ext cx="3572484" cy="4044053"/>
          </a:xfrm>
          <a:prstGeom prst="rect">
            <a:avLst/>
          </a:prstGeom>
        </p:spPr>
      </p:pic>
    </p:spTree>
    <p:extLst>
      <p:ext uri="{BB962C8B-B14F-4D97-AF65-F5344CB8AC3E}">
        <p14:creationId xmlns:p14="http://schemas.microsoft.com/office/powerpoint/2010/main" val="415423736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939760"/>
          </a:xfrm>
        </p:spPr>
        <p:txBody>
          <a:bodyPr>
            <a:normAutofit/>
          </a:bodyPr>
          <a:lstStyle/>
          <a:p>
            <a:pPr algn="ctr"/>
            <a:r>
              <a:rPr lang="it-IT" sz="4800" b="1" dirty="0"/>
              <a:t>Il Collasso dei Contesti</a:t>
            </a:r>
          </a:p>
        </p:txBody>
      </p:sp>
      <p:sp>
        <p:nvSpPr>
          <p:cNvPr id="14" name="Rettangolo 13"/>
          <p:cNvSpPr/>
          <p:nvPr/>
        </p:nvSpPr>
        <p:spPr>
          <a:xfrm>
            <a:off x="176981" y="925922"/>
            <a:ext cx="11887200" cy="5170646"/>
          </a:xfrm>
          <a:prstGeom prst="rect">
            <a:avLst/>
          </a:prstGeom>
        </p:spPr>
        <p:txBody>
          <a:bodyPr wrap="square">
            <a:spAutoFit/>
          </a:bodyPr>
          <a:lstStyle/>
          <a:p>
            <a:r>
              <a:rPr lang="it-IT" sz="2200" dirty="0"/>
              <a:t>La studiosa </a:t>
            </a:r>
            <a:r>
              <a:rPr lang="it-IT" sz="2200" dirty="0" err="1"/>
              <a:t>boyd</a:t>
            </a:r>
            <a:r>
              <a:rPr lang="it-IT" sz="2200" dirty="0"/>
              <a:t> (2008) sostiene che la mancata sovrapposizione tra l’audience immaginata e quella reale (</a:t>
            </a:r>
            <a:r>
              <a:rPr lang="it-IT" sz="2200" i="1" dirty="0" err="1"/>
              <a:t>invisible</a:t>
            </a:r>
            <a:r>
              <a:rPr lang="it-IT" sz="2200" i="1" dirty="0"/>
              <a:t> audience</a:t>
            </a:r>
            <a:r>
              <a:rPr lang="it-IT" sz="2200" dirty="0"/>
              <a:t>) causi un “collasso dei contesti” (</a:t>
            </a:r>
            <a:r>
              <a:rPr lang="it-IT" sz="2200" i="1" dirty="0" err="1"/>
              <a:t>Collapsed</a:t>
            </a:r>
            <a:r>
              <a:rPr lang="it-IT" sz="2200" i="1" dirty="0"/>
              <a:t> </a:t>
            </a:r>
            <a:r>
              <a:rPr lang="it-IT" sz="2200" i="1" dirty="0" err="1"/>
              <a:t>Context</a:t>
            </a:r>
            <a:r>
              <a:rPr lang="it-IT" sz="2200" dirty="0"/>
              <a:t>) e una perdita di distinzione tra pubblico e privato dovuta alla perdita di controllo sul contesto (</a:t>
            </a:r>
            <a:r>
              <a:rPr lang="it-IT" sz="2200" i="1" dirty="0"/>
              <a:t>The </a:t>
            </a:r>
            <a:r>
              <a:rPr lang="it-IT" sz="2200" i="1" dirty="0" err="1"/>
              <a:t>blurring</a:t>
            </a:r>
            <a:r>
              <a:rPr lang="it-IT" sz="2200" i="1" dirty="0"/>
              <a:t> of public and private</a:t>
            </a:r>
            <a:r>
              <a:rPr lang="it-IT" sz="2200" dirty="0"/>
              <a:t>).</a:t>
            </a:r>
          </a:p>
          <a:p>
            <a:endParaRPr lang="it-IT" sz="2200" dirty="0"/>
          </a:p>
          <a:p>
            <a:r>
              <a:rPr lang="it-IT" sz="2200" dirty="0"/>
              <a:t>Il mancato controllo sul contesto da parte degli utenti sarebbe dovuto alla mancata sovrapposizione tra  l’audience immaginata (da loro nel produrre il messaggio) e quella reale (cioè quella più ampia che potenzialmente potrà vederlo). </a:t>
            </a:r>
          </a:p>
          <a:p>
            <a:endParaRPr lang="it-IT" sz="2200" dirty="0"/>
          </a:p>
          <a:p>
            <a:r>
              <a:rPr lang="it-IT" sz="2200" dirty="0"/>
              <a:t>Un esempio di questo «collasso» sarebbero le difficoltà degli adolescenti che si ritrovano parenti, genitori e magari professori tra gli ‘amici’ di </a:t>
            </a:r>
            <a:r>
              <a:rPr lang="it-IT" sz="2200" dirty="0" err="1"/>
              <a:t>Facebook</a:t>
            </a:r>
            <a:r>
              <a:rPr lang="it-IT" sz="2200" dirty="0"/>
              <a:t> e che, quindi, vedono ‘collassare’ contesti (scolastico, familiare, dei pari) che nella vita reale tengono accuratamente separati. </a:t>
            </a:r>
          </a:p>
          <a:p>
            <a:endParaRPr lang="it-IT" sz="2200" dirty="0"/>
          </a:p>
          <a:p>
            <a:r>
              <a:rPr lang="it-IT" sz="2200" dirty="0"/>
              <a:t>L’ignoranza delle conseguenze negative derivanti dalla pubblicazione sul social di informazioni personali può provocare, inoltre, danni alle relazioni personali e professionali (dalla perdita di amicizie fino agli atti di bullismo, perdite finanziarie e del posto di lavoro).</a:t>
            </a:r>
          </a:p>
        </p:txBody>
      </p:sp>
      <p:sp>
        <p:nvSpPr>
          <p:cNvPr id="15" name="CasellaDiTesto 14"/>
          <p:cNvSpPr txBox="1"/>
          <p:nvPr/>
        </p:nvSpPr>
        <p:spPr>
          <a:xfrm>
            <a:off x="176981" y="6314606"/>
            <a:ext cx="11661058" cy="369332"/>
          </a:xfrm>
          <a:prstGeom prst="rect">
            <a:avLst/>
          </a:prstGeom>
          <a:noFill/>
        </p:spPr>
        <p:txBody>
          <a:bodyPr wrap="square" rtlCol="0">
            <a:spAutoFit/>
          </a:bodyPr>
          <a:lstStyle/>
          <a:p>
            <a:r>
              <a:rPr lang="it-IT" dirty="0">
                <a:cs typeface="Times New Roman" pitchFamily="18" charset="0"/>
              </a:rPr>
              <a:t>Fonte: http://www.ferpi.it/facebook-collasso-dei-contesti-o-mutamento-della-natura-della-piattaforma/</a:t>
            </a:r>
          </a:p>
        </p:txBody>
      </p:sp>
    </p:spTree>
    <p:extLst>
      <p:ext uri="{BB962C8B-B14F-4D97-AF65-F5344CB8AC3E}">
        <p14:creationId xmlns:p14="http://schemas.microsoft.com/office/powerpoint/2010/main" val="252958468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0"/>
            <a:ext cx="12192000" cy="939760"/>
          </a:xfrm>
        </p:spPr>
        <p:txBody>
          <a:bodyPr>
            <a:normAutofit/>
          </a:bodyPr>
          <a:lstStyle/>
          <a:p>
            <a:pPr algn="ctr"/>
            <a:r>
              <a:rPr lang="it-IT" sz="4800" b="1" dirty="0"/>
              <a:t>Il Collasso dei Contesti</a:t>
            </a:r>
          </a:p>
        </p:txBody>
      </p:sp>
      <p:sp>
        <p:nvSpPr>
          <p:cNvPr id="8193" name="Rectangle 1"/>
          <p:cNvSpPr>
            <a:spLocks noChangeArrowheads="1"/>
          </p:cNvSpPr>
          <p:nvPr/>
        </p:nvSpPr>
        <p:spPr bwMode="auto">
          <a:xfrm>
            <a:off x="220065" y="2163238"/>
            <a:ext cx="3676559" cy="646331"/>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it-IT" b="1" dirty="0">
                <a:solidFill>
                  <a:schemeClr val="tx1"/>
                </a:solidFill>
                <a:ea typeface="Calibri" pitchFamily="34" charset="0"/>
                <a:cs typeface="Times New Roman" pitchFamily="18" charset="0"/>
              </a:rPr>
              <a:t>Reificazione del sé</a:t>
            </a:r>
            <a:r>
              <a:rPr lang="it-IT" dirty="0">
                <a:solidFill>
                  <a:schemeClr val="tx1"/>
                </a:solidFill>
                <a:ea typeface="Calibri" pitchFamily="34" charset="0"/>
                <a:cs typeface="Times New Roman" pitchFamily="18" charset="0"/>
              </a:rPr>
              <a:t>, il Sé un oggetto fra gli oggetti</a:t>
            </a:r>
          </a:p>
        </p:txBody>
      </p:sp>
      <p:sp>
        <p:nvSpPr>
          <p:cNvPr id="8" name="CasellaDiTesto 7"/>
          <p:cNvSpPr txBox="1"/>
          <p:nvPr/>
        </p:nvSpPr>
        <p:spPr>
          <a:xfrm>
            <a:off x="8683717" y="1426680"/>
            <a:ext cx="3264307" cy="224742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b="1" dirty="0" err="1">
                <a:solidFill>
                  <a:schemeClr val="tx1"/>
                </a:solidFill>
                <a:cs typeface="Times New Roman" pitchFamily="18" charset="0"/>
              </a:rPr>
              <a:t>Bias</a:t>
            </a:r>
            <a:endParaRPr lang="it-IT" dirty="0">
              <a:solidFill>
                <a:schemeClr val="tx1"/>
              </a:solidFill>
              <a:cs typeface="Times New Roman" pitchFamily="18" charset="0"/>
            </a:endParaRPr>
          </a:p>
          <a:p>
            <a:pPr>
              <a:buClr>
                <a:schemeClr val="accent2"/>
              </a:buClr>
              <a:buSzPct val="60000"/>
            </a:pPr>
            <a:r>
              <a:rPr lang="it-IT" dirty="0">
                <a:solidFill>
                  <a:schemeClr val="tx1"/>
                </a:solidFill>
                <a:cs typeface="Times New Roman" pitchFamily="18" charset="0"/>
              </a:rPr>
              <a:t>Controllo sociale orizzontale tramite </a:t>
            </a:r>
            <a:r>
              <a:rPr lang="it-IT" i="1" dirty="0">
                <a:solidFill>
                  <a:schemeClr val="tx1"/>
                </a:solidFill>
                <a:cs typeface="Times New Roman" pitchFamily="18" charset="0"/>
              </a:rPr>
              <a:t>narrowcasting</a:t>
            </a:r>
          </a:p>
          <a:p>
            <a:pPr>
              <a:buClr>
                <a:schemeClr val="accent2"/>
              </a:buClr>
              <a:buSzPct val="60000"/>
            </a:pPr>
            <a:endParaRPr lang="it-IT" dirty="0">
              <a:solidFill>
                <a:schemeClr val="tx1"/>
              </a:solidFill>
              <a:cs typeface="Times New Roman" pitchFamily="18" charset="0"/>
            </a:endParaRPr>
          </a:p>
          <a:p>
            <a:pPr>
              <a:buClr>
                <a:schemeClr val="accent2"/>
              </a:buClr>
              <a:buSzPct val="60000"/>
            </a:pPr>
            <a:r>
              <a:rPr lang="it-IT" dirty="0">
                <a:solidFill>
                  <a:schemeClr val="tx1"/>
                </a:solidFill>
                <a:cs typeface="Times New Roman" pitchFamily="18" charset="0"/>
              </a:rPr>
              <a:t>Perdita del controllo sul racconto del sé (fenomeno del </a:t>
            </a:r>
            <a:r>
              <a:rPr lang="it-IT" b="1" dirty="0" err="1">
                <a:solidFill>
                  <a:schemeClr val="tx1"/>
                </a:solidFill>
                <a:cs typeface="Times New Roman" pitchFamily="18" charset="0"/>
              </a:rPr>
              <a:t>Trolling</a:t>
            </a:r>
            <a:r>
              <a:rPr lang="it-IT" dirty="0">
                <a:solidFill>
                  <a:schemeClr val="tx1"/>
                </a:solidFill>
                <a:cs typeface="Times New Roman" pitchFamily="18" charset="0"/>
              </a:rPr>
              <a:t>)</a:t>
            </a:r>
            <a:endParaRPr lang="it-IT" b="1" dirty="0">
              <a:solidFill>
                <a:schemeClr val="tx1"/>
              </a:solidFill>
              <a:cs typeface="Times New Roman" pitchFamily="18" charset="0"/>
            </a:endParaRPr>
          </a:p>
        </p:txBody>
      </p:sp>
      <p:sp>
        <p:nvSpPr>
          <p:cNvPr id="10" name="Ovale 9"/>
          <p:cNvSpPr/>
          <p:nvPr/>
        </p:nvSpPr>
        <p:spPr>
          <a:xfrm>
            <a:off x="5281755" y="1335038"/>
            <a:ext cx="2357454" cy="2571768"/>
          </a:xfrm>
          <a:prstGeom prst="ellipse">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it-IT" sz="2000" dirty="0">
                <a:solidFill>
                  <a:schemeClr val="tx1"/>
                </a:solidFill>
                <a:cs typeface="Times New Roman" pitchFamily="18" charset="0"/>
              </a:rPr>
              <a:t>Le pratiche comunicative </a:t>
            </a:r>
            <a:r>
              <a:rPr lang="it-IT" sz="2000" b="1" dirty="0">
                <a:solidFill>
                  <a:schemeClr val="tx1"/>
                </a:solidFill>
                <a:cs typeface="Times New Roman" pitchFamily="18" charset="0"/>
              </a:rPr>
              <a:t>‘collassano’ in un unico contesto</a:t>
            </a:r>
            <a:r>
              <a:rPr lang="it-IT" sz="2000" dirty="0">
                <a:solidFill>
                  <a:schemeClr val="tx1"/>
                </a:solidFill>
                <a:cs typeface="Times New Roman" pitchFamily="18" charset="0"/>
              </a:rPr>
              <a:t> sociale </a:t>
            </a:r>
            <a:endParaRPr lang="it-IT" sz="2000" b="1" i="1" dirty="0">
              <a:solidFill>
                <a:schemeClr val="tx1"/>
              </a:solidFill>
              <a:cs typeface="Times New Roman" pitchFamily="18" charset="0"/>
            </a:endParaRPr>
          </a:p>
        </p:txBody>
      </p:sp>
      <p:sp>
        <p:nvSpPr>
          <p:cNvPr id="11" name="CasellaDiTesto 10"/>
          <p:cNvSpPr txBox="1"/>
          <p:nvPr/>
        </p:nvSpPr>
        <p:spPr>
          <a:xfrm>
            <a:off x="220065" y="3248917"/>
            <a:ext cx="3676559" cy="923330"/>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pPr>
            <a:r>
              <a:rPr lang="it-IT" b="1" dirty="0">
                <a:solidFill>
                  <a:schemeClr val="tx1"/>
                </a:solidFill>
                <a:ea typeface="Calibri" pitchFamily="34" charset="0"/>
                <a:cs typeface="Times New Roman" pitchFamily="18" charset="0"/>
              </a:rPr>
              <a:t>Audience </a:t>
            </a:r>
            <a:r>
              <a:rPr lang="it-IT" dirty="0">
                <a:solidFill>
                  <a:schemeClr val="tx1"/>
                </a:solidFill>
                <a:ea typeface="Calibri" pitchFamily="34" charset="0"/>
                <a:cs typeface="Times New Roman" pitchFamily="18" charset="0"/>
              </a:rPr>
              <a:t>insieme di identità invisibili, impersonali, imprevedibili,incontrollabili</a:t>
            </a:r>
          </a:p>
        </p:txBody>
      </p:sp>
      <p:sp>
        <p:nvSpPr>
          <p:cNvPr id="12" name="CasellaDiTesto 11"/>
          <p:cNvSpPr txBox="1"/>
          <p:nvPr/>
        </p:nvSpPr>
        <p:spPr>
          <a:xfrm>
            <a:off x="220065" y="1259429"/>
            <a:ext cx="3676559" cy="646331"/>
          </a:xfrm>
          <a:prstGeom prst="rect">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lvl="0" fontAlgn="base">
              <a:spcBef>
                <a:spcPct val="0"/>
              </a:spcBef>
              <a:spcAft>
                <a:spcPct val="0"/>
              </a:spcAft>
            </a:pPr>
            <a:r>
              <a:rPr lang="it-IT" b="1" dirty="0" err="1">
                <a:solidFill>
                  <a:schemeClr val="tx1"/>
                </a:solidFill>
                <a:ea typeface="Calibri" pitchFamily="34" charset="0"/>
                <a:cs typeface="Times New Roman" pitchFamily="18" charset="0"/>
              </a:rPr>
              <a:t>Networked</a:t>
            </a:r>
            <a:r>
              <a:rPr lang="it-IT" b="1" dirty="0">
                <a:solidFill>
                  <a:schemeClr val="tx1"/>
                </a:solidFill>
                <a:ea typeface="Calibri" pitchFamily="34" charset="0"/>
                <a:cs typeface="Times New Roman" pitchFamily="18" charset="0"/>
              </a:rPr>
              <a:t> </a:t>
            </a:r>
            <a:r>
              <a:rPr lang="it-IT" b="1" dirty="0" err="1">
                <a:solidFill>
                  <a:schemeClr val="tx1"/>
                </a:solidFill>
                <a:ea typeface="Calibri" pitchFamily="34" charset="0"/>
                <a:cs typeface="Times New Roman" pitchFamily="18" charset="0"/>
              </a:rPr>
              <a:t>publics</a:t>
            </a:r>
            <a:r>
              <a:rPr lang="it-IT" b="1" dirty="0">
                <a:solidFill>
                  <a:schemeClr val="tx1"/>
                </a:solidFill>
                <a:ea typeface="Calibri" pitchFamily="34" charset="0"/>
                <a:cs typeface="Times New Roman" pitchFamily="18" charset="0"/>
              </a:rPr>
              <a:t> </a:t>
            </a:r>
            <a:r>
              <a:rPr lang="it-IT" dirty="0">
                <a:solidFill>
                  <a:schemeClr val="tx1"/>
                </a:solidFill>
                <a:ea typeface="Calibri" pitchFamily="34" charset="0"/>
                <a:cs typeface="Times New Roman" pitchFamily="18" charset="0"/>
              </a:rPr>
              <a:t>indefiniti e dispersivi</a:t>
            </a:r>
          </a:p>
        </p:txBody>
      </p:sp>
      <p:cxnSp>
        <p:nvCxnSpPr>
          <p:cNvPr id="25" name="Connettore 2 24"/>
          <p:cNvCxnSpPr/>
          <p:nvPr/>
        </p:nvCxnSpPr>
        <p:spPr>
          <a:xfrm>
            <a:off x="3896624" y="1488250"/>
            <a:ext cx="1385131" cy="604955"/>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29" name="Connettore 2 28"/>
          <p:cNvCxnSpPr/>
          <p:nvPr/>
        </p:nvCxnSpPr>
        <p:spPr>
          <a:xfrm flipV="1">
            <a:off x="3896624" y="2820235"/>
            <a:ext cx="1294808" cy="854249"/>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5" name="Connettore 2 34"/>
          <p:cNvCxnSpPr/>
          <p:nvPr/>
        </p:nvCxnSpPr>
        <p:spPr>
          <a:xfrm>
            <a:off x="3896624" y="2457685"/>
            <a:ext cx="1294808" cy="2871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cxnSp>
        <p:nvCxnSpPr>
          <p:cNvPr id="37" name="Connettore 2 36"/>
          <p:cNvCxnSpPr>
            <a:endCxn id="8" idx="1"/>
          </p:cNvCxnSpPr>
          <p:nvPr/>
        </p:nvCxnSpPr>
        <p:spPr>
          <a:xfrm flipV="1">
            <a:off x="7639209" y="2550392"/>
            <a:ext cx="1044508" cy="14658"/>
          </a:xfrm>
          <a:prstGeom prst="straightConnector1">
            <a:avLst/>
          </a:prstGeom>
          <a:ln>
            <a:tailEnd type="arrow"/>
          </a:ln>
        </p:spPr>
        <p:style>
          <a:lnRef idx="2">
            <a:schemeClr val="dk1"/>
          </a:lnRef>
          <a:fillRef idx="1">
            <a:schemeClr val="lt1"/>
          </a:fillRef>
          <a:effectRef idx="0">
            <a:schemeClr val="dk1"/>
          </a:effectRef>
          <a:fontRef idx="minor">
            <a:schemeClr val="dk1"/>
          </a:fontRef>
        </p:style>
      </p:cxnSp>
      <p:sp>
        <p:nvSpPr>
          <p:cNvPr id="20" name="CasellaDiTesto 19"/>
          <p:cNvSpPr txBox="1"/>
          <p:nvPr/>
        </p:nvSpPr>
        <p:spPr>
          <a:xfrm>
            <a:off x="9301315" y="3906806"/>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pic>
        <p:nvPicPr>
          <p:cNvPr id="30" name="Immagine 2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59043" y="4097035"/>
            <a:ext cx="4832948" cy="2722788"/>
          </a:xfrm>
          <a:prstGeom prst="rect">
            <a:avLst/>
          </a:prstGeom>
        </p:spPr>
      </p:pic>
    </p:spTree>
    <p:extLst>
      <p:ext uri="{BB962C8B-B14F-4D97-AF65-F5344CB8AC3E}">
        <p14:creationId xmlns:p14="http://schemas.microsoft.com/office/powerpoint/2010/main" val="3838685780"/>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0843"/>
            <a:ext cx="12192000" cy="939760"/>
          </a:xfrm>
        </p:spPr>
        <p:txBody>
          <a:bodyPr>
            <a:normAutofit/>
          </a:bodyPr>
          <a:lstStyle/>
          <a:p>
            <a:pPr algn="ctr"/>
            <a:r>
              <a:rPr lang="it-IT" sz="4800" b="1" dirty="0"/>
              <a:t>Il Collasso dei Contesti: il caso </a:t>
            </a:r>
            <a:r>
              <a:rPr lang="it-IT" sz="4800" b="1" dirty="0" err="1"/>
              <a:t>Justine</a:t>
            </a:r>
            <a:r>
              <a:rPr lang="it-IT" sz="4800" b="1" dirty="0"/>
              <a:t> Sacco</a:t>
            </a:r>
          </a:p>
        </p:txBody>
      </p:sp>
      <p:pic>
        <p:nvPicPr>
          <p:cNvPr id="19" name="Immagine 18"/>
          <p:cNvPicPr>
            <a:picLocks noChangeAspect="1"/>
          </p:cNvPicPr>
          <p:nvPr/>
        </p:nvPicPr>
        <p:blipFill>
          <a:blip r:embed="rId2"/>
          <a:stretch>
            <a:fillRect/>
          </a:stretch>
        </p:blipFill>
        <p:spPr>
          <a:xfrm>
            <a:off x="385623" y="969233"/>
            <a:ext cx="3534855" cy="1729394"/>
          </a:xfrm>
          <a:prstGeom prst="rect">
            <a:avLst/>
          </a:prstGeom>
        </p:spPr>
      </p:pic>
      <p:pic>
        <p:nvPicPr>
          <p:cNvPr id="3" name="Immagine 2"/>
          <p:cNvPicPr>
            <a:picLocks noChangeAspect="1"/>
          </p:cNvPicPr>
          <p:nvPr/>
        </p:nvPicPr>
        <p:blipFill>
          <a:blip r:embed="rId3"/>
          <a:stretch>
            <a:fillRect/>
          </a:stretch>
        </p:blipFill>
        <p:spPr>
          <a:xfrm>
            <a:off x="385623" y="3034856"/>
            <a:ext cx="3534855" cy="1217361"/>
          </a:xfrm>
          <a:prstGeom prst="rect">
            <a:avLst/>
          </a:prstGeom>
        </p:spPr>
      </p:pic>
      <p:pic>
        <p:nvPicPr>
          <p:cNvPr id="4" name="Immagine 3"/>
          <p:cNvPicPr>
            <a:picLocks noChangeAspect="1"/>
          </p:cNvPicPr>
          <p:nvPr/>
        </p:nvPicPr>
        <p:blipFill>
          <a:blip r:embed="rId4"/>
          <a:stretch>
            <a:fillRect/>
          </a:stretch>
        </p:blipFill>
        <p:spPr>
          <a:xfrm>
            <a:off x="4142218" y="2613643"/>
            <a:ext cx="3624744" cy="1775599"/>
          </a:xfrm>
          <a:prstGeom prst="rect">
            <a:avLst/>
          </a:prstGeom>
        </p:spPr>
      </p:pic>
      <p:pic>
        <p:nvPicPr>
          <p:cNvPr id="5" name="Immagine 4"/>
          <p:cNvPicPr>
            <a:picLocks noChangeAspect="1"/>
          </p:cNvPicPr>
          <p:nvPr/>
        </p:nvPicPr>
        <p:blipFill>
          <a:blip r:embed="rId5"/>
          <a:stretch>
            <a:fillRect/>
          </a:stretch>
        </p:blipFill>
        <p:spPr>
          <a:xfrm>
            <a:off x="4142218" y="961421"/>
            <a:ext cx="3657978" cy="1152514"/>
          </a:xfrm>
          <a:prstGeom prst="rect">
            <a:avLst/>
          </a:prstGeom>
        </p:spPr>
      </p:pic>
      <p:pic>
        <p:nvPicPr>
          <p:cNvPr id="6" name="Immagine 5"/>
          <p:cNvPicPr>
            <a:picLocks noChangeAspect="1"/>
          </p:cNvPicPr>
          <p:nvPr/>
        </p:nvPicPr>
        <p:blipFill>
          <a:blip r:embed="rId6"/>
          <a:stretch>
            <a:fillRect/>
          </a:stretch>
        </p:blipFill>
        <p:spPr>
          <a:xfrm>
            <a:off x="385623" y="4804566"/>
            <a:ext cx="3534855" cy="1774965"/>
          </a:xfrm>
          <a:prstGeom prst="rect">
            <a:avLst/>
          </a:prstGeom>
        </p:spPr>
      </p:pic>
      <p:sp>
        <p:nvSpPr>
          <p:cNvPr id="7" name="Rettangolo 6"/>
          <p:cNvSpPr/>
          <p:nvPr/>
        </p:nvSpPr>
        <p:spPr>
          <a:xfrm>
            <a:off x="4142218" y="5407432"/>
            <a:ext cx="7478877" cy="830997"/>
          </a:xfrm>
          <a:prstGeom prst="rect">
            <a:avLst/>
          </a:prstGeom>
        </p:spPr>
        <p:txBody>
          <a:bodyPr wrap="square">
            <a:spAutoFit/>
          </a:bodyPr>
          <a:lstStyle/>
          <a:p>
            <a:pPr algn="just"/>
            <a:r>
              <a:rPr lang="it-IT" sz="2400" dirty="0"/>
              <a:t>2018. La storia sembra essersi conclusa con un «lieto fine», ma non tutte le storie simili finiscono così purtroppo.</a:t>
            </a:r>
          </a:p>
        </p:txBody>
      </p:sp>
      <p:sp>
        <p:nvSpPr>
          <p:cNvPr id="22" name="Rettangolo 21"/>
          <p:cNvSpPr/>
          <p:nvPr/>
        </p:nvSpPr>
        <p:spPr>
          <a:xfrm>
            <a:off x="7766962" y="3019230"/>
            <a:ext cx="4425039" cy="1569660"/>
          </a:xfrm>
          <a:prstGeom prst="rect">
            <a:avLst/>
          </a:prstGeom>
        </p:spPr>
        <p:txBody>
          <a:bodyPr wrap="square">
            <a:spAutoFit/>
          </a:bodyPr>
          <a:lstStyle/>
          <a:p>
            <a:pPr algn="just"/>
            <a:r>
              <a:rPr lang="it-IT" sz="2400" dirty="0"/>
              <a:t>Il caso </a:t>
            </a:r>
            <a:r>
              <a:rPr lang="it-IT" sz="2400" dirty="0" err="1"/>
              <a:t>Justine</a:t>
            </a:r>
            <a:r>
              <a:rPr lang="it-IT" sz="2400" dirty="0"/>
              <a:t> Sacco permane in rete, se ne parla ancora come un fatto di attualità  nel 2015. </a:t>
            </a:r>
          </a:p>
          <a:p>
            <a:pPr algn="just"/>
            <a:r>
              <a:rPr lang="it-IT" sz="2400" dirty="0"/>
              <a:t>Ed è tuttora un caso di studio.</a:t>
            </a:r>
          </a:p>
        </p:txBody>
      </p:sp>
      <p:sp>
        <p:nvSpPr>
          <p:cNvPr id="23" name="Rettangolo 22"/>
          <p:cNvSpPr/>
          <p:nvPr/>
        </p:nvSpPr>
        <p:spPr>
          <a:xfrm>
            <a:off x="7800196" y="969233"/>
            <a:ext cx="4283628" cy="1938992"/>
          </a:xfrm>
          <a:prstGeom prst="rect">
            <a:avLst/>
          </a:prstGeom>
        </p:spPr>
        <p:txBody>
          <a:bodyPr wrap="square">
            <a:spAutoFit/>
          </a:bodyPr>
          <a:lstStyle/>
          <a:p>
            <a:pPr algn="just"/>
            <a:r>
              <a:rPr lang="it-IT" sz="2400" dirty="0" err="1"/>
              <a:t>Justine</a:t>
            </a:r>
            <a:r>
              <a:rPr lang="it-IT" sz="2400" dirty="0"/>
              <a:t> Sacco è nell’occhio del ciclone: </a:t>
            </a:r>
            <a:r>
              <a:rPr lang="it-IT" sz="2400" dirty="0" err="1"/>
              <a:t>Buzzfeed</a:t>
            </a:r>
            <a:r>
              <a:rPr lang="it-IT" sz="2400" dirty="0"/>
              <a:t> scandaglia i suoi </a:t>
            </a:r>
            <a:r>
              <a:rPr lang="it-IT" sz="2400" dirty="0" err="1"/>
              <a:t>tweet</a:t>
            </a:r>
            <a:r>
              <a:rPr lang="it-IT" sz="2400" dirty="0"/>
              <a:t> per dimostrare che persona sgradevole fosse (articolo non più disponibile).</a:t>
            </a:r>
          </a:p>
        </p:txBody>
      </p:sp>
    </p:spTree>
    <p:extLst>
      <p:ext uri="{BB962C8B-B14F-4D97-AF65-F5344CB8AC3E}">
        <p14:creationId xmlns:p14="http://schemas.microsoft.com/office/powerpoint/2010/main" val="257539728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1"/>
          <p:cNvSpPr>
            <a:spLocks noChangeArrowheads="1"/>
          </p:cNvSpPr>
          <p:nvPr/>
        </p:nvSpPr>
        <p:spPr bwMode="auto">
          <a:xfrm>
            <a:off x="88490" y="1829975"/>
            <a:ext cx="5436006" cy="3785652"/>
          </a:xfrm>
          <a:prstGeom prst="rect">
            <a:avLst/>
          </a:prstGeom>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lvl="0"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Maggio 2015, pubblicazione e diffusione in Rete dei video</a:t>
            </a:r>
          </a:p>
          <a:p>
            <a:pPr lvl="0" fontAlgn="base">
              <a:spcBef>
                <a:spcPct val="0"/>
              </a:spcBef>
              <a:spcAft>
                <a:spcPct val="0"/>
              </a:spcAft>
              <a:buClr>
                <a:schemeClr val="accent2"/>
              </a:buClr>
              <a:buSzPct val="60000"/>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Subito l’identità di Tiziana è strappata dal contesto individuale e letta come simbolo di piacere, trasgressione e divertimento. </a:t>
            </a:r>
          </a:p>
          <a:p>
            <a:pPr fontAlgn="base">
              <a:spcBef>
                <a:spcPct val="0"/>
              </a:spcBef>
              <a:spcAft>
                <a:spcPct val="0"/>
              </a:spcAft>
              <a:buClr>
                <a:schemeClr val="accent2"/>
              </a:buClr>
              <a:buSzPct val="60000"/>
              <a:buFont typeface="Wingdings" pitchFamily="2" charset="2"/>
              <a:buChar char="q"/>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i="1" dirty="0">
                <a:solidFill>
                  <a:schemeClr val="tx1"/>
                </a:solidFill>
                <a:ea typeface="Calibri" pitchFamily="34" charset="0"/>
                <a:cs typeface="Times New Roman" pitchFamily="18" charset="0"/>
              </a:rPr>
              <a:t>“</a:t>
            </a:r>
            <a:r>
              <a:rPr lang="it-IT" sz="2000" i="1" dirty="0" err="1">
                <a:solidFill>
                  <a:schemeClr val="tx1"/>
                </a:solidFill>
                <a:ea typeface="Calibri" pitchFamily="34" charset="0"/>
                <a:cs typeface="Times New Roman" pitchFamily="18" charset="0"/>
              </a:rPr>
              <a:t>Bravoh</a:t>
            </a:r>
            <a:r>
              <a:rPr lang="it-IT" sz="2000" dirty="0">
                <a:solidFill>
                  <a:schemeClr val="tx1"/>
                </a:solidFill>
                <a:ea typeface="Calibri" pitchFamily="34" charset="0"/>
                <a:cs typeface="Times New Roman" pitchFamily="18" charset="0"/>
              </a:rPr>
              <a:t>” è il simbolo del racconto identitario e l’identità sociale </a:t>
            </a:r>
            <a:r>
              <a:rPr lang="it-IT" sz="2000" i="1" dirty="0">
                <a:solidFill>
                  <a:schemeClr val="tx1"/>
                </a:solidFill>
                <a:ea typeface="Calibri" pitchFamily="34" charset="0"/>
                <a:cs typeface="Times New Roman" pitchFamily="18" charset="0"/>
              </a:rPr>
              <a:t>online</a:t>
            </a:r>
            <a:r>
              <a:rPr lang="it-IT" sz="2000" dirty="0">
                <a:solidFill>
                  <a:schemeClr val="tx1"/>
                </a:solidFill>
                <a:ea typeface="Calibri" pitchFamily="34" charset="0"/>
                <a:cs typeface="Times New Roman" pitchFamily="18" charset="0"/>
              </a:rPr>
              <a:t> ‘crolla’</a:t>
            </a:r>
          </a:p>
          <a:p>
            <a:pPr fontAlgn="base">
              <a:spcBef>
                <a:spcPct val="0"/>
              </a:spcBef>
              <a:spcAft>
                <a:spcPct val="0"/>
              </a:spcAft>
              <a:buClr>
                <a:schemeClr val="accent2"/>
              </a:buClr>
              <a:buSzPct val="60000"/>
            </a:pPr>
            <a:endParaRPr lang="it-IT" sz="2000" dirty="0">
              <a:solidFill>
                <a:schemeClr val="tx1"/>
              </a:solidFill>
              <a:ea typeface="Calibri" pitchFamily="34" charset="0"/>
              <a:cs typeface="Times New Roman" pitchFamily="18" charset="0"/>
            </a:endParaRPr>
          </a:p>
          <a:p>
            <a:pPr fontAlgn="base">
              <a:spcBef>
                <a:spcPct val="0"/>
              </a:spcBef>
              <a:spcAft>
                <a:spcPct val="0"/>
              </a:spcAft>
              <a:buClr>
                <a:schemeClr val="accent2"/>
              </a:buClr>
              <a:buSzPct val="60000"/>
            </a:pPr>
            <a:r>
              <a:rPr lang="it-IT" sz="2000" dirty="0">
                <a:solidFill>
                  <a:schemeClr val="tx1"/>
                </a:solidFill>
                <a:ea typeface="Calibri" pitchFamily="34" charset="0"/>
                <a:cs typeface="Times New Roman" pitchFamily="18" charset="0"/>
              </a:rPr>
              <a:t>Distorsioni di </a:t>
            </a:r>
            <a:r>
              <a:rPr lang="it-IT" sz="2000" i="1" dirty="0" err="1">
                <a:solidFill>
                  <a:schemeClr val="tx1"/>
                </a:solidFill>
                <a:ea typeface="Calibri" pitchFamily="34" charset="0"/>
                <a:cs typeface="Times New Roman" pitchFamily="18" charset="0"/>
              </a:rPr>
              <a:t>trolling</a:t>
            </a:r>
            <a:r>
              <a:rPr lang="it-IT" sz="2000" dirty="0">
                <a:solidFill>
                  <a:schemeClr val="tx1"/>
                </a:solidFill>
                <a:ea typeface="Calibri" pitchFamily="34" charset="0"/>
                <a:cs typeface="Times New Roman" pitchFamily="18" charset="0"/>
              </a:rPr>
              <a:t> e di perdita del controllo sulla propria reputazione. </a:t>
            </a:r>
            <a:endParaRPr lang="it-IT" sz="2000" dirty="0">
              <a:solidFill>
                <a:schemeClr val="tx1"/>
              </a:solidFill>
              <a:cs typeface="Times New Roman" pitchFamily="18" charset="0"/>
            </a:endParaRPr>
          </a:p>
        </p:txBody>
      </p:sp>
      <p:sp>
        <p:nvSpPr>
          <p:cNvPr id="11" name="CasellaDiTesto 10"/>
          <p:cNvSpPr txBox="1"/>
          <p:nvPr/>
        </p:nvSpPr>
        <p:spPr>
          <a:xfrm>
            <a:off x="5850267" y="2888551"/>
            <a:ext cx="2759037" cy="1428214"/>
          </a:xfrm>
          <a:prstGeom prst="flowChartConnector">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it-IT" sz="2000" b="1" dirty="0">
                <a:solidFill>
                  <a:schemeClr val="tx2">
                    <a:lumMod val="75000"/>
                  </a:schemeClr>
                </a:solidFill>
                <a:ea typeface="Calibri" pitchFamily="34" charset="0"/>
                <a:cs typeface="Times New Roman" pitchFamily="18" charset="0"/>
              </a:rPr>
              <a:t>Tiziana Cantone </a:t>
            </a:r>
          </a:p>
          <a:p>
            <a:pPr algn="ctr"/>
            <a:r>
              <a:rPr lang="it-IT" sz="2000" b="1" dirty="0">
                <a:solidFill>
                  <a:schemeClr val="tx2">
                    <a:lumMod val="75000"/>
                  </a:schemeClr>
                </a:solidFill>
                <a:ea typeface="Calibri" pitchFamily="34" charset="0"/>
                <a:cs typeface="Times New Roman" pitchFamily="18" charset="0"/>
              </a:rPr>
              <a:t>= </a:t>
            </a:r>
          </a:p>
          <a:p>
            <a:pPr algn="ctr"/>
            <a:r>
              <a:rPr lang="it-IT" sz="2000" b="1" dirty="0">
                <a:solidFill>
                  <a:schemeClr val="tx2">
                    <a:lumMod val="75000"/>
                  </a:schemeClr>
                </a:solidFill>
                <a:ea typeface="Calibri" pitchFamily="34" charset="0"/>
                <a:cs typeface="Times New Roman" pitchFamily="18" charset="0"/>
              </a:rPr>
              <a:t>“</a:t>
            </a:r>
            <a:r>
              <a:rPr lang="it-IT" sz="2000" b="1" dirty="0" err="1">
                <a:solidFill>
                  <a:schemeClr val="tx2">
                    <a:lumMod val="75000"/>
                  </a:schemeClr>
                </a:solidFill>
                <a:ea typeface="Calibri" pitchFamily="34" charset="0"/>
                <a:cs typeface="Times New Roman" pitchFamily="18" charset="0"/>
              </a:rPr>
              <a:t>bravoh</a:t>
            </a:r>
            <a:r>
              <a:rPr lang="it-IT" sz="2000" b="1" dirty="0">
                <a:solidFill>
                  <a:schemeClr val="tx2">
                    <a:lumMod val="75000"/>
                  </a:schemeClr>
                </a:solidFill>
                <a:ea typeface="Calibri" pitchFamily="34" charset="0"/>
                <a:cs typeface="Times New Roman" pitchFamily="18" charset="0"/>
              </a:rPr>
              <a:t>”</a:t>
            </a:r>
          </a:p>
        </p:txBody>
      </p:sp>
      <p:pic>
        <p:nvPicPr>
          <p:cNvPr id="14" name="Immagine 13" descr="11379048_1596512287267093_846199302_n.jpg"/>
          <p:cNvPicPr>
            <a:picLocks noChangeAspect="1"/>
          </p:cNvPicPr>
          <p:nvPr/>
        </p:nvPicPr>
        <p:blipFill>
          <a:blip r:embed="rId2"/>
          <a:srcRect l="2513" t="12136" b="9266"/>
          <a:stretch>
            <a:fillRect/>
          </a:stretch>
        </p:blipFill>
        <p:spPr>
          <a:xfrm rot="599090">
            <a:off x="9093122" y="876037"/>
            <a:ext cx="2815495" cy="2269985"/>
          </a:xfrm>
          <a:prstGeom prst="rect">
            <a:avLst/>
          </a:prstGeom>
        </p:spPr>
      </p:pic>
      <p:sp>
        <p:nvSpPr>
          <p:cNvPr id="15" name="Freccia circolare in su 14"/>
          <p:cNvSpPr/>
          <p:nvPr/>
        </p:nvSpPr>
        <p:spPr>
          <a:xfrm rot="21160243">
            <a:off x="5616631" y="4272488"/>
            <a:ext cx="928694" cy="383956"/>
          </a:xfrm>
          <a:prstGeom prst="curved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schemeClr val="tx1"/>
              </a:solidFill>
            </a:endParaRPr>
          </a:p>
        </p:txBody>
      </p:sp>
      <p:pic>
        <p:nvPicPr>
          <p:cNvPr id="16" name="Immagine 15" descr="12070631_499193240240438_1809590893_n.jpg"/>
          <p:cNvPicPr>
            <a:picLocks noChangeAspect="1"/>
          </p:cNvPicPr>
          <p:nvPr/>
        </p:nvPicPr>
        <p:blipFill>
          <a:blip r:embed="rId3"/>
          <a:srcRect l="8151" t="25860" r="8151" b="26584"/>
          <a:stretch>
            <a:fillRect/>
          </a:stretch>
        </p:blipFill>
        <p:spPr>
          <a:xfrm>
            <a:off x="8215939" y="4628795"/>
            <a:ext cx="3473649" cy="1973664"/>
          </a:xfrm>
          <a:prstGeom prst="rect">
            <a:avLst/>
          </a:prstGeom>
        </p:spPr>
      </p:pic>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13" name="CasellaDiTesto 12"/>
          <p:cNvSpPr txBox="1"/>
          <p:nvPr/>
        </p:nvSpPr>
        <p:spPr>
          <a:xfrm>
            <a:off x="88490" y="5996161"/>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109142678"/>
      </p:ext>
    </p:extLst>
  </p:cSld>
  <p:clrMapOvr>
    <a:masterClrMapping/>
  </p:clrMapOvr>
  <p:transition>
    <p:circl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4" name="CasellaDiTesto 3"/>
          <p:cNvSpPr txBox="1"/>
          <p:nvPr/>
        </p:nvSpPr>
        <p:spPr>
          <a:xfrm>
            <a:off x="186813" y="1079237"/>
            <a:ext cx="11838039" cy="161746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lvl="0" indent="-274320" algn="ctr">
              <a:spcBef>
                <a:spcPts val="600"/>
              </a:spcBef>
              <a:buClr>
                <a:schemeClr val="accent1"/>
              </a:buClr>
              <a:buSzPct val="70000"/>
              <a:defRPr/>
            </a:pPr>
            <a:r>
              <a:rPr lang="it-IT" b="1" dirty="0">
                <a:solidFill>
                  <a:schemeClr val="tx1"/>
                </a:solidFill>
                <a:cs typeface="Times New Roman" pitchFamily="18" charset="0"/>
              </a:rPr>
              <a:t>Disegno della Ricerca</a:t>
            </a:r>
          </a:p>
          <a:p>
            <a:pPr lvl="0" algn="ctr">
              <a:spcBef>
                <a:spcPts val="600"/>
              </a:spcBef>
              <a:buClr>
                <a:schemeClr val="accent1"/>
              </a:buClr>
              <a:buSzPct val="70000"/>
              <a:defRPr/>
            </a:pPr>
            <a:r>
              <a:rPr lang="it-IT" dirty="0">
                <a:solidFill>
                  <a:schemeClr val="tx1"/>
                </a:solidFill>
                <a:cs typeface="Times New Roman" pitchFamily="18" charset="0"/>
              </a:rPr>
              <a:t>Content Analysis su un campione di </a:t>
            </a:r>
            <a:r>
              <a:rPr lang="it-IT" dirty="0" err="1">
                <a:solidFill>
                  <a:schemeClr val="tx1"/>
                </a:solidFill>
                <a:cs typeface="Times New Roman" pitchFamily="18" charset="0"/>
              </a:rPr>
              <a:t>tweets</a:t>
            </a:r>
            <a:r>
              <a:rPr lang="it-IT" dirty="0">
                <a:solidFill>
                  <a:schemeClr val="tx1"/>
                </a:solidFill>
                <a:cs typeface="Times New Roman" pitchFamily="18" charset="0"/>
              </a:rPr>
              <a:t> raccolti con la ricerca avanzata di </a:t>
            </a:r>
            <a:r>
              <a:rPr lang="it-IT" dirty="0" err="1">
                <a:solidFill>
                  <a:schemeClr val="tx1"/>
                </a:solidFill>
                <a:cs typeface="Times New Roman" pitchFamily="18" charset="0"/>
              </a:rPr>
              <a:t>Twitter</a:t>
            </a:r>
            <a:r>
              <a:rPr lang="it-IT" dirty="0">
                <a:solidFill>
                  <a:schemeClr val="tx1"/>
                </a:solidFill>
                <a:cs typeface="Times New Roman" pitchFamily="18" charset="0"/>
              </a:rPr>
              <a:t>, da Gennaio 2015 a Settembre 2017. </a:t>
            </a:r>
          </a:p>
          <a:p>
            <a:pPr lvl="0" algn="ctr">
              <a:spcBef>
                <a:spcPts val="600"/>
              </a:spcBef>
              <a:buClr>
                <a:schemeClr val="accent1"/>
              </a:buClr>
              <a:buSzPct val="70000"/>
              <a:defRPr/>
            </a:pPr>
            <a:r>
              <a:rPr lang="it-IT" dirty="0">
                <a:solidFill>
                  <a:schemeClr val="tx1"/>
                </a:solidFill>
                <a:cs typeface="Times New Roman" pitchFamily="18" charset="0"/>
              </a:rPr>
              <a:t>La ricerca dei </a:t>
            </a:r>
            <a:r>
              <a:rPr lang="it-IT" dirty="0" err="1">
                <a:solidFill>
                  <a:schemeClr val="tx1"/>
                </a:solidFill>
                <a:cs typeface="Times New Roman" pitchFamily="18" charset="0"/>
              </a:rPr>
              <a:t>tweets</a:t>
            </a:r>
            <a:r>
              <a:rPr lang="it-IT" dirty="0">
                <a:solidFill>
                  <a:schemeClr val="tx1"/>
                </a:solidFill>
                <a:cs typeface="Times New Roman" pitchFamily="18" charset="0"/>
              </a:rPr>
              <a:t> è avvenuta impostando come </a:t>
            </a:r>
            <a:r>
              <a:rPr lang="it-IT" dirty="0" err="1">
                <a:solidFill>
                  <a:schemeClr val="tx1"/>
                </a:solidFill>
                <a:cs typeface="Times New Roman" pitchFamily="18" charset="0"/>
              </a:rPr>
              <a:t>keywords</a:t>
            </a:r>
            <a:r>
              <a:rPr lang="it-IT" dirty="0">
                <a:solidFill>
                  <a:schemeClr val="tx1"/>
                </a:solidFill>
                <a:cs typeface="Times New Roman" pitchFamily="18" charset="0"/>
              </a:rPr>
              <a:t> gli  </a:t>
            </a:r>
            <a:r>
              <a:rPr lang="it-IT" i="1" dirty="0" err="1">
                <a:solidFill>
                  <a:schemeClr val="tx1"/>
                </a:solidFill>
                <a:cs typeface="Times New Roman" pitchFamily="18" charset="0"/>
              </a:rPr>
              <a:t>hashtag</a:t>
            </a:r>
            <a:r>
              <a:rPr lang="it-IT" dirty="0" err="1">
                <a:solidFill>
                  <a:schemeClr val="tx1"/>
                </a:solidFill>
                <a:cs typeface="Times New Roman" pitchFamily="18" charset="0"/>
              </a:rPr>
              <a:t>s</a:t>
            </a:r>
            <a:r>
              <a:rPr lang="it-IT" dirty="0">
                <a:solidFill>
                  <a:schemeClr val="tx1"/>
                </a:solidFill>
                <a:cs typeface="Times New Roman" pitchFamily="18" charset="0"/>
              </a:rPr>
              <a:t>: </a:t>
            </a:r>
            <a:r>
              <a:rPr lang="it-IT" i="1" dirty="0">
                <a:solidFill>
                  <a:schemeClr val="tx1"/>
                </a:solidFill>
                <a:cs typeface="Times New Roman" pitchFamily="18" charset="0"/>
              </a:rPr>
              <a:t>#</a:t>
            </a:r>
            <a:r>
              <a:rPr lang="it-IT" i="1" dirty="0" err="1">
                <a:solidFill>
                  <a:schemeClr val="tx1"/>
                </a:solidFill>
                <a:cs typeface="Times New Roman" pitchFamily="18" charset="0"/>
              </a:rPr>
              <a:t>TizianaCantone</a:t>
            </a:r>
            <a:r>
              <a:rPr lang="it-IT" i="1" dirty="0">
                <a:solidFill>
                  <a:schemeClr val="tx1"/>
                </a:solidFill>
                <a:cs typeface="Times New Roman" pitchFamily="18" charset="0"/>
              </a:rPr>
              <a:t> e</a:t>
            </a:r>
            <a:r>
              <a:rPr lang="it-IT" dirty="0">
                <a:solidFill>
                  <a:schemeClr val="tx1"/>
                </a:solidFill>
                <a:cs typeface="Times New Roman" pitchFamily="18" charset="0"/>
              </a:rPr>
              <a:t> </a:t>
            </a:r>
            <a:r>
              <a:rPr lang="it-IT" i="1" dirty="0">
                <a:solidFill>
                  <a:schemeClr val="tx1"/>
                </a:solidFill>
                <a:cs typeface="Times New Roman" pitchFamily="18" charset="0"/>
              </a:rPr>
              <a:t>#</a:t>
            </a:r>
            <a:r>
              <a:rPr lang="it-IT" i="1" dirty="0" err="1">
                <a:solidFill>
                  <a:schemeClr val="tx1"/>
                </a:solidFill>
                <a:cs typeface="Times New Roman" pitchFamily="18" charset="0"/>
              </a:rPr>
              <a:t>bravoh</a:t>
            </a:r>
            <a:r>
              <a:rPr lang="it-IT" i="1" dirty="0">
                <a:solidFill>
                  <a:schemeClr val="tx1"/>
                </a:solidFill>
                <a:cs typeface="Times New Roman" pitchFamily="18" charset="0"/>
              </a:rPr>
              <a:t>.</a:t>
            </a:r>
          </a:p>
          <a:p>
            <a:pPr lvl="0" algn="ctr">
              <a:spcBef>
                <a:spcPts val="600"/>
              </a:spcBef>
              <a:buClr>
                <a:schemeClr val="accent1"/>
              </a:buClr>
              <a:buSzPct val="70000"/>
              <a:defRPr/>
            </a:pPr>
            <a:r>
              <a:rPr lang="it-IT" dirty="0">
                <a:solidFill>
                  <a:schemeClr val="tx1"/>
                </a:solidFill>
                <a:cs typeface="Times New Roman" pitchFamily="18" charset="0"/>
              </a:rPr>
              <a:t>Tutti i </a:t>
            </a:r>
            <a:r>
              <a:rPr lang="it-IT" dirty="0" err="1">
                <a:solidFill>
                  <a:schemeClr val="tx1"/>
                </a:solidFill>
                <a:cs typeface="Times New Roman" pitchFamily="18" charset="0"/>
              </a:rPr>
              <a:t>tweets</a:t>
            </a:r>
            <a:r>
              <a:rPr lang="it-IT" dirty="0">
                <a:solidFill>
                  <a:schemeClr val="tx1"/>
                </a:solidFill>
                <a:cs typeface="Times New Roman" pitchFamily="18" charset="0"/>
              </a:rPr>
              <a:t> trovati sono stati analizzati.</a:t>
            </a:r>
          </a:p>
        </p:txBody>
      </p:sp>
      <p:sp>
        <p:nvSpPr>
          <p:cNvPr id="5" name="CasellaDiTesto 4"/>
          <p:cNvSpPr txBox="1"/>
          <p:nvPr/>
        </p:nvSpPr>
        <p:spPr>
          <a:xfrm>
            <a:off x="786578" y="2795388"/>
            <a:ext cx="10559845" cy="1532334"/>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indent="-274320" algn="ctr">
              <a:spcBef>
                <a:spcPts val="600"/>
              </a:spcBef>
              <a:buClr>
                <a:schemeClr val="accent1"/>
              </a:buClr>
              <a:buSzPct val="70000"/>
            </a:pPr>
            <a:r>
              <a:rPr lang="it-IT" b="1" dirty="0">
                <a:solidFill>
                  <a:schemeClr val="tx1"/>
                </a:solidFill>
                <a:cs typeface="Times New Roman" pitchFamily="18" charset="0"/>
              </a:rPr>
              <a:t>Campione</a:t>
            </a:r>
          </a:p>
          <a:p>
            <a:pPr marL="274320" indent="-274320" algn="ctr">
              <a:spcBef>
                <a:spcPts val="600"/>
              </a:spcBef>
              <a:buClr>
                <a:schemeClr val="accent1"/>
              </a:buClr>
              <a:buSzPct val="70000"/>
            </a:pPr>
            <a:r>
              <a:rPr lang="it-IT" dirty="0">
                <a:solidFill>
                  <a:schemeClr val="tx1"/>
                </a:solidFill>
                <a:cs typeface="Times New Roman" pitchFamily="18" charset="0"/>
              </a:rPr>
              <a:t>1818 </a:t>
            </a:r>
            <a:r>
              <a:rPr lang="it-IT" dirty="0" err="1">
                <a:solidFill>
                  <a:schemeClr val="tx1"/>
                </a:solidFill>
                <a:cs typeface="Times New Roman" pitchFamily="18" charset="0"/>
              </a:rPr>
              <a:t>tweets</a:t>
            </a:r>
            <a:r>
              <a:rPr lang="it-IT" dirty="0">
                <a:solidFill>
                  <a:schemeClr val="tx1"/>
                </a:solidFill>
                <a:cs typeface="Times New Roman" pitchFamily="18" charset="0"/>
              </a:rPr>
              <a:t> per </a:t>
            </a:r>
            <a:r>
              <a:rPr lang="it-IT" b="1" i="1" dirty="0">
                <a:solidFill>
                  <a:schemeClr val="tx1"/>
                </a:solidFill>
                <a:cs typeface="Times New Roman" pitchFamily="18" charset="0"/>
              </a:rPr>
              <a:t>#</a:t>
            </a:r>
            <a:r>
              <a:rPr lang="it-IT" b="1" i="1" dirty="0" err="1">
                <a:solidFill>
                  <a:schemeClr val="tx1"/>
                </a:solidFill>
                <a:cs typeface="Times New Roman" pitchFamily="18" charset="0"/>
              </a:rPr>
              <a:t>TizianaCantone</a:t>
            </a:r>
            <a:r>
              <a:rPr lang="it-IT" b="1" i="1" dirty="0">
                <a:solidFill>
                  <a:schemeClr val="tx1"/>
                </a:solidFill>
                <a:cs typeface="Times New Roman" pitchFamily="18" charset="0"/>
              </a:rPr>
              <a:t>;</a:t>
            </a:r>
            <a:r>
              <a:rPr lang="it-IT" dirty="0">
                <a:solidFill>
                  <a:schemeClr val="tx1"/>
                </a:solidFill>
                <a:cs typeface="Times New Roman" pitchFamily="18" charset="0"/>
              </a:rPr>
              <a:t> Variabili: Motivazione, Interazione della relazione.</a:t>
            </a:r>
            <a:endParaRPr lang="it-IT" b="1" i="1" dirty="0">
              <a:solidFill>
                <a:schemeClr val="tx1"/>
              </a:solidFill>
              <a:cs typeface="Times New Roman" pitchFamily="18" charset="0"/>
            </a:endParaRPr>
          </a:p>
          <a:p>
            <a:pPr marL="274320" indent="-274320" algn="ctr">
              <a:spcBef>
                <a:spcPts val="600"/>
              </a:spcBef>
              <a:buClr>
                <a:schemeClr val="accent1"/>
              </a:buClr>
              <a:buSzPct val="70000"/>
            </a:pPr>
            <a:r>
              <a:rPr lang="it-IT" dirty="0">
                <a:solidFill>
                  <a:schemeClr val="tx1"/>
                </a:solidFill>
                <a:cs typeface="Times New Roman" pitchFamily="18" charset="0"/>
              </a:rPr>
              <a:t>1041 </a:t>
            </a:r>
            <a:r>
              <a:rPr lang="it-IT" dirty="0" err="1">
                <a:solidFill>
                  <a:schemeClr val="tx1"/>
                </a:solidFill>
                <a:cs typeface="Times New Roman" pitchFamily="18" charset="0"/>
              </a:rPr>
              <a:t>tweets</a:t>
            </a:r>
            <a:r>
              <a:rPr lang="it-IT" dirty="0">
                <a:solidFill>
                  <a:schemeClr val="tx1"/>
                </a:solidFill>
                <a:cs typeface="Times New Roman" pitchFamily="18" charset="0"/>
              </a:rPr>
              <a:t> per </a:t>
            </a:r>
            <a:r>
              <a:rPr lang="it-IT" b="1" i="1" dirty="0">
                <a:solidFill>
                  <a:schemeClr val="tx1"/>
                </a:solidFill>
                <a:cs typeface="Times New Roman" pitchFamily="18" charset="0"/>
              </a:rPr>
              <a:t>#</a:t>
            </a:r>
            <a:r>
              <a:rPr lang="it-IT" b="1" i="1" dirty="0" err="1">
                <a:solidFill>
                  <a:schemeClr val="tx1"/>
                </a:solidFill>
                <a:cs typeface="Times New Roman" pitchFamily="18" charset="0"/>
              </a:rPr>
              <a:t>Bravoh</a:t>
            </a:r>
            <a:r>
              <a:rPr lang="it-IT" b="1" i="1" dirty="0">
                <a:solidFill>
                  <a:schemeClr val="tx1"/>
                </a:solidFill>
                <a:cs typeface="Times New Roman" pitchFamily="18" charset="0"/>
              </a:rPr>
              <a:t>;</a:t>
            </a:r>
            <a:r>
              <a:rPr lang="it-IT" dirty="0">
                <a:solidFill>
                  <a:schemeClr val="tx1"/>
                </a:solidFill>
                <a:cs typeface="Times New Roman" pitchFamily="18" charset="0"/>
              </a:rPr>
              <a:t> Variabili: riferimento diretto, ambito, tono e audience.</a:t>
            </a:r>
            <a:endParaRPr lang="it-IT" b="1" i="1" dirty="0">
              <a:solidFill>
                <a:schemeClr val="tx1"/>
              </a:solidFill>
              <a:cs typeface="Times New Roman" pitchFamily="18" charset="0"/>
            </a:endParaRPr>
          </a:p>
          <a:p>
            <a:endParaRPr lang="it-IT" sz="2000" b="1" dirty="0">
              <a:solidFill>
                <a:schemeClr val="tx1"/>
              </a:solidFill>
              <a:cs typeface="Times New Roman" pitchFamily="18" charset="0"/>
            </a:endParaRPr>
          </a:p>
        </p:txBody>
      </p:sp>
      <p:sp>
        <p:nvSpPr>
          <p:cNvPr id="6" name="CasellaDiTesto 5"/>
          <p:cNvSpPr txBox="1"/>
          <p:nvPr/>
        </p:nvSpPr>
        <p:spPr>
          <a:xfrm>
            <a:off x="786578" y="4529675"/>
            <a:ext cx="10559845" cy="1838801"/>
          </a:xfrm>
          <a:prstGeom prst="flowChartAlternateProcess">
            <a:avLst/>
          </a:prstGeom>
          <a:ln/>
        </p:spPr>
        <p:style>
          <a:lnRef idx="2">
            <a:schemeClr val="dk1"/>
          </a:lnRef>
          <a:fillRef idx="1">
            <a:schemeClr val="lt1"/>
          </a:fillRef>
          <a:effectRef idx="0">
            <a:schemeClr val="dk1"/>
          </a:effectRef>
          <a:fontRef idx="minor">
            <a:schemeClr val="dk1"/>
          </a:fontRef>
        </p:style>
        <p:txBody>
          <a:bodyPr wrap="square" rtlCol="0">
            <a:spAutoFit/>
          </a:bodyPr>
          <a:lstStyle/>
          <a:p>
            <a:pPr marL="274320" indent="-274320" algn="ctr">
              <a:spcBef>
                <a:spcPts val="600"/>
              </a:spcBef>
              <a:buClr>
                <a:schemeClr val="accent1"/>
              </a:buClr>
              <a:buSzPct val="70000"/>
            </a:pPr>
            <a:r>
              <a:rPr lang="it-IT" b="1" dirty="0">
                <a:solidFill>
                  <a:schemeClr val="tx1"/>
                </a:solidFill>
                <a:cs typeface="Times New Roman" pitchFamily="18" charset="0"/>
              </a:rPr>
              <a:t>Analisi</a:t>
            </a:r>
          </a:p>
          <a:p>
            <a:pPr marL="274320" indent="-274320" algn="ctr">
              <a:spcBef>
                <a:spcPts val="600"/>
              </a:spcBef>
              <a:buClr>
                <a:schemeClr val="accent1"/>
              </a:buClr>
              <a:buSzPct val="70000"/>
            </a:pPr>
            <a:r>
              <a:rPr lang="it-IT" i="1" dirty="0" err="1">
                <a:solidFill>
                  <a:schemeClr val="tx1"/>
                </a:solidFill>
                <a:cs typeface="Times New Roman" pitchFamily="18" charset="0"/>
              </a:rPr>
              <a:t>Coding</a:t>
            </a:r>
            <a:r>
              <a:rPr lang="it-IT" dirty="0">
                <a:solidFill>
                  <a:schemeClr val="tx1"/>
                </a:solidFill>
                <a:cs typeface="Times New Roman" pitchFamily="18" charset="0"/>
              </a:rPr>
              <a:t> con approccio ibrido</a:t>
            </a:r>
            <a:br>
              <a:rPr lang="it-IT" dirty="0">
                <a:solidFill>
                  <a:schemeClr val="tx1"/>
                </a:solidFill>
                <a:cs typeface="Times New Roman" pitchFamily="18" charset="0"/>
              </a:rPr>
            </a:br>
            <a:r>
              <a:rPr lang="it-IT" dirty="0">
                <a:solidFill>
                  <a:schemeClr val="tx1"/>
                </a:solidFill>
                <a:cs typeface="Times New Roman" pitchFamily="18" charset="0"/>
              </a:rPr>
              <a:t>Variabili create: </a:t>
            </a:r>
            <a:r>
              <a:rPr lang="it-IT" dirty="0">
                <a:solidFill>
                  <a:schemeClr val="tx1"/>
                </a:solidFill>
              </a:rPr>
              <a:t>Riferimento diretto, Ambito, Tono, Audience, Motivazione.</a:t>
            </a:r>
          </a:p>
          <a:p>
            <a:pPr marL="274320" indent="-274320" algn="ctr">
              <a:spcBef>
                <a:spcPts val="600"/>
              </a:spcBef>
              <a:buClr>
                <a:schemeClr val="accent1"/>
              </a:buClr>
              <a:buSzPct val="70000"/>
            </a:pPr>
            <a:r>
              <a:rPr lang="it-IT" dirty="0">
                <a:solidFill>
                  <a:schemeClr val="tx2">
                    <a:lumMod val="75000"/>
                  </a:schemeClr>
                </a:solidFill>
                <a:cs typeface="Times New Roman" pitchFamily="18" charset="0"/>
              </a:rPr>
              <a:t>Analisi dei dati con tecniche statistiche di </a:t>
            </a:r>
            <a:r>
              <a:rPr lang="it-IT" dirty="0" err="1">
                <a:solidFill>
                  <a:schemeClr val="tx2">
                    <a:lumMod val="75000"/>
                  </a:schemeClr>
                </a:solidFill>
                <a:cs typeface="Times New Roman" pitchFamily="18" charset="0"/>
              </a:rPr>
              <a:t>monovariata</a:t>
            </a:r>
            <a:r>
              <a:rPr lang="it-IT" dirty="0">
                <a:solidFill>
                  <a:schemeClr val="tx2">
                    <a:lumMod val="75000"/>
                  </a:schemeClr>
                </a:solidFill>
                <a:cs typeface="Times New Roman" pitchFamily="18" charset="0"/>
              </a:rPr>
              <a:t> e </a:t>
            </a:r>
            <a:r>
              <a:rPr lang="it-IT" dirty="0" err="1">
                <a:solidFill>
                  <a:schemeClr val="tx2">
                    <a:lumMod val="75000"/>
                  </a:schemeClr>
                </a:solidFill>
                <a:cs typeface="Times New Roman" pitchFamily="18" charset="0"/>
              </a:rPr>
              <a:t>bivariata</a:t>
            </a:r>
            <a:r>
              <a:rPr lang="it-IT" dirty="0">
                <a:solidFill>
                  <a:schemeClr val="tx1"/>
                </a:solidFill>
              </a:rPr>
              <a:t> </a:t>
            </a:r>
            <a:endParaRPr lang="it-IT" i="1" dirty="0">
              <a:solidFill>
                <a:schemeClr val="tx1"/>
              </a:solidFill>
              <a:cs typeface="Times New Roman" pitchFamily="18" charset="0"/>
            </a:endParaRPr>
          </a:p>
          <a:p>
            <a:endParaRPr lang="it-IT" sz="2000" b="1" dirty="0">
              <a:solidFill>
                <a:schemeClr val="tx1"/>
              </a:solidFill>
              <a:cs typeface="Times New Roman" pitchFamily="18" charset="0"/>
            </a:endParaRPr>
          </a:p>
        </p:txBody>
      </p:sp>
      <p:sp>
        <p:nvSpPr>
          <p:cNvPr id="7" name="CasellaDiTesto 6"/>
          <p:cNvSpPr txBox="1"/>
          <p:nvPr/>
        </p:nvSpPr>
        <p:spPr>
          <a:xfrm>
            <a:off x="0" y="6457890"/>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226051980"/>
      </p:ext>
    </p:extLst>
  </p:cSld>
  <p:clrMapOvr>
    <a:masterClrMapping/>
  </p:clrMapOvr>
  <p:transition>
    <p:circl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graphicFrame>
        <p:nvGraphicFramePr>
          <p:cNvPr id="9" name="Grafico 8"/>
          <p:cNvGraphicFramePr>
            <a:graphicFrameLocks/>
          </p:cNvGraphicFramePr>
          <p:nvPr>
            <p:extLst>
              <p:ext uri="{D42A27DB-BD31-4B8C-83A1-F6EECF244321}">
                <p14:modId xmlns:p14="http://schemas.microsoft.com/office/powerpoint/2010/main" val="1625322883"/>
              </p:ext>
            </p:extLst>
          </p:nvPr>
        </p:nvGraphicFramePr>
        <p:xfrm>
          <a:off x="222379" y="2420572"/>
          <a:ext cx="7539038" cy="4315779"/>
        </p:xfrm>
        <a:graphic>
          <a:graphicData uri="http://schemas.openxmlformats.org/drawingml/2006/chart">
            <c:chart xmlns:c="http://schemas.openxmlformats.org/drawingml/2006/chart" xmlns:r="http://schemas.openxmlformats.org/officeDocument/2006/relationships" r:id="rId2"/>
          </a:graphicData>
        </a:graphic>
      </p:graphicFrame>
      <p:sp>
        <p:nvSpPr>
          <p:cNvPr id="12" name="Rectangle 5"/>
          <p:cNvSpPr>
            <a:spLocks noChangeArrowheads="1"/>
          </p:cNvSpPr>
          <p:nvPr/>
        </p:nvSpPr>
        <p:spPr bwMode="auto">
          <a:xfrm>
            <a:off x="1170039" y="3795906"/>
            <a:ext cx="2330245" cy="1077218"/>
          </a:xfrm>
          <a:prstGeom prst="rect">
            <a:avLst/>
          </a:prstGeom>
          <a:solidFill>
            <a:schemeClr val="bg1">
              <a:lumMod val="95000"/>
            </a:schemeClr>
          </a:solidFill>
          <a:ln>
            <a:solidFill>
              <a:schemeClr val="bg1"/>
            </a:solidFill>
            <a:headEnd/>
            <a:tailEnd/>
          </a:ln>
        </p:spPr>
        <p:style>
          <a:lnRef idx="2">
            <a:schemeClr val="accent2"/>
          </a:lnRef>
          <a:fillRef idx="1">
            <a:schemeClr val="lt1"/>
          </a:fillRef>
          <a:effectRef idx="0">
            <a:schemeClr val="accent2"/>
          </a:effectRef>
          <a:fontRef idx="minor">
            <a:schemeClr val="dk1"/>
          </a:fontRef>
        </p:style>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tabLst>
                <a:tab pos="5221288" algn="l"/>
              </a:tabLst>
            </a:pPr>
            <a:r>
              <a:rPr lang="it-IT" sz="1600" i="1" dirty="0">
                <a:solidFill>
                  <a:schemeClr val="tx1"/>
                </a:solidFill>
                <a:latin typeface="Times New Roman" pitchFamily="18" charset="0"/>
                <a:cs typeface="Times New Roman" pitchFamily="18" charset="0"/>
              </a:rPr>
              <a:t>-“Per un attimo ho creduto di avere </a:t>
            </a:r>
            <a:r>
              <a:rPr lang="it-IT" sz="1600" i="1" dirty="0" err="1">
                <a:solidFill>
                  <a:schemeClr val="tx1"/>
                </a:solidFill>
                <a:latin typeface="Times New Roman" pitchFamily="18" charset="0"/>
                <a:cs typeface="Times New Roman" pitchFamily="18" charset="0"/>
              </a:rPr>
              <a:t>#tizianacantone</a:t>
            </a:r>
            <a:r>
              <a:rPr lang="it-IT" sz="1600" i="1" dirty="0">
                <a:solidFill>
                  <a:schemeClr val="tx1"/>
                </a:solidFill>
                <a:latin typeface="Times New Roman" pitchFamily="18" charset="0"/>
                <a:cs typeface="Times New Roman" pitchFamily="18" charset="0"/>
              </a:rPr>
              <a:t> di fianco a me in treno. Bravo!”</a:t>
            </a:r>
          </a:p>
        </p:txBody>
      </p:sp>
      <p:sp>
        <p:nvSpPr>
          <p:cNvPr id="17" name="Rectangle 1"/>
          <p:cNvSpPr>
            <a:spLocks noChangeArrowheads="1"/>
          </p:cNvSpPr>
          <p:nvPr/>
        </p:nvSpPr>
        <p:spPr bwMode="auto">
          <a:xfrm>
            <a:off x="1430870" y="1479163"/>
            <a:ext cx="5933492" cy="827833"/>
          </a:xfrm>
          <a:prstGeom prst="rect">
            <a:avLst/>
          </a:prstGeom>
          <a:solidFill>
            <a:schemeClr val="accent5">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tab pos="5221288" algn="l"/>
                <a:tab pos="5311775" algn="l"/>
                <a:tab pos="5491163" algn="l"/>
              </a:tabLst>
            </a:pP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“Si pontifica su </a:t>
            </a:r>
            <a:r>
              <a:rPr kumimoji="0" lang="it-IT" sz="1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#TizianaCantone</a:t>
            </a: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e </a:t>
            </a:r>
            <a:r>
              <a:rPr kumimoji="0" lang="it-IT" sz="1600" b="0" i="1" u="none" strike="noStrike" cap="none" normalizeH="0" baseline="0" dirty="0" err="1">
                <a:ln>
                  <a:noFill/>
                </a:ln>
                <a:solidFill>
                  <a:schemeClr val="tx1"/>
                </a:solidFill>
                <a:effectLst/>
                <a:latin typeface="Times New Roman" pitchFamily="18" charset="0"/>
                <a:ea typeface="Calibri" pitchFamily="34" charset="0"/>
                <a:cs typeface="Times New Roman" pitchFamily="18" charset="0"/>
              </a:rPr>
              <a:t>#dilettaleotta</a:t>
            </a:r>
            <a:r>
              <a:rPr kumimoji="0" lang="it-IT" sz="1600" b="0" i="1" u="none" strike="noStrike" cap="none" normalizeH="0" baseline="0" dirty="0">
                <a:ln>
                  <a:noFill/>
                </a:ln>
                <a:solidFill>
                  <a:schemeClr val="tx1"/>
                </a:solidFill>
                <a:effectLst/>
                <a:latin typeface="Times New Roman" pitchFamily="18" charset="0"/>
                <a:ea typeface="Calibri" pitchFamily="34" charset="0"/>
                <a:cs typeface="Times New Roman" pitchFamily="18" charset="0"/>
              </a:rPr>
              <a:t>, ma nessuno si accorge della assoluta ingenuità con cui si usano dispositivi e servizi web,oggi sei solo,che tristezza....riposa in pace.”</a:t>
            </a:r>
            <a:endParaRPr kumimoji="0" lang="it-IT" sz="1600" b="0" i="1" u="none" strike="noStrike" cap="none" normalizeH="0" baseline="0" dirty="0">
              <a:ln>
                <a:noFill/>
              </a:ln>
              <a:solidFill>
                <a:schemeClr val="tx1"/>
              </a:solidFill>
              <a:effectLst/>
              <a:latin typeface="Times New Roman" pitchFamily="18" charset="0"/>
              <a:cs typeface="Times New Roman" pitchFamily="18" charset="0"/>
            </a:endParaRPr>
          </a:p>
        </p:txBody>
      </p:sp>
      <p:sp>
        <p:nvSpPr>
          <p:cNvPr id="18" name="Rettangolo 17"/>
          <p:cNvSpPr/>
          <p:nvPr/>
        </p:nvSpPr>
        <p:spPr>
          <a:xfrm>
            <a:off x="5643715" y="4180799"/>
            <a:ext cx="3248669" cy="830997"/>
          </a:xfrm>
          <a:prstGeom prst="rect">
            <a:avLst/>
          </a:prstGeom>
          <a:solidFill>
            <a:schemeClr val="accent5">
              <a:lumMod val="20000"/>
              <a:lumOff val="80000"/>
            </a:schemeClr>
          </a:solidFill>
        </p:spPr>
        <p:txBody>
          <a:bodyPr wrap="square">
            <a:spAutoFit/>
          </a:bodyPr>
          <a:lstStyle/>
          <a:p>
            <a:pPr algn="ctr"/>
            <a:r>
              <a:rPr lang="it-IT" sz="1600" i="1" dirty="0">
                <a:latin typeface="Times New Roman" pitchFamily="18" charset="0"/>
                <a:cs typeface="Times New Roman" pitchFamily="18" charset="0"/>
              </a:rPr>
              <a:t>“Beh io per Tommaso Paradiso potrei pure farmelo piacere l'indie italiano #</a:t>
            </a:r>
            <a:r>
              <a:rPr lang="it-IT" sz="1600" i="1" dirty="0" err="1">
                <a:latin typeface="Times New Roman" pitchFamily="18" charset="0"/>
                <a:cs typeface="Times New Roman" pitchFamily="18" charset="0"/>
              </a:rPr>
              <a:t>noshame</a:t>
            </a:r>
            <a:r>
              <a:rPr lang="it-IT" sz="1600" i="1" dirty="0">
                <a:latin typeface="Times New Roman" pitchFamily="18" charset="0"/>
                <a:cs typeface="Times New Roman" pitchFamily="18" charset="0"/>
              </a:rPr>
              <a:t> #</a:t>
            </a:r>
            <a:r>
              <a:rPr lang="it-IT" sz="1600" i="1" dirty="0" err="1">
                <a:latin typeface="Times New Roman" pitchFamily="18" charset="0"/>
                <a:cs typeface="Times New Roman" pitchFamily="18" charset="0"/>
              </a:rPr>
              <a:t>bravoH</a:t>
            </a:r>
            <a:r>
              <a:rPr lang="it-IT" sz="1600" i="1" dirty="0">
                <a:latin typeface="Times New Roman" pitchFamily="18" charset="0"/>
                <a:cs typeface="Times New Roman" pitchFamily="18" charset="0"/>
              </a:rPr>
              <a:t>”</a:t>
            </a:r>
          </a:p>
        </p:txBody>
      </p:sp>
      <p:pic>
        <p:nvPicPr>
          <p:cNvPr id="19" name="Immagine 18"/>
          <p:cNvPicPr>
            <a:picLocks noChangeAspect="1"/>
          </p:cNvPicPr>
          <p:nvPr/>
        </p:nvPicPr>
        <p:blipFill>
          <a:blip r:embed="rId3"/>
          <a:stretch>
            <a:fillRect/>
          </a:stretch>
        </p:blipFill>
        <p:spPr>
          <a:xfrm>
            <a:off x="8031458" y="1146532"/>
            <a:ext cx="3773520" cy="2422578"/>
          </a:xfrm>
          <a:prstGeom prst="rect">
            <a:avLst/>
          </a:prstGeom>
        </p:spPr>
      </p:pic>
      <p:sp>
        <p:nvSpPr>
          <p:cNvPr id="20" name="CasellaDiTesto 19"/>
          <p:cNvSpPr txBox="1"/>
          <p:nvPr/>
        </p:nvSpPr>
        <p:spPr>
          <a:xfrm>
            <a:off x="9448798" y="6266548"/>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198673186"/>
      </p:ext>
    </p:extLst>
  </p:cSld>
  <p:clrMapOvr>
    <a:masterClrMapping/>
  </p:clrMapOvr>
  <p:transition>
    <p:circle/>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olo 1"/>
          <p:cNvSpPr>
            <a:spLocks noGrp="1"/>
          </p:cNvSpPr>
          <p:nvPr>
            <p:ph type="title"/>
          </p:nvPr>
        </p:nvSpPr>
        <p:spPr>
          <a:xfrm>
            <a:off x="0" y="-10843"/>
            <a:ext cx="12192000" cy="939760"/>
          </a:xfrm>
        </p:spPr>
        <p:txBody>
          <a:bodyPr>
            <a:normAutofit/>
          </a:bodyPr>
          <a:lstStyle/>
          <a:p>
            <a:pPr algn="ctr"/>
            <a:r>
              <a:rPr lang="it-IT" sz="4800" b="1" dirty="0"/>
              <a:t>Il Collasso dei Contesti: il caso Tiziana Cantone</a:t>
            </a:r>
          </a:p>
        </p:txBody>
      </p:sp>
      <p:sp>
        <p:nvSpPr>
          <p:cNvPr id="7" name="CasellaDiTesto 6"/>
          <p:cNvSpPr txBox="1"/>
          <p:nvPr/>
        </p:nvSpPr>
        <p:spPr>
          <a:xfrm>
            <a:off x="0" y="1118850"/>
            <a:ext cx="11886850" cy="5016758"/>
          </a:xfrm>
          <a:prstGeom prst="rect">
            <a:avLst/>
          </a:prstGeom>
          <a:noFill/>
        </p:spPr>
        <p:txBody>
          <a:bodyPr wrap="square" rtlCol="0">
            <a:spAutoFit/>
          </a:bodyPr>
          <a:lstStyle/>
          <a:p>
            <a:pPr algn="just"/>
            <a:r>
              <a:rPr lang="it-IT" sz="2000" b="1" dirty="0">
                <a:cs typeface="Times New Roman" pitchFamily="18" charset="0"/>
              </a:rPr>
              <a:t>2015: da evento a fenomeno virale</a:t>
            </a:r>
          </a:p>
          <a:p>
            <a:pPr algn="just"/>
            <a:endParaRPr lang="it-IT" sz="2000" dirty="0">
              <a:cs typeface="Times New Roman" pitchFamily="18" charset="0"/>
            </a:endParaRPr>
          </a:p>
          <a:p>
            <a:pPr algn="just"/>
            <a:r>
              <a:rPr lang="it-IT" sz="2000" dirty="0">
                <a:cs typeface="Times New Roman" pitchFamily="18" charset="0"/>
              </a:rPr>
              <a:t>Nel 2015 in corrispondenza della pubblicazione e diffusione dei video, si concentra una crescente condivisione di #</a:t>
            </a:r>
            <a:r>
              <a:rPr lang="it-IT" sz="2000" dirty="0" err="1">
                <a:cs typeface="Times New Roman" pitchFamily="18" charset="0"/>
              </a:rPr>
              <a:t>bravoh</a:t>
            </a:r>
            <a:r>
              <a:rPr lang="it-IT" sz="2000" dirty="0">
                <a:cs typeface="Times New Roman" pitchFamily="18" charset="0"/>
              </a:rPr>
              <a:t>. Tiziana Cantone diventa virale in relazione ai video. Da evento a fenomeno, fino a diventare un troll.</a:t>
            </a:r>
          </a:p>
          <a:p>
            <a:pPr algn="just"/>
            <a:endParaRPr lang="it-IT" sz="2000" dirty="0">
              <a:cs typeface="Times New Roman" pitchFamily="18" charset="0"/>
            </a:endParaRPr>
          </a:p>
          <a:p>
            <a:pPr algn="just"/>
            <a:r>
              <a:rPr lang="it-IT" sz="2000" b="1" dirty="0">
                <a:cs typeface="Times New Roman" pitchFamily="18" charset="0"/>
              </a:rPr>
              <a:t>2016: </a:t>
            </a:r>
            <a:r>
              <a:rPr lang="it-IT" sz="2000" b="1" dirty="0" err="1">
                <a:cs typeface="Times New Roman" pitchFamily="18" charset="0"/>
              </a:rPr>
              <a:t>trolling</a:t>
            </a:r>
            <a:r>
              <a:rPr lang="it-IT" sz="2000" b="1" dirty="0">
                <a:cs typeface="Times New Roman" pitchFamily="18" charset="0"/>
              </a:rPr>
              <a:t> e ritorno alla realtà</a:t>
            </a:r>
          </a:p>
          <a:p>
            <a:pPr algn="just"/>
            <a:endParaRPr lang="it-IT" sz="2000" dirty="0">
              <a:cs typeface="Times New Roman" pitchFamily="18" charset="0"/>
            </a:endParaRPr>
          </a:p>
          <a:p>
            <a:pPr algn="just"/>
            <a:r>
              <a:rPr lang="it-IT" sz="2000" dirty="0">
                <a:cs typeface="Times New Roman" pitchFamily="18" charset="0"/>
              </a:rPr>
              <a:t>Nel 2016 c’è la conferma del fatto che #</a:t>
            </a:r>
            <a:r>
              <a:rPr lang="it-IT" sz="2000" dirty="0" err="1">
                <a:cs typeface="Times New Roman" pitchFamily="18" charset="0"/>
              </a:rPr>
              <a:t>TizianaCantone</a:t>
            </a:r>
            <a:r>
              <a:rPr lang="it-IT" sz="2000" dirty="0">
                <a:cs typeface="Times New Roman" pitchFamily="18" charset="0"/>
              </a:rPr>
              <a:t> è sostituito pienamente da #</a:t>
            </a:r>
            <a:r>
              <a:rPr lang="it-IT" sz="2000" dirty="0" err="1">
                <a:cs typeface="Times New Roman" pitchFamily="18" charset="0"/>
              </a:rPr>
              <a:t>bravoh</a:t>
            </a:r>
            <a:r>
              <a:rPr lang="it-IT" sz="2000" dirty="0">
                <a:cs typeface="Times New Roman" pitchFamily="18" charset="0"/>
              </a:rPr>
              <a:t>. Si attesta l’attività di </a:t>
            </a:r>
            <a:r>
              <a:rPr lang="it-IT" sz="2000" dirty="0" err="1">
                <a:cs typeface="Times New Roman" pitchFamily="18" charset="0"/>
              </a:rPr>
              <a:t>trolling</a:t>
            </a:r>
            <a:r>
              <a:rPr lang="it-IT" sz="2000" dirty="0">
                <a:cs typeface="Times New Roman" pitchFamily="18" charset="0"/>
              </a:rPr>
              <a:t> sull’identità di Tiziana, la quale viene recuperata con una vasta quantità di </a:t>
            </a:r>
            <a:r>
              <a:rPr lang="it-IT" sz="2000" dirty="0" err="1">
                <a:cs typeface="Times New Roman" pitchFamily="18" charset="0"/>
              </a:rPr>
              <a:t>tweets</a:t>
            </a:r>
            <a:r>
              <a:rPr lang="it-IT" sz="2000" dirty="0">
                <a:cs typeface="Times New Roman" pitchFamily="18" charset="0"/>
              </a:rPr>
              <a:t> dalla notizia della sua morte in poi.</a:t>
            </a:r>
          </a:p>
          <a:p>
            <a:pPr algn="just"/>
            <a:endParaRPr lang="it-IT" sz="2000" dirty="0">
              <a:cs typeface="Times New Roman" pitchFamily="18" charset="0"/>
            </a:endParaRPr>
          </a:p>
          <a:p>
            <a:pPr algn="just"/>
            <a:r>
              <a:rPr lang="it-IT" sz="2000" b="1" dirty="0">
                <a:cs typeface="Times New Roman" pitchFamily="18" charset="0"/>
              </a:rPr>
              <a:t>2017: dissolvenza del </a:t>
            </a:r>
            <a:r>
              <a:rPr lang="it-IT" sz="2000" b="1" dirty="0" err="1">
                <a:cs typeface="Times New Roman" pitchFamily="18" charset="0"/>
              </a:rPr>
              <a:t>trolling</a:t>
            </a:r>
            <a:endParaRPr lang="it-IT" sz="2000" b="1" dirty="0">
              <a:cs typeface="Times New Roman" pitchFamily="18" charset="0"/>
            </a:endParaRPr>
          </a:p>
          <a:p>
            <a:pPr algn="just"/>
            <a:endParaRPr lang="it-IT" sz="2000" dirty="0">
              <a:cs typeface="Times New Roman" pitchFamily="18" charset="0"/>
            </a:endParaRPr>
          </a:p>
          <a:p>
            <a:pPr algn="just"/>
            <a:r>
              <a:rPr lang="it-IT" sz="2000" dirty="0">
                <a:cs typeface="Times New Roman" pitchFamily="18" charset="0"/>
              </a:rPr>
              <a:t>Nel 2017 dalla manciata di </a:t>
            </a:r>
            <a:r>
              <a:rPr lang="it-IT" sz="2000" dirty="0" err="1">
                <a:cs typeface="Times New Roman" pitchFamily="18" charset="0"/>
              </a:rPr>
              <a:t>tweets</a:t>
            </a:r>
            <a:r>
              <a:rPr lang="it-IT" sz="2000" dirty="0">
                <a:cs typeface="Times New Roman" pitchFamily="18" charset="0"/>
              </a:rPr>
              <a:t> pubblicati si rileva lo svanimento del “virus” di #</a:t>
            </a:r>
            <a:r>
              <a:rPr lang="it-IT" sz="2000" dirty="0" err="1">
                <a:cs typeface="Times New Roman" pitchFamily="18" charset="0"/>
              </a:rPr>
              <a:t>bravoh</a:t>
            </a:r>
            <a:r>
              <a:rPr lang="it-IT" sz="2000" dirty="0">
                <a:cs typeface="Times New Roman" pitchFamily="18" charset="0"/>
              </a:rPr>
              <a:t> in riferimento diretto ai video, mentre si parla di Tiziana Cantone ancora in riferimento al suo caso come esempio di </a:t>
            </a:r>
            <a:r>
              <a:rPr lang="it-IT" sz="2000" dirty="0" err="1">
                <a:cs typeface="Times New Roman" pitchFamily="18" charset="0"/>
              </a:rPr>
              <a:t>cyberbullismo</a:t>
            </a:r>
            <a:r>
              <a:rPr lang="it-IT" sz="2000" dirty="0">
                <a:cs typeface="Times New Roman" pitchFamily="18" charset="0"/>
              </a:rPr>
              <a:t> e per le novità in ambito processuale del caso.</a:t>
            </a:r>
          </a:p>
        </p:txBody>
      </p:sp>
      <p:sp>
        <p:nvSpPr>
          <p:cNvPr id="8" name="CasellaDiTesto 7"/>
          <p:cNvSpPr txBox="1"/>
          <p:nvPr/>
        </p:nvSpPr>
        <p:spPr>
          <a:xfrm>
            <a:off x="9026012" y="6325541"/>
            <a:ext cx="2998491" cy="400110"/>
          </a:xfrm>
          <a:prstGeom prst="rect">
            <a:avLst/>
          </a:prstGeom>
          <a:noFill/>
        </p:spPr>
        <p:txBody>
          <a:bodyPr wrap="square" rtlCol="0">
            <a:spAutoFit/>
          </a:bodyPr>
          <a:lstStyle/>
          <a:p>
            <a:r>
              <a:rPr lang="it-IT" sz="2000" b="1" dirty="0">
                <a:cs typeface="Times New Roman" pitchFamily="18" charset="0"/>
              </a:rPr>
              <a:t>Fonte: </a:t>
            </a:r>
            <a:r>
              <a:rPr lang="it-IT" sz="2000" b="1" dirty="0" err="1">
                <a:cs typeface="Times New Roman" pitchFamily="18" charset="0"/>
              </a:rPr>
              <a:t>Varriale</a:t>
            </a:r>
            <a:r>
              <a:rPr lang="it-IT" sz="2000" b="1" dirty="0">
                <a:cs typeface="Times New Roman" pitchFamily="18" charset="0"/>
              </a:rPr>
              <a:t> 2017</a:t>
            </a:r>
          </a:p>
        </p:txBody>
      </p:sp>
    </p:spTree>
    <p:extLst>
      <p:ext uri="{BB962C8B-B14F-4D97-AF65-F5344CB8AC3E}">
        <p14:creationId xmlns:p14="http://schemas.microsoft.com/office/powerpoint/2010/main" val="4104742821"/>
      </p:ext>
    </p:extLst>
  </p:cSld>
  <p:clrMapOvr>
    <a:masterClrMapping/>
  </p:clrMapOvr>
  <p:transition>
    <p:circl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magine 6"/>
          <p:cNvPicPr>
            <a:picLocks noChangeAspect="1"/>
          </p:cNvPicPr>
          <p:nvPr/>
        </p:nvPicPr>
        <p:blipFill>
          <a:blip r:embed="rId2"/>
          <a:stretch>
            <a:fillRect/>
          </a:stretch>
        </p:blipFill>
        <p:spPr>
          <a:xfrm>
            <a:off x="5375878" y="1004944"/>
            <a:ext cx="6388727" cy="5262506"/>
          </a:xfrm>
          <a:prstGeom prst="rect">
            <a:avLst/>
          </a:prstGeom>
        </p:spPr>
      </p:pic>
      <p:pic>
        <p:nvPicPr>
          <p:cNvPr id="8" name="Immagine 7"/>
          <p:cNvPicPr>
            <a:picLocks noChangeAspect="1"/>
          </p:cNvPicPr>
          <p:nvPr/>
        </p:nvPicPr>
        <p:blipFill>
          <a:blip r:embed="rId3"/>
          <a:stretch>
            <a:fillRect/>
          </a:stretch>
        </p:blipFill>
        <p:spPr>
          <a:xfrm>
            <a:off x="-16851" y="1609724"/>
            <a:ext cx="5392729" cy="3362325"/>
          </a:xfrm>
          <a:prstGeom prst="rect">
            <a:avLst/>
          </a:prstGeom>
        </p:spPr>
      </p:pic>
      <p:sp>
        <p:nvSpPr>
          <p:cNvPr id="4" name="Titolo 1">
            <a:extLst>
              <a:ext uri="{FF2B5EF4-FFF2-40B4-BE49-F238E27FC236}">
                <a16:creationId xmlns:a16="http://schemas.microsoft.com/office/drawing/2014/main" id="{E85B2A28-AA12-4AB8-B8FF-667123052DF6}"/>
              </a:ext>
            </a:extLst>
          </p:cNvPr>
          <p:cNvSpPr>
            <a:spLocks noGrp="1"/>
          </p:cNvSpPr>
          <p:nvPr>
            <p:ph type="title"/>
          </p:nvPr>
        </p:nvSpPr>
        <p:spPr>
          <a:xfrm>
            <a:off x="0" y="0"/>
            <a:ext cx="12192000" cy="796413"/>
          </a:xfrm>
        </p:spPr>
        <p:txBody>
          <a:bodyPr/>
          <a:lstStyle/>
          <a:p>
            <a:pPr algn="ctr"/>
            <a:r>
              <a:rPr lang="it-IT" dirty="0"/>
              <a:t>I limiti dei Big Data</a:t>
            </a:r>
          </a:p>
        </p:txBody>
      </p:sp>
    </p:spTree>
    <p:extLst>
      <p:ext uri="{BB962C8B-B14F-4D97-AF65-F5344CB8AC3E}">
        <p14:creationId xmlns:p14="http://schemas.microsoft.com/office/powerpoint/2010/main" val="243824581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La ricerca sociale online: in sintesi</a:t>
            </a:r>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Sottotitolo 2"/>
          <p:cNvSpPr txBox="1">
            <a:spLocks/>
          </p:cNvSpPr>
          <p:nvPr/>
        </p:nvSpPr>
        <p:spPr>
          <a:xfrm>
            <a:off x="74357" y="1157748"/>
            <a:ext cx="7476818" cy="551098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it-IT" sz="2400" dirty="0" smtClean="0"/>
              <a:t>«Grandi moli di dati non sono per forza sinonimo di qualità della ricerca» (</a:t>
            </a:r>
            <a:r>
              <a:rPr lang="it-IT" sz="2400" dirty="0" err="1" smtClean="0"/>
              <a:t>Parks</a:t>
            </a:r>
            <a:r>
              <a:rPr lang="it-IT" sz="2400" dirty="0" smtClean="0"/>
              <a:t> 2014, 359).</a:t>
            </a:r>
          </a:p>
          <a:p>
            <a:pPr marL="0" indent="0" algn="just">
              <a:buNone/>
            </a:pPr>
            <a:r>
              <a:rPr lang="it-IT" sz="2400" dirty="0" smtClean="0"/>
              <a:t>I dati digitali hanno certamente un impatto ontologico ed epistemologico.</a:t>
            </a:r>
          </a:p>
          <a:p>
            <a:pPr marL="0" indent="0" algn="just">
              <a:buNone/>
            </a:pPr>
            <a:endParaRPr lang="it-IT" sz="2400" dirty="0" smtClean="0"/>
          </a:p>
          <a:p>
            <a:pPr marL="0" indent="0" algn="just">
              <a:buNone/>
            </a:pPr>
            <a:r>
              <a:rPr lang="it-IT" sz="2400" dirty="0" smtClean="0"/>
              <a:t>Spontaneità, immaterialità, persistenza e </a:t>
            </a:r>
            <a:r>
              <a:rPr lang="it-IT" sz="2400" dirty="0" err="1" smtClean="0"/>
              <a:t>ricercabilità</a:t>
            </a:r>
            <a:r>
              <a:rPr lang="it-IT" sz="2400" dirty="0" smtClean="0"/>
              <a:t> delle informazioni online inducono a ripensare metodi e tecniche di raccolta e analisi dei dati.</a:t>
            </a:r>
          </a:p>
          <a:p>
            <a:pPr marL="0" indent="0" algn="just">
              <a:buNone/>
            </a:pPr>
            <a:endParaRPr lang="it-IT" sz="2400" dirty="0" smtClean="0"/>
          </a:p>
          <a:p>
            <a:pPr marL="0" indent="0" algn="just">
              <a:buNone/>
            </a:pPr>
            <a:r>
              <a:rPr lang="it-IT" sz="2400" dirty="0" smtClean="0"/>
              <a:t>Il passaggio da «atomi a bit», da individui a «pubblici connessi» ha generato una sorta di approccio post-demografico in cui si presta più attenzione a contesti mediali e a comportamenti e opinioni a livello aggregato piuttosto che agli individui e alle loro proprietà. </a:t>
            </a:r>
          </a:p>
          <a:p>
            <a:pPr marL="0" indent="0" algn="just">
              <a:buNone/>
            </a:pPr>
            <a:endParaRPr lang="en-GB" sz="2400" dirty="0" smtClean="0"/>
          </a:p>
          <a:p>
            <a:pPr marL="0" indent="0" algn="just">
              <a:buNone/>
            </a:pPr>
            <a:r>
              <a:rPr lang="en-GB" sz="2400" dirty="0" err="1" smtClean="0"/>
              <a:t>Questo</a:t>
            </a:r>
            <a:r>
              <a:rPr lang="en-GB" sz="2400" dirty="0" smtClean="0"/>
              <a:t> </a:t>
            </a:r>
            <a:r>
              <a:rPr lang="en-GB" sz="2400" dirty="0" err="1" smtClean="0"/>
              <a:t>nuovo</a:t>
            </a:r>
            <a:r>
              <a:rPr lang="en-GB" sz="2400" dirty="0" smtClean="0"/>
              <a:t> </a:t>
            </a:r>
            <a:r>
              <a:rPr lang="en-GB" sz="2400" dirty="0" err="1" smtClean="0"/>
              <a:t>paradigma</a:t>
            </a:r>
            <a:r>
              <a:rPr lang="en-GB" sz="2400" dirty="0" smtClean="0"/>
              <a:t> </a:t>
            </a:r>
            <a:r>
              <a:rPr lang="en-GB" sz="2400" dirty="0" err="1" smtClean="0"/>
              <a:t>presenta</a:t>
            </a:r>
            <a:r>
              <a:rPr lang="en-GB" sz="2400" dirty="0" smtClean="0"/>
              <a:t> </a:t>
            </a:r>
            <a:r>
              <a:rPr lang="en-GB" sz="2400" dirty="0" err="1" smtClean="0"/>
              <a:t>limiti</a:t>
            </a:r>
            <a:r>
              <a:rPr lang="en-GB" sz="2400" dirty="0" smtClean="0"/>
              <a:t> e </a:t>
            </a:r>
            <a:r>
              <a:rPr lang="en-GB" sz="2400" dirty="0" err="1" smtClean="0"/>
              <a:t>criticità</a:t>
            </a:r>
            <a:r>
              <a:rPr lang="en-GB" sz="2400" dirty="0" smtClean="0"/>
              <a:t> </a:t>
            </a:r>
            <a:r>
              <a:rPr lang="en-GB" sz="2400" dirty="0" err="1" smtClean="0"/>
              <a:t>che</a:t>
            </a:r>
            <a:r>
              <a:rPr lang="en-GB" sz="2400" dirty="0" smtClean="0"/>
              <a:t> è </a:t>
            </a:r>
            <a:r>
              <a:rPr lang="en-GB" sz="2400" dirty="0" err="1" smtClean="0"/>
              <a:t>possibile</a:t>
            </a:r>
            <a:r>
              <a:rPr lang="en-GB" sz="2400" dirty="0" smtClean="0"/>
              <a:t> </a:t>
            </a:r>
            <a:r>
              <a:rPr lang="en-GB" sz="2400" dirty="0" err="1" smtClean="0"/>
              <a:t>superare</a:t>
            </a:r>
            <a:r>
              <a:rPr lang="en-GB" sz="2400" dirty="0" smtClean="0"/>
              <a:t> solo </a:t>
            </a:r>
            <a:r>
              <a:rPr lang="en-GB" sz="2400" dirty="0" err="1" smtClean="0"/>
              <a:t>integrando</a:t>
            </a:r>
            <a:r>
              <a:rPr lang="en-GB" sz="2400" dirty="0" smtClean="0"/>
              <a:t> </a:t>
            </a:r>
            <a:r>
              <a:rPr lang="en-GB" sz="2400" dirty="0" err="1" smtClean="0"/>
              <a:t>informazioni</a:t>
            </a:r>
            <a:r>
              <a:rPr lang="en-GB" sz="2400" dirty="0" smtClean="0"/>
              <a:t> offline e online </a:t>
            </a:r>
            <a:r>
              <a:rPr lang="en-GB" sz="2400" dirty="0" err="1" smtClean="0"/>
              <a:t>attraverso</a:t>
            </a:r>
            <a:r>
              <a:rPr lang="en-GB" sz="2400" dirty="0" smtClean="0"/>
              <a:t> </a:t>
            </a:r>
            <a:r>
              <a:rPr lang="en-GB" sz="2400" dirty="0" err="1" smtClean="0"/>
              <a:t>approcci</a:t>
            </a:r>
            <a:r>
              <a:rPr lang="en-GB" sz="2400" dirty="0" smtClean="0"/>
              <a:t> </a:t>
            </a:r>
            <a:r>
              <a:rPr lang="en-GB" sz="2400" dirty="0" err="1" smtClean="0"/>
              <a:t>metodologici</a:t>
            </a:r>
            <a:r>
              <a:rPr lang="en-GB" sz="2400" dirty="0" smtClean="0"/>
              <a:t> </a:t>
            </a:r>
            <a:r>
              <a:rPr lang="en-GB" sz="2400" dirty="0" err="1" smtClean="0"/>
              <a:t>differenti</a:t>
            </a:r>
            <a:r>
              <a:rPr lang="en-GB" sz="2400" dirty="0" smtClean="0"/>
              <a:t>.</a:t>
            </a:r>
            <a:endParaRPr lang="en-GB" sz="2400" dirty="0"/>
          </a:p>
        </p:txBody>
      </p:sp>
      <p:pic>
        <p:nvPicPr>
          <p:cNvPr id="3" name="Immagin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82183" y="1052051"/>
            <a:ext cx="4560655" cy="3952567"/>
          </a:xfrm>
          <a:prstGeom prst="rect">
            <a:avLst/>
          </a:prstGeom>
        </p:spPr>
      </p:pic>
    </p:spTree>
    <p:extLst>
      <p:ext uri="{BB962C8B-B14F-4D97-AF65-F5344CB8AC3E}">
        <p14:creationId xmlns:p14="http://schemas.microsoft.com/office/powerpoint/2010/main" val="209048628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837973"/>
            <a:ext cx="12192000" cy="1052051"/>
          </a:xfrm>
        </p:spPr>
        <p:txBody>
          <a:bodyPr>
            <a:normAutofit/>
          </a:bodyPr>
          <a:lstStyle/>
          <a:p>
            <a:pPr algn="ctr"/>
            <a:r>
              <a:rPr lang="it-IT" sz="4800" b="1" dirty="0"/>
              <a:t>La ricerca sociale online: la </a:t>
            </a:r>
            <a:r>
              <a:rPr lang="it-IT" sz="4800" b="1" dirty="0" err="1"/>
              <a:t>Survey</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Tree>
    <p:extLst>
      <p:ext uri="{BB962C8B-B14F-4D97-AF65-F5344CB8AC3E}">
        <p14:creationId xmlns:p14="http://schemas.microsoft.com/office/powerpoint/2010/main" val="168174821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
            <a:ext cx="12192000" cy="1052051"/>
          </a:xfrm>
        </p:spPr>
        <p:txBody>
          <a:bodyPr>
            <a:normAutofit/>
          </a:bodyPr>
          <a:lstStyle/>
          <a:p>
            <a:pPr algn="ctr"/>
            <a:r>
              <a:rPr lang="it-IT" sz="4800" b="1" dirty="0"/>
              <a:t>Le origini della </a:t>
            </a:r>
            <a:r>
              <a:rPr lang="it-IT" sz="4800" b="1" dirty="0" err="1"/>
              <a:t>Survey</a:t>
            </a:r>
            <a:endParaRPr lang="it-IT" sz="4800" b="1" dirty="0"/>
          </a:p>
        </p:txBody>
      </p:sp>
      <p:sp>
        <p:nvSpPr>
          <p:cNvPr id="4" name="Sottotitolo 2"/>
          <p:cNvSpPr txBox="1">
            <a:spLocks/>
          </p:cNvSpPr>
          <p:nvPr/>
        </p:nvSpPr>
        <p:spPr>
          <a:xfrm>
            <a:off x="0" y="1052052"/>
            <a:ext cx="12068482" cy="572237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endParaRPr lang="en-GB" dirty="0"/>
          </a:p>
        </p:txBody>
      </p:sp>
      <p:sp>
        <p:nvSpPr>
          <p:cNvPr id="5" name="Rettangolo 4"/>
          <p:cNvSpPr/>
          <p:nvPr/>
        </p:nvSpPr>
        <p:spPr>
          <a:xfrm>
            <a:off x="0" y="1134607"/>
            <a:ext cx="7983794" cy="2062103"/>
          </a:xfrm>
          <a:prstGeom prst="rect">
            <a:avLst/>
          </a:prstGeom>
        </p:spPr>
        <p:txBody>
          <a:bodyPr wrap="square">
            <a:spAutoFit/>
          </a:bodyPr>
          <a:lstStyle/>
          <a:p>
            <a:pPr algn="just"/>
            <a:r>
              <a:rPr lang="it-IT" dirty="0"/>
              <a:t>Le origini della </a:t>
            </a:r>
            <a:r>
              <a:rPr lang="it-IT" i="1" dirty="0" err="1"/>
              <a:t>Survey</a:t>
            </a:r>
            <a:r>
              <a:rPr lang="it-IT" dirty="0"/>
              <a:t> vengono usualmente fatte risalire ad alcuni seminali studi condotti nel 19° secolo, quando, sulle ali dell’entusiasmo per l’affermazione dell’epistemologia positivista e per i successi della Scienza, si andava consolidando lo studio statistico della società e, contestualmente, nasceva un nuovo “stile di ragionamento”, ovvero una nuova mentalità di ricerca in cui le teorie e le tecniche statistiche giocavano un ruolo determinante (</a:t>
            </a:r>
            <a:r>
              <a:rPr lang="it-IT" dirty="0" err="1"/>
              <a:t>Hacking</a:t>
            </a:r>
            <a:r>
              <a:rPr lang="it-IT" dirty="0"/>
              <a:t> 1994, 7-9)</a:t>
            </a:r>
            <a:r>
              <a:rPr lang="it-IT" sz="2000" dirty="0"/>
              <a:t/>
            </a:r>
            <a:br>
              <a:rPr lang="it-IT" sz="2000" dirty="0"/>
            </a:br>
            <a:endParaRPr lang="it-IT" sz="2000" dirty="0"/>
          </a:p>
        </p:txBody>
      </p:sp>
      <p:sp>
        <p:nvSpPr>
          <p:cNvPr id="6" name="Rettangolo 5"/>
          <p:cNvSpPr/>
          <p:nvPr/>
        </p:nvSpPr>
        <p:spPr>
          <a:xfrm>
            <a:off x="0" y="3134453"/>
            <a:ext cx="7983794" cy="1754326"/>
          </a:xfrm>
          <a:prstGeom prst="rect">
            <a:avLst/>
          </a:prstGeom>
        </p:spPr>
        <p:txBody>
          <a:bodyPr wrap="square">
            <a:spAutoFit/>
          </a:bodyPr>
          <a:lstStyle/>
          <a:p>
            <a:pPr algn="just"/>
            <a:r>
              <a:rPr lang="it-IT" dirty="0"/>
              <a:t>In realtà, l’avvento della </a:t>
            </a:r>
            <a:r>
              <a:rPr lang="it-IT" dirty="0" err="1"/>
              <a:t>Survey</a:t>
            </a:r>
            <a:r>
              <a:rPr lang="it-IT" dirty="0"/>
              <a:t> è il portato di un lungo e complesso sviluppo storico la cui piena comprensione richiede che, allo studio delle teorie statistiche e matematiche applicate in vari ambiti del sapere umano, debba essere necessariamente affiancata l’analisi delle azioni intraprese dai governi per raccogliere informazioni in modo estensivo al fine di controllare più efficacemente le popolazioni sotto la loro egida.</a:t>
            </a:r>
          </a:p>
        </p:txBody>
      </p:sp>
      <p:sp>
        <p:nvSpPr>
          <p:cNvPr id="7" name="Rettangolo 6"/>
          <p:cNvSpPr/>
          <p:nvPr/>
        </p:nvSpPr>
        <p:spPr>
          <a:xfrm>
            <a:off x="0" y="5031692"/>
            <a:ext cx="7983794" cy="1200329"/>
          </a:xfrm>
          <a:prstGeom prst="rect">
            <a:avLst/>
          </a:prstGeom>
        </p:spPr>
        <p:txBody>
          <a:bodyPr wrap="square">
            <a:spAutoFit/>
          </a:bodyPr>
          <a:lstStyle/>
          <a:p>
            <a:pPr algn="just"/>
            <a:r>
              <a:rPr lang="it-IT" dirty="0"/>
              <a:t>Per questo motivo, molti autori ritengono che le origini della </a:t>
            </a:r>
            <a:r>
              <a:rPr lang="it-IT" i="1" dirty="0" err="1"/>
              <a:t>Survey</a:t>
            </a:r>
            <a:r>
              <a:rPr lang="it-IT" dirty="0"/>
              <a:t> vadano correttamente rintracciate nei censimenti e in tutte le altre forme di raccolta e registrazione di informazioni su sudditi e, successivamente, cittadini realizzate dalle varie forme di autorità che si sono susseguite nel corso dei secoli</a:t>
            </a:r>
          </a:p>
        </p:txBody>
      </p:sp>
    </p:spTree>
    <p:extLst>
      <p:ext uri="{BB962C8B-B14F-4D97-AF65-F5344CB8AC3E}">
        <p14:creationId xmlns:p14="http://schemas.microsoft.com/office/powerpoint/2010/main" val="219663113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Lo stesso Lazarsfeld disse la sua a riguardo, sostenendo che la ricerca con</a:t>
            </a:r>
            <a:r>
              <a:rPr lang="it-IT" sz="2000" i="1" dirty="0"/>
              <a:t> </a:t>
            </a:r>
            <a:r>
              <a:rPr lang="it-IT" sz="2000" i="1" dirty="0" err="1"/>
              <a:t>Survey</a:t>
            </a:r>
            <a:r>
              <a:rPr lang="it-IT" sz="2000" dirty="0"/>
              <a:t> sia nata effettivamente con la pubblicazione di </a:t>
            </a:r>
            <a:r>
              <a:rPr lang="it-IT" sz="2000" i="1" dirty="0"/>
              <a:t>American</a:t>
            </a:r>
            <a:r>
              <a:rPr lang="it-IT" sz="2000" dirty="0"/>
              <a:t> </a:t>
            </a:r>
            <a:r>
              <a:rPr lang="it-IT" sz="2000" i="1" dirty="0" err="1"/>
              <a:t>Soldier</a:t>
            </a:r>
            <a:r>
              <a:rPr lang="it-IT" sz="2000" dirty="0"/>
              <a:t> (1949) di </a:t>
            </a:r>
            <a:r>
              <a:rPr lang="it-IT" sz="2000" dirty="0" err="1"/>
              <a:t>Stouffer</a:t>
            </a:r>
            <a:r>
              <a:rPr lang="it-IT" sz="2000" dirty="0"/>
              <a:t>.</a:t>
            </a:r>
          </a:p>
          <a:p>
            <a:endParaRPr lang="it-IT" sz="2000" dirty="0"/>
          </a:p>
          <a:p>
            <a:r>
              <a:rPr lang="it-IT" sz="2000" dirty="0"/>
              <a:t>Tuttavia, secondo Converse (1987; 2009) e </a:t>
            </a:r>
            <a:r>
              <a:rPr lang="it-IT" sz="2000" dirty="0" err="1"/>
              <a:t>Ornstein</a:t>
            </a:r>
            <a:r>
              <a:rPr lang="it-IT" sz="2000" dirty="0"/>
              <a:t> (2013) la </a:t>
            </a:r>
            <a:r>
              <a:rPr lang="it-IT" sz="2000" i="1" dirty="0" err="1"/>
              <a:t>Survey</a:t>
            </a:r>
            <a:r>
              <a:rPr lang="it-IT" sz="2000" dirty="0"/>
              <a:t> moderna non sarebbe una diretta evoluzione di questi illustri antenati, che avrebbero solo alcune delle caratteristiche delle indagini campionarie, ma deriverebbe dal filone di ricerca sull’opinione pubblica inaugurato dai lavori di Archibald </a:t>
            </a:r>
            <a:r>
              <a:rPr lang="it-IT" sz="2000" dirty="0" err="1"/>
              <a:t>Crossley</a:t>
            </a:r>
            <a:r>
              <a:rPr lang="it-IT" sz="2000" dirty="0"/>
              <a:t>, Elmo </a:t>
            </a:r>
            <a:r>
              <a:rPr lang="it-IT" sz="2000" dirty="0" err="1"/>
              <a:t>Roper</a:t>
            </a:r>
            <a:r>
              <a:rPr lang="it-IT" sz="2000" dirty="0"/>
              <a:t> e George Gallup, e sarebbe stata legittimata dal loro successo nel predire correttamente l’esito delle elezioni presidenziali del 1936.</a:t>
            </a:r>
          </a:p>
          <a:p>
            <a:endParaRPr lang="it-IT" sz="2000" dirty="0"/>
          </a:p>
          <a:p>
            <a:r>
              <a:rPr lang="it-IT" sz="2000" dirty="0"/>
              <a:t>Qualunque sia il punto di vista adottato, la maggioranza degli autori concorda sul fatto che la </a:t>
            </a:r>
            <a:r>
              <a:rPr lang="it-IT" sz="2000" i="1" dirty="0" err="1"/>
              <a:t>Survey</a:t>
            </a:r>
            <a:r>
              <a:rPr lang="it-IT" sz="2000" dirty="0"/>
              <a:t> moderna sia </a:t>
            </a:r>
            <a:r>
              <a:rPr lang="it-IT" sz="2000" b="1" dirty="0"/>
              <a:t>un prodotto prettamente statunitense </a:t>
            </a:r>
            <a:r>
              <a:rPr lang="it-IT" sz="2000" dirty="0"/>
              <a:t>e, come altri prodotti culturali, nel corso del ventesimo secolo ha esteso la sua influenza anche nelle altre nazioni, plasmando o quantomeno ispirando la ricerca empirica con indagini campionarie.</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06527241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L’impulso alla diffusione della </a:t>
            </a:r>
            <a:r>
              <a:rPr lang="it-IT" sz="2000" i="1" dirty="0" err="1"/>
              <a:t>Survey</a:t>
            </a:r>
            <a:r>
              <a:rPr lang="it-IT" sz="2000" dirty="0"/>
              <a:t> in America si ebbe a cavallo tra il periodo della Grande Depressione e la Seconda Guerra Mondiale (</a:t>
            </a:r>
            <a:r>
              <a:rPr lang="it-IT" sz="2000" dirty="0" err="1"/>
              <a:t>Groves</a:t>
            </a:r>
            <a:r>
              <a:rPr lang="it-IT" sz="2000" dirty="0"/>
              <a:t> </a:t>
            </a:r>
            <a:r>
              <a:rPr lang="it-IT" sz="2000" i="1" dirty="0"/>
              <a:t>et al.</a:t>
            </a:r>
            <a:r>
              <a:rPr lang="it-IT" sz="2000" dirty="0"/>
              <a:t> 2004), periodo in cui il Governo Federale statunitense destinava molte risorse al finanziamento di ricerche empiriche per rilevare le opinioni e gli atteggiamenti dei cittadini su temi sociali ed economici, in larga parte legati allo sforzo bellico (ad esempio, veniva chiesto agli intervistati di indicare la loro propensione all’acquisto di </a:t>
            </a:r>
            <a:r>
              <a:rPr lang="it-IT" sz="2000" i="1" dirty="0"/>
              <a:t>war</a:t>
            </a:r>
            <a:r>
              <a:rPr lang="it-IT" sz="2000" dirty="0"/>
              <a:t> </a:t>
            </a:r>
            <a:r>
              <a:rPr lang="it-IT" sz="2000" i="1" dirty="0"/>
              <a:t>bonds</a:t>
            </a:r>
            <a:r>
              <a:rPr lang="it-IT" sz="2000" dirty="0"/>
              <a:t> – obbligazioni/titoli di guerra). </a:t>
            </a:r>
          </a:p>
          <a:p>
            <a:r>
              <a:rPr lang="it-IT" sz="2000" dirty="0"/>
              <a:t>Contemporaneamente, anche le imprese erano interessate ad investire nella </a:t>
            </a:r>
            <a:r>
              <a:rPr lang="it-IT" sz="2000" i="1" dirty="0" err="1"/>
              <a:t>Survey</a:t>
            </a:r>
            <a:r>
              <a:rPr lang="it-IT" sz="2000" dirty="0"/>
              <a:t> per ottenere un vantaggio competitivo sui mercati grazie alla conoscenza dei gusti e delle preferenze dei consumatori. Ciò spiega perché, nonostante la Grande Depressione, all’inizio degli anni ‘30 i profitti dei maggiori Network radiofonici erano aumentati (White, 2003) </a:t>
            </a:r>
          </a:p>
          <a:p>
            <a:r>
              <a:rPr lang="it-IT" sz="2000" dirty="0"/>
              <a:t>Nella sua tripartizione dello sviluppo storico della </a:t>
            </a:r>
            <a:r>
              <a:rPr lang="it-IT" sz="2000" i="1" dirty="0" err="1"/>
              <a:t>Survey</a:t>
            </a:r>
            <a:r>
              <a:rPr lang="it-IT" sz="2000" dirty="0"/>
              <a:t>, </a:t>
            </a:r>
            <a:r>
              <a:rPr lang="it-IT" sz="2000" dirty="0" err="1"/>
              <a:t>Groves</a:t>
            </a:r>
            <a:r>
              <a:rPr lang="it-IT" sz="2000" dirty="0"/>
              <a:t> ha dato il nome “</a:t>
            </a:r>
            <a:r>
              <a:rPr lang="it-IT" sz="2000" i="1" dirty="0"/>
              <a:t>The Era of </a:t>
            </a:r>
            <a:r>
              <a:rPr lang="it-IT" sz="2000" i="1" dirty="0" err="1"/>
              <a:t>Invention</a:t>
            </a:r>
            <a:r>
              <a:rPr lang="it-IT" sz="2000" i="1" dirty="0"/>
              <a:t> – 1930–1960” </a:t>
            </a:r>
            <a:r>
              <a:rPr lang="it-IT" sz="2000" dirty="0"/>
              <a:t>a questa prima fase in cui: «I fondatori di questo ambito disciplinare ne crearono le componenti essenziali: il disegno della ricerca, le tecniche di raccolta delle informazioni e gli strumenti per estrarre informazioni statistiche dai dati raccolti con le </a:t>
            </a:r>
            <a:r>
              <a:rPr lang="it-IT" sz="2000" dirty="0" err="1"/>
              <a:t>Survey</a:t>
            </a:r>
            <a:r>
              <a:rPr lang="it-IT" sz="2000" dirty="0"/>
              <a:t>. Mentre stavano sviluppando il metodo, essi stavano anche creando le istituzioni e le organizzazione che avrebbero condotto le indagini nel settore privato, in quello pubblico e in quello accademico» (2011, 861).</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22188726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426755"/>
            <a:ext cx="10346725" cy="5604904"/>
          </a:xfrm>
        </p:spPr>
        <p:txBody>
          <a:bodyPr>
            <a:normAutofit/>
          </a:bodyPr>
          <a:lstStyle/>
          <a:p>
            <a:r>
              <a:rPr lang="it-IT" sz="2000" dirty="0"/>
              <a:t>Jean Converse, nel suo monumentale tomo sulla storia della </a:t>
            </a:r>
            <a:r>
              <a:rPr lang="it-IT" sz="2000" i="1" dirty="0" err="1"/>
              <a:t>Survey</a:t>
            </a:r>
            <a:r>
              <a:rPr lang="it-IT" sz="2000" dirty="0"/>
              <a:t> negli Stati Uniti </a:t>
            </a:r>
            <a:r>
              <a:rPr lang="it-IT" sz="2000" i="1" dirty="0" err="1"/>
              <a:t>Survey</a:t>
            </a:r>
            <a:r>
              <a:rPr lang="it-IT" sz="2000" i="1" dirty="0"/>
              <a:t> </a:t>
            </a:r>
            <a:r>
              <a:rPr lang="it-IT" sz="2000" i="1" dirty="0" err="1"/>
              <a:t>Research</a:t>
            </a:r>
            <a:r>
              <a:rPr lang="it-IT" sz="2000" i="1" dirty="0"/>
              <a:t> in the </a:t>
            </a:r>
            <a:r>
              <a:rPr lang="it-IT" sz="2000" i="1" dirty="0" err="1"/>
              <a:t>United</a:t>
            </a:r>
            <a:r>
              <a:rPr lang="it-IT" sz="2000" i="1" dirty="0"/>
              <a:t> </a:t>
            </a:r>
            <a:r>
              <a:rPr lang="it-IT" sz="2000" i="1" dirty="0" err="1"/>
              <a:t>States</a:t>
            </a:r>
            <a:r>
              <a:rPr lang="it-IT" sz="2000" i="1" dirty="0"/>
              <a:t>: </a:t>
            </a:r>
            <a:r>
              <a:rPr lang="it-IT" sz="2000" i="1" dirty="0" err="1"/>
              <a:t>Roots</a:t>
            </a:r>
            <a:r>
              <a:rPr lang="it-IT" sz="2000" i="1" dirty="0"/>
              <a:t> and </a:t>
            </a:r>
            <a:r>
              <a:rPr lang="it-IT" sz="2000" i="1" dirty="0" err="1"/>
              <a:t>Emergence</a:t>
            </a:r>
            <a:r>
              <a:rPr lang="it-IT" sz="2000" i="1" dirty="0"/>
              <a:t> 1890-1960</a:t>
            </a:r>
            <a:r>
              <a:rPr lang="it-IT" sz="2000" dirty="0"/>
              <a:t> (2009), sostiene che, al di là dei progressi statistici nella teoria del campionamento, l’invenzione e la diffusione della </a:t>
            </a:r>
            <a:r>
              <a:rPr lang="it-IT" sz="2000" dirty="0" err="1"/>
              <a:t>Survey</a:t>
            </a:r>
            <a:r>
              <a:rPr lang="it-IT" sz="2000" dirty="0"/>
              <a:t> negli Stati Uniti sia dovuta a tre fattori concomitanti:</a:t>
            </a:r>
          </a:p>
          <a:p>
            <a:pPr lvl="0"/>
            <a:r>
              <a:rPr lang="it-IT" sz="2000" dirty="0"/>
              <a:t>I giornalisti scoprono la forza dei numeri e la affiancano ad uno dei modi classici di fare giornalismo, le interviste all’uomo della strada: gli stralci delle dichiarazioni rilasciate da comuni cittadini vengono corredati con numeri che indicano la percentuale di persone che condivide la stessa opinione su un determinato argomento;</a:t>
            </a:r>
          </a:p>
          <a:p>
            <a:pPr lvl="0"/>
            <a:r>
              <a:rPr lang="it-IT" sz="2000" dirty="0"/>
              <a:t>Sulla scorta dei lavori di </a:t>
            </a:r>
            <a:r>
              <a:rPr lang="it-IT" sz="2000" dirty="0" err="1"/>
              <a:t>Thurnstone</a:t>
            </a:r>
            <a:r>
              <a:rPr lang="it-IT" sz="2000" dirty="0"/>
              <a:t> in ambito psicologico, le ricerche empiriche di Gallup, </a:t>
            </a:r>
            <a:r>
              <a:rPr lang="it-IT" sz="2000" dirty="0" err="1"/>
              <a:t>Roper</a:t>
            </a:r>
            <a:r>
              <a:rPr lang="it-IT" sz="2000" dirty="0"/>
              <a:t> e Lazarsfeld rafforzano l’idea che gli atteggiamenti e le opinioni si possono “misurare”</a:t>
            </a:r>
            <a:r>
              <a:rPr lang="it-IT" sz="2000" baseline="30000" dirty="0"/>
              <a:t> </a:t>
            </a:r>
            <a:r>
              <a:rPr lang="it-IT" sz="2000" dirty="0"/>
              <a:t>con questionari fatti in larga parte da domande chiuse;</a:t>
            </a:r>
          </a:p>
          <a:p>
            <a:pPr lvl="0"/>
            <a:r>
              <a:rPr lang="it-IT" sz="2000" dirty="0"/>
              <a:t>Il Governo degli Stati Uniti, aveva un disperato bisogno di informazioni di varia natura sui cittadini e, come gli stati ottocenteschi, si attivò per reperirle usando anche le nuove tecniche messe a disposizione dalla </a:t>
            </a:r>
            <a:r>
              <a:rPr lang="it-IT" sz="2000" i="1" dirty="0" err="1"/>
              <a:t>Survey</a:t>
            </a:r>
            <a:r>
              <a:rPr lang="it-IT" sz="2000" i="1" dirty="0"/>
              <a:t>.</a:t>
            </a:r>
            <a:endParaRPr lang="it-IT" sz="2000" dirty="0"/>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196585164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Alla fine della Seconda Guerra Mondiale i tratti metodologici peculiari della </a:t>
            </a:r>
            <a:r>
              <a:rPr lang="it-IT" sz="2000" i="1" dirty="0" err="1"/>
              <a:t>Survey</a:t>
            </a:r>
            <a:r>
              <a:rPr lang="it-IT" sz="2000" dirty="0"/>
              <a:t> erano stati fissati, anche col contributo del </a:t>
            </a:r>
            <a:r>
              <a:rPr lang="it-IT" sz="2000" i="1" dirty="0"/>
              <a:t>Bureau of </a:t>
            </a:r>
            <a:r>
              <a:rPr lang="it-IT" sz="2000" i="1" dirty="0" err="1"/>
              <a:t>Applied</a:t>
            </a:r>
            <a:r>
              <a:rPr lang="it-IT" sz="2000" i="1" dirty="0"/>
              <a:t> Social </a:t>
            </a:r>
            <a:r>
              <a:rPr lang="it-IT" sz="2000" i="1" dirty="0" err="1"/>
              <a:t>Research</a:t>
            </a:r>
            <a:r>
              <a:rPr lang="it-IT" sz="2000" dirty="0"/>
              <a:t> e di Lazarsfeld in particolare. </a:t>
            </a:r>
          </a:p>
          <a:p>
            <a:endParaRPr lang="it-IT" sz="2000" dirty="0"/>
          </a:p>
          <a:p>
            <a:r>
              <a:rPr lang="it-IT" sz="2000" dirty="0"/>
              <a:t>Questi tratti si possono riassumere in: </a:t>
            </a:r>
          </a:p>
          <a:p>
            <a:pPr marL="0" indent="0">
              <a:buNone/>
            </a:pPr>
            <a:endParaRPr lang="it-IT" sz="2000" dirty="0"/>
          </a:p>
          <a:p>
            <a:r>
              <a:rPr lang="it-IT" sz="2000" dirty="0"/>
              <a:t>Procedure di selezione degli intervistati volte a garantire la rappresentatività campionaria; </a:t>
            </a:r>
          </a:p>
          <a:p>
            <a:r>
              <a:rPr lang="it-IT" sz="2000" dirty="0"/>
              <a:t>Questionari costruiti secondo regole precise e inerenti un ampio ventaglio di tematiche sociali, psicologiche, politiche ed economiche; </a:t>
            </a:r>
          </a:p>
          <a:p>
            <a:r>
              <a:rPr lang="it-IT" sz="2000" dirty="0"/>
              <a:t>Procedure di raccolta delle informazioni e somministrazione dei questionari realizzate con l’ausilio di grandi organizzazioni private e/o istituzioni al fine di consentire rilevazioni su larga scala (</a:t>
            </a:r>
            <a:r>
              <a:rPr lang="it-IT" sz="2000" dirty="0" err="1"/>
              <a:t>Groves</a:t>
            </a:r>
            <a:r>
              <a:rPr lang="it-IT" sz="2000" dirty="0"/>
              <a:t> </a:t>
            </a:r>
            <a:r>
              <a:rPr lang="it-IT" sz="2000" i="1" dirty="0"/>
              <a:t>et al.</a:t>
            </a:r>
            <a:r>
              <a:rPr lang="it-IT" sz="2000" dirty="0"/>
              <a:t> 2004; </a:t>
            </a:r>
            <a:r>
              <a:rPr lang="it-IT" sz="2000" dirty="0" err="1"/>
              <a:t>Ornstein</a:t>
            </a:r>
            <a:r>
              <a:rPr lang="it-IT" sz="2000" dirty="0"/>
              <a:t> 2013).</a:t>
            </a:r>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134862006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0346725" cy="5604904"/>
          </a:xfrm>
        </p:spPr>
        <p:txBody>
          <a:bodyPr>
            <a:normAutofit/>
          </a:bodyPr>
          <a:lstStyle/>
          <a:p>
            <a:r>
              <a:rPr lang="it-IT" sz="2000" dirty="0"/>
              <a:t>Alla fine della Seconda Guerra Mondiale i tratti metodologici peculiari della </a:t>
            </a:r>
            <a:r>
              <a:rPr lang="it-IT" sz="2000" i="1" dirty="0" err="1"/>
              <a:t>Survey</a:t>
            </a:r>
            <a:r>
              <a:rPr lang="it-IT" sz="2000" dirty="0"/>
              <a:t> erano stati fissati, anche col contributo del </a:t>
            </a:r>
            <a:r>
              <a:rPr lang="it-IT" sz="2000" i="1" dirty="0"/>
              <a:t>Bureau of </a:t>
            </a:r>
            <a:r>
              <a:rPr lang="it-IT" sz="2000" i="1" dirty="0" err="1"/>
              <a:t>Applied</a:t>
            </a:r>
            <a:r>
              <a:rPr lang="it-IT" sz="2000" i="1" dirty="0"/>
              <a:t> Social </a:t>
            </a:r>
            <a:r>
              <a:rPr lang="it-IT" sz="2000" i="1" dirty="0" err="1"/>
              <a:t>Research</a:t>
            </a:r>
            <a:r>
              <a:rPr lang="it-IT" sz="2000" dirty="0"/>
              <a:t> e di Lazarsfeld in particolare. </a:t>
            </a:r>
          </a:p>
          <a:p>
            <a:endParaRPr lang="it-IT" sz="2000" dirty="0"/>
          </a:p>
          <a:p>
            <a:r>
              <a:rPr lang="it-IT" sz="2000" dirty="0"/>
              <a:t>Questi tratti si possono riassumere in: </a:t>
            </a:r>
          </a:p>
          <a:p>
            <a:pPr marL="0" indent="0">
              <a:buNone/>
            </a:pPr>
            <a:endParaRPr lang="it-IT" sz="2000" dirty="0"/>
          </a:p>
          <a:p>
            <a:r>
              <a:rPr lang="it-IT" sz="2000" dirty="0"/>
              <a:t>Procedure di selezione degli intervistati volte a garantire la rappresentatività campionaria; </a:t>
            </a:r>
          </a:p>
          <a:p>
            <a:r>
              <a:rPr lang="it-IT" sz="2000" dirty="0"/>
              <a:t>Questionari costruiti secondo regole precise e inerenti un ampio ventaglio di tematiche sociali, psicologiche, politiche ed economiche; </a:t>
            </a:r>
          </a:p>
          <a:p>
            <a:r>
              <a:rPr lang="it-IT" sz="2000" dirty="0"/>
              <a:t>Procedure di raccolta delle informazioni e somministrazione dei questionari realizzate con l’ausilio di grandi organizzazioni private e/o istituzioni al fine di consentire rilevazioni su larga scala (</a:t>
            </a:r>
            <a:r>
              <a:rPr lang="it-IT" sz="2000" dirty="0" err="1"/>
              <a:t>Groves</a:t>
            </a:r>
            <a:r>
              <a:rPr lang="it-IT" sz="2000" dirty="0"/>
              <a:t> </a:t>
            </a:r>
            <a:r>
              <a:rPr lang="it-IT" sz="2000" i="1" dirty="0"/>
              <a:t>et al.</a:t>
            </a:r>
            <a:r>
              <a:rPr lang="it-IT" sz="2000" dirty="0"/>
              <a:t> 2004; </a:t>
            </a:r>
            <a:r>
              <a:rPr lang="it-IT" sz="2000" dirty="0" err="1"/>
              <a:t>Ornstein</a:t>
            </a:r>
            <a:r>
              <a:rPr lang="it-IT" sz="2000" dirty="0"/>
              <a:t> 2013).</a:t>
            </a:r>
          </a:p>
          <a:p>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Le origini della </a:t>
            </a:r>
            <a:r>
              <a:rPr lang="it-IT" sz="4800" b="1" dirty="0" err="1">
                <a:latin typeface="+mj-lt"/>
                <a:ea typeface="+mj-ea"/>
                <a:cs typeface="+mj-cs"/>
              </a:rPr>
              <a:t>Survey</a:t>
            </a:r>
            <a:endParaRPr lang="it-IT" sz="4800" b="1" dirty="0">
              <a:latin typeface="+mj-lt"/>
              <a:ea typeface="+mj-ea"/>
              <a:cs typeface="+mj-cs"/>
            </a:endParaRPr>
          </a:p>
        </p:txBody>
      </p:sp>
    </p:spTree>
    <p:extLst>
      <p:ext uri="{BB962C8B-B14F-4D97-AF65-F5344CB8AC3E}">
        <p14:creationId xmlns:p14="http://schemas.microsoft.com/office/powerpoint/2010/main" val="20858072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1253096"/>
            <a:ext cx="12123174" cy="5678646"/>
          </a:xfrm>
        </p:spPr>
        <p:txBody>
          <a:bodyPr>
            <a:normAutofit/>
          </a:bodyPr>
          <a:lstStyle/>
          <a:p>
            <a:pPr marL="0" indent="0" algn="just">
              <a:buNone/>
            </a:pPr>
            <a:r>
              <a:rPr lang="it-IT" sz="2000" dirty="0"/>
              <a:t>Lo sviluppo di Internet e del digitale sta avendo un impatto senza precedenti sulla ricerca sociale. Secondo </a:t>
            </a:r>
            <a:r>
              <a:rPr lang="it-IT" sz="2000" dirty="0" err="1"/>
              <a:t>Groves</a:t>
            </a:r>
            <a:r>
              <a:rPr lang="it-IT" sz="2000" dirty="0"/>
              <a:t> (2011), la società stessa ha creato un sistema che misura, rileva, registra ogni tipo di attività in modo «organico». (Il prodotto di questa sorta di «auto-misurazione» è noto come «big data» - Molteni e </a:t>
            </a:r>
            <a:r>
              <a:rPr lang="it-IT" sz="2000" dirty="0" err="1"/>
              <a:t>Airoldi</a:t>
            </a:r>
            <a:r>
              <a:rPr lang="it-IT" sz="2000" dirty="0"/>
              <a:t> 2018, 105).</a:t>
            </a:r>
          </a:p>
          <a:p>
            <a:pPr marL="0" indent="0" algn="just">
              <a:buNone/>
            </a:pPr>
            <a:endParaRPr lang="it-IT" sz="2000" dirty="0"/>
          </a:p>
          <a:p>
            <a:pPr marL="0" indent="0" algn="just">
              <a:buNone/>
            </a:pPr>
            <a:r>
              <a:rPr lang="it-IT" sz="2000" dirty="0"/>
              <a:t>Il digitale ha profondamente trasformato il contesto delle </a:t>
            </a:r>
            <a:r>
              <a:rPr lang="it-IT" sz="2000" dirty="0" err="1"/>
              <a:t>Survey</a:t>
            </a:r>
            <a:r>
              <a:rPr lang="it-IT" sz="2000" dirty="0"/>
              <a:t>, cambiando il modo in cui le persone si informano, usano i media ed entrano in relazione con i brand, modificando anche il modo in cui le persone si relazionano e reagiscono agli stimoli, comprese le richieste di collaborazione alle indagini di marketing (</a:t>
            </a:r>
            <a:r>
              <a:rPr lang="it-IT" sz="2000" dirty="0" err="1"/>
              <a:t>Schmitz</a:t>
            </a:r>
            <a:r>
              <a:rPr lang="it-IT" sz="2000" dirty="0"/>
              <a:t> 2018, 20).</a:t>
            </a:r>
          </a:p>
          <a:p>
            <a:pPr marL="0" indent="0" algn="just">
              <a:buNone/>
            </a:pPr>
            <a:endParaRPr lang="it-IT" sz="2000" dirty="0"/>
          </a:p>
          <a:p>
            <a:pPr marL="0" indent="0" algn="just">
              <a:buNone/>
            </a:pPr>
            <a:r>
              <a:rPr lang="it-IT" sz="2000" dirty="0"/>
              <a:t>Il mondo della ricerca sociale e di mercato sta lavorando per adattarsi a questa nuova realtà, e sempre più spesso – specie in ambito marketing – ricorre alle indagini online, appetibili perché rispetto agli approcci tradizionali garantiscono una maggiore velocità di realizzazione e costi ridotti. </a:t>
            </a:r>
          </a:p>
          <a:p>
            <a:pPr marL="0" indent="0" algn="just">
              <a:buNone/>
            </a:pPr>
            <a:r>
              <a:rPr lang="it-IT" sz="2000" dirty="0"/>
              <a:t>Tuttavia, per valutare la bontà delle ricerche, occorre ancora operare una distinzione tra il ricorso al Web come strumento di rilevazione, che apre nuove e interessanti opportunità grazie alle piattaforme digitali, e il Web come frame di campionamento, che presenta ancora oggi alcuni limiti in termini di copertura e tipo di popolazione raggiungibile (</a:t>
            </a:r>
            <a:r>
              <a:rPr lang="it-IT" sz="2000" i="1" dirty="0"/>
              <a:t>ibidem</a:t>
            </a:r>
            <a:r>
              <a:rPr lang="it-IT" sz="2000" dirty="0"/>
              <a:t>).</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226173340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5678646"/>
          </a:xfrm>
        </p:spPr>
        <p:txBody>
          <a:bodyPr>
            <a:normAutofit/>
          </a:bodyPr>
          <a:lstStyle/>
          <a:p>
            <a:pPr marL="0" indent="0" algn="just">
              <a:buNone/>
            </a:pPr>
            <a:r>
              <a:rPr lang="it-IT" sz="2000" dirty="0"/>
              <a:t>Internet ha modificato l’ecosistema mediale moltiplicando i canali di comunicazione e magnificando gli stimoli mediali che si possono ricevere ogni giorno, questo ha modificato l’ambiente in cui operano le </a:t>
            </a:r>
            <a:r>
              <a:rPr lang="it-IT" sz="2000" dirty="0" err="1"/>
              <a:t>survey</a:t>
            </a:r>
            <a:r>
              <a:rPr lang="it-IT" sz="2000" dirty="0"/>
              <a:t> e il modo in cui gli esseri umani si rapportano ad esse (reattività e </a:t>
            </a:r>
            <a:r>
              <a:rPr lang="it-IT" sz="2000" dirty="0" err="1"/>
              <a:t>disponibiltà</a:t>
            </a:r>
            <a:r>
              <a:rPr lang="it-IT" sz="2000" dirty="0"/>
              <a:t>).</a:t>
            </a:r>
          </a:p>
          <a:p>
            <a:pPr marL="0" indent="0" algn="just">
              <a:buNone/>
            </a:pPr>
            <a:endParaRPr lang="it-IT" sz="2000" dirty="0"/>
          </a:p>
          <a:p>
            <a:pPr marL="0" indent="0" algn="just">
              <a:buNone/>
            </a:pPr>
            <a:r>
              <a:rPr lang="it-IT" sz="2000" dirty="0"/>
              <a:t>Nora </a:t>
            </a:r>
            <a:r>
              <a:rPr lang="it-IT" sz="2000" dirty="0" err="1"/>
              <a:t>Herta</a:t>
            </a:r>
            <a:r>
              <a:rPr lang="it-IT" sz="2000" dirty="0"/>
              <a:t> </a:t>
            </a:r>
            <a:r>
              <a:rPr lang="it-IT" sz="2000" dirty="0" err="1"/>
              <a:t>Schmitz</a:t>
            </a:r>
            <a:r>
              <a:rPr lang="it-IT" sz="2000" dirty="0"/>
              <a:t> (2018, 21) individua una serie di criticità per chi vuole effettuare delle </a:t>
            </a:r>
            <a:r>
              <a:rPr lang="it-IT" sz="2000" dirty="0" err="1"/>
              <a:t>Survey</a:t>
            </a:r>
            <a:r>
              <a:rPr lang="it-IT" sz="2000" dirty="0"/>
              <a:t> in Italia, alla luce del nuovo ecosistema mediale:</a:t>
            </a:r>
          </a:p>
          <a:p>
            <a:pPr marL="0" indent="0" algn="just">
              <a:buNone/>
            </a:pPr>
            <a:endParaRPr lang="it-IT" sz="2000" dirty="0"/>
          </a:p>
          <a:p>
            <a:r>
              <a:rPr lang="it-IT" sz="2000" dirty="0"/>
              <a:t>minore reattività agli stimoli e la riduzione della capacità dei soggetti di ricordare i contenuti cui sono esposti e di ricostruire i propri comportamenti;</a:t>
            </a:r>
          </a:p>
          <a:p>
            <a:r>
              <a:rPr lang="it-IT" sz="2000" dirty="0"/>
              <a:t>sempre minore disponibilità dei possibili rispondenti a partecipare alle indagini;</a:t>
            </a:r>
          </a:p>
          <a:p>
            <a:r>
              <a:rPr lang="it-IT" sz="2000" dirty="0"/>
              <a:t>esplosione negli ultimi anni delle attività di </a:t>
            </a:r>
            <a:r>
              <a:rPr lang="it-IT" sz="2000" i="1" dirty="0" err="1"/>
              <a:t>direct</a:t>
            </a:r>
            <a:r>
              <a:rPr lang="it-IT" sz="2000" i="1" dirty="0"/>
              <a:t> marketing </a:t>
            </a:r>
            <a:r>
              <a:rPr lang="it-IT" sz="2000" dirty="0"/>
              <a:t>e difficoltà che la popolazione ha nel distinguere tra questo tipo di sollecito e le richieste di collaborazione alle indagini sociali e di marketing;</a:t>
            </a:r>
          </a:p>
          <a:p>
            <a:r>
              <a:rPr lang="it-IT" sz="2000" dirty="0"/>
              <a:t>il mondo delle ricerche sociali e di mercato fatica ad adattarsi al nuovo contesto (richieste di collaborazione onerose; questionari lunghi, esteticamente non piacevoli e tediosi);</a:t>
            </a:r>
          </a:p>
          <a:p>
            <a:r>
              <a:rPr lang="it-IT" sz="2000" dirty="0"/>
              <a:t>crescente multi-etnicità della società italiana;</a:t>
            </a:r>
          </a:p>
          <a:p>
            <a:r>
              <a:rPr lang="it-IT" sz="2000" i="1" dirty="0" err="1"/>
              <a:t>digital</a:t>
            </a:r>
            <a:r>
              <a:rPr lang="it-IT" sz="2000" i="1" dirty="0"/>
              <a:t> divide</a:t>
            </a:r>
            <a:r>
              <a:rPr lang="it-IT" sz="2000" dirty="0"/>
              <a:t>.</a:t>
            </a:r>
          </a:p>
          <a:p>
            <a:pPr marL="0" indent="0" algn="just">
              <a:buNone/>
            </a:pPr>
            <a:endParaRPr lang="it-IT" sz="2000" dirty="0"/>
          </a:p>
          <a:p>
            <a:pPr marL="0" indent="0" algn="just">
              <a:buNone/>
            </a:pPr>
            <a:endParaRPr lang="it-IT" sz="20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182899811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p:cNvPicPr>
            <a:picLocks noChangeAspect="1"/>
          </p:cNvPicPr>
          <p:nvPr/>
        </p:nvPicPr>
        <p:blipFill>
          <a:blip r:embed="rId2"/>
          <a:stretch>
            <a:fillRect/>
          </a:stretch>
        </p:blipFill>
        <p:spPr>
          <a:xfrm>
            <a:off x="5774770" y="907537"/>
            <a:ext cx="5990142" cy="5826638"/>
          </a:xfrm>
          <a:prstGeom prst="rect">
            <a:avLst/>
          </a:prstGeom>
        </p:spPr>
      </p:pic>
      <p:pic>
        <p:nvPicPr>
          <p:cNvPr id="9" name="Immagin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367" y="1409699"/>
            <a:ext cx="5676403" cy="3067051"/>
          </a:xfrm>
          <a:prstGeom prst="rect">
            <a:avLst/>
          </a:prstGeom>
        </p:spPr>
      </p:pic>
      <p:sp>
        <p:nvSpPr>
          <p:cNvPr id="4" name="Titolo 1">
            <a:extLst>
              <a:ext uri="{FF2B5EF4-FFF2-40B4-BE49-F238E27FC236}">
                <a16:creationId xmlns:a16="http://schemas.microsoft.com/office/drawing/2014/main" id="{9BAF029A-2631-4B55-9A8B-C53FEB1375FF}"/>
              </a:ext>
            </a:extLst>
          </p:cNvPr>
          <p:cNvSpPr>
            <a:spLocks noGrp="1"/>
          </p:cNvSpPr>
          <p:nvPr>
            <p:ph type="title"/>
          </p:nvPr>
        </p:nvSpPr>
        <p:spPr>
          <a:xfrm>
            <a:off x="0" y="0"/>
            <a:ext cx="12192000" cy="796413"/>
          </a:xfrm>
        </p:spPr>
        <p:txBody>
          <a:bodyPr/>
          <a:lstStyle/>
          <a:p>
            <a:pPr algn="ctr"/>
            <a:r>
              <a:rPr lang="it-IT" dirty="0"/>
              <a:t>I limiti dei Big Data</a:t>
            </a:r>
          </a:p>
        </p:txBody>
      </p:sp>
    </p:spTree>
    <p:extLst>
      <p:ext uri="{BB962C8B-B14F-4D97-AF65-F5344CB8AC3E}">
        <p14:creationId xmlns:p14="http://schemas.microsoft.com/office/powerpoint/2010/main" val="23868962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graphicFrame>
        <p:nvGraphicFramePr>
          <p:cNvPr id="7" name="Grafico 6"/>
          <p:cNvGraphicFramePr>
            <a:graphicFrameLocks/>
          </p:cNvGraphicFramePr>
          <p:nvPr/>
        </p:nvGraphicFramePr>
        <p:xfrm>
          <a:off x="92364" y="1225036"/>
          <a:ext cx="10595301" cy="5559222"/>
        </p:xfrm>
        <a:graphic>
          <a:graphicData uri="http://schemas.openxmlformats.org/drawingml/2006/chart">
            <c:chart xmlns:c="http://schemas.openxmlformats.org/drawingml/2006/chart" xmlns:r="http://schemas.openxmlformats.org/officeDocument/2006/relationships" r:id="rId2"/>
          </a:graphicData>
        </a:graphic>
      </p:graphicFrame>
      <p:sp>
        <p:nvSpPr>
          <p:cNvPr id="8" name="Rettangolo 7"/>
          <p:cNvSpPr/>
          <p:nvPr/>
        </p:nvSpPr>
        <p:spPr>
          <a:xfrm>
            <a:off x="8544232" y="2698954"/>
            <a:ext cx="3647768" cy="2246769"/>
          </a:xfrm>
          <a:prstGeom prst="rect">
            <a:avLst/>
          </a:prstGeom>
        </p:spPr>
        <p:txBody>
          <a:bodyPr wrap="square">
            <a:spAutoFit/>
          </a:bodyPr>
          <a:lstStyle/>
          <a:p>
            <a:endParaRPr lang="it-IT" sz="2000" dirty="0"/>
          </a:p>
          <a:p>
            <a:r>
              <a:rPr lang="it-IT" sz="2000" dirty="0"/>
              <a:t>N.B.</a:t>
            </a:r>
          </a:p>
          <a:p>
            <a:r>
              <a:rPr lang="it-IT" sz="2000" dirty="0"/>
              <a:t>Definizione Operativa</a:t>
            </a:r>
          </a:p>
          <a:p>
            <a:endParaRPr lang="it-IT" sz="2000" dirty="0"/>
          </a:p>
          <a:p>
            <a:r>
              <a:rPr lang="it-IT" sz="2000" dirty="0"/>
              <a:t>Percentuale di individui che hanno usato Internet almeno una volta negli ultimi 3 mesi</a:t>
            </a:r>
          </a:p>
        </p:txBody>
      </p:sp>
      <p:sp>
        <p:nvSpPr>
          <p:cNvPr id="9" name="Rettangolo 8"/>
          <p:cNvSpPr/>
          <p:nvPr/>
        </p:nvSpPr>
        <p:spPr>
          <a:xfrm>
            <a:off x="157316" y="565581"/>
            <a:ext cx="12034684" cy="738664"/>
          </a:xfrm>
          <a:prstGeom prst="rect">
            <a:avLst/>
          </a:prstGeom>
        </p:spPr>
        <p:txBody>
          <a:bodyPr wrap="square">
            <a:spAutoFit/>
          </a:bodyPr>
          <a:lstStyle/>
          <a:p>
            <a:pPr algn="ctr"/>
            <a:endParaRPr lang="it-IT" dirty="0"/>
          </a:p>
          <a:p>
            <a:pPr algn="ctr"/>
            <a:r>
              <a:rPr lang="it-IT" sz="2400" dirty="0"/>
              <a:t>Popolazione attiva su Internet nel 2018 (% sul totale della Popolazione, fonte: </a:t>
            </a:r>
            <a:r>
              <a:rPr lang="it-IT" sz="2400" dirty="0" err="1"/>
              <a:t>Eurostat</a:t>
            </a:r>
            <a:r>
              <a:rPr lang="it-IT" sz="2400" dirty="0"/>
              <a:t>)</a:t>
            </a:r>
          </a:p>
        </p:txBody>
      </p:sp>
    </p:spTree>
    <p:extLst>
      <p:ext uri="{BB962C8B-B14F-4D97-AF65-F5344CB8AC3E}">
        <p14:creationId xmlns:p14="http://schemas.microsoft.com/office/powerpoint/2010/main" val="413454856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pic>
        <p:nvPicPr>
          <p:cNvPr id="2" name="Immagine 1"/>
          <p:cNvPicPr>
            <a:picLocks noChangeAspect="1"/>
          </p:cNvPicPr>
          <p:nvPr/>
        </p:nvPicPr>
        <p:blipFill>
          <a:blip r:embed="rId2"/>
          <a:stretch>
            <a:fillRect/>
          </a:stretch>
        </p:blipFill>
        <p:spPr>
          <a:xfrm>
            <a:off x="0" y="1500494"/>
            <a:ext cx="10172391" cy="5353890"/>
          </a:xfrm>
          <a:prstGeom prst="rect">
            <a:avLst/>
          </a:prstGeom>
        </p:spPr>
      </p:pic>
      <p:sp>
        <p:nvSpPr>
          <p:cNvPr id="3" name="Rettangolo 2"/>
          <p:cNvSpPr/>
          <p:nvPr/>
        </p:nvSpPr>
        <p:spPr>
          <a:xfrm>
            <a:off x="184731" y="963787"/>
            <a:ext cx="8207568" cy="369332"/>
          </a:xfrm>
          <a:prstGeom prst="rect">
            <a:avLst/>
          </a:prstGeom>
        </p:spPr>
        <p:txBody>
          <a:bodyPr wrap="none">
            <a:spAutoFit/>
          </a:bodyPr>
          <a:lstStyle/>
          <a:p>
            <a:r>
              <a:rPr lang="en-US" dirty="0"/>
              <a:t>The Digital Economy and Society Index – DESI </a:t>
            </a:r>
            <a:r>
              <a:rPr lang="en-US" dirty="0" err="1"/>
              <a:t>nel</a:t>
            </a:r>
            <a:r>
              <a:rPr lang="en-US" dirty="0"/>
              <a:t> 2019 (Fonte: </a:t>
            </a:r>
            <a:r>
              <a:rPr lang="en-US" dirty="0" err="1"/>
              <a:t>Commissione</a:t>
            </a:r>
            <a:r>
              <a:rPr lang="en-US" dirty="0"/>
              <a:t> </a:t>
            </a:r>
            <a:r>
              <a:rPr lang="en-US" dirty="0" err="1"/>
              <a:t>Europea</a:t>
            </a:r>
            <a:r>
              <a:rPr lang="en-US" dirty="0"/>
              <a:t>) </a:t>
            </a:r>
            <a:endParaRPr lang="it-IT" dirty="0"/>
          </a:p>
        </p:txBody>
      </p:sp>
      <p:sp>
        <p:nvSpPr>
          <p:cNvPr id="4" name="Rettangolo 3"/>
          <p:cNvSpPr/>
          <p:nvPr/>
        </p:nvSpPr>
        <p:spPr>
          <a:xfrm>
            <a:off x="8475866" y="3614566"/>
            <a:ext cx="3393050" cy="2585323"/>
          </a:xfrm>
          <a:prstGeom prst="rect">
            <a:avLst/>
          </a:prstGeom>
        </p:spPr>
        <p:txBody>
          <a:bodyPr wrap="square">
            <a:spAutoFit/>
          </a:bodyPr>
          <a:lstStyle/>
          <a:p>
            <a:r>
              <a:rPr lang="it-IT" dirty="0"/>
              <a:t> DESI è un indice che combina circa 30 indicatori relativi alle performance digitali delle nazioni europee, suddivisi in cinque dimensioni principali: Connettività, Capitale umano, Uso di Internet, Integrazione della tecnologia digitale, Servizi pubblici digitali.</a:t>
            </a:r>
          </a:p>
        </p:txBody>
      </p:sp>
    </p:spTree>
    <p:extLst>
      <p:ext uri="{BB962C8B-B14F-4D97-AF65-F5344CB8AC3E}">
        <p14:creationId xmlns:p14="http://schemas.microsoft.com/office/powerpoint/2010/main" val="164156340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1"/>
          <p:cNvSpPr>
            <a:spLocks noGrp="1"/>
          </p:cNvSpPr>
          <p:nvPr>
            <p:ph type="title"/>
          </p:nvPr>
        </p:nvSpPr>
        <p:spPr>
          <a:xfrm>
            <a:off x="0" y="0"/>
            <a:ext cx="12270658" cy="796413"/>
          </a:xfrm>
        </p:spPr>
        <p:txBody>
          <a:bodyPr/>
          <a:lstStyle/>
          <a:p>
            <a:pPr algn="ctr"/>
            <a:r>
              <a:rPr lang="it-IT" dirty="0"/>
              <a:t>L’Italia e Internet</a:t>
            </a:r>
          </a:p>
        </p:txBody>
      </p:sp>
      <p:sp>
        <p:nvSpPr>
          <p:cNvPr id="6" name="Rettangolo 5"/>
          <p:cNvSpPr/>
          <p:nvPr/>
        </p:nvSpPr>
        <p:spPr>
          <a:xfrm>
            <a:off x="0" y="611747"/>
            <a:ext cx="184731" cy="369332"/>
          </a:xfrm>
          <a:prstGeom prst="rect">
            <a:avLst/>
          </a:prstGeom>
        </p:spPr>
        <p:txBody>
          <a:bodyPr wrap="none">
            <a:spAutoFit/>
          </a:bodyPr>
          <a:lstStyle/>
          <a:p>
            <a:endParaRPr lang="it-IT" dirty="0"/>
          </a:p>
        </p:txBody>
      </p:sp>
      <p:sp>
        <p:nvSpPr>
          <p:cNvPr id="8" name="Rettangolo 7"/>
          <p:cNvSpPr/>
          <p:nvPr/>
        </p:nvSpPr>
        <p:spPr>
          <a:xfrm>
            <a:off x="8062451" y="1767507"/>
            <a:ext cx="3647768" cy="2246769"/>
          </a:xfrm>
          <a:prstGeom prst="rect">
            <a:avLst/>
          </a:prstGeom>
        </p:spPr>
        <p:txBody>
          <a:bodyPr wrap="square">
            <a:spAutoFit/>
          </a:bodyPr>
          <a:lstStyle/>
          <a:p>
            <a:endParaRPr lang="it-IT" sz="2000" dirty="0"/>
          </a:p>
          <a:p>
            <a:r>
              <a:rPr lang="it-IT" sz="2000" dirty="0"/>
              <a:t>N.B.</a:t>
            </a:r>
          </a:p>
          <a:p>
            <a:r>
              <a:rPr lang="it-IT" sz="2000" dirty="0"/>
              <a:t>Definizione Operativa</a:t>
            </a:r>
          </a:p>
          <a:p>
            <a:endParaRPr lang="it-IT" sz="2000" dirty="0"/>
          </a:p>
          <a:p>
            <a:r>
              <a:rPr lang="it-IT" sz="2000" dirty="0"/>
              <a:t>Percentuale di individui che hanno usato Internet almeno una volta negli ultimi 3 mesi</a:t>
            </a:r>
          </a:p>
        </p:txBody>
      </p:sp>
      <p:sp>
        <p:nvSpPr>
          <p:cNvPr id="9" name="Rettangolo 8"/>
          <p:cNvSpPr/>
          <p:nvPr/>
        </p:nvSpPr>
        <p:spPr>
          <a:xfrm>
            <a:off x="157316" y="565581"/>
            <a:ext cx="12034684" cy="738664"/>
          </a:xfrm>
          <a:prstGeom prst="rect">
            <a:avLst/>
          </a:prstGeom>
        </p:spPr>
        <p:txBody>
          <a:bodyPr wrap="square">
            <a:spAutoFit/>
          </a:bodyPr>
          <a:lstStyle/>
          <a:p>
            <a:pPr algn="ctr"/>
            <a:endParaRPr lang="it-IT" dirty="0"/>
          </a:p>
          <a:p>
            <a:pPr algn="ctr"/>
            <a:r>
              <a:rPr lang="it-IT" sz="2400" dirty="0"/>
              <a:t>Attività su Internet nel 2018 EU vs Italia (% sul totale della Popolazione, fonte: </a:t>
            </a:r>
            <a:r>
              <a:rPr lang="it-IT" sz="2400" dirty="0" err="1"/>
              <a:t>Eurostat</a:t>
            </a:r>
            <a:r>
              <a:rPr lang="it-IT" sz="2400" dirty="0"/>
              <a:t>)</a:t>
            </a:r>
          </a:p>
        </p:txBody>
      </p:sp>
      <p:graphicFrame>
        <p:nvGraphicFramePr>
          <p:cNvPr id="2" name="Tabella 1"/>
          <p:cNvGraphicFramePr>
            <a:graphicFrameLocks noGrp="1"/>
          </p:cNvGraphicFramePr>
          <p:nvPr/>
        </p:nvGraphicFramePr>
        <p:xfrm>
          <a:off x="184731" y="1408160"/>
          <a:ext cx="6807200" cy="2599705"/>
        </p:xfrm>
        <a:graphic>
          <a:graphicData uri="http://schemas.openxmlformats.org/drawingml/2006/table">
            <a:tbl>
              <a:tblPr firstRow="1" bandRow="1">
                <a:tableStyleId>{073A0DAA-6AF3-43AB-8588-CEC1D06C72B9}</a:tableStyleId>
              </a:tblPr>
              <a:tblGrid>
                <a:gridCol w="4639351">
                  <a:extLst>
                    <a:ext uri="{9D8B030D-6E8A-4147-A177-3AD203B41FA5}">
                      <a16:colId xmlns:a16="http://schemas.microsoft.com/office/drawing/2014/main" val="20000"/>
                    </a:ext>
                  </a:extLst>
                </a:gridCol>
                <a:gridCol w="1026269">
                  <a:extLst>
                    <a:ext uri="{9D8B030D-6E8A-4147-A177-3AD203B41FA5}">
                      <a16:colId xmlns:a16="http://schemas.microsoft.com/office/drawing/2014/main" val="20001"/>
                    </a:ext>
                  </a:extLst>
                </a:gridCol>
                <a:gridCol w="1141580">
                  <a:extLst>
                    <a:ext uri="{9D8B030D-6E8A-4147-A177-3AD203B41FA5}">
                      <a16:colId xmlns:a16="http://schemas.microsoft.com/office/drawing/2014/main" val="20002"/>
                    </a:ext>
                  </a:extLst>
                </a:gridCol>
              </a:tblGrid>
              <a:tr h="345477">
                <a:tc>
                  <a:txBody>
                    <a:bodyPr/>
                    <a:lstStyle/>
                    <a:p>
                      <a:pPr algn="ctr"/>
                      <a:r>
                        <a:rPr lang="it-IT" dirty="0"/>
                        <a:t>Attività online</a:t>
                      </a:r>
                    </a:p>
                  </a:txBody>
                  <a:tcPr/>
                </a:tc>
                <a:tc>
                  <a:txBody>
                    <a:bodyPr/>
                    <a:lstStyle/>
                    <a:p>
                      <a:pPr algn="ctr"/>
                      <a:r>
                        <a:rPr lang="it-IT" dirty="0"/>
                        <a:t>EU</a:t>
                      </a:r>
                    </a:p>
                  </a:txBody>
                  <a:tcPr/>
                </a:tc>
                <a:tc>
                  <a:txBody>
                    <a:bodyPr/>
                    <a:lstStyle/>
                    <a:p>
                      <a:pPr algn="ctr"/>
                      <a:r>
                        <a:rPr lang="it-IT" dirty="0"/>
                        <a:t>Italia</a:t>
                      </a:r>
                    </a:p>
                  </a:txBody>
                  <a:tcPr/>
                </a:tc>
                <a:extLst>
                  <a:ext uri="{0D108BD9-81ED-4DB2-BD59-A6C34878D82A}">
                    <a16:rowId xmlns:a16="http://schemas.microsoft.com/office/drawing/2014/main" val="10000"/>
                  </a:ext>
                </a:extLst>
              </a:tr>
              <a:tr h="345477">
                <a:tc>
                  <a:txBody>
                    <a:bodyPr/>
                    <a:lstStyle/>
                    <a:p>
                      <a:r>
                        <a:rPr lang="it-IT" dirty="0"/>
                        <a:t>Mandare/ricevere Email</a:t>
                      </a:r>
                    </a:p>
                  </a:txBody>
                  <a:tcPr/>
                </a:tc>
                <a:tc>
                  <a:txBody>
                    <a:bodyPr/>
                    <a:lstStyle/>
                    <a:p>
                      <a:pPr algn="ctr"/>
                      <a:r>
                        <a:rPr lang="it-IT" dirty="0"/>
                        <a:t>73</a:t>
                      </a:r>
                    </a:p>
                  </a:txBody>
                  <a:tcPr/>
                </a:tc>
                <a:tc>
                  <a:txBody>
                    <a:bodyPr/>
                    <a:lstStyle/>
                    <a:p>
                      <a:pPr algn="ctr"/>
                      <a:r>
                        <a:rPr lang="it-IT" dirty="0"/>
                        <a:t>57</a:t>
                      </a:r>
                    </a:p>
                  </a:txBody>
                  <a:tcPr/>
                </a:tc>
                <a:extLst>
                  <a:ext uri="{0D108BD9-81ED-4DB2-BD59-A6C34878D82A}">
                    <a16:rowId xmlns:a16="http://schemas.microsoft.com/office/drawing/2014/main" val="10001"/>
                  </a:ext>
                </a:extLst>
              </a:tr>
              <a:tr h="345477">
                <a:tc>
                  <a:txBody>
                    <a:bodyPr/>
                    <a:lstStyle/>
                    <a:p>
                      <a:r>
                        <a:rPr lang="it-IT" dirty="0"/>
                        <a:t>Telefonare/videochiamare</a:t>
                      </a:r>
                    </a:p>
                  </a:txBody>
                  <a:tcPr/>
                </a:tc>
                <a:tc>
                  <a:txBody>
                    <a:bodyPr/>
                    <a:lstStyle/>
                    <a:p>
                      <a:pPr algn="ctr"/>
                      <a:r>
                        <a:rPr lang="it-IT" dirty="0"/>
                        <a:t>42</a:t>
                      </a:r>
                    </a:p>
                  </a:txBody>
                  <a:tcPr/>
                </a:tc>
                <a:tc>
                  <a:txBody>
                    <a:bodyPr/>
                    <a:lstStyle/>
                    <a:p>
                      <a:pPr algn="ctr"/>
                      <a:r>
                        <a:rPr lang="it-IT" dirty="0"/>
                        <a:t>35</a:t>
                      </a:r>
                    </a:p>
                  </a:txBody>
                  <a:tcPr/>
                </a:tc>
                <a:extLst>
                  <a:ext uri="{0D108BD9-81ED-4DB2-BD59-A6C34878D82A}">
                    <a16:rowId xmlns:a16="http://schemas.microsoft.com/office/drawing/2014/main" val="10002"/>
                  </a:ext>
                </a:extLst>
              </a:tr>
              <a:tr h="405145">
                <a:tc>
                  <a:txBody>
                    <a:bodyPr/>
                    <a:lstStyle/>
                    <a:p>
                      <a:r>
                        <a:rPr lang="it-IT" dirty="0"/>
                        <a:t>Partecipare</a:t>
                      </a:r>
                      <a:r>
                        <a:rPr lang="it-IT" baseline="0" dirty="0"/>
                        <a:t> alle attività di un </a:t>
                      </a:r>
                      <a:r>
                        <a:rPr lang="it-IT" dirty="0"/>
                        <a:t>Social</a:t>
                      </a:r>
                      <a:r>
                        <a:rPr lang="it-IT" baseline="0" dirty="0"/>
                        <a:t> Network</a:t>
                      </a:r>
                      <a:endParaRPr lang="it-IT" dirty="0"/>
                    </a:p>
                  </a:txBody>
                  <a:tcPr/>
                </a:tc>
                <a:tc>
                  <a:txBody>
                    <a:bodyPr/>
                    <a:lstStyle/>
                    <a:p>
                      <a:pPr algn="ctr"/>
                      <a:r>
                        <a:rPr lang="it-IT" dirty="0"/>
                        <a:t>56</a:t>
                      </a:r>
                    </a:p>
                  </a:txBody>
                  <a:tcPr/>
                </a:tc>
                <a:tc>
                  <a:txBody>
                    <a:bodyPr/>
                    <a:lstStyle/>
                    <a:p>
                      <a:pPr algn="ctr"/>
                      <a:r>
                        <a:rPr lang="it-IT" dirty="0"/>
                        <a:t>46</a:t>
                      </a:r>
                    </a:p>
                  </a:txBody>
                  <a:tcPr/>
                </a:tc>
                <a:extLst>
                  <a:ext uri="{0D108BD9-81ED-4DB2-BD59-A6C34878D82A}">
                    <a16:rowId xmlns:a16="http://schemas.microsoft.com/office/drawing/2014/main" val="10003"/>
                  </a:ext>
                </a:extLst>
              </a:tr>
              <a:tr h="345477">
                <a:tc>
                  <a:txBody>
                    <a:bodyPr/>
                    <a:lstStyle/>
                    <a:p>
                      <a:r>
                        <a:rPr lang="it-IT" dirty="0"/>
                        <a:t>Cercare</a:t>
                      </a:r>
                      <a:r>
                        <a:rPr lang="it-IT" baseline="0" dirty="0"/>
                        <a:t> informazioni su prodotti e/o servizi</a:t>
                      </a:r>
                      <a:endParaRPr lang="it-IT" dirty="0"/>
                    </a:p>
                  </a:txBody>
                  <a:tcPr/>
                </a:tc>
                <a:tc>
                  <a:txBody>
                    <a:bodyPr/>
                    <a:lstStyle/>
                    <a:p>
                      <a:pPr algn="ctr"/>
                      <a:r>
                        <a:rPr lang="it-IT" dirty="0"/>
                        <a:t>70</a:t>
                      </a:r>
                    </a:p>
                  </a:txBody>
                  <a:tcPr/>
                </a:tc>
                <a:tc>
                  <a:txBody>
                    <a:bodyPr/>
                    <a:lstStyle/>
                    <a:p>
                      <a:pPr algn="ctr"/>
                      <a:r>
                        <a:rPr lang="it-IT" dirty="0"/>
                        <a:t>40</a:t>
                      </a:r>
                    </a:p>
                  </a:txBody>
                  <a:tcPr/>
                </a:tc>
                <a:extLst>
                  <a:ext uri="{0D108BD9-81ED-4DB2-BD59-A6C34878D82A}">
                    <a16:rowId xmlns:a16="http://schemas.microsoft.com/office/drawing/2014/main" val="10004"/>
                  </a:ext>
                </a:extLst>
              </a:tr>
              <a:tr h="345477">
                <a:tc>
                  <a:txBody>
                    <a:bodyPr/>
                    <a:lstStyle/>
                    <a:p>
                      <a:r>
                        <a:rPr lang="it-IT" dirty="0"/>
                        <a:t>Vendere prodotti</a:t>
                      </a:r>
                      <a:r>
                        <a:rPr lang="it-IT" baseline="0" dirty="0"/>
                        <a:t> e/o servizi</a:t>
                      </a:r>
                      <a:endParaRPr lang="it-IT" dirty="0"/>
                    </a:p>
                  </a:txBody>
                  <a:tcPr/>
                </a:tc>
                <a:tc>
                  <a:txBody>
                    <a:bodyPr/>
                    <a:lstStyle/>
                    <a:p>
                      <a:pPr algn="ctr"/>
                      <a:r>
                        <a:rPr lang="it-IT" dirty="0"/>
                        <a:t>19</a:t>
                      </a:r>
                    </a:p>
                  </a:txBody>
                  <a:tcPr/>
                </a:tc>
                <a:tc>
                  <a:txBody>
                    <a:bodyPr/>
                    <a:lstStyle/>
                    <a:p>
                      <a:pPr algn="ctr"/>
                      <a:r>
                        <a:rPr lang="it-IT" dirty="0"/>
                        <a:t>8</a:t>
                      </a:r>
                    </a:p>
                  </a:txBody>
                  <a:tcPr/>
                </a:tc>
                <a:extLst>
                  <a:ext uri="{0D108BD9-81ED-4DB2-BD59-A6C34878D82A}">
                    <a16:rowId xmlns:a16="http://schemas.microsoft.com/office/drawing/2014/main" val="10005"/>
                  </a:ext>
                </a:extLst>
              </a:tr>
              <a:tr h="345477">
                <a:tc>
                  <a:txBody>
                    <a:bodyPr/>
                    <a:lstStyle/>
                    <a:p>
                      <a:r>
                        <a:rPr lang="it-IT" dirty="0"/>
                        <a:t>Cercare informazioni mediche</a:t>
                      </a:r>
                    </a:p>
                  </a:txBody>
                  <a:tcPr/>
                </a:tc>
                <a:tc>
                  <a:txBody>
                    <a:bodyPr/>
                    <a:lstStyle/>
                    <a:p>
                      <a:pPr algn="ctr"/>
                      <a:r>
                        <a:rPr lang="it-IT" dirty="0"/>
                        <a:t>52</a:t>
                      </a:r>
                    </a:p>
                  </a:txBody>
                  <a:tcPr/>
                </a:tc>
                <a:tc>
                  <a:txBody>
                    <a:bodyPr/>
                    <a:lstStyle/>
                    <a:p>
                      <a:pPr algn="ctr"/>
                      <a:r>
                        <a:rPr lang="it-IT" dirty="0"/>
                        <a:t>35</a:t>
                      </a:r>
                    </a:p>
                  </a:txBody>
                  <a:tcPr/>
                </a:tc>
                <a:extLst>
                  <a:ext uri="{0D108BD9-81ED-4DB2-BD59-A6C34878D82A}">
                    <a16:rowId xmlns:a16="http://schemas.microsoft.com/office/drawing/2014/main" val="10006"/>
                  </a:ext>
                </a:extLst>
              </a:tr>
            </a:tbl>
          </a:graphicData>
        </a:graphic>
      </p:graphicFrame>
      <p:sp>
        <p:nvSpPr>
          <p:cNvPr id="3" name="Rettangolo 2"/>
          <p:cNvSpPr/>
          <p:nvPr/>
        </p:nvSpPr>
        <p:spPr>
          <a:xfrm>
            <a:off x="157315" y="4695464"/>
            <a:ext cx="9104672" cy="1015663"/>
          </a:xfrm>
          <a:prstGeom prst="rect">
            <a:avLst/>
          </a:prstGeom>
        </p:spPr>
        <p:txBody>
          <a:bodyPr wrap="square">
            <a:spAutoFit/>
          </a:bodyPr>
          <a:lstStyle/>
          <a:p>
            <a:pPr algn="just"/>
            <a:r>
              <a:rPr lang="it-IT" sz="2000" dirty="0"/>
              <a:t>Non solo la popolazione online in Italia è tra le più basse d’Europa […] ma il livello di utilizzo del Web è anche molto meno evoluto rispetto a quello di altri Paesi (</a:t>
            </a:r>
            <a:r>
              <a:rPr lang="it-IT" sz="2000" dirty="0" err="1"/>
              <a:t>Schmitz</a:t>
            </a:r>
            <a:r>
              <a:rPr lang="it-IT" sz="2000" dirty="0"/>
              <a:t> 2018, 22)</a:t>
            </a:r>
          </a:p>
        </p:txBody>
      </p:sp>
    </p:spTree>
    <p:extLst>
      <p:ext uri="{BB962C8B-B14F-4D97-AF65-F5344CB8AC3E}">
        <p14:creationId xmlns:p14="http://schemas.microsoft.com/office/powerpoint/2010/main" val="30384929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200" dirty="0"/>
              <a:t>I dati mostrati nelle </a:t>
            </a:r>
            <a:r>
              <a:rPr lang="it-IT" sz="2200" dirty="0" err="1"/>
              <a:t>slides</a:t>
            </a:r>
            <a:r>
              <a:rPr lang="it-IT" sz="2200" dirty="0"/>
              <a:t> precedenti sull’Italia mettono in risalto alcune problematiche che devono affrontare i ricercatori che vogliono svolgere </a:t>
            </a:r>
            <a:r>
              <a:rPr lang="it-IT" sz="2200" dirty="0" err="1"/>
              <a:t>survey</a:t>
            </a:r>
            <a:r>
              <a:rPr lang="it-IT" sz="2200" dirty="0"/>
              <a:t> online nel nostro Paese:</a:t>
            </a:r>
          </a:p>
          <a:p>
            <a:pPr algn="just"/>
            <a:endParaRPr lang="it-IT" sz="2200" dirty="0"/>
          </a:p>
          <a:p>
            <a:pPr algn="just"/>
            <a:r>
              <a:rPr lang="it-IT" sz="2200" dirty="0" err="1"/>
              <a:t>bias</a:t>
            </a:r>
            <a:r>
              <a:rPr lang="it-IT" sz="2200" dirty="0"/>
              <a:t> di </a:t>
            </a:r>
            <a:r>
              <a:rPr lang="it-IT" sz="2200" dirty="0" err="1"/>
              <a:t>coverage</a:t>
            </a:r>
            <a:r>
              <a:rPr lang="it-IT" sz="2200" dirty="0"/>
              <a:t>: non tutti gli italiani sono online e non tutti hanno una adeguata alfabetizzazione digitale (da qui comportamenti digitali molto disomogenei);</a:t>
            </a:r>
          </a:p>
          <a:p>
            <a:pPr algn="just"/>
            <a:r>
              <a:rPr lang="it-IT" sz="2200" dirty="0"/>
              <a:t>gap generazionale: Internet è ancora un posto per giovani, anche se questo gap riguarda ormai più l’accesso al mezzo che il suo uso: «una volta sbarcati sulla rete, molti comportamenti fruitivi degli utenti Internet maturi vedono infatti attenuarsi grandemente le differenze rispetto alle generazioni più giovani» (</a:t>
            </a:r>
            <a:r>
              <a:rPr lang="it-IT" sz="2200" dirty="0" err="1"/>
              <a:t>Schmitz</a:t>
            </a:r>
            <a:r>
              <a:rPr lang="it-IT" sz="2200" dirty="0"/>
              <a:t> 2018, 23);</a:t>
            </a:r>
          </a:p>
          <a:p>
            <a:pPr algn="just"/>
            <a:r>
              <a:rPr lang="it-IT" sz="2200" dirty="0"/>
              <a:t>modalità di accesso al Web fortemente mobile </a:t>
            </a:r>
            <a:r>
              <a:rPr lang="it-IT" sz="2200" dirty="0" err="1"/>
              <a:t>based</a:t>
            </a:r>
            <a:r>
              <a:rPr lang="it-IT" sz="2200" dirty="0"/>
              <a:t>, da qui la necessità di progettare </a:t>
            </a:r>
            <a:r>
              <a:rPr lang="it-IT" sz="2200" dirty="0" err="1"/>
              <a:t>survey</a:t>
            </a:r>
            <a:r>
              <a:rPr lang="it-IT" sz="2200" dirty="0"/>
              <a:t> tenendo conto che  gli accessi alla rete avvengono  principalmente non tramite PC, ma su </a:t>
            </a:r>
            <a:r>
              <a:rPr lang="it-IT" sz="2200" dirty="0" err="1"/>
              <a:t>smartphone</a:t>
            </a:r>
            <a:r>
              <a:rPr lang="it-IT" sz="2200" dirty="0"/>
              <a:t> e </a:t>
            </a:r>
            <a:r>
              <a:rPr lang="it-IT" sz="2200" dirty="0" err="1"/>
              <a:t>tablet</a:t>
            </a:r>
            <a:r>
              <a:rPr lang="it-IT" sz="2200" dirty="0"/>
              <a:t>.</a:t>
            </a:r>
          </a:p>
          <a:p>
            <a:pPr marL="0" indent="0" algn="just">
              <a:buNone/>
            </a:pPr>
            <a:r>
              <a:rPr lang="it-IT" sz="2200" dirty="0"/>
              <a:t>«I fenomeni descritti hanno come prima, rilevante, implicazione la necessità di non accettare acriticamente i campioni raggiunti online come rappresentativi del totale della popolazione: presso la popolazione matura e anziana, come si diceva, la penetrazione di Internet è spesso molto più bassa che in altre coorti di età e le caratteristiche (in termini di livello di istruzione e stile di vita) dei soggetti alfabetizzati alla rete differiscono da quelle dei soggetti non raggiungibili tramite il Web» (</a:t>
            </a:r>
            <a:r>
              <a:rPr lang="it-IT" sz="2200" dirty="0" err="1"/>
              <a:t>Schmitz</a:t>
            </a:r>
            <a:r>
              <a:rPr lang="it-IT" sz="2200" dirty="0"/>
              <a:t> 2018, 23).</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87041067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000" dirty="0"/>
              <a:t>Possibili soluzioni: </a:t>
            </a:r>
          </a:p>
          <a:p>
            <a:pPr marL="0" indent="0" algn="ctr">
              <a:buNone/>
            </a:pPr>
            <a:r>
              <a:rPr lang="it-IT" sz="2000" dirty="0"/>
              <a:t>Ibridazione delle tecniche di raccolta, ovvero il </a:t>
            </a:r>
            <a:r>
              <a:rPr lang="it-IT" sz="2000" dirty="0" err="1"/>
              <a:t>mixed</a:t>
            </a:r>
            <a:r>
              <a:rPr lang="it-IT" sz="2000" dirty="0"/>
              <a:t> mode</a:t>
            </a:r>
            <a:endParaRPr lang="it-IT" sz="2000" i="1" dirty="0"/>
          </a:p>
          <a:p>
            <a:pPr marL="0" indent="0" algn="just">
              <a:buNone/>
            </a:pPr>
            <a:r>
              <a:rPr lang="it-IT" sz="2000" i="1" dirty="0"/>
              <a:t>«Con questo approccio per esempio si può, quando opportuno, sce</a:t>
            </a:r>
            <a:r>
              <a:rPr lang="it-IT" sz="2000" dirty="0"/>
              <a:t>gliere di raggiungere le coorti giovani e adulte online e quelle mature e anziane telefonicamente» (</a:t>
            </a:r>
            <a:r>
              <a:rPr lang="it-IT" sz="2000" dirty="0" err="1"/>
              <a:t>Schmitz</a:t>
            </a:r>
            <a:r>
              <a:rPr lang="it-IT" sz="2000" dirty="0"/>
              <a:t> 2018, 23).</a:t>
            </a:r>
          </a:p>
          <a:p>
            <a:pPr marL="0" indent="0" algn="just">
              <a:buNone/>
            </a:pPr>
            <a:endParaRPr lang="it-IT" sz="2000" dirty="0"/>
          </a:p>
          <a:p>
            <a:pPr marL="0" indent="0" algn="just">
              <a:buNone/>
            </a:pPr>
            <a:r>
              <a:rPr lang="it-IT" sz="2000" dirty="0"/>
              <a:t>Secondo ricerche interne all’IPSOS, il </a:t>
            </a:r>
            <a:r>
              <a:rPr lang="it-IT" sz="2000" dirty="0" err="1"/>
              <a:t>mixed</a:t>
            </a:r>
            <a:r>
              <a:rPr lang="it-IT" sz="2000" dirty="0"/>
              <a:t> mode ridurrebbe il </a:t>
            </a:r>
            <a:r>
              <a:rPr lang="it-IT" sz="2000" dirty="0" err="1"/>
              <a:t>response</a:t>
            </a:r>
            <a:r>
              <a:rPr lang="it-IT" sz="2000" dirty="0"/>
              <a:t> </a:t>
            </a:r>
            <a:r>
              <a:rPr lang="it-IT" sz="2000" dirty="0" err="1"/>
              <a:t>bias</a:t>
            </a:r>
            <a:r>
              <a:rPr lang="it-IT" sz="2000" dirty="0"/>
              <a:t> (ovvero minore reticenza a partecipare ad una indagine e ad esprimere pareri su temi controversi) rispetto alle tradizionali indagini computer </a:t>
            </a:r>
            <a:r>
              <a:rPr lang="it-IT" sz="2000" dirty="0" err="1"/>
              <a:t>assisted</a:t>
            </a:r>
            <a:r>
              <a:rPr lang="it-IT" sz="2000" dirty="0"/>
              <a:t>.</a:t>
            </a:r>
          </a:p>
          <a:p>
            <a:pPr marL="0" indent="0" algn="just">
              <a:buNone/>
            </a:pPr>
            <a:endParaRPr lang="it-IT" sz="2000" dirty="0"/>
          </a:p>
          <a:p>
            <a:pPr marL="0" indent="0" algn="ctr">
              <a:buNone/>
            </a:pPr>
            <a:r>
              <a:rPr lang="it-IT" sz="2000" dirty="0"/>
              <a:t>Modalità di rilevazione </a:t>
            </a:r>
            <a:r>
              <a:rPr lang="it-IT" sz="2000" i="1" dirty="0" err="1"/>
              <a:t>device</a:t>
            </a:r>
            <a:r>
              <a:rPr lang="it-IT" sz="2000" i="1" dirty="0"/>
              <a:t> </a:t>
            </a:r>
            <a:r>
              <a:rPr lang="it-IT" sz="2000" i="1" dirty="0" err="1"/>
              <a:t>agnostic</a:t>
            </a:r>
            <a:endParaRPr lang="it-IT" sz="2000" i="1" dirty="0"/>
          </a:p>
          <a:p>
            <a:pPr marL="0" indent="0" algn="just">
              <a:buNone/>
            </a:pPr>
            <a:r>
              <a:rPr lang="it-IT" sz="2000" dirty="0"/>
              <a:t>«questionari adatti a essere fruiti indifferentemente tramite PC, </a:t>
            </a:r>
            <a:r>
              <a:rPr lang="it-IT" sz="2000" dirty="0" err="1"/>
              <a:t>tablet</a:t>
            </a:r>
            <a:r>
              <a:rPr lang="it-IT" sz="2000" dirty="0"/>
              <a:t> o </a:t>
            </a:r>
            <a:r>
              <a:rPr lang="it-IT" sz="2000" i="1" dirty="0" err="1"/>
              <a:t>device</a:t>
            </a:r>
            <a:r>
              <a:rPr lang="it-IT" sz="2000" i="1" dirty="0"/>
              <a:t> </a:t>
            </a:r>
            <a:r>
              <a:rPr lang="it-IT" sz="2000" dirty="0"/>
              <a:t>mobile, per tenere conto delle diverse modalità di accesso alla rete e per dare ai rispondenti la possibilità di scegliere la piattaforma di compilazione più comoda nel momento in cui sono disponibili a collaborare» (</a:t>
            </a:r>
            <a:r>
              <a:rPr lang="it-IT" sz="2000" dirty="0" err="1"/>
              <a:t>Schmitz</a:t>
            </a:r>
            <a:r>
              <a:rPr lang="it-IT" sz="2000" dirty="0"/>
              <a:t> 2018, 24).</a:t>
            </a:r>
          </a:p>
          <a:p>
            <a:pPr marL="0" indent="0" algn="just">
              <a:buNone/>
            </a:pPr>
            <a:endParaRPr lang="it-IT" sz="2000" dirty="0"/>
          </a:p>
          <a:p>
            <a:pPr marL="0" indent="0" algn="just">
              <a:buNone/>
            </a:pPr>
            <a:r>
              <a:rPr lang="it-IT" sz="2000" dirty="0"/>
              <a:t>Ciò ha ovviamente un impatto profondo sui questionari che devono essere brevi, attraenti e coinvolgere l’intervistato (non a caso molti adottano logiche di </a:t>
            </a:r>
            <a:r>
              <a:rPr lang="it-IT" sz="2000" dirty="0" err="1"/>
              <a:t>gamification</a:t>
            </a:r>
            <a:r>
              <a:rPr lang="it-IT" sz="2000" dirty="0"/>
              <a:t> per stimolare le persone durante la compilazione)</a:t>
            </a:r>
          </a:p>
          <a:p>
            <a:endParaRPr lang="it-IT" sz="2200" i="1" dirty="0"/>
          </a:p>
          <a:p>
            <a:pPr marL="0" indent="0">
              <a:buNone/>
            </a:pPr>
            <a:endParaRPr lang="it-IT" sz="2200" dirty="0"/>
          </a:p>
          <a:p>
            <a:pPr marL="0" indent="0">
              <a:buNone/>
            </a:pPr>
            <a:endParaRPr lang="it-IT" sz="2200" dirty="0"/>
          </a:p>
          <a:p>
            <a:pPr marL="0" indent="0">
              <a:buNone/>
            </a:pPr>
            <a:endParaRPr lang="it-IT" sz="2200" dirty="0"/>
          </a:p>
          <a:p>
            <a:pPr marL="0" indent="0">
              <a:buNone/>
            </a:pPr>
            <a:endParaRPr lang="it-IT" sz="2200" dirty="0"/>
          </a:p>
          <a:p>
            <a:pPr marL="0" indent="0" algn="just">
              <a:buNone/>
            </a:pPr>
            <a:endParaRPr lang="it-IT" sz="2200" dirty="0"/>
          </a:p>
          <a:p>
            <a:pPr marL="0" indent="0" algn="just">
              <a:buNone/>
            </a:pPr>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133047537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0"/>
            <a:ext cx="12123174" cy="6100870"/>
          </a:xfrm>
        </p:spPr>
        <p:txBody>
          <a:bodyPr>
            <a:noAutofit/>
          </a:bodyPr>
          <a:lstStyle/>
          <a:p>
            <a:pPr marL="0" indent="0" algn="just">
              <a:buNone/>
            </a:pPr>
            <a:r>
              <a:rPr lang="it-IT" sz="2000" dirty="0"/>
              <a:t>Queste soluzioni mirano a tarare le modalità di rilevazione ai mutamenti in atto nella popolazione, mettendo al centro del processo metodologico abitudini, comportamenti e preferenze delle persone. Le società di ricerca sociale d i mercato stanno cercando di trovare soluzioni che garantiscano la qualità dei dati raccolti minimizzando il più possibile l’impegno richiesto agli intervistati, attraverso: </a:t>
            </a:r>
          </a:p>
          <a:p>
            <a:pPr marL="0" indent="0" algn="just">
              <a:buNone/>
            </a:pPr>
            <a:endParaRPr lang="it-IT" sz="2000" dirty="0"/>
          </a:p>
          <a:p>
            <a:r>
              <a:rPr lang="it-IT" sz="2000" dirty="0"/>
              <a:t>rilevazioni intelligenti: seguono i target adattandosi alle loro abitudini, articolando le tecniche di rilevazione (con interviste Cati, online </a:t>
            </a:r>
            <a:r>
              <a:rPr lang="it-IT" sz="2000" dirty="0" err="1"/>
              <a:t>device</a:t>
            </a:r>
            <a:r>
              <a:rPr lang="it-IT" sz="2000" dirty="0"/>
              <a:t> </a:t>
            </a:r>
            <a:r>
              <a:rPr lang="it-IT" sz="2000" dirty="0" err="1"/>
              <a:t>agnostic</a:t>
            </a:r>
            <a:r>
              <a:rPr lang="it-IT" sz="2000" dirty="0"/>
              <a:t>, ma anche face to face quando serve), comprimendo la durata dei questionari e intervenendo anche sul loro aspetto estetico per facilitare al massimo la collaborazione;</a:t>
            </a:r>
          </a:p>
          <a:p>
            <a:r>
              <a:rPr lang="it-IT" sz="2000" dirty="0"/>
              <a:t>rilevazioni in the moment: mirate a intercettare i rispondenti il più possibile a ridosso del comportamento che si vuole studiare, per limitare lo sforzo di cooperazione mnemonica e migliorare la precisione dei dati raccolti. Questo tipo di indagine è resa possibile da strumenti digitali come il mobile – che consente di intercettare i rispondenti in mobilità – e più in generale dalle cosiddette rilevazioni passive, che registrano i comportamenti senza chiedere ai rispondenti di descriverli o ricostruirli;</a:t>
            </a:r>
          </a:p>
          <a:p>
            <a:r>
              <a:rPr lang="it-IT" sz="2000" dirty="0"/>
              <a:t>le rilevazioni delle </a:t>
            </a:r>
            <a:r>
              <a:rPr lang="it-IT" sz="2000" i="1" dirty="0"/>
              <a:t>reazioni inconsce</a:t>
            </a:r>
            <a:r>
              <a:rPr lang="it-IT" sz="2000" dirty="0"/>
              <a:t>: anche questo ambito di indagine grazie agli strumenti digitali è reso possibile su larga scala e con modalità poco invasive. Le neuroscienze o l’impiego dei cosiddetti dispositivi </a:t>
            </a:r>
            <a:r>
              <a:rPr lang="it-IT" sz="2000" dirty="0" err="1"/>
              <a:t>w</a:t>
            </a:r>
            <a:r>
              <a:rPr lang="it-IT" sz="2000" i="1" dirty="0" err="1"/>
              <a:t>earable</a:t>
            </a:r>
            <a:r>
              <a:rPr lang="it-IT" sz="2000" i="1" dirty="0"/>
              <a:t> </a:t>
            </a:r>
            <a:r>
              <a:rPr lang="it-IT" sz="2000" dirty="0"/>
              <a:t>(come i Google </a:t>
            </a:r>
            <a:r>
              <a:rPr lang="it-IT" sz="2000" dirty="0" err="1"/>
              <a:t>Glasses</a:t>
            </a:r>
            <a:r>
              <a:rPr lang="it-IT" sz="2000" dirty="0"/>
              <a:t>) rientrano in questo ambito e consentono di esplorare i meccanismi più viscerali ed emotivi dietro le decisioni bypassando le razionalizzazioni dei rispondenti.</a:t>
            </a:r>
          </a:p>
          <a:p>
            <a:pPr marL="0" indent="0">
              <a:buNone/>
            </a:pPr>
            <a:r>
              <a:rPr lang="it-IT" sz="2000" dirty="0"/>
              <a:t>(</a:t>
            </a:r>
            <a:r>
              <a:rPr lang="it-IT" sz="2000" dirty="0" err="1"/>
              <a:t>Schmitz</a:t>
            </a:r>
            <a:r>
              <a:rPr lang="it-IT" sz="2000" dirty="0"/>
              <a:t> 2018, 24-25).</a:t>
            </a:r>
          </a:p>
          <a:p>
            <a:endParaRPr lang="it-IT" sz="2000" dirty="0"/>
          </a:p>
          <a:p>
            <a:endParaRPr lang="it-IT" sz="2200" i="1" dirty="0"/>
          </a:p>
          <a:p>
            <a:pPr marL="0" indent="0">
              <a:buNone/>
            </a:pPr>
            <a:endParaRPr lang="it-IT" sz="2200" dirty="0"/>
          </a:p>
          <a:p>
            <a:pPr marL="0" indent="0">
              <a:buNone/>
            </a:pPr>
            <a:endParaRPr lang="it-IT" sz="2200" dirty="0"/>
          </a:p>
          <a:p>
            <a:pPr marL="0" indent="0">
              <a:buNone/>
            </a:pPr>
            <a:endParaRPr lang="it-IT" sz="2200" dirty="0"/>
          </a:p>
          <a:p>
            <a:pPr marL="0" indent="0">
              <a:buNone/>
            </a:pPr>
            <a:endParaRPr lang="it-IT" sz="2200" dirty="0"/>
          </a:p>
          <a:p>
            <a:pPr marL="0" indent="0" algn="just">
              <a:buNone/>
            </a:pPr>
            <a:endParaRPr lang="it-IT" sz="2200" dirty="0"/>
          </a:p>
          <a:p>
            <a:pPr marL="0" indent="0" algn="just">
              <a:buNone/>
            </a:pPr>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a:t>
            </a:r>
          </a:p>
        </p:txBody>
      </p:sp>
    </p:spTree>
    <p:extLst>
      <p:ext uri="{BB962C8B-B14F-4D97-AF65-F5344CB8AC3E}">
        <p14:creationId xmlns:p14="http://schemas.microsoft.com/office/powerpoint/2010/main" val="411353506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1"/>
            <a:ext cx="12123174" cy="4493296"/>
          </a:xfrm>
        </p:spPr>
        <p:txBody>
          <a:bodyPr>
            <a:noAutofit/>
          </a:bodyPr>
          <a:lstStyle/>
          <a:p>
            <a:pPr marL="0" indent="0" algn="just">
              <a:buNone/>
            </a:pPr>
            <a:r>
              <a:rPr lang="it-IT" sz="2000" dirty="0"/>
              <a:t>Il Web come strumento ha alcune peculiarità coniuga in sé caratteristiche tipiche di diverse tecniche di rilevazione</a:t>
            </a:r>
          </a:p>
          <a:p>
            <a:r>
              <a:rPr lang="it-IT" sz="2000" dirty="0"/>
              <a:t>I questionari online sono </a:t>
            </a:r>
            <a:r>
              <a:rPr lang="it-IT" sz="2000" dirty="0" err="1"/>
              <a:t>autocompilati</a:t>
            </a:r>
            <a:r>
              <a:rPr lang="it-IT" sz="2000" dirty="0"/>
              <a:t> in assenza del ricercatore/intervistatore = minore rischio di alcune </a:t>
            </a:r>
            <a:r>
              <a:rPr lang="it-IT" sz="2000" dirty="0" err="1"/>
              <a:t>bias</a:t>
            </a:r>
            <a:endParaRPr lang="it-IT" sz="2000" dirty="0"/>
          </a:p>
          <a:p>
            <a:r>
              <a:rPr lang="it-IT" sz="2000" dirty="0"/>
              <a:t>Routing automatico: le indagini CAWI (</a:t>
            </a:r>
            <a:r>
              <a:rPr lang="it-IT" sz="2000" i="1" dirty="0"/>
              <a:t>computer </a:t>
            </a:r>
            <a:r>
              <a:rPr lang="it-IT" sz="2000" i="1" dirty="0" err="1"/>
              <a:t>assisted</a:t>
            </a:r>
            <a:r>
              <a:rPr lang="it-IT" sz="2000" i="1" dirty="0"/>
              <a:t> web </a:t>
            </a:r>
            <a:r>
              <a:rPr lang="it-IT" sz="2000" i="1" dirty="0" err="1"/>
              <a:t>interviews</a:t>
            </a:r>
            <a:r>
              <a:rPr lang="it-IT" sz="2000" dirty="0"/>
              <a:t>) e </a:t>
            </a:r>
            <a:r>
              <a:rPr lang="it-IT" sz="2000" dirty="0" err="1"/>
              <a:t>Cami</a:t>
            </a:r>
            <a:r>
              <a:rPr lang="it-IT" sz="2000" dirty="0"/>
              <a:t> (</a:t>
            </a:r>
            <a:r>
              <a:rPr lang="it-IT" sz="2000" i="1" dirty="0"/>
              <a:t>computer </a:t>
            </a:r>
            <a:r>
              <a:rPr lang="it-IT" sz="2000" i="1" dirty="0" err="1"/>
              <a:t>assisted</a:t>
            </a:r>
            <a:r>
              <a:rPr lang="it-IT" sz="2000" i="1" dirty="0"/>
              <a:t> mobile </a:t>
            </a:r>
            <a:r>
              <a:rPr lang="it-IT" sz="2000" i="1" dirty="0" err="1"/>
              <a:t>interviews</a:t>
            </a:r>
            <a:r>
              <a:rPr lang="it-IT" sz="2000" dirty="0"/>
              <a:t>) consentono di filtrare le domande in base alle caratteristiche dell’intervistato o delle precedenti risposte fornite, e quindi di predisporre impianti di rilevazione articolati;</a:t>
            </a:r>
          </a:p>
          <a:p>
            <a:endParaRPr lang="it-IT" sz="2000" dirty="0"/>
          </a:p>
          <a:p>
            <a:r>
              <a:rPr lang="it-IT" sz="2000" dirty="0"/>
              <a:t>I questionari online consentono usare immagini o brevi filmati;</a:t>
            </a:r>
          </a:p>
          <a:p>
            <a:endParaRPr lang="it-IT" sz="2000" dirty="0"/>
          </a:p>
          <a:p>
            <a:r>
              <a:rPr lang="it-IT" sz="2000" dirty="0"/>
              <a:t>È anche possibile integrare nella rilevazione, grazie alle web-</a:t>
            </a:r>
            <a:r>
              <a:rPr lang="it-IT" sz="2000" dirty="0" err="1"/>
              <a:t>cam</a:t>
            </a:r>
            <a:r>
              <a:rPr lang="it-IT" sz="2000" dirty="0"/>
              <a:t>, </a:t>
            </a:r>
            <a:r>
              <a:rPr lang="it-IT" sz="2000" i="1" dirty="0" err="1"/>
              <a:t>facial</a:t>
            </a:r>
            <a:r>
              <a:rPr lang="it-IT" sz="2000" i="1" dirty="0"/>
              <a:t> </a:t>
            </a:r>
            <a:r>
              <a:rPr lang="it-IT" sz="2000" i="1" dirty="0" err="1"/>
              <a:t>recognition</a:t>
            </a:r>
            <a:r>
              <a:rPr lang="it-IT" sz="2000" dirty="0"/>
              <a:t> (rilevano i cambiamenti nell’espressione facciale degli intervistati di fronte a uno stimolo visivo) e il </a:t>
            </a:r>
            <a:r>
              <a:rPr lang="it-IT" sz="2000" i="1" dirty="0" err="1"/>
              <a:t>facial</a:t>
            </a:r>
            <a:r>
              <a:rPr lang="it-IT" sz="2000" i="1" dirty="0"/>
              <a:t> </a:t>
            </a:r>
            <a:r>
              <a:rPr lang="it-IT" sz="2000" i="1" dirty="0" err="1"/>
              <a:t>coding</a:t>
            </a:r>
            <a:r>
              <a:rPr lang="it-IT" sz="2000" i="1" dirty="0"/>
              <a:t> </a:t>
            </a:r>
            <a:r>
              <a:rPr lang="it-IT" sz="2000" dirty="0"/>
              <a:t>(le espressioni facciali vengono codificate, classificate e </a:t>
            </a:r>
            <a:r>
              <a:rPr lang="it-IT" sz="2000" dirty="0" err="1"/>
              <a:t>uaate</a:t>
            </a:r>
            <a:r>
              <a:rPr lang="it-IT" sz="2000" dirty="0"/>
              <a:t>, per esempio, come indicazione della reazione emotiva degli intervistati;</a:t>
            </a:r>
          </a:p>
          <a:p>
            <a:endParaRPr lang="it-IT" sz="2000" dirty="0"/>
          </a:p>
          <a:p>
            <a:r>
              <a:rPr lang="it-IT" sz="2000" dirty="0"/>
              <a:t>È possibile usare indicatori della qualità delle risposte, ad esempio con lo </a:t>
            </a:r>
            <a:r>
              <a:rPr lang="it-IT" sz="2000" i="1" dirty="0" err="1"/>
              <a:t>speeding</a:t>
            </a:r>
            <a:r>
              <a:rPr lang="it-IT" sz="2000" dirty="0"/>
              <a:t> (eccessiva velocità di compilazione come segno di una mancanza di attenzione nel formulare le risposte). Tale tempo di compilazione, può anche costituire un ausilio interpretativo; si pensi all’</a:t>
            </a:r>
            <a:r>
              <a:rPr lang="it-IT" sz="2000" dirty="0" err="1"/>
              <a:t>irt</a:t>
            </a:r>
            <a:r>
              <a:rPr lang="it-IT" sz="2000" dirty="0"/>
              <a:t> o </a:t>
            </a:r>
            <a:r>
              <a:rPr lang="it-IT" sz="2000" i="1" dirty="0" err="1"/>
              <a:t>implicit</a:t>
            </a:r>
            <a:r>
              <a:rPr lang="it-IT" sz="2000" i="1" dirty="0"/>
              <a:t> </a:t>
            </a:r>
            <a:r>
              <a:rPr lang="it-IT" sz="2000" i="1" dirty="0" err="1"/>
              <a:t>reaction</a:t>
            </a:r>
            <a:r>
              <a:rPr lang="it-IT" sz="2000" i="1" dirty="0"/>
              <a:t> time (</a:t>
            </a:r>
            <a:r>
              <a:rPr lang="it-IT" sz="2000" i="1" dirty="0" err="1"/>
              <a:t>mututato</a:t>
            </a:r>
            <a:r>
              <a:rPr lang="it-IT" sz="2000" i="1" dirty="0"/>
              <a:t> dalle neuroscienze) </a:t>
            </a:r>
            <a:r>
              <a:rPr lang="it-IT" sz="2000" dirty="0"/>
              <a:t>che</a:t>
            </a:r>
            <a:r>
              <a:rPr lang="it-IT" sz="2000" i="1" dirty="0"/>
              <a:t> </a:t>
            </a:r>
            <a:r>
              <a:rPr lang="it-IT" sz="2000" dirty="0"/>
              <a:t>adotta la velocità di compilazione come indicatore di immediatezza e forza della associazione tra un brand e un item e misura così i livelli impulsivi e inconsci di </a:t>
            </a:r>
            <a:r>
              <a:rPr lang="it-IT" sz="2000" i="1" dirty="0" err="1"/>
              <a:t>commitment</a:t>
            </a:r>
            <a:r>
              <a:rPr lang="it-IT" sz="2000" i="1" dirty="0"/>
              <a:t> </a:t>
            </a:r>
            <a:r>
              <a:rPr lang="it-IT" sz="2000" dirty="0"/>
              <a:t>e </a:t>
            </a:r>
            <a:r>
              <a:rPr lang="it-IT" sz="2000" i="1" dirty="0" err="1"/>
              <a:t>confidence</a:t>
            </a:r>
            <a:r>
              <a:rPr lang="it-IT" sz="2000" i="1" dirty="0"/>
              <a:t> </a:t>
            </a:r>
            <a:r>
              <a:rPr lang="it-IT" sz="2000" dirty="0"/>
              <a:t>nella risposta.</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strumento</a:t>
            </a:r>
          </a:p>
        </p:txBody>
      </p:sp>
    </p:spTree>
    <p:extLst>
      <p:ext uri="{BB962C8B-B14F-4D97-AF65-F5344CB8AC3E}">
        <p14:creationId xmlns:p14="http://schemas.microsoft.com/office/powerpoint/2010/main" val="49151446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757131"/>
            <a:ext cx="12123174" cy="2772650"/>
          </a:xfrm>
        </p:spPr>
        <p:txBody>
          <a:bodyPr>
            <a:noAutofit/>
          </a:bodyPr>
          <a:lstStyle/>
          <a:p>
            <a:pPr marL="0" indent="0" algn="just">
              <a:buNone/>
            </a:pPr>
            <a:r>
              <a:rPr lang="it-IT" sz="2600" dirty="0"/>
              <a:t>Ambiti di applicazione del Web inteso come strumento:</a:t>
            </a:r>
          </a:p>
          <a:p>
            <a:pPr marL="0" indent="0" algn="just">
              <a:buNone/>
            </a:pPr>
            <a:endParaRPr lang="it-IT" sz="2600" dirty="0"/>
          </a:p>
          <a:p>
            <a:r>
              <a:rPr lang="it-IT" sz="2600" dirty="0" err="1"/>
              <a:t>Survey</a:t>
            </a:r>
            <a:r>
              <a:rPr lang="it-IT" sz="2600" dirty="0"/>
              <a:t> o Sondaggi su tematiche sociali, politiche o economiche;</a:t>
            </a:r>
          </a:p>
          <a:p>
            <a:endParaRPr lang="it-IT" sz="2600" dirty="0"/>
          </a:p>
          <a:p>
            <a:r>
              <a:rPr lang="it-IT" sz="2600" i="1" dirty="0"/>
              <a:t>Product </a:t>
            </a:r>
            <a:r>
              <a:rPr lang="it-IT" sz="2600" i="1" dirty="0" err="1"/>
              <a:t>tests</a:t>
            </a:r>
            <a:r>
              <a:rPr lang="it-IT" sz="2600" dirty="0"/>
              <a:t>: valutazione di nuovi prodotti o di versioni aggiornate di prodotti tradizionali; </a:t>
            </a:r>
          </a:p>
          <a:p>
            <a:endParaRPr lang="it-IT" sz="2600" dirty="0"/>
          </a:p>
          <a:p>
            <a:r>
              <a:rPr lang="it-IT" sz="2600" i="1" dirty="0"/>
              <a:t>Pack </a:t>
            </a:r>
            <a:r>
              <a:rPr lang="it-IT" sz="2600" i="1" dirty="0" err="1"/>
              <a:t>tests</a:t>
            </a:r>
            <a:r>
              <a:rPr lang="it-IT" sz="2600" i="1" dirty="0"/>
              <a:t>: </a:t>
            </a:r>
            <a:r>
              <a:rPr lang="it-IT" sz="2600" dirty="0"/>
              <a:t>valutazione delle confezioni e del packaging di un prodotto;</a:t>
            </a:r>
          </a:p>
          <a:p>
            <a:endParaRPr lang="it-IT" sz="2600" dirty="0"/>
          </a:p>
          <a:p>
            <a:r>
              <a:rPr lang="it-IT" sz="2600" i="1" dirty="0" err="1"/>
              <a:t>Concept</a:t>
            </a:r>
            <a:r>
              <a:rPr lang="it-IT" sz="2600" i="1" dirty="0"/>
              <a:t> </a:t>
            </a:r>
            <a:r>
              <a:rPr lang="it-IT" sz="2600" i="1" dirty="0" err="1"/>
              <a:t>tests</a:t>
            </a:r>
            <a:r>
              <a:rPr lang="it-IT" sz="2600" i="1" dirty="0"/>
              <a:t>: </a:t>
            </a:r>
            <a:r>
              <a:rPr lang="it-IT" sz="2600" dirty="0"/>
              <a:t>valutazione di nuovi concetti di prodotto/servizio o di comunicazione; </a:t>
            </a:r>
          </a:p>
          <a:p>
            <a:endParaRPr lang="it-IT" sz="2600" dirty="0"/>
          </a:p>
          <a:p>
            <a:r>
              <a:rPr lang="it-IT" sz="2600" dirty="0"/>
              <a:t>Test pubblicitari sull’efficacia di una particolare pubblicità o di una campagna di advertising,</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strumento</a:t>
            </a:r>
          </a:p>
        </p:txBody>
      </p:sp>
    </p:spTree>
    <p:extLst>
      <p:ext uri="{BB962C8B-B14F-4D97-AF65-F5344CB8AC3E}">
        <p14:creationId xmlns:p14="http://schemas.microsoft.com/office/powerpoint/2010/main" val="315232772"/>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0" y="594898"/>
            <a:ext cx="8426245" cy="5437192"/>
          </a:xfrm>
        </p:spPr>
        <p:txBody>
          <a:bodyPr>
            <a:noAutofit/>
          </a:bodyPr>
          <a:lstStyle/>
          <a:p>
            <a:pPr marL="0" indent="0" algn="just">
              <a:buNone/>
            </a:pPr>
            <a:r>
              <a:rPr lang="it-IT" sz="2700" dirty="0"/>
              <a:t>Il Web come frame di campionamento avviene principalmente in due modalità:</a:t>
            </a:r>
          </a:p>
          <a:p>
            <a:pPr marL="0" indent="0" algn="just">
              <a:buNone/>
            </a:pPr>
            <a:endParaRPr lang="it-IT" sz="2700" dirty="0"/>
          </a:p>
          <a:p>
            <a:r>
              <a:rPr lang="it-IT" sz="2700" dirty="0"/>
              <a:t>Indagini su panel (o </a:t>
            </a:r>
            <a:r>
              <a:rPr lang="it-IT" sz="2700" i="1" dirty="0" err="1"/>
              <a:t>access</a:t>
            </a:r>
            <a:r>
              <a:rPr lang="it-IT" sz="2700" i="1" dirty="0"/>
              <a:t> panel</a:t>
            </a:r>
            <a:r>
              <a:rPr lang="it-IT" sz="2700" dirty="0"/>
              <a:t>): ampio bacino di soggetti profilati che esprimono una disponibilità a collaborare a indagini in cambio di incentivi di diversa natura e entità;</a:t>
            </a:r>
          </a:p>
          <a:p>
            <a:endParaRPr lang="it-IT" sz="2700" dirty="0"/>
          </a:p>
          <a:p>
            <a:r>
              <a:rPr lang="it-IT" sz="2700" i="1" dirty="0"/>
              <a:t>Web </a:t>
            </a:r>
            <a:r>
              <a:rPr lang="it-IT" sz="2700" i="1" dirty="0" err="1"/>
              <a:t>intercept</a:t>
            </a:r>
            <a:r>
              <a:rPr lang="it-IT" sz="2700" i="1" dirty="0"/>
              <a:t>: </a:t>
            </a:r>
            <a:r>
              <a:rPr lang="it-IT" sz="2700" dirty="0"/>
              <a:t>indagini realizzate «arruolando» gli intervistati online (attraverso siti, forum, social) e chiedendo la sua collaborazione, gratuita o in cambio di un incentivo.</a:t>
            </a:r>
          </a:p>
          <a:p>
            <a:r>
              <a:rPr lang="it-IT" sz="2700" dirty="0"/>
              <a:t>Entrambe le soluzioni hanno problemi in termini di rappresentatività dei risultati e di possibilità di applicare i principi dell’inferenza statistica</a:t>
            </a:r>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La </a:t>
            </a:r>
            <a:r>
              <a:rPr lang="it-IT" sz="4800" b="1" dirty="0" err="1">
                <a:latin typeface="+mj-lt"/>
                <a:ea typeface="+mj-ea"/>
                <a:cs typeface="+mj-cs"/>
              </a:rPr>
              <a:t>Survey</a:t>
            </a:r>
            <a:r>
              <a:rPr lang="it-IT" sz="4800" b="1" dirty="0">
                <a:latin typeface="+mj-lt"/>
                <a:ea typeface="+mj-ea"/>
                <a:cs typeface="+mj-cs"/>
              </a:rPr>
              <a:t> Online: il web come frame</a:t>
            </a:r>
          </a:p>
        </p:txBody>
      </p:sp>
      <p:pic>
        <p:nvPicPr>
          <p:cNvPr id="4" name="Im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72284" y="2143433"/>
            <a:ext cx="3888657" cy="3888657"/>
          </a:xfrm>
          <a:prstGeom prst="rect">
            <a:avLst/>
          </a:prstGeom>
        </p:spPr>
      </p:pic>
    </p:spTree>
    <p:extLst>
      <p:ext uri="{BB962C8B-B14F-4D97-AF65-F5344CB8AC3E}">
        <p14:creationId xmlns:p14="http://schemas.microsoft.com/office/powerpoint/2010/main" val="97173582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idx="1"/>
          </p:nvPr>
        </p:nvSpPr>
        <p:spPr>
          <a:xfrm>
            <a:off x="96329" y="855452"/>
            <a:ext cx="12172335" cy="5643670"/>
          </a:xfrm>
        </p:spPr>
        <p:txBody>
          <a:bodyPr>
            <a:noAutofit/>
          </a:bodyPr>
          <a:lstStyle/>
          <a:p>
            <a:pPr marL="0" indent="0">
              <a:buNone/>
            </a:pPr>
            <a:r>
              <a:rPr lang="it-IT" sz="2200" dirty="0"/>
              <a:t>Le indagini su panel si mostrano utili e funzionali al raggiungimento dei risultati del committente nel caso di confronti «endogamici», e cioè quando l’interpretazione dei risultati si basi sulle differenze riscontrate tra </a:t>
            </a:r>
            <a:r>
              <a:rPr lang="it-IT" sz="2200" dirty="0" err="1"/>
              <a:t>wave</a:t>
            </a:r>
            <a:r>
              <a:rPr lang="it-IT" sz="2200" dirty="0"/>
              <a:t> ripetute nel tempo o tra campioni simili tratti dallo stesso bacino </a:t>
            </a:r>
          </a:p>
          <a:p>
            <a:pPr marL="0" indent="0" algn="ctr">
              <a:buNone/>
            </a:pPr>
            <a:r>
              <a:rPr lang="it-IT" sz="2200" dirty="0"/>
              <a:t>MA (</a:t>
            </a:r>
            <a:r>
              <a:rPr lang="it-IT" sz="2200" dirty="0" err="1"/>
              <a:t>Schmitz</a:t>
            </a:r>
            <a:r>
              <a:rPr lang="it-IT" sz="2200" dirty="0"/>
              <a:t> 2018, 28-29).</a:t>
            </a:r>
          </a:p>
          <a:p>
            <a:r>
              <a:rPr lang="it-IT" sz="2200" dirty="0"/>
              <a:t>Spesso il reclutamento non viene realizzato con tecniche probabilistiche, bensì ricorrendo a liste di individui, auto-candidature, pubblicità;</a:t>
            </a:r>
          </a:p>
          <a:p>
            <a:r>
              <a:rPr lang="it-IT" sz="2200" dirty="0"/>
              <a:t>Non tutta la popolazione è online.</a:t>
            </a:r>
          </a:p>
          <a:p>
            <a:r>
              <a:rPr lang="it-IT" sz="2200" dirty="0"/>
              <a:t>A parte la segmentazione per età, che vede una penetrazione di Internet decisamente più contenuta nel caso delle coorti mature e anziane, anche nelle altre coorti di età esistono proporzioni variabili di soggetti che non hanno accesso alla rete, spesso connotati da livelli di istruzione, dinamicità di stile di vita, utilizzo dei mezzi e gradi di partecipazione attiva diversi da quelli della popolazione online.</a:t>
            </a:r>
          </a:p>
          <a:p>
            <a:r>
              <a:rPr lang="it-IT" sz="2200" dirty="0"/>
              <a:t>La questione della rappresentatività non si pone però solo per eventuali segmenti della popolazione esclusi dalla rete: riguarda aspetti più qualitativi, relativi per esempio al profilo dei rispondenti per parametri più articolati rispetto a quelli sociodemografici (e cioè relativi allo stile di vita, agli orientamenti, al tipo di relazione con i mezzi).</a:t>
            </a:r>
          </a:p>
          <a:p>
            <a:r>
              <a:rPr lang="it-IT" sz="2200" dirty="0"/>
              <a:t>Spesso le indagini su </a:t>
            </a:r>
            <a:r>
              <a:rPr lang="it-IT" sz="2200" i="1" dirty="0" err="1"/>
              <a:t>access</a:t>
            </a:r>
            <a:r>
              <a:rPr lang="it-IT" sz="2200" i="1" dirty="0"/>
              <a:t> </a:t>
            </a:r>
            <a:r>
              <a:rPr lang="it-IT" sz="2200" i="1" dirty="0" err="1"/>
              <a:t>panels</a:t>
            </a:r>
            <a:r>
              <a:rPr lang="it-IT" sz="2200" i="1" dirty="0"/>
              <a:t> </a:t>
            </a:r>
            <a:r>
              <a:rPr lang="it-IT" sz="2200" dirty="0"/>
              <a:t>intercettano utenti Internet più attivi della media, con un maggiore livello di alfabetizzazione informatica e un utilizzo più evolute della rete.</a:t>
            </a:r>
          </a:p>
          <a:p>
            <a:endParaRPr lang="it-IT" sz="2200" dirty="0"/>
          </a:p>
          <a:p>
            <a:endParaRPr lang="it-IT" sz="2200" dirty="0"/>
          </a:p>
          <a:p>
            <a:endParaRPr lang="it-IT" sz="2200" dirty="0"/>
          </a:p>
          <a:p>
            <a:endParaRPr lang="it-IT" sz="2200" dirty="0"/>
          </a:p>
        </p:txBody>
      </p:sp>
      <p:sp>
        <p:nvSpPr>
          <p:cNvPr id="2" name="Rettangolo 1"/>
          <p:cNvSpPr/>
          <p:nvPr/>
        </p:nvSpPr>
        <p:spPr>
          <a:xfrm>
            <a:off x="172995" y="0"/>
            <a:ext cx="12019005" cy="757130"/>
          </a:xfrm>
          <a:prstGeom prst="rect">
            <a:avLst/>
          </a:prstGeom>
        </p:spPr>
        <p:txBody>
          <a:bodyPr wrap="square">
            <a:spAutoFit/>
          </a:bodyPr>
          <a:lstStyle/>
          <a:p>
            <a:pPr algn="ctr">
              <a:lnSpc>
                <a:spcPct val="90000"/>
              </a:lnSpc>
              <a:spcBef>
                <a:spcPct val="0"/>
              </a:spcBef>
            </a:pPr>
            <a:r>
              <a:rPr lang="it-IT" sz="4800" b="1" dirty="0">
                <a:latin typeface="+mj-lt"/>
                <a:ea typeface="+mj-ea"/>
                <a:cs typeface="+mj-cs"/>
              </a:rPr>
              <a:t>Limiti delle indagini Panel</a:t>
            </a:r>
          </a:p>
        </p:txBody>
      </p:sp>
    </p:spTree>
    <p:extLst>
      <p:ext uri="{BB962C8B-B14F-4D97-AF65-F5344CB8AC3E}">
        <p14:creationId xmlns:p14="http://schemas.microsoft.com/office/powerpoint/2010/main" val="481596086"/>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lide_Master">
  <a:themeElements>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_Master">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bodyPr>
      <a:lstStyle>
        <a:defPPr marL="3175" marR="0" indent="0" algn="l" defTabSz="914400" rtl="0" eaLnBrk="1" fontAlgn="base" latinLnBrk="0" hangingPunct="1">
          <a:lnSpc>
            <a:spcPct val="100000"/>
          </a:lnSpc>
          <a:spcBef>
            <a:spcPct val="0"/>
          </a:spcBef>
          <a:spcAft>
            <a:spcPct val="0"/>
          </a:spcAft>
          <a:buClrTx/>
          <a:buSzTx/>
          <a:buFontTx/>
          <a:buNone/>
          <a:tabLst/>
          <a:defRPr kumimoji="0" lang="en-GB" sz="1200" b="0" i="0" u="none" strike="noStrike" cap="none" normalizeH="0" baseline="0" smtClean="0">
            <a:ln>
              <a:noFill/>
            </a:ln>
            <a:solidFill>
              <a:srgbClr val="0F5494"/>
            </a:solidFill>
            <a:effectLst/>
            <a:latin typeface="Verdana" pitchFamily="34" charset="0"/>
          </a:defRPr>
        </a:defPPr>
      </a:lstStyle>
    </a:lnDef>
  </a:objectDefaults>
  <a:extraClrSchemeLst>
    <a:extraClrScheme>
      <a:clrScheme name="Slide_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_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_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_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_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_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_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_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_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_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_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_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6.xml><?xml version="1.0" encoding="utf-8"?>
<a:theme xmlns:a="http://schemas.openxmlformats.org/drawingml/2006/main" name="SketchyVTI">
  <a:themeElements>
    <a:clrScheme name="Luna">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Custom 2">
      <a:majorFont>
        <a:latin typeface="The Serif Hand Black"/>
        <a:ea typeface=""/>
        <a:cs typeface=""/>
      </a:majorFont>
      <a:minorFont>
        <a:latin typeface="The Hand Bold"/>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ketchyVTI" id="{A6D2C935-A6E4-4DD9-BCC5-5AE2504DB8EA}" vid="{F0754072-50B6-4C01-B911-67246C9F58D2}"/>
    </a:ext>
  </a:extLst>
</a:theme>
</file>

<file path=ppt/theme/theme7.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10516</TotalTime>
  <Words>37907</Words>
  <Application>Microsoft Office PowerPoint</Application>
  <PresentationFormat>Widescreen</PresentationFormat>
  <Paragraphs>3645</Paragraphs>
  <Slides>317</Slides>
  <Notes>38</Notes>
  <HiddenSlides>0</HiddenSlides>
  <MMClips>1</MMClips>
  <ScaleCrop>false</ScaleCrop>
  <HeadingPairs>
    <vt:vector size="8" baseType="variant">
      <vt:variant>
        <vt:lpstr>Caratteri utilizzati</vt:lpstr>
      </vt:variant>
      <vt:variant>
        <vt:i4>25</vt:i4>
      </vt:variant>
      <vt:variant>
        <vt:lpstr>Tema</vt:lpstr>
      </vt:variant>
      <vt:variant>
        <vt:i4>6</vt:i4>
      </vt:variant>
      <vt:variant>
        <vt:lpstr>Server OLE incorporati</vt:lpstr>
      </vt:variant>
      <vt:variant>
        <vt:i4>1</vt:i4>
      </vt:variant>
      <vt:variant>
        <vt:lpstr>Titoli diapositive</vt:lpstr>
      </vt:variant>
      <vt:variant>
        <vt:i4>317</vt:i4>
      </vt:variant>
    </vt:vector>
  </HeadingPairs>
  <TitlesOfParts>
    <vt:vector size="349" baseType="lpstr">
      <vt:lpstr>ＭＳ Ｐゴシック</vt:lpstr>
      <vt:lpstr>ＭＳ Ｐゴシック</vt:lpstr>
      <vt:lpstr>Arial</vt:lpstr>
      <vt:lpstr>Avenir Next LT Pro</vt:lpstr>
      <vt:lpstr>Bodoni MT</vt:lpstr>
      <vt:lpstr>Book Antiqua</vt:lpstr>
      <vt:lpstr>Calibri</vt:lpstr>
      <vt:lpstr>Calibri Light</vt:lpstr>
      <vt:lpstr>Century Schoolbook</vt:lpstr>
      <vt:lpstr>Comic Sans MS</vt:lpstr>
      <vt:lpstr>Consolas</vt:lpstr>
      <vt:lpstr>Cormorant Garamond Medium</vt:lpstr>
      <vt:lpstr>Cormorant Garamond Medium Bold</vt:lpstr>
      <vt:lpstr>Dreaming Outloud Pro</vt:lpstr>
      <vt:lpstr>Harrington</vt:lpstr>
      <vt:lpstr>Segoe Print</vt:lpstr>
      <vt:lpstr>Simplified Arabic Fixed</vt:lpstr>
      <vt:lpstr>Symbol</vt:lpstr>
      <vt:lpstr>Tahoma</vt:lpstr>
      <vt:lpstr>The Hand Bold</vt:lpstr>
      <vt:lpstr>The Serif Hand Black</vt:lpstr>
      <vt:lpstr>Times New Roman</vt:lpstr>
      <vt:lpstr>TimesNewRoman</vt:lpstr>
      <vt:lpstr>Verdana</vt:lpstr>
      <vt:lpstr>Wingdings</vt:lpstr>
      <vt:lpstr>Tema di Office</vt:lpstr>
      <vt:lpstr>Slide_Master</vt:lpstr>
      <vt:lpstr>Office Theme</vt:lpstr>
      <vt:lpstr>1_Tema di Office</vt:lpstr>
      <vt:lpstr>AccentBoxVTI</vt:lpstr>
      <vt:lpstr>SketchyVTI</vt:lpstr>
      <vt:lpstr>Grafico</vt:lpstr>
      <vt:lpstr>Big Data e Ricerca Sociale: Possibilità e Limiti</vt:lpstr>
      <vt:lpstr>Presentazione standard di PowerPoint</vt:lpstr>
      <vt:lpstr>Premessa</vt:lpstr>
      <vt:lpstr>Alcuni usi dei Big Data</vt:lpstr>
      <vt:lpstr>Un esempio dall’attualità</vt:lpstr>
      <vt:lpstr>Un esempio dall’attualità</vt:lpstr>
      <vt:lpstr>Ma non è tutto oro quello che luccica</vt:lpstr>
      <vt:lpstr>I limiti dei Big Data</vt:lpstr>
      <vt:lpstr>I limiti dei Big Data</vt:lpstr>
      <vt:lpstr>I limiti dei Big Data</vt:lpstr>
      <vt:lpstr>Caveat: fake news e bufale non sono nate con Internet!</vt:lpstr>
      <vt:lpstr>Presentazione standard di PowerPoint</vt:lpstr>
      <vt:lpstr>«Ditelo coi numeri»</vt:lpstr>
      <vt:lpstr>L’egemonia dei numeri</vt:lpstr>
      <vt:lpstr>«The Billion is the new Million»</vt:lpstr>
      <vt:lpstr>Statistiche mutanti e la costruzione della realtà</vt:lpstr>
      <vt:lpstr>Una celebre e patriottica statistica mutante</vt:lpstr>
      <vt:lpstr>Stop the monster before it mutates!</vt:lpstr>
      <vt:lpstr>Come difendersi? Studiando!</vt:lpstr>
      <vt:lpstr>Come difendersi? Studiando!</vt:lpstr>
      <vt:lpstr>Internet come oggetto di ricerca</vt:lpstr>
      <vt:lpstr>Internet come oggetto di ricerca</vt:lpstr>
      <vt:lpstr>Internet come oggetto di ricerca</vt:lpstr>
      <vt:lpstr>Internet come oggetto di ricerca</vt:lpstr>
      <vt:lpstr>Presentazione standard di PowerPoint</vt:lpstr>
      <vt:lpstr>Presentazione standard di PowerPoint</vt:lpstr>
      <vt:lpstr>Big Data: Cosa sono?</vt:lpstr>
      <vt:lpstr>Big Data: Cosa sono?</vt:lpstr>
      <vt:lpstr>Più che BIG, i data sono COMPLEX </vt:lpstr>
      <vt:lpstr>BIG DATA: evoluzione delle definizioni</vt:lpstr>
      <vt:lpstr>BIG DATA: evoluzione delle definizioni</vt:lpstr>
      <vt:lpstr>BIG DATA: evoluzione delle definizioni</vt:lpstr>
      <vt:lpstr>BIG DATA: evoluzione delle definizioni</vt:lpstr>
      <vt:lpstr>BIG DATA: Tratto comune delle definizioni</vt:lpstr>
      <vt:lpstr>BIG DATA: Caratteristiche principali</vt:lpstr>
      <vt:lpstr>Big Data: un nuovo paradigma scientifico?</vt:lpstr>
      <vt:lpstr>Big Data: un nuovo paradigma scientifico?</vt:lpstr>
      <vt:lpstr>Big Data: un nuovo paradigma scientifico?</vt:lpstr>
      <vt:lpstr>Big Data vs Ricerca Sociale Tradizionale</vt:lpstr>
      <vt:lpstr>Big Data: le principali sfide epistemologiche</vt:lpstr>
      <vt:lpstr>Big Data: le principali sfide epistemologiche</vt:lpstr>
      <vt:lpstr>Big Data: le principali sfide epistemologiche</vt:lpstr>
      <vt:lpstr>Big Data: le principali sfide epistemologiche</vt:lpstr>
      <vt:lpstr>Big Data: le principali sfide epistemologiche</vt:lpstr>
      <vt:lpstr>Big Data: le principali sfide epistemologiche</vt:lpstr>
      <vt:lpstr>Big Data: limiti epistemologici e metodologici</vt:lpstr>
      <vt:lpstr>Big Data: limiti epistemologici e metodologici</vt:lpstr>
      <vt:lpstr>Big Data: limiti epistemologici e metodologici</vt:lpstr>
      <vt:lpstr>Big Data: limiti epistemologici e metodologici</vt:lpstr>
      <vt:lpstr>Big Data: limiti epistemologici e metodologici</vt:lpstr>
      <vt:lpstr>Big Data: limiti epistemologici e metodologici</vt:lpstr>
      <vt:lpstr>I rischi sociali dei Big Data</vt:lpstr>
      <vt:lpstr>La ricerca sociale online: un nuovo paradigma?</vt:lpstr>
      <vt:lpstr>La ricerca sociale online: un nuovo paradigma?</vt:lpstr>
      <vt:lpstr>La ricerca sociale online: un nuovo paradigma?</vt:lpstr>
      <vt:lpstr>La ricerca sociale online: un nuovo paradigma?</vt:lpstr>
      <vt:lpstr>La ricerca sociale online: un nuovo paradigma?</vt:lpstr>
      <vt:lpstr>Dati digitalizzati</vt:lpstr>
      <vt:lpstr>Dati virtuali</vt:lpstr>
      <vt:lpstr>Dati digitali</vt:lpstr>
      <vt:lpstr>La ricerca sociale online: un nuovo paradigma?</vt:lpstr>
      <vt:lpstr>Presentazione standard di PowerPoint</vt:lpstr>
      <vt:lpstr>Presentazione standard di PowerPoint</vt:lpstr>
      <vt:lpstr>La ricerca sociale online: oggetti di ricerca</vt:lpstr>
      <vt:lpstr>La ricerca sociale online: oggetti di ricerca</vt:lpstr>
      <vt:lpstr>La ricerca sociale online: la post-demografia</vt:lpstr>
      <vt:lpstr>La ricerca sociale online: un nuovo paradigma?</vt:lpstr>
      <vt:lpstr>La ricerca sociale online e i dati digitali: caveat</vt:lpstr>
      <vt:lpstr>Le echo chambers</vt:lpstr>
      <vt:lpstr>Le echo chambers</vt:lpstr>
      <vt:lpstr>Le echo chambers</vt:lpstr>
      <vt:lpstr>Le echo chambers</vt:lpstr>
      <vt:lpstr>Il Collasso dei Contesti</vt:lpstr>
      <vt:lpstr>Il Collasso dei Contesti</vt:lpstr>
      <vt:lpstr>Il Collasso dei Contesti: il caso Justine Sacco</vt:lpstr>
      <vt:lpstr>Il Collasso dei Contesti: il caso Tiziana Cantone</vt:lpstr>
      <vt:lpstr>Il Collasso dei Contesti: il caso Tiziana Cantone</vt:lpstr>
      <vt:lpstr>Il Collasso dei Contesti: il caso Tiziana Cantone</vt:lpstr>
      <vt:lpstr>Il Collasso dei Contesti: il caso Tiziana Cantone</vt:lpstr>
      <vt:lpstr>La ricerca sociale online: in sintesi</vt:lpstr>
      <vt:lpstr>La ricerca sociale online: la Survey</vt:lpstr>
      <vt:lpstr>Le origini della Survey</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L’Italia e Internet</vt:lpstr>
      <vt:lpstr>L’Italia e Internet</vt:lpstr>
      <vt:lpstr>L’Italia e Internet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La ricerca sociale online: la Content Analysis</vt:lpstr>
      <vt:lpstr>Presentazione standard di PowerPoint</vt:lpstr>
      <vt:lpstr>PREMESSA FOR DUMMIES</vt:lpstr>
      <vt:lpstr>La ricerca sociale online: la Content Analysis</vt:lpstr>
      <vt:lpstr>Presentazione standard di PowerPoint</vt:lpstr>
      <vt:lpstr>Presentazione standard di PowerPoint</vt:lpstr>
      <vt:lpstr>Content Analysis: alcune definizioni</vt:lpstr>
      <vt:lpstr>Presentazione standard di PowerPoint</vt:lpstr>
      <vt:lpstr>Presentazione standard di PowerPoint</vt:lpstr>
      <vt:lpstr>Presentazione standard di PowerPoint</vt:lpstr>
      <vt:lpstr>Content Analysis: oggetti di ricerca e obiettivi</vt:lpstr>
      <vt:lpstr>La ricerca sociale online: la Content Analysis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Un’applicazione di Sentiment Analysis «manuale»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Consultation on Long Term sustainability of Research Infrastructures  Preliminary Results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Internet come oggetto di ricerca</vt:lpstr>
      <vt:lpstr>Internet come oggetto di ricerca</vt:lpstr>
      <vt:lpstr>Internet come oggetto di ricerca</vt:lpstr>
      <vt:lpstr>La Babele definitoria</vt:lpstr>
      <vt:lpstr>La Babele definitoria</vt:lpstr>
      <vt:lpstr>Perché netnografia?</vt:lpstr>
      <vt:lpstr>Netnografia: definizione e obiettivi</vt:lpstr>
      <vt:lpstr>Presentazione standard di PowerPoint</vt:lpstr>
      <vt:lpstr>Presentazione standard di PowerPoint</vt:lpstr>
      <vt:lpstr>Netnografia: definizione e obiettivi</vt:lpstr>
      <vt:lpstr>Quando e perché usare la Netnografia</vt:lpstr>
      <vt:lpstr>Presentazione standard di PowerPoint</vt:lpstr>
      <vt:lpstr>Quando e perché usare la netnografia</vt:lpstr>
      <vt:lpstr>Netnografia: i campi e gli oggetti della ricerca</vt:lpstr>
      <vt:lpstr>Etnografia vs. Netnografia: analogie</vt:lpstr>
      <vt:lpstr>Etnografia vs. netnografia: differenze</vt:lpstr>
      <vt:lpstr>Etnografia vs. Netnografia</vt:lpstr>
      <vt:lpstr>Presentazione standard di PowerPoint</vt:lpstr>
      <vt:lpstr>Presentazione standard di PowerPoint</vt:lpstr>
      <vt:lpstr>Netnografia: il disegno della ricerca</vt:lpstr>
      <vt:lpstr>Definizione degli obiettivi cognitivi</vt:lpstr>
      <vt:lpstr>Presentazione standard di PowerPoint</vt:lpstr>
      <vt:lpstr>Definire le research questions</vt:lpstr>
      <vt:lpstr>Selezione della/e comunità</vt:lpstr>
      <vt:lpstr>Presentazione standard di PowerPoint</vt:lpstr>
      <vt:lpstr>Selezione della/e comunità: Etno vs Netno</vt:lpstr>
      <vt:lpstr>Presentazione standard di PowerPoint</vt:lpstr>
      <vt:lpstr>Accesso al campo</vt:lpstr>
      <vt:lpstr>Accesso al campo</vt:lpstr>
      <vt:lpstr>La raccolta delle informazioni</vt:lpstr>
      <vt:lpstr>La raccolta delle informazioni</vt:lpstr>
      <vt:lpstr>La raccolta delle informazioni</vt:lpstr>
      <vt:lpstr>Il lurking</vt:lpstr>
      <vt:lpstr>La raccolta delle informazioni</vt:lpstr>
      <vt:lpstr>La raccolta delle informazioni</vt:lpstr>
      <vt:lpstr>La fase di analisi</vt:lpstr>
      <vt:lpstr>La fase di analisi</vt:lpstr>
      <vt:lpstr>La fase di analisi</vt:lpstr>
      <vt:lpstr>Netnografia in azione: alcune ricerche empiriche</vt:lpstr>
      <vt:lpstr>Fansubbing</vt:lpstr>
      <vt:lpstr>FASE I: DEFINIZIONE DEGLI OBIETTIVI COGNITIVI</vt:lpstr>
      <vt:lpstr>FASE II: LA SELEZIONE DEL CASO</vt:lpstr>
      <vt:lpstr>FASE III: INGRESSO</vt:lpstr>
      <vt:lpstr>FASE IV:RACCOLTA DELLE INFORMAZIONI</vt:lpstr>
      <vt:lpstr>Presentazione standard di PowerPoint</vt:lpstr>
      <vt:lpstr>FASE V: ESEMPIO DI ANALISI</vt:lpstr>
      <vt:lpstr>Risultati</vt:lpstr>
      <vt:lpstr>FANFICTION</vt:lpstr>
      <vt:lpstr>Presentazione standard di PowerPoint</vt:lpstr>
      <vt:lpstr>Presentazione standard di PowerPoint</vt:lpstr>
      <vt:lpstr>Presentazione standard di PowerPoint</vt:lpstr>
      <vt:lpstr>Presentazione standard di PowerPoint</vt:lpstr>
      <vt:lpstr>Dinamiche organizzative delle comunità</vt:lpstr>
      <vt:lpstr>Presentazione standard di PowerPoint</vt:lpstr>
      <vt:lpstr>Motivazioni alla base della pratica di scrittura di fanfiction</vt:lpstr>
      <vt:lpstr>Pratiche collaborative di scrittura</vt:lpstr>
      <vt:lpstr>Conclusions</vt:lpstr>
      <vt:lpstr>Presentazione standard di PowerPoint</vt:lpstr>
      <vt:lpstr>Presentazione standard di PowerPoint</vt:lpstr>
      <vt:lpstr>FASE II: LA SELEZIONE DEL CASO</vt:lpstr>
      <vt:lpstr>Presentazione standard di PowerPoint</vt:lpstr>
      <vt:lpstr>Presentazione standard di PowerPoint</vt:lpstr>
      <vt:lpstr>FASE V: ANALISI</vt:lpstr>
      <vt:lpstr>Risultati</vt:lpstr>
      <vt:lpstr>Fashion blogging</vt:lpstr>
      <vt:lpstr>Presentazione standard di PowerPoint</vt:lpstr>
      <vt:lpstr>10 fashion blog italiani scelti secondo i seguenti criteri:  - Coerenza con l’obiettivo cognitivo - Aggiornamenti recenti - Interattività* - Ricchezza di informazioni  *nei blog l’interazione si realizza attraverso lo strumento dei commenti. Le interazioni si verificano tra l’autore del blog ed i lettori; tra diversi autori, ma anche tra diversi lettori. </vt:lpstr>
      <vt:lpstr>Blended Netnography:  Osservazione non partecipante dei blog &amp;  Interviste in profondità a fashion blogger italiane (sia face to face che online)</vt:lpstr>
      <vt:lpstr>Risultati</vt:lpstr>
      <vt:lpstr>Presentazione standard di PowerPoint</vt:lpstr>
      <vt:lpstr>Presentazione standard di PowerPoint</vt:lpstr>
      <vt:lpstr>10 blog italiani scelti secondo i seguenti criteri:  - Coerenza con l’obiettivo cognitivo: tutti i blog scelti hanno come tema la promozione dell’anoressia  - Aggiornamenti recenti - Interattività* - Ricchezza di informazioni  *nei blog l’interazione si realizza attraverso lo strumento dei commenti. Le interazioni si verificano tra l’autore del blog ed i lettori; tra diversi autori, ma anche tra diversi lettori. </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UNIVERSITÀ DEGLI STUDI DI SALERNO    DIPARTIMENTO DI SCIENZE POLITICHE E DELLA COMUNICAZIONE    CORSO DI LAUREA IN SCIENZE DELLA COMUNICAZIONE E IMPRESA       TESI DI LAUREA  IN  METODOLOGIA E TECNICA DELLA RICERCA SOCIALE   L’ARTE DI COMUNICARE L’ARTE. UNA RICERCA QUALITATIVA SUI DIVULGATORI D’ARTE SU INSTAGRAM </vt:lpstr>
      <vt:lpstr>Obiettivi della Tesi</vt:lpstr>
      <vt:lpstr>Presentazione standard di PowerPoint</vt:lpstr>
      <vt:lpstr>L’influencer marketing si basa sull’utilizzo di soggetti, noti come “Influencer”, per promuovere un prodotto o servizio. </vt:lpstr>
      <vt:lpstr>Chi sono i divulgatori di arte sui social?</vt:lpstr>
      <vt:lpstr>Alcuni casi di successo:</vt:lpstr>
      <vt:lpstr>Metodologia utilizzata nella ricerca</vt:lpstr>
      <vt:lpstr>Presentazione standard di PowerPoint</vt:lpstr>
      <vt:lpstr>Presentazione standard di PowerPoint</vt:lpstr>
      <vt:lpstr>Presentazione standard di PowerPoint</vt:lpstr>
      <vt:lpstr>Presentazione standard di PowerPoint</vt:lpstr>
      <vt:lpstr>Criteri di classificazione</vt:lpstr>
      <vt:lpstr>Classificazione degli intervistati</vt:lpstr>
      <vt:lpstr>Presentazione standard di PowerPoint</vt:lpstr>
      <vt:lpstr>UNIVERSITÀ DEGLI STUDI DI SALERNO  DIPARTIMENTO DI SCIENZE POLITICHE E DELLA COMUNICAZIONE     CORSO DI LAUREA IN SCIENZE DELLA  COMUNICAZIONE TESI DI LAUREA IN METODOLOGIA E TECNICA DELLA RICERCA SOCIALE     “Every name's a story”: la pubblicità che include. Web survey sulla percezione dello spot LGBT di Starbucks</vt:lpstr>
      <vt:lpstr>Presentazione standard di PowerPoint</vt:lpstr>
      <vt:lpstr>Il Gay-Friendly e la pubblicità gay nel mercato </vt:lpstr>
      <vt:lpstr>Esempio con riscontro positive: La campagna pubblicitaria di Burger King del 2014 presentava il “Proud Whopper” </vt:lpstr>
      <vt:lpstr>Report del Corporate Equality Index CEI 2021 della Human Rights Campain (HRC) </vt:lpstr>
      <vt:lpstr>Spot «Every name’s a story» di Starbucks utilizzato per la Web Survey</vt:lpstr>
      <vt:lpstr>Ricerca empirica sullo spot «Every name’s a story» di Starbucks</vt:lpstr>
      <vt:lpstr>Risultati della ricerca</vt:lpstr>
      <vt:lpstr>Risultati della ricerca: Percezione del campione relativo allo Spot</vt:lpstr>
      <vt:lpstr>Risultati della Ricerca: Come il campione ha valutato il lavoro delle istituzioni</vt:lpstr>
      <vt:lpstr>Conclusioni</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L'analisi multivariata delle variabili categoriali: i modelli di regressione logistica</dc:title>
  <dc:creator>Felice Addeo</dc:creator>
  <cp:lastModifiedBy>Felice Addeo</cp:lastModifiedBy>
  <cp:revision>792</cp:revision>
  <dcterms:created xsi:type="dcterms:W3CDTF">2015-08-25T09:16:37Z</dcterms:created>
  <dcterms:modified xsi:type="dcterms:W3CDTF">2023-07-14T15:31:53Z</dcterms:modified>
</cp:coreProperties>
</file>