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9"/>
  </p:notesMasterIdLst>
  <p:sldIdLst>
    <p:sldId id="452" r:id="rId2"/>
    <p:sldId id="392" r:id="rId3"/>
    <p:sldId id="367" r:id="rId4"/>
    <p:sldId id="368" r:id="rId5"/>
    <p:sldId id="370" r:id="rId6"/>
    <p:sldId id="371" r:id="rId7"/>
    <p:sldId id="372" r:id="rId8"/>
    <p:sldId id="373" r:id="rId9"/>
    <p:sldId id="374" r:id="rId10"/>
    <p:sldId id="375" r:id="rId11"/>
    <p:sldId id="378" r:id="rId12"/>
    <p:sldId id="376" r:id="rId13"/>
    <p:sldId id="377"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453" r:id="rId28"/>
    <p:sldId id="393" r:id="rId29"/>
    <p:sldId id="394" r:id="rId30"/>
    <p:sldId id="395" r:id="rId31"/>
    <p:sldId id="396" r:id="rId32"/>
    <p:sldId id="397" r:id="rId33"/>
    <p:sldId id="398" r:id="rId34"/>
    <p:sldId id="399" r:id="rId35"/>
    <p:sldId id="400" r:id="rId36"/>
    <p:sldId id="401" r:id="rId37"/>
    <p:sldId id="366" r:id="rId3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91339" autoAdjust="0"/>
  </p:normalViewPr>
  <p:slideViewPr>
    <p:cSldViewPr>
      <p:cViewPr varScale="1">
        <p:scale>
          <a:sx n="75" d="100"/>
          <a:sy n="75" d="100"/>
        </p:scale>
        <p:origin x="1795"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04/07/2023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14</a:t>
            </a:fld>
            <a:endParaRPr lang="it-IT"/>
          </a:p>
        </p:txBody>
      </p:sp>
    </p:spTree>
    <p:extLst>
      <p:ext uri="{BB962C8B-B14F-4D97-AF65-F5344CB8AC3E}">
        <p14:creationId xmlns:p14="http://schemas.microsoft.com/office/powerpoint/2010/main" val="11527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23</a:t>
            </a:fld>
            <a:endParaRPr lang="it-IT"/>
          </a:p>
        </p:txBody>
      </p:sp>
    </p:spTree>
    <p:extLst>
      <p:ext uri="{BB962C8B-B14F-4D97-AF65-F5344CB8AC3E}">
        <p14:creationId xmlns:p14="http://schemas.microsoft.com/office/powerpoint/2010/main" val="281696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24</a:t>
            </a:fld>
            <a:endParaRPr lang="it-IT"/>
          </a:p>
        </p:txBody>
      </p:sp>
    </p:spTree>
    <p:extLst>
      <p:ext uri="{BB962C8B-B14F-4D97-AF65-F5344CB8AC3E}">
        <p14:creationId xmlns:p14="http://schemas.microsoft.com/office/powerpoint/2010/main" val="349531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25</a:t>
            </a:fld>
            <a:endParaRPr lang="it-IT"/>
          </a:p>
        </p:txBody>
      </p:sp>
    </p:spTree>
    <p:extLst>
      <p:ext uri="{BB962C8B-B14F-4D97-AF65-F5344CB8AC3E}">
        <p14:creationId xmlns:p14="http://schemas.microsoft.com/office/powerpoint/2010/main" val="72267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37</a:t>
            </a:fld>
            <a:endParaRPr lang="it-IT"/>
          </a:p>
        </p:txBody>
      </p:sp>
    </p:spTree>
    <p:extLst>
      <p:ext uri="{BB962C8B-B14F-4D97-AF65-F5344CB8AC3E}">
        <p14:creationId xmlns:p14="http://schemas.microsoft.com/office/powerpoint/2010/main" val="284284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15</a:t>
            </a:fld>
            <a:endParaRPr lang="it-IT"/>
          </a:p>
        </p:txBody>
      </p:sp>
    </p:spTree>
    <p:extLst>
      <p:ext uri="{BB962C8B-B14F-4D97-AF65-F5344CB8AC3E}">
        <p14:creationId xmlns:p14="http://schemas.microsoft.com/office/powerpoint/2010/main" val="285956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16</a:t>
            </a:fld>
            <a:endParaRPr lang="it-IT"/>
          </a:p>
        </p:txBody>
      </p:sp>
    </p:spTree>
    <p:extLst>
      <p:ext uri="{BB962C8B-B14F-4D97-AF65-F5344CB8AC3E}">
        <p14:creationId xmlns:p14="http://schemas.microsoft.com/office/powerpoint/2010/main" val="216862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17</a:t>
            </a:fld>
            <a:endParaRPr lang="it-IT"/>
          </a:p>
        </p:txBody>
      </p:sp>
    </p:spTree>
    <p:extLst>
      <p:ext uri="{BB962C8B-B14F-4D97-AF65-F5344CB8AC3E}">
        <p14:creationId xmlns:p14="http://schemas.microsoft.com/office/powerpoint/2010/main" val="275475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18</a:t>
            </a:fld>
            <a:endParaRPr lang="it-IT"/>
          </a:p>
        </p:txBody>
      </p:sp>
    </p:spTree>
    <p:extLst>
      <p:ext uri="{BB962C8B-B14F-4D97-AF65-F5344CB8AC3E}">
        <p14:creationId xmlns:p14="http://schemas.microsoft.com/office/powerpoint/2010/main" val="116104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19</a:t>
            </a:fld>
            <a:endParaRPr lang="it-IT"/>
          </a:p>
        </p:txBody>
      </p:sp>
    </p:spTree>
    <p:extLst>
      <p:ext uri="{BB962C8B-B14F-4D97-AF65-F5344CB8AC3E}">
        <p14:creationId xmlns:p14="http://schemas.microsoft.com/office/powerpoint/2010/main" val="401423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20</a:t>
            </a:fld>
            <a:endParaRPr lang="it-IT"/>
          </a:p>
        </p:txBody>
      </p:sp>
    </p:spTree>
    <p:extLst>
      <p:ext uri="{BB962C8B-B14F-4D97-AF65-F5344CB8AC3E}">
        <p14:creationId xmlns:p14="http://schemas.microsoft.com/office/powerpoint/2010/main" val="218424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21</a:t>
            </a:fld>
            <a:endParaRPr lang="it-IT"/>
          </a:p>
        </p:txBody>
      </p:sp>
    </p:spTree>
    <p:extLst>
      <p:ext uri="{BB962C8B-B14F-4D97-AF65-F5344CB8AC3E}">
        <p14:creationId xmlns:p14="http://schemas.microsoft.com/office/powerpoint/2010/main" val="261922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4D774-4AA5-419D-95E5-9D21D0536B4A}" type="slidenum">
              <a:rPr lang="it-IT" smtClean="0"/>
              <a:t>22</a:t>
            </a:fld>
            <a:endParaRPr lang="it-IT"/>
          </a:p>
        </p:txBody>
      </p:sp>
    </p:spTree>
    <p:extLst>
      <p:ext uri="{BB962C8B-B14F-4D97-AF65-F5344CB8AC3E}">
        <p14:creationId xmlns:p14="http://schemas.microsoft.com/office/powerpoint/2010/main" val="278925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4718017"/>
            <a:ext cx="7772400" cy="2139984"/>
          </a:xfrm>
          <a:prstGeom prst="rect">
            <a:avLst/>
          </a:prstGeom>
        </p:spPr>
        <p:txBody>
          <a:bodyPr vert="horz" lIns="91440" tIns="45720" rIns="91440" bIns="45720" rtlCol="0" anchor="ctr">
            <a:normAutofit fontScale="550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r>
              <a:rPr lang="it-IT" sz="5800" dirty="0"/>
              <a:t>L'organizzazione delle PA: evoluzioni di paradigmi macro e micro organizzativi</a:t>
            </a:r>
          </a:p>
          <a:p>
            <a:pPr algn="ctr">
              <a:defRPr/>
            </a:pPr>
            <a:r>
              <a:rPr lang="en-US" sz="4400" dirty="0"/>
              <a:t>Valerio Giampaola – 04/07/2023 </a:t>
            </a:r>
          </a:p>
          <a:p>
            <a:pPr algn="ctr">
              <a:defRPr/>
            </a:pPr>
            <a:endParaRPr lang="en-US" dirty="0">
              <a:solidFill>
                <a:schemeClr val="tx1"/>
              </a:solidFill>
              <a:latin typeface="Arial" charset="0"/>
              <a:ea typeface="+mn-ea"/>
              <a:cs typeface="Arial" charset="0"/>
            </a:endParaRPr>
          </a:p>
          <a:p>
            <a:pPr algn="ctr">
              <a:defRPr/>
            </a:pPr>
            <a:r>
              <a:rPr lang="en-US" dirty="0" err="1">
                <a:solidFill>
                  <a:schemeClr val="tx1"/>
                </a:solidFill>
                <a:latin typeface="Arial" charset="0"/>
                <a:ea typeface="+mn-ea"/>
                <a:cs typeface="Arial" charset="0"/>
              </a:rPr>
              <a:t>Università</a:t>
            </a:r>
            <a:r>
              <a:rPr lang="en-US" dirty="0">
                <a:solidFill>
                  <a:schemeClr val="tx1"/>
                </a:solidFill>
                <a:latin typeface="Arial" charset="0"/>
                <a:ea typeface="+mn-ea"/>
                <a:cs typeface="Arial" charset="0"/>
              </a:rPr>
              <a:t> </a:t>
            </a:r>
            <a:r>
              <a:rPr lang="en-US" dirty="0" err="1">
                <a:solidFill>
                  <a:schemeClr val="tx1"/>
                </a:solidFill>
                <a:latin typeface="Arial" charset="0"/>
                <a:ea typeface="+mn-ea"/>
                <a:cs typeface="Arial" charset="0"/>
              </a:rPr>
              <a:t>degli</a:t>
            </a:r>
            <a:r>
              <a:rPr lang="en-US" dirty="0">
                <a:solidFill>
                  <a:schemeClr val="tx1"/>
                </a:solidFill>
                <a:latin typeface="Arial" charset="0"/>
                <a:ea typeface="+mn-ea"/>
                <a:cs typeface="Arial" charset="0"/>
              </a:rPr>
              <a:t> </a:t>
            </a:r>
            <a:r>
              <a:rPr lang="en-US" dirty="0" err="1">
                <a:solidFill>
                  <a:schemeClr val="tx1"/>
                </a:solidFill>
                <a:latin typeface="Arial" charset="0"/>
                <a:ea typeface="+mn-ea"/>
                <a:cs typeface="Arial" charset="0"/>
              </a:rPr>
              <a:t>studi</a:t>
            </a:r>
            <a:r>
              <a:rPr lang="en-US" dirty="0">
                <a:solidFill>
                  <a:schemeClr val="tx1"/>
                </a:solidFill>
                <a:latin typeface="Arial" charset="0"/>
                <a:ea typeface="+mn-ea"/>
                <a:cs typeface="Arial" charset="0"/>
              </a:rPr>
              <a:t> di Salerno</a:t>
            </a:r>
          </a:p>
          <a:p>
            <a:pPr algn="ctr">
              <a:defRPr/>
            </a:pPr>
            <a:r>
              <a:rPr lang="en-US" dirty="0">
                <a:solidFill>
                  <a:schemeClr val="tx1"/>
                </a:solidFill>
                <a:latin typeface="Arial" charset="0"/>
                <a:ea typeface="+mn-ea"/>
                <a:cs typeface="Arial" charset="0"/>
              </a:rPr>
              <a:t>vgiampaola@unisa.it</a:t>
            </a:r>
            <a:endParaRPr lang="it-IT" dirty="0">
              <a:solidFill>
                <a:schemeClr val="tx1"/>
              </a:solidFill>
              <a:latin typeface="Arial" charset="0"/>
              <a:ea typeface="+mn-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3"/>
          <a:stretch>
            <a:fillRect/>
          </a:stretch>
        </p:blipFill>
        <p:spPr>
          <a:xfrm>
            <a:off x="1187624" y="109998"/>
            <a:ext cx="2592288" cy="1076718"/>
          </a:xfrm>
          <a:prstGeom prst="rect">
            <a:avLst/>
          </a:prstGeom>
        </p:spPr>
      </p:pic>
      <p:pic>
        <p:nvPicPr>
          <p:cNvPr id="4" name="Picture 2" descr="Pubblica Amministrazione accessibile: come includere tutti i cittadini -  Pedius">
            <a:extLst>
              <a:ext uri="{FF2B5EF4-FFF2-40B4-BE49-F238E27FC236}">
                <a16:creationId xmlns:a16="http://schemas.microsoft.com/office/drawing/2014/main" id="{1FA31DC8-90BF-47E8-9397-BA1074D9D2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89" y="1237050"/>
            <a:ext cx="7772400" cy="336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Separazione</a:t>
            </a:r>
            <a:r>
              <a:rPr lang="en-US" sz="3200" i="1" dirty="0"/>
              <a:t> </a:t>
            </a:r>
            <a:r>
              <a:rPr lang="en-US" sz="3200" i="1" dirty="0" err="1"/>
              <a:t>tra</a:t>
            </a:r>
            <a:r>
              <a:rPr lang="en-US" sz="3200" i="1" dirty="0"/>
              <a:t> </a:t>
            </a:r>
            <a:r>
              <a:rPr lang="en-US" sz="3200" i="1" dirty="0" err="1"/>
              <a:t>amministrazione</a:t>
            </a:r>
            <a:r>
              <a:rPr lang="en-US" sz="3200" i="1" dirty="0"/>
              <a:t> e </a:t>
            </a:r>
            <a:r>
              <a:rPr lang="en-US" sz="3200" i="1" dirty="0" err="1"/>
              <a:t>politica</a:t>
            </a:r>
            <a:r>
              <a:rPr lang="en-US" sz="3200" i="1" dirty="0"/>
              <a:t> </a:t>
            </a:r>
            <a:r>
              <a:rPr lang="en-US" sz="3200" i="1" dirty="0" err="1"/>
              <a:t>nel</a:t>
            </a:r>
            <a:r>
              <a:rPr lang="en-US" sz="3200" i="1" dirty="0"/>
              <a:t> </a:t>
            </a:r>
            <a:r>
              <a:rPr lang="en-US" sz="3200" i="1" dirty="0" err="1"/>
              <a:t>modello</a:t>
            </a:r>
            <a:r>
              <a:rPr lang="en-US" sz="3200" i="1" dirty="0"/>
              <a:t> </a:t>
            </a:r>
            <a:r>
              <a:rPr lang="en-US" sz="3200" i="1" dirty="0" err="1"/>
              <a:t>burocratico</a:t>
            </a:r>
            <a:endParaRPr lang="en-US" sz="3200" i="1" dirty="0"/>
          </a:p>
        </p:txBody>
      </p:sp>
      <p:sp>
        <p:nvSpPr>
          <p:cNvPr id="5" name="CasellaDiTesto 4">
            <a:extLst>
              <a:ext uri="{FF2B5EF4-FFF2-40B4-BE49-F238E27FC236}">
                <a16:creationId xmlns:a16="http://schemas.microsoft.com/office/drawing/2014/main" id="{3CB395BC-AEDB-5A51-B31E-6390A3CC1324}"/>
              </a:ext>
            </a:extLst>
          </p:cNvPr>
          <p:cNvSpPr txBox="1"/>
          <p:nvPr/>
        </p:nvSpPr>
        <p:spPr>
          <a:xfrm>
            <a:off x="483664" y="1988841"/>
            <a:ext cx="3704293" cy="1528945"/>
          </a:xfrm>
          <a:prstGeom prst="rect">
            <a:avLst/>
          </a:prstGeom>
          <a:noFill/>
        </p:spPr>
        <p:txBody>
          <a:bodyPr wrap="square">
            <a:spAutoFit/>
          </a:bodyPr>
          <a:lstStyle/>
          <a:p>
            <a:pPr algn="ctr" fontAlgn="auto">
              <a:spcBef>
                <a:spcPts val="0"/>
              </a:spcBef>
              <a:spcAft>
                <a:spcPts val="0"/>
              </a:spcAft>
              <a:defRPr/>
            </a:pPr>
            <a:r>
              <a:rPr lang="it-IT" sz="1867" b="1" dirty="0">
                <a:solidFill>
                  <a:srgbClr val="002060"/>
                </a:solidFill>
              </a:rPr>
              <a:t>Modello burocratico </a:t>
            </a:r>
            <a:r>
              <a:rPr lang="it-IT" sz="1867" dirty="0">
                <a:solidFill>
                  <a:srgbClr val="002060"/>
                </a:solidFill>
              </a:rPr>
              <a:t>tradizionale: regole chiare nelle relazioni tra amministrativi e politici</a:t>
            </a:r>
          </a:p>
          <a:p>
            <a:pPr algn="ctr" fontAlgn="auto">
              <a:spcBef>
                <a:spcPts val="0"/>
              </a:spcBef>
              <a:spcAft>
                <a:spcPts val="0"/>
              </a:spcAft>
              <a:defRPr/>
            </a:pPr>
            <a:r>
              <a:rPr lang="it-IT" sz="1867" dirty="0">
                <a:solidFill>
                  <a:srgbClr val="002060"/>
                </a:solidFill>
              </a:rPr>
              <a:t>(Wilson 1856-1924)</a:t>
            </a:r>
          </a:p>
        </p:txBody>
      </p:sp>
      <p:sp>
        <p:nvSpPr>
          <p:cNvPr id="7" name="CasellaDiTesto 6">
            <a:extLst>
              <a:ext uri="{FF2B5EF4-FFF2-40B4-BE49-F238E27FC236}">
                <a16:creationId xmlns:a16="http://schemas.microsoft.com/office/drawing/2014/main" id="{39F590B1-128C-0088-D3FE-34A8CC4E9FD5}"/>
              </a:ext>
            </a:extLst>
          </p:cNvPr>
          <p:cNvSpPr txBox="1"/>
          <p:nvPr/>
        </p:nvSpPr>
        <p:spPr>
          <a:xfrm>
            <a:off x="478184" y="4012782"/>
            <a:ext cx="3704293" cy="1528945"/>
          </a:xfrm>
          <a:prstGeom prst="rect">
            <a:avLst/>
          </a:prstGeom>
          <a:noFill/>
        </p:spPr>
        <p:txBody>
          <a:bodyPr wrap="square">
            <a:spAutoFit/>
          </a:bodyPr>
          <a:lstStyle/>
          <a:p>
            <a:pPr algn="ctr" fontAlgn="auto">
              <a:spcBef>
                <a:spcPts val="0"/>
              </a:spcBef>
              <a:spcAft>
                <a:spcPts val="0"/>
              </a:spcAft>
              <a:defRPr/>
            </a:pPr>
            <a:r>
              <a:rPr lang="it-IT" sz="1867" dirty="0">
                <a:solidFill>
                  <a:srgbClr val="002060"/>
                </a:solidFill>
              </a:rPr>
              <a:t>Sistema neutrale, permanente, meritocratico, impersonale </a:t>
            </a:r>
          </a:p>
          <a:p>
            <a:pPr algn="ctr" fontAlgn="auto">
              <a:spcBef>
                <a:spcPts val="0"/>
              </a:spcBef>
              <a:spcAft>
                <a:spcPts val="0"/>
              </a:spcAft>
              <a:defRPr/>
            </a:pPr>
            <a:r>
              <a:rPr lang="it-IT" sz="1867" dirty="0">
                <a:solidFill>
                  <a:srgbClr val="002060"/>
                </a:solidFill>
              </a:rPr>
              <a:t>= </a:t>
            </a:r>
          </a:p>
          <a:p>
            <a:pPr algn="ctr" fontAlgn="auto">
              <a:spcBef>
                <a:spcPts val="0"/>
              </a:spcBef>
              <a:spcAft>
                <a:spcPts val="0"/>
              </a:spcAft>
              <a:defRPr/>
            </a:pPr>
            <a:r>
              <a:rPr lang="it-IT" sz="1867" dirty="0">
                <a:solidFill>
                  <a:srgbClr val="002060"/>
                </a:solidFill>
              </a:rPr>
              <a:t>estraneo alla sfera politica e alla definizione delle politiche</a:t>
            </a:r>
          </a:p>
        </p:txBody>
      </p:sp>
      <p:sp>
        <p:nvSpPr>
          <p:cNvPr id="9" name="CasellaDiTesto 8">
            <a:extLst>
              <a:ext uri="{FF2B5EF4-FFF2-40B4-BE49-F238E27FC236}">
                <a16:creationId xmlns:a16="http://schemas.microsoft.com/office/drawing/2014/main" id="{F16B9FDE-B1B9-E0C7-A717-F0005BC28359}"/>
              </a:ext>
            </a:extLst>
          </p:cNvPr>
          <p:cNvSpPr txBox="1"/>
          <p:nvPr/>
        </p:nvSpPr>
        <p:spPr>
          <a:xfrm>
            <a:off x="5994013" y="1988841"/>
            <a:ext cx="2666324" cy="1241622"/>
          </a:xfrm>
          <a:prstGeom prst="rect">
            <a:avLst/>
          </a:prstGeom>
          <a:noFill/>
        </p:spPr>
        <p:txBody>
          <a:bodyPr wrap="square">
            <a:spAutoFit/>
          </a:bodyPr>
          <a:lstStyle/>
          <a:p>
            <a:pPr algn="ctr" fontAlgn="auto">
              <a:spcBef>
                <a:spcPts val="0"/>
              </a:spcBef>
              <a:spcAft>
                <a:spcPts val="0"/>
              </a:spcAft>
              <a:defRPr/>
            </a:pPr>
            <a:r>
              <a:rPr lang="it-IT" sz="1867" dirty="0">
                <a:solidFill>
                  <a:srgbClr val="002060"/>
                </a:solidFill>
              </a:rPr>
              <a:t>«</a:t>
            </a:r>
            <a:r>
              <a:rPr lang="it-IT" sz="1867" i="1" dirty="0">
                <a:solidFill>
                  <a:srgbClr val="002060"/>
                </a:solidFill>
              </a:rPr>
              <a:t>Le domande dell’amministrazione </a:t>
            </a:r>
            <a:r>
              <a:rPr lang="it-IT" sz="1867" b="1" i="1" dirty="0">
                <a:solidFill>
                  <a:srgbClr val="002060"/>
                </a:solidFill>
              </a:rPr>
              <a:t>non</a:t>
            </a:r>
            <a:r>
              <a:rPr lang="it-IT" sz="1867" i="1" dirty="0">
                <a:solidFill>
                  <a:srgbClr val="002060"/>
                </a:solidFill>
              </a:rPr>
              <a:t> sono le domande della politica</a:t>
            </a:r>
            <a:r>
              <a:rPr lang="it-IT" sz="1867" dirty="0">
                <a:solidFill>
                  <a:srgbClr val="002060"/>
                </a:solidFill>
              </a:rPr>
              <a:t>»</a:t>
            </a:r>
          </a:p>
        </p:txBody>
      </p:sp>
      <p:sp>
        <p:nvSpPr>
          <p:cNvPr id="11" name="CasellaDiTesto 10">
            <a:extLst>
              <a:ext uri="{FF2B5EF4-FFF2-40B4-BE49-F238E27FC236}">
                <a16:creationId xmlns:a16="http://schemas.microsoft.com/office/drawing/2014/main" id="{E89F2407-34DC-651E-F278-FE4A1E5389E4}"/>
              </a:ext>
            </a:extLst>
          </p:cNvPr>
          <p:cNvSpPr txBox="1"/>
          <p:nvPr/>
        </p:nvSpPr>
        <p:spPr>
          <a:xfrm>
            <a:off x="5994013" y="4012780"/>
            <a:ext cx="2671804" cy="1816266"/>
          </a:xfrm>
          <a:prstGeom prst="rect">
            <a:avLst/>
          </a:prstGeom>
          <a:noFill/>
        </p:spPr>
        <p:txBody>
          <a:bodyPr wrap="square">
            <a:spAutoFit/>
          </a:bodyPr>
          <a:lstStyle/>
          <a:p>
            <a:pPr algn="ctr" fontAlgn="auto">
              <a:spcBef>
                <a:spcPts val="0"/>
              </a:spcBef>
              <a:spcAft>
                <a:spcPts val="0"/>
              </a:spcAft>
              <a:defRPr/>
            </a:pPr>
            <a:r>
              <a:rPr lang="it-IT" sz="1867" dirty="0">
                <a:solidFill>
                  <a:srgbClr val="002060"/>
                </a:solidFill>
              </a:rPr>
              <a:t>«</a:t>
            </a:r>
            <a:r>
              <a:rPr lang="it-IT" sz="1867" i="1" dirty="0">
                <a:solidFill>
                  <a:srgbClr val="002060"/>
                </a:solidFill>
              </a:rPr>
              <a:t>La pianificazione generale dell’azione governativa non è amministrativa, </a:t>
            </a:r>
            <a:r>
              <a:rPr lang="it-IT" sz="1867" b="1" i="1" dirty="0">
                <a:solidFill>
                  <a:srgbClr val="002060"/>
                </a:solidFill>
              </a:rPr>
              <a:t>l’esecuzione</a:t>
            </a:r>
            <a:r>
              <a:rPr lang="it-IT" sz="1867" i="1" dirty="0">
                <a:solidFill>
                  <a:srgbClr val="002060"/>
                </a:solidFill>
              </a:rPr>
              <a:t> di tali piani è amministrativa</a:t>
            </a:r>
            <a:r>
              <a:rPr lang="it-IT" sz="1867" dirty="0">
                <a:solidFill>
                  <a:srgbClr val="002060"/>
                </a:solidFill>
              </a:rPr>
              <a:t>»</a:t>
            </a:r>
          </a:p>
        </p:txBody>
      </p:sp>
      <p:sp>
        <p:nvSpPr>
          <p:cNvPr id="12" name="Freccia a destra 11">
            <a:extLst>
              <a:ext uri="{FF2B5EF4-FFF2-40B4-BE49-F238E27FC236}">
                <a16:creationId xmlns:a16="http://schemas.microsoft.com/office/drawing/2014/main" id="{7420E2C3-C46A-6E97-42E9-D8C82E105D0B}"/>
              </a:ext>
            </a:extLst>
          </p:cNvPr>
          <p:cNvSpPr/>
          <p:nvPr/>
        </p:nvSpPr>
        <p:spPr>
          <a:xfrm>
            <a:off x="4385461" y="2480895"/>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13" name="Freccia a destra 12">
            <a:extLst>
              <a:ext uri="{FF2B5EF4-FFF2-40B4-BE49-F238E27FC236}">
                <a16:creationId xmlns:a16="http://schemas.microsoft.com/office/drawing/2014/main" id="{0458716A-D460-8209-106C-48809283D04C}"/>
              </a:ext>
            </a:extLst>
          </p:cNvPr>
          <p:cNvSpPr/>
          <p:nvPr/>
        </p:nvSpPr>
        <p:spPr>
          <a:xfrm>
            <a:off x="4385461" y="4648464"/>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Tree>
    <p:extLst>
      <p:ext uri="{BB962C8B-B14F-4D97-AF65-F5344CB8AC3E}">
        <p14:creationId xmlns:p14="http://schemas.microsoft.com/office/powerpoint/2010/main" val="44595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990600"/>
          </a:xfrm>
        </p:spPr>
        <p:txBody>
          <a:bodyPr vert="horz" lIns="91440" tIns="45720" rIns="91440" bIns="45720" rtlCol="0" anchor="ctr">
            <a:normAutofit/>
          </a:bodyPr>
          <a:lstStyle/>
          <a:p>
            <a:pPr algn="ctr" defTabSz="609585"/>
            <a:r>
              <a:rPr lang="en-US" i="1" dirty="0"/>
              <a:t>Cosa </a:t>
            </a:r>
            <a:r>
              <a:rPr lang="en-US" i="1" dirty="0" err="1"/>
              <a:t>resta</a:t>
            </a:r>
            <a:r>
              <a:rPr lang="en-US" i="1" dirty="0"/>
              <a:t> </a:t>
            </a:r>
            <a:r>
              <a:rPr lang="en-US" i="1" dirty="0" err="1"/>
              <a:t>della</a:t>
            </a:r>
            <a:r>
              <a:rPr lang="en-US" i="1" dirty="0"/>
              <a:t> </a:t>
            </a:r>
            <a:r>
              <a:rPr lang="en-US" i="1" dirty="0" err="1"/>
              <a:t>burocrazia</a:t>
            </a:r>
            <a:r>
              <a:rPr lang="en-US" i="1" dirty="0"/>
              <a:t>?</a:t>
            </a:r>
          </a:p>
        </p:txBody>
      </p:sp>
      <p:sp>
        <p:nvSpPr>
          <p:cNvPr id="3" name="CasellaDiTesto 2">
            <a:extLst>
              <a:ext uri="{FF2B5EF4-FFF2-40B4-BE49-F238E27FC236}">
                <a16:creationId xmlns:a16="http://schemas.microsoft.com/office/drawing/2014/main" id="{BE06A64A-E2FD-5610-B48C-9C8D36A47AB6}"/>
              </a:ext>
            </a:extLst>
          </p:cNvPr>
          <p:cNvSpPr txBox="1"/>
          <p:nvPr/>
        </p:nvSpPr>
        <p:spPr bwMode="auto">
          <a:xfrm>
            <a:off x="457200" y="1673352"/>
            <a:ext cx="4038600" cy="4718304"/>
          </a:xfrm>
          <a:prstGeom prst="rect">
            <a:avLst/>
          </a:prstGeom>
          <a:noFill/>
          <a:ln>
            <a:noFill/>
          </a:ln>
        </p:spPr>
        <p:txBody>
          <a:bodyPr vert="horz" wrap="square" lIns="91440" tIns="45720" rIns="91440" bIns="45720" numCol="1" anchor="t" anchorCtr="0" compatLnSpc="1">
            <a:prstTxWarp prst="textNoShape">
              <a:avLst/>
            </a:prstTxWarp>
            <a:normAutofit/>
          </a:bodyPr>
          <a:lstStyle/>
          <a:p>
            <a:pPr marL="380990" indent="-380990">
              <a:lnSpc>
                <a:spcPct val="90000"/>
              </a:lnSpc>
              <a:spcBef>
                <a:spcPct val="20000"/>
              </a:spcBef>
              <a:buClr>
                <a:schemeClr val="accent1"/>
              </a:buClr>
              <a:buFont typeface="Arial" charset="0"/>
              <a:buChar char="•"/>
              <a:defRPr/>
            </a:pPr>
            <a:r>
              <a:rPr lang="it-IT">
                <a:latin typeface="+mn-lt"/>
                <a:cs typeface="+mn-cs"/>
              </a:rPr>
              <a:t>Cultura organizzativa poco orientata all’obiettivo e all’utenza</a:t>
            </a:r>
          </a:p>
          <a:p>
            <a:pPr marL="380990" indent="-380990">
              <a:lnSpc>
                <a:spcPct val="90000"/>
              </a:lnSpc>
              <a:spcBef>
                <a:spcPct val="20000"/>
              </a:spcBef>
              <a:buClr>
                <a:schemeClr val="accent1"/>
              </a:buClr>
              <a:buFont typeface="Arial" charset="0"/>
              <a:buChar char="•"/>
              <a:defRPr/>
            </a:pPr>
            <a:r>
              <a:rPr lang="it-IT">
                <a:latin typeface="+mn-lt"/>
                <a:cs typeface="+mn-cs"/>
              </a:rPr>
              <a:t>Lavoro orientato alla «propria competenza»</a:t>
            </a:r>
          </a:p>
          <a:p>
            <a:pPr marL="380990" indent="-380990">
              <a:lnSpc>
                <a:spcPct val="90000"/>
              </a:lnSpc>
              <a:spcBef>
                <a:spcPct val="20000"/>
              </a:spcBef>
              <a:buClr>
                <a:schemeClr val="accent1"/>
              </a:buClr>
              <a:buFont typeface="Arial" charset="0"/>
              <a:buChar char="•"/>
              <a:defRPr/>
            </a:pPr>
            <a:r>
              <a:rPr lang="it-IT">
                <a:latin typeface="+mn-lt"/>
                <a:cs typeface="+mn-cs"/>
              </a:rPr>
              <a:t>Difficoltà di coordinamento</a:t>
            </a:r>
          </a:p>
          <a:p>
            <a:pPr marL="380990" indent="-380990">
              <a:lnSpc>
                <a:spcPct val="90000"/>
              </a:lnSpc>
              <a:spcBef>
                <a:spcPct val="20000"/>
              </a:spcBef>
              <a:buClr>
                <a:schemeClr val="accent1"/>
              </a:buClr>
              <a:buFont typeface="Arial" charset="0"/>
              <a:buChar char="•"/>
              <a:defRPr/>
            </a:pPr>
            <a:r>
              <a:rPr lang="it-IT">
                <a:latin typeface="+mn-lt"/>
                <a:cs typeface="+mn-cs"/>
              </a:rPr>
              <a:t>Mancanza di motivazione dei dipendenti</a:t>
            </a:r>
          </a:p>
          <a:p>
            <a:pPr marL="380990" indent="-380990">
              <a:lnSpc>
                <a:spcPct val="90000"/>
              </a:lnSpc>
              <a:spcBef>
                <a:spcPct val="20000"/>
              </a:spcBef>
              <a:buClr>
                <a:schemeClr val="accent1"/>
              </a:buClr>
              <a:buFont typeface="Arial" charset="0"/>
              <a:buChar char="•"/>
              <a:defRPr/>
            </a:pPr>
            <a:r>
              <a:rPr lang="it-IT">
                <a:latin typeface="+mn-lt"/>
                <a:cs typeface="+mn-cs"/>
              </a:rPr>
              <a:t>Mancanza di condivisione degli obiettivi strategici (prevalenza gerarchica)</a:t>
            </a:r>
          </a:p>
          <a:p>
            <a:pPr marL="380990" indent="-380990">
              <a:lnSpc>
                <a:spcPct val="90000"/>
              </a:lnSpc>
              <a:spcBef>
                <a:spcPct val="20000"/>
              </a:spcBef>
              <a:buClr>
                <a:schemeClr val="accent1"/>
              </a:buClr>
              <a:buFont typeface="Arial" charset="0"/>
              <a:buChar char="•"/>
              <a:defRPr/>
            </a:pPr>
            <a:r>
              <a:rPr lang="it-IT">
                <a:latin typeface="+mn-lt"/>
                <a:cs typeface="+mn-cs"/>
              </a:rPr>
              <a:t>Scarsa propensione al risultato (prevalenza del rispetto della procedura)</a:t>
            </a:r>
          </a:p>
          <a:p>
            <a:pPr marL="380990" indent="-380990">
              <a:lnSpc>
                <a:spcPct val="90000"/>
              </a:lnSpc>
              <a:spcBef>
                <a:spcPct val="20000"/>
              </a:spcBef>
              <a:buClr>
                <a:schemeClr val="accent1"/>
              </a:buClr>
              <a:buFont typeface="Arial" charset="0"/>
              <a:buChar char="•"/>
              <a:defRPr/>
            </a:pPr>
            <a:r>
              <a:rPr lang="it-IT">
                <a:latin typeface="+mn-lt"/>
                <a:cs typeface="+mn-cs"/>
              </a:rPr>
              <a:t>Selezione di obiettivi poco sfidanti</a:t>
            </a:r>
          </a:p>
          <a:p>
            <a:pPr marL="380990" indent="-380990">
              <a:lnSpc>
                <a:spcPct val="90000"/>
              </a:lnSpc>
              <a:spcBef>
                <a:spcPct val="20000"/>
              </a:spcBef>
              <a:buClr>
                <a:schemeClr val="accent1"/>
              </a:buClr>
              <a:buFont typeface="Arial" charset="0"/>
              <a:buChar char="•"/>
              <a:defRPr/>
            </a:pPr>
            <a:r>
              <a:rPr lang="it-IT">
                <a:latin typeface="+mn-lt"/>
                <a:cs typeface="+mn-cs"/>
              </a:rPr>
              <a:t>Trasferimento delle responsabilità sugli anelli inferiori della catena</a:t>
            </a:r>
          </a:p>
        </p:txBody>
      </p:sp>
      <p:pic>
        <p:nvPicPr>
          <p:cNvPr id="2050" name="Picture 2" descr="Qualità della burocrazia, Italia terzultima tra i Paesi Ocse | Confcommercio">
            <a:extLst>
              <a:ext uri="{FF2B5EF4-FFF2-40B4-BE49-F238E27FC236}">
                <a16:creationId xmlns:a16="http://schemas.microsoft.com/office/drawing/2014/main" id="{484D9E72-C433-9C7D-8F80-E9B5B53C6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r="14482" b="2"/>
          <a:stretch/>
        </p:blipFill>
        <p:spPr bwMode="auto">
          <a:xfrm>
            <a:off x="4648200" y="1524000"/>
            <a:ext cx="4038600" cy="471830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1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Dalla </a:t>
            </a:r>
            <a:r>
              <a:rPr lang="en-US" sz="3200" i="1" dirty="0" err="1"/>
              <a:t>burocrazia</a:t>
            </a:r>
            <a:r>
              <a:rPr lang="en-US" sz="3200" i="1" dirty="0"/>
              <a:t> al New Public management</a:t>
            </a:r>
          </a:p>
        </p:txBody>
      </p:sp>
      <p:pic>
        <p:nvPicPr>
          <p:cNvPr id="4" name="Immagine 3">
            <a:extLst>
              <a:ext uri="{FF2B5EF4-FFF2-40B4-BE49-F238E27FC236}">
                <a16:creationId xmlns:a16="http://schemas.microsoft.com/office/drawing/2014/main" id="{18CA9311-0A51-4EDD-7841-D801BB07D66B}"/>
              </a:ext>
            </a:extLst>
          </p:cNvPr>
          <p:cNvPicPr>
            <a:picLocks noChangeAspect="1"/>
          </p:cNvPicPr>
          <p:nvPr/>
        </p:nvPicPr>
        <p:blipFill>
          <a:blip r:embed="rId2"/>
          <a:stretch>
            <a:fillRect/>
          </a:stretch>
        </p:blipFill>
        <p:spPr>
          <a:xfrm>
            <a:off x="4669348" y="2417032"/>
            <a:ext cx="4038757" cy="2688299"/>
          </a:xfrm>
          <a:prstGeom prst="rect">
            <a:avLst/>
          </a:prstGeom>
        </p:spPr>
      </p:pic>
      <p:sp>
        <p:nvSpPr>
          <p:cNvPr id="6" name="CasellaDiTesto 5">
            <a:extLst>
              <a:ext uri="{FF2B5EF4-FFF2-40B4-BE49-F238E27FC236}">
                <a16:creationId xmlns:a16="http://schemas.microsoft.com/office/drawing/2014/main" id="{2C7F941C-F11B-FF6C-4AB8-7FFB397CAE25}"/>
              </a:ext>
            </a:extLst>
          </p:cNvPr>
          <p:cNvSpPr txBox="1"/>
          <p:nvPr/>
        </p:nvSpPr>
        <p:spPr>
          <a:xfrm>
            <a:off x="435894" y="1988841"/>
            <a:ext cx="4233455" cy="4114844"/>
          </a:xfrm>
          <a:prstGeom prst="rect">
            <a:avLst/>
          </a:prstGeom>
          <a:noFill/>
        </p:spPr>
        <p:txBody>
          <a:bodyPr wrap="square">
            <a:spAutoFit/>
          </a:bodyPr>
          <a:lstStyle/>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Le strutture tipicamente usate nelle P.A., in primis le Burocrazie, sono inadeguate a rispondere ai crescenti e sempre più complessi bisogni delle società moderne.</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Il Settore Privato è «superiore» rispetto al Pubblico</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Bisogna trasferire al settore privato le attività tradizionalmente pubbliche o, viceversa, applicare anche in ambito pubblico i modelli di gestione e gli strumenti organizzativi tipici delle aziende privatistiche</a:t>
            </a:r>
          </a:p>
        </p:txBody>
      </p:sp>
    </p:spTree>
    <p:extLst>
      <p:ext uri="{BB962C8B-B14F-4D97-AF65-F5344CB8AC3E}">
        <p14:creationId xmlns:p14="http://schemas.microsoft.com/office/powerpoint/2010/main" val="257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Il New Public management</a:t>
            </a:r>
          </a:p>
        </p:txBody>
      </p:sp>
      <p:sp>
        <p:nvSpPr>
          <p:cNvPr id="6" name="CasellaDiTesto 5">
            <a:extLst>
              <a:ext uri="{FF2B5EF4-FFF2-40B4-BE49-F238E27FC236}">
                <a16:creationId xmlns:a16="http://schemas.microsoft.com/office/drawing/2014/main" id="{2C7F941C-F11B-FF6C-4AB8-7FFB397CAE25}"/>
              </a:ext>
            </a:extLst>
          </p:cNvPr>
          <p:cNvSpPr txBox="1"/>
          <p:nvPr/>
        </p:nvSpPr>
        <p:spPr>
          <a:xfrm>
            <a:off x="435895" y="1988841"/>
            <a:ext cx="8272211" cy="3540200"/>
          </a:xfrm>
          <a:prstGeom prst="rect">
            <a:avLst/>
          </a:prstGeom>
          <a:noFill/>
        </p:spPr>
        <p:txBody>
          <a:bodyPr wrap="square">
            <a:spAutoFit/>
          </a:bodyPr>
          <a:lstStyle/>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Sul finire degli anni 70’, l’Inghilterra di Margaret Thatcher ed alcune amministrazioni locali americane particolarmente sensibili agli effetti della recessione economica, diedero luogo ad una serie di riforme del settore pubblico, seguite a ruota da Australia e Nuova Zelanda e da alcuni paesi dell’area OCSE (Adinolfi P., 2008). </a:t>
            </a:r>
          </a:p>
          <a:p>
            <a:pPr marL="380990" indent="-380990" fontAlgn="auto">
              <a:spcBef>
                <a:spcPts val="0"/>
              </a:spcBef>
              <a:spcAft>
                <a:spcPts val="0"/>
              </a:spcAft>
              <a:buFont typeface="Arial" panose="020B0604020202020204" pitchFamily="34" charset="0"/>
              <a:buChar char="•"/>
              <a:defRPr/>
            </a:pPr>
            <a:endParaRPr lang="it-IT" sz="1867"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il New Public Management ha visto «i </a:t>
            </a:r>
            <a:r>
              <a:rPr lang="it-IT" sz="1867" dirty="0" err="1">
                <a:solidFill>
                  <a:srgbClr val="002060"/>
                </a:solidFill>
              </a:rPr>
              <a:t>practitioners</a:t>
            </a:r>
            <a:r>
              <a:rPr lang="it-IT" sz="1867" dirty="0">
                <a:solidFill>
                  <a:srgbClr val="002060"/>
                </a:solidFill>
              </a:rPr>
              <a:t> aprire la strada e gli accademici compilare, sintetizzare e generalizzare dalle best practices del mondo» (</a:t>
            </a:r>
            <a:r>
              <a:rPr lang="it-IT" sz="1867" dirty="0" err="1">
                <a:solidFill>
                  <a:srgbClr val="002060"/>
                </a:solidFill>
              </a:rPr>
              <a:t>Gow</a:t>
            </a:r>
            <a:r>
              <a:rPr lang="it-IT" sz="1867" dirty="0">
                <a:solidFill>
                  <a:srgbClr val="002060"/>
                </a:solidFill>
              </a:rPr>
              <a:t> e Dufour, 2000). Una «combinazione eclettica di teorie prese da altre discipline senza una chiara gerarchia di idee o un principio chiave» (</a:t>
            </a:r>
            <a:r>
              <a:rPr lang="it-IT" sz="1867" dirty="0" err="1">
                <a:solidFill>
                  <a:srgbClr val="002060"/>
                </a:solidFill>
              </a:rPr>
              <a:t>Borins</a:t>
            </a:r>
            <a:r>
              <a:rPr lang="it-IT" sz="1867" dirty="0">
                <a:solidFill>
                  <a:srgbClr val="002060"/>
                </a:solidFill>
              </a:rPr>
              <a:t>, 1994)</a:t>
            </a:r>
          </a:p>
          <a:p>
            <a:pPr fontAlgn="auto">
              <a:spcBef>
                <a:spcPts val="0"/>
              </a:spcBef>
              <a:spcAft>
                <a:spcPts val="0"/>
              </a:spcAft>
              <a:defRPr/>
            </a:pPr>
            <a:endParaRPr lang="it-IT" sz="1867" dirty="0">
              <a:solidFill>
                <a:srgbClr val="002060"/>
              </a:solidFill>
            </a:endParaRPr>
          </a:p>
        </p:txBody>
      </p:sp>
    </p:spTree>
    <p:extLst>
      <p:ext uri="{BB962C8B-B14F-4D97-AF65-F5344CB8AC3E}">
        <p14:creationId xmlns:p14="http://schemas.microsoft.com/office/powerpoint/2010/main" val="15786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 </a:t>
            </a:r>
            <a:r>
              <a:rPr lang="en-US" sz="3200" i="1" dirty="0" err="1"/>
              <a:t>principi</a:t>
            </a:r>
            <a:r>
              <a:rPr lang="en-US" sz="3200" i="1" dirty="0"/>
              <a:t> del new public management</a:t>
            </a:r>
          </a:p>
        </p:txBody>
      </p:sp>
      <p:sp>
        <p:nvSpPr>
          <p:cNvPr id="7" name="CasellaDiTesto 6">
            <a:extLst>
              <a:ext uri="{FF2B5EF4-FFF2-40B4-BE49-F238E27FC236}">
                <a16:creationId xmlns:a16="http://schemas.microsoft.com/office/drawing/2014/main" id="{CC0CDFB7-C1EB-5BAD-2FBB-751AD311D0B4}"/>
              </a:ext>
            </a:extLst>
          </p:cNvPr>
          <p:cNvSpPr txBox="1"/>
          <p:nvPr/>
        </p:nvSpPr>
        <p:spPr>
          <a:xfrm>
            <a:off x="565452" y="2132856"/>
            <a:ext cx="4328127" cy="3785652"/>
          </a:xfrm>
          <a:prstGeom prst="rect">
            <a:avLst/>
          </a:prstGeom>
          <a:noFill/>
        </p:spPr>
        <p:txBody>
          <a:bodyPr wrap="square">
            <a:spAutoFit/>
          </a:bodyPr>
          <a:lstStyle/>
          <a:p>
            <a:pPr marL="380990" indent="-380990">
              <a:buFont typeface="Arial" panose="020B0604020202020204" pitchFamily="34" charset="0"/>
              <a:buChar char="•"/>
            </a:pPr>
            <a:r>
              <a:rPr lang="it-IT" sz="2400" dirty="0">
                <a:solidFill>
                  <a:srgbClr val="002060"/>
                </a:solidFill>
              </a:rPr>
              <a:t>Redistribuzione delle competenze pubbliche e delle leve tributarie tra i diversi livelli di governo</a:t>
            </a:r>
          </a:p>
          <a:p>
            <a:pPr marL="380990" indent="-380990">
              <a:buFont typeface="Arial" panose="020B0604020202020204" pitchFamily="34" charset="0"/>
              <a:buChar char="•"/>
            </a:pPr>
            <a:r>
              <a:rPr lang="it-IT" sz="2400" dirty="0">
                <a:solidFill>
                  <a:srgbClr val="002060"/>
                </a:solidFill>
              </a:rPr>
              <a:t>Modifica delle forme di gestione dei servizi erogati introducendo i concetti di mercato competitivo</a:t>
            </a:r>
          </a:p>
          <a:p>
            <a:pPr marL="380990" indent="-380990">
              <a:buFont typeface="Arial" panose="020B0604020202020204" pitchFamily="34" charset="0"/>
              <a:buChar char="•"/>
            </a:pPr>
            <a:r>
              <a:rPr lang="it-IT" sz="2400" dirty="0">
                <a:solidFill>
                  <a:srgbClr val="002060"/>
                </a:solidFill>
              </a:rPr>
              <a:t>Orientamento ad efficienza, efficacia ed economicità</a:t>
            </a:r>
          </a:p>
        </p:txBody>
      </p:sp>
      <p:pic>
        <p:nvPicPr>
          <p:cNvPr id="7170" name="Picture 2" descr="Desi Kanoon- Your Daily Dose of Law: New Public Management">
            <a:extLst>
              <a:ext uri="{FF2B5EF4-FFF2-40B4-BE49-F238E27FC236}">
                <a16:creationId xmlns:a16="http://schemas.microsoft.com/office/drawing/2014/main" id="{6AF84A86-B64E-4EC1-5158-5BAA3A0AD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55" y="2147404"/>
            <a:ext cx="3814527" cy="375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a:t>I postulati del new public management</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2018366" y="1955640"/>
            <a:ext cx="5107265" cy="2144498"/>
          </a:xfrm>
          <a:prstGeom prst="rect">
            <a:avLst/>
          </a:prstGeom>
          <a:noFill/>
        </p:spPr>
        <p:txBody>
          <a:bodyPr wrap="square">
            <a:spAutoFit/>
          </a:bodyPr>
          <a:lstStyle/>
          <a:p>
            <a:pPr algn="ctr"/>
            <a:r>
              <a:rPr lang="it-IT" sz="2667" dirty="0">
                <a:solidFill>
                  <a:srgbClr val="002060"/>
                </a:solidFill>
              </a:rPr>
              <a:t>Universalismo</a:t>
            </a:r>
          </a:p>
          <a:p>
            <a:pPr algn="ctr"/>
            <a:r>
              <a:rPr lang="it-IT" sz="2667" dirty="0">
                <a:solidFill>
                  <a:srgbClr val="002060"/>
                </a:solidFill>
              </a:rPr>
              <a:t>Monocentrismo</a:t>
            </a:r>
          </a:p>
          <a:p>
            <a:pPr algn="ctr"/>
            <a:r>
              <a:rPr lang="it-IT" sz="2667" dirty="0">
                <a:solidFill>
                  <a:srgbClr val="002060"/>
                </a:solidFill>
              </a:rPr>
              <a:t>Razionalismo</a:t>
            </a:r>
          </a:p>
          <a:p>
            <a:pPr algn="ctr"/>
            <a:r>
              <a:rPr lang="it-IT" sz="2667" dirty="0">
                <a:solidFill>
                  <a:srgbClr val="002060"/>
                </a:solidFill>
              </a:rPr>
              <a:t>Tecnicismo</a:t>
            </a:r>
          </a:p>
          <a:p>
            <a:pPr algn="ctr"/>
            <a:r>
              <a:rPr lang="it-IT" sz="2667" dirty="0">
                <a:solidFill>
                  <a:srgbClr val="002060"/>
                </a:solidFill>
              </a:rPr>
              <a:t>Individualismo Organizzativo</a:t>
            </a:r>
          </a:p>
        </p:txBody>
      </p:sp>
      <p:pic>
        <p:nvPicPr>
          <p:cNvPr id="8194" name="Picture 2" descr="Postula Una Parola Fatta Con Mattoni Su Fondo Di Luce Immagine Stock -  Immagine di ponteggio, modifica: 192813789">
            <a:extLst>
              <a:ext uri="{FF2B5EF4-FFF2-40B4-BE49-F238E27FC236}">
                <a16:creationId xmlns:a16="http://schemas.microsoft.com/office/drawing/2014/main" id="{51E524F2-BC75-BD3C-07AD-19F297393FF3}"/>
              </a:ext>
            </a:extLst>
          </p:cNvPr>
          <p:cNvPicPr>
            <a:picLocks noChangeAspect="1" noChangeArrowheads="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13864" b="16372"/>
          <a:stretch/>
        </p:blipFill>
        <p:spPr bwMode="auto">
          <a:xfrm>
            <a:off x="1628800" y="4394795"/>
            <a:ext cx="588640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1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Universalismo</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796820"/>
            <a:ext cx="8272212" cy="2308324"/>
          </a:xfrm>
          <a:prstGeom prst="rect">
            <a:avLst/>
          </a:prstGeom>
          <a:noFill/>
        </p:spPr>
        <p:txBody>
          <a:bodyPr wrap="square">
            <a:spAutoFit/>
          </a:bodyPr>
          <a:lstStyle/>
          <a:p>
            <a:pPr algn="ctr"/>
            <a:r>
              <a:rPr lang="it-IT" dirty="0">
                <a:solidFill>
                  <a:srgbClr val="002060"/>
                </a:solidFill>
              </a:rPr>
              <a:t>Alla base del NPM vi è l’idea di applicabilità universale dei principi manageriali</a:t>
            </a:r>
          </a:p>
          <a:p>
            <a:pPr algn="ctr"/>
            <a:endParaRPr lang="it-IT" dirty="0">
              <a:solidFill>
                <a:srgbClr val="002060"/>
              </a:solidFill>
            </a:endParaRPr>
          </a:p>
          <a:p>
            <a:r>
              <a:rPr lang="it-IT" dirty="0">
                <a:solidFill>
                  <a:srgbClr val="002060"/>
                </a:solidFill>
              </a:rPr>
              <a:t>Il settore privato è concepito come:</a:t>
            </a:r>
          </a:p>
          <a:p>
            <a:pPr marL="457189" indent="-457189">
              <a:buFont typeface="Arial" panose="020B0604020202020204" pitchFamily="34" charset="0"/>
              <a:buChar char="•"/>
            </a:pPr>
            <a:r>
              <a:rPr lang="it-IT" dirty="0">
                <a:solidFill>
                  <a:srgbClr val="002060"/>
                </a:solidFill>
              </a:rPr>
              <a:t>Fonte d’ispirazione di valori e metodi operativi</a:t>
            </a:r>
          </a:p>
          <a:p>
            <a:pPr marL="457189" indent="-457189">
              <a:buFont typeface="Arial" panose="020B0604020202020204" pitchFamily="34" charset="0"/>
              <a:buChar char="•"/>
            </a:pPr>
            <a:r>
              <a:rPr lang="it-IT" dirty="0">
                <a:solidFill>
                  <a:srgbClr val="002060"/>
                </a:solidFill>
              </a:rPr>
              <a:t>Standard per il confronto per definire il livello di salari e produttività</a:t>
            </a:r>
          </a:p>
          <a:p>
            <a:pPr marL="457189" indent="-457189">
              <a:buFont typeface="Arial" panose="020B0604020202020204" pitchFamily="34" charset="0"/>
              <a:buChar char="•"/>
            </a:pPr>
            <a:r>
              <a:rPr lang="it-IT" dirty="0">
                <a:solidFill>
                  <a:srgbClr val="002060"/>
                </a:solidFill>
              </a:rPr>
              <a:t>Concorrente nell’erogazione di servizi analoghi e nel reclutamento di talenti</a:t>
            </a:r>
          </a:p>
          <a:p>
            <a:pPr marL="457189" indent="-457189">
              <a:buFont typeface="Arial" panose="020B0604020202020204" pitchFamily="34" charset="0"/>
              <a:buChar char="•"/>
            </a:pPr>
            <a:r>
              <a:rPr lang="it-IT" dirty="0">
                <a:solidFill>
                  <a:srgbClr val="002060"/>
                </a:solidFill>
              </a:rPr>
              <a:t>Riserva di personale qualificato ed esperto</a:t>
            </a:r>
          </a:p>
          <a:p>
            <a:pPr marL="457189" indent="-457189">
              <a:buFont typeface="Arial" panose="020B0604020202020204" pitchFamily="34" charset="0"/>
              <a:buChar char="•"/>
            </a:pPr>
            <a:r>
              <a:rPr lang="it-IT" dirty="0">
                <a:solidFill>
                  <a:srgbClr val="002060"/>
                </a:solidFill>
              </a:rPr>
              <a:t>Fonte naturale di expertise tecnica e professionale</a:t>
            </a:r>
          </a:p>
        </p:txBody>
      </p:sp>
    </p:spTree>
    <p:extLst>
      <p:ext uri="{BB962C8B-B14F-4D97-AF65-F5344CB8AC3E}">
        <p14:creationId xmlns:p14="http://schemas.microsoft.com/office/powerpoint/2010/main" val="159787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defTabSz="609585"/>
            <a:r>
              <a:rPr lang="en-US" sz="3733" i="1"/>
              <a:t>Critiche all’Universalismo</a:t>
            </a:r>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Non </a:t>
            </a:r>
            <a:r>
              <a:rPr lang="en-US" sz="2000" dirty="0" err="1">
                <a:solidFill>
                  <a:srgbClr val="002060"/>
                </a:solidFill>
              </a:rPr>
              <a:t>esiste</a:t>
            </a:r>
            <a:r>
              <a:rPr lang="en-US" sz="2000" dirty="0">
                <a:solidFill>
                  <a:srgbClr val="002060"/>
                </a:solidFill>
              </a:rPr>
              <a:t> un «</a:t>
            </a:r>
            <a:r>
              <a:rPr lang="en-US" sz="2000" dirty="0" err="1">
                <a:solidFill>
                  <a:srgbClr val="002060"/>
                </a:solidFill>
              </a:rPr>
              <a:t>metodo</a:t>
            </a:r>
            <a:r>
              <a:rPr lang="en-US" sz="2000" dirty="0">
                <a:solidFill>
                  <a:srgbClr val="002060"/>
                </a:solidFill>
              </a:rPr>
              <a:t> </a:t>
            </a:r>
            <a:r>
              <a:rPr lang="en-US" sz="2000" dirty="0" err="1">
                <a:solidFill>
                  <a:srgbClr val="002060"/>
                </a:solidFill>
              </a:rPr>
              <a:t>migliore</a:t>
            </a:r>
            <a:r>
              <a:rPr lang="en-US" sz="2000" dirty="0">
                <a:solidFill>
                  <a:srgbClr val="002060"/>
                </a:solidFill>
              </a:rPr>
              <a:t>» in </a:t>
            </a:r>
            <a:r>
              <a:rPr lang="en-US" sz="2000" dirty="0" err="1">
                <a:solidFill>
                  <a:srgbClr val="002060"/>
                </a:solidFill>
              </a:rPr>
              <a:t>assoluto</a:t>
            </a:r>
            <a:r>
              <a:rPr lang="en-US" sz="2000" dirty="0">
                <a:solidFill>
                  <a:srgbClr val="002060"/>
                </a:solidFill>
              </a:rPr>
              <a:t> per </a:t>
            </a:r>
            <a:r>
              <a:rPr lang="en-US" sz="2000" dirty="0" err="1">
                <a:solidFill>
                  <a:srgbClr val="002060"/>
                </a:solidFill>
              </a:rPr>
              <a:t>organizzare</a:t>
            </a:r>
            <a:r>
              <a:rPr lang="en-US" sz="2000" dirty="0">
                <a:solidFill>
                  <a:srgbClr val="002060"/>
                </a:solidFill>
              </a:rPr>
              <a:t> e </a:t>
            </a:r>
            <a:r>
              <a:rPr lang="en-US" sz="2000" dirty="0" err="1">
                <a:solidFill>
                  <a:srgbClr val="002060"/>
                </a:solidFill>
              </a:rPr>
              <a:t>gestire</a:t>
            </a:r>
            <a:r>
              <a:rPr lang="en-US" sz="2000" dirty="0">
                <a:solidFill>
                  <a:srgbClr val="002060"/>
                </a:solidFill>
              </a:rPr>
              <a:t> le </a:t>
            </a:r>
            <a:r>
              <a:rPr lang="en-US" sz="2000" dirty="0" err="1">
                <a:solidFill>
                  <a:srgbClr val="002060"/>
                </a:solidFill>
              </a:rPr>
              <a:t>attività</a:t>
            </a:r>
            <a:r>
              <a:rPr lang="en-US" sz="2000" dirty="0">
                <a:solidFill>
                  <a:srgbClr val="002060"/>
                </a:solidFill>
              </a:rPr>
              <a:t> </a:t>
            </a:r>
            <a:r>
              <a:rPr lang="en-US" sz="2000" dirty="0" err="1">
                <a:solidFill>
                  <a:srgbClr val="002060"/>
                </a:solidFill>
              </a:rPr>
              <a:t>economiche</a:t>
            </a:r>
            <a:r>
              <a:rPr lang="en-US" sz="2000" dirty="0">
                <a:solidFill>
                  <a:srgbClr val="002060"/>
                </a:solidFill>
              </a:rPr>
              <a:t>;</a:t>
            </a: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I </a:t>
            </a:r>
            <a:r>
              <a:rPr lang="en-US" sz="2000" dirty="0" err="1">
                <a:solidFill>
                  <a:srgbClr val="002060"/>
                </a:solidFill>
              </a:rPr>
              <a:t>modelli</a:t>
            </a:r>
            <a:r>
              <a:rPr lang="en-US" sz="2000" dirty="0">
                <a:solidFill>
                  <a:srgbClr val="002060"/>
                </a:solidFill>
              </a:rPr>
              <a:t> </a:t>
            </a:r>
            <a:r>
              <a:rPr lang="en-US" sz="2000" dirty="0" err="1">
                <a:solidFill>
                  <a:srgbClr val="002060"/>
                </a:solidFill>
              </a:rPr>
              <a:t>organizzativi</a:t>
            </a:r>
            <a:r>
              <a:rPr lang="en-US" sz="2000" dirty="0">
                <a:solidFill>
                  <a:srgbClr val="002060"/>
                </a:solidFill>
              </a:rPr>
              <a:t> </a:t>
            </a:r>
            <a:r>
              <a:rPr lang="en-US" sz="2000" dirty="0" err="1">
                <a:solidFill>
                  <a:srgbClr val="002060"/>
                </a:solidFill>
              </a:rPr>
              <a:t>derivano</a:t>
            </a:r>
            <a:r>
              <a:rPr lang="en-US" sz="2000" dirty="0">
                <a:solidFill>
                  <a:srgbClr val="002060"/>
                </a:solidFill>
              </a:rPr>
              <a:t> </a:t>
            </a:r>
            <a:r>
              <a:rPr lang="en-US" sz="2000" dirty="0" err="1">
                <a:solidFill>
                  <a:srgbClr val="002060"/>
                </a:solidFill>
              </a:rPr>
              <a:t>specialmente</a:t>
            </a:r>
            <a:r>
              <a:rPr lang="en-US" sz="2000" dirty="0">
                <a:solidFill>
                  <a:srgbClr val="002060"/>
                </a:solidFill>
              </a:rPr>
              <a:t> da </a:t>
            </a:r>
            <a:r>
              <a:rPr lang="en-US" sz="2000" dirty="0" err="1">
                <a:solidFill>
                  <a:srgbClr val="002060"/>
                </a:solidFill>
              </a:rPr>
              <a:t>variabili</a:t>
            </a:r>
            <a:r>
              <a:rPr lang="en-US" sz="2000" dirty="0">
                <a:solidFill>
                  <a:srgbClr val="002060"/>
                </a:solidFill>
              </a:rPr>
              <a:t> </a:t>
            </a:r>
            <a:r>
              <a:rPr lang="en-US" sz="2000" dirty="0" err="1">
                <a:solidFill>
                  <a:srgbClr val="002060"/>
                </a:solidFill>
              </a:rPr>
              <a:t>contingenti</a:t>
            </a:r>
            <a:r>
              <a:rPr lang="en-US" sz="2000" dirty="0">
                <a:solidFill>
                  <a:srgbClr val="002060"/>
                </a:solidFill>
              </a:rPr>
              <a:t> (</a:t>
            </a:r>
            <a:r>
              <a:rPr lang="en-US" sz="2000" dirty="0" err="1">
                <a:solidFill>
                  <a:srgbClr val="002060"/>
                </a:solidFill>
              </a:rPr>
              <a:t>ambiente</a:t>
            </a:r>
            <a:r>
              <a:rPr lang="en-US" sz="2000" dirty="0">
                <a:solidFill>
                  <a:srgbClr val="002060"/>
                </a:solidFill>
              </a:rPr>
              <a:t>, </a:t>
            </a:r>
            <a:r>
              <a:rPr lang="en-US" sz="2000" dirty="0" err="1">
                <a:solidFill>
                  <a:srgbClr val="002060"/>
                </a:solidFill>
              </a:rPr>
              <a:t>mercato</a:t>
            </a:r>
            <a:r>
              <a:rPr lang="en-US" sz="2000" dirty="0">
                <a:solidFill>
                  <a:srgbClr val="002060"/>
                </a:solidFill>
              </a:rPr>
              <a:t>, </a:t>
            </a:r>
            <a:r>
              <a:rPr lang="en-US" sz="2000" dirty="0" err="1">
                <a:solidFill>
                  <a:srgbClr val="002060"/>
                </a:solidFill>
              </a:rPr>
              <a:t>tecnologia</a:t>
            </a:r>
            <a:r>
              <a:rPr lang="en-US" sz="2000" dirty="0">
                <a:solidFill>
                  <a:srgbClr val="002060"/>
                </a:solidFill>
              </a:rPr>
              <a:t>, </a:t>
            </a:r>
            <a:r>
              <a:rPr lang="en-US" sz="2000" dirty="0" err="1">
                <a:solidFill>
                  <a:srgbClr val="002060"/>
                </a:solidFill>
              </a:rPr>
              <a:t>dimensioni</a:t>
            </a:r>
            <a:r>
              <a:rPr lang="en-US" sz="2000" dirty="0">
                <a:solidFill>
                  <a:srgbClr val="002060"/>
                </a:solidFill>
              </a:rPr>
              <a:t>, </a:t>
            </a:r>
            <a:r>
              <a:rPr lang="en-US" sz="2000" dirty="0" err="1">
                <a:solidFill>
                  <a:srgbClr val="002060"/>
                </a:solidFill>
              </a:rPr>
              <a:t>strategia</a:t>
            </a:r>
            <a:r>
              <a:rPr lang="en-US" sz="2000" dirty="0">
                <a:solidFill>
                  <a:srgbClr val="002060"/>
                </a:solidFill>
              </a:rPr>
              <a:t>) </a:t>
            </a:r>
            <a:r>
              <a:rPr lang="en-US" sz="2000" dirty="0" err="1">
                <a:solidFill>
                  <a:srgbClr val="002060"/>
                </a:solidFill>
              </a:rPr>
              <a:t>oltre</a:t>
            </a:r>
            <a:r>
              <a:rPr lang="en-US" sz="2000" dirty="0">
                <a:solidFill>
                  <a:srgbClr val="002060"/>
                </a:solidFill>
              </a:rPr>
              <a:t> </a:t>
            </a:r>
            <a:r>
              <a:rPr lang="en-US" sz="2000" dirty="0" err="1">
                <a:solidFill>
                  <a:srgbClr val="002060"/>
                </a:solidFill>
              </a:rPr>
              <a:t>che</a:t>
            </a:r>
            <a:r>
              <a:rPr lang="en-US" sz="2000" dirty="0">
                <a:solidFill>
                  <a:srgbClr val="002060"/>
                </a:solidFill>
              </a:rPr>
              <a:t> da </a:t>
            </a:r>
            <a:r>
              <a:rPr lang="en-US" sz="2000" dirty="0" err="1">
                <a:solidFill>
                  <a:srgbClr val="002060"/>
                </a:solidFill>
              </a:rPr>
              <a:t>variabili</a:t>
            </a:r>
            <a:r>
              <a:rPr lang="en-US" sz="2000" dirty="0">
                <a:solidFill>
                  <a:srgbClr val="002060"/>
                </a:solidFill>
              </a:rPr>
              <a:t> </a:t>
            </a:r>
            <a:r>
              <a:rPr lang="en-US" sz="2000" dirty="0" err="1">
                <a:solidFill>
                  <a:srgbClr val="002060"/>
                </a:solidFill>
              </a:rPr>
              <a:t>organizzative</a:t>
            </a:r>
            <a:r>
              <a:rPr lang="en-US" sz="2000" dirty="0">
                <a:solidFill>
                  <a:srgbClr val="002060"/>
                </a:solidFill>
              </a:rPr>
              <a:t>;</a:t>
            </a: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PA è molto </a:t>
            </a:r>
            <a:r>
              <a:rPr lang="en-US" sz="2000" dirty="0" err="1">
                <a:solidFill>
                  <a:srgbClr val="002060"/>
                </a:solidFill>
              </a:rPr>
              <a:t>eterogenea</a:t>
            </a:r>
            <a:r>
              <a:rPr lang="en-US" sz="2000" dirty="0">
                <a:solidFill>
                  <a:srgbClr val="002060"/>
                </a:solidFill>
              </a:rPr>
              <a:t>. Non </a:t>
            </a:r>
            <a:r>
              <a:rPr lang="en-US" sz="2000" dirty="0" err="1">
                <a:solidFill>
                  <a:srgbClr val="002060"/>
                </a:solidFill>
              </a:rPr>
              <a:t>esiste</a:t>
            </a:r>
            <a:r>
              <a:rPr lang="en-US" sz="2000" dirty="0">
                <a:solidFill>
                  <a:srgbClr val="002060"/>
                </a:solidFill>
              </a:rPr>
              <a:t> un </a:t>
            </a:r>
            <a:r>
              <a:rPr lang="en-US" sz="2000" dirty="0" err="1">
                <a:solidFill>
                  <a:srgbClr val="002060"/>
                </a:solidFill>
              </a:rPr>
              <a:t>modello</a:t>
            </a:r>
            <a:r>
              <a:rPr lang="en-US" sz="2000" dirty="0">
                <a:solidFill>
                  <a:srgbClr val="002060"/>
                </a:solidFill>
              </a:rPr>
              <a:t> </a:t>
            </a:r>
            <a:r>
              <a:rPr lang="en-US" sz="2000" dirty="0" err="1">
                <a:solidFill>
                  <a:srgbClr val="002060"/>
                </a:solidFill>
              </a:rPr>
              <a:t>organizzativo</a:t>
            </a:r>
            <a:r>
              <a:rPr lang="en-US" sz="2000" dirty="0">
                <a:solidFill>
                  <a:srgbClr val="002060"/>
                </a:solidFill>
              </a:rPr>
              <a:t> </a:t>
            </a:r>
            <a:r>
              <a:rPr lang="en-US" sz="2000" dirty="0" err="1">
                <a:solidFill>
                  <a:srgbClr val="002060"/>
                </a:solidFill>
              </a:rPr>
              <a:t>che</a:t>
            </a:r>
            <a:r>
              <a:rPr lang="en-US" sz="2000" dirty="0">
                <a:solidFill>
                  <a:srgbClr val="002060"/>
                </a:solidFill>
              </a:rPr>
              <a:t> </a:t>
            </a:r>
            <a:r>
              <a:rPr lang="en-US" sz="2000" dirty="0" err="1">
                <a:solidFill>
                  <a:srgbClr val="002060"/>
                </a:solidFill>
              </a:rPr>
              <a:t>possa</a:t>
            </a:r>
            <a:r>
              <a:rPr lang="en-US" sz="2000" dirty="0">
                <a:solidFill>
                  <a:srgbClr val="002060"/>
                </a:solidFill>
              </a:rPr>
              <a:t> </a:t>
            </a:r>
            <a:r>
              <a:rPr lang="en-US" sz="2000" dirty="0" err="1">
                <a:solidFill>
                  <a:srgbClr val="002060"/>
                </a:solidFill>
              </a:rPr>
              <a:t>andare</a:t>
            </a:r>
            <a:r>
              <a:rPr lang="en-US" sz="2000" dirty="0">
                <a:solidFill>
                  <a:srgbClr val="002060"/>
                </a:solidFill>
              </a:rPr>
              <a:t> bene per </a:t>
            </a:r>
            <a:r>
              <a:rPr lang="en-US" sz="2000" dirty="0" err="1">
                <a:solidFill>
                  <a:srgbClr val="002060"/>
                </a:solidFill>
              </a:rPr>
              <a:t>tutta</a:t>
            </a:r>
            <a:r>
              <a:rPr lang="en-US" sz="2000" dirty="0">
                <a:solidFill>
                  <a:srgbClr val="002060"/>
                </a:solidFill>
              </a:rPr>
              <a:t> la PA</a:t>
            </a:r>
          </a:p>
        </p:txBody>
      </p:sp>
      <p:pic>
        <p:nvPicPr>
          <p:cNvPr id="1028" name="Picture 4" descr="5 strategie per sopravvivere alle critiche - Psicologo Milano">
            <a:extLst>
              <a:ext uri="{FF2B5EF4-FFF2-40B4-BE49-F238E27FC236}">
                <a16:creationId xmlns:a16="http://schemas.microsoft.com/office/drawing/2014/main" id="{2A3654D5-19BC-1FDF-36DC-CFAD7D25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20347"/>
          <a:stretch/>
        </p:blipFill>
        <p:spPr bwMode="auto">
          <a:xfrm>
            <a:off x="5872873" y="1845751"/>
            <a:ext cx="2919248" cy="4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2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Monocentrismo</a:t>
            </a:r>
            <a:r>
              <a:rPr lang="en-US" sz="3200" i="1" dirty="0"/>
              <a:t> – </a:t>
            </a:r>
            <a:r>
              <a:rPr lang="en-US" sz="3200" i="1" dirty="0" err="1"/>
              <a:t>attore</a:t>
            </a:r>
            <a:r>
              <a:rPr lang="en-US" sz="3200" i="1" dirty="0"/>
              <a:t> </a:t>
            </a:r>
            <a:r>
              <a:rPr lang="en-US" sz="3200" i="1" dirty="0" err="1"/>
              <a:t>dominante</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796819"/>
            <a:ext cx="8272212" cy="3139321"/>
          </a:xfrm>
          <a:prstGeom prst="rect">
            <a:avLst/>
          </a:prstGeom>
          <a:noFill/>
        </p:spPr>
        <p:txBody>
          <a:bodyPr wrap="square">
            <a:spAutoFit/>
          </a:bodyPr>
          <a:lstStyle/>
          <a:p>
            <a:pPr marL="380990" indent="-380990">
              <a:buFont typeface="Arial" panose="020B0604020202020204" pitchFamily="34" charset="0"/>
              <a:buChar char="•"/>
            </a:pPr>
            <a:r>
              <a:rPr lang="it-IT" dirty="0">
                <a:solidFill>
                  <a:srgbClr val="002060"/>
                </a:solidFill>
              </a:rPr>
              <a:t>Ogni PA è vista come unico organo amministrante le regole di una comunità, imponendo il proprio pensiero razionale, pianificato e auto-valutato. </a:t>
            </a:r>
          </a:p>
          <a:p>
            <a:pPr marL="380990" indent="-380990">
              <a:buFont typeface="Arial" panose="020B0604020202020204" pitchFamily="34" charset="0"/>
              <a:buChar char="•"/>
            </a:pPr>
            <a:r>
              <a:rPr lang="it-IT" dirty="0">
                <a:solidFill>
                  <a:srgbClr val="002060"/>
                </a:solidFill>
              </a:rPr>
              <a:t>Il manager, come la propria organizzazione, è concepito come unità super-partes, distante da ogni tipo di influenza, capace di gestire perfettamente, col sostegno degli strumenti tecnici e normativi, ogni risorsa a sua disposizione, compresa la risorsa umana. </a:t>
            </a:r>
          </a:p>
          <a:p>
            <a:pPr marL="380990" indent="-380990">
              <a:buFont typeface="Arial" panose="020B0604020202020204" pitchFamily="34" charset="0"/>
              <a:buChar char="•"/>
            </a:pPr>
            <a:r>
              <a:rPr lang="it-IT" dirty="0">
                <a:solidFill>
                  <a:srgbClr val="002060"/>
                </a:solidFill>
              </a:rPr>
              <a:t>L’organo di governo esercita una guida strategica top-down, attraverso la formalizzazione di piani dettagliati;</a:t>
            </a:r>
          </a:p>
          <a:p>
            <a:pPr algn="ctr"/>
            <a:endParaRPr lang="it-IT" dirty="0">
              <a:solidFill>
                <a:srgbClr val="002060"/>
              </a:solidFill>
            </a:endParaRPr>
          </a:p>
          <a:p>
            <a:pPr algn="ctr"/>
            <a:endParaRPr lang="it-IT" dirty="0">
              <a:solidFill>
                <a:srgbClr val="002060"/>
              </a:solidFill>
            </a:endParaRPr>
          </a:p>
        </p:txBody>
      </p:sp>
    </p:spTree>
    <p:extLst>
      <p:ext uri="{BB962C8B-B14F-4D97-AF65-F5344CB8AC3E}">
        <p14:creationId xmlns:p14="http://schemas.microsoft.com/office/powerpoint/2010/main" val="199626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r>
              <a:rPr lang="en-US" sz="3733" i="1" dirty="0" err="1"/>
              <a:t>Critiche</a:t>
            </a:r>
            <a:r>
              <a:rPr lang="en-US" sz="3733" i="1" dirty="0"/>
              <a:t> al </a:t>
            </a:r>
            <a:r>
              <a:rPr lang="en-US" sz="3733" i="1" dirty="0" err="1"/>
              <a:t>monocentrismo</a:t>
            </a:r>
            <a:endParaRPr lang="en-US" sz="3733"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PA è un Sistema </a:t>
            </a:r>
            <a:r>
              <a:rPr lang="en-US" sz="2000" dirty="0" err="1">
                <a:solidFill>
                  <a:srgbClr val="002060"/>
                </a:solidFill>
              </a:rPr>
              <a:t>complesso</a:t>
            </a:r>
            <a:r>
              <a:rPr lang="en-US" sz="2000" dirty="0">
                <a:solidFill>
                  <a:srgbClr val="002060"/>
                </a:solidFill>
              </a:rPr>
              <a:t>, </a:t>
            </a:r>
            <a:r>
              <a:rPr lang="en-US" sz="2000" dirty="0" err="1">
                <a:solidFill>
                  <a:srgbClr val="002060"/>
                </a:solidFill>
              </a:rPr>
              <a:t>interdipendente</a:t>
            </a:r>
            <a:r>
              <a:rPr lang="en-US" sz="2000" dirty="0">
                <a:solidFill>
                  <a:srgbClr val="002060"/>
                </a:solidFill>
              </a:rPr>
              <a:t> e interrelate di </a:t>
            </a:r>
            <a:r>
              <a:rPr lang="en-US" sz="2000" dirty="0" err="1">
                <a:solidFill>
                  <a:srgbClr val="002060"/>
                </a:solidFill>
              </a:rPr>
              <a:t>organizzazioni</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err="1">
                <a:solidFill>
                  <a:srgbClr val="002060"/>
                </a:solidFill>
              </a:rPr>
              <a:t>L’organizzazione</a:t>
            </a:r>
            <a:r>
              <a:rPr lang="en-US" sz="2000" dirty="0">
                <a:solidFill>
                  <a:srgbClr val="002060"/>
                </a:solidFill>
              </a:rPr>
              <a:t> è </a:t>
            </a:r>
            <a:r>
              <a:rPr lang="en-US" sz="2000" dirty="0" err="1">
                <a:solidFill>
                  <a:srgbClr val="002060"/>
                </a:solidFill>
              </a:rPr>
              <a:t>fonte</a:t>
            </a:r>
            <a:r>
              <a:rPr lang="en-US" sz="2000" dirty="0">
                <a:solidFill>
                  <a:srgbClr val="002060"/>
                </a:solidFill>
              </a:rPr>
              <a:t> di </a:t>
            </a:r>
            <a:r>
              <a:rPr lang="en-US" sz="2000" dirty="0" err="1">
                <a:solidFill>
                  <a:srgbClr val="002060"/>
                </a:solidFill>
              </a:rPr>
              <a:t>strategie</a:t>
            </a:r>
            <a:r>
              <a:rPr lang="en-US" sz="2000" dirty="0">
                <a:solidFill>
                  <a:srgbClr val="002060"/>
                </a:solidFill>
              </a:rPr>
              <a:t> </a:t>
            </a:r>
            <a:r>
              <a:rPr lang="en-US" sz="2000" dirty="0" err="1">
                <a:solidFill>
                  <a:srgbClr val="002060"/>
                </a:solidFill>
              </a:rPr>
              <a:t>spontanee</a:t>
            </a:r>
            <a:r>
              <a:rPr lang="en-US" sz="2000" dirty="0">
                <a:solidFill>
                  <a:srgbClr val="002060"/>
                </a:solidFill>
              </a:rPr>
              <a:t>, </a:t>
            </a:r>
            <a:r>
              <a:rPr lang="en-US" sz="2000" dirty="0" err="1">
                <a:solidFill>
                  <a:srgbClr val="002060"/>
                </a:solidFill>
              </a:rPr>
              <a:t>frutto</a:t>
            </a:r>
            <a:r>
              <a:rPr lang="en-US" sz="2000" dirty="0">
                <a:solidFill>
                  <a:srgbClr val="002060"/>
                </a:solidFill>
              </a:rPr>
              <a:t> di un continuo </a:t>
            </a:r>
            <a:r>
              <a:rPr lang="en-US" sz="2000" dirty="0" err="1">
                <a:solidFill>
                  <a:srgbClr val="002060"/>
                </a:solidFill>
              </a:rPr>
              <a:t>processo</a:t>
            </a:r>
            <a:r>
              <a:rPr lang="en-US" sz="2000" dirty="0">
                <a:solidFill>
                  <a:srgbClr val="002060"/>
                </a:solidFill>
              </a:rPr>
              <a:t> di </a:t>
            </a:r>
            <a:r>
              <a:rPr lang="en-US" sz="2000" dirty="0" err="1">
                <a:solidFill>
                  <a:srgbClr val="002060"/>
                </a:solidFill>
              </a:rPr>
              <a:t>innovazione</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a:t>
            </a:r>
            <a:r>
              <a:rPr lang="en-US" sz="2000" dirty="0" err="1">
                <a:solidFill>
                  <a:srgbClr val="002060"/>
                </a:solidFill>
              </a:rPr>
              <a:t>principale</a:t>
            </a:r>
            <a:r>
              <a:rPr lang="en-US" sz="2000" dirty="0">
                <a:solidFill>
                  <a:srgbClr val="002060"/>
                </a:solidFill>
              </a:rPr>
              <a:t> </a:t>
            </a:r>
            <a:r>
              <a:rPr lang="en-US" sz="2000" dirty="0" err="1">
                <a:solidFill>
                  <a:srgbClr val="002060"/>
                </a:solidFill>
              </a:rPr>
              <a:t>competenza</a:t>
            </a:r>
            <a:r>
              <a:rPr lang="en-US" sz="2000" dirty="0">
                <a:solidFill>
                  <a:srgbClr val="002060"/>
                </a:solidFill>
              </a:rPr>
              <a:t> del Top Management </a:t>
            </a:r>
            <a:r>
              <a:rPr lang="en-US" sz="2000" dirty="0" err="1">
                <a:solidFill>
                  <a:srgbClr val="002060"/>
                </a:solidFill>
              </a:rPr>
              <a:t>consiste</a:t>
            </a:r>
            <a:r>
              <a:rPr lang="en-US" sz="2000" dirty="0">
                <a:solidFill>
                  <a:srgbClr val="002060"/>
                </a:solidFill>
              </a:rPr>
              <a:t> </a:t>
            </a:r>
            <a:r>
              <a:rPr lang="en-US" sz="2000" dirty="0" err="1">
                <a:solidFill>
                  <a:srgbClr val="002060"/>
                </a:solidFill>
              </a:rPr>
              <a:t>nella</a:t>
            </a:r>
            <a:r>
              <a:rPr lang="en-US" sz="2000" dirty="0">
                <a:solidFill>
                  <a:srgbClr val="002060"/>
                </a:solidFill>
              </a:rPr>
              <a:t> </a:t>
            </a:r>
            <a:r>
              <a:rPr lang="en-US" sz="2000" dirty="0" err="1">
                <a:solidFill>
                  <a:srgbClr val="002060"/>
                </a:solidFill>
              </a:rPr>
              <a:t>sapiente</a:t>
            </a:r>
            <a:r>
              <a:rPr lang="en-US" sz="2000" dirty="0">
                <a:solidFill>
                  <a:srgbClr val="002060"/>
                </a:solidFill>
              </a:rPr>
              <a:t> </a:t>
            </a:r>
            <a:r>
              <a:rPr lang="en-US" sz="2000" dirty="0" err="1">
                <a:solidFill>
                  <a:srgbClr val="002060"/>
                </a:solidFill>
              </a:rPr>
              <a:t>gestione</a:t>
            </a:r>
            <a:r>
              <a:rPr lang="en-US" sz="2000" dirty="0">
                <a:solidFill>
                  <a:srgbClr val="002060"/>
                </a:solidFill>
              </a:rPr>
              <a:t> del </a:t>
            </a:r>
            <a:r>
              <a:rPr lang="en-US" sz="2000" dirty="0" err="1">
                <a:solidFill>
                  <a:srgbClr val="002060"/>
                </a:solidFill>
              </a:rPr>
              <a:t>patrimonio</a:t>
            </a:r>
            <a:r>
              <a:rPr lang="en-US" sz="2000" dirty="0">
                <a:solidFill>
                  <a:srgbClr val="002060"/>
                </a:solidFill>
              </a:rPr>
              <a:t> di </a:t>
            </a:r>
            <a:r>
              <a:rPr lang="en-US" sz="2000" dirty="0" err="1">
                <a:solidFill>
                  <a:srgbClr val="002060"/>
                </a:solidFill>
              </a:rPr>
              <a:t>competenze</a:t>
            </a:r>
            <a:r>
              <a:rPr lang="en-US" sz="2000" dirty="0">
                <a:solidFill>
                  <a:srgbClr val="002060"/>
                </a:solidFill>
              </a:rPr>
              <a:t>, </a:t>
            </a:r>
            <a:r>
              <a:rPr lang="en-US" sz="2000" dirty="0" err="1">
                <a:solidFill>
                  <a:srgbClr val="002060"/>
                </a:solidFill>
              </a:rPr>
              <a:t>conoscenze</a:t>
            </a:r>
            <a:r>
              <a:rPr lang="en-US" sz="2000" dirty="0">
                <a:solidFill>
                  <a:srgbClr val="002060"/>
                </a:solidFill>
              </a:rPr>
              <a:t> ed </a:t>
            </a:r>
            <a:r>
              <a:rPr lang="en-US" sz="2000" dirty="0" err="1">
                <a:solidFill>
                  <a:srgbClr val="002060"/>
                </a:solidFill>
              </a:rPr>
              <a:t>esperienze</a:t>
            </a:r>
            <a:r>
              <a:rPr lang="en-US" sz="2000" dirty="0">
                <a:solidFill>
                  <a:srgbClr val="002060"/>
                </a:solidFill>
              </a:rPr>
              <a:t> a </a:t>
            </a:r>
            <a:r>
              <a:rPr lang="en-US" sz="2000" dirty="0" err="1">
                <a:solidFill>
                  <a:srgbClr val="002060"/>
                </a:solidFill>
              </a:rPr>
              <a:t>disposizione</a:t>
            </a:r>
            <a:r>
              <a:rPr lang="en-US" sz="2000" dirty="0">
                <a:solidFill>
                  <a:srgbClr val="002060"/>
                </a:solidFill>
              </a:rPr>
              <a:t> </a:t>
            </a:r>
            <a:r>
              <a:rPr lang="en-US" sz="2000" dirty="0" err="1">
                <a:solidFill>
                  <a:srgbClr val="002060"/>
                </a:solidFill>
              </a:rPr>
              <a:t>dell’organizzazione</a:t>
            </a:r>
            <a:r>
              <a:rPr lang="en-US" sz="2000" dirty="0">
                <a:solidFill>
                  <a:srgbClr val="002060"/>
                </a:solidFill>
              </a:rPr>
              <a:t>.</a:t>
            </a:r>
          </a:p>
        </p:txBody>
      </p:sp>
      <p:pic>
        <p:nvPicPr>
          <p:cNvPr id="1028" name="Picture 4" descr="5 strategie per sopravvivere alle critiche - Psicologo Milano">
            <a:extLst>
              <a:ext uri="{FF2B5EF4-FFF2-40B4-BE49-F238E27FC236}">
                <a16:creationId xmlns:a16="http://schemas.microsoft.com/office/drawing/2014/main" id="{2A3654D5-19BC-1FDF-36DC-CFAD7D25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20347"/>
          <a:stretch/>
        </p:blipFill>
        <p:spPr bwMode="auto">
          <a:xfrm>
            <a:off x="5872873" y="1845751"/>
            <a:ext cx="2919248" cy="4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9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rmAutofit fontScale="90000"/>
          </a:bodyPr>
          <a:lstStyle/>
          <a:p>
            <a:pPr algn="ctr"/>
            <a:r>
              <a:rPr lang="it-IT" dirty="0"/>
              <a:t>Agenda/Sommario/Indice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57200" y="2348880"/>
            <a:ext cx="3931920" cy="3951288"/>
          </a:xfrm>
        </p:spPr>
        <p:txBody>
          <a:bodyPr wrap="square" anchor="t">
            <a:normAutofit fontScale="92500" lnSpcReduction="10000"/>
          </a:bodyPr>
          <a:lstStyle/>
          <a:p>
            <a:pPr marL="609585" indent="-609585">
              <a:buFont typeface="+mj-lt"/>
              <a:buAutoNum type="arabicPeriod"/>
            </a:pPr>
            <a:r>
              <a:rPr lang="it-IT" sz="2800" b="1" i="1" cap="none" dirty="0">
                <a:solidFill>
                  <a:srgbClr val="002060"/>
                </a:solidFill>
                <a:latin typeface="Gill Sans MT" panose="020B0502020104020203" pitchFamily="34" charset="0"/>
                <a:ea typeface="+mn-ea"/>
                <a:cs typeface="+mn-cs"/>
              </a:rPr>
              <a:t>Definizione di Burocrazia</a:t>
            </a:r>
          </a:p>
          <a:p>
            <a:pPr marL="609585" indent="-609585">
              <a:buFont typeface="+mj-lt"/>
              <a:buAutoNum type="arabicPeriod"/>
            </a:pPr>
            <a:r>
              <a:rPr lang="it-IT" sz="2800" b="1" i="1" cap="none" dirty="0">
                <a:solidFill>
                  <a:srgbClr val="002060"/>
                </a:solidFill>
                <a:latin typeface="Gill Sans MT" panose="020B0502020104020203" pitchFamily="34" charset="0"/>
                <a:ea typeface="+mn-ea"/>
                <a:cs typeface="+mn-cs"/>
              </a:rPr>
              <a:t>Burocrazia come forma organizzativa</a:t>
            </a:r>
          </a:p>
          <a:p>
            <a:pPr marL="609585" indent="-609585">
              <a:buFont typeface="+mj-lt"/>
              <a:buAutoNum type="arabicPeriod"/>
            </a:pPr>
            <a:r>
              <a:rPr lang="it-IT" sz="2800" b="1" i="1" cap="none" dirty="0">
                <a:solidFill>
                  <a:srgbClr val="002060"/>
                </a:solidFill>
                <a:latin typeface="Gill Sans MT" panose="020B0502020104020203" pitchFamily="34" charset="0"/>
                <a:ea typeface="+mn-ea"/>
                <a:cs typeface="+mn-cs"/>
              </a:rPr>
              <a:t>Dalla burocrazia al New Public Management</a:t>
            </a:r>
          </a:p>
          <a:p>
            <a:pPr marL="609585" indent="-609585">
              <a:buFont typeface="+mj-lt"/>
              <a:buAutoNum type="arabicPeriod"/>
            </a:pPr>
            <a:r>
              <a:rPr lang="en-US" sz="2800" b="1" i="1" cap="none" dirty="0">
                <a:solidFill>
                  <a:srgbClr val="002060"/>
                </a:solidFill>
                <a:latin typeface="Gill Sans MT" panose="020B0502020104020203" pitchFamily="34" charset="0"/>
                <a:ea typeface="+mn-ea"/>
                <a:cs typeface="+mn-cs"/>
              </a:rPr>
              <a:t>Dal New public management </a:t>
            </a:r>
            <a:r>
              <a:rPr lang="en-US" sz="2800" b="1" i="1" cap="none" dirty="0" err="1">
                <a:solidFill>
                  <a:srgbClr val="002060"/>
                </a:solidFill>
                <a:latin typeface="Gill Sans MT" panose="020B0502020104020203" pitchFamily="34" charset="0"/>
                <a:ea typeface="+mn-ea"/>
                <a:cs typeface="+mn-cs"/>
              </a:rPr>
              <a:t>alla</a:t>
            </a:r>
            <a:r>
              <a:rPr lang="en-US" sz="2800" b="1" i="1" cap="none" dirty="0">
                <a:solidFill>
                  <a:srgbClr val="002060"/>
                </a:solidFill>
                <a:latin typeface="Gill Sans MT" panose="020B0502020104020203" pitchFamily="34" charset="0"/>
                <a:ea typeface="+mn-ea"/>
                <a:cs typeface="+mn-cs"/>
              </a:rPr>
              <a:t> </a:t>
            </a:r>
            <a:br>
              <a:rPr lang="en-US" sz="2800" b="1" i="1" cap="none" dirty="0">
                <a:solidFill>
                  <a:srgbClr val="002060"/>
                </a:solidFill>
                <a:latin typeface="Gill Sans MT" panose="020B0502020104020203" pitchFamily="34" charset="0"/>
                <a:ea typeface="+mn-ea"/>
                <a:cs typeface="+mn-cs"/>
              </a:rPr>
            </a:br>
            <a:r>
              <a:rPr lang="en-US" sz="2800" b="1" i="1" cap="none" dirty="0">
                <a:solidFill>
                  <a:srgbClr val="002060"/>
                </a:solidFill>
                <a:latin typeface="Gill Sans MT" panose="020B0502020104020203" pitchFamily="34" charset="0"/>
                <a:ea typeface="+mn-ea"/>
                <a:cs typeface="+mn-cs"/>
              </a:rPr>
              <a:t>new public </a:t>
            </a:r>
            <a:r>
              <a:rPr lang="en-US" sz="2800" b="1" i="1" cap="none" dirty="0" err="1">
                <a:solidFill>
                  <a:srgbClr val="002060"/>
                </a:solidFill>
                <a:latin typeface="Gill Sans MT" panose="020B0502020104020203" pitchFamily="34" charset="0"/>
                <a:ea typeface="+mn-ea"/>
                <a:cs typeface="+mn-cs"/>
              </a:rPr>
              <a:t>governace</a:t>
            </a:r>
            <a:endParaRPr lang="it-IT" sz="2800" b="1" i="1" cap="none" dirty="0">
              <a:solidFill>
                <a:srgbClr val="002060"/>
              </a:solidFill>
              <a:latin typeface="Gill Sans MT" panose="020B0502020104020203" pitchFamily="34" charset="0"/>
              <a:ea typeface="+mn-ea"/>
              <a:cs typeface="+mn-cs"/>
            </a:endParaRPr>
          </a:p>
          <a:p>
            <a:pPr marL="0" indent="0">
              <a:lnSpc>
                <a:spcPct val="90000"/>
              </a:lnSpc>
              <a:buNone/>
            </a:pPr>
            <a:endParaRPr lang="it-IT" sz="2800" i="1" dirty="0"/>
          </a:p>
          <a:p>
            <a:pPr marL="0" indent="0">
              <a:lnSpc>
                <a:spcPct val="90000"/>
              </a:lnSpc>
              <a:buNone/>
            </a:pPr>
            <a:endParaRPr lang="it-IT" sz="2800" dirty="0"/>
          </a:p>
          <a:p>
            <a:pPr marL="0" indent="0">
              <a:lnSpc>
                <a:spcPct val="90000"/>
              </a:lnSpc>
              <a:buNone/>
            </a:pPr>
            <a:endParaRPr lang="it-IT" sz="1500" dirty="0"/>
          </a:p>
        </p:txBody>
      </p:sp>
      <p:pic>
        <p:nvPicPr>
          <p:cNvPr id="4" name="Immagine 3">
            <a:extLst>
              <a:ext uri="{FF2B5EF4-FFF2-40B4-BE49-F238E27FC236}">
                <a16:creationId xmlns:a16="http://schemas.microsoft.com/office/drawing/2014/main" id="{18FC59C1-7446-4BC1-9E41-63E19BFBC71E}"/>
              </a:ext>
            </a:extLst>
          </p:cNvPr>
          <p:cNvPicPr>
            <a:picLocks noChangeAspect="1"/>
          </p:cNvPicPr>
          <p:nvPr/>
        </p:nvPicPr>
        <p:blipFill>
          <a:blip r:embed="rId2"/>
          <a:stretch>
            <a:fillRect/>
          </a:stretch>
        </p:blipFill>
        <p:spPr>
          <a:xfrm>
            <a:off x="4932040" y="1648544"/>
            <a:ext cx="3562350" cy="4876800"/>
          </a:xfrm>
          <a:prstGeom prst="rect">
            <a:avLst/>
          </a:prstGeom>
        </p:spPr>
      </p:pic>
    </p:spTree>
    <p:extLst>
      <p:ext uri="{BB962C8B-B14F-4D97-AF65-F5344CB8AC3E}">
        <p14:creationId xmlns:p14="http://schemas.microsoft.com/office/powerpoint/2010/main" val="382765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Razionalismo</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796819"/>
            <a:ext cx="8272212" cy="2308324"/>
          </a:xfrm>
          <a:prstGeom prst="rect">
            <a:avLst/>
          </a:prstGeom>
          <a:noFill/>
        </p:spPr>
        <p:txBody>
          <a:bodyPr wrap="square">
            <a:spAutoFit/>
          </a:bodyPr>
          <a:lstStyle/>
          <a:p>
            <a:pPr marL="380990" indent="-380990">
              <a:buFont typeface="Arial" panose="020B0604020202020204" pitchFamily="34" charset="0"/>
              <a:buChar char="•"/>
            </a:pPr>
            <a:r>
              <a:rPr lang="it-IT" dirty="0">
                <a:solidFill>
                  <a:srgbClr val="002060"/>
                </a:solidFill>
              </a:rPr>
              <a:t>Il compito dell’azienda è di rispondere alle esigenze degli stakeholder nella maniera più efficace, efficiente ed economica possibile, raggiungendo gli obiettivi definiti strategicamente e perseguiti in maniera analitica. </a:t>
            </a:r>
          </a:p>
          <a:p>
            <a:pPr marL="380990" indent="-380990">
              <a:buFont typeface="Arial" panose="020B0604020202020204" pitchFamily="34" charset="0"/>
              <a:buChar char="•"/>
            </a:pPr>
            <a:r>
              <a:rPr lang="it-IT" dirty="0">
                <a:solidFill>
                  <a:srgbClr val="002060"/>
                </a:solidFill>
              </a:rPr>
              <a:t>“Un mondo ordinato e conoscibile che un singolo attore (il manager) è in grado di controllare e dominare” (Adinolfi P., 2008). </a:t>
            </a:r>
          </a:p>
          <a:p>
            <a:pPr marL="380990" indent="-380990">
              <a:buFont typeface="Arial" panose="020B0604020202020204" pitchFamily="34" charset="0"/>
              <a:buChar char="•"/>
            </a:pPr>
            <a:r>
              <a:rPr lang="it-IT" dirty="0">
                <a:solidFill>
                  <a:srgbClr val="002060"/>
                </a:solidFill>
              </a:rPr>
              <a:t>A questa visione iper-razionale si collega il mito della misurazione: l’idea secondo la quale ogni fenomeno che attiene alla gestione aziendale possa e debba essere oggetto di misurazione.</a:t>
            </a:r>
          </a:p>
        </p:txBody>
      </p:sp>
    </p:spTree>
    <p:extLst>
      <p:ext uri="{BB962C8B-B14F-4D97-AF65-F5344CB8AC3E}">
        <p14:creationId xmlns:p14="http://schemas.microsoft.com/office/powerpoint/2010/main" val="66103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r>
              <a:rPr lang="en-US" sz="3733" i="1" dirty="0" err="1"/>
              <a:t>Critiche</a:t>
            </a:r>
            <a:r>
              <a:rPr lang="en-US" sz="3733" i="1" dirty="0"/>
              <a:t> al </a:t>
            </a:r>
            <a:r>
              <a:rPr lang="en-US" sz="3733" i="1" dirty="0" err="1"/>
              <a:t>razionalismo</a:t>
            </a:r>
            <a:endParaRPr lang="en-US" sz="3733"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Il </a:t>
            </a:r>
            <a:r>
              <a:rPr lang="en-US" sz="2000" dirty="0" err="1">
                <a:solidFill>
                  <a:srgbClr val="002060"/>
                </a:solidFill>
              </a:rPr>
              <a:t>concetto</a:t>
            </a:r>
            <a:r>
              <a:rPr lang="en-US" sz="2000" dirty="0">
                <a:solidFill>
                  <a:srgbClr val="002060"/>
                </a:solidFill>
              </a:rPr>
              <a:t> di </a:t>
            </a:r>
            <a:r>
              <a:rPr lang="en-US" sz="2000" dirty="0" err="1">
                <a:solidFill>
                  <a:srgbClr val="002060"/>
                </a:solidFill>
              </a:rPr>
              <a:t>razionalità</a:t>
            </a:r>
            <a:r>
              <a:rPr lang="en-US" sz="2000" dirty="0">
                <a:solidFill>
                  <a:srgbClr val="002060"/>
                </a:solidFill>
              </a:rPr>
              <a:t> come “</a:t>
            </a:r>
            <a:r>
              <a:rPr lang="en-US" sz="2000" dirty="0" err="1">
                <a:solidFill>
                  <a:srgbClr val="002060"/>
                </a:solidFill>
              </a:rPr>
              <a:t>comportamento</a:t>
            </a:r>
            <a:r>
              <a:rPr lang="en-US" sz="2000" dirty="0">
                <a:solidFill>
                  <a:srgbClr val="002060"/>
                </a:solidFill>
              </a:rPr>
              <a:t> orientate a uno </a:t>
            </a:r>
            <a:r>
              <a:rPr lang="en-US" sz="2000" dirty="0" err="1">
                <a:solidFill>
                  <a:srgbClr val="002060"/>
                </a:solidFill>
              </a:rPr>
              <a:t>scopo</a:t>
            </a:r>
            <a:r>
              <a:rPr lang="en-US" sz="2000" dirty="0">
                <a:solidFill>
                  <a:srgbClr val="002060"/>
                </a:solidFill>
              </a:rPr>
              <a:t>” è </a:t>
            </a:r>
            <a:r>
              <a:rPr lang="en-US" sz="2000" dirty="0" err="1">
                <a:solidFill>
                  <a:srgbClr val="002060"/>
                </a:solidFill>
              </a:rPr>
              <a:t>stato</a:t>
            </a:r>
            <a:r>
              <a:rPr lang="en-US" sz="2000" dirty="0">
                <a:solidFill>
                  <a:srgbClr val="002060"/>
                </a:solidFill>
              </a:rPr>
              <a:t> da tempo </a:t>
            </a:r>
            <a:r>
              <a:rPr lang="en-US" sz="2000" dirty="0" err="1">
                <a:solidFill>
                  <a:srgbClr val="002060"/>
                </a:solidFill>
              </a:rPr>
              <a:t>accantonato</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Il </a:t>
            </a:r>
            <a:r>
              <a:rPr lang="en-US" sz="2000" dirty="0" err="1">
                <a:solidFill>
                  <a:srgbClr val="002060"/>
                </a:solidFill>
              </a:rPr>
              <a:t>processo</a:t>
            </a:r>
            <a:r>
              <a:rPr lang="en-US" sz="2000" dirty="0">
                <a:solidFill>
                  <a:srgbClr val="002060"/>
                </a:solidFill>
              </a:rPr>
              <a:t> </a:t>
            </a:r>
            <a:r>
              <a:rPr lang="en-US" sz="2000" dirty="0" err="1">
                <a:solidFill>
                  <a:srgbClr val="002060"/>
                </a:solidFill>
              </a:rPr>
              <a:t>decisionale</a:t>
            </a:r>
            <a:r>
              <a:rPr lang="en-US" sz="2000" dirty="0">
                <a:solidFill>
                  <a:srgbClr val="002060"/>
                </a:solidFill>
              </a:rPr>
              <a:t> </a:t>
            </a:r>
            <a:r>
              <a:rPr lang="en-US" sz="2000" dirty="0" err="1">
                <a:solidFill>
                  <a:srgbClr val="002060"/>
                </a:solidFill>
              </a:rPr>
              <a:t>razionale</a:t>
            </a:r>
            <a:r>
              <a:rPr lang="en-US" sz="2000" dirty="0">
                <a:solidFill>
                  <a:srgbClr val="002060"/>
                </a:solidFill>
              </a:rPr>
              <a:t> è </a:t>
            </a:r>
            <a:r>
              <a:rPr lang="en-US" sz="2000" dirty="0" err="1">
                <a:solidFill>
                  <a:srgbClr val="002060"/>
                </a:solidFill>
              </a:rPr>
              <a:t>compromesso</a:t>
            </a:r>
            <a:r>
              <a:rPr lang="en-US" sz="2000" dirty="0">
                <a:solidFill>
                  <a:srgbClr val="002060"/>
                </a:solidFill>
              </a:rPr>
              <a:t> </a:t>
            </a:r>
            <a:r>
              <a:rPr lang="en-US" sz="2000" dirty="0" err="1">
                <a:solidFill>
                  <a:srgbClr val="002060"/>
                </a:solidFill>
              </a:rPr>
              <a:t>dai</a:t>
            </a:r>
            <a:r>
              <a:rPr lang="en-US" sz="2000" dirty="0">
                <a:solidFill>
                  <a:srgbClr val="002060"/>
                </a:solidFill>
              </a:rPr>
              <a:t> </a:t>
            </a:r>
            <a:r>
              <a:rPr lang="en-US" sz="2000" dirty="0" err="1">
                <a:solidFill>
                  <a:srgbClr val="002060"/>
                </a:solidFill>
              </a:rPr>
              <a:t>limiti</a:t>
            </a:r>
            <a:r>
              <a:rPr lang="en-US" sz="2000" dirty="0">
                <a:solidFill>
                  <a:srgbClr val="002060"/>
                </a:solidFill>
              </a:rPr>
              <a:t> </a:t>
            </a:r>
            <a:r>
              <a:rPr lang="en-US" sz="2000" dirty="0" err="1">
                <a:solidFill>
                  <a:srgbClr val="002060"/>
                </a:solidFill>
              </a:rPr>
              <a:t>cognitivi</a:t>
            </a:r>
            <a:r>
              <a:rPr lang="en-US" sz="2000" dirty="0">
                <a:solidFill>
                  <a:srgbClr val="002060"/>
                </a:solidFill>
              </a:rPr>
              <a:t>, </a:t>
            </a:r>
            <a:r>
              <a:rPr lang="en-US" sz="2000" dirty="0" err="1">
                <a:solidFill>
                  <a:srgbClr val="002060"/>
                </a:solidFill>
              </a:rPr>
              <a:t>dai</a:t>
            </a:r>
            <a:r>
              <a:rPr lang="en-US" sz="2000" dirty="0">
                <a:solidFill>
                  <a:srgbClr val="002060"/>
                </a:solidFill>
              </a:rPr>
              <a:t> bias, dale </a:t>
            </a:r>
            <a:r>
              <a:rPr lang="en-US" sz="2000" dirty="0" err="1">
                <a:solidFill>
                  <a:srgbClr val="002060"/>
                </a:solidFill>
              </a:rPr>
              <a:t>patologie</a:t>
            </a:r>
            <a:r>
              <a:rPr lang="en-US" sz="2000" dirty="0">
                <a:solidFill>
                  <a:srgbClr val="002060"/>
                </a:solidFill>
              </a:rPr>
              <a:t> </a:t>
            </a:r>
            <a:r>
              <a:rPr lang="en-US" sz="2000" dirty="0" err="1">
                <a:solidFill>
                  <a:srgbClr val="002060"/>
                </a:solidFill>
              </a:rPr>
              <a:t>organizzative</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err="1">
                <a:solidFill>
                  <a:srgbClr val="002060"/>
                </a:solidFill>
              </a:rPr>
              <a:t>Occorre</a:t>
            </a:r>
            <a:r>
              <a:rPr lang="en-US" sz="2000" dirty="0">
                <a:solidFill>
                  <a:srgbClr val="002060"/>
                </a:solidFill>
              </a:rPr>
              <a:t> </a:t>
            </a:r>
            <a:r>
              <a:rPr lang="en-US" sz="2000" dirty="0" err="1">
                <a:solidFill>
                  <a:srgbClr val="002060"/>
                </a:solidFill>
              </a:rPr>
              <a:t>affiancare</a:t>
            </a:r>
            <a:r>
              <a:rPr lang="en-US" sz="2000" dirty="0">
                <a:solidFill>
                  <a:srgbClr val="002060"/>
                </a:solidFill>
              </a:rPr>
              <a:t> ai </a:t>
            </a:r>
            <a:r>
              <a:rPr lang="en-US" sz="2000" dirty="0" err="1">
                <a:solidFill>
                  <a:srgbClr val="002060"/>
                </a:solidFill>
              </a:rPr>
              <a:t>concetti</a:t>
            </a:r>
            <a:r>
              <a:rPr lang="en-US" sz="2000" dirty="0">
                <a:solidFill>
                  <a:srgbClr val="002060"/>
                </a:solidFill>
              </a:rPr>
              <a:t> di </a:t>
            </a:r>
            <a:r>
              <a:rPr lang="en-US" sz="2000" dirty="0" err="1">
                <a:solidFill>
                  <a:srgbClr val="002060"/>
                </a:solidFill>
              </a:rPr>
              <a:t>efficacia</a:t>
            </a:r>
            <a:r>
              <a:rPr lang="en-US" sz="2000" dirty="0">
                <a:solidFill>
                  <a:srgbClr val="002060"/>
                </a:solidFill>
              </a:rPr>
              <a:t> ed </a:t>
            </a:r>
            <a:r>
              <a:rPr lang="en-US" sz="2000" dirty="0" err="1">
                <a:solidFill>
                  <a:srgbClr val="002060"/>
                </a:solidFill>
              </a:rPr>
              <a:t>efficienza</a:t>
            </a:r>
            <a:r>
              <a:rPr lang="en-US" sz="2000" dirty="0">
                <a:solidFill>
                  <a:srgbClr val="002060"/>
                </a:solidFill>
              </a:rPr>
              <a:t> </a:t>
            </a:r>
            <a:r>
              <a:rPr lang="en-US" sz="2000" dirty="0" err="1">
                <a:solidFill>
                  <a:srgbClr val="002060"/>
                </a:solidFill>
              </a:rPr>
              <a:t>quelli</a:t>
            </a:r>
            <a:r>
              <a:rPr lang="en-US" sz="2000" dirty="0">
                <a:solidFill>
                  <a:srgbClr val="002060"/>
                </a:solidFill>
              </a:rPr>
              <a:t> di </a:t>
            </a:r>
            <a:r>
              <a:rPr lang="en-US" sz="2000" dirty="0" err="1">
                <a:solidFill>
                  <a:srgbClr val="002060"/>
                </a:solidFill>
              </a:rPr>
              <a:t>flessibilità</a:t>
            </a:r>
            <a:r>
              <a:rPr lang="en-US" sz="2000" dirty="0">
                <a:solidFill>
                  <a:srgbClr val="002060"/>
                </a:solidFill>
              </a:rPr>
              <a:t>, </a:t>
            </a:r>
            <a:r>
              <a:rPr lang="en-US" sz="2000" dirty="0" err="1">
                <a:solidFill>
                  <a:srgbClr val="002060"/>
                </a:solidFill>
              </a:rPr>
              <a:t>informazione</a:t>
            </a:r>
            <a:r>
              <a:rPr lang="en-US" sz="2000" dirty="0">
                <a:solidFill>
                  <a:srgbClr val="002060"/>
                </a:solidFill>
              </a:rPr>
              <a:t>, </a:t>
            </a:r>
            <a:r>
              <a:rPr lang="en-US" sz="2000" dirty="0" err="1">
                <a:solidFill>
                  <a:srgbClr val="002060"/>
                </a:solidFill>
              </a:rPr>
              <a:t>formazione</a:t>
            </a:r>
            <a:r>
              <a:rPr lang="en-US" sz="2000" dirty="0">
                <a:solidFill>
                  <a:srgbClr val="002060"/>
                </a:solidFill>
              </a:rPr>
              <a:t> ed </a:t>
            </a:r>
            <a:r>
              <a:rPr lang="en-US" sz="2000" dirty="0" err="1">
                <a:solidFill>
                  <a:srgbClr val="002060"/>
                </a:solidFill>
              </a:rPr>
              <a:t>apprendimento</a:t>
            </a:r>
            <a:endParaRPr lang="en-US" sz="2000" dirty="0">
              <a:solidFill>
                <a:srgbClr val="002060"/>
              </a:solidFill>
            </a:endParaRPr>
          </a:p>
        </p:txBody>
      </p:sp>
      <p:pic>
        <p:nvPicPr>
          <p:cNvPr id="1028" name="Picture 4" descr="5 strategie per sopravvivere alle critiche - Psicologo Milano">
            <a:extLst>
              <a:ext uri="{FF2B5EF4-FFF2-40B4-BE49-F238E27FC236}">
                <a16:creationId xmlns:a16="http://schemas.microsoft.com/office/drawing/2014/main" id="{2A3654D5-19BC-1FDF-36DC-CFAD7D25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20347"/>
          <a:stretch/>
        </p:blipFill>
        <p:spPr bwMode="auto">
          <a:xfrm>
            <a:off x="5872873" y="1845751"/>
            <a:ext cx="2919248" cy="4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2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Tecnicismo</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796819"/>
            <a:ext cx="8272212" cy="4114844"/>
          </a:xfrm>
          <a:prstGeom prst="rect">
            <a:avLst/>
          </a:prstGeom>
          <a:noFill/>
        </p:spPr>
        <p:txBody>
          <a:bodyPr wrap="square">
            <a:spAutoFit/>
          </a:bodyPr>
          <a:lstStyle/>
          <a:p>
            <a:r>
              <a:rPr lang="it-IT" sz="1867" dirty="0">
                <a:solidFill>
                  <a:srgbClr val="002060"/>
                </a:solidFill>
              </a:rPr>
              <a:t>I mali delle organizzazioni pubbliche sono problemi tecnici complessi che attengono esclusivamente a variabili economiche (efficienza, produttività, costi...) e che dunque vanno risolti in maniera scientifica e oggettiva da tecnici esperti” (Adinolfi P., 2008)</a:t>
            </a:r>
          </a:p>
          <a:p>
            <a:pPr marL="380990" indent="-380990">
              <a:buFont typeface="Arial" panose="020B0604020202020204" pitchFamily="34" charset="0"/>
              <a:buChar char="•"/>
            </a:pPr>
            <a:endParaRPr lang="it-IT" sz="1867" dirty="0">
              <a:solidFill>
                <a:srgbClr val="002060"/>
              </a:solidFill>
            </a:endParaRPr>
          </a:p>
          <a:p>
            <a:r>
              <a:rPr lang="it-IT" sz="1867" dirty="0">
                <a:solidFill>
                  <a:srgbClr val="002060"/>
                </a:solidFill>
              </a:rPr>
              <a:t>Ne deriva:</a:t>
            </a:r>
          </a:p>
          <a:p>
            <a:pPr marL="380990" indent="-380990">
              <a:buFont typeface="Arial" panose="020B0604020202020204" pitchFamily="34" charset="0"/>
              <a:buChar char="•"/>
            </a:pPr>
            <a:r>
              <a:rPr lang="it-IT" sz="1867" dirty="0">
                <a:solidFill>
                  <a:srgbClr val="002060"/>
                </a:solidFill>
              </a:rPr>
              <a:t>Una dimensione oggettiva e impersonale dell’azienda che viene raffigurata come una macchina in cui, se tutto funziona in maniera perfettamente logica e razionale, non vi è rischio di inefficienze</a:t>
            </a:r>
          </a:p>
          <a:p>
            <a:pPr marL="380990" indent="-380990">
              <a:buFont typeface="Arial" panose="020B0604020202020204" pitchFamily="34" charset="0"/>
              <a:buChar char="•"/>
            </a:pPr>
            <a:r>
              <a:rPr lang="it-IT" sz="1867" dirty="0">
                <a:solidFill>
                  <a:srgbClr val="002060"/>
                </a:solidFill>
              </a:rPr>
              <a:t>I tecnici esperti non sono osservati in quanto persone ma come semplici portatori di competenze e soluzioni: la conoscenza risolve ogni problema</a:t>
            </a:r>
          </a:p>
          <a:p>
            <a:pPr marL="380990" indent="-380990">
              <a:buFont typeface="Arial" panose="020B0604020202020204" pitchFamily="34" charset="0"/>
              <a:buChar char="•"/>
            </a:pPr>
            <a:r>
              <a:rPr lang="it-IT" sz="1867" dirty="0">
                <a:solidFill>
                  <a:srgbClr val="002060"/>
                </a:solidFill>
              </a:rPr>
              <a:t>La complessità è descrittiva solo del risultato e del processo meramente tecnico, senza alcuna considerazione della rete dei rapporti naturali in cui un’azienda pubblica è inserita (contesto politico, ambientale, etc. etc.)</a:t>
            </a:r>
          </a:p>
        </p:txBody>
      </p:sp>
    </p:spTree>
    <p:extLst>
      <p:ext uri="{BB962C8B-B14F-4D97-AF65-F5344CB8AC3E}">
        <p14:creationId xmlns:p14="http://schemas.microsoft.com/office/powerpoint/2010/main" val="428119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r>
              <a:rPr lang="en-US" sz="3733" i="1" dirty="0" err="1"/>
              <a:t>Critiche</a:t>
            </a:r>
            <a:r>
              <a:rPr lang="en-US" sz="3733" i="1" dirty="0"/>
              <a:t> al </a:t>
            </a:r>
            <a:r>
              <a:rPr lang="en-US" sz="3733" i="1" dirty="0" err="1"/>
              <a:t>tecnicismo</a:t>
            </a:r>
            <a:endParaRPr lang="en-US" sz="3733"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Non è possible </a:t>
            </a:r>
            <a:r>
              <a:rPr lang="en-US" sz="2000" dirty="0" err="1">
                <a:solidFill>
                  <a:srgbClr val="002060"/>
                </a:solidFill>
              </a:rPr>
              <a:t>asserire</a:t>
            </a:r>
            <a:r>
              <a:rPr lang="en-US" sz="2000" dirty="0">
                <a:solidFill>
                  <a:srgbClr val="002060"/>
                </a:solidFill>
              </a:rPr>
              <a:t> la “</a:t>
            </a:r>
            <a:r>
              <a:rPr lang="en-US" sz="2000" dirty="0" err="1">
                <a:solidFill>
                  <a:srgbClr val="002060"/>
                </a:solidFill>
              </a:rPr>
              <a:t>neutralità</a:t>
            </a:r>
            <a:r>
              <a:rPr lang="en-US" sz="2000" dirty="0">
                <a:solidFill>
                  <a:srgbClr val="002060"/>
                </a:solidFill>
              </a:rPr>
              <a:t> assoluta” del manager </a:t>
            </a:r>
            <a:r>
              <a:rPr lang="en-US" sz="2000" dirty="0" err="1">
                <a:solidFill>
                  <a:srgbClr val="002060"/>
                </a:solidFill>
              </a:rPr>
              <a:t>pubblico</a:t>
            </a:r>
            <a:r>
              <a:rPr lang="en-US" sz="2000" dirty="0">
                <a:solidFill>
                  <a:srgbClr val="002060"/>
                </a:solidFill>
              </a:rPr>
              <a:t>. </a:t>
            </a:r>
            <a:r>
              <a:rPr lang="en-US" sz="2000" dirty="0" err="1">
                <a:solidFill>
                  <a:srgbClr val="002060"/>
                </a:solidFill>
              </a:rPr>
              <a:t>Molte</a:t>
            </a:r>
            <a:r>
              <a:rPr lang="en-US" sz="2000" dirty="0">
                <a:solidFill>
                  <a:srgbClr val="002060"/>
                </a:solidFill>
              </a:rPr>
              <a:t> </a:t>
            </a:r>
            <a:r>
              <a:rPr lang="en-US" sz="2000" dirty="0" err="1">
                <a:solidFill>
                  <a:srgbClr val="002060"/>
                </a:solidFill>
              </a:rPr>
              <a:t>funzioni</a:t>
            </a:r>
            <a:r>
              <a:rPr lang="en-US" sz="2000" dirty="0">
                <a:solidFill>
                  <a:srgbClr val="002060"/>
                </a:solidFill>
              </a:rPr>
              <a:t> </a:t>
            </a:r>
            <a:r>
              <a:rPr lang="en-US" sz="2000" dirty="0" err="1">
                <a:solidFill>
                  <a:srgbClr val="002060"/>
                </a:solidFill>
              </a:rPr>
              <a:t>manageriali</a:t>
            </a:r>
            <a:r>
              <a:rPr lang="en-US" sz="2000" dirty="0">
                <a:solidFill>
                  <a:srgbClr val="002060"/>
                </a:solidFill>
              </a:rPr>
              <a:t> </a:t>
            </a:r>
            <a:r>
              <a:rPr lang="en-US" sz="2000" dirty="0" err="1">
                <a:solidFill>
                  <a:srgbClr val="002060"/>
                </a:solidFill>
              </a:rPr>
              <a:t>sono</a:t>
            </a:r>
            <a:r>
              <a:rPr lang="en-US" sz="2000" dirty="0">
                <a:solidFill>
                  <a:srgbClr val="002060"/>
                </a:solidFill>
              </a:rPr>
              <a:t> </a:t>
            </a:r>
            <a:r>
              <a:rPr lang="en-US" sz="2000" dirty="0" err="1">
                <a:solidFill>
                  <a:srgbClr val="002060"/>
                </a:solidFill>
              </a:rPr>
              <a:t>politiche</a:t>
            </a:r>
            <a:r>
              <a:rPr lang="en-US" sz="2000" dirty="0">
                <a:solidFill>
                  <a:srgbClr val="002060"/>
                </a:solidFill>
              </a:rPr>
              <a:t>;</a:t>
            </a: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err="1">
                <a:solidFill>
                  <a:srgbClr val="002060"/>
                </a:solidFill>
              </a:rPr>
              <a:t>L’attività</a:t>
            </a:r>
            <a:r>
              <a:rPr lang="en-US" sz="2000" dirty="0">
                <a:solidFill>
                  <a:srgbClr val="002060"/>
                </a:solidFill>
              </a:rPr>
              <a:t> di Management è </a:t>
            </a:r>
            <a:r>
              <a:rPr lang="en-US" sz="2000" dirty="0" err="1">
                <a:solidFill>
                  <a:srgbClr val="002060"/>
                </a:solidFill>
              </a:rPr>
              <a:t>indissolubilmente</a:t>
            </a:r>
            <a:r>
              <a:rPr lang="en-US" sz="2000" dirty="0">
                <a:solidFill>
                  <a:srgbClr val="002060"/>
                </a:solidFill>
              </a:rPr>
              <a:t> </a:t>
            </a:r>
            <a:r>
              <a:rPr lang="en-US" sz="2000" dirty="0" err="1">
                <a:solidFill>
                  <a:srgbClr val="002060"/>
                </a:solidFill>
              </a:rPr>
              <a:t>legata</a:t>
            </a:r>
            <a:r>
              <a:rPr lang="en-US" sz="2000" dirty="0">
                <a:solidFill>
                  <a:srgbClr val="002060"/>
                </a:solidFill>
              </a:rPr>
              <a:t> </a:t>
            </a:r>
            <a:r>
              <a:rPr lang="en-US" sz="2000" dirty="0" err="1">
                <a:solidFill>
                  <a:srgbClr val="002060"/>
                </a:solidFill>
              </a:rPr>
              <a:t>alla</a:t>
            </a:r>
            <a:r>
              <a:rPr lang="en-US" sz="2000" dirty="0">
                <a:solidFill>
                  <a:srgbClr val="002060"/>
                </a:solidFill>
              </a:rPr>
              <a:t> </a:t>
            </a:r>
            <a:r>
              <a:rPr lang="en-US" sz="2000" dirty="0" err="1">
                <a:solidFill>
                  <a:srgbClr val="002060"/>
                </a:solidFill>
              </a:rPr>
              <a:t>politica</a:t>
            </a:r>
            <a:r>
              <a:rPr lang="en-US" sz="2000" dirty="0">
                <a:solidFill>
                  <a:srgbClr val="002060"/>
                </a:solidFill>
              </a:rPr>
              <a:t>, </a:t>
            </a:r>
            <a:r>
              <a:rPr lang="en-US" sz="2000" dirty="0" err="1">
                <a:solidFill>
                  <a:srgbClr val="002060"/>
                </a:solidFill>
              </a:rPr>
              <a:t>alla</a:t>
            </a:r>
            <a:r>
              <a:rPr lang="en-US" sz="2000" dirty="0">
                <a:solidFill>
                  <a:srgbClr val="002060"/>
                </a:solidFill>
              </a:rPr>
              <a:t> </a:t>
            </a:r>
            <a:r>
              <a:rPr lang="en-US" sz="2000" dirty="0" err="1">
                <a:solidFill>
                  <a:srgbClr val="002060"/>
                </a:solidFill>
              </a:rPr>
              <a:t>legge</a:t>
            </a:r>
            <a:r>
              <a:rPr lang="en-US" sz="2000" dirty="0">
                <a:solidFill>
                  <a:srgbClr val="002060"/>
                </a:solidFill>
              </a:rPr>
              <a:t> e </a:t>
            </a:r>
            <a:r>
              <a:rPr lang="en-US" sz="2000" dirty="0" err="1">
                <a:solidFill>
                  <a:srgbClr val="002060"/>
                </a:solidFill>
              </a:rPr>
              <a:t>alla</a:t>
            </a:r>
            <a:r>
              <a:rPr lang="en-US" sz="2000" dirty="0">
                <a:solidFill>
                  <a:srgbClr val="002060"/>
                </a:solidFill>
              </a:rPr>
              <a:t> “</a:t>
            </a:r>
            <a:r>
              <a:rPr lang="en-US" sz="2000" dirty="0" err="1">
                <a:solidFill>
                  <a:srgbClr val="002060"/>
                </a:solidFill>
              </a:rPr>
              <a:t>società</a:t>
            </a:r>
            <a:r>
              <a:rPr lang="en-US" sz="2000" dirty="0">
                <a:solidFill>
                  <a:srgbClr val="002060"/>
                </a:solidFill>
              </a:rPr>
              <a:t> civile” </a:t>
            </a:r>
            <a:r>
              <a:rPr lang="en-US" sz="2000" dirty="0" err="1">
                <a:solidFill>
                  <a:srgbClr val="002060"/>
                </a:solidFill>
              </a:rPr>
              <a:t>attraverso</a:t>
            </a:r>
            <a:r>
              <a:rPr lang="en-US" sz="2000" dirty="0">
                <a:solidFill>
                  <a:srgbClr val="002060"/>
                </a:solidFill>
              </a:rPr>
              <a:t> </a:t>
            </a:r>
            <a:r>
              <a:rPr lang="en-US" sz="2000" dirty="0" err="1">
                <a:solidFill>
                  <a:srgbClr val="002060"/>
                </a:solidFill>
              </a:rPr>
              <a:t>elementi</a:t>
            </a:r>
            <a:r>
              <a:rPr lang="en-US" sz="2000" dirty="0">
                <a:solidFill>
                  <a:srgbClr val="002060"/>
                </a:solidFill>
              </a:rPr>
              <a:t> </a:t>
            </a:r>
            <a:r>
              <a:rPr lang="en-US" sz="2000" dirty="0" err="1">
                <a:solidFill>
                  <a:srgbClr val="002060"/>
                </a:solidFill>
              </a:rPr>
              <a:t>culturali</a:t>
            </a:r>
            <a:r>
              <a:rPr lang="en-US" sz="2000" dirty="0">
                <a:solidFill>
                  <a:srgbClr val="002060"/>
                </a:solidFill>
              </a:rPr>
              <a:t>, </a:t>
            </a:r>
            <a:r>
              <a:rPr lang="en-US" sz="2000" dirty="0" err="1">
                <a:solidFill>
                  <a:srgbClr val="002060"/>
                </a:solidFill>
              </a:rPr>
              <a:t>valoriali</a:t>
            </a:r>
            <a:r>
              <a:rPr lang="en-US" sz="2000" dirty="0">
                <a:solidFill>
                  <a:srgbClr val="002060"/>
                </a:solidFill>
              </a:rPr>
              <a:t> e </a:t>
            </a:r>
            <a:r>
              <a:rPr lang="en-US" sz="2000" dirty="0" err="1">
                <a:solidFill>
                  <a:srgbClr val="002060"/>
                </a:solidFill>
              </a:rPr>
              <a:t>ideologici</a:t>
            </a:r>
            <a:r>
              <a:rPr lang="en-US" sz="2000" dirty="0">
                <a:solidFill>
                  <a:srgbClr val="002060"/>
                </a:solidFill>
              </a:rPr>
              <a:t>;</a:t>
            </a: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a:t>
            </a:r>
            <a:r>
              <a:rPr lang="en-US" sz="2000" dirty="0" err="1">
                <a:solidFill>
                  <a:srgbClr val="002060"/>
                </a:solidFill>
              </a:rPr>
              <a:t>relazione</a:t>
            </a:r>
            <a:r>
              <a:rPr lang="en-US" sz="2000" dirty="0">
                <a:solidFill>
                  <a:srgbClr val="002060"/>
                </a:solidFill>
              </a:rPr>
              <a:t> </a:t>
            </a:r>
            <a:r>
              <a:rPr lang="en-US" sz="2000" dirty="0" err="1">
                <a:solidFill>
                  <a:srgbClr val="002060"/>
                </a:solidFill>
              </a:rPr>
              <a:t>Politica</a:t>
            </a:r>
            <a:r>
              <a:rPr lang="en-US" sz="2000" dirty="0">
                <a:solidFill>
                  <a:srgbClr val="002060"/>
                </a:solidFill>
              </a:rPr>
              <a:t>/Management è molto </a:t>
            </a:r>
            <a:r>
              <a:rPr lang="en-US" sz="2000" dirty="0" err="1">
                <a:solidFill>
                  <a:srgbClr val="002060"/>
                </a:solidFill>
              </a:rPr>
              <a:t>soggetta</a:t>
            </a:r>
            <a:r>
              <a:rPr lang="en-US" sz="2000" dirty="0">
                <a:solidFill>
                  <a:srgbClr val="002060"/>
                </a:solidFill>
              </a:rPr>
              <a:t> ad </a:t>
            </a:r>
            <a:r>
              <a:rPr lang="en-US" sz="2000" dirty="0" err="1">
                <a:solidFill>
                  <a:srgbClr val="002060"/>
                </a:solidFill>
              </a:rPr>
              <a:t>ambiguità</a:t>
            </a:r>
            <a:r>
              <a:rPr lang="en-US" sz="2000" dirty="0">
                <a:solidFill>
                  <a:srgbClr val="002060"/>
                </a:solidFill>
              </a:rPr>
              <a:t> </a:t>
            </a:r>
            <a:r>
              <a:rPr lang="en-US" sz="2000" dirty="0" err="1">
                <a:solidFill>
                  <a:srgbClr val="002060"/>
                </a:solidFill>
              </a:rPr>
              <a:t>gestionali</a:t>
            </a:r>
            <a:endParaRPr lang="en-US" sz="2000" dirty="0">
              <a:solidFill>
                <a:srgbClr val="002060"/>
              </a:solidFill>
            </a:endParaRPr>
          </a:p>
        </p:txBody>
      </p:sp>
      <p:pic>
        <p:nvPicPr>
          <p:cNvPr id="1028" name="Picture 4" descr="5 strategie per sopravvivere alle critiche - Psicologo Milano">
            <a:extLst>
              <a:ext uri="{FF2B5EF4-FFF2-40B4-BE49-F238E27FC236}">
                <a16:creationId xmlns:a16="http://schemas.microsoft.com/office/drawing/2014/main" id="{2A3654D5-19BC-1FDF-36DC-CFAD7D25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20347"/>
          <a:stretch/>
        </p:blipFill>
        <p:spPr bwMode="auto">
          <a:xfrm>
            <a:off x="5872873" y="1845751"/>
            <a:ext cx="2919248" cy="4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3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Individualismo</a:t>
            </a:r>
            <a:r>
              <a:rPr lang="en-US" sz="3200" i="1" dirty="0"/>
              <a:t> </a:t>
            </a:r>
            <a:r>
              <a:rPr lang="en-US" sz="3200" i="1" dirty="0" err="1"/>
              <a:t>organizzativo</a:t>
            </a:r>
            <a:endParaRPr lang="en-US" sz="3200"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988841"/>
            <a:ext cx="8272212" cy="3046411"/>
          </a:xfrm>
          <a:prstGeom prst="rect">
            <a:avLst/>
          </a:prstGeom>
          <a:noFill/>
        </p:spPr>
        <p:txBody>
          <a:bodyPr wrap="square">
            <a:spAutoFit/>
          </a:bodyPr>
          <a:lstStyle/>
          <a:p>
            <a:r>
              <a:rPr lang="it-IT" sz="2133" dirty="0">
                <a:solidFill>
                  <a:srgbClr val="002060"/>
                </a:solidFill>
              </a:rPr>
              <a:t>Il settore pubblico può essere agevolmente scomposto nelle sue parti componenti, a ciascuna delle quali è possibile fornire indicazioni volte ad accrescere l’efficienza, l’efficacia e l’economicità dei processi aziendali.</a:t>
            </a:r>
          </a:p>
          <a:p>
            <a:endParaRPr lang="it-IT" sz="2133" dirty="0">
              <a:solidFill>
                <a:srgbClr val="002060"/>
              </a:solidFill>
            </a:endParaRPr>
          </a:p>
          <a:p>
            <a:r>
              <a:rPr lang="it-IT" sz="2133" dirty="0">
                <a:solidFill>
                  <a:srgbClr val="002060"/>
                </a:solidFill>
              </a:rPr>
              <a:t>L’attenzione è rivolta esclusivamente ai </a:t>
            </a:r>
            <a:r>
              <a:rPr lang="it-IT" sz="2133" dirty="0" err="1">
                <a:solidFill>
                  <a:srgbClr val="002060"/>
                </a:solidFill>
              </a:rPr>
              <a:t>proessi</a:t>
            </a:r>
            <a:r>
              <a:rPr lang="it-IT" sz="2133" dirty="0">
                <a:solidFill>
                  <a:srgbClr val="002060"/>
                </a:solidFill>
              </a:rPr>
              <a:t> che si svolgono all’interno delle singole organizzazioni, nelle quali vige una precisa distribuzione delle responsabilità e dell’autorità garantita attraverso puntuale controllo gerarchico</a:t>
            </a:r>
          </a:p>
        </p:txBody>
      </p:sp>
    </p:spTree>
    <p:extLst>
      <p:ext uri="{BB962C8B-B14F-4D97-AF65-F5344CB8AC3E}">
        <p14:creationId xmlns:p14="http://schemas.microsoft.com/office/powerpoint/2010/main" val="180991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r>
              <a:rPr lang="en-US" sz="3733" i="1" dirty="0" err="1"/>
              <a:t>Critiche</a:t>
            </a:r>
            <a:r>
              <a:rPr lang="en-US" sz="3733" i="1" dirty="0"/>
              <a:t> </a:t>
            </a:r>
            <a:r>
              <a:rPr lang="en-US" sz="3733" i="1" dirty="0" err="1"/>
              <a:t>al’individualismo</a:t>
            </a:r>
            <a:r>
              <a:rPr lang="en-US" sz="3733" i="1" dirty="0"/>
              <a:t> </a:t>
            </a:r>
            <a:r>
              <a:rPr lang="en-US" sz="3733" i="1" dirty="0" err="1"/>
              <a:t>organizzativo</a:t>
            </a:r>
            <a:endParaRPr lang="en-US" sz="3733" i="1" dirty="0"/>
          </a:p>
        </p:txBody>
      </p:sp>
      <p:sp>
        <p:nvSpPr>
          <p:cNvPr id="7" name="CasellaDiTesto 6">
            <a:extLst>
              <a:ext uri="{FF2B5EF4-FFF2-40B4-BE49-F238E27FC236}">
                <a16:creationId xmlns:a16="http://schemas.microsoft.com/office/drawing/2014/main" id="{CC0CDFB7-C1EB-5BAD-2FBB-751AD311D0B4}"/>
              </a:ext>
            </a:extLst>
          </p:cNvPr>
          <p:cNvSpPr txBox="1"/>
          <p:nvPr/>
        </p:nvSpPr>
        <p:spPr>
          <a:xfrm>
            <a:off x="435894" y="1845752"/>
            <a:ext cx="5418807" cy="4013048"/>
          </a:xfrm>
          <a:prstGeom prst="rect">
            <a:avLst/>
          </a:prstGeom>
        </p:spPr>
        <p:txBody>
          <a:bodyPr vert="horz" lIns="121920" tIns="60960" rIns="121920" bIns="60960" rtlCol="0" anchor="ctr">
            <a:normAutofit fontScale="92500" lnSpcReduction="20000"/>
          </a:bodyPr>
          <a:lstStyle/>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a:t>
            </a:r>
            <a:r>
              <a:rPr lang="en-US" sz="2000" dirty="0" err="1">
                <a:solidFill>
                  <a:srgbClr val="002060"/>
                </a:solidFill>
              </a:rPr>
              <a:t>scarsa</a:t>
            </a:r>
            <a:r>
              <a:rPr lang="en-US" sz="2000" dirty="0">
                <a:solidFill>
                  <a:srgbClr val="002060"/>
                </a:solidFill>
              </a:rPr>
              <a:t> </a:t>
            </a:r>
            <a:r>
              <a:rPr lang="en-US" sz="2000" dirty="0" err="1">
                <a:solidFill>
                  <a:srgbClr val="002060"/>
                </a:solidFill>
              </a:rPr>
              <a:t>attenzione</a:t>
            </a:r>
            <a:r>
              <a:rPr lang="en-US" sz="2000" dirty="0">
                <a:solidFill>
                  <a:srgbClr val="002060"/>
                </a:solidFill>
              </a:rPr>
              <a:t> alle </a:t>
            </a:r>
            <a:r>
              <a:rPr lang="en-US" sz="2000" dirty="0" err="1">
                <a:solidFill>
                  <a:srgbClr val="002060"/>
                </a:solidFill>
              </a:rPr>
              <a:t>relazioni</a:t>
            </a:r>
            <a:r>
              <a:rPr lang="en-US" sz="2000" dirty="0">
                <a:solidFill>
                  <a:srgbClr val="002060"/>
                </a:solidFill>
              </a:rPr>
              <a:t> inter-</a:t>
            </a:r>
            <a:r>
              <a:rPr lang="en-US" sz="2000" dirty="0" err="1">
                <a:solidFill>
                  <a:srgbClr val="002060"/>
                </a:solidFill>
              </a:rPr>
              <a:t>organizzative</a:t>
            </a:r>
            <a:r>
              <a:rPr lang="en-US" sz="2000" dirty="0">
                <a:solidFill>
                  <a:srgbClr val="002060"/>
                </a:solidFill>
              </a:rPr>
              <a:t> è da </a:t>
            </a:r>
            <a:r>
              <a:rPr lang="en-US" sz="2000" dirty="0" err="1">
                <a:solidFill>
                  <a:srgbClr val="002060"/>
                </a:solidFill>
              </a:rPr>
              <a:t>considerarsi</a:t>
            </a:r>
            <a:r>
              <a:rPr lang="en-US" sz="2000" dirty="0">
                <a:solidFill>
                  <a:srgbClr val="002060"/>
                </a:solidFill>
              </a:rPr>
              <a:t> </a:t>
            </a:r>
            <a:r>
              <a:rPr lang="en-US" sz="2000" dirty="0" err="1">
                <a:solidFill>
                  <a:srgbClr val="002060"/>
                </a:solidFill>
              </a:rPr>
              <a:t>limitante</a:t>
            </a:r>
            <a:r>
              <a:rPr lang="en-US" sz="2000" dirty="0">
                <a:solidFill>
                  <a:srgbClr val="002060"/>
                </a:solidFill>
              </a:rPr>
              <a:t> in </a:t>
            </a:r>
            <a:r>
              <a:rPr lang="en-US" sz="2000" dirty="0" err="1">
                <a:solidFill>
                  <a:srgbClr val="002060"/>
                </a:solidFill>
              </a:rPr>
              <a:t>riferimento</a:t>
            </a:r>
            <a:r>
              <a:rPr lang="en-US" sz="2000" dirty="0">
                <a:solidFill>
                  <a:srgbClr val="002060"/>
                </a:solidFill>
              </a:rPr>
              <a:t> al </a:t>
            </a:r>
            <a:r>
              <a:rPr lang="en-US" sz="2000" dirty="0" err="1">
                <a:solidFill>
                  <a:srgbClr val="002060"/>
                </a:solidFill>
              </a:rPr>
              <a:t>settore</a:t>
            </a:r>
            <a:r>
              <a:rPr lang="en-US" sz="2000" dirty="0">
                <a:solidFill>
                  <a:srgbClr val="002060"/>
                </a:solidFill>
              </a:rPr>
              <a:t> </a:t>
            </a:r>
            <a:r>
              <a:rPr lang="en-US" sz="2000" dirty="0" err="1">
                <a:solidFill>
                  <a:srgbClr val="002060"/>
                </a:solidFill>
              </a:rPr>
              <a:t>pubblico</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Font typeface="Wingdings 2" panose="05020102010507070707" pitchFamily="18" charset="2"/>
              <a:buChar char=""/>
            </a:pPr>
            <a:r>
              <a:rPr lang="en-US" sz="2000" dirty="0" err="1">
                <a:solidFill>
                  <a:srgbClr val="002060"/>
                </a:solidFill>
              </a:rPr>
              <a:t>Esistono</a:t>
            </a:r>
            <a:r>
              <a:rPr lang="en-US" sz="2000" dirty="0">
                <a:solidFill>
                  <a:srgbClr val="002060"/>
                </a:solidFill>
              </a:rPr>
              <a:t> 4 </a:t>
            </a:r>
            <a:r>
              <a:rPr lang="en-US" sz="2000" dirty="0" err="1">
                <a:solidFill>
                  <a:srgbClr val="002060"/>
                </a:solidFill>
              </a:rPr>
              <a:t>limiti</a:t>
            </a:r>
            <a:r>
              <a:rPr lang="en-US" sz="2000" dirty="0">
                <a:solidFill>
                  <a:srgbClr val="002060"/>
                </a:solidFill>
              </a:rPr>
              <a:t> </a:t>
            </a:r>
            <a:r>
              <a:rPr lang="en-US" sz="2000" dirty="0" err="1">
                <a:solidFill>
                  <a:srgbClr val="002060"/>
                </a:solidFill>
              </a:rPr>
              <a:t>riconducibili</a:t>
            </a:r>
            <a:r>
              <a:rPr lang="en-US" sz="2000" dirty="0">
                <a:solidFill>
                  <a:srgbClr val="002060"/>
                </a:solidFill>
              </a:rPr>
              <a:t> </a:t>
            </a:r>
            <a:r>
              <a:rPr lang="en-US" sz="2000" dirty="0" err="1">
                <a:solidFill>
                  <a:srgbClr val="002060"/>
                </a:solidFill>
              </a:rPr>
              <a:t>all’individualism</a:t>
            </a:r>
            <a:r>
              <a:rPr lang="en-US" sz="2000" dirty="0">
                <a:solidFill>
                  <a:srgbClr val="002060"/>
                </a:solidFill>
              </a:rPr>
              <a:t> </a:t>
            </a:r>
            <a:r>
              <a:rPr lang="en-US" sz="2000" dirty="0" err="1">
                <a:solidFill>
                  <a:srgbClr val="002060"/>
                </a:solidFill>
              </a:rPr>
              <a:t>organizzativo</a:t>
            </a:r>
            <a:r>
              <a:rPr lang="en-US" sz="2000" dirty="0">
                <a:solidFill>
                  <a:srgbClr val="002060"/>
                </a:solidFill>
              </a:rPr>
              <a:t>:</a:t>
            </a:r>
          </a:p>
          <a:p>
            <a:pPr marL="457189" indent="-457189">
              <a:lnSpc>
                <a:spcPct val="90000"/>
              </a:lnSpc>
              <a:spcBef>
                <a:spcPct val="20000"/>
              </a:spcBef>
              <a:spcAft>
                <a:spcPts val="800"/>
              </a:spcAft>
              <a:buClr>
                <a:schemeClr val="accent2"/>
              </a:buClr>
              <a:buSzPct val="92000"/>
              <a:buAutoNum type="arabicPeriod"/>
            </a:pPr>
            <a:r>
              <a:rPr lang="en-US" sz="2000" dirty="0">
                <a:solidFill>
                  <a:srgbClr val="002060"/>
                </a:solidFill>
              </a:rPr>
              <a:t>Repetition: due o </a:t>
            </a:r>
            <a:r>
              <a:rPr lang="en-US" sz="2000" dirty="0" err="1">
                <a:solidFill>
                  <a:srgbClr val="002060"/>
                </a:solidFill>
              </a:rPr>
              <a:t>più</a:t>
            </a:r>
            <a:r>
              <a:rPr lang="en-US" sz="2000" dirty="0">
                <a:solidFill>
                  <a:srgbClr val="002060"/>
                </a:solidFill>
              </a:rPr>
              <a:t> </a:t>
            </a:r>
            <a:r>
              <a:rPr lang="en-US" sz="2000" dirty="0" err="1">
                <a:solidFill>
                  <a:srgbClr val="002060"/>
                </a:solidFill>
              </a:rPr>
              <a:t>organizzazioni</a:t>
            </a:r>
            <a:r>
              <a:rPr lang="en-US" sz="2000" dirty="0">
                <a:solidFill>
                  <a:srgbClr val="002060"/>
                </a:solidFill>
              </a:rPr>
              <a:t> </a:t>
            </a:r>
            <a:r>
              <a:rPr lang="en-US" sz="2000" dirty="0" err="1">
                <a:solidFill>
                  <a:srgbClr val="002060"/>
                </a:solidFill>
              </a:rPr>
              <a:t>portano</a:t>
            </a:r>
            <a:r>
              <a:rPr lang="en-US" sz="2000" dirty="0">
                <a:solidFill>
                  <a:srgbClr val="002060"/>
                </a:solidFill>
              </a:rPr>
              <a:t> avanti </a:t>
            </a:r>
            <a:r>
              <a:rPr lang="en-US" sz="2000" dirty="0" err="1">
                <a:solidFill>
                  <a:srgbClr val="002060"/>
                </a:solidFill>
              </a:rPr>
              <a:t>separatamente</a:t>
            </a:r>
            <a:r>
              <a:rPr lang="en-US" sz="2000" dirty="0">
                <a:solidFill>
                  <a:srgbClr val="002060"/>
                </a:solidFill>
              </a:rPr>
              <a:t> </a:t>
            </a:r>
            <a:r>
              <a:rPr lang="en-US" sz="2000" dirty="0" err="1">
                <a:solidFill>
                  <a:srgbClr val="002060"/>
                </a:solidFill>
              </a:rPr>
              <a:t>un’azione</a:t>
            </a:r>
            <a:r>
              <a:rPr lang="en-US" sz="2000" dirty="0">
                <a:solidFill>
                  <a:srgbClr val="002060"/>
                </a:solidFill>
              </a:rPr>
              <a:t> </a:t>
            </a:r>
            <a:r>
              <a:rPr lang="en-US" sz="2000" dirty="0" err="1">
                <a:solidFill>
                  <a:srgbClr val="002060"/>
                </a:solidFill>
              </a:rPr>
              <a:t>che</a:t>
            </a:r>
            <a:r>
              <a:rPr lang="en-US" sz="2000" dirty="0">
                <a:solidFill>
                  <a:srgbClr val="002060"/>
                </a:solidFill>
              </a:rPr>
              <a:t> </a:t>
            </a:r>
            <a:r>
              <a:rPr lang="en-US" sz="2000" dirty="0" err="1">
                <a:solidFill>
                  <a:srgbClr val="002060"/>
                </a:solidFill>
              </a:rPr>
              <a:t>poteva</a:t>
            </a:r>
            <a:r>
              <a:rPr lang="en-US" sz="2000" dirty="0">
                <a:solidFill>
                  <a:srgbClr val="002060"/>
                </a:solidFill>
              </a:rPr>
              <a:t> </a:t>
            </a:r>
            <a:r>
              <a:rPr lang="en-US" sz="2000" dirty="0" err="1">
                <a:solidFill>
                  <a:srgbClr val="002060"/>
                </a:solidFill>
              </a:rPr>
              <a:t>essere</a:t>
            </a:r>
            <a:r>
              <a:rPr lang="en-US" sz="2000" dirty="0">
                <a:solidFill>
                  <a:srgbClr val="002060"/>
                </a:solidFill>
              </a:rPr>
              <a:t> </a:t>
            </a:r>
            <a:r>
              <a:rPr lang="en-US" sz="2000" dirty="0" err="1">
                <a:solidFill>
                  <a:srgbClr val="002060"/>
                </a:solidFill>
              </a:rPr>
              <a:t>svolta</a:t>
            </a:r>
            <a:r>
              <a:rPr lang="en-US" sz="2000" dirty="0">
                <a:solidFill>
                  <a:srgbClr val="002060"/>
                </a:solidFill>
              </a:rPr>
              <a:t> </a:t>
            </a:r>
            <a:r>
              <a:rPr lang="en-US" sz="2000" dirty="0" err="1">
                <a:solidFill>
                  <a:srgbClr val="002060"/>
                </a:solidFill>
              </a:rPr>
              <a:t>soltanto</a:t>
            </a:r>
            <a:r>
              <a:rPr lang="en-US" sz="2000" dirty="0">
                <a:solidFill>
                  <a:srgbClr val="002060"/>
                </a:solidFill>
              </a:rPr>
              <a:t> da </a:t>
            </a:r>
            <a:r>
              <a:rPr lang="en-US" sz="2000" dirty="0" err="1">
                <a:solidFill>
                  <a:srgbClr val="002060"/>
                </a:solidFill>
              </a:rPr>
              <a:t>una</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AutoNum type="arabicPeriod"/>
            </a:pPr>
            <a:r>
              <a:rPr lang="en-US" sz="2000" dirty="0">
                <a:solidFill>
                  <a:srgbClr val="002060"/>
                </a:solidFill>
              </a:rPr>
              <a:t>Omission: </a:t>
            </a:r>
            <a:r>
              <a:rPr lang="en-US" sz="2000" dirty="0" err="1">
                <a:solidFill>
                  <a:srgbClr val="002060"/>
                </a:solidFill>
              </a:rPr>
              <a:t>azioni</a:t>
            </a:r>
            <a:r>
              <a:rPr lang="en-US" sz="2000" dirty="0">
                <a:solidFill>
                  <a:srgbClr val="002060"/>
                </a:solidFill>
              </a:rPr>
              <a:t> important non </a:t>
            </a:r>
            <a:r>
              <a:rPr lang="en-US" sz="2000" dirty="0" err="1">
                <a:solidFill>
                  <a:srgbClr val="002060"/>
                </a:solidFill>
              </a:rPr>
              <a:t>vengono</a:t>
            </a:r>
            <a:r>
              <a:rPr lang="en-US" sz="2000" dirty="0">
                <a:solidFill>
                  <a:srgbClr val="002060"/>
                </a:solidFill>
              </a:rPr>
              <a:t> </a:t>
            </a:r>
            <a:r>
              <a:rPr lang="en-US" sz="2000" dirty="0" err="1">
                <a:solidFill>
                  <a:srgbClr val="002060"/>
                </a:solidFill>
              </a:rPr>
              <a:t>svolte</a:t>
            </a:r>
            <a:r>
              <a:rPr lang="en-US" sz="2000" dirty="0">
                <a:solidFill>
                  <a:srgbClr val="002060"/>
                </a:solidFill>
              </a:rPr>
              <a:t> da alcuna </a:t>
            </a:r>
            <a:r>
              <a:rPr lang="en-US" sz="2000" dirty="0" err="1">
                <a:solidFill>
                  <a:srgbClr val="002060"/>
                </a:solidFill>
              </a:rPr>
              <a:t>organizzazione</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AutoNum type="arabicPeriod"/>
            </a:pPr>
            <a:r>
              <a:rPr lang="en-US" sz="2000" dirty="0">
                <a:solidFill>
                  <a:srgbClr val="002060"/>
                </a:solidFill>
              </a:rPr>
              <a:t>Divergence: le </a:t>
            </a:r>
            <a:r>
              <a:rPr lang="en-US" sz="2000" dirty="0" err="1">
                <a:solidFill>
                  <a:srgbClr val="002060"/>
                </a:solidFill>
              </a:rPr>
              <a:t>azioni</a:t>
            </a:r>
            <a:r>
              <a:rPr lang="en-US" sz="2000" dirty="0">
                <a:solidFill>
                  <a:srgbClr val="002060"/>
                </a:solidFill>
              </a:rPr>
              <a:t> </a:t>
            </a:r>
            <a:r>
              <a:rPr lang="en-US" sz="2000" dirty="0" err="1">
                <a:solidFill>
                  <a:srgbClr val="002060"/>
                </a:solidFill>
              </a:rPr>
              <a:t>molteplici</a:t>
            </a:r>
            <a:r>
              <a:rPr lang="en-US" sz="2000" dirty="0">
                <a:solidFill>
                  <a:srgbClr val="002060"/>
                </a:solidFill>
              </a:rPr>
              <a:t> non </a:t>
            </a:r>
            <a:r>
              <a:rPr lang="en-US" sz="2000" dirty="0" err="1">
                <a:solidFill>
                  <a:srgbClr val="002060"/>
                </a:solidFill>
              </a:rPr>
              <a:t>convergono</a:t>
            </a:r>
            <a:r>
              <a:rPr lang="en-US" sz="2000" dirty="0">
                <a:solidFill>
                  <a:srgbClr val="002060"/>
                </a:solidFill>
              </a:rPr>
              <a:t> </a:t>
            </a:r>
            <a:r>
              <a:rPr lang="en-US" sz="2000" dirty="0" err="1">
                <a:solidFill>
                  <a:srgbClr val="002060"/>
                </a:solidFill>
              </a:rPr>
              <a:t>su</a:t>
            </a:r>
            <a:r>
              <a:rPr lang="en-US" sz="2000" dirty="0">
                <a:solidFill>
                  <a:srgbClr val="002060"/>
                </a:solidFill>
              </a:rPr>
              <a:t> </a:t>
            </a:r>
            <a:r>
              <a:rPr lang="en-US" sz="2000" dirty="0" err="1">
                <a:solidFill>
                  <a:srgbClr val="002060"/>
                </a:solidFill>
              </a:rPr>
              <a:t>obiettivi</a:t>
            </a:r>
            <a:r>
              <a:rPr lang="en-US" sz="2000" dirty="0">
                <a:solidFill>
                  <a:srgbClr val="002060"/>
                </a:solidFill>
              </a:rPr>
              <a:t> </a:t>
            </a:r>
            <a:r>
              <a:rPr lang="en-US" sz="2000" dirty="0" err="1">
                <a:solidFill>
                  <a:srgbClr val="002060"/>
                </a:solidFill>
              </a:rPr>
              <a:t>comuni</a:t>
            </a:r>
            <a:endParaRPr lang="en-US" sz="2000" dirty="0">
              <a:solidFill>
                <a:srgbClr val="002060"/>
              </a:solidFill>
            </a:endParaRPr>
          </a:p>
          <a:p>
            <a:pPr marL="457189" indent="-457189">
              <a:lnSpc>
                <a:spcPct val="90000"/>
              </a:lnSpc>
              <a:spcBef>
                <a:spcPct val="20000"/>
              </a:spcBef>
              <a:spcAft>
                <a:spcPts val="800"/>
              </a:spcAft>
              <a:buClr>
                <a:schemeClr val="accent2"/>
              </a:buClr>
              <a:buSzPct val="92000"/>
              <a:buAutoNum type="arabicPeriod"/>
            </a:pPr>
            <a:r>
              <a:rPr lang="en-US" sz="2000" dirty="0">
                <a:solidFill>
                  <a:srgbClr val="002060"/>
                </a:solidFill>
              </a:rPr>
              <a:t>Counter-production: le </a:t>
            </a:r>
            <a:r>
              <a:rPr lang="en-US" sz="2000" dirty="0" err="1">
                <a:solidFill>
                  <a:srgbClr val="002060"/>
                </a:solidFill>
              </a:rPr>
              <a:t>organizzazioni</a:t>
            </a:r>
            <a:r>
              <a:rPr lang="en-US" sz="2000" dirty="0">
                <a:solidFill>
                  <a:srgbClr val="002060"/>
                </a:solidFill>
              </a:rPr>
              <a:t> </a:t>
            </a:r>
            <a:r>
              <a:rPr lang="en-US" sz="2000" dirty="0" err="1">
                <a:solidFill>
                  <a:srgbClr val="002060"/>
                </a:solidFill>
              </a:rPr>
              <a:t>lavorano</a:t>
            </a:r>
            <a:r>
              <a:rPr lang="en-US" sz="2000" dirty="0">
                <a:solidFill>
                  <a:srgbClr val="002060"/>
                </a:solidFill>
              </a:rPr>
              <a:t> in </a:t>
            </a:r>
            <a:r>
              <a:rPr lang="en-US" sz="2000" dirty="0" err="1">
                <a:solidFill>
                  <a:srgbClr val="002060"/>
                </a:solidFill>
              </a:rPr>
              <a:t>maniera</a:t>
            </a:r>
            <a:r>
              <a:rPr lang="en-US" sz="2000" dirty="0">
                <a:solidFill>
                  <a:srgbClr val="002060"/>
                </a:solidFill>
              </a:rPr>
              <a:t> isolate, </a:t>
            </a:r>
            <a:r>
              <a:rPr lang="en-US" sz="2000" dirty="0" err="1">
                <a:solidFill>
                  <a:srgbClr val="002060"/>
                </a:solidFill>
              </a:rPr>
              <a:t>svolgendo</a:t>
            </a:r>
            <a:r>
              <a:rPr lang="en-US" sz="2000" dirty="0">
                <a:solidFill>
                  <a:srgbClr val="002060"/>
                </a:solidFill>
              </a:rPr>
              <a:t> </a:t>
            </a:r>
            <a:r>
              <a:rPr lang="en-US" sz="2000" dirty="0" err="1">
                <a:solidFill>
                  <a:srgbClr val="002060"/>
                </a:solidFill>
              </a:rPr>
              <a:t>talvolta</a:t>
            </a:r>
            <a:r>
              <a:rPr lang="en-US" sz="2000" dirty="0">
                <a:solidFill>
                  <a:srgbClr val="002060"/>
                </a:solidFill>
              </a:rPr>
              <a:t> </a:t>
            </a:r>
            <a:r>
              <a:rPr lang="en-US" sz="2000" dirty="0" err="1">
                <a:solidFill>
                  <a:srgbClr val="002060"/>
                </a:solidFill>
              </a:rPr>
              <a:t>azioni</a:t>
            </a:r>
            <a:r>
              <a:rPr lang="en-US" sz="2000" dirty="0">
                <a:solidFill>
                  <a:srgbClr val="002060"/>
                </a:solidFill>
              </a:rPr>
              <a:t> </a:t>
            </a:r>
            <a:r>
              <a:rPr lang="en-US" sz="2000" dirty="0" err="1">
                <a:solidFill>
                  <a:srgbClr val="002060"/>
                </a:solidFill>
              </a:rPr>
              <a:t>confliggenti</a:t>
            </a:r>
            <a:endParaRPr lang="en-US" sz="2000" dirty="0">
              <a:solidFill>
                <a:srgbClr val="002060"/>
              </a:solidFill>
            </a:endParaRPr>
          </a:p>
        </p:txBody>
      </p:sp>
      <p:pic>
        <p:nvPicPr>
          <p:cNvPr id="1028" name="Picture 4" descr="5 strategie per sopravvivere alle critiche - Psicologo Milano">
            <a:extLst>
              <a:ext uri="{FF2B5EF4-FFF2-40B4-BE49-F238E27FC236}">
                <a16:creationId xmlns:a16="http://schemas.microsoft.com/office/drawing/2014/main" id="{2A3654D5-19BC-1FDF-36DC-CFAD7D25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20347"/>
          <a:stretch/>
        </p:blipFill>
        <p:spPr bwMode="auto">
          <a:xfrm>
            <a:off x="5872873" y="1845751"/>
            <a:ext cx="2919248" cy="4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5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defTabSz="609585"/>
            <a:r>
              <a:rPr lang="en-US" sz="3733" i="1"/>
              <a:t>I limiti del new public management</a:t>
            </a:r>
          </a:p>
        </p:txBody>
      </p:sp>
      <p:sp>
        <p:nvSpPr>
          <p:cNvPr id="4" name="CasellaDiTesto 3">
            <a:extLst>
              <a:ext uri="{FF2B5EF4-FFF2-40B4-BE49-F238E27FC236}">
                <a16:creationId xmlns:a16="http://schemas.microsoft.com/office/drawing/2014/main" id="{416425D3-865D-BEE2-3951-2D67673A3058}"/>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380990" indent="-380990">
              <a:spcBef>
                <a:spcPct val="20000"/>
              </a:spcBef>
              <a:spcAft>
                <a:spcPts val="800"/>
              </a:spcAft>
              <a:buClr>
                <a:schemeClr val="accent2"/>
              </a:buClr>
              <a:buSzPct val="92000"/>
              <a:buFont typeface="Wingdings 2" panose="05020102010507070707" pitchFamily="18" charset="2"/>
              <a:buChar char=""/>
            </a:pPr>
            <a:r>
              <a:rPr lang="en-US" dirty="0" err="1">
                <a:solidFill>
                  <a:srgbClr val="002060"/>
                </a:solidFill>
              </a:rPr>
              <a:t>Effetti</a:t>
            </a:r>
            <a:r>
              <a:rPr lang="en-US" dirty="0">
                <a:solidFill>
                  <a:srgbClr val="002060"/>
                </a:solidFill>
              </a:rPr>
              <a:t> </a:t>
            </a:r>
            <a:r>
              <a:rPr lang="en-US" dirty="0" err="1">
                <a:solidFill>
                  <a:srgbClr val="002060"/>
                </a:solidFill>
              </a:rPr>
              <a:t>sulla</a:t>
            </a:r>
            <a:r>
              <a:rPr lang="en-US" dirty="0">
                <a:solidFill>
                  <a:srgbClr val="002060"/>
                </a:solidFill>
              </a:rPr>
              <a:t> </a:t>
            </a:r>
            <a:r>
              <a:rPr lang="en-US" dirty="0" err="1">
                <a:solidFill>
                  <a:srgbClr val="002060"/>
                </a:solidFill>
              </a:rPr>
              <a:t>cultura</a:t>
            </a:r>
            <a:endParaRPr lang="en-US" dirty="0">
              <a:solidFill>
                <a:srgbClr val="002060"/>
              </a:solidFill>
            </a:endParaRPr>
          </a:p>
          <a:p>
            <a:pPr marL="380990" indent="-380990">
              <a:spcBef>
                <a:spcPct val="20000"/>
              </a:spcBef>
              <a:spcAft>
                <a:spcPts val="800"/>
              </a:spcAft>
              <a:buClr>
                <a:schemeClr val="accent2"/>
              </a:buClr>
              <a:buSzPct val="92000"/>
              <a:buFont typeface="Wingdings 2" panose="05020102010507070707" pitchFamily="18" charset="2"/>
              <a:buChar char=""/>
            </a:pPr>
            <a:r>
              <a:rPr lang="en-US" dirty="0">
                <a:solidFill>
                  <a:srgbClr val="002060"/>
                </a:solidFill>
              </a:rPr>
              <a:t>Memoria </a:t>
            </a:r>
            <a:r>
              <a:rPr lang="en-US" dirty="0" err="1">
                <a:solidFill>
                  <a:srgbClr val="002060"/>
                </a:solidFill>
              </a:rPr>
              <a:t>istituzionale</a:t>
            </a:r>
            <a:endParaRPr lang="en-US" dirty="0">
              <a:solidFill>
                <a:srgbClr val="002060"/>
              </a:solidFill>
            </a:endParaRPr>
          </a:p>
          <a:p>
            <a:pPr marL="380990" indent="-380990">
              <a:spcBef>
                <a:spcPct val="20000"/>
              </a:spcBef>
              <a:spcAft>
                <a:spcPts val="800"/>
              </a:spcAft>
              <a:buClr>
                <a:schemeClr val="accent2"/>
              </a:buClr>
              <a:buSzPct val="92000"/>
              <a:buFont typeface="Wingdings 2" panose="05020102010507070707" pitchFamily="18" charset="2"/>
              <a:buChar char=""/>
            </a:pPr>
            <a:r>
              <a:rPr lang="en-US" dirty="0" err="1">
                <a:solidFill>
                  <a:srgbClr val="002060"/>
                </a:solidFill>
              </a:rPr>
              <a:t>Risultati</a:t>
            </a:r>
            <a:r>
              <a:rPr lang="en-US" dirty="0">
                <a:solidFill>
                  <a:srgbClr val="002060"/>
                </a:solidFill>
              </a:rPr>
              <a:t> di breve </a:t>
            </a:r>
            <a:r>
              <a:rPr lang="en-US" dirty="0" err="1">
                <a:solidFill>
                  <a:srgbClr val="002060"/>
                </a:solidFill>
              </a:rPr>
              <a:t>periodo</a:t>
            </a:r>
            <a:endParaRPr lang="en-US" dirty="0">
              <a:solidFill>
                <a:srgbClr val="002060"/>
              </a:solidFill>
            </a:endParaRPr>
          </a:p>
          <a:p>
            <a:pPr marL="380990" indent="-380990">
              <a:spcBef>
                <a:spcPct val="20000"/>
              </a:spcBef>
              <a:spcAft>
                <a:spcPts val="800"/>
              </a:spcAft>
              <a:buClr>
                <a:schemeClr val="accent2"/>
              </a:buClr>
              <a:buSzPct val="92000"/>
              <a:buFont typeface="Wingdings 2" panose="05020102010507070707" pitchFamily="18" charset="2"/>
              <a:buChar char=""/>
            </a:pPr>
            <a:r>
              <a:rPr lang="en-US" dirty="0">
                <a:solidFill>
                  <a:srgbClr val="002060"/>
                </a:solidFill>
              </a:rPr>
              <a:t>“</a:t>
            </a:r>
            <a:r>
              <a:rPr lang="en-US" dirty="0" err="1">
                <a:solidFill>
                  <a:srgbClr val="002060"/>
                </a:solidFill>
              </a:rPr>
              <a:t>Problemi</a:t>
            </a:r>
            <a:r>
              <a:rPr lang="en-US" dirty="0">
                <a:solidFill>
                  <a:srgbClr val="002060"/>
                </a:solidFill>
              </a:rPr>
              <a:t>” di accountability</a:t>
            </a:r>
          </a:p>
          <a:p>
            <a:pPr marL="380990" indent="-380990">
              <a:spcBef>
                <a:spcPct val="20000"/>
              </a:spcBef>
              <a:spcAft>
                <a:spcPts val="800"/>
              </a:spcAft>
              <a:buClr>
                <a:schemeClr val="accent2"/>
              </a:buClr>
              <a:buSzPct val="92000"/>
              <a:buFont typeface="Wingdings 2" panose="05020102010507070707" pitchFamily="18" charset="2"/>
              <a:buChar char=""/>
            </a:pPr>
            <a:r>
              <a:rPr lang="en-US" dirty="0" err="1">
                <a:solidFill>
                  <a:srgbClr val="002060"/>
                </a:solidFill>
              </a:rPr>
              <a:t>Differente</a:t>
            </a:r>
            <a:r>
              <a:rPr lang="en-US" dirty="0">
                <a:solidFill>
                  <a:srgbClr val="002060"/>
                </a:solidFill>
              </a:rPr>
              <a:t> natura </a:t>
            </a:r>
            <a:r>
              <a:rPr lang="en-US" dirty="0" err="1">
                <a:solidFill>
                  <a:srgbClr val="002060"/>
                </a:solidFill>
              </a:rPr>
              <a:t>tra</a:t>
            </a:r>
            <a:r>
              <a:rPr lang="en-US" dirty="0">
                <a:solidFill>
                  <a:srgbClr val="002060"/>
                </a:solidFill>
              </a:rPr>
              <a:t> </a:t>
            </a:r>
            <a:r>
              <a:rPr lang="en-US" dirty="0" err="1">
                <a:solidFill>
                  <a:srgbClr val="002060"/>
                </a:solidFill>
              </a:rPr>
              <a:t>settore</a:t>
            </a:r>
            <a:r>
              <a:rPr lang="en-US" dirty="0">
                <a:solidFill>
                  <a:srgbClr val="002060"/>
                </a:solidFill>
              </a:rPr>
              <a:t> </a:t>
            </a:r>
            <a:r>
              <a:rPr lang="en-US" dirty="0" err="1">
                <a:solidFill>
                  <a:srgbClr val="002060"/>
                </a:solidFill>
              </a:rPr>
              <a:t>pubblico</a:t>
            </a:r>
            <a:r>
              <a:rPr lang="en-US" dirty="0">
                <a:solidFill>
                  <a:srgbClr val="002060"/>
                </a:solidFill>
              </a:rPr>
              <a:t> e </a:t>
            </a:r>
            <a:r>
              <a:rPr lang="en-US" dirty="0" err="1">
                <a:solidFill>
                  <a:srgbClr val="002060"/>
                </a:solidFill>
              </a:rPr>
              <a:t>privato</a:t>
            </a:r>
            <a:endParaRPr lang="en-US" dirty="0">
              <a:solidFill>
                <a:srgbClr val="002060"/>
              </a:solidFill>
            </a:endParaRPr>
          </a:p>
          <a:p>
            <a:pPr marL="380990" indent="-380990">
              <a:spcBef>
                <a:spcPct val="20000"/>
              </a:spcBef>
              <a:spcAft>
                <a:spcPts val="800"/>
              </a:spcAft>
              <a:buClr>
                <a:schemeClr val="accent2"/>
              </a:buClr>
              <a:buSzPct val="92000"/>
              <a:buFont typeface="Wingdings 2" panose="05020102010507070707" pitchFamily="18" charset="2"/>
              <a:buChar char=""/>
            </a:pPr>
            <a:r>
              <a:rPr lang="en-US" dirty="0" err="1">
                <a:solidFill>
                  <a:srgbClr val="002060"/>
                </a:solidFill>
              </a:rPr>
              <a:t>Relazione</a:t>
            </a:r>
            <a:r>
              <a:rPr lang="en-US" dirty="0">
                <a:solidFill>
                  <a:srgbClr val="002060"/>
                </a:solidFill>
              </a:rPr>
              <a:t> </a:t>
            </a:r>
            <a:r>
              <a:rPr lang="en-US" dirty="0" err="1">
                <a:solidFill>
                  <a:srgbClr val="002060"/>
                </a:solidFill>
              </a:rPr>
              <a:t>tra</a:t>
            </a:r>
            <a:r>
              <a:rPr lang="en-US" dirty="0">
                <a:solidFill>
                  <a:srgbClr val="002060"/>
                </a:solidFill>
              </a:rPr>
              <a:t> </a:t>
            </a:r>
            <a:r>
              <a:rPr lang="en-US" dirty="0" err="1">
                <a:solidFill>
                  <a:srgbClr val="002060"/>
                </a:solidFill>
              </a:rPr>
              <a:t>governo</a:t>
            </a:r>
            <a:r>
              <a:rPr lang="en-US" dirty="0">
                <a:solidFill>
                  <a:srgbClr val="002060"/>
                </a:solidFill>
              </a:rPr>
              <a:t> e </a:t>
            </a:r>
            <a:r>
              <a:rPr lang="en-US" dirty="0" err="1">
                <a:solidFill>
                  <a:srgbClr val="002060"/>
                </a:solidFill>
              </a:rPr>
              <a:t>società</a:t>
            </a:r>
            <a:r>
              <a:rPr lang="en-US" dirty="0">
                <a:solidFill>
                  <a:srgbClr val="002060"/>
                </a:solidFill>
              </a:rPr>
              <a:t> civile</a:t>
            </a:r>
          </a:p>
        </p:txBody>
      </p:sp>
      <p:pic>
        <p:nvPicPr>
          <p:cNvPr id="5" name="Immagine 4" descr="Immagine che contiene simbolo, logo, Elementi grafici, schermata&#10;&#10;Descrizione generata automaticamente">
            <a:extLst>
              <a:ext uri="{FF2B5EF4-FFF2-40B4-BE49-F238E27FC236}">
                <a16:creationId xmlns:a16="http://schemas.microsoft.com/office/drawing/2014/main" id="{9FB35DA3-8C83-0A89-5185-025F549A6C4C}"/>
              </a:ext>
            </a:extLst>
          </p:cNvPr>
          <p:cNvPicPr>
            <a:picLocks noChangeAspect="1"/>
          </p:cNvPicPr>
          <p:nvPr/>
        </p:nvPicPr>
        <p:blipFill rotWithShape="1">
          <a:blip r:embed="rId2"/>
          <a:srcRect l="59" r="34766" b="4"/>
          <a:stretch/>
        </p:blipFill>
        <p:spPr>
          <a:xfrm>
            <a:off x="6038849" y="1871133"/>
            <a:ext cx="2762252" cy="4504268"/>
          </a:xfrm>
          <a:prstGeom prst="rect">
            <a:avLst/>
          </a:prstGeom>
        </p:spPr>
      </p:pic>
    </p:spTree>
    <p:extLst>
      <p:ext uri="{BB962C8B-B14F-4D97-AF65-F5344CB8AC3E}">
        <p14:creationId xmlns:p14="http://schemas.microsoft.com/office/powerpoint/2010/main" val="404237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Separazione</a:t>
            </a:r>
            <a:r>
              <a:rPr lang="en-US" sz="3200" i="1" dirty="0"/>
              <a:t> </a:t>
            </a:r>
            <a:r>
              <a:rPr lang="en-US" sz="3200" i="1" dirty="0" err="1"/>
              <a:t>tra</a:t>
            </a:r>
            <a:r>
              <a:rPr lang="en-US" sz="3200" i="1" dirty="0"/>
              <a:t> </a:t>
            </a:r>
            <a:r>
              <a:rPr lang="en-US" sz="3200" i="1" dirty="0" err="1"/>
              <a:t>amministrazione</a:t>
            </a:r>
            <a:r>
              <a:rPr lang="en-US" sz="3200" i="1" dirty="0"/>
              <a:t> e </a:t>
            </a:r>
            <a:r>
              <a:rPr lang="en-US" sz="3200" i="1" dirty="0" err="1"/>
              <a:t>politica</a:t>
            </a:r>
            <a:r>
              <a:rPr lang="en-US" sz="3200" i="1" dirty="0"/>
              <a:t> </a:t>
            </a:r>
            <a:r>
              <a:rPr lang="en-US" sz="3200" i="1" dirty="0" err="1"/>
              <a:t>nel</a:t>
            </a:r>
            <a:r>
              <a:rPr lang="en-US" sz="3200" i="1" dirty="0"/>
              <a:t> NPM</a:t>
            </a:r>
          </a:p>
        </p:txBody>
      </p:sp>
      <p:sp>
        <p:nvSpPr>
          <p:cNvPr id="5" name="CasellaDiTesto 4">
            <a:extLst>
              <a:ext uri="{FF2B5EF4-FFF2-40B4-BE49-F238E27FC236}">
                <a16:creationId xmlns:a16="http://schemas.microsoft.com/office/drawing/2014/main" id="{3CB395BC-AEDB-5A51-B31E-6390A3CC1324}"/>
              </a:ext>
            </a:extLst>
          </p:cNvPr>
          <p:cNvSpPr txBox="1"/>
          <p:nvPr/>
        </p:nvSpPr>
        <p:spPr>
          <a:xfrm>
            <a:off x="1567724" y="2276873"/>
            <a:ext cx="6008549" cy="2965364"/>
          </a:xfrm>
          <a:prstGeom prst="rect">
            <a:avLst/>
          </a:prstGeom>
          <a:noFill/>
        </p:spPr>
        <p:txBody>
          <a:bodyPr wrap="square">
            <a:spAutoFit/>
          </a:bodyPr>
          <a:lstStyle/>
          <a:p>
            <a:pPr marL="380990" indent="-380990" fontAlgn="auto">
              <a:spcBef>
                <a:spcPts val="0"/>
              </a:spcBef>
              <a:spcAft>
                <a:spcPts val="0"/>
              </a:spcAft>
              <a:buFont typeface="Arial" panose="020B0604020202020204" pitchFamily="34" charset="0"/>
              <a:buChar char="•"/>
              <a:defRPr/>
            </a:pPr>
            <a:r>
              <a:rPr lang="it-IT" sz="2667" dirty="0">
                <a:solidFill>
                  <a:srgbClr val="002060"/>
                </a:solidFill>
              </a:rPr>
              <a:t>Che cosa fare (politica)</a:t>
            </a:r>
          </a:p>
          <a:p>
            <a:pPr marL="380990" indent="-380990" fontAlgn="auto">
              <a:spcBef>
                <a:spcPts val="0"/>
              </a:spcBef>
              <a:spcAft>
                <a:spcPts val="0"/>
              </a:spcAft>
              <a:buFont typeface="Arial" panose="020B0604020202020204" pitchFamily="34" charset="0"/>
              <a:buChar char="•"/>
              <a:defRPr/>
            </a:pPr>
            <a:endParaRPr lang="it-IT" sz="2667"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2667" dirty="0">
                <a:solidFill>
                  <a:srgbClr val="002060"/>
                </a:solidFill>
              </a:rPr>
              <a:t>Quando realizzare (politica)</a:t>
            </a:r>
          </a:p>
          <a:p>
            <a:pPr marL="380990" indent="-380990" fontAlgn="auto">
              <a:spcBef>
                <a:spcPts val="0"/>
              </a:spcBef>
              <a:spcAft>
                <a:spcPts val="0"/>
              </a:spcAft>
              <a:buFont typeface="Arial" panose="020B0604020202020204" pitchFamily="34" charset="0"/>
              <a:buChar char="•"/>
              <a:defRPr/>
            </a:pPr>
            <a:endParaRPr lang="it-IT" sz="2667"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2667" dirty="0">
                <a:solidFill>
                  <a:srgbClr val="002060"/>
                </a:solidFill>
              </a:rPr>
              <a:t>Quanto investire (politica)</a:t>
            </a:r>
          </a:p>
          <a:p>
            <a:pPr marL="380990" indent="-380990" fontAlgn="auto">
              <a:spcBef>
                <a:spcPts val="0"/>
              </a:spcBef>
              <a:spcAft>
                <a:spcPts val="0"/>
              </a:spcAft>
              <a:buFont typeface="Arial" panose="020B0604020202020204" pitchFamily="34" charset="0"/>
              <a:buChar char="•"/>
              <a:defRPr/>
            </a:pPr>
            <a:endParaRPr lang="it-IT" sz="2667"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2667" dirty="0">
                <a:solidFill>
                  <a:srgbClr val="002060"/>
                </a:solidFill>
              </a:rPr>
              <a:t>Come realizzare (amministrazione)</a:t>
            </a:r>
          </a:p>
        </p:txBody>
      </p:sp>
    </p:spTree>
    <p:extLst>
      <p:ext uri="{BB962C8B-B14F-4D97-AF65-F5344CB8AC3E}">
        <p14:creationId xmlns:p14="http://schemas.microsoft.com/office/powerpoint/2010/main" val="42090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L’impatto</a:t>
            </a:r>
            <a:r>
              <a:rPr lang="en-US" sz="3200" i="1" dirty="0"/>
              <a:t> del NPM in </a:t>
            </a:r>
            <a:r>
              <a:rPr lang="en-US" sz="3200" i="1" dirty="0" err="1"/>
              <a:t>italia</a:t>
            </a:r>
            <a:endParaRPr lang="en-US" sz="3200" i="1" dirty="0"/>
          </a:p>
        </p:txBody>
      </p:sp>
      <p:sp>
        <p:nvSpPr>
          <p:cNvPr id="5" name="CasellaDiTesto 4">
            <a:extLst>
              <a:ext uri="{FF2B5EF4-FFF2-40B4-BE49-F238E27FC236}">
                <a16:creationId xmlns:a16="http://schemas.microsoft.com/office/drawing/2014/main" id="{3CB395BC-AEDB-5A51-B31E-6390A3CC1324}"/>
              </a:ext>
            </a:extLst>
          </p:cNvPr>
          <p:cNvSpPr txBox="1"/>
          <p:nvPr/>
        </p:nvSpPr>
        <p:spPr>
          <a:xfrm>
            <a:off x="435894" y="1892830"/>
            <a:ext cx="8272212" cy="4687565"/>
          </a:xfrm>
          <a:prstGeom prst="rect">
            <a:avLst/>
          </a:prstGeom>
          <a:noFill/>
        </p:spPr>
        <p:txBody>
          <a:bodyPr wrap="square">
            <a:spAutoFit/>
          </a:bodyPr>
          <a:lstStyle/>
          <a:p>
            <a:pPr fontAlgn="auto">
              <a:spcBef>
                <a:spcPts val="0"/>
              </a:spcBef>
              <a:spcAft>
                <a:spcPts val="0"/>
              </a:spcAft>
              <a:defRPr/>
            </a:pPr>
            <a:r>
              <a:rPr lang="it-IT" sz="2133" dirty="0">
                <a:solidFill>
                  <a:srgbClr val="FF0000"/>
                </a:solidFill>
              </a:rPr>
              <a:t>Intervento sulle funzioni amministrative:</a:t>
            </a:r>
          </a:p>
          <a:p>
            <a:pPr marL="380990" indent="-380990" fontAlgn="auto">
              <a:spcBef>
                <a:spcPts val="0"/>
              </a:spcBef>
              <a:spcAft>
                <a:spcPts val="0"/>
              </a:spcAft>
              <a:buFont typeface="Arial" panose="020B0604020202020204" pitchFamily="34" charset="0"/>
              <a:buChar char="•"/>
              <a:defRPr/>
            </a:pPr>
            <a:endParaRPr lang="it-IT" sz="2133"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Privatizzazione (es. Legge n. 359 del 1992, per le grandi holding</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pubbliche);</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Riallocazione delle funzioni tra livelli di governo (es. Legge n.</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142 del 1990; Legge n. 59 del 1997, D.lgs. n. 112 del 1998;</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Legge n.265 del 1999; Legge costituzionale n.3, 2001);</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Aumento delle capacità amministrative del Sistema Stato (Legge</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n. 241 del 1990; </a:t>
            </a:r>
            <a:r>
              <a:rPr lang="it-IT" sz="2133" dirty="0" err="1">
                <a:solidFill>
                  <a:srgbClr val="002060"/>
                </a:solidFill>
              </a:rPr>
              <a:t>D.Lgs.</a:t>
            </a:r>
            <a:r>
              <a:rPr lang="it-IT" sz="2133" dirty="0">
                <a:solidFill>
                  <a:srgbClr val="002060"/>
                </a:solidFill>
              </a:rPr>
              <a:t> n. 29 del 1993; )</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Ridisegno della geografia ministeriale (Legge: n.300/99;</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n.303/99)</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Disegno di riforma del Welfare (es. Legge n. 328 del 2000)</a:t>
            </a:r>
          </a:p>
        </p:txBody>
      </p:sp>
    </p:spTree>
    <p:extLst>
      <p:ext uri="{BB962C8B-B14F-4D97-AF65-F5344CB8AC3E}">
        <p14:creationId xmlns:p14="http://schemas.microsoft.com/office/powerpoint/2010/main" val="556832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err="1"/>
              <a:t>L’impatto</a:t>
            </a:r>
            <a:r>
              <a:rPr lang="en-US" sz="3200" i="1" dirty="0"/>
              <a:t> del NPM in </a:t>
            </a:r>
            <a:r>
              <a:rPr lang="en-US" sz="3200" i="1" dirty="0" err="1"/>
              <a:t>italia</a:t>
            </a:r>
            <a:endParaRPr lang="en-US" sz="3200" i="1" dirty="0"/>
          </a:p>
        </p:txBody>
      </p:sp>
      <p:sp>
        <p:nvSpPr>
          <p:cNvPr id="5" name="CasellaDiTesto 4">
            <a:extLst>
              <a:ext uri="{FF2B5EF4-FFF2-40B4-BE49-F238E27FC236}">
                <a16:creationId xmlns:a16="http://schemas.microsoft.com/office/drawing/2014/main" id="{3CB395BC-AEDB-5A51-B31E-6390A3CC1324}"/>
              </a:ext>
            </a:extLst>
          </p:cNvPr>
          <p:cNvSpPr txBox="1"/>
          <p:nvPr/>
        </p:nvSpPr>
        <p:spPr>
          <a:xfrm>
            <a:off x="435894" y="1892830"/>
            <a:ext cx="8272212" cy="3374642"/>
          </a:xfrm>
          <a:prstGeom prst="rect">
            <a:avLst/>
          </a:prstGeom>
          <a:noFill/>
        </p:spPr>
        <p:txBody>
          <a:bodyPr wrap="square">
            <a:spAutoFit/>
          </a:bodyPr>
          <a:lstStyle/>
          <a:p>
            <a:pPr fontAlgn="auto">
              <a:spcBef>
                <a:spcPts val="0"/>
              </a:spcBef>
              <a:spcAft>
                <a:spcPts val="0"/>
              </a:spcAft>
              <a:defRPr/>
            </a:pPr>
            <a:r>
              <a:rPr lang="it-IT" sz="2133" dirty="0">
                <a:solidFill>
                  <a:srgbClr val="FF0000"/>
                </a:solidFill>
              </a:rPr>
              <a:t>Il cittadino al centro dell’amministrazione:</a:t>
            </a:r>
          </a:p>
          <a:p>
            <a:pPr marL="380990" indent="-380990" fontAlgn="auto">
              <a:spcBef>
                <a:spcPts val="0"/>
              </a:spcBef>
              <a:spcAft>
                <a:spcPts val="0"/>
              </a:spcAft>
              <a:buFont typeface="Arial" panose="020B0604020202020204" pitchFamily="34" charset="0"/>
              <a:buChar char="•"/>
              <a:defRPr/>
            </a:pPr>
            <a:endParaRPr lang="it-IT" sz="2133" dirty="0">
              <a:solidFill>
                <a:srgbClr val="002060"/>
              </a:solidFill>
            </a:endParaRP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Diritto di accesso (Legge n. 241 del 1990)</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Carta dei servizi al cittadino (Direttiva PCM 27, 01, 1994.</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Principi sulla erogazione di servizi pubblici)</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Ufficio relazione con il pubblico (Dl. 29/93)</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Trasparenza dell’azione amministrativa (</a:t>
            </a:r>
            <a:r>
              <a:rPr lang="it-IT" sz="2133" dirty="0" err="1">
                <a:solidFill>
                  <a:srgbClr val="002060"/>
                </a:solidFill>
              </a:rPr>
              <a:t>DD.Lgss</a:t>
            </a:r>
            <a:r>
              <a:rPr lang="it-IT" sz="2133" dirty="0">
                <a:solidFill>
                  <a:srgbClr val="002060"/>
                </a:solidFill>
              </a:rPr>
              <a:t>. del 28</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dicembre 2000, </a:t>
            </a:r>
            <a:r>
              <a:rPr lang="it-IT" sz="2133" dirty="0" err="1">
                <a:solidFill>
                  <a:srgbClr val="002060"/>
                </a:solidFill>
              </a:rPr>
              <a:t>nn</a:t>
            </a:r>
            <a:r>
              <a:rPr lang="it-IT" sz="2133" dirty="0">
                <a:solidFill>
                  <a:srgbClr val="002060"/>
                </a:solidFill>
              </a:rPr>
              <a:t>. 443, 444, 445, T.U. documentazione </a:t>
            </a:r>
            <a:r>
              <a:rPr lang="it-IT" sz="2133" dirty="0" err="1">
                <a:solidFill>
                  <a:srgbClr val="002060"/>
                </a:solidFill>
              </a:rPr>
              <a:t>amm</a:t>
            </a:r>
            <a:r>
              <a:rPr lang="it-IT" sz="2133" dirty="0">
                <a:solidFill>
                  <a:srgbClr val="002060"/>
                </a:solidFill>
              </a:rPr>
              <a:t>.)</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Comunicazione della pubblica amministrazione (Legge 150 del</a:t>
            </a:r>
          </a:p>
          <a:p>
            <a:pPr marL="380990" indent="-380990" fontAlgn="auto">
              <a:spcBef>
                <a:spcPts val="0"/>
              </a:spcBef>
              <a:spcAft>
                <a:spcPts val="0"/>
              </a:spcAft>
              <a:buFont typeface="Arial" panose="020B0604020202020204" pitchFamily="34" charset="0"/>
              <a:buChar char="•"/>
              <a:defRPr/>
            </a:pPr>
            <a:r>
              <a:rPr lang="it-IT" sz="2133" dirty="0">
                <a:solidFill>
                  <a:srgbClr val="002060"/>
                </a:solidFill>
              </a:rPr>
              <a:t>2000)</a:t>
            </a:r>
          </a:p>
        </p:txBody>
      </p:sp>
    </p:spTree>
    <p:extLst>
      <p:ext uri="{BB962C8B-B14F-4D97-AF65-F5344CB8AC3E}">
        <p14:creationId xmlns:p14="http://schemas.microsoft.com/office/powerpoint/2010/main" val="353700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667" b="1" i="1" dirty="0">
                <a:latin typeface="Gill Sans MT" panose="020B0502020104020203" pitchFamily="34" charset="0"/>
                <a:ea typeface="+mn-ea"/>
                <a:cs typeface="+mn-cs"/>
              </a:rPr>
              <a:t>La nascita della burocrazia</a:t>
            </a:r>
          </a:p>
        </p:txBody>
      </p:sp>
      <p:sp>
        <p:nvSpPr>
          <p:cNvPr id="5" name="Titolo 1">
            <a:extLst>
              <a:ext uri="{FF2B5EF4-FFF2-40B4-BE49-F238E27FC236}">
                <a16:creationId xmlns:a16="http://schemas.microsoft.com/office/drawing/2014/main" id="{FEDD3A13-1EE7-D0B0-2AF6-935C588AB820}"/>
              </a:ext>
            </a:extLst>
          </p:cNvPr>
          <p:cNvSpPr txBox="1">
            <a:spLocks/>
          </p:cNvSpPr>
          <p:nvPr/>
        </p:nvSpPr>
        <p:spPr>
          <a:xfrm>
            <a:off x="443541" y="1892830"/>
            <a:ext cx="4128459" cy="3936437"/>
          </a:xfrm>
          <a:prstGeom prst="rect">
            <a:avLst/>
          </a:prstGeom>
        </p:spPr>
        <p:txBody>
          <a:bodyPr vert="horz" lIns="121920" tIns="60960" rIns="121920" bIns="60960" rtlCol="0" anchor="b">
            <a:normAutofit fontScale="92500" lnSpcReduction="1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189" indent="-457189" algn="just">
              <a:buFont typeface="Arial" panose="020B0604020202020204" pitchFamily="34" charset="0"/>
              <a:buChar char="•"/>
            </a:pPr>
            <a:r>
              <a:rPr lang="it-IT" sz="2400" cap="none" dirty="0">
                <a:solidFill>
                  <a:srgbClr val="002060"/>
                </a:solidFill>
                <a:latin typeface="Gill Sans MT" panose="020B0502020104020203" pitchFamily="34" charset="0"/>
                <a:ea typeface="+mn-ea"/>
                <a:cs typeface="+mn-cs"/>
              </a:rPr>
              <a:t>Letteralmente: «Potere degli uffici» (dal francese: bureau, XVIII secolo) </a:t>
            </a:r>
          </a:p>
          <a:p>
            <a:pPr marL="457189" indent="-457189" algn="just">
              <a:buFont typeface="Arial" panose="020B0604020202020204" pitchFamily="34" charset="0"/>
              <a:buChar char="•"/>
            </a:pPr>
            <a:r>
              <a:rPr lang="it-IT" sz="2400" cap="none" dirty="0">
                <a:solidFill>
                  <a:srgbClr val="002060"/>
                </a:solidFill>
                <a:latin typeface="Gill Sans MT" panose="020B0502020104020203" pitchFamily="34" charset="0"/>
                <a:ea typeface="+mn-ea"/>
                <a:cs typeface="+mn-cs"/>
              </a:rPr>
              <a:t>La nascita della burocrazia è legata all’avvento della Democrazia che sancisce l’eguaglianza di tutti i cittadini di fronte alla legge</a:t>
            </a:r>
          </a:p>
          <a:p>
            <a:pPr marL="457189" indent="-457189" algn="just">
              <a:buFont typeface="Arial" panose="020B0604020202020204" pitchFamily="34" charset="0"/>
              <a:buChar char="•"/>
            </a:pPr>
            <a:r>
              <a:rPr lang="it-IT" sz="2400" cap="none" dirty="0">
                <a:solidFill>
                  <a:srgbClr val="002060"/>
                </a:solidFill>
                <a:latin typeface="Gill Sans MT" panose="020B0502020104020203" pitchFamily="34" charset="0"/>
                <a:ea typeface="+mn-ea"/>
                <a:cs typeface="+mn-cs"/>
              </a:rPr>
              <a:t>Ne consegue la necessità di un apparato impersonale che garantisca trattamenti uguali, imparziali e prevedibili</a:t>
            </a:r>
          </a:p>
        </p:txBody>
      </p:sp>
      <p:pic>
        <p:nvPicPr>
          <p:cNvPr id="1026" name="Picture 2" descr="Burocrazia, ecco il vero sovrano - Corriere.it">
            <a:extLst>
              <a:ext uri="{FF2B5EF4-FFF2-40B4-BE49-F238E27FC236}">
                <a16:creationId xmlns:a16="http://schemas.microsoft.com/office/drawing/2014/main" id="{9D88B53E-17F7-DC82-A8FF-DC50B8E495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210" y="2468894"/>
            <a:ext cx="3802249" cy="283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Cosa </a:t>
            </a:r>
            <a:r>
              <a:rPr lang="en-US" sz="3200" i="1" dirty="0" err="1"/>
              <a:t>resta</a:t>
            </a:r>
            <a:r>
              <a:rPr lang="en-US" sz="3200" i="1" dirty="0"/>
              <a:t> del new public management?</a:t>
            </a:r>
          </a:p>
        </p:txBody>
      </p:sp>
      <p:sp>
        <p:nvSpPr>
          <p:cNvPr id="3" name="CasellaDiTesto 2">
            <a:extLst>
              <a:ext uri="{FF2B5EF4-FFF2-40B4-BE49-F238E27FC236}">
                <a16:creationId xmlns:a16="http://schemas.microsoft.com/office/drawing/2014/main" id="{DBEEB7DE-0D07-AA6C-5483-563FCCCB9227}"/>
              </a:ext>
            </a:extLst>
          </p:cNvPr>
          <p:cNvSpPr txBox="1"/>
          <p:nvPr/>
        </p:nvSpPr>
        <p:spPr>
          <a:xfrm>
            <a:off x="435893" y="1859095"/>
            <a:ext cx="8272212" cy="3540200"/>
          </a:xfrm>
          <a:prstGeom prst="rect">
            <a:avLst/>
          </a:prstGeom>
          <a:noFill/>
        </p:spPr>
        <p:txBody>
          <a:bodyPr wrap="square">
            <a:spAutoFit/>
          </a:bodyPr>
          <a:lstStyle/>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Obiettivi connessi ai budget e ai concetti di spesa</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Le capacità manageriali (e gli obiettivi) prevalgono su quelli relativi al «core» organizzativo</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Maggiore responsabilizzazione a tutti i livelli</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Maggiore attenzione a criteri di efficienza, efficacia ed economicità</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Misurazione di fattori esclusivamente quantitativo, tralasciando spesso gli aspetti qualitativi della prestazione lavorativa e dei suoi impatti</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Dal centralismo delle «regole» al centralismo dei «numeri»</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In alcune organizzazioni permane il verticismo e l’individualismo manageriale</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L’informazione è ancora «potere». Non è risorsa condivisa.</a:t>
            </a:r>
          </a:p>
          <a:p>
            <a:pPr marL="380990" indent="-380990" fontAlgn="auto">
              <a:spcBef>
                <a:spcPts val="0"/>
              </a:spcBef>
              <a:spcAft>
                <a:spcPts val="0"/>
              </a:spcAft>
              <a:buFont typeface="Arial" panose="020B0604020202020204" pitchFamily="34" charset="0"/>
              <a:buChar char="•"/>
              <a:defRPr/>
            </a:pPr>
            <a:r>
              <a:rPr lang="it-IT" sz="1867" dirty="0">
                <a:solidFill>
                  <a:srgbClr val="002060"/>
                </a:solidFill>
              </a:rPr>
              <a:t>Difficoltà di evolversi in una cultura di team</a:t>
            </a:r>
          </a:p>
        </p:txBody>
      </p:sp>
    </p:spTree>
    <p:extLst>
      <p:ext uri="{BB962C8B-B14F-4D97-AF65-F5344CB8AC3E}">
        <p14:creationId xmlns:p14="http://schemas.microsoft.com/office/powerpoint/2010/main" val="175510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Dal New public management </a:t>
            </a:r>
            <a:r>
              <a:rPr lang="en-US" sz="3200" i="1" dirty="0" err="1"/>
              <a:t>alla</a:t>
            </a:r>
            <a:r>
              <a:rPr lang="en-US" sz="3200" i="1" dirty="0"/>
              <a:t> </a:t>
            </a:r>
            <a:br>
              <a:rPr lang="en-US" sz="3200" i="1" dirty="0"/>
            </a:br>
            <a:r>
              <a:rPr lang="en-US" sz="3200" i="1" dirty="0"/>
              <a:t>new public </a:t>
            </a:r>
            <a:r>
              <a:rPr lang="en-US" sz="3200" i="1" dirty="0" err="1"/>
              <a:t>governace</a:t>
            </a:r>
            <a:endParaRPr lang="en-US" sz="3200" i="1" dirty="0"/>
          </a:p>
        </p:txBody>
      </p:sp>
      <p:sp>
        <p:nvSpPr>
          <p:cNvPr id="5" name="CasellaDiTesto 4">
            <a:extLst>
              <a:ext uri="{FF2B5EF4-FFF2-40B4-BE49-F238E27FC236}">
                <a16:creationId xmlns:a16="http://schemas.microsoft.com/office/drawing/2014/main" id="{3CB395BC-AEDB-5A51-B31E-6390A3CC1324}"/>
              </a:ext>
            </a:extLst>
          </p:cNvPr>
          <p:cNvSpPr txBox="1"/>
          <p:nvPr/>
        </p:nvSpPr>
        <p:spPr>
          <a:xfrm>
            <a:off x="59499" y="1892829"/>
            <a:ext cx="9084501" cy="4031873"/>
          </a:xfrm>
          <a:prstGeom prst="rect">
            <a:avLst/>
          </a:prstGeom>
          <a:noFill/>
        </p:spPr>
        <p:txBody>
          <a:bodyPr wrap="square">
            <a:spAutoFit/>
          </a:bodyPr>
          <a:lstStyle/>
          <a:p>
            <a:pPr fontAlgn="auto">
              <a:spcBef>
                <a:spcPts val="0"/>
              </a:spcBef>
              <a:spcAft>
                <a:spcPts val="0"/>
              </a:spcAft>
              <a:defRPr/>
            </a:pPr>
            <a:r>
              <a:rPr lang="it-IT" sz="1600" dirty="0">
                <a:solidFill>
                  <a:srgbClr val="002060"/>
                </a:solidFill>
              </a:rPr>
              <a:t>È sulla base delle critiche mosse al NPM che, senza un corpo organico, è stato possibile identificare un nuovo movimento di idee, definito New Public Governance.</a:t>
            </a:r>
          </a:p>
          <a:p>
            <a:pPr fontAlgn="auto">
              <a:spcBef>
                <a:spcPts val="0"/>
              </a:spcBef>
              <a:spcAft>
                <a:spcPts val="0"/>
              </a:spcAft>
              <a:defRPr/>
            </a:pPr>
            <a:endParaRPr lang="it-IT" sz="1600" dirty="0">
              <a:solidFill>
                <a:srgbClr val="002060"/>
              </a:solidFill>
            </a:endParaRPr>
          </a:p>
          <a:p>
            <a:pPr fontAlgn="auto">
              <a:spcBef>
                <a:spcPts val="0"/>
              </a:spcBef>
              <a:spcAft>
                <a:spcPts val="0"/>
              </a:spcAft>
              <a:defRPr/>
            </a:pPr>
            <a:r>
              <a:rPr lang="it-IT" sz="1600" dirty="0">
                <a:solidFill>
                  <a:srgbClr val="002060"/>
                </a:solidFill>
              </a:rPr>
              <a:t>E’ Rhodes nel 1997 a provare a censire i diversi utilizzi del termine: </a:t>
            </a:r>
          </a:p>
          <a:p>
            <a:pPr marL="380990" indent="-380990" fontAlgn="auto">
              <a:spcBef>
                <a:spcPts val="0"/>
              </a:spcBef>
              <a:spcAft>
                <a:spcPts val="0"/>
              </a:spcAft>
              <a:buFont typeface="Arial" panose="020B0604020202020204" pitchFamily="34" charset="0"/>
              <a:buChar char="•"/>
              <a:defRPr/>
            </a:pPr>
            <a:r>
              <a:rPr lang="it-IT" sz="1600" dirty="0">
                <a:solidFill>
                  <a:srgbClr val="002060"/>
                </a:solidFill>
              </a:rPr>
              <a:t>Governance come </a:t>
            </a:r>
            <a:r>
              <a:rPr lang="it-IT" sz="1600" dirty="0">
                <a:solidFill>
                  <a:srgbClr val="FF0000"/>
                </a:solidFill>
              </a:rPr>
              <a:t>Stato Minimo</a:t>
            </a:r>
            <a:r>
              <a:rPr lang="it-IT" sz="1600" dirty="0">
                <a:solidFill>
                  <a:srgbClr val="002060"/>
                </a:solidFill>
              </a:rPr>
              <a:t>, intesa come decremento dell’intervento pubblico</a:t>
            </a:r>
          </a:p>
          <a:p>
            <a:pPr marL="380990" indent="-380990" fontAlgn="auto">
              <a:spcBef>
                <a:spcPts val="0"/>
              </a:spcBef>
              <a:spcAft>
                <a:spcPts val="0"/>
              </a:spcAft>
              <a:buFont typeface="Arial" panose="020B0604020202020204" pitchFamily="34" charset="0"/>
              <a:buChar char="•"/>
              <a:defRPr/>
            </a:pPr>
            <a:r>
              <a:rPr lang="it-IT" sz="1600" dirty="0">
                <a:solidFill>
                  <a:srgbClr val="002060"/>
                </a:solidFill>
              </a:rPr>
              <a:t>Governance come “</a:t>
            </a:r>
            <a:r>
              <a:rPr lang="it-IT" sz="1600" dirty="0">
                <a:solidFill>
                  <a:srgbClr val="FF0000"/>
                </a:solidFill>
              </a:rPr>
              <a:t>Corporate Governance</a:t>
            </a:r>
            <a:r>
              <a:rPr lang="it-IT" sz="1600" dirty="0">
                <a:solidFill>
                  <a:srgbClr val="002060"/>
                </a:solidFill>
              </a:rPr>
              <a:t>”, rincorrendo non solo il profitto ma la soddisfazione delle aspettative dei portatori di interessi oltre i confini aziendali</a:t>
            </a:r>
          </a:p>
          <a:p>
            <a:pPr marL="380990" indent="-380990" fontAlgn="auto">
              <a:spcBef>
                <a:spcPts val="0"/>
              </a:spcBef>
              <a:spcAft>
                <a:spcPts val="0"/>
              </a:spcAft>
              <a:buFont typeface="Arial" panose="020B0604020202020204" pitchFamily="34" charset="0"/>
              <a:buChar char="•"/>
              <a:defRPr/>
            </a:pPr>
            <a:r>
              <a:rPr lang="it-IT" sz="1600" dirty="0">
                <a:solidFill>
                  <a:srgbClr val="002060"/>
                </a:solidFill>
              </a:rPr>
              <a:t>Governance come </a:t>
            </a:r>
            <a:r>
              <a:rPr lang="it-IT" sz="1600" dirty="0">
                <a:solidFill>
                  <a:srgbClr val="FF0000"/>
                </a:solidFill>
              </a:rPr>
              <a:t>“Policy </a:t>
            </a:r>
            <a:r>
              <a:rPr lang="it-IT" sz="1600" dirty="0" err="1">
                <a:solidFill>
                  <a:srgbClr val="FF0000"/>
                </a:solidFill>
              </a:rPr>
              <a:t>decision</a:t>
            </a:r>
            <a:r>
              <a:rPr lang="it-IT" sz="1600" dirty="0">
                <a:solidFill>
                  <a:srgbClr val="FF0000"/>
                </a:solidFill>
              </a:rPr>
              <a:t>” e “Good Governance</a:t>
            </a:r>
            <a:r>
              <a:rPr lang="it-IT" sz="1600" dirty="0">
                <a:solidFill>
                  <a:srgbClr val="002060"/>
                </a:solidFill>
              </a:rPr>
              <a:t>”, invocata per andare oltre il freddo managerialismo della NPM adottando uno stile liberale e moderno</a:t>
            </a:r>
          </a:p>
          <a:p>
            <a:pPr marL="380990" indent="-380990" fontAlgn="auto">
              <a:spcBef>
                <a:spcPts val="0"/>
              </a:spcBef>
              <a:spcAft>
                <a:spcPts val="0"/>
              </a:spcAft>
              <a:buFont typeface="Arial" panose="020B0604020202020204" pitchFamily="34" charset="0"/>
              <a:buChar char="•"/>
              <a:defRPr/>
            </a:pPr>
            <a:r>
              <a:rPr lang="it-IT" sz="1600" dirty="0">
                <a:solidFill>
                  <a:srgbClr val="002060"/>
                </a:solidFill>
              </a:rPr>
              <a:t>Governance come </a:t>
            </a:r>
            <a:r>
              <a:rPr lang="it-IT" sz="1600" dirty="0">
                <a:solidFill>
                  <a:srgbClr val="FF0000"/>
                </a:solidFill>
              </a:rPr>
              <a:t>networks auto-organizzantisi</a:t>
            </a:r>
            <a:r>
              <a:rPr lang="it-IT" sz="1600" dirty="0">
                <a:solidFill>
                  <a:srgbClr val="002060"/>
                </a:solidFill>
              </a:rPr>
              <a:t>, intesa come reti di attori (organizzazioni ed istituzioni sociali) che tendono a resistere ad un’azione centralizzata del governo, regolandosi autonomamente e sviluppando proprie policy;</a:t>
            </a:r>
          </a:p>
          <a:p>
            <a:pPr marL="380990" indent="-380990" fontAlgn="auto">
              <a:spcBef>
                <a:spcPts val="0"/>
              </a:spcBef>
              <a:spcAft>
                <a:spcPts val="0"/>
              </a:spcAft>
              <a:buFont typeface="Arial" panose="020B0604020202020204" pitchFamily="34" charset="0"/>
              <a:buChar char="•"/>
              <a:defRPr/>
            </a:pPr>
            <a:r>
              <a:rPr lang="it-IT" sz="1600" dirty="0">
                <a:solidFill>
                  <a:srgbClr val="002060"/>
                </a:solidFill>
              </a:rPr>
              <a:t>Governance come </a:t>
            </a:r>
            <a:r>
              <a:rPr lang="it-IT" sz="1600" dirty="0">
                <a:solidFill>
                  <a:srgbClr val="FF0000"/>
                </a:solidFill>
              </a:rPr>
              <a:t>sistema socio-cibernetico</a:t>
            </a:r>
            <a:r>
              <a:rPr lang="it-IT" sz="1600" dirty="0">
                <a:solidFill>
                  <a:srgbClr val="002060"/>
                </a:solidFill>
              </a:rPr>
              <a:t>, come inteso da </a:t>
            </a:r>
            <a:r>
              <a:rPr lang="it-IT" sz="1600" dirty="0" err="1">
                <a:solidFill>
                  <a:srgbClr val="002060"/>
                </a:solidFill>
              </a:rPr>
              <a:t>Kooiman</a:t>
            </a:r>
            <a:r>
              <a:rPr lang="it-IT" sz="1600" dirty="0">
                <a:solidFill>
                  <a:srgbClr val="002060"/>
                </a:solidFill>
              </a:rPr>
              <a:t> (1993), risultato delle interazioni tra tutti gli attori inclusi in un modello sociale. In questa accezione essa finisce per comprendere tutti quegli attori, privati e pubblici, che collaborano col fine di risolvere ogni problema sociale e/o di creare opportunità sociali.</a:t>
            </a:r>
          </a:p>
        </p:txBody>
      </p:sp>
    </p:spTree>
    <p:extLst>
      <p:ext uri="{BB962C8B-B14F-4D97-AF65-F5344CB8AC3E}">
        <p14:creationId xmlns:p14="http://schemas.microsoft.com/office/powerpoint/2010/main" val="406298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Il </a:t>
            </a:r>
            <a:r>
              <a:rPr lang="en-US" sz="3200" i="1" dirty="0" err="1"/>
              <a:t>problema</a:t>
            </a:r>
            <a:r>
              <a:rPr lang="en-US" sz="3200" i="1" dirty="0"/>
              <a:t> del passaggio da government a governance</a:t>
            </a:r>
          </a:p>
        </p:txBody>
      </p:sp>
      <p:sp>
        <p:nvSpPr>
          <p:cNvPr id="5" name="CasellaDiTesto 4">
            <a:extLst>
              <a:ext uri="{FF2B5EF4-FFF2-40B4-BE49-F238E27FC236}">
                <a16:creationId xmlns:a16="http://schemas.microsoft.com/office/drawing/2014/main" id="{3CB395BC-AEDB-5A51-B31E-6390A3CC1324}"/>
              </a:ext>
            </a:extLst>
          </p:cNvPr>
          <p:cNvSpPr txBox="1"/>
          <p:nvPr/>
        </p:nvSpPr>
        <p:spPr>
          <a:xfrm>
            <a:off x="435894" y="1892830"/>
            <a:ext cx="8272212" cy="1241622"/>
          </a:xfrm>
          <a:prstGeom prst="rect">
            <a:avLst/>
          </a:prstGeom>
          <a:noFill/>
        </p:spPr>
        <p:txBody>
          <a:bodyPr wrap="square">
            <a:spAutoFit/>
          </a:bodyPr>
          <a:lstStyle/>
          <a:p>
            <a:pPr fontAlgn="auto">
              <a:spcBef>
                <a:spcPts val="0"/>
              </a:spcBef>
              <a:spcAft>
                <a:spcPts val="0"/>
              </a:spcAft>
              <a:defRPr/>
            </a:pPr>
            <a:r>
              <a:rPr lang="it-IT" sz="1867" dirty="0">
                <a:solidFill>
                  <a:srgbClr val="002060"/>
                </a:solidFill>
              </a:rPr>
              <a:t>GOVERNMENT:</a:t>
            </a:r>
          </a:p>
          <a:p>
            <a:pPr marL="228594" indent="-228594" fontAlgn="auto">
              <a:spcBef>
                <a:spcPts val="0"/>
              </a:spcBef>
              <a:spcAft>
                <a:spcPts val="0"/>
              </a:spcAft>
              <a:buFont typeface="Arial" panose="020B0604020202020204" pitchFamily="34" charset="0"/>
              <a:buChar char="•"/>
              <a:defRPr/>
            </a:pPr>
            <a:r>
              <a:rPr lang="it-IT" sz="1867" dirty="0">
                <a:solidFill>
                  <a:srgbClr val="002060"/>
                </a:solidFill>
              </a:rPr>
              <a:t>Attività o processo di governare</a:t>
            </a:r>
          </a:p>
          <a:p>
            <a:pPr marL="228594" indent="-228594" fontAlgn="auto">
              <a:spcBef>
                <a:spcPts val="0"/>
              </a:spcBef>
              <a:spcAft>
                <a:spcPts val="0"/>
              </a:spcAft>
              <a:buFont typeface="Arial" panose="020B0604020202020204" pitchFamily="34" charset="0"/>
              <a:buChar char="•"/>
              <a:defRPr/>
            </a:pPr>
            <a:r>
              <a:rPr lang="it-IT" sz="1867" dirty="0">
                <a:solidFill>
                  <a:srgbClr val="002060"/>
                </a:solidFill>
              </a:rPr>
              <a:t>Insieme di regole</a:t>
            </a:r>
          </a:p>
          <a:p>
            <a:pPr marL="228594" indent="-228594" fontAlgn="auto">
              <a:spcBef>
                <a:spcPts val="0"/>
              </a:spcBef>
              <a:spcAft>
                <a:spcPts val="0"/>
              </a:spcAft>
              <a:buFont typeface="Arial" panose="020B0604020202020204" pitchFamily="34" charset="0"/>
              <a:buChar char="•"/>
              <a:defRPr/>
            </a:pPr>
            <a:r>
              <a:rPr lang="it-IT" sz="1867" dirty="0">
                <a:solidFill>
                  <a:srgbClr val="002060"/>
                </a:solidFill>
              </a:rPr>
              <a:t>Metodi e sistemi attraverso cui una società è coordinata</a:t>
            </a:r>
          </a:p>
        </p:txBody>
      </p:sp>
      <p:sp>
        <p:nvSpPr>
          <p:cNvPr id="4" name="CasellaDiTesto 3">
            <a:extLst>
              <a:ext uri="{FF2B5EF4-FFF2-40B4-BE49-F238E27FC236}">
                <a16:creationId xmlns:a16="http://schemas.microsoft.com/office/drawing/2014/main" id="{7A1383A8-E94D-4C65-4C59-4EB091A490C1}"/>
              </a:ext>
            </a:extLst>
          </p:cNvPr>
          <p:cNvSpPr txBox="1"/>
          <p:nvPr/>
        </p:nvSpPr>
        <p:spPr>
          <a:xfrm>
            <a:off x="2363755" y="3423920"/>
            <a:ext cx="6344351" cy="2678234"/>
          </a:xfrm>
          <a:prstGeom prst="rect">
            <a:avLst/>
          </a:prstGeom>
          <a:noFill/>
        </p:spPr>
        <p:txBody>
          <a:bodyPr wrap="square">
            <a:spAutoFit/>
          </a:bodyPr>
          <a:lstStyle/>
          <a:p>
            <a:r>
              <a:rPr lang="it-IT" sz="1867" dirty="0">
                <a:solidFill>
                  <a:srgbClr val="002060"/>
                </a:solidFill>
              </a:rPr>
              <a:t>Governo non è più una definizione appropriata del modo in cui le popolazioni e i territori sono organizzati e amministrati. In un mondo in cui la partecipazione dei rappresentanti degli interessi economici e della società civile sta diventando la norma, il termine “governance” definisce meglio il processo attraverso cui collettivamente risolviamo i nostri problemi e rispondiamo ai bisogni della società, mentre governo indica piuttosto lo strumento che usiamo (OCSE,2001)</a:t>
            </a:r>
          </a:p>
        </p:txBody>
      </p:sp>
      <p:sp>
        <p:nvSpPr>
          <p:cNvPr id="6" name="Freccia circolare a destra 5">
            <a:extLst>
              <a:ext uri="{FF2B5EF4-FFF2-40B4-BE49-F238E27FC236}">
                <a16:creationId xmlns:a16="http://schemas.microsoft.com/office/drawing/2014/main" id="{D1A4EF72-32B3-91A4-4942-AAB32C81328B}"/>
              </a:ext>
            </a:extLst>
          </p:cNvPr>
          <p:cNvSpPr/>
          <p:nvPr/>
        </p:nvSpPr>
        <p:spPr>
          <a:xfrm rot="20332954">
            <a:off x="1192639" y="3264841"/>
            <a:ext cx="960107" cy="1851648"/>
          </a:xfrm>
          <a:prstGeom prst="curvedRightArrow">
            <a:avLst>
              <a:gd name="adj1" fmla="val 0"/>
              <a:gd name="adj2" fmla="val 70000"/>
              <a:gd name="adj3" fmla="val 30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70196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Il </a:t>
            </a:r>
            <a:r>
              <a:rPr lang="en-US" sz="3200" i="1" dirty="0" err="1"/>
              <a:t>problema</a:t>
            </a:r>
            <a:r>
              <a:rPr lang="en-US" sz="3200" i="1" dirty="0"/>
              <a:t> del passaggio da government a governance</a:t>
            </a:r>
          </a:p>
        </p:txBody>
      </p:sp>
      <p:sp>
        <p:nvSpPr>
          <p:cNvPr id="7" name="CasellaDiTesto 6">
            <a:extLst>
              <a:ext uri="{FF2B5EF4-FFF2-40B4-BE49-F238E27FC236}">
                <a16:creationId xmlns:a16="http://schemas.microsoft.com/office/drawing/2014/main" id="{C82D07DD-50E7-0588-A9BA-5E18EB654C3B}"/>
              </a:ext>
            </a:extLst>
          </p:cNvPr>
          <p:cNvSpPr txBox="1"/>
          <p:nvPr/>
        </p:nvSpPr>
        <p:spPr>
          <a:xfrm>
            <a:off x="0" y="1892830"/>
            <a:ext cx="9144000" cy="4402167"/>
          </a:xfrm>
          <a:prstGeom prst="rect">
            <a:avLst/>
          </a:prstGeom>
          <a:noFill/>
        </p:spPr>
        <p:txBody>
          <a:bodyPr wrap="square">
            <a:spAutoFit/>
          </a:bodyPr>
          <a:lstStyle/>
          <a:p>
            <a:r>
              <a:rPr lang="it-IT" sz="1867" b="1" dirty="0">
                <a:solidFill>
                  <a:srgbClr val="002060"/>
                </a:solidFill>
              </a:rPr>
              <a:t>La modificazione del sistema di governo richiede il passaggio:</a:t>
            </a:r>
          </a:p>
          <a:p>
            <a:pPr marL="380990" indent="-380990">
              <a:buFont typeface="Arial" panose="020B0604020202020204" pitchFamily="34" charset="0"/>
              <a:buChar char="•"/>
            </a:pPr>
            <a:r>
              <a:rPr lang="it-IT" sz="1867" dirty="0">
                <a:solidFill>
                  <a:srgbClr val="FF0000"/>
                </a:solidFill>
              </a:rPr>
              <a:t>Da un modello di government </a:t>
            </a:r>
            <a:r>
              <a:rPr lang="it-IT" sz="1867" dirty="0">
                <a:solidFill>
                  <a:srgbClr val="002060"/>
                </a:solidFill>
              </a:rPr>
              <a:t>secondo il quale qualche ente sovraordinato ad altri:</a:t>
            </a:r>
          </a:p>
          <a:p>
            <a:pPr marL="380990" indent="-380990">
              <a:buFont typeface="Wingdings" panose="05000000000000000000" pitchFamily="2" charset="2"/>
              <a:buChar char="q"/>
            </a:pPr>
            <a:r>
              <a:rPr lang="it-IT" sz="1867" dirty="0">
                <a:solidFill>
                  <a:srgbClr val="002060"/>
                </a:solidFill>
              </a:rPr>
              <a:t>decide si specifici problemi</a:t>
            </a:r>
          </a:p>
          <a:p>
            <a:pPr marL="380990" indent="-380990">
              <a:buFont typeface="Wingdings" panose="05000000000000000000" pitchFamily="2" charset="2"/>
              <a:buChar char="q"/>
            </a:pPr>
            <a:r>
              <a:rPr lang="it-IT" sz="1867" dirty="0">
                <a:solidFill>
                  <a:srgbClr val="002060"/>
                </a:solidFill>
              </a:rPr>
              <a:t>decide sulla base di poteri formali che impone ad altri</a:t>
            </a:r>
          </a:p>
          <a:p>
            <a:pPr marL="380990" indent="-380990">
              <a:buFont typeface="Wingdings" panose="05000000000000000000" pitchFamily="2" charset="2"/>
              <a:buChar char="q"/>
            </a:pPr>
            <a:r>
              <a:rPr lang="it-IT" sz="1867" dirty="0">
                <a:solidFill>
                  <a:srgbClr val="002060"/>
                </a:solidFill>
              </a:rPr>
              <a:t>decide sulla base di criteri di uniformità e standardizzazione</a:t>
            </a:r>
          </a:p>
          <a:p>
            <a:pPr marL="380990" indent="-380990">
              <a:buFont typeface="Arial" panose="020B0604020202020204" pitchFamily="34" charset="0"/>
              <a:buChar char="•"/>
            </a:pPr>
            <a:r>
              <a:rPr lang="it-IT" sz="1867" dirty="0">
                <a:solidFill>
                  <a:srgbClr val="FF0000"/>
                </a:solidFill>
              </a:rPr>
              <a:t>Al modello della governance </a:t>
            </a:r>
            <a:r>
              <a:rPr lang="it-IT" sz="1867" dirty="0">
                <a:solidFill>
                  <a:srgbClr val="002060"/>
                </a:solidFill>
              </a:rPr>
              <a:t>in base alla quale l’ente che ha la responsabilità di governare l’intero sistema:</a:t>
            </a:r>
          </a:p>
          <a:p>
            <a:pPr marL="380990" indent="-380990">
              <a:buFont typeface="Wingdings" panose="05000000000000000000" pitchFamily="2" charset="2"/>
              <a:buChar char="q"/>
            </a:pPr>
            <a:r>
              <a:rPr lang="it-IT" sz="1867" dirty="0">
                <a:solidFill>
                  <a:srgbClr val="002060"/>
                </a:solidFill>
              </a:rPr>
              <a:t>non decide sui singoli problemi ma decide i criteri e le regole cui devono attenersi i vari enti</a:t>
            </a:r>
          </a:p>
          <a:p>
            <a:pPr marL="380990" indent="-380990">
              <a:buFont typeface="Wingdings" panose="05000000000000000000" pitchFamily="2" charset="2"/>
              <a:buChar char="q"/>
            </a:pPr>
            <a:r>
              <a:rPr lang="it-IT" sz="1867" dirty="0">
                <a:solidFill>
                  <a:srgbClr val="002060"/>
                </a:solidFill>
              </a:rPr>
              <a:t>decide cercando ci contemperare interessi diversi</a:t>
            </a:r>
          </a:p>
          <a:p>
            <a:pPr marL="380990" indent="-380990">
              <a:buFont typeface="Wingdings" panose="05000000000000000000" pitchFamily="2" charset="2"/>
              <a:buChar char="q"/>
            </a:pPr>
            <a:r>
              <a:rPr lang="it-IT" sz="1867" dirty="0">
                <a:solidFill>
                  <a:srgbClr val="002060"/>
                </a:solidFill>
              </a:rPr>
              <a:t>decide con modalità idonee a creare condivisione e accettazione delle soluzioni proposte</a:t>
            </a:r>
          </a:p>
          <a:p>
            <a:pPr marL="380990" indent="-380990">
              <a:buFont typeface="Wingdings" panose="05000000000000000000" pitchFamily="2" charset="2"/>
              <a:buChar char="q"/>
            </a:pPr>
            <a:r>
              <a:rPr lang="it-IT" sz="1867" dirty="0">
                <a:solidFill>
                  <a:srgbClr val="002060"/>
                </a:solidFill>
              </a:rPr>
              <a:t>decide lasciando spazi alla flessibilità e all’adattamento delle soluzioni ai diversi contesti</a:t>
            </a:r>
          </a:p>
        </p:txBody>
      </p:sp>
    </p:spTree>
    <p:extLst>
      <p:ext uri="{BB962C8B-B14F-4D97-AF65-F5344CB8AC3E}">
        <p14:creationId xmlns:p14="http://schemas.microsoft.com/office/powerpoint/2010/main" val="1328202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Il </a:t>
            </a:r>
            <a:r>
              <a:rPr lang="en-US" sz="3200" i="1" dirty="0" err="1"/>
              <a:t>problema</a:t>
            </a:r>
            <a:r>
              <a:rPr lang="en-US" sz="3200" i="1" dirty="0"/>
              <a:t> del passaggio da government a governance</a:t>
            </a:r>
          </a:p>
        </p:txBody>
      </p:sp>
      <p:graphicFrame>
        <p:nvGraphicFramePr>
          <p:cNvPr id="5" name="Tabella 5">
            <a:extLst>
              <a:ext uri="{FF2B5EF4-FFF2-40B4-BE49-F238E27FC236}">
                <a16:creationId xmlns:a16="http://schemas.microsoft.com/office/drawing/2014/main" id="{85BA7D16-5F11-F4A2-86F7-3E728986477F}"/>
              </a:ext>
            </a:extLst>
          </p:cNvPr>
          <p:cNvGraphicFramePr>
            <a:graphicFrameLocks noGrp="1"/>
          </p:cNvGraphicFramePr>
          <p:nvPr/>
        </p:nvGraphicFramePr>
        <p:xfrm>
          <a:off x="155508" y="1892830"/>
          <a:ext cx="8832982" cy="4417358"/>
        </p:xfrm>
        <a:graphic>
          <a:graphicData uri="http://schemas.openxmlformats.org/drawingml/2006/table">
            <a:tbl>
              <a:tblPr firstRow="1" bandRow="1">
                <a:tableStyleId>{69CF1AB2-1976-4502-BF36-3FF5EA218861}</a:tableStyleId>
              </a:tblPr>
              <a:tblGrid>
                <a:gridCol w="1920215">
                  <a:extLst>
                    <a:ext uri="{9D8B030D-6E8A-4147-A177-3AD203B41FA5}">
                      <a16:colId xmlns:a16="http://schemas.microsoft.com/office/drawing/2014/main" val="1177691255"/>
                    </a:ext>
                  </a:extLst>
                </a:gridCol>
                <a:gridCol w="3136856">
                  <a:extLst>
                    <a:ext uri="{9D8B030D-6E8A-4147-A177-3AD203B41FA5}">
                      <a16:colId xmlns:a16="http://schemas.microsoft.com/office/drawing/2014/main" val="3768897159"/>
                    </a:ext>
                  </a:extLst>
                </a:gridCol>
                <a:gridCol w="3775911">
                  <a:extLst>
                    <a:ext uri="{9D8B030D-6E8A-4147-A177-3AD203B41FA5}">
                      <a16:colId xmlns:a16="http://schemas.microsoft.com/office/drawing/2014/main" val="1099474877"/>
                    </a:ext>
                  </a:extLst>
                </a:gridCol>
              </a:tblGrid>
              <a:tr h="387225">
                <a:tc>
                  <a:txBody>
                    <a:bodyPr/>
                    <a:lstStyle/>
                    <a:p>
                      <a:endParaRPr lang="it-IT" sz="1500" dirty="0">
                        <a:solidFill>
                          <a:srgbClr val="002060"/>
                        </a:solidFill>
                      </a:endParaRPr>
                    </a:p>
                  </a:txBody>
                  <a:tcPr marL="121920" marR="121920" marT="60960" marB="60960"/>
                </a:tc>
                <a:tc>
                  <a:txBody>
                    <a:bodyPr/>
                    <a:lstStyle/>
                    <a:p>
                      <a:pPr algn="ctr"/>
                      <a:r>
                        <a:rPr lang="it-IT" sz="1600" dirty="0">
                          <a:solidFill>
                            <a:srgbClr val="002060"/>
                          </a:solidFill>
                        </a:rPr>
                        <a:t>GOVERNMENT</a:t>
                      </a:r>
                    </a:p>
                  </a:txBody>
                  <a:tcPr marL="121920" marR="121920" marT="60960" marB="60960"/>
                </a:tc>
                <a:tc>
                  <a:txBody>
                    <a:bodyPr/>
                    <a:lstStyle/>
                    <a:p>
                      <a:pPr algn="ctr"/>
                      <a:r>
                        <a:rPr lang="it-IT" sz="1600" dirty="0">
                          <a:solidFill>
                            <a:srgbClr val="002060"/>
                          </a:solidFill>
                        </a:rPr>
                        <a:t>GOVERNANCE</a:t>
                      </a:r>
                    </a:p>
                  </a:txBody>
                  <a:tcPr marL="121920" marR="121920" marT="60960" marB="60960"/>
                </a:tc>
                <a:extLst>
                  <a:ext uri="{0D108BD9-81ED-4DB2-BD59-A6C34878D82A}">
                    <a16:rowId xmlns:a16="http://schemas.microsoft.com/office/drawing/2014/main" val="2095571940"/>
                  </a:ext>
                </a:extLst>
              </a:tr>
              <a:tr h="609600">
                <a:tc>
                  <a:txBody>
                    <a:bodyPr/>
                    <a:lstStyle/>
                    <a:p>
                      <a:r>
                        <a:rPr lang="it-IT" sz="1600" dirty="0">
                          <a:solidFill>
                            <a:srgbClr val="002060"/>
                          </a:solidFill>
                        </a:rPr>
                        <a:t>ATTORI</a:t>
                      </a:r>
                    </a:p>
                  </a:txBody>
                  <a:tcPr marL="121920" marR="121920" marT="60960" marB="60960"/>
                </a:tc>
                <a:tc>
                  <a:txBody>
                    <a:bodyPr/>
                    <a:lstStyle/>
                    <a:p>
                      <a:r>
                        <a:rPr lang="it-IT" sz="1600" dirty="0">
                          <a:solidFill>
                            <a:srgbClr val="002060"/>
                          </a:solidFill>
                        </a:rPr>
                        <a:t>Pochi e omogenei (politici e amministrativi)</a:t>
                      </a:r>
                    </a:p>
                  </a:txBody>
                  <a:tcPr marL="121920" marR="121920" marT="60960" marB="60960"/>
                </a:tc>
                <a:tc>
                  <a:txBody>
                    <a:bodyPr/>
                    <a:lstStyle/>
                    <a:p>
                      <a:r>
                        <a:rPr lang="it-IT" sz="1600" dirty="0">
                          <a:solidFill>
                            <a:srgbClr val="002060"/>
                          </a:solidFill>
                        </a:rPr>
                        <a:t>Molti e differenziati (politici, amministrativi, economici, sociali, etc.)</a:t>
                      </a:r>
                    </a:p>
                  </a:txBody>
                  <a:tcPr marL="121920" marR="121920" marT="60960" marB="60960"/>
                </a:tc>
                <a:extLst>
                  <a:ext uri="{0D108BD9-81ED-4DB2-BD59-A6C34878D82A}">
                    <a16:rowId xmlns:a16="http://schemas.microsoft.com/office/drawing/2014/main" val="3811052757"/>
                  </a:ext>
                </a:extLst>
              </a:tr>
              <a:tr h="609600">
                <a:tc>
                  <a:txBody>
                    <a:bodyPr/>
                    <a:lstStyle/>
                    <a:p>
                      <a:r>
                        <a:rPr lang="it-IT" sz="1600" dirty="0">
                          <a:solidFill>
                            <a:srgbClr val="002060"/>
                          </a:solidFill>
                        </a:rPr>
                        <a:t>FOCUS</a:t>
                      </a:r>
                    </a:p>
                  </a:txBody>
                  <a:tcPr marL="121920" marR="121920" marT="60960" marB="60960"/>
                </a:tc>
                <a:tc>
                  <a:txBody>
                    <a:bodyPr/>
                    <a:lstStyle/>
                    <a:p>
                      <a:r>
                        <a:rPr lang="it-IT" sz="1600" dirty="0">
                          <a:solidFill>
                            <a:srgbClr val="002060"/>
                          </a:solidFill>
                        </a:rPr>
                        <a:t>Strutture organizzative e istituzioni</a:t>
                      </a:r>
                    </a:p>
                  </a:txBody>
                  <a:tcPr marL="121920" marR="121920" marT="60960" marB="60960"/>
                </a:tc>
                <a:tc>
                  <a:txBody>
                    <a:bodyPr/>
                    <a:lstStyle/>
                    <a:p>
                      <a:r>
                        <a:rPr lang="it-IT" sz="1600" dirty="0">
                          <a:solidFill>
                            <a:srgbClr val="002060"/>
                          </a:solidFill>
                        </a:rPr>
                        <a:t>Processi, politiche e </a:t>
                      </a:r>
                      <a:r>
                        <a:rPr lang="it-IT" sz="1600" dirty="0" err="1">
                          <a:solidFill>
                            <a:srgbClr val="002060"/>
                          </a:solidFill>
                        </a:rPr>
                        <a:t>outcome</a:t>
                      </a:r>
                      <a:endParaRPr lang="it-IT" sz="1600" dirty="0">
                        <a:solidFill>
                          <a:srgbClr val="002060"/>
                        </a:solidFill>
                      </a:endParaRPr>
                    </a:p>
                  </a:txBody>
                  <a:tcPr marL="121920" marR="121920" marT="60960" marB="60960"/>
                </a:tc>
                <a:extLst>
                  <a:ext uri="{0D108BD9-81ED-4DB2-BD59-A6C34878D82A}">
                    <a16:rowId xmlns:a16="http://schemas.microsoft.com/office/drawing/2014/main" val="2016287170"/>
                  </a:ext>
                </a:extLst>
              </a:tr>
              <a:tr h="609600">
                <a:tc>
                  <a:txBody>
                    <a:bodyPr/>
                    <a:lstStyle/>
                    <a:p>
                      <a:r>
                        <a:rPr lang="it-IT" sz="1600" dirty="0">
                          <a:solidFill>
                            <a:srgbClr val="002060"/>
                          </a:solidFill>
                        </a:rPr>
                        <a:t>STRUTTURA DEL GOVERNO</a:t>
                      </a:r>
                    </a:p>
                  </a:txBody>
                  <a:tcPr marL="121920" marR="121920" marT="60960" marB="60960"/>
                </a:tc>
                <a:tc>
                  <a:txBody>
                    <a:bodyPr/>
                    <a:lstStyle/>
                    <a:p>
                      <a:r>
                        <a:rPr lang="it-IT" sz="1600" dirty="0">
                          <a:solidFill>
                            <a:srgbClr val="002060"/>
                          </a:solidFill>
                        </a:rPr>
                        <a:t>Gerarchia consolidata</a:t>
                      </a:r>
                    </a:p>
                  </a:txBody>
                  <a:tcPr marL="121920" marR="121920" marT="60960" marB="60960"/>
                </a:tc>
                <a:tc>
                  <a:txBody>
                    <a:bodyPr/>
                    <a:lstStyle/>
                    <a:p>
                      <a:r>
                        <a:rPr lang="it-IT" sz="1600" dirty="0">
                          <a:solidFill>
                            <a:srgbClr val="002060"/>
                          </a:solidFill>
                        </a:rPr>
                        <a:t>Decentrata e frammentata. Fluida</a:t>
                      </a:r>
                    </a:p>
                  </a:txBody>
                  <a:tcPr marL="121920" marR="121920" marT="60960" marB="60960"/>
                </a:tc>
                <a:extLst>
                  <a:ext uri="{0D108BD9-81ED-4DB2-BD59-A6C34878D82A}">
                    <a16:rowId xmlns:a16="http://schemas.microsoft.com/office/drawing/2014/main" val="3813016317"/>
                  </a:ext>
                </a:extLst>
              </a:tr>
              <a:tr h="609600">
                <a:tc>
                  <a:txBody>
                    <a:bodyPr/>
                    <a:lstStyle/>
                    <a:p>
                      <a:r>
                        <a:rPr lang="it-IT" sz="1600" dirty="0">
                          <a:solidFill>
                            <a:srgbClr val="002060"/>
                          </a:solidFill>
                        </a:rPr>
                        <a:t>LEGITTIMAZIONE POLITICA</a:t>
                      </a:r>
                    </a:p>
                  </a:txBody>
                  <a:tcPr marL="121920" marR="121920" marT="60960" marB="60960"/>
                </a:tc>
                <a:tc>
                  <a:txBody>
                    <a:bodyPr/>
                    <a:lstStyle/>
                    <a:p>
                      <a:r>
                        <a:rPr lang="it-IT" sz="1600" dirty="0">
                          <a:solidFill>
                            <a:srgbClr val="002060"/>
                          </a:solidFill>
                        </a:rPr>
                        <a:t>Democratico-rappresentativa</a:t>
                      </a:r>
                    </a:p>
                  </a:txBody>
                  <a:tcPr marL="121920" marR="121920" marT="60960" marB="60960"/>
                </a:tc>
                <a:tc>
                  <a:txBody>
                    <a:bodyPr/>
                    <a:lstStyle/>
                    <a:p>
                      <a:r>
                        <a:rPr lang="it-IT" sz="1600" dirty="0">
                          <a:solidFill>
                            <a:srgbClr val="002060"/>
                          </a:solidFill>
                        </a:rPr>
                        <a:t>Democratico-rappresentativa. Influenza diretta degli interessi</a:t>
                      </a:r>
                    </a:p>
                  </a:txBody>
                  <a:tcPr marL="121920" marR="121920" marT="60960" marB="60960"/>
                </a:tc>
                <a:extLst>
                  <a:ext uri="{0D108BD9-81ED-4DB2-BD59-A6C34878D82A}">
                    <a16:rowId xmlns:a16="http://schemas.microsoft.com/office/drawing/2014/main" val="3473199002"/>
                  </a:ext>
                </a:extLst>
              </a:tr>
              <a:tr h="1097280">
                <a:tc>
                  <a:txBody>
                    <a:bodyPr/>
                    <a:lstStyle/>
                    <a:p>
                      <a:r>
                        <a:rPr lang="it-IT" sz="1600" dirty="0">
                          <a:solidFill>
                            <a:srgbClr val="002060"/>
                          </a:solidFill>
                        </a:rPr>
                        <a:t>FUNZIONI</a:t>
                      </a:r>
                    </a:p>
                  </a:txBody>
                  <a:tcPr marL="121920" marR="121920" marT="60960" marB="60960"/>
                </a:tc>
                <a:tc>
                  <a:txBody>
                    <a:bodyPr/>
                    <a:lstStyle/>
                    <a:p>
                      <a:r>
                        <a:rPr lang="it-IT" sz="1600" dirty="0">
                          <a:solidFill>
                            <a:srgbClr val="002060"/>
                          </a:solidFill>
                        </a:rPr>
                        <a:t>Scarsa consultazione. Nessuna cooperazione nella definizione e attuazione delle politiche</a:t>
                      </a:r>
                    </a:p>
                  </a:txBody>
                  <a:tcPr marL="121920" marR="121920" marT="60960" marB="60960"/>
                </a:tc>
                <a:tc>
                  <a:txBody>
                    <a:bodyPr/>
                    <a:lstStyle/>
                    <a:p>
                      <a:r>
                        <a:rPr lang="it-IT" sz="1600" dirty="0">
                          <a:solidFill>
                            <a:srgbClr val="002060"/>
                          </a:solidFill>
                        </a:rPr>
                        <a:t>Maggiore consultazione</a:t>
                      </a:r>
                    </a:p>
                    <a:p>
                      <a:r>
                        <a:rPr lang="it-IT" sz="1600" dirty="0">
                          <a:solidFill>
                            <a:srgbClr val="002060"/>
                          </a:solidFill>
                        </a:rPr>
                        <a:t>Possibilità di cooperazione nella formulazione e attuazione delle politiche</a:t>
                      </a:r>
                    </a:p>
                  </a:txBody>
                  <a:tcPr marL="121920" marR="121920" marT="60960" marB="60960"/>
                </a:tc>
                <a:extLst>
                  <a:ext uri="{0D108BD9-81ED-4DB2-BD59-A6C34878D82A}">
                    <a16:rowId xmlns:a16="http://schemas.microsoft.com/office/drawing/2014/main" val="3079532944"/>
                  </a:ext>
                </a:extLst>
              </a:tr>
              <a:tr h="494453">
                <a:tc>
                  <a:txBody>
                    <a:bodyPr/>
                    <a:lstStyle/>
                    <a:p>
                      <a:r>
                        <a:rPr lang="it-IT" sz="1600" dirty="0">
                          <a:solidFill>
                            <a:srgbClr val="002060"/>
                          </a:solidFill>
                        </a:rPr>
                        <a:t>STRUMENTI</a:t>
                      </a:r>
                    </a:p>
                  </a:txBody>
                  <a:tcPr marL="121920" marR="121920" marT="60960" marB="60960"/>
                </a:tc>
                <a:tc>
                  <a:txBody>
                    <a:bodyPr/>
                    <a:lstStyle/>
                    <a:p>
                      <a:r>
                        <a:rPr lang="it-IT" sz="1600" dirty="0">
                          <a:solidFill>
                            <a:srgbClr val="002060"/>
                          </a:solidFill>
                        </a:rPr>
                        <a:t>Prevalentemente Formali</a:t>
                      </a:r>
                    </a:p>
                  </a:txBody>
                  <a:tcPr marL="121920" marR="121920" marT="60960" marB="60960"/>
                </a:tc>
                <a:tc>
                  <a:txBody>
                    <a:bodyPr/>
                    <a:lstStyle/>
                    <a:p>
                      <a:r>
                        <a:rPr lang="it-IT" sz="1600" dirty="0">
                          <a:solidFill>
                            <a:srgbClr val="002060"/>
                          </a:solidFill>
                        </a:rPr>
                        <a:t>Spesso informali</a:t>
                      </a:r>
                    </a:p>
                  </a:txBody>
                  <a:tcPr marL="121920" marR="121920" marT="60960" marB="60960"/>
                </a:tc>
                <a:extLst>
                  <a:ext uri="{0D108BD9-81ED-4DB2-BD59-A6C34878D82A}">
                    <a16:rowId xmlns:a16="http://schemas.microsoft.com/office/drawing/2014/main" val="227544663"/>
                  </a:ext>
                </a:extLst>
              </a:tr>
            </a:tbl>
          </a:graphicData>
        </a:graphic>
      </p:graphicFrame>
    </p:spTree>
    <p:extLst>
      <p:ext uri="{BB962C8B-B14F-4D97-AF65-F5344CB8AC3E}">
        <p14:creationId xmlns:p14="http://schemas.microsoft.com/office/powerpoint/2010/main" val="44307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Il </a:t>
            </a:r>
            <a:r>
              <a:rPr lang="en-US" sz="3200" i="1" dirty="0" err="1"/>
              <a:t>problema</a:t>
            </a:r>
            <a:r>
              <a:rPr lang="en-US" sz="3200" i="1" dirty="0"/>
              <a:t> del passaggio da government a governance</a:t>
            </a:r>
          </a:p>
        </p:txBody>
      </p:sp>
      <p:graphicFrame>
        <p:nvGraphicFramePr>
          <p:cNvPr id="3" name="Tabella 2">
            <a:extLst>
              <a:ext uri="{FF2B5EF4-FFF2-40B4-BE49-F238E27FC236}">
                <a16:creationId xmlns:a16="http://schemas.microsoft.com/office/drawing/2014/main" id="{389015A8-7191-BCCB-0AEC-2BADA5B0641E}"/>
              </a:ext>
            </a:extLst>
          </p:cNvPr>
          <p:cNvGraphicFramePr>
            <a:graphicFrameLocks noGrp="1"/>
          </p:cNvGraphicFramePr>
          <p:nvPr/>
        </p:nvGraphicFramePr>
        <p:xfrm>
          <a:off x="274436" y="2084851"/>
          <a:ext cx="8595125" cy="3535680"/>
        </p:xfrm>
        <a:graphic>
          <a:graphicData uri="http://schemas.openxmlformats.org/drawingml/2006/table">
            <a:tbl>
              <a:tblPr firstRow="1" bandRow="1">
                <a:tableStyleId>{69CF1AB2-1976-4502-BF36-3FF5EA218861}</a:tableStyleId>
              </a:tblPr>
              <a:tblGrid>
                <a:gridCol w="2112235">
                  <a:extLst>
                    <a:ext uri="{9D8B030D-6E8A-4147-A177-3AD203B41FA5}">
                      <a16:colId xmlns:a16="http://schemas.microsoft.com/office/drawing/2014/main" val="752868225"/>
                    </a:ext>
                  </a:extLst>
                </a:gridCol>
                <a:gridCol w="3615197">
                  <a:extLst>
                    <a:ext uri="{9D8B030D-6E8A-4147-A177-3AD203B41FA5}">
                      <a16:colId xmlns:a16="http://schemas.microsoft.com/office/drawing/2014/main" val="4097692508"/>
                    </a:ext>
                  </a:extLst>
                </a:gridCol>
                <a:gridCol w="2867693">
                  <a:extLst>
                    <a:ext uri="{9D8B030D-6E8A-4147-A177-3AD203B41FA5}">
                      <a16:colId xmlns:a16="http://schemas.microsoft.com/office/drawing/2014/main" val="1969412218"/>
                    </a:ext>
                  </a:extLst>
                </a:gridCol>
              </a:tblGrid>
              <a:tr h="609600">
                <a:tc>
                  <a:txBody>
                    <a:bodyPr/>
                    <a:lstStyle/>
                    <a:p>
                      <a:r>
                        <a:rPr lang="it-IT" sz="1600" b="0" dirty="0">
                          <a:solidFill>
                            <a:srgbClr val="002060"/>
                          </a:solidFill>
                        </a:rPr>
                        <a:t>CONTENUTI DECISIONALI</a:t>
                      </a:r>
                    </a:p>
                  </a:txBody>
                  <a:tcPr marL="121920" marR="121920" marT="60960" marB="60960"/>
                </a:tc>
                <a:tc>
                  <a:txBody>
                    <a:bodyPr/>
                    <a:lstStyle/>
                    <a:p>
                      <a:r>
                        <a:rPr lang="it-IT" sz="1600" b="0" dirty="0">
                          <a:solidFill>
                            <a:srgbClr val="002060"/>
                          </a:solidFill>
                        </a:rPr>
                        <a:t>Specifici e rigidi</a:t>
                      </a:r>
                    </a:p>
                  </a:txBody>
                  <a:tcPr marL="121920" marR="121920" marT="60960" marB="60960"/>
                </a:tc>
                <a:tc>
                  <a:txBody>
                    <a:bodyPr/>
                    <a:lstStyle/>
                    <a:p>
                      <a:r>
                        <a:rPr lang="it-IT" sz="1600" b="0" dirty="0">
                          <a:solidFill>
                            <a:srgbClr val="002060"/>
                          </a:solidFill>
                        </a:rPr>
                        <a:t>Indicazione di criteri per decidere e valutare</a:t>
                      </a:r>
                    </a:p>
                  </a:txBody>
                  <a:tcPr marL="121920" marR="121920" marT="60960" marB="60960"/>
                </a:tc>
                <a:extLst>
                  <a:ext uri="{0D108BD9-81ED-4DB2-BD59-A6C34878D82A}">
                    <a16:rowId xmlns:a16="http://schemas.microsoft.com/office/drawing/2014/main" val="3510422824"/>
                  </a:ext>
                </a:extLst>
              </a:tr>
              <a:tr h="609600">
                <a:tc>
                  <a:txBody>
                    <a:bodyPr/>
                    <a:lstStyle/>
                    <a:p>
                      <a:r>
                        <a:rPr lang="it-IT" sz="1600" b="0" dirty="0">
                          <a:solidFill>
                            <a:srgbClr val="002060"/>
                          </a:solidFill>
                        </a:rPr>
                        <a:t>GESTIONE AMMINISTRATIVA</a:t>
                      </a:r>
                    </a:p>
                  </a:txBody>
                  <a:tcPr marL="121920" marR="121920" marT="60960" marB="60960"/>
                </a:tc>
                <a:tc>
                  <a:txBody>
                    <a:bodyPr/>
                    <a:lstStyle/>
                    <a:p>
                      <a:r>
                        <a:rPr lang="it-IT" sz="1600" b="0" dirty="0">
                          <a:solidFill>
                            <a:srgbClr val="002060"/>
                          </a:solidFill>
                        </a:rPr>
                        <a:t>Burocratica</a:t>
                      </a:r>
                    </a:p>
                  </a:txBody>
                  <a:tcPr marL="121920" marR="121920" marT="60960" marB="60960"/>
                </a:tc>
                <a:tc>
                  <a:txBody>
                    <a:bodyPr/>
                    <a:lstStyle/>
                    <a:p>
                      <a:r>
                        <a:rPr lang="it-IT" sz="1600" b="0" dirty="0">
                          <a:solidFill>
                            <a:srgbClr val="002060"/>
                          </a:solidFill>
                        </a:rPr>
                        <a:t>Post burocratica, con variabili orientate al mercato</a:t>
                      </a:r>
                    </a:p>
                  </a:txBody>
                  <a:tcPr marL="121920" marR="121920" marT="60960" marB="60960"/>
                </a:tc>
                <a:extLst>
                  <a:ext uri="{0D108BD9-81ED-4DB2-BD59-A6C34878D82A}">
                    <a16:rowId xmlns:a16="http://schemas.microsoft.com/office/drawing/2014/main" val="4231298746"/>
                  </a:ext>
                </a:extLst>
              </a:tr>
              <a:tr h="609600">
                <a:tc>
                  <a:txBody>
                    <a:bodyPr/>
                    <a:lstStyle/>
                    <a:p>
                      <a:r>
                        <a:rPr lang="it-IT" sz="1600" b="0" dirty="0">
                          <a:solidFill>
                            <a:srgbClr val="002060"/>
                          </a:solidFill>
                        </a:rPr>
                        <a:t>AZIENDA PUBBLICA</a:t>
                      </a:r>
                    </a:p>
                  </a:txBody>
                  <a:tcPr marL="121920" marR="121920" marT="60960" marB="60960"/>
                </a:tc>
                <a:tc>
                  <a:txBody>
                    <a:bodyPr/>
                    <a:lstStyle/>
                    <a:p>
                      <a:r>
                        <a:rPr lang="it-IT" sz="1600" b="0" dirty="0">
                          <a:solidFill>
                            <a:srgbClr val="002060"/>
                          </a:solidFill>
                        </a:rPr>
                        <a:t>Routinizzata, simile tra i diversi settori, indisponibile all’innovazione</a:t>
                      </a:r>
                    </a:p>
                  </a:txBody>
                  <a:tcPr marL="121920" marR="121920" marT="60960" marB="60960"/>
                </a:tc>
                <a:tc>
                  <a:txBody>
                    <a:bodyPr/>
                    <a:lstStyle/>
                    <a:p>
                      <a:r>
                        <a:rPr lang="it-IT" sz="1600" b="0" dirty="0">
                          <a:solidFill>
                            <a:srgbClr val="002060"/>
                          </a:solidFill>
                        </a:rPr>
                        <a:t>Innovativa e differenziata</a:t>
                      </a:r>
                    </a:p>
                  </a:txBody>
                  <a:tcPr marL="121920" marR="121920" marT="60960" marB="60960"/>
                </a:tc>
                <a:extLst>
                  <a:ext uri="{0D108BD9-81ED-4DB2-BD59-A6C34878D82A}">
                    <a16:rowId xmlns:a16="http://schemas.microsoft.com/office/drawing/2014/main" val="1964610544"/>
                  </a:ext>
                </a:extLst>
              </a:tr>
              <a:tr h="853440">
                <a:tc>
                  <a:txBody>
                    <a:bodyPr/>
                    <a:lstStyle/>
                    <a:p>
                      <a:r>
                        <a:rPr lang="it-IT" sz="1600" b="0" dirty="0">
                          <a:solidFill>
                            <a:srgbClr val="002060"/>
                          </a:solidFill>
                        </a:rPr>
                        <a:t>RAPPORTO TRA POLITICA E INTERESSI</a:t>
                      </a:r>
                    </a:p>
                  </a:txBody>
                  <a:tcPr marL="121920" marR="121920" marT="60960" marB="60960"/>
                </a:tc>
                <a:tc>
                  <a:txBody>
                    <a:bodyPr/>
                    <a:lstStyle/>
                    <a:p>
                      <a:r>
                        <a:rPr lang="it-IT" sz="1600" b="0" dirty="0">
                          <a:solidFill>
                            <a:srgbClr val="002060"/>
                          </a:solidFill>
                        </a:rPr>
                        <a:t>Fondato su rappresentanza, pressione e scambio</a:t>
                      </a:r>
                    </a:p>
                  </a:txBody>
                  <a:tcPr marL="121920" marR="121920" marT="60960" marB="60960"/>
                </a:tc>
                <a:tc>
                  <a:txBody>
                    <a:bodyPr/>
                    <a:lstStyle/>
                    <a:p>
                      <a:r>
                        <a:rPr lang="it-IT" sz="1600" b="0" dirty="0">
                          <a:solidFill>
                            <a:srgbClr val="002060"/>
                          </a:solidFill>
                        </a:rPr>
                        <a:t>Fondato sulla rappresentanza. Inclusione nel policy making</a:t>
                      </a:r>
                    </a:p>
                  </a:txBody>
                  <a:tcPr marL="121920" marR="121920" marT="60960" marB="60960"/>
                </a:tc>
                <a:extLst>
                  <a:ext uri="{0D108BD9-81ED-4DB2-BD59-A6C34878D82A}">
                    <a16:rowId xmlns:a16="http://schemas.microsoft.com/office/drawing/2014/main" val="3048482953"/>
                  </a:ext>
                </a:extLst>
              </a:tr>
              <a:tr h="853440">
                <a:tc>
                  <a:txBody>
                    <a:bodyPr/>
                    <a:lstStyle/>
                    <a:p>
                      <a:r>
                        <a:rPr lang="it-IT" sz="1600" b="0" dirty="0">
                          <a:solidFill>
                            <a:srgbClr val="002060"/>
                          </a:solidFill>
                        </a:rPr>
                        <a:t>RAPPORTO COL GOVERNO CENTRALE</a:t>
                      </a:r>
                    </a:p>
                  </a:txBody>
                  <a:tcPr marL="121920" marR="121920" marT="60960" marB="60960"/>
                </a:tc>
                <a:tc>
                  <a:txBody>
                    <a:bodyPr/>
                    <a:lstStyle/>
                    <a:p>
                      <a:r>
                        <a:rPr lang="it-IT" sz="1600" b="0" dirty="0">
                          <a:solidFill>
                            <a:srgbClr val="002060"/>
                          </a:solidFill>
                        </a:rPr>
                        <a:t>Controllo gerarchico. Dipendenza Fiscale</a:t>
                      </a:r>
                    </a:p>
                  </a:txBody>
                  <a:tcPr marL="121920" marR="121920" marT="60960" marB="60960"/>
                </a:tc>
                <a:tc>
                  <a:txBody>
                    <a:bodyPr/>
                    <a:lstStyle/>
                    <a:p>
                      <a:r>
                        <a:rPr lang="it-IT" sz="1600" b="0" dirty="0">
                          <a:solidFill>
                            <a:srgbClr val="002060"/>
                          </a:solidFill>
                        </a:rPr>
                        <a:t>Decentramento delle funzioni amministrative e delle risorse. Negoziato</a:t>
                      </a:r>
                    </a:p>
                  </a:txBody>
                  <a:tcPr marL="121920" marR="121920" marT="60960" marB="60960"/>
                </a:tc>
                <a:extLst>
                  <a:ext uri="{0D108BD9-81ED-4DB2-BD59-A6C34878D82A}">
                    <a16:rowId xmlns:a16="http://schemas.microsoft.com/office/drawing/2014/main" val="2717847885"/>
                  </a:ext>
                </a:extLst>
              </a:tr>
            </a:tbl>
          </a:graphicData>
        </a:graphic>
      </p:graphicFrame>
    </p:spTree>
    <p:extLst>
      <p:ext uri="{BB962C8B-B14F-4D97-AF65-F5344CB8AC3E}">
        <p14:creationId xmlns:p14="http://schemas.microsoft.com/office/powerpoint/2010/main" val="220150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algn="ctr" defTabSz="609585">
              <a:lnSpc>
                <a:spcPct val="90000"/>
              </a:lnSpc>
            </a:pPr>
            <a:r>
              <a:rPr lang="en-US" sz="3200" i="1" dirty="0"/>
              <a:t>Cosa </a:t>
            </a:r>
            <a:r>
              <a:rPr lang="en-US" sz="3200" i="1" dirty="0" err="1"/>
              <a:t>siamo</a:t>
            </a:r>
            <a:r>
              <a:rPr lang="en-US" sz="3200" i="1" dirty="0"/>
              <a:t> </a:t>
            </a:r>
            <a:r>
              <a:rPr lang="en-US" sz="3200" i="1" dirty="0" err="1"/>
              <a:t>riusciti</a:t>
            </a:r>
            <a:r>
              <a:rPr lang="en-US" sz="3200" i="1" dirty="0"/>
              <a:t> ad </a:t>
            </a:r>
            <a:r>
              <a:rPr lang="en-US" sz="3200" i="1" dirty="0" err="1"/>
              <a:t>applicare</a:t>
            </a:r>
            <a:r>
              <a:rPr lang="en-US" sz="3200" i="1" dirty="0"/>
              <a:t> del </a:t>
            </a:r>
            <a:r>
              <a:rPr lang="en-US" sz="3200" i="1" dirty="0" err="1"/>
              <a:t>concetto</a:t>
            </a:r>
            <a:r>
              <a:rPr lang="en-US" sz="3200" i="1" dirty="0"/>
              <a:t> di governance?</a:t>
            </a:r>
          </a:p>
        </p:txBody>
      </p:sp>
      <p:sp>
        <p:nvSpPr>
          <p:cNvPr id="3" name="CasellaDiTesto 2">
            <a:extLst>
              <a:ext uri="{FF2B5EF4-FFF2-40B4-BE49-F238E27FC236}">
                <a16:creationId xmlns:a16="http://schemas.microsoft.com/office/drawing/2014/main" id="{BE06A64A-E2FD-5610-B48C-9C8D36A47AB6}"/>
              </a:ext>
            </a:extLst>
          </p:cNvPr>
          <p:cNvSpPr txBox="1"/>
          <p:nvPr/>
        </p:nvSpPr>
        <p:spPr>
          <a:xfrm>
            <a:off x="459778" y="1892830"/>
            <a:ext cx="8224441" cy="4646465"/>
          </a:xfrm>
          <a:prstGeom prst="rect">
            <a:avLst/>
          </a:prstGeom>
          <a:noFill/>
        </p:spPr>
        <p:txBody>
          <a:bodyPr wrap="square">
            <a:spAutoFit/>
          </a:bodyPr>
          <a:lstStyle/>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Perseguimento della trasparenza e dei principi di open data, anche se spesso ancora solo formale e non «sostanziale».  Ancora solo un adempimento – Pubblico quello che faccio.</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Difficoltà nel perseguire gli strumenti e la cultura della collaborazione dell’utenza.</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«Il contesto normativo di riferimento fa ancora fatica a seguire l’evoluzione organizzativa»</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Interferenza e/o assenza della politica sull’azione amministrativa</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Necessità della collaborazione delle forze sindacali sul funzionamento delle organizzazioni</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Necessità di orientamento al «dopo». Imprimere la cultura della continuità dell’azione organizzativa nei contesti</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Strumenti di partecipazione dei cittadini e delle parti sociali ai processi lavorativi. </a:t>
            </a:r>
          </a:p>
          <a:p>
            <a:pPr marL="380990" indent="-380990" fontAlgn="auto">
              <a:spcBef>
                <a:spcPts val="0"/>
              </a:spcBef>
              <a:spcAft>
                <a:spcPts val="0"/>
              </a:spcAft>
              <a:buFont typeface="Arial" panose="020B0604020202020204" pitchFamily="34" charset="0"/>
              <a:buChar char="•"/>
              <a:defRPr/>
            </a:pPr>
            <a:r>
              <a:rPr lang="it-IT" sz="1733" dirty="0">
                <a:solidFill>
                  <a:srgbClr val="002060"/>
                </a:solidFill>
              </a:rPr>
              <a:t>Tante «pratiche» in cammino ma il vero cambiamento culturale non si è ancora verificato</a:t>
            </a:r>
          </a:p>
          <a:p>
            <a:pPr fontAlgn="auto">
              <a:spcBef>
                <a:spcPts val="0"/>
              </a:spcBef>
              <a:spcAft>
                <a:spcPts val="0"/>
              </a:spcAft>
              <a:defRPr/>
            </a:pPr>
            <a:endParaRPr lang="it-IT" sz="1867" dirty="0">
              <a:solidFill>
                <a:srgbClr val="002060"/>
              </a:solidFill>
            </a:endParaRPr>
          </a:p>
        </p:txBody>
      </p:sp>
    </p:spTree>
    <p:extLst>
      <p:ext uri="{BB962C8B-B14F-4D97-AF65-F5344CB8AC3E}">
        <p14:creationId xmlns:p14="http://schemas.microsoft.com/office/powerpoint/2010/main" val="3692877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A70B0B2-F805-EB60-6B72-0AC0F3DB31A4}"/>
              </a:ext>
            </a:extLst>
          </p:cNvPr>
          <p:cNvSpPr txBox="1"/>
          <p:nvPr/>
        </p:nvSpPr>
        <p:spPr>
          <a:xfrm>
            <a:off x="2287240" y="5589240"/>
            <a:ext cx="4569520" cy="830997"/>
          </a:xfrm>
          <a:prstGeom prst="rect">
            <a:avLst/>
          </a:prstGeom>
          <a:noFill/>
        </p:spPr>
        <p:txBody>
          <a:bodyPr wrap="square">
            <a:spAutoFit/>
          </a:bodyPr>
          <a:lstStyle/>
          <a:p>
            <a:pPr algn="ctr"/>
            <a:r>
              <a:rPr lang="it-IT" sz="2400" b="1" dirty="0">
                <a:solidFill>
                  <a:srgbClr val="002060"/>
                </a:solidFill>
                <a:latin typeface="Bradley Hand ITC" panose="03070402050302030203" pitchFamily="66" charset="0"/>
              </a:rPr>
              <a:t>Valerio Giampaola</a:t>
            </a:r>
          </a:p>
          <a:p>
            <a:pPr algn="ctr"/>
            <a:r>
              <a:rPr lang="it-IT" sz="2400" b="1" dirty="0">
                <a:solidFill>
                  <a:srgbClr val="002060"/>
                </a:solidFill>
                <a:latin typeface="Bradley Hand ITC" panose="03070402050302030203" pitchFamily="66" charset="0"/>
              </a:rPr>
              <a:t>vgiampaola@unisa.it</a:t>
            </a:r>
          </a:p>
        </p:txBody>
      </p:sp>
      <p:pic>
        <p:nvPicPr>
          <p:cNvPr id="5" name="Picture 2" descr="T Hanks a lot!&quot; Postcard by Anastasiamarie | Redbubble">
            <a:extLst>
              <a:ext uri="{FF2B5EF4-FFF2-40B4-BE49-F238E27FC236}">
                <a16:creationId xmlns:a16="http://schemas.microsoft.com/office/drawing/2014/main" id="{E76F099E-CC4E-5246-C8C0-69E43E656E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67" b="14491"/>
          <a:stretch/>
        </p:blipFill>
        <p:spPr bwMode="auto">
          <a:xfrm>
            <a:off x="861391" y="607304"/>
            <a:ext cx="7421218" cy="4952096"/>
          </a:xfrm>
          <a:prstGeom prst="rect">
            <a:avLst/>
          </a:prstGeom>
          <a:solidFill>
            <a:srgbClr val="FFFFFF"/>
          </a:solidFill>
        </p:spPr>
      </p:pic>
    </p:spTree>
    <p:extLst>
      <p:ext uri="{BB962C8B-B14F-4D97-AF65-F5344CB8AC3E}">
        <p14:creationId xmlns:p14="http://schemas.microsoft.com/office/powerpoint/2010/main" val="145641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667" b="1" i="1" dirty="0">
                <a:latin typeface="Gill Sans MT" panose="020B0502020104020203" pitchFamily="34" charset="0"/>
                <a:ea typeface="+mn-ea"/>
                <a:cs typeface="+mn-cs"/>
              </a:rPr>
              <a:t>Weber e l’analisi del Potere</a:t>
            </a:r>
          </a:p>
        </p:txBody>
      </p:sp>
      <p:sp>
        <p:nvSpPr>
          <p:cNvPr id="5" name="Titolo 1">
            <a:extLst>
              <a:ext uri="{FF2B5EF4-FFF2-40B4-BE49-F238E27FC236}">
                <a16:creationId xmlns:a16="http://schemas.microsoft.com/office/drawing/2014/main" id="{FEDD3A13-1EE7-D0B0-2AF6-935C588AB820}"/>
              </a:ext>
            </a:extLst>
          </p:cNvPr>
          <p:cNvSpPr txBox="1">
            <a:spLocks/>
          </p:cNvSpPr>
          <p:nvPr/>
        </p:nvSpPr>
        <p:spPr>
          <a:xfrm>
            <a:off x="443542" y="1892830"/>
            <a:ext cx="8256917" cy="4431770"/>
          </a:xfrm>
          <a:prstGeom prst="rect">
            <a:avLst/>
          </a:prstGeom>
        </p:spPr>
        <p:txBody>
          <a:bodyPr vert="horz" lIns="121920" tIns="60960" rIns="121920" bIns="60960" rtlCol="0" anchor="b">
            <a:normAutofit fontScale="8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400" cap="none" dirty="0">
                <a:solidFill>
                  <a:srgbClr val="002060"/>
                </a:solidFill>
                <a:latin typeface="Gill Sans MT" panose="020B0502020104020203" pitchFamily="34" charset="0"/>
                <a:ea typeface="+mn-ea"/>
                <a:cs typeface="+mn-cs"/>
              </a:rPr>
              <a:t>Secondo Weber, esistono 3 forme tipiche di potere, ognuna dipendente da un apparato amministrativo che faccia da tramite tra detentori del potere e sottoposti.</a:t>
            </a:r>
          </a:p>
          <a:p>
            <a:pPr algn="just"/>
            <a:endParaRPr lang="it-IT" sz="2400" cap="none" dirty="0">
              <a:solidFill>
                <a:srgbClr val="002060"/>
              </a:solidFill>
              <a:latin typeface="Gill Sans MT" panose="020B0502020104020203" pitchFamily="34" charset="0"/>
              <a:ea typeface="+mn-ea"/>
              <a:cs typeface="+mn-cs"/>
            </a:endParaRPr>
          </a:p>
          <a:p>
            <a:pPr marL="533387" indent="-533387" algn="just">
              <a:buFont typeface="+mj-lt"/>
              <a:buAutoNum type="romanUcPeriod"/>
            </a:pPr>
            <a:r>
              <a:rPr lang="it-IT" sz="2400" cap="none" dirty="0">
                <a:solidFill>
                  <a:srgbClr val="FF0000"/>
                </a:solidFill>
                <a:latin typeface="Gill Sans MT" panose="020B0502020104020203" pitchFamily="34" charset="0"/>
                <a:ea typeface="+mn-ea"/>
                <a:cs typeface="+mn-cs"/>
              </a:rPr>
              <a:t>Potere carismatico: </a:t>
            </a:r>
            <a:r>
              <a:rPr lang="it-IT" sz="2400" cap="none" dirty="0">
                <a:solidFill>
                  <a:srgbClr val="002060"/>
                </a:solidFill>
                <a:latin typeface="Gill Sans MT" panose="020B0502020104020203" pitchFamily="34" charset="0"/>
                <a:ea typeface="+mn-ea"/>
                <a:cs typeface="+mn-cs"/>
              </a:rPr>
              <a:t>irrazionale, rivoluzionario, si serve di un apparato amministrativo rudimentale o inesistente.</a:t>
            </a:r>
          </a:p>
          <a:p>
            <a:pPr marL="533387" indent="-533387" algn="just">
              <a:buFont typeface="+mj-lt"/>
              <a:buAutoNum type="romanUcPeriod"/>
            </a:pPr>
            <a:endParaRPr lang="it-IT" sz="2400" cap="none" dirty="0">
              <a:solidFill>
                <a:srgbClr val="002060"/>
              </a:solidFill>
              <a:latin typeface="Gill Sans MT" panose="020B0502020104020203" pitchFamily="34" charset="0"/>
              <a:ea typeface="+mn-ea"/>
              <a:cs typeface="+mn-cs"/>
            </a:endParaRPr>
          </a:p>
          <a:p>
            <a:pPr marL="533387" indent="-533387" algn="just">
              <a:buFont typeface="+mj-lt"/>
              <a:buAutoNum type="romanUcPeriod"/>
            </a:pPr>
            <a:r>
              <a:rPr lang="it-IT" sz="2400" cap="none" dirty="0">
                <a:solidFill>
                  <a:srgbClr val="FF0000"/>
                </a:solidFill>
                <a:latin typeface="Gill Sans MT" panose="020B0502020104020203" pitchFamily="34" charset="0"/>
                <a:ea typeface="+mn-ea"/>
                <a:cs typeface="+mn-cs"/>
              </a:rPr>
              <a:t>Potere tradizionale: </a:t>
            </a:r>
            <a:r>
              <a:rPr lang="it-IT" sz="2400" cap="none" dirty="0">
                <a:solidFill>
                  <a:srgbClr val="002060"/>
                </a:solidFill>
                <a:latin typeface="Gill Sans MT" panose="020B0502020104020203" pitchFamily="34" charset="0"/>
                <a:ea typeface="+mn-ea"/>
                <a:cs typeface="+mn-cs"/>
              </a:rPr>
              <a:t>tipico dell’era </a:t>
            </a:r>
            <a:r>
              <a:rPr lang="it-IT" sz="2400" cap="none" dirty="0" err="1">
                <a:solidFill>
                  <a:srgbClr val="002060"/>
                </a:solidFill>
                <a:latin typeface="Gill Sans MT" panose="020B0502020104020203" pitchFamily="34" charset="0"/>
                <a:ea typeface="+mn-ea"/>
                <a:cs typeface="+mn-cs"/>
              </a:rPr>
              <a:t>pre</a:t>
            </a:r>
            <a:r>
              <a:rPr lang="it-IT" sz="2400" cap="none" dirty="0">
                <a:solidFill>
                  <a:srgbClr val="002060"/>
                </a:solidFill>
                <a:latin typeface="Gill Sans MT" panose="020B0502020104020203" pitchFamily="34" charset="0"/>
                <a:ea typeface="+mn-ea"/>
                <a:cs typeface="+mn-cs"/>
              </a:rPr>
              <a:t>-capitalistica e feudale in particolare; ha come apparato amministrativo la nobiltà. I sottoposti sono sudditi, sui quali il sovrano ha potere illimitato. Trasmissione del potere per via ereditaria.</a:t>
            </a:r>
          </a:p>
          <a:p>
            <a:pPr marL="533387" indent="-533387" algn="just">
              <a:buFont typeface="+mj-lt"/>
              <a:buAutoNum type="romanUcPeriod"/>
            </a:pPr>
            <a:endParaRPr lang="it-IT" sz="2400" cap="none" dirty="0">
              <a:solidFill>
                <a:srgbClr val="002060"/>
              </a:solidFill>
              <a:latin typeface="Gill Sans MT" panose="020B0502020104020203" pitchFamily="34" charset="0"/>
              <a:ea typeface="+mn-ea"/>
              <a:cs typeface="+mn-cs"/>
            </a:endParaRPr>
          </a:p>
          <a:p>
            <a:pPr marL="533387" indent="-533387" algn="just">
              <a:buFont typeface="+mj-lt"/>
              <a:buAutoNum type="romanUcPeriod"/>
            </a:pPr>
            <a:r>
              <a:rPr lang="it-IT" sz="2400" cap="none" dirty="0">
                <a:solidFill>
                  <a:srgbClr val="FF0000"/>
                </a:solidFill>
                <a:latin typeface="Gill Sans MT" panose="020B0502020104020203" pitchFamily="34" charset="0"/>
                <a:ea typeface="+mn-ea"/>
                <a:cs typeface="+mn-cs"/>
              </a:rPr>
              <a:t>Potere legale: </a:t>
            </a:r>
            <a:r>
              <a:rPr lang="it-IT" sz="2400" cap="none" dirty="0">
                <a:solidFill>
                  <a:srgbClr val="002060"/>
                </a:solidFill>
                <a:latin typeface="Gill Sans MT" panose="020B0502020104020203" pitchFamily="34" charset="0"/>
                <a:ea typeface="+mn-ea"/>
                <a:cs typeface="+mn-cs"/>
              </a:rPr>
              <a:t>si basa sulla credenza nell’equità della legge; discende da un ordinamento astratto ed universale (es. La costituzione); colui che esercita il potere è tenuto all’osservanza dello stesso ordinamento che vincola i suoi sottoposti; l’apparato amministrativo tipico del potere legale è </a:t>
            </a:r>
            <a:r>
              <a:rPr lang="it-IT" sz="2400" cap="none" dirty="0">
                <a:solidFill>
                  <a:srgbClr val="FF0000"/>
                </a:solidFill>
                <a:latin typeface="Gill Sans MT" panose="020B0502020104020203" pitchFamily="34" charset="0"/>
                <a:ea typeface="+mn-ea"/>
                <a:cs typeface="+mn-cs"/>
              </a:rPr>
              <a:t>la burocrazia</a:t>
            </a:r>
            <a:r>
              <a:rPr lang="it-IT" sz="2400" cap="none" dirty="0">
                <a:solidFill>
                  <a:srgbClr val="002060"/>
                </a:solidFill>
                <a:latin typeface="Gill Sans MT" panose="020B0502020104020203" pitchFamily="34" charset="0"/>
                <a:ea typeface="+mn-ea"/>
                <a:cs typeface="+mn-cs"/>
              </a:rPr>
              <a:t>.</a:t>
            </a:r>
          </a:p>
          <a:p>
            <a:pPr algn="just"/>
            <a:endParaRPr lang="it-IT" sz="2400" cap="none" dirty="0">
              <a:solidFill>
                <a:srgbClr val="002060"/>
              </a:solidFill>
              <a:latin typeface="Gill Sans MT" panose="020B0502020104020203" pitchFamily="34" charset="0"/>
              <a:ea typeface="+mn-ea"/>
              <a:cs typeface="+mn-cs"/>
            </a:endParaRPr>
          </a:p>
        </p:txBody>
      </p:sp>
    </p:spTree>
    <p:extLst>
      <p:ext uri="{BB962C8B-B14F-4D97-AF65-F5344CB8AC3E}">
        <p14:creationId xmlns:p14="http://schemas.microsoft.com/office/powerpoint/2010/main" val="3112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667" b="1" i="1" dirty="0">
                <a:latin typeface="Gill Sans MT" panose="020B0502020104020203" pitchFamily="34" charset="0"/>
                <a:ea typeface="+mn-ea"/>
                <a:cs typeface="+mn-cs"/>
              </a:rPr>
              <a:t>La burocrazia secondo Weber</a:t>
            </a:r>
          </a:p>
        </p:txBody>
      </p:sp>
      <p:sp>
        <p:nvSpPr>
          <p:cNvPr id="5" name="Titolo 1">
            <a:extLst>
              <a:ext uri="{FF2B5EF4-FFF2-40B4-BE49-F238E27FC236}">
                <a16:creationId xmlns:a16="http://schemas.microsoft.com/office/drawing/2014/main" id="{FEDD3A13-1EE7-D0B0-2AF6-935C588AB820}"/>
              </a:ext>
            </a:extLst>
          </p:cNvPr>
          <p:cNvSpPr txBox="1">
            <a:spLocks/>
          </p:cNvSpPr>
          <p:nvPr/>
        </p:nvSpPr>
        <p:spPr>
          <a:xfrm>
            <a:off x="443542" y="1892830"/>
            <a:ext cx="8256917" cy="3936437"/>
          </a:xfrm>
          <a:prstGeom prst="rect">
            <a:avLst/>
          </a:prstGeom>
        </p:spPr>
        <p:txBody>
          <a:bodyPr vert="horz" lIns="121920" tIns="60960" rIns="121920" bIns="60960" rtlCol="0" anchor="b">
            <a:normAutofit fontScale="70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400" cap="none" dirty="0">
                <a:solidFill>
                  <a:srgbClr val="002060"/>
                </a:solidFill>
                <a:latin typeface="Gill Sans MT" panose="020B0502020104020203" pitchFamily="34" charset="0"/>
                <a:ea typeface="+mn-ea"/>
                <a:cs typeface="+mn-cs"/>
              </a:rPr>
              <a:t>La burocrazia è una forma organizzativa precisa, rapida, chiara, regolare, affidabile ed efficiente che si realizza tramite cinque assunti:</a:t>
            </a:r>
          </a:p>
          <a:p>
            <a:pPr algn="just"/>
            <a:endParaRPr lang="it-IT" sz="2400" cap="none" dirty="0">
              <a:solidFill>
                <a:srgbClr val="002060"/>
              </a:solidFill>
              <a:latin typeface="Gill Sans MT" panose="020B0502020104020203" pitchFamily="34" charset="0"/>
              <a:ea typeface="+mn-ea"/>
              <a:cs typeface="+mn-cs"/>
            </a:endParaRPr>
          </a:p>
          <a:p>
            <a:pPr marL="457189" indent="-457189" algn="just">
              <a:buFont typeface="+mj-lt"/>
              <a:buAutoNum type="arabicPeriod"/>
            </a:pPr>
            <a:r>
              <a:rPr lang="it-IT" sz="2400" cap="none" dirty="0">
                <a:solidFill>
                  <a:srgbClr val="FF0000"/>
                </a:solidFill>
                <a:latin typeface="Gill Sans MT" panose="020B0502020104020203" pitchFamily="34" charset="0"/>
                <a:ea typeface="+mn-ea"/>
                <a:cs typeface="+mn-cs"/>
              </a:rPr>
              <a:t>Divisione del lavoro </a:t>
            </a:r>
            <a:r>
              <a:rPr lang="it-IT" sz="2400" cap="none" dirty="0">
                <a:solidFill>
                  <a:srgbClr val="002060"/>
                </a:solidFill>
                <a:latin typeface="Gill Sans MT" panose="020B0502020104020203" pitchFamily="34" charset="0"/>
                <a:ea typeface="+mn-ea"/>
                <a:cs typeface="+mn-cs"/>
              </a:rPr>
              <a:t>rigidamente determinata da norme e definizione delle qualificazioni (leggi e regolamenti)</a:t>
            </a:r>
          </a:p>
          <a:p>
            <a:pPr marL="457189" indent="-457189" algn="just">
              <a:buFont typeface="+mj-lt"/>
              <a:buAutoNum type="arabicPeriod"/>
            </a:pPr>
            <a:endParaRPr lang="it-IT" sz="2400" cap="none" dirty="0">
              <a:solidFill>
                <a:srgbClr val="002060"/>
              </a:solidFill>
              <a:latin typeface="Gill Sans MT" panose="020B0502020104020203" pitchFamily="34" charset="0"/>
              <a:ea typeface="+mn-ea"/>
              <a:cs typeface="+mn-cs"/>
            </a:endParaRPr>
          </a:p>
          <a:p>
            <a:pPr marL="457189" indent="-457189" algn="just">
              <a:buFont typeface="+mj-lt"/>
              <a:buAutoNum type="arabicPeriod"/>
            </a:pPr>
            <a:r>
              <a:rPr lang="it-IT" sz="2400" cap="none" dirty="0">
                <a:solidFill>
                  <a:srgbClr val="FF0000"/>
                </a:solidFill>
                <a:latin typeface="Gill Sans MT" panose="020B0502020104020203" pitchFamily="34" charset="0"/>
                <a:ea typeface="+mn-ea"/>
                <a:cs typeface="+mn-cs"/>
              </a:rPr>
              <a:t>Gerarchia degli uffici</a:t>
            </a:r>
            <a:r>
              <a:rPr lang="it-IT" sz="2400" cap="none" dirty="0">
                <a:solidFill>
                  <a:srgbClr val="002060"/>
                </a:solidFill>
                <a:latin typeface="Gill Sans MT" panose="020B0502020104020203" pitchFamily="34" charset="0"/>
                <a:ea typeface="+mn-ea"/>
                <a:cs typeface="+mn-cs"/>
              </a:rPr>
              <a:t>, che determina gli ambiti di autorità e i flussi di comunicazione (sistema rigido di subordinazione, con poteri di verifica e controllo)</a:t>
            </a:r>
          </a:p>
          <a:p>
            <a:pPr marL="457189" indent="-457189" algn="just">
              <a:buFont typeface="+mj-lt"/>
              <a:buAutoNum type="arabicPeriod"/>
            </a:pPr>
            <a:endParaRPr lang="it-IT" sz="2400" cap="none" dirty="0">
              <a:solidFill>
                <a:srgbClr val="002060"/>
              </a:solidFill>
              <a:latin typeface="Gill Sans MT" panose="020B0502020104020203" pitchFamily="34" charset="0"/>
              <a:ea typeface="+mn-ea"/>
              <a:cs typeface="+mn-cs"/>
            </a:endParaRPr>
          </a:p>
          <a:p>
            <a:pPr marL="457189" indent="-457189" algn="just">
              <a:buFont typeface="+mj-lt"/>
              <a:buAutoNum type="arabicPeriod"/>
            </a:pPr>
            <a:r>
              <a:rPr lang="it-IT" sz="2400" cap="none" dirty="0">
                <a:solidFill>
                  <a:srgbClr val="FF0000"/>
                </a:solidFill>
                <a:latin typeface="Gill Sans MT" panose="020B0502020104020203" pitchFamily="34" charset="0"/>
                <a:ea typeface="+mn-ea"/>
                <a:cs typeface="+mn-cs"/>
              </a:rPr>
              <a:t>Un sistema di regole dettagliate </a:t>
            </a:r>
            <a:r>
              <a:rPr lang="it-IT" sz="2400" cap="none" dirty="0">
                <a:solidFill>
                  <a:srgbClr val="002060"/>
                </a:solidFill>
                <a:latin typeface="Gill Sans MT" panose="020B0502020104020203" pitchFamily="34" charset="0"/>
                <a:ea typeface="+mn-ea"/>
                <a:cs typeface="+mn-cs"/>
              </a:rPr>
              <a:t>che governano ogni azione e decisione. Tali regole costituiscono la base di una competenza di tipo specialistico.</a:t>
            </a:r>
          </a:p>
          <a:p>
            <a:pPr marL="457189" indent="-457189" algn="just">
              <a:buFont typeface="+mj-lt"/>
              <a:buAutoNum type="arabicPeriod"/>
            </a:pPr>
            <a:endParaRPr lang="it-IT" sz="2400" cap="none" dirty="0">
              <a:solidFill>
                <a:srgbClr val="002060"/>
              </a:solidFill>
              <a:latin typeface="Gill Sans MT" panose="020B0502020104020203" pitchFamily="34" charset="0"/>
              <a:ea typeface="+mn-ea"/>
              <a:cs typeface="+mn-cs"/>
            </a:endParaRPr>
          </a:p>
          <a:p>
            <a:pPr marL="457189" indent="-457189" algn="just">
              <a:buFont typeface="+mj-lt"/>
              <a:buAutoNum type="arabicPeriod"/>
            </a:pPr>
            <a:r>
              <a:rPr lang="it-IT" sz="2400" cap="none" dirty="0">
                <a:solidFill>
                  <a:srgbClr val="FF0000"/>
                </a:solidFill>
                <a:latin typeface="Gill Sans MT" panose="020B0502020104020203" pitchFamily="34" charset="0"/>
                <a:ea typeface="+mn-ea"/>
                <a:cs typeface="+mn-cs"/>
              </a:rPr>
              <a:t>Impersonalità delle relazioni</a:t>
            </a:r>
            <a:r>
              <a:rPr lang="it-IT" sz="2400" cap="none" dirty="0">
                <a:solidFill>
                  <a:srgbClr val="002060"/>
                </a:solidFill>
                <a:latin typeface="Gill Sans MT" panose="020B0502020104020203" pitchFamily="34" charset="0"/>
                <a:ea typeface="+mn-ea"/>
                <a:cs typeface="+mn-cs"/>
              </a:rPr>
              <a:t>, che evita interferenze di sentimenti nell’assolvimento dei doveri (trattamento imparziale)</a:t>
            </a:r>
          </a:p>
          <a:p>
            <a:pPr marL="457189" indent="-457189" algn="just">
              <a:buFont typeface="+mj-lt"/>
              <a:buAutoNum type="arabicPeriod"/>
            </a:pPr>
            <a:endParaRPr lang="it-IT" sz="2400" cap="none" dirty="0">
              <a:solidFill>
                <a:srgbClr val="002060"/>
              </a:solidFill>
              <a:latin typeface="Gill Sans MT" panose="020B0502020104020203" pitchFamily="34" charset="0"/>
              <a:ea typeface="+mn-ea"/>
              <a:cs typeface="+mn-cs"/>
            </a:endParaRPr>
          </a:p>
          <a:p>
            <a:pPr marL="457189" indent="-457189" algn="just">
              <a:buFont typeface="+mj-lt"/>
              <a:buAutoNum type="arabicPeriod"/>
            </a:pPr>
            <a:r>
              <a:rPr lang="it-IT" sz="2400" cap="none" dirty="0">
                <a:solidFill>
                  <a:srgbClr val="FF0000"/>
                </a:solidFill>
                <a:latin typeface="Gill Sans MT" panose="020B0502020104020203" pitchFamily="34" charset="0"/>
                <a:ea typeface="+mn-ea"/>
                <a:cs typeface="+mn-cs"/>
              </a:rPr>
              <a:t>Il lavoro come professione e carriera</a:t>
            </a:r>
            <a:r>
              <a:rPr lang="it-IT" sz="2400" cap="none" dirty="0">
                <a:solidFill>
                  <a:srgbClr val="002060"/>
                </a:solidFill>
                <a:latin typeface="Gill Sans MT" panose="020B0502020104020203" pitchFamily="34" charset="0"/>
                <a:ea typeface="+mn-ea"/>
                <a:cs typeface="+mn-cs"/>
              </a:rPr>
              <a:t>, fondate rispettivamente sulla qualificazione e su prestazioni e grado di anzianità (minuziosa preparazione specializzata del burocrate, che gli conferisce enorme potere)</a:t>
            </a:r>
          </a:p>
        </p:txBody>
      </p:sp>
    </p:spTree>
    <p:extLst>
      <p:ext uri="{BB962C8B-B14F-4D97-AF65-F5344CB8AC3E}">
        <p14:creationId xmlns:p14="http://schemas.microsoft.com/office/powerpoint/2010/main" val="300059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667" b="1" i="1" dirty="0">
                <a:latin typeface="Gill Sans MT" panose="020B0502020104020203" pitchFamily="34" charset="0"/>
                <a:ea typeface="+mn-ea"/>
                <a:cs typeface="+mn-cs"/>
              </a:rPr>
              <a:t>Il funzionario della burocrazia</a:t>
            </a:r>
          </a:p>
        </p:txBody>
      </p:sp>
      <p:sp>
        <p:nvSpPr>
          <p:cNvPr id="4" name="CasellaDiTesto 3">
            <a:extLst>
              <a:ext uri="{FF2B5EF4-FFF2-40B4-BE49-F238E27FC236}">
                <a16:creationId xmlns:a16="http://schemas.microsoft.com/office/drawing/2014/main" id="{416425D3-865D-BEE2-3951-2D67673A3058}"/>
              </a:ext>
            </a:extLst>
          </p:cNvPr>
          <p:cNvSpPr txBox="1"/>
          <p:nvPr/>
        </p:nvSpPr>
        <p:spPr>
          <a:xfrm>
            <a:off x="581192" y="1927827"/>
            <a:ext cx="7989752" cy="369332"/>
          </a:xfrm>
          <a:prstGeom prst="rect">
            <a:avLst/>
          </a:prstGeom>
          <a:noFill/>
        </p:spPr>
        <p:txBody>
          <a:bodyPr wrap="square">
            <a:spAutoFit/>
          </a:bodyPr>
          <a:lstStyle/>
          <a:p>
            <a:pPr algn="ctr"/>
            <a:r>
              <a:rPr lang="it-IT" dirty="0"/>
              <a:t>https://www.youtube.com/watch?v=aHKcncLiCCM</a:t>
            </a:r>
          </a:p>
        </p:txBody>
      </p:sp>
      <p:pic>
        <p:nvPicPr>
          <p:cNvPr id="2050" name="Picture 2" descr="Le 12 fatiche di Asterix - La casa che rende folli - ViviRidendo">
            <a:extLst>
              <a:ext uri="{FF2B5EF4-FFF2-40B4-BE49-F238E27FC236}">
                <a16:creationId xmlns:a16="http://schemas.microsoft.com/office/drawing/2014/main" id="{2FB7CFA6-2B02-8AD2-1434-1BC02149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79" y="2577293"/>
            <a:ext cx="4088643" cy="290508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CEF3223-5F8C-5D04-9493-731A551F807B}"/>
              </a:ext>
            </a:extLst>
          </p:cNvPr>
          <p:cNvSpPr txBox="1"/>
          <p:nvPr/>
        </p:nvSpPr>
        <p:spPr>
          <a:xfrm>
            <a:off x="2527679" y="5482382"/>
            <a:ext cx="4088643" cy="543867"/>
          </a:xfrm>
          <a:prstGeom prst="rect">
            <a:avLst/>
          </a:prstGeom>
          <a:noFill/>
        </p:spPr>
        <p:txBody>
          <a:bodyPr wrap="square">
            <a:spAutoFit/>
          </a:bodyPr>
          <a:lstStyle/>
          <a:p>
            <a:pPr algn="ctr"/>
            <a:r>
              <a:rPr lang="it-IT" sz="1467" dirty="0">
                <a:solidFill>
                  <a:srgbClr val="002060"/>
                </a:solidFill>
              </a:rPr>
              <a:t>Le 12 Fatiche di Asterix – La casa che rende folli</a:t>
            </a:r>
          </a:p>
        </p:txBody>
      </p:sp>
    </p:spTree>
    <p:extLst>
      <p:ext uri="{BB962C8B-B14F-4D97-AF65-F5344CB8AC3E}">
        <p14:creationId xmlns:p14="http://schemas.microsoft.com/office/powerpoint/2010/main" val="124177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667" b="1" i="1" dirty="0">
                <a:latin typeface="Gill Sans MT" panose="020B0502020104020203" pitchFamily="34" charset="0"/>
                <a:ea typeface="+mn-ea"/>
                <a:cs typeface="+mn-cs"/>
              </a:rPr>
              <a:t>Il funzionario della burocrazia</a:t>
            </a:r>
          </a:p>
        </p:txBody>
      </p:sp>
      <p:sp>
        <p:nvSpPr>
          <p:cNvPr id="4" name="CasellaDiTesto 3">
            <a:extLst>
              <a:ext uri="{FF2B5EF4-FFF2-40B4-BE49-F238E27FC236}">
                <a16:creationId xmlns:a16="http://schemas.microsoft.com/office/drawing/2014/main" id="{416425D3-865D-BEE2-3951-2D67673A3058}"/>
              </a:ext>
            </a:extLst>
          </p:cNvPr>
          <p:cNvSpPr txBox="1"/>
          <p:nvPr/>
        </p:nvSpPr>
        <p:spPr>
          <a:xfrm>
            <a:off x="443542" y="1770805"/>
            <a:ext cx="8256917" cy="4401205"/>
          </a:xfrm>
          <a:prstGeom prst="rect">
            <a:avLst/>
          </a:prstGeom>
          <a:noFill/>
        </p:spPr>
        <p:txBody>
          <a:bodyPr wrap="square">
            <a:spAutoFit/>
          </a:bodyPr>
          <a:lstStyle/>
          <a:p>
            <a:r>
              <a:rPr lang="it-IT" sz="2000" dirty="0">
                <a:solidFill>
                  <a:srgbClr val="002060"/>
                </a:solidFill>
              </a:rPr>
              <a:t>L’ufficio è una professione che richiede:</a:t>
            </a:r>
          </a:p>
          <a:p>
            <a:pPr marL="380990" indent="-380990">
              <a:buFont typeface="Arial" panose="020B0604020202020204" pitchFamily="34" charset="0"/>
              <a:buChar char="•"/>
            </a:pPr>
            <a:r>
              <a:rPr lang="it-IT" sz="2000" dirty="0">
                <a:solidFill>
                  <a:srgbClr val="002060"/>
                </a:solidFill>
              </a:rPr>
              <a:t>Un corso di studi predeterminato e segnato da certificazioni di competenza</a:t>
            </a:r>
          </a:p>
          <a:p>
            <a:pPr marL="380990" indent="-380990">
              <a:buFont typeface="Arial" panose="020B0604020202020204" pitchFamily="34" charset="0"/>
              <a:buChar char="•"/>
            </a:pPr>
            <a:r>
              <a:rPr lang="it-IT" sz="2000" dirty="0">
                <a:solidFill>
                  <a:srgbClr val="002060"/>
                </a:solidFill>
              </a:rPr>
              <a:t>Prove di qualificazione per l’assunzione e per gli avanzamenti di carriera</a:t>
            </a:r>
          </a:p>
          <a:p>
            <a:pPr marL="380990" indent="-380990">
              <a:buFont typeface="Arial" panose="020B0604020202020204" pitchFamily="34" charset="0"/>
              <a:buChar char="•"/>
            </a:pPr>
            <a:r>
              <a:rPr lang="it-IT" sz="2000" dirty="0">
                <a:solidFill>
                  <a:srgbClr val="002060"/>
                </a:solidFill>
              </a:rPr>
              <a:t>Dovere di fedeltà all’ufficio, cioè lealtà ad uno scopo oggettivo impersonale; obbedienza ai ruoli superiori indipendentemente dalle persone che li ricoprono (forte differenza rispetto alle altre due forme di potere)</a:t>
            </a:r>
          </a:p>
          <a:p>
            <a:r>
              <a:rPr lang="it-IT" sz="2000" dirty="0">
                <a:solidFill>
                  <a:srgbClr val="002060"/>
                </a:solidFill>
              </a:rPr>
              <a:t>Inoltre:</a:t>
            </a:r>
          </a:p>
          <a:p>
            <a:pPr marL="380990" indent="-380990">
              <a:buFont typeface="Arial" panose="020B0604020202020204" pitchFamily="34" charset="0"/>
              <a:buChar char="•"/>
            </a:pPr>
            <a:r>
              <a:rPr lang="it-IT" sz="2000" dirty="0">
                <a:solidFill>
                  <a:srgbClr val="002060"/>
                </a:solidFill>
              </a:rPr>
              <a:t>La condizione di funzionario si accompagna ad un prestigio di ceto.</a:t>
            </a:r>
          </a:p>
          <a:p>
            <a:pPr marL="380990" indent="-380990">
              <a:buFont typeface="Arial" panose="020B0604020202020204" pitchFamily="34" charset="0"/>
              <a:buChar char="•"/>
            </a:pPr>
            <a:r>
              <a:rPr lang="it-IT" sz="2000" dirty="0">
                <a:solidFill>
                  <a:srgbClr val="002060"/>
                </a:solidFill>
              </a:rPr>
              <a:t>La carica di funzionario ha durata vitalizia, caratterizzata da uno stipendio monetario fisso.</a:t>
            </a:r>
          </a:p>
          <a:p>
            <a:pPr marL="380990" indent="-380990">
              <a:buFont typeface="Arial" panose="020B0604020202020204" pitchFamily="34" charset="0"/>
              <a:buChar char="•"/>
            </a:pPr>
            <a:r>
              <a:rPr lang="it-IT" sz="2000" dirty="0">
                <a:solidFill>
                  <a:srgbClr val="002060"/>
                </a:solidFill>
              </a:rPr>
              <a:t>Il funzionario non possiede gli strumenti del suo lavoro.</a:t>
            </a:r>
          </a:p>
        </p:txBody>
      </p:sp>
    </p:spTree>
    <p:extLst>
      <p:ext uri="{BB962C8B-B14F-4D97-AF65-F5344CB8AC3E}">
        <p14:creationId xmlns:p14="http://schemas.microsoft.com/office/powerpoint/2010/main" val="232611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defTabSz="609585">
              <a:lnSpc>
                <a:spcPct val="90000"/>
              </a:lnSpc>
            </a:pPr>
            <a:r>
              <a:rPr lang="en-US" sz="3200" i="1"/>
              <a:t>La superiorità tecnica della burocrazia secondo Weber</a:t>
            </a:r>
          </a:p>
        </p:txBody>
      </p:sp>
      <p:sp>
        <p:nvSpPr>
          <p:cNvPr id="4" name="CasellaDiTesto 3">
            <a:extLst>
              <a:ext uri="{FF2B5EF4-FFF2-40B4-BE49-F238E27FC236}">
                <a16:creationId xmlns:a16="http://schemas.microsoft.com/office/drawing/2014/main" id="{416425D3-865D-BEE2-3951-2D67673A3058}"/>
              </a:ext>
            </a:extLst>
          </p:cNvPr>
          <p:cNvSpPr txBox="1"/>
          <p:nvPr/>
        </p:nvSpPr>
        <p:spPr>
          <a:xfrm>
            <a:off x="435894" y="2180497"/>
            <a:ext cx="5418807" cy="3678303"/>
          </a:xfrm>
          <a:prstGeom prst="rect">
            <a:avLst/>
          </a:prstGeom>
        </p:spPr>
        <p:txBody>
          <a:bodyPr vert="horz" lIns="121920" tIns="60960" rIns="121920" bIns="60960" rtlCol="0" anchor="ctr">
            <a:normAutofit/>
          </a:bodyPr>
          <a:lstStyle/>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rigida </a:t>
            </a:r>
            <a:r>
              <a:rPr lang="en-US" sz="2000" dirty="0" err="1">
                <a:solidFill>
                  <a:srgbClr val="002060"/>
                </a:solidFill>
              </a:rPr>
              <a:t>definizione</a:t>
            </a:r>
            <a:r>
              <a:rPr lang="en-US" sz="2000" dirty="0">
                <a:solidFill>
                  <a:srgbClr val="002060"/>
                </a:solidFill>
              </a:rPr>
              <a:t> di </a:t>
            </a:r>
            <a:r>
              <a:rPr lang="en-US" sz="2000" dirty="0" err="1">
                <a:solidFill>
                  <a:srgbClr val="002060"/>
                </a:solidFill>
              </a:rPr>
              <a:t>diritti</a:t>
            </a:r>
            <a:r>
              <a:rPr lang="en-US" sz="2000" dirty="0">
                <a:solidFill>
                  <a:srgbClr val="002060"/>
                </a:solidFill>
              </a:rPr>
              <a:t> e </a:t>
            </a:r>
            <a:r>
              <a:rPr lang="en-US" sz="2000" dirty="0" err="1">
                <a:solidFill>
                  <a:srgbClr val="002060"/>
                </a:solidFill>
              </a:rPr>
              <a:t>doveri</a:t>
            </a:r>
            <a:r>
              <a:rPr lang="en-US" sz="2000" dirty="0">
                <a:solidFill>
                  <a:srgbClr val="002060"/>
                </a:solidFill>
              </a:rPr>
              <a:t> e la </a:t>
            </a:r>
            <a:r>
              <a:rPr lang="en-US" sz="2000" dirty="0" err="1">
                <a:solidFill>
                  <a:srgbClr val="002060"/>
                </a:solidFill>
              </a:rPr>
              <a:t>gerarchia</a:t>
            </a:r>
            <a:r>
              <a:rPr lang="en-US" sz="2000" dirty="0">
                <a:solidFill>
                  <a:srgbClr val="002060"/>
                </a:solidFill>
              </a:rPr>
              <a:t> </a:t>
            </a:r>
            <a:r>
              <a:rPr lang="en-US" sz="2000" dirty="0" err="1">
                <a:solidFill>
                  <a:srgbClr val="002060"/>
                </a:solidFill>
              </a:rPr>
              <a:t>permettono</a:t>
            </a:r>
            <a:r>
              <a:rPr lang="en-US" sz="2000" dirty="0">
                <a:solidFill>
                  <a:srgbClr val="002060"/>
                </a:solidFill>
              </a:rPr>
              <a:t> </a:t>
            </a:r>
            <a:r>
              <a:rPr lang="en-US" sz="2000" dirty="0" err="1">
                <a:solidFill>
                  <a:srgbClr val="002060"/>
                </a:solidFill>
              </a:rPr>
              <a:t>una</a:t>
            </a:r>
            <a:r>
              <a:rPr lang="en-US" sz="2000" dirty="0">
                <a:solidFill>
                  <a:srgbClr val="002060"/>
                </a:solidFill>
              </a:rPr>
              <a:t> </a:t>
            </a:r>
            <a:r>
              <a:rPr lang="en-US" sz="2000" dirty="0" err="1">
                <a:solidFill>
                  <a:srgbClr val="FF0000"/>
                </a:solidFill>
              </a:rPr>
              <a:t>maggiore</a:t>
            </a:r>
            <a:r>
              <a:rPr lang="en-US" sz="2000" dirty="0">
                <a:solidFill>
                  <a:srgbClr val="FF0000"/>
                </a:solidFill>
              </a:rPr>
              <a:t> </a:t>
            </a:r>
            <a:r>
              <a:rPr lang="en-US" sz="2000" dirty="0" err="1">
                <a:solidFill>
                  <a:srgbClr val="FF0000"/>
                </a:solidFill>
              </a:rPr>
              <a:t>rapidità</a:t>
            </a:r>
            <a:r>
              <a:rPr lang="en-US" sz="2000" dirty="0">
                <a:solidFill>
                  <a:srgbClr val="FF0000"/>
                </a:solidFill>
              </a:rPr>
              <a:t> di </a:t>
            </a:r>
            <a:r>
              <a:rPr lang="en-US" sz="2000" dirty="0" err="1">
                <a:solidFill>
                  <a:srgbClr val="FF0000"/>
                </a:solidFill>
              </a:rPr>
              <a:t>risposta</a:t>
            </a:r>
            <a:r>
              <a:rPr lang="en-US" sz="2000" dirty="0">
                <a:solidFill>
                  <a:srgbClr val="FF0000"/>
                </a:solidFill>
              </a:rPr>
              <a:t> </a:t>
            </a: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Il </a:t>
            </a:r>
            <a:r>
              <a:rPr lang="en-US" sz="2000" dirty="0" err="1">
                <a:solidFill>
                  <a:srgbClr val="002060"/>
                </a:solidFill>
              </a:rPr>
              <a:t>ricorso</a:t>
            </a:r>
            <a:r>
              <a:rPr lang="en-US" sz="2000" dirty="0">
                <a:solidFill>
                  <a:srgbClr val="002060"/>
                </a:solidFill>
              </a:rPr>
              <a:t> a </a:t>
            </a:r>
            <a:r>
              <a:rPr lang="en-US" sz="2000" dirty="0" err="1">
                <a:solidFill>
                  <a:srgbClr val="002060"/>
                </a:solidFill>
              </a:rPr>
              <a:t>regole</a:t>
            </a:r>
            <a:r>
              <a:rPr lang="en-US" sz="2000" dirty="0">
                <a:solidFill>
                  <a:srgbClr val="002060"/>
                </a:solidFill>
              </a:rPr>
              <a:t> </a:t>
            </a:r>
            <a:r>
              <a:rPr lang="en-US" sz="2000" dirty="0" err="1">
                <a:solidFill>
                  <a:srgbClr val="002060"/>
                </a:solidFill>
              </a:rPr>
              <a:t>scritte</a:t>
            </a:r>
            <a:r>
              <a:rPr lang="en-US" sz="2000" dirty="0">
                <a:solidFill>
                  <a:srgbClr val="002060"/>
                </a:solidFill>
              </a:rPr>
              <a:t> e </a:t>
            </a:r>
            <a:r>
              <a:rPr lang="en-US" sz="2000" dirty="0" err="1">
                <a:solidFill>
                  <a:srgbClr val="002060"/>
                </a:solidFill>
              </a:rPr>
              <a:t>rigide</a:t>
            </a:r>
            <a:r>
              <a:rPr lang="en-US" sz="2000" dirty="0">
                <a:solidFill>
                  <a:srgbClr val="002060"/>
                </a:solidFill>
              </a:rPr>
              <a:t> </a:t>
            </a:r>
            <a:r>
              <a:rPr lang="en-US" sz="2000" dirty="0" err="1">
                <a:solidFill>
                  <a:srgbClr val="002060"/>
                </a:solidFill>
              </a:rPr>
              <a:t>assicura</a:t>
            </a:r>
            <a:r>
              <a:rPr lang="en-US" sz="2000" dirty="0">
                <a:solidFill>
                  <a:srgbClr val="002060"/>
                </a:solidFill>
              </a:rPr>
              <a:t> </a:t>
            </a:r>
            <a:r>
              <a:rPr lang="en-US" sz="2000" dirty="0" err="1">
                <a:solidFill>
                  <a:srgbClr val="FF0000"/>
                </a:solidFill>
              </a:rPr>
              <a:t>precisione</a:t>
            </a:r>
            <a:r>
              <a:rPr lang="en-US" sz="2000" dirty="0">
                <a:solidFill>
                  <a:srgbClr val="FF0000"/>
                </a:solidFill>
              </a:rPr>
              <a:t>, </a:t>
            </a:r>
            <a:r>
              <a:rPr lang="en-US" sz="2000" dirty="0" err="1">
                <a:solidFill>
                  <a:srgbClr val="FF0000"/>
                </a:solidFill>
              </a:rPr>
              <a:t>uniformità</a:t>
            </a:r>
            <a:r>
              <a:rPr lang="en-US" sz="2000" dirty="0">
                <a:solidFill>
                  <a:srgbClr val="FF0000"/>
                </a:solidFill>
              </a:rPr>
              <a:t>, </a:t>
            </a:r>
            <a:r>
              <a:rPr lang="en-US" sz="2000" dirty="0" err="1">
                <a:solidFill>
                  <a:srgbClr val="FF0000"/>
                </a:solidFill>
              </a:rPr>
              <a:t>prevedibilità</a:t>
            </a:r>
            <a:endParaRPr lang="en-US" sz="2000" dirty="0">
              <a:solidFill>
                <a:srgbClr val="FF0000"/>
              </a:solidFill>
            </a:endParaRP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Il </a:t>
            </a:r>
            <a:r>
              <a:rPr lang="en-US" sz="2000" dirty="0" err="1">
                <a:solidFill>
                  <a:srgbClr val="FF0000"/>
                </a:solidFill>
              </a:rPr>
              <a:t>coordinamento</a:t>
            </a:r>
            <a:r>
              <a:rPr lang="en-US" sz="2000" dirty="0">
                <a:solidFill>
                  <a:srgbClr val="FF0000"/>
                </a:solidFill>
              </a:rPr>
              <a:t> è </a:t>
            </a:r>
            <a:r>
              <a:rPr lang="en-US" sz="2000" dirty="0" err="1">
                <a:solidFill>
                  <a:srgbClr val="FF0000"/>
                </a:solidFill>
              </a:rPr>
              <a:t>agevolato</a:t>
            </a:r>
            <a:r>
              <a:rPr lang="en-US" sz="2000" dirty="0">
                <a:solidFill>
                  <a:srgbClr val="FF0000"/>
                </a:solidFill>
              </a:rPr>
              <a:t> </a:t>
            </a:r>
            <a:r>
              <a:rPr lang="en-US" sz="2000" dirty="0">
                <a:solidFill>
                  <a:srgbClr val="002060"/>
                </a:solidFill>
              </a:rPr>
              <a:t>dal </a:t>
            </a:r>
            <a:r>
              <a:rPr lang="en-US" sz="2000" dirty="0" err="1">
                <a:solidFill>
                  <a:srgbClr val="002060"/>
                </a:solidFill>
              </a:rPr>
              <a:t>ricorso</a:t>
            </a:r>
            <a:r>
              <a:rPr lang="en-US" sz="2000" dirty="0">
                <a:solidFill>
                  <a:srgbClr val="002060"/>
                </a:solidFill>
              </a:rPr>
              <a:t> a </a:t>
            </a:r>
            <a:r>
              <a:rPr lang="en-US" sz="2000" dirty="0" err="1">
                <a:solidFill>
                  <a:srgbClr val="002060"/>
                </a:solidFill>
              </a:rPr>
              <a:t>regole</a:t>
            </a:r>
            <a:endParaRPr lang="en-US" sz="2000" dirty="0">
              <a:solidFill>
                <a:srgbClr val="002060"/>
              </a:solidFill>
            </a:endParaRP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2000" dirty="0">
                <a:solidFill>
                  <a:srgbClr val="002060"/>
                </a:solidFill>
              </a:rPr>
              <a:t>La </a:t>
            </a:r>
            <a:r>
              <a:rPr lang="en-US" sz="2000" dirty="0" err="1">
                <a:solidFill>
                  <a:srgbClr val="002060"/>
                </a:solidFill>
              </a:rPr>
              <a:t>divisione</a:t>
            </a:r>
            <a:r>
              <a:rPr lang="en-US" sz="2000" dirty="0">
                <a:solidFill>
                  <a:srgbClr val="002060"/>
                </a:solidFill>
              </a:rPr>
              <a:t> del </a:t>
            </a:r>
            <a:r>
              <a:rPr lang="en-US" sz="2000" dirty="0" err="1">
                <a:solidFill>
                  <a:srgbClr val="002060"/>
                </a:solidFill>
              </a:rPr>
              <a:t>lavoro</a:t>
            </a:r>
            <a:r>
              <a:rPr lang="en-US" sz="2000" dirty="0">
                <a:solidFill>
                  <a:srgbClr val="002060"/>
                </a:solidFill>
              </a:rPr>
              <a:t> </a:t>
            </a:r>
            <a:r>
              <a:rPr lang="en-US" sz="2000" dirty="0" err="1">
                <a:solidFill>
                  <a:srgbClr val="002060"/>
                </a:solidFill>
              </a:rPr>
              <a:t>consente</a:t>
            </a:r>
            <a:r>
              <a:rPr lang="en-US" sz="2000" dirty="0">
                <a:solidFill>
                  <a:srgbClr val="002060"/>
                </a:solidFill>
              </a:rPr>
              <a:t> lo </a:t>
            </a:r>
            <a:r>
              <a:rPr lang="en-US" sz="2000" dirty="0" err="1">
                <a:solidFill>
                  <a:srgbClr val="FF0000"/>
                </a:solidFill>
              </a:rPr>
              <a:t>sfruttamento</a:t>
            </a:r>
            <a:r>
              <a:rPr lang="en-US" sz="2000" dirty="0">
                <a:solidFill>
                  <a:srgbClr val="FF0000"/>
                </a:solidFill>
              </a:rPr>
              <a:t> di </a:t>
            </a:r>
            <a:r>
              <a:rPr lang="en-US" sz="2000" dirty="0" err="1">
                <a:solidFill>
                  <a:srgbClr val="FF0000"/>
                </a:solidFill>
              </a:rPr>
              <a:t>economie</a:t>
            </a:r>
            <a:r>
              <a:rPr lang="en-US" sz="2000" dirty="0">
                <a:solidFill>
                  <a:srgbClr val="FF0000"/>
                </a:solidFill>
              </a:rPr>
              <a:t> di </a:t>
            </a:r>
            <a:r>
              <a:rPr lang="en-US" sz="2000" dirty="0" err="1">
                <a:solidFill>
                  <a:srgbClr val="FF0000"/>
                </a:solidFill>
              </a:rPr>
              <a:t>specializzazione</a:t>
            </a:r>
            <a:endParaRPr lang="en-US" sz="2000" dirty="0">
              <a:solidFill>
                <a:srgbClr val="FF0000"/>
              </a:solidFill>
            </a:endParaRPr>
          </a:p>
        </p:txBody>
      </p:sp>
      <p:pic>
        <p:nvPicPr>
          <p:cNvPr id="3074" name="Picture 2" descr="Burocrazia, adesso o mai più - IAL Piemonte">
            <a:extLst>
              <a:ext uri="{FF2B5EF4-FFF2-40B4-BE49-F238E27FC236}">
                <a16:creationId xmlns:a16="http://schemas.microsoft.com/office/drawing/2014/main" id="{107F4E43-199C-BB48-FF96-572FD8495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19" r="34845" b="-3"/>
          <a:stretch/>
        </p:blipFill>
        <p:spPr bwMode="auto">
          <a:xfrm>
            <a:off x="6038849" y="1871133"/>
            <a:ext cx="2762252" cy="45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4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894" y="702156"/>
            <a:ext cx="8272212" cy="1013800"/>
          </a:xfrm>
        </p:spPr>
        <p:txBody>
          <a:bodyPr vert="horz" lIns="121920" tIns="60960" rIns="121920" bIns="60960" rtlCol="0" anchor="b">
            <a:normAutofit/>
          </a:bodyPr>
          <a:lstStyle/>
          <a:p>
            <a:pPr defTabSz="609585">
              <a:lnSpc>
                <a:spcPct val="90000"/>
              </a:lnSpc>
            </a:pPr>
            <a:r>
              <a:rPr lang="en-US" sz="3200" i="1" dirty="0"/>
              <a:t>I </a:t>
            </a:r>
            <a:r>
              <a:rPr lang="en-US" sz="3200" i="1"/>
              <a:t>limiti</a:t>
            </a:r>
            <a:r>
              <a:rPr lang="en-US" sz="3200" i="1" dirty="0"/>
              <a:t> </a:t>
            </a:r>
            <a:r>
              <a:rPr lang="en-US" sz="3200" i="1"/>
              <a:t>della</a:t>
            </a:r>
            <a:r>
              <a:rPr lang="en-US" sz="3200" i="1" dirty="0"/>
              <a:t> </a:t>
            </a:r>
            <a:r>
              <a:rPr lang="en-US" sz="3200" i="1"/>
              <a:t>burocrazia</a:t>
            </a:r>
            <a:r>
              <a:rPr lang="en-US" sz="3200" i="1" dirty="0"/>
              <a:t> secondo Weber</a:t>
            </a:r>
          </a:p>
        </p:txBody>
      </p:sp>
      <p:sp>
        <p:nvSpPr>
          <p:cNvPr id="4" name="CasellaDiTesto 3">
            <a:extLst>
              <a:ext uri="{FF2B5EF4-FFF2-40B4-BE49-F238E27FC236}">
                <a16:creationId xmlns:a16="http://schemas.microsoft.com/office/drawing/2014/main" id="{416425D3-865D-BEE2-3951-2D67673A3058}"/>
              </a:ext>
            </a:extLst>
          </p:cNvPr>
          <p:cNvSpPr txBox="1"/>
          <p:nvPr/>
        </p:nvSpPr>
        <p:spPr>
          <a:xfrm>
            <a:off x="435894" y="2180497"/>
            <a:ext cx="5418807" cy="3678303"/>
          </a:xfrm>
          <a:prstGeom prst="rect">
            <a:avLst/>
          </a:prstGeom>
        </p:spPr>
        <p:txBody>
          <a:bodyPr vert="horz" lIns="121920" tIns="60960" rIns="121920" bIns="60960" rtlCol="0" anchor="ctr">
            <a:normAutofit lnSpcReduction="10000"/>
          </a:bodyPr>
          <a:lstStyle/>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1867" dirty="0">
                <a:solidFill>
                  <a:srgbClr val="002060"/>
                </a:solidFill>
              </a:rPr>
              <a:t>Le </a:t>
            </a:r>
            <a:r>
              <a:rPr lang="en-US" sz="1867" dirty="0" err="1">
                <a:solidFill>
                  <a:srgbClr val="002060"/>
                </a:solidFill>
              </a:rPr>
              <a:t>organizzazioni</a:t>
            </a:r>
            <a:r>
              <a:rPr lang="en-US" sz="1867" dirty="0">
                <a:solidFill>
                  <a:srgbClr val="002060"/>
                </a:solidFill>
              </a:rPr>
              <a:t> tendon a </a:t>
            </a:r>
            <a:r>
              <a:rPr lang="en-US" sz="1867" dirty="0" err="1">
                <a:solidFill>
                  <a:srgbClr val="002060"/>
                </a:solidFill>
              </a:rPr>
              <a:t>sviluppare</a:t>
            </a:r>
            <a:r>
              <a:rPr lang="en-US" sz="1867" dirty="0">
                <a:solidFill>
                  <a:srgbClr val="002060"/>
                </a:solidFill>
              </a:rPr>
              <a:t> </a:t>
            </a:r>
            <a:r>
              <a:rPr lang="en-US" sz="1867" dirty="0" err="1">
                <a:solidFill>
                  <a:srgbClr val="002060"/>
                </a:solidFill>
              </a:rPr>
              <a:t>resistenza</a:t>
            </a:r>
            <a:r>
              <a:rPr lang="en-US" sz="1867" dirty="0">
                <a:solidFill>
                  <a:srgbClr val="002060"/>
                </a:solidFill>
              </a:rPr>
              <a:t> </a:t>
            </a:r>
            <a:r>
              <a:rPr lang="en-US" sz="1867" dirty="0" err="1">
                <a:solidFill>
                  <a:srgbClr val="002060"/>
                </a:solidFill>
              </a:rPr>
              <a:t>attraverso</a:t>
            </a:r>
            <a:r>
              <a:rPr lang="en-US" sz="1867" dirty="0">
                <a:solidFill>
                  <a:srgbClr val="002060"/>
                </a:solidFill>
              </a:rPr>
              <a:t> la </a:t>
            </a:r>
            <a:r>
              <a:rPr lang="en-US" sz="1867" dirty="0" err="1">
                <a:solidFill>
                  <a:srgbClr val="002060"/>
                </a:solidFill>
              </a:rPr>
              <a:t>creazione</a:t>
            </a:r>
            <a:r>
              <a:rPr lang="en-US" sz="1867" dirty="0">
                <a:solidFill>
                  <a:srgbClr val="002060"/>
                </a:solidFill>
              </a:rPr>
              <a:t> di “</a:t>
            </a:r>
            <a:r>
              <a:rPr lang="en-US" sz="1867" dirty="0" err="1">
                <a:solidFill>
                  <a:srgbClr val="002060"/>
                </a:solidFill>
              </a:rPr>
              <a:t>Interstizi</a:t>
            </a:r>
            <a:r>
              <a:rPr lang="en-US" sz="1867" dirty="0">
                <a:solidFill>
                  <a:srgbClr val="002060"/>
                </a:solidFill>
              </a:rPr>
              <a:t> di </a:t>
            </a:r>
            <a:r>
              <a:rPr lang="en-US" sz="1867" dirty="0" err="1">
                <a:solidFill>
                  <a:srgbClr val="002060"/>
                </a:solidFill>
              </a:rPr>
              <a:t>potere</a:t>
            </a:r>
            <a:r>
              <a:rPr lang="en-US" sz="1867" dirty="0">
                <a:solidFill>
                  <a:srgbClr val="002060"/>
                </a:solidFill>
              </a:rPr>
              <a:t> </a:t>
            </a:r>
            <a:r>
              <a:rPr lang="en-US" sz="1867" dirty="0" err="1">
                <a:solidFill>
                  <a:srgbClr val="002060"/>
                </a:solidFill>
              </a:rPr>
              <a:t>informale</a:t>
            </a:r>
            <a:r>
              <a:rPr lang="en-US" sz="1867" dirty="0">
                <a:solidFill>
                  <a:srgbClr val="002060"/>
                </a:solidFill>
              </a:rPr>
              <a:t>”</a:t>
            </a: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1867" dirty="0">
                <a:solidFill>
                  <a:srgbClr val="002060"/>
                </a:solidFill>
              </a:rPr>
              <a:t>La </a:t>
            </a:r>
            <a:r>
              <a:rPr lang="en-US" sz="1867" dirty="0" err="1">
                <a:solidFill>
                  <a:srgbClr val="002060"/>
                </a:solidFill>
              </a:rPr>
              <a:t>burocrazia</a:t>
            </a:r>
            <a:r>
              <a:rPr lang="en-US" sz="1867" dirty="0">
                <a:solidFill>
                  <a:srgbClr val="002060"/>
                </a:solidFill>
              </a:rPr>
              <a:t> è “</a:t>
            </a:r>
            <a:r>
              <a:rPr lang="en-US" sz="1867" dirty="0" err="1">
                <a:solidFill>
                  <a:srgbClr val="002060"/>
                </a:solidFill>
              </a:rPr>
              <a:t>ottusa</a:t>
            </a:r>
            <a:r>
              <a:rPr lang="en-US" sz="1867" dirty="0">
                <a:solidFill>
                  <a:srgbClr val="002060"/>
                </a:solidFill>
              </a:rPr>
              <a:t>” </a:t>
            </a:r>
            <a:r>
              <a:rPr lang="en-US" sz="1867" dirty="0" err="1">
                <a:solidFill>
                  <a:srgbClr val="002060"/>
                </a:solidFill>
              </a:rPr>
              <a:t>perchè</a:t>
            </a:r>
            <a:r>
              <a:rPr lang="en-US" sz="1867" dirty="0">
                <a:solidFill>
                  <a:srgbClr val="002060"/>
                </a:solidFill>
              </a:rPr>
              <a:t> non è in </a:t>
            </a:r>
            <a:r>
              <a:rPr lang="en-US" sz="1867" dirty="0" err="1">
                <a:solidFill>
                  <a:srgbClr val="002060"/>
                </a:solidFill>
              </a:rPr>
              <a:t>grado</a:t>
            </a:r>
            <a:r>
              <a:rPr lang="en-US" sz="1867" dirty="0">
                <a:solidFill>
                  <a:srgbClr val="002060"/>
                </a:solidFill>
              </a:rPr>
              <a:t> di </a:t>
            </a:r>
            <a:r>
              <a:rPr lang="en-US" sz="1867" dirty="0" err="1">
                <a:solidFill>
                  <a:srgbClr val="002060"/>
                </a:solidFill>
              </a:rPr>
              <a:t>imparare</a:t>
            </a:r>
            <a:r>
              <a:rPr lang="en-US" sz="1867" dirty="0">
                <a:solidFill>
                  <a:srgbClr val="002060"/>
                </a:solidFill>
              </a:rPr>
              <a:t> </a:t>
            </a:r>
            <a:r>
              <a:rPr lang="en-US" sz="1867" dirty="0" err="1">
                <a:solidFill>
                  <a:srgbClr val="002060"/>
                </a:solidFill>
              </a:rPr>
              <a:t>dai</a:t>
            </a:r>
            <a:r>
              <a:rPr lang="en-US" sz="1867" dirty="0">
                <a:solidFill>
                  <a:srgbClr val="002060"/>
                </a:solidFill>
              </a:rPr>
              <a:t> </a:t>
            </a:r>
            <a:r>
              <a:rPr lang="en-US" sz="1867" dirty="0" err="1">
                <a:solidFill>
                  <a:srgbClr val="002060"/>
                </a:solidFill>
              </a:rPr>
              <a:t>propri</a:t>
            </a:r>
            <a:r>
              <a:rPr lang="en-US" sz="1867" dirty="0">
                <a:solidFill>
                  <a:srgbClr val="002060"/>
                </a:solidFill>
              </a:rPr>
              <a:t> </a:t>
            </a:r>
            <a:r>
              <a:rPr lang="en-US" sz="1867" dirty="0" err="1">
                <a:solidFill>
                  <a:srgbClr val="002060"/>
                </a:solidFill>
              </a:rPr>
              <a:t>errori</a:t>
            </a:r>
            <a:endParaRPr lang="en-US" sz="1867" dirty="0">
              <a:solidFill>
                <a:srgbClr val="002060"/>
              </a:solidFill>
            </a:endParaRP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1867" dirty="0">
                <a:solidFill>
                  <a:srgbClr val="002060"/>
                </a:solidFill>
              </a:rPr>
              <a:t>I “Come” </a:t>
            </a:r>
            <a:r>
              <a:rPr lang="en-US" sz="1867" dirty="0" err="1">
                <a:solidFill>
                  <a:srgbClr val="002060"/>
                </a:solidFill>
              </a:rPr>
              <a:t>prevalgono</a:t>
            </a:r>
            <a:r>
              <a:rPr lang="en-US" sz="1867" dirty="0">
                <a:solidFill>
                  <a:srgbClr val="002060"/>
                </a:solidFill>
              </a:rPr>
              <a:t> sui “</a:t>
            </a:r>
            <a:r>
              <a:rPr lang="en-US" sz="1867" dirty="0" err="1">
                <a:solidFill>
                  <a:srgbClr val="002060"/>
                </a:solidFill>
              </a:rPr>
              <a:t>Perchè</a:t>
            </a:r>
            <a:r>
              <a:rPr lang="en-US" sz="1867" dirty="0">
                <a:solidFill>
                  <a:srgbClr val="002060"/>
                </a:solidFill>
              </a:rPr>
              <a:t>”</a:t>
            </a: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1867" dirty="0" err="1">
                <a:solidFill>
                  <a:srgbClr val="002060"/>
                </a:solidFill>
              </a:rPr>
              <a:t>Effetti</a:t>
            </a:r>
            <a:r>
              <a:rPr lang="en-US" sz="1867" dirty="0">
                <a:solidFill>
                  <a:srgbClr val="002060"/>
                </a:solidFill>
              </a:rPr>
              <a:t> “</a:t>
            </a:r>
            <a:r>
              <a:rPr lang="en-US" sz="1867" dirty="0" err="1">
                <a:solidFill>
                  <a:srgbClr val="002060"/>
                </a:solidFill>
              </a:rPr>
              <a:t>disumanizzanti</a:t>
            </a:r>
            <a:r>
              <a:rPr lang="en-US" sz="1867" dirty="0">
                <a:solidFill>
                  <a:srgbClr val="002060"/>
                </a:solidFill>
              </a:rPr>
              <a:t>”: le </a:t>
            </a:r>
            <a:r>
              <a:rPr lang="en-US" sz="1867" dirty="0" err="1">
                <a:solidFill>
                  <a:srgbClr val="002060"/>
                </a:solidFill>
              </a:rPr>
              <a:t>persone</a:t>
            </a:r>
            <a:r>
              <a:rPr lang="en-US" sz="1867" dirty="0">
                <a:solidFill>
                  <a:srgbClr val="002060"/>
                </a:solidFill>
              </a:rPr>
              <a:t> </a:t>
            </a:r>
            <a:r>
              <a:rPr lang="en-US" sz="1867" dirty="0" err="1">
                <a:solidFill>
                  <a:srgbClr val="002060"/>
                </a:solidFill>
              </a:rPr>
              <a:t>sono</a:t>
            </a:r>
            <a:r>
              <a:rPr lang="en-US" sz="1867" dirty="0">
                <a:solidFill>
                  <a:srgbClr val="002060"/>
                </a:solidFill>
              </a:rPr>
              <a:t> </a:t>
            </a:r>
            <a:r>
              <a:rPr lang="en-US" sz="1867" dirty="0" err="1">
                <a:solidFill>
                  <a:srgbClr val="002060"/>
                </a:solidFill>
              </a:rPr>
              <a:t>intese</a:t>
            </a:r>
            <a:r>
              <a:rPr lang="en-US" sz="1867" dirty="0">
                <a:solidFill>
                  <a:srgbClr val="002060"/>
                </a:solidFill>
              </a:rPr>
              <a:t> come </a:t>
            </a:r>
            <a:r>
              <a:rPr lang="en-US" sz="1867" dirty="0" err="1">
                <a:solidFill>
                  <a:srgbClr val="002060"/>
                </a:solidFill>
              </a:rPr>
              <a:t>mezzi</a:t>
            </a:r>
            <a:r>
              <a:rPr lang="en-US" sz="1867" dirty="0">
                <a:solidFill>
                  <a:srgbClr val="002060"/>
                </a:solidFill>
              </a:rPr>
              <a:t> e </a:t>
            </a:r>
            <a:r>
              <a:rPr lang="en-US" sz="1867" dirty="0" err="1">
                <a:solidFill>
                  <a:srgbClr val="002060"/>
                </a:solidFill>
              </a:rPr>
              <a:t>strumenti</a:t>
            </a:r>
            <a:r>
              <a:rPr lang="en-US" sz="1867" dirty="0">
                <a:solidFill>
                  <a:srgbClr val="002060"/>
                </a:solidFill>
              </a:rPr>
              <a:t> e non come </a:t>
            </a:r>
            <a:r>
              <a:rPr lang="en-US" sz="1867" dirty="0" err="1">
                <a:solidFill>
                  <a:srgbClr val="002060"/>
                </a:solidFill>
              </a:rPr>
              <a:t>individui</a:t>
            </a:r>
            <a:endParaRPr lang="en-US" sz="1867" dirty="0">
              <a:solidFill>
                <a:srgbClr val="002060"/>
              </a:solidFill>
            </a:endParaRPr>
          </a:p>
          <a:p>
            <a:pPr marL="380990" indent="-380990">
              <a:lnSpc>
                <a:spcPct val="90000"/>
              </a:lnSpc>
              <a:spcBef>
                <a:spcPct val="20000"/>
              </a:spcBef>
              <a:spcAft>
                <a:spcPts val="800"/>
              </a:spcAft>
              <a:buClr>
                <a:schemeClr val="accent2"/>
              </a:buClr>
              <a:buSzPct val="92000"/>
              <a:buFont typeface="Wingdings 2" panose="05020102010507070707" pitchFamily="18" charset="2"/>
              <a:buChar char=""/>
            </a:pPr>
            <a:r>
              <a:rPr lang="en-US" sz="1867" dirty="0" err="1">
                <a:solidFill>
                  <a:srgbClr val="002060"/>
                </a:solidFill>
              </a:rPr>
              <a:t>Problemi</a:t>
            </a:r>
            <a:r>
              <a:rPr lang="en-US" sz="1867" dirty="0">
                <a:solidFill>
                  <a:srgbClr val="002060"/>
                </a:solidFill>
              </a:rPr>
              <a:t> di </a:t>
            </a:r>
            <a:r>
              <a:rPr lang="en-US" sz="1867" dirty="0" err="1">
                <a:solidFill>
                  <a:srgbClr val="002060"/>
                </a:solidFill>
              </a:rPr>
              <a:t>discrezionalità</a:t>
            </a:r>
            <a:r>
              <a:rPr lang="en-US" sz="1867" dirty="0">
                <a:solidFill>
                  <a:srgbClr val="002060"/>
                </a:solidFill>
              </a:rPr>
              <a:t>: non è </a:t>
            </a:r>
            <a:r>
              <a:rPr lang="en-US" sz="1867" dirty="0" err="1">
                <a:solidFill>
                  <a:srgbClr val="002060"/>
                </a:solidFill>
              </a:rPr>
              <a:t>detto</a:t>
            </a:r>
            <a:r>
              <a:rPr lang="en-US" sz="1867" dirty="0">
                <a:solidFill>
                  <a:srgbClr val="002060"/>
                </a:solidFill>
              </a:rPr>
              <a:t> </a:t>
            </a:r>
            <a:r>
              <a:rPr lang="en-US" sz="1867" dirty="0" err="1">
                <a:solidFill>
                  <a:srgbClr val="002060"/>
                </a:solidFill>
              </a:rPr>
              <a:t>che</a:t>
            </a:r>
            <a:r>
              <a:rPr lang="en-US" sz="1867" dirty="0">
                <a:solidFill>
                  <a:srgbClr val="002060"/>
                </a:solidFill>
              </a:rPr>
              <a:t> tutti </a:t>
            </a:r>
            <a:r>
              <a:rPr lang="en-US" sz="1867" dirty="0" err="1">
                <a:solidFill>
                  <a:srgbClr val="002060"/>
                </a:solidFill>
              </a:rPr>
              <a:t>i</a:t>
            </a:r>
            <a:r>
              <a:rPr lang="en-US" sz="1867" dirty="0">
                <a:solidFill>
                  <a:srgbClr val="002060"/>
                </a:solidFill>
              </a:rPr>
              <a:t> </a:t>
            </a:r>
            <a:r>
              <a:rPr lang="en-US" sz="1867" dirty="0" err="1">
                <a:solidFill>
                  <a:srgbClr val="002060"/>
                </a:solidFill>
              </a:rPr>
              <a:t>professionisti</a:t>
            </a:r>
            <a:r>
              <a:rPr lang="en-US" sz="1867" dirty="0">
                <a:solidFill>
                  <a:srgbClr val="002060"/>
                </a:solidFill>
              </a:rPr>
              <a:t> </a:t>
            </a:r>
            <a:r>
              <a:rPr lang="en-US" sz="1867" dirty="0" err="1">
                <a:solidFill>
                  <a:srgbClr val="002060"/>
                </a:solidFill>
              </a:rPr>
              <a:t>siano</a:t>
            </a:r>
            <a:r>
              <a:rPr lang="en-US" sz="1867" dirty="0">
                <a:solidFill>
                  <a:srgbClr val="002060"/>
                </a:solidFill>
              </a:rPr>
              <a:t> </a:t>
            </a:r>
            <a:r>
              <a:rPr lang="en-US" sz="1867" dirty="0" err="1">
                <a:solidFill>
                  <a:srgbClr val="002060"/>
                </a:solidFill>
              </a:rPr>
              <a:t>competenti</a:t>
            </a:r>
            <a:r>
              <a:rPr lang="en-US" sz="1867" dirty="0">
                <a:solidFill>
                  <a:srgbClr val="002060"/>
                </a:solidFill>
              </a:rPr>
              <a:t> e </a:t>
            </a:r>
            <a:r>
              <a:rPr lang="en-US" sz="1867" dirty="0" err="1">
                <a:solidFill>
                  <a:srgbClr val="002060"/>
                </a:solidFill>
              </a:rPr>
              <a:t>coscienziosi</a:t>
            </a:r>
            <a:r>
              <a:rPr lang="en-US" sz="1867" dirty="0">
                <a:solidFill>
                  <a:srgbClr val="002060"/>
                </a:solidFill>
              </a:rPr>
              <a:t>.</a:t>
            </a:r>
          </a:p>
        </p:txBody>
      </p:sp>
      <p:pic>
        <p:nvPicPr>
          <p:cNvPr id="4098" name="Picture 2" descr="La burocrazia italiana è ultima in Europa per qualità percepita - Il  NordEst Quotidiano">
            <a:extLst>
              <a:ext uri="{FF2B5EF4-FFF2-40B4-BE49-F238E27FC236}">
                <a16:creationId xmlns:a16="http://schemas.microsoft.com/office/drawing/2014/main" id="{3CD2D284-F01E-EDC4-A752-9691E1FEB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97" r="34004" b="2"/>
          <a:stretch/>
        </p:blipFill>
        <p:spPr bwMode="auto">
          <a:xfrm>
            <a:off x="6038849" y="1871133"/>
            <a:ext cx="2762252" cy="45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26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323</TotalTime>
  <Words>2923</Words>
  <Application>Microsoft Office PowerPoint</Application>
  <PresentationFormat>Presentazione su schermo (4:3)</PresentationFormat>
  <Paragraphs>281</Paragraphs>
  <Slides>37</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37</vt:i4>
      </vt:variant>
    </vt:vector>
  </HeadingPairs>
  <TitlesOfParts>
    <vt:vector size="44" baseType="lpstr">
      <vt:lpstr>Arial</vt:lpstr>
      <vt:lpstr>Bradley Hand ITC</vt:lpstr>
      <vt:lpstr>Calibri</vt:lpstr>
      <vt:lpstr>Gill Sans MT</vt:lpstr>
      <vt:lpstr>Wingdings</vt:lpstr>
      <vt:lpstr>Wingdings 2</vt:lpstr>
      <vt:lpstr>3_Macro-strutture</vt:lpstr>
      <vt:lpstr>Presentazione standard di PowerPoint</vt:lpstr>
      <vt:lpstr>Agenda/Sommario/Indice degli argomenti </vt:lpstr>
      <vt:lpstr>La nascita della burocrazia</vt:lpstr>
      <vt:lpstr>Weber e l’analisi del Potere</vt:lpstr>
      <vt:lpstr>La burocrazia secondo Weber</vt:lpstr>
      <vt:lpstr>Il funzionario della burocrazia</vt:lpstr>
      <vt:lpstr>Il funzionario della burocrazia</vt:lpstr>
      <vt:lpstr>La superiorità tecnica della burocrazia secondo Weber</vt:lpstr>
      <vt:lpstr>I limiti della burocrazia secondo Weber</vt:lpstr>
      <vt:lpstr>Separazione tra amministrazione e politica nel modello burocratico</vt:lpstr>
      <vt:lpstr>Cosa resta della burocrazia?</vt:lpstr>
      <vt:lpstr>Dalla burocrazia al New Public management</vt:lpstr>
      <vt:lpstr>Il New Public management</vt:lpstr>
      <vt:lpstr>I principi del new public management</vt:lpstr>
      <vt:lpstr>I postulati del new public management</vt:lpstr>
      <vt:lpstr>Universalismo</vt:lpstr>
      <vt:lpstr>Critiche all’Universalismo</vt:lpstr>
      <vt:lpstr>Monocentrismo – attore dominante</vt:lpstr>
      <vt:lpstr>Critiche al monocentrismo</vt:lpstr>
      <vt:lpstr>Razionalismo</vt:lpstr>
      <vt:lpstr>Critiche al razionalismo</vt:lpstr>
      <vt:lpstr>Tecnicismo</vt:lpstr>
      <vt:lpstr>Critiche al tecnicismo</vt:lpstr>
      <vt:lpstr>Individualismo organizzativo</vt:lpstr>
      <vt:lpstr>Critiche al’individualismo organizzativo</vt:lpstr>
      <vt:lpstr>I limiti del new public management</vt:lpstr>
      <vt:lpstr>Separazione tra amministrazione e politica nel NPM</vt:lpstr>
      <vt:lpstr>L’impatto del NPM in italia</vt:lpstr>
      <vt:lpstr>L’impatto del NPM in italia</vt:lpstr>
      <vt:lpstr>Cosa resta del new public management?</vt:lpstr>
      <vt:lpstr>Dal New public management alla  new public governace</vt:lpstr>
      <vt:lpstr>Il problema del passaggio da government a governance</vt:lpstr>
      <vt:lpstr>Il problema del passaggio da government a governance</vt:lpstr>
      <vt:lpstr>Il problema del passaggio da government a governance</vt:lpstr>
      <vt:lpstr>Il problema del passaggio da government a governance</vt:lpstr>
      <vt:lpstr>Cosa siamo riusciti ad applicare del concetto di governance?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Valerio Giampaola</cp:lastModifiedBy>
  <cp:revision>8</cp:revision>
  <dcterms:created xsi:type="dcterms:W3CDTF">2020-10-09T07:25:14Z</dcterms:created>
  <dcterms:modified xsi:type="dcterms:W3CDTF">2023-07-04T11:00:45Z</dcterms:modified>
</cp:coreProperties>
</file>