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64"/>
  </p:notesMasterIdLst>
  <p:sldIdLst>
    <p:sldId id="452" r:id="rId2"/>
    <p:sldId id="454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314" r:id="rId12"/>
    <p:sldId id="517" r:id="rId13"/>
    <p:sldId id="518" r:id="rId14"/>
    <p:sldId id="363" r:id="rId15"/>
    <p:sldId id="306" r:id="rId16"/>
    <p:sldId id="519" r:id="rId17"/>
    <p:sldId id="520" r:id="rId18"/>
    <p:sldId id="521" r:id="rId19"/>
    <p:sldId id="522" r:id="rId20"/>
    <p:sldId id="257" r:id="rId21"/>
    <p:sldId id="313" r:id="rId22"/>
    <p:sldId id="323" r:id="rId23"/>
    <p:sldId id="324" r:id="rId24"/>
    <p:sldId id="325" r:id="rId25"/>
    <p:sldId id="258" r:id="rId26"/>
    <p:sldId id="259" r:id="rId27"/>
    <p:sldId id="260" r:id="rId28"/>
    <p:sldId id="262" r:id="rId29"/>
    <p:sldId id="339" r:id="rId30"/>
    <p:sldId id="523" r:id="rId31"/>
    <p:sldId id="263" r:id="rId32"/>
    <p:sldId id="317" r:id="rId33"/>
    <p:sldId id="318" r:id="rId34"/>
    <p:sldId id="319" r:id="rId35"/>
    <p:sldId id="320" r:id="rId36"/>
    <p:sldId id="321" r:id="rId37"/>
    <p:sldId id="326" r:id="rId38"/>
    <p:sldId id="353" r:id="rId39"/>
    <p:sldId id="297" r:id="rId40"/>
    <p:sldId id="298" r:id="rId41"/>
    <p:sldId id="524" r:id="rId42"/>
    <p:sldId id="525" r:id="rId43"/>
    <p:sldId id="526" r:id="rId44"/>
    <p:sldId id="527" r:id="rId45"/>
    <p:sldId id="299" r:id="rId46"/>
    <p:sldId id="296" r:id="rId47"/>
    <p:sldId id="267" r:id="rId48"/>
    <p:sldId id="266" r:id="rId49"/>
    <p:sldId id="268" r:id="rId50"/>
    <p:sldId id="269" r:id="rId51"/>
    <p:sldId id="301" r:id="rId52"/>
    <p:sldId id="280" r:id="rId53"/>
    <p:sldId id="402" r:id="rId54"/>
    <p:sldId id="403" r:id="rId55"/>
    <p:sldId id="300" r:id="rId56"/>
    <p:sldId id="279" r:id="rId57"/>
    <p:sldId id="291" r:id="rId58"/>
    <p:sldId id="289" r:id="rId59"/>
    <p:sldId id="292" r:id="rId60"/>
    <p:sldId id="293" r:id="rId61"/>
    <p:sldId id="294" r:id="rId62"/>
    <p:sldId id="366" r:id="rId6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8" autoAdjust="0"/>
    <p:restoredTop sz="91339" autoAdjust="0"/>
  </p:normalViewPr>
  <p:slideViewPr>
    <p:cSldViewPr>
      <p:cViewPr varScale="1">
        <p:scale>
          <a:sx n="75" d="100"/>
          <a:sy n="75" d="100"/>
        </p:scale>
        <p:origin x="179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0A6049F-89C2-4360-9B81-7ABA41042C1A}" type="datetimeFigureOut">
              <a:rPr lang="it-IT"/>
              <a:pPr>
                <a:defRPr/>
              </a:pPr>
              <a:t>11/07/2023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BCC88B1-B8D8-4C1C-A8D1-841456FDA5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532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88B1-B8D8-4C1C-A8D1-841456FDA5EB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03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f97f3281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f97f3281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056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2598834d_2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2598834d_2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274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d343a444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d343a444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524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147993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4147993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499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125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Usa forme, diagrammi e icone disponibili in power point: Inserisci - Forme - Icone.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Immagini ulteriori possono essere inserite dal web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258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3efe41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33efe41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993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33efe4160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33efe4160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417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88B1-B8D8-4C1C-A8D1-841456FDA5EB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84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C88B1-B8D8-4C1C-A8D1-841456FDA5EB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72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28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d343a444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d343a444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360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cfe91c6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cfe91c6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68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d343a444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d343a444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55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0cc58a8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0cc58a8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34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25bfe65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25bfe65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34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0cc58a8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0cc58a8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81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0498-74B9-46A7-A649-599EF71F62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84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518E-2F7C-4679-A4D2-8946D3369A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09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5185-B992-49FF-88A3-CE8D0825C1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3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13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39999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1" y="1536633"/>
            <a:ext cx="39999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82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02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5BEA-6486-490B-9385-8B74E4F4FB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6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3D8D-C4B9-4DA5-A86D-C2D02C1F08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43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D7CB-2001-4470-8465-BEA04D903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7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B7AC-E7A7-424E-B179-BAB4A2E804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83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4EDA-D9B4-487E-A267-F9E810BC6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3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E053-732F-4697-9DB6-DFBB6DF59A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12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4E4D-C3C2-4F7E-A1C9-47BEC1B72F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18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19DE-E81E-486A-AAE1-7D22243504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88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35B8212B-12EE-4CA6-BB4F-109B1BDA7A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7" r:id="rId2"/>
    <p:sldLayoutId id="2147483885" r:id="rId3"/>
    <p:sldLayoutId id="2147483878" r:id="rId4"/>
    <p:sldLayoutId id="2147483886" r:id="rId5"/>
    <p:sldLayoutId id="2147483879" r:id="rId6"/>
    <p:sldLayoutId id="2147483880" r:id="rId7"/>
    <p:sldLayoutId id="2147483887" r:id="rId8"/>
    <p:sldLayoutId id="2147483881" r:id="rId9"/>
    <p:sldLayoutId id="2147483882" r:id="rId10"/>
    <p:sldLayoutId id="2147483883" r:id="rId11"/>
    <p:sldLayoutId id="2147483888" r:id="rId12"/>
    <p:sldLayoutId id="2147483889" r:id="rId13"/>
    <p:sldLayoutId id="214748389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X3nLtoHEc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21" Type="http://schemas.openxmlformats.org/officeDocument/2006/relationships/image" Target="../media/image72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" Type="http://schemas.openxmlformats.org/officeDocument/2006/relationships/image" Target="../media/image93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73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7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B764FAF0-CEDA-46F9-8A54-BAF152CEA8A0}"/>
              </a:ext>
            </a:extLst>
          </p:cNvPr>
          <p:cNvSpPr txBox="1">
            <a:spLocks/>
          </p:cNvSpPr>
          <p:nvPr/>
        </p:nvSpPr>
        <p:spPr>
          <a:xfrm>
            <a:off x="745989" y="4718017"/>
            <a:ext cx="7772400" cy="2139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5800" dirty="0"/>
              <a:t>Approcci, modelli e strumenti di </a:t>
            </a:r>
            <a:r>
              <a:rPr lang="it-IT" sz="5800" dirty="0" err="1"/>
              <a:t>Change</a:t>
            </a:r>
            <a:r>
              <a:rPr lang="it-IT" sz="5800" dirty="0"/>
              <a:t> Management nella PA</a:t>
            </a:r>
          </a:p>
          <a:p>
            <a:pPr algn="ctr">
              <a:defRPr/>
            </a:pPr>
            <a:r>
              <a:rPr lang="en-US" sz="4400" dirty="0"/>
              <a:t>Valerio Giampaola – 11/07/2023 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Università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degli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studi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di Salerno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vgiampaola@unisa.it</a:t>
            </a:r>
            <a:endParaRPr lang="it-IT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 descr="Uer Academy - Per lo sviluppo delle professionalità">
            <a:extLst>
              <a:ext uri="{FF2B5EF4-FFF2-40B4-BE49-F238E27FC236}">
                <a16:creationId xmlns:a16="http://schemas.microsoft.com/office/drawing/2014/main" id="{FD5ED4A9-BDDB-41F2-8E47-0043F112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9452"/>
            <a:ext cx="1108512" cy="11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9998"/>
            <a:ext cx="2592288" cy="1076718"/>
          </a:xfrm>
          <a:prstGeom prst="rect">
            <a:avLst/>
          </a:prstGeom>
        </p:spPr>
      </p:pic>
      <p:pic>
        <p:nvPicPr>
          <p:cNvPr id="4" name="Picture 2" descr="Pubblica Amministrazione accessibile: come includere tutti i cittadini -  Pedius">
            <a:extLst>
              <a:ext uri="{FF2B5EF4-FFF2-40B4-BE49-F238E27FC236}">
                <a16:creationId xmlns:a16="http://schemas.microsoft.com/office/drawing/2014/main" id="{1FA31DC8-90BF-47E8-9397-BA1074D9D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9" y="1237050"/>
            <a:ext cx="7772400" cy="33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2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 spinte al cambiamento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344" y="1968032"/>
            <a:ext cx="8229600" cy="45259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Competitive: </a:t>
            </a:r>
            <a:r>
              <a:rPr lang="it-IT" dirty="0"/>
              <a:t>la sfida in termini di efficienza, qualità e innovazione</a:t>
            </a:r>
          </a:p>
          <a:p>
            <a:r>
              <a:rPr lang="it-IT" b="1" dirty="0">
                <a:solidFill>
                  <a:srgbClr val="FF0000"/>
                </a:solidFill>
              </a:rPr>
              <a:t>Spinte economiche, politiche e globali: </a:t>
            </a:r>
            <a:r>
              <a:rPr lang="it-IT" dirty="0"/>
              <a:t>recuperare efficienza, incrementare i livelli di produttività</a:t>
            </a:r>
          </a:p>
          <a:p>
            <a:r>
              <a:rPr lang="it-IT" b="1" dirty="0">
                <a:solidFill>
                  <a:srgbClr val="FF0000"/>
                </a:solidFill>
              </a:rPr>
              <a:t>Spinte demografiche, sociali ed etiche: </a:t>
            </a:r>
            <a:r>
              <a:rPr lang="it-IT" dirty="0"/>
              <a:t>necessità di gestire la diversità e di promuovere comportamenti di sostenibilità, di radicamento territoriale e sviluppo internazionale</a:t>
            </a:r>
          </a:p>
        </p:txBody>
      </p:sp>
      <p:pic>
        <p:nvPicPr>
          <p:cNvPr id="12290" name="Picture 2" descr="http://www.webethics.net/images/et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22" y="5819064"/>
            <a:ext cx="1885479" cy="10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7" y="5860063"/>
            <a:ext cx="1737600" cy="99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79" y="5051314"/>
            <a:ext cx="4059021" cy="18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cambiamento nelle organizzazioni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it-IT" sz="2133" dirty="0">
                <a:solidFill>
                  <a:srgbClr val="002060"/>
                </a:solidFill>
              </a:rPr>
              <a:t>E’ il processo attraverso il quale le organizzazioni modificano la loro ‘condizione’ con l’obiettivo di conseguire più elevati livelli di efficienza ed efficacia</a:t>
            </a:r>
          </a:p>
          <a:p>
            <a:r>
              <a:rPr lang="it-IT" sz="2133" dirty="0">
                <a:solidFill>
                  <a:srgbClr val="002060"/>
                </a:solidFill>
              </a:rPr>
              <a:t>Il cambiamento punta a individuare nuove modalità di impiego delle risorse al fine di accrescere la capacità dell’organizzazione di produrre valore</a:t>
            </a:r>
          </a:p>
        </p:txBody>
      </p:sp>
    </p:spTree>
    <p:extLst>
      <p:ext uri="{BB962C8B-B14F-4D97-AF65-F5344CB8AC3E}">
        <p14:creationId xmlns:p14="http://schemas.microsoft.com/office/powerpoint/2010/main" val="36837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ruolo del progettista organizzativo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BC79687-57F8-71C9-4BE2-5B433F9FC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3" y="2068527"/>
            <a:ext cx="3899527" cy="3633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133" dirty="0">
                <a:solidFill>
                  <a:srgbClr val="002060"/>
                </a:solidFill>
              </a:rPr>
              <a:t>Gestire il cambiamento attraverso le giuste leve affinché gli individui, i gruppi, le aziende evolvano lungo i percorsi tracciati dal management, tenendo conto delle turbolenze e dei mutamenti di contesto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D26946-891A-0D8E-F105-7C1D867F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372881"/>
            <a:ext cx="455795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9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cambiamento come processo sociale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difficoltà principale risiede nella necessità di mobilitare capacità ed energia delle persone</a:t>
            </a:r>
          </a:p>
          <a:p>
            <a:r>
              <a:rPr lang="it-IT" dirty="0"/>
              <a:t>Il processo di cambiamento è un processo sociale che va gestito</a:t>
            </a:r>
          </a:p>
          <a:p>
            <a:pPr marL="0" indent="0" algn="ctr">
              <a:buNone/>
            </a:pPr>
            <a:r>
              <a:rPr lang="it-IT" dirty="0"/>
              <a:t>“Il prodotto del cambiamento sono le persone”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La gestione strutturale del cambiamento</a:t>
            </a:r>
          </a:p>
          <a:p>
            <a:r>
              <a:rPr lang="it-IT" dirty="0"/>
              <a:t>è progettazione congiunta di procedimenti, tecnologia, persone, organizzazione, ambienti di lavoro e azione partecipata per cambiare prassi lavorative, culture, mentalità, competenze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441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Change</a:t>
            </a:r>
            <a:r>
              <a:rPr lang="it-IT" dirty="0"/>
              <a:t> management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92830"/>
            <a:ext cx="8229600" cy="208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Con il termine </a:t>
            </a:r>
            <a:r>
              <a:rPr lang="it-IT" b="1" dirty="0" err="1">
                <a:solidFill>
                  <a:srgbClr val="002060"/>
                </a:solidFill>
              </a:rPr>
              <a:t>Change</a:t>
            </a:r>
            <a:r>
              <a:rPr lang="it-IT" b="1" dirty="0">
                <a:solidFill>
                  <a:srgbClr val="002060"/>
                </a:solidFill>
              </a:rPr>
              <a:t> management </a:t>
            </a:r>
            <a:r>
              <a:rPr lang="it-IT" dirty="0">
                <a:solidFill>
                  <a:srgbClr val="002060"/>
                </a:solidFill>
              </a:rPr>
              <a:t>si intende un approccio strutturato al cambiamento negli individui, nei gruppi, nelle organizzazioni e nelle società che rende possibile - gestendola - la transizione da un assetto corrente ad un futuro assetto desiderato</a:t>
            </a:r>
          </a:p>
        </p:txBody>
      </p:sp>
      <p:pic>
        <p:nvPicPr>
          <p:cNvPr id="1026" name="Picture 2" descr="Change Management 101: The Definitive Guide">
            <a:extLst>
              <a:ext uri="{FF2B5EF4-FFF2-40B4-BE49-F238E27FC236}">
                <a16:creationId xmlns:a16="http://schemas.microsoft.com/office/drawing/2014/main" id="{51BB87A4-94A8-5907-C6CF-F8D4677E8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1" b="19100"/>
          <a:stretch/>
        </p:blipFill>
        <p:spPr bwMode="auto">
          <a:xfrm>
            <a:off x="457200" y="3909054"/>
            <a:ext cx="8229600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5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keytraining.it/wp-content/uploads/2012/11/organizzare-gest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1" y="1636237"/>
            <a:ext cx="5791217" cy="22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../.Il </a:t>
            </a:r>
            <a:r>
              <a:rPr lang="it-IT" dirty="0" err="1"/>
              <a:t>change</a:t>
            </a:r>
            <a:r>
              <a:rPr lang="it-IT" dirty="0"/>
              <a:t> management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032" y="4294035"/>
            <a:ext cx="8229600" cy="2365723"/>
          </a:xfrm>
        </p:spPr>
        <p:txBody>
          <a:bodyPr/>
          <a:lstStyle/>
          <a:p>
            <a:r>
              <a:rPr lang="it-IT" dirty="0"/>
              <a:t>Gestisce, coordina e pianifica il cambiamento nelle organizzazioni</a:t>
            </a:r>
          </a:p>
          <a:p>
            <a:r>
              <a:rPr lang="it-IT" dirty="0"/>
              <a:t>Conduce l’organizzazione verso il cambiamento nel modo più semplice possibile</a:t>
            </a:r>
          </a:p>
          <a:p>
            <a:r>
              <a:rPr lang="it-IT" dirty="0"/>
              <a:t>Rende i risultati conseguiti duraturi nel tempo</a:t>
            </a:r>
          </a:p>
        </p:txBody>
      </p:sp>
    </p:spTree>
    <p:extLst>
      <p:ext uri="{BB962C8B-B14F-4D97-AF65-F5344CB8AC3E}">
        <p14:creationId xmlns:p14="http://schemas.microsoft.com/office/powerpoint/2010/main" val="14961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DCC91-EA86-4CF5-9BD5-CA8A504E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Il processo di apprendimento individuale (</a:t>
            </a:r>
            <a:r>
              <a:rPr lang="it-IT" dirty="0" err="1"/>
              <a:t>Shank</a:t>
            </a:r>
            <a:r>
              <a:rPr lang="it-IT" dirty="0"/>
              <a:t>, 1995)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D906650-D825-46D0-BFB2-73C9750EC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2857"/>
            <a:ext cx="8229600" cy="3313876"/>
          </a:xfrm>
        </p:spPr>
      </p:pic>
    </p:spTree>
    <p:extLst>
      <p:ext uri="{BB962C8B-B14F-4D97-AF65-F5344CB8AC3E}">
        <p14:creationId xmlns:p14="http://schemas.microsoft.com/office/powerpoint/2010/main" val="35073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CB6E37-B981-4E4C-A21B-761E69B3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Le possibili derive dell’apprendimento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115EF-54DB-4440-BF4A-D6354A143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Shortcut</a:t>
            </a:r>
            <a:r>
              <a:rPr lang="it-IT" dirty="0"/>
              <a:t>: gli individui selezionano e mettono in pratica solo alcuni degli elementi appresi generando, così, distorsioni nelle procedure e nei comportamenti</a:t>
            </a:r>
          </a:p>
          <a:p>
            <a:r>
              <a:rPr lang="it-IT" dirty="0"/>
              <a:t>Back to the </a:t>
            </a:r>
            <a:r>
              <a:rPr lang="it-IT" dirty="0" err="1"/>
              <a:t>origin</a:t>
            </a:r>
            <a:r>
              <a:rPr lang="it-IT" dirty="0"/>
              <a:t>: gli individui, dopo un certo periodo di utilizzo di nuove procedure e comportamenti, tendono ad avvicinare gli stessi a quelli passati rispetto ai quali si sentono più sicuri </a:t>
            </a:r>
          </a:p>
        </p:txBody>
      </p:sp>
    </p:spTree>
    <p:extLst>
      <p:ext uri="{BB962C8B-B14F-4D97-AF65-F5344CB8AC3E}">
        <p14:creationId xmlns:p14="http://schemas.microsoft.com/office/powerpoint/2010/main" val="28950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A8104B-DAE7-4215-B86A-54328072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cambiamento secondo Lewin (1997)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2732837-A02D-4A88-9CF2-748F51C0F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294" y="1845765"/>
            <a:ext cx="7591413" cy="316647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20795F-233B-4E00-B89F-E0B84BA85092}"/>
              </a:ext>
            </a:extLst>
          </p:cNvPr>
          <p:cNvSpPr txBox="1"/>
          <p:nvPr/>
        </p:nvSpPr>
        <p:spPr>
          <a:xfrm>
            <a:off x="443542" y="4869160"/>
            <a:ext cx="825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Nella fase di </a:t>
            </a:r>
            <a:r>
              <a:rPr lang="it-IT" b="1" i="1" dirty="0">
                <a:solidFill>
                  <a:srgbClr val="002060"/>
                </a:solidFill>
              </a:rPr>
              <a:t>apprendimento collettivo </a:t>
            </a:r>
            <a:r>
              <a:rPr lang="it-IT" dirty="0">
                <a:solidFill>
                  <a:srgbClr val="002060"/>
                </a:solidFill>
              </a:rPr>
              <a:t>le persone si sforzano di costruire risposte in maniera congiunta partendo da cosa stanno apprendendo individualmente: 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ricostruiscono routine operative, collaborative, comunicative </a:t>
            </a:r>
          </a:p>
        </p:txBody>
      </p:sp>
    </p:spTree>
    <p:extLst>
      <p:ext uri="{BB962C8B-B14F-4D97-AF65-F5344CB8AC3E}">
        <p14:creationId xmlns:p14="http://schemas.microsoft.com/office/powerpoint/2010/main" val="2284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B16FF-FDC0-4CBF-88C0-331865F3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agenti del cambiamento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56593EA-C127-4847-B375-09337AEC5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248" y="1993479"/>
            <a:ext cx="7023125" cy="3409837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7709F1-7878-46EA-98CC-C171B2C216C8}"/>
              </a:ext>
            </a:extLst>
          </p:cNvPr>
          <p:cNvSpPr txBox="1"/>
          <p:nvPr/>
        </p:nvSpPr>
        <p:spPr>
          <a:xfrm>
            <a:off x="443542" y="5087197"/>
            <a:ext cx="82569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Gli individui apprendono dagli artefatti e dal fatto di essere coinvolti nello sviluppare e adattare gli artefatti integrandoli nell’organizzazione reale</a:t>
            </a:r>
          </a:p>
        </p:txBody>
      </p:sp>
    </p:spTree>
    <p:extLst>
      <p:ext uri="{BB962C8B-B14F-4D97-AF65-F5344CB8AC3E}">
        <p14:creationId xmlns:p14="http://schemas.microsoft.com/office/powerpoint/2010/main" val="38711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049471"/>
            <a:ext cx="4764737" cy="273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o 12"/>
          <p:cNvGrpSpPr/>
          <p:nvPr/>
        </p:nvGrpSpPr>
        <p:grpSpPr>
          <a:xfrm>
            <a:off x="538969" y="1108341"/>
            <a:ext cx="6624736" cy="5039787"/>
            <a:chOff x="2270297" y="1312748"/>
            <a:chExt cx="6624736" cy="5039787"/>
          </a:xfrm>
        </p:grpSpPr>
        <p:sp>
          <p:nvSpPr>
            <p:cNvPr id="5" name="Arco 4"/>
            <p:cNvSpPr/>
            <p:nvPr/>
          </p:nvSpPr>
          <p:spPr>
            <a:xfrm rot="18593400">
              <a:off x="1748383" y="2862296"/>
              <a:ext cx="5039787" cy="1940692"/>
            </a:xfrm>
            <a:custGeom>
              <a:avLst/>
              <a:gdLst>
                <a:gd name="connsiteX0" fmla="*/ 4487288 w 8974576"/>
                <a:gd name="connsiteY0" fmla="*/ 0 h 3572904"/>
                <a:gd name="connsiteX1" fmla="*/ 8974576 w 8974576"/>
                <a:gd name="connsiteY1" fmla="*/ 1786452 h 3572904"/>
                <a:gd name="connsiteX2" fmla="*/ 4487288 w 8974576"/>
                <a:gd name="connsiteY2" fmla="*/ 1786452 h 3572904"/>
                <a:gd name="connsiteX3" fmla="*/ 4487288 w 8974576"/>
                <a:gd name="connsiteY3" fmla="*/ 0 h 3572904"/>
                <a:gd name="connsiteX0" fmla="*/ 4487288 w 8974576"/>
                <a:gd name="connsiteY0" fmla="*/ 0 h 3572904"/>
                <a:gd name="connsiteX1" fmla="*/ 8974576 w 8974576"/>
                <a:gd name="connsiteY1" fmla="*/ 1786452 h 3572904"/>
                <a:gd name="connsiteX0" fmla="*/ 0 w 5034929"/>
                <a:gd name="connsiteY0" fmla="*/ 0 h 1940692"/>
                <a:gd name="connsiteX1" fmla="*/ 4487288 w 5034929"/>
                <a:gd name="connsiteY1" fmla="*/ 1786452 h 1940692"/>
                <a:gd name="connsiteX2" fmla="*/ 0 w 5034929"/>
                <a:gd name="connsiteY2" fmla="*/ 1786452 h 1940692"/>
                <a:gd name="connsiteX3" fmla="*/ 0 w 5034929"/>
                <a:gd name="connsiteY3" fmla="*/ 0 h 1940692"/>
                <a:gd name="connsiteX0" fmla="*/ 0 w 5034929"/>
                <a:gd name="connsiteY0" fmla="*/ 0 h 1940692"/>
                <a:gd name="connsiteX1" fmla="*/ 5034929 w 5034929"/>
                <a:gd name="connsiteY1" fmla="*/ 1940692 h 1940692"/>
                <a:gd name="connsiteX0" fmla="*/ 0 w 5039787"/>
                <a:gd name="connsiteY0" fmla="*/ 0 h 1940692"/>
                <a:gd name="connsiteX1" fmla="*/ 4487288 w 5039787"/>
                <a:gd name="connsiteY1" fmla="*/ 1786452 h 1940692"/>
                <a:gd name="connsiteX2" fmla="*/ 0 w 5039787"/>
                <a:gd name="connsiteY2" fmla="*/ 1786452 h 1940692"/>
                <a:gd name="connsiteX3" fmla="*/ 0 w 5039787"/>
                <a:gd name="connsiteY3" fmla="*/ 0 h 1940692"/>
                <a:gd name="connsiteX0" fmla="*/ 0 w 5039787"/>
                <a:gd name="connsiteY0" fmla="*/ 0 h 1940692"/>
                <a:gd name="connsiteX1" fmla="*/ 5034929 w 5039787"/>
                <a:gd name="connsiteY1" fmla="*/ 1940692 h 194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39787" h="1940692" stroke="0" extrusionOk="0">
                  <a:moveTo>
                    <a:pt x="0" y="0"/>
                  </a:moveTo>
                  <a:cubicBezTo>
                    <a:pt x="2478261" y="0"/>
                    <a:pt x="4487288" y="799822"/>
                    <a:pt x="4487288" y="1786452"/>
                  </a:cubicBezTo>
                  <a:lnTo>
                    <a:pt x="0" y="1786452"/>
                  </a:lnTo>
                  <a:lnTo>
                    <a:pt x="0" y="0"/>
                  </a:lnTo>
                  <a:close/>
                </a:path>
                <a:path w="5039787" h="1940692" fill="none">
                  <a:moveTo>
                    <a:pt x="0" y="0"/>
                  </a:moveTo>
                  <a:cubicBezTo>
                    <a:pt x="2478261" y="0"/>
                    <a:pt x="5169647" y="1115240"/>
                    <a:pt x="5034929" y="1940692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270297" y="5229200"/>
              <a:ext cx="15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Negazione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710457" y="370774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Accettazione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702345" y="4691854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Incertezza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193546" y="4261738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Resistenza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510657" y="2853768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Miglioramento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589610" y="322310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Adattamento</a:t>
              </a: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219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Curva di accettazione individuale del cambiamento</a:t>
            </a:r>
          </a:p>
        </p:txBody>
      </p:sp>
    </p:spTree>
    <p:extLst>
      <p:ext uri="{BB962C8B-B14F-4D97-AF65-F5344CB8AC3E}">
        <p14:creationId xmlns:p14="http://schemas.microsoft.com/office/powerpoint/2010/main" val="40392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sultato immagini per l'arte di vincere&quot;">
            <a:extLst>
              <a:ext uri="{FF2B5EF4-FFF2-40B4-BE49-F238E27FC236}">
                <a16:creationId xmlns:a16="http://schemas.microsoft.com/office/drawing/2014/main" id="{0DB40D35-B2D0-4456-88CD-42DF5549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42" y="740701"/>
            <a:ext cx="3988321" cy="56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1AB372-8A26-42F6-A7DF-C9653A4EED93}"/>
              </a:ext>
            </a:extLst>
          </p:cNvPr>
          <p:cNvSpPr txBox="1"/>
          <p:nvPr/>
        </p:nvSpPr>
        <p:spPr>
          <a:xfrm>
            <a:off x="4932040" y="1823710"/>
            <a:ext cx="38164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Lezioni di </a:t>
            </a:r>
            <a:r>
              <a:rPr lang="it-IT" sz="2800" b="1" dirty="0" err="1"/>
              <a:t>change</a:t>
            </a:r>
            <a:r>
              <a:rPr lang="it-IT" sz="2800" b="1" dirty="0"/>
              <a:t> management</a:t>
            </a:r>
          </a:p>
          <a:p>
            <a:r>
              <a:rPr lang="it-IT" sz="2000" dirty="0">
                <a:hlinkClick r:id="rId3"/>
              </a:rPr>
              <a:t>https://www.youtube.com/watch?v=H_X3nLtoHEc</a:t>
            </a:r>
            <a:endParaRPr lang="it-IT" sz="2000" dirty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2555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L’impatto del cambiamento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2130619"/>
          <a:ext cx="82296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it-IT" sz="1300" dirty="0"/>
                        <a:t>STRUTTURA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MECCANISMI OPERATIVI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TECNOLOGIA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PERSONE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300" dirty="0"/>
                        <a:t>Deleghe</a:t>
                      </a:r>
                      <a:r>
                        <a:rPr lang="it-IT" sz="1300" baseline="0" dirty="0"/>
                        <a:t> 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Meccanismi di relazione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Processi di lavoro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Comportamenti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it-IT" sz="1300" dirty="0"/>
                        <a:t>Meccanismi di coordinamento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Processo decisionale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Macchinari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Valori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300" dirty="0"/>
                        <a:t>Ruoli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Metodi di lavoro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Aspettative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300" dirty="0"/>
                        <a:t>Responsabilità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300" dirty="0"/>
                        <a:t>Percezioni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AutoShape 4" descr="data:image/jpeg;base64,/9j/4AAQSkZJRgABAQAAAQABAAD/2wCEAAkGBxITEhUTEhMVFhUWFRUYFxcYGBcXGBcVGBgeFxgYFxgdHSggGCAlHRYWITEhJSotLi4uGB8zODMtNygtLysBCgoKDg0OGhAQGi0dHR8tLS0tLS0tLS0tLS0tLS0tLS0tLS0tLS0tLS0tLS0tLS0tLS0tLS0vLS0tLS0tLS0tLf/AABEIALkBEQMBIgACEQEDEQH/xAAcAAAABwEBAAAAAAAAAAAAAAAAAgMEBQYHAQj/xABGEAACAQIDBAYGBwYEBgMBAAABAgMAEQQSIQUGMUEHEyJRYXEygZGxwfAUQlJyodHhFSMzYoKiQ1OSwhYkk7LS8WOj0zT/xAAYAQEBAQEBAAAAAAAAAAAAAAABAAIDBP/EACIRAQEBAAICAwACAwAAAAAAAAABEQIhEjEDIkGB0VFhcf/aAAwDAQACEQMRAD8AvMa0ui0VFpwi10ctdUUslcVaUWOrDowowrojo4jqWuLSyCgiUsq1VnQAo4FACjAVkuAV21dtXak5au2rtCpOWoWo1CpC2oWo1qFSFoV2hUhbVy1HrlqQTIopFKEUMlSwjauSCl8tqTYXq1qTo3IpJlpyUpNlrQw2ZaRdadMKRYUsqpjx+8f7xpkwqSxkRMj2+0ffSD4RvD21NxHSCkpFp/NhWHd7aayR60K+zPLQpx1JoVJdEWl0FEQUsgoZKIKWUURBSqiojKKVUUVRSqihUAKOBQAowFAACjWoCu1EKFdoVEKFCu1JyhXaFScoV2hUnKFdrlSC1ctXaMBUs0XLRq7ahQ3JgpFEYCutRDTg0i4ojUswpMitMUgwpNhThhSTCllA4vA2JbOBckniPGmzYdNO1x8WP+2pbGtobE6m2hI+FMGY6cf9THn6qstdZeMMcThVHM+xvOmjYUX1PG1tGFSeIQ8dP7jyHjTbKTa1uX2hRlW8TDql7/8Au/KhTrqW8Pa351ynKPLis6LS6LSaCl0FZFg6CllFEUUqoqZGAo4FcUUcCgugUYUBXQKiFdoWrtSChQoVIKFFmkVFLMQFUEkngABck+qmOH25hnw/0pZkOHsW629kspKkknhYgigpChRMPMrqrowZHUMrKQVZWFwQRxBBBvSlKcoV2mu1MckEMk8l8kSM7WFzlUXNhzOlSOaFU3o936/aXWq0IheMKbBy4ZWuL3yrYgjh4irnQsACgzAAkmwGpPcBXDWO4DpekiM8G0sMTIrSKOoAFiCQY3Dtw5BwdRbTmYxqmw9uYbGRmTCyrKgYoSt9GHEEEA8wfEEEaGojc3fbD7SbELAHHUOAc1rOrFgrrYnQ5G/DvrBOj39rXmj2Xe7Iom1iCgG4VryEWPpWI1qd2NuTvDs4vJhEUF0yOEkhc5eI7L6XB4Ea0NNxwW38LNNNh4pleaA2lQXup87WNibG17HQ60+Irzh0fb0DY+JxP07D4jrJEUWygSZgxY5g5FwxPpC/DnWodFu+WM2kcTJNFGkCOqxZb3DEEshYnt2XISbDVvGw1GeUXwiiEUpeitWmMJNSbCsfm3xxcWOljEGcdfIuZRLI4sxAIQANYacuHDlWxNXn+D5ufyXl5cfHL13u/wBOvy/FOGZdRE/o/wBRpmw+daeyDs/1fCkLaj1d9e7j6ea+yUo1NNnWncgpBxQja1ClLfOtdqScjpygpCMU5SuLoUUUoooiilVoQwowrgowqLoowrldqTtChQqLtqrO8G++HwWJTD4hZVEiZxKFzR+kVy2HaJ01sDbMvfU/jhJ1b9SVEuRurL3yCSxyl7a2va9uVY7jJtp7QxCYTExxrNA7MpQ9UQECNK3WAvqUkiVSFsDKGOqixTDbYmI2lM2PgwRefDYlsQAzXPU52KreR3URMUIJTtsLC6KaIdytqfR5tmIVMapHOYhiEP7x2fL2jh1uueG5S4sbHMb1Fb2b7zTlcJgFfDYVLRpFEbPI3A5mQm4JuAFJzXub30hMZuLtTDJ9JOGljC9rOjLnTvYhGzr4m2mt7UNLtLvLtKF8Bs7/APjjw5wqTSvlR3jDCO5BLLk0sShZSWW7C9q1zZ+8mDnmeCDERSSxgM6owawvbiNDY6EA6XF7XFYVu1vU+Pj+gYxXnxHHBzDIZFlUX7bOQpAAuSfSUMDmJF3e5G8OG2Yz4ZsHPJipZSrGJQblTlaJAdSEcSWy3BBBJvcBZXbpq2Zi5cPFNhnfJhy7zIrhDly3Et7gnIA2l+DXHCs6wO922MdANnwXlHVlHKqDI8ZuD10rnKosct+yTbiTTrf7pQaUYrBRYcJGSYjIzHrOy1n7I7IuAVtfgauXQFHD+zpGW3W/SHEvG+ijIPLKdPEt41LvFF2ZjdqbCk6yXDZUmyqwfIyPluQBLGWyNqxAv36G2k5udv1tXHbTTKf+XMhMkQReqihyn0pAubNYaEnVraAG1aP0lLEdlYzrrZRA5W/+YBeK1+efJbxrG+jPf+LA4XEYdy6SSuzwy5Q8UcjRhA0ovmsCqk2U6A0Feekrau1cFiBiYZh9FfKqplUqjAarICL9ohiGBHdpYXhdxtxv2oZsftBmImLiML2CzeiZdOSkWUcCVN7i167vhj9qsqRY2YyK/biIMXVScg6tGoDDtDjwuDat92UkUMMUEZGWNFRRpwUAe3SkbkYNsTHybE2qyTX6sHq5bA9uBtUlUc7dlrC/1141vWztsYef+BPFLoD2HVzY66gHSsK6TXfaO2hhYEUOuTDqTpmIBkdnPILmf1KeN7U33y6MMTsyAY2PEh+rZczIrQyRFiFVkbMbjMQOR1HjUW372brYbaEJixCX0OSQWzxt9pG944HnWBx7U2vsqWTZUD2ZphksiMztJYK0RYGwcZfI34G9X/dXpowv0dEx3WrOqgO6xhkkI0DDKbgkWJFgLk2qk9LG+GExmIw2IwLSCWFWDSFTGRZg8WU3vdTnPDnUJrStkSbZwcKwyYcYpsubrFZbBjqVtmBNifC+tqVwO2drs563BsqEWGUILNcW4uT3+HlTfov/AG47ddtGT/l2i7COIxKXJUq9kQFRlzCzEHXh3aIRWJ8f+63fl/zxjP5pmhnJbDos0oVnYlMzDVVJZb39Ei1WrZmJzr424d1Qu++DdnjkUGyQzM5tplVo+J5EB2Nu4N3VRMB0oQYfExxG7xsQskoPZQNwYfbANiT3XteqdcsN+3DWmsOz/UPdSKrqKXI7J+8PcaSUa+o17J6eW+yTikHFOXFIOKAQtQo9CpJxBS6CkUpdK4uhRaVWiLSi0EIzp6z76UFJYbVdDfU++lrVVOihQFdFRCu1yu1JF7y7PnngaPD4g4eQlSJAuY2B1XiCL8LjhWb7l4eVJ8fG0hlxAw2IUS9YZBJIrDMVJNwQGgBuBqANbVp+2tmjEwSQM7oJFylozlceR/PQi4rEtsR4bZWPjhweIlLgfvSXjVkDDtwoSnV53QIRcCzJHrrpmtRFdDksI2nD1ltUcRX4dYV7PrtmA8SOdej5CACWIAAJJPADnfwrzvvVuEzKMbsgticLIAwCEvNEw4gg9t9f6gbgjS9V6fae2cSpwjPjpQLK0WWQnhoJNMxHPtnxqQm7tjtmE4XRPp147aDqetJ4d3V39VX6famNh2xin2fhWxJ6yRXRl7CoVhuUl0yMZEkB1I7PDnURsTdd9lRjG4mUR44hvomHHVv9U52mzaBMpOZgRkW5zXNqmej7Ym02lh2jhsTCYJyOuSRiWZOsLTEqFKhusaZgA3ZLWvxpGtLk2LhJEM+IwcKSSQ/vyYldgGX94hkABa2ozDurzju5tPFwYyX9jmdwS+VRH1jSQK3ZMkViCQCNbXF9LXr1LjrdW4bUFSpGutxa341TZd3sLsiDFY+GIdeyADkiBiqBEUAAKDlY8zY692be8a4zZrFN796Np4qRMPtF3gXMh6tomhVATbrGS2ZgNTrfgbVqmJ6INn/Rg0SvJKkLFbSlVxEmUsvWHUKCbarawPhUJszYCbfJlxRaObDhELxiyTRtmZVYfVIN+0vJuHC2s7IOWEKfSS6kd1rgDTuFh6qZYrxuMG3xi2paOTGwtGsYyRAKojj0FlXKTb0RxJJy8dK3rZmKWeGOZGusiK48mAPxrOuknC7Txkww0OHY4dcrBhoruRxZmIAykkZR563FoPcnfM7OMuCxwdVjLFCLsUfRjHZTqGtcHhdjc2Omp1WbNR3SYj7O2wMVA653yYhQRfKSDGyuOatlbnwY8LXprvd0l4rakQwceHC9Yy5lRmleQqQyqoyjKMwB5nQa8a5szCSbb2qzzZhGTnkt/h4dNEjU8ibgeZZq3fA7Nw8ACwRrGAAvYRF0GliQLnhzqk1Wsy3c6HMN1SNjmmMrKC6I6qsZOuUWUliBYE3te9qqHStufhMFPhoMF1ryTKS0ZYSHtMEiyALe7HOLeArZN7944MDEZJpdSDkj0zyHuUe88BWHYfAbW2jK+04IyzJMMjBkBRo7Mqxqx7QQZeWvib02T8Et/Wt9F8+2w3U7RhtAkXYlfJ1mYFQqHK3a0zakX041oZqK3QxmJnwcMuLi6mdlOdPEEgNb6uYANl5XqWIogqo9KuKWPZOMZgSDFkFjY3kZYx6gWBI5gGvKNeoOm0n9j4m32oL+XXJ8bVl25u4a43YuJmCWxCzO0DW1ZYowTH5MSw8GAPKitT01XcraIxOzsPKDclEVj/OgKP8A3Kalwmp4cKzXoK2qHwk2GPpRSq48UkBGnkyG/wB4VpSjjXfjfq5cp2TkWkHFOil9KBiFVuAwtQp/1Y+TQrPksPkFOEWiR0utctdvEaMUoeFFWhK1gaj6I7KHY/qNPqZYJrdk95/Onop5exx9Bau2oV2snBbV21FkmVVLsQFAJJJ0CgXJJ7rU32VtOHExiWCRZI2vZlNwSDY/iKVh2BVe2/sGIQ4uXD4SF8VLDINVS8j5MqhmPLhz1qwg12gvPu0dk7R2Pg0x0mJZZpXiiaNT2kAVmXrGuY5myoVOZGI0s1hYu9qbd2zhpoo3Z45doSQGM/8AL31EcTLI3VHKwuvoppmB11FaDtnaLS7Xw+BzMIRBJJKo0zswIUFh2ly2BuCPStzo29O0Y+vRBBHM+EyS3kGZlZrkCM37LZVvmN9StZvKTutceN5dRn+y905m2tJh9pRNiYHjeRZf3jqWy2TNMbMCAJAEJABa4GorS90N1odnxPFA0hR5Gks7BslwBlWwGmnPXvNV/pPxzQ4D6XhpOqcvCesUKGdGBAUki9u0D6qvGElDorjgyhh5EXro42lJIcxUG5Ua21vfS3xo+Jw0cqNFIoZHBDKw0KnQgg0oq0ZhwrNjctR+z9kYfCoVgjWNSSxC8za1zfUmwA9VISRguXAIuDm5g9xtfS1vxp5iuB/Smki3BANiQQCMml760yarcdKdw18VPHTxrKsF0UTTGabaOICOxdgISHu1yS7Fl9HuUa2tqOFHO38SCQZnuDY8OI48u8V195cWQQZpLEWPCxB9Vbs1jWe7kzbTBkk2aHuEUy5RERYXZQRJoT6VgNTrU1s3fXb2PLR4V8xVczdXHAhy8PSYcSToBqeVTOycY+FUph26pS2YhbAFrWudO4AUlsaZcKWOGKxFwM2QgZgpNr+RJ9tGHyV7cLdgbWxGI+l4iYSRopuTmcsWK9ouCbLb0dOPKtN6MN1MXs44mKd4nhZ1aLKTctYhntbs3AQEEnVdO81rZ+IaKWSeEhZJb9Y65bub3N+XHXzqS/4gxn+c/wDb+VUgtavsqUshvyYgeQtTw1jsO8OMUWWZgL/y8fZSg3lx3+e/sX8qrNpnLItfS/hy2x8YFtcIja9yyo5/BTUV0ItfY0elsrzjz7ZN/wAbeqoDae1MViI2hmkd43tmU2AYA3sbAG1wKS2VjZsNF1MDGOO5OQAWu3HiL61YtiPwbrg95GijjyR4hLEA9ks6dZnC8v3ikW5a+Vauo41l00ZedcSwJmSwWQ8VAvYDlzPtqSG2sUP8VvYv5VuXGL2ujzA8m9RtSDsp+p+JqoHb2I/zj/b+VE/bOIJ0lYn1flRrS3dn7H4mhVR/a+J/zH9g/KhUGpI1Lq1M0U0sorGN6do1d6xar22t54MKnWOwZFmSGYowLQlxcMyjXTs3A1s1+VZ1jOl1M62ElhipM7IoCvgxnEZUOwYSHNGSDb0OV7UdHtsUrKacrMO8e2sy3T6R4cU8cV266WeYCOzL1eHQM6O7HsscqgWB4nwq94LERyoHimEiEmzIQynKcrAEXB1Vh/6p6HaRlmspYAtYE2WxJsL2HieFZhiulDBYzZ+LSQthpmgmRY2uxYshCdWwAubkXBsR5a0pvlvltDZ+JF4Y5MK6jq2OYFmAu13Hote/ZIOliOdqhu10ezbUTEY12EIleV4VA7LyM5Zr81jBJUW10vwHaD/1Ebv734/9nT7Nhw74hXVkV1WR2hjkFnQKqm4ILWuRbMeIsKPsjejaezMBPhfok0SyMWSeSOWMw5wFfLdbE6XBuLEk61PdDu8X0TFSYHEfuxK9hm0yYlOwUbl2gMvmgH1q3KQaW7+R51LWFdHG/ODwGyykkrGVZpGEK3LNmy5cvILpxvYG/PjpW623TjMLFicjxdYCcjNe1mK3B0uDa4NhcVUOk3osiljfE4GMRzKCzxILJKBxyKPRfnpoeFr61X90ukPH4l8LgsJg8OSqxq5s1uqSys5NwIltz11IA1IFalxmzVq3/wB255ZI8dgHK4yAAAXH71Bfs66X7TDXiGIPKo3c3A4vHwYvFYtVL4hBHGbZSTEGjLFR6Othpb0TwrSt5JxhsLPOsedo42ZVVSxZgOyLAXte1zyFzyqpdF+LX9nRZpkZz1jNZluC8jP2hfQ668KxzytcbYoe5uxsZtfqFxkh+h4MKuX0S7gaRkDicuUFjqFNhqSa3mMDgOArOOjzEMm0NpQWJiaQTxuBdCW0kAcdk6sote/ZbuNtGStz058vZylUHpW3kmwwgihdoy2Z2kU2Nl7OQXB07Vz5Dxq+x/l31jXTdIxxcEY7TdSMqjiWeRgFA7yQBWK3FXk35xOZHOJncRyK2VpGCsAbkMBYMOWt63sMPD2r3nwrFukzdCLBwYZogBmXqpTcduULmz+bWf8A0itc2Fiusw0D3Pbhibieag93jWuKqKxu5eDlkaRkbM5LNlcAZjYk20tc6+ukTuHgfsv/ANUD86s4N7a/j4DvFdB+br8BWgqc24OA4FX5f4p/8fCmq9HGzgdI34t/jH6+UHS3r86us7a6N3cz4+FIZ/Hu+se9fCnEq+D6PcAosqOBx/i31IHhTk9H+C7pP+p+lWCFtRr/AHeHlS8koHP8R4/lVgVyHo+wRNrSf6x+VLP0cYKxt1oPI5wbHytVgwr3P6j4U6L1mwxjW8+6WIwpzKqyx94BB9+h/lPqJ4VA4LERE9tLgGxAJVh3jXga9AOAwsQCO4i4qhb1bjRSgywkJJblz8OPa8jw5EUQ3ij9l7t7OxCZo2kvcXUuLjQ30trwGtPJNxcJb/E/1D/xqhM8+FkAe6NfsuL5WPnyPgdau+w971kASaytyfgD524VvrGO9IDo6wINwJb5g3pfWW9j6Pia5BuFhI82TrRmtftDlw5eNW02OuhB7rm9IuPD8KMaqu/8H4fvl9q/+NCp754UKsCdVqa7c2gkELPJI8QPZEqRtKY2YGzlQrAAd7DLwB40XG7Thw8RmnfIgtdrE6k2AsASbkiq3vdvBHPgXfDYmZSVdQscLMZCyGySXjJjU2PbBFtdaxb+NyfrGt59sSYqdppSjPYLmVOrDBNFYrc6keJ7uAFQMhpzMaZu1BJtW29Fm+MssLQGUNOkXVYbDLCVjHVoMsssqqcuY2U3KgZTYdqsQvV+6IsTKk83VSSqSseWNI86zyAkxxSvkbqVJuM2nE6i1SSW+O19qTmPCY1RES6lVCWBZuwrZrnMBmPA863Hd/DJFH1UeiRhUUdyqMo91YZvfjdpGaLE46BoxG46tQmVAQQ+UG51IUcTrbwrcNgYlXLMhBR7Op71bUH1g1qeqzy/GDbyYF9rbZxEWDRQWdgSxstoQInlcgGwJUaAHiO+j43B7T3dnicSh4nJsqs5hktYsjow7DW4Ea8weIo+0sfJsTbc7xBZRmclCSLxTkS5CbHKwOXWx9Ed9J71704rb88GGw+HCBSSEDZ+0bAySPlAVVB7uZ4kgVlpquE6WdjsoY4kxkjVXiluD3aIQfUax+HeSTD7WxD7F/eLiHIROqY5w1pCAhAYZXL24aDurQ8N0FYEKOsxOJZuZUxIt/BTGxHtrNItmYjDbXlTY4lmfCuwVsqubBckmfQLbMXXl7ag3jAbVxsey5cTtCNI8RHFPIVS1sqKWS/aIB04XNeXVwpKkhSwRQWIW4VbhczHkMzKL95FelMbtDFybDxcmPhWGc4XFKyDh/DZVa1zlvfhc1T+gnYUc2FxzSgMsxGHI/kCZm8r9aP9IqRx0B4++GxEF9YplcDkElW1h/VE5t4+Naqh+dKxjoSw7QY3H4diC0YCN4tFK6Ej2/jWzIa3PTnfZyhrON88MBtzZ7kDthRc98Zc/wC9a0WOqFv7GW2lshRmB65yXsQmUFXKZjpcrE4tx1rNag2/YkmweJUqOqyZkYE5s8LdYfCxCEeunu4Dk7Owp/8Ajt9bkxHLTlU/i8KsySRuBlkV1OnAOCvxqtdG0Tfs7DhkYMvWKwKn0llZSeOouDY86OHG8fd1vlyl9TFkudP1HIfa0owbhr+J+AolrciPaOQ86UibXj+LH4V0YJTXB1P4v40iH8Ty5v8Ay+FL4kdr2cm8aQF/d9v+X5+TSgSTh2j7W7vKhLL49/1vveFcBP4fz91dkN+Z4nm383hUC2Ae7EeB53+FPzTPAwsGuQbWPMnu8POnZoIsjWt51HZLBe0NAeHO9v09tOHl7MZJAL8BexOgJsOel6peO38iVIZF9Fp2imWQkSxBdGbICSbEA+vvNYnTpfSXxuzIp42WRQwuBfQ6a+3yrOd4N0ZsNd4byR/ZvqPuk8fI69xNSE3SDaPEBGQydeOo/dvlMFxct42v3HwqXXfjDs2JN1MEMaMpvZ5S3pKsbWJsbDzOvGt7HLKqW729MkVlJLqNCrXBB5+Rq+bP2nFOt4z5rzHqqH25urFiQJIrxylFcDg+U8Ay8+6x4WIBFUiRp8JJaS6MDYML5T4eB8Dr5jWjTjV7fOtCs8/4vn+0PYPyoU6F06QZIVwLNNeyvEVtYnPmAGhIuLE38LnlRt1ZFxGEkSDEZAbLnisWQHU9lx2SVNtR3nlUJ0v4Z3wCsmqxzKzgfZKsgPqZl9tZbutvTNgpOshPKzAi6st72YefAixFzrqa53jPLXWcr4+JXefYj4Z79XIkLs4hMoCuyqQNV4qdRoQDYjQcKr0i1rB6QMHjCY3wxGImjbDJILTCPrDbMqNa/aINhqbAX4UuOjWGYuUheFThQsXWO4IxQuOtddSQR1dxw9LTvlJcY5HGWZVUXZiFUcySbAD1mt96IN1pcIjtIZ4pMxSaF1QxOQQY3jYKbgKw1VuII5VJbI6O8FCJB1StHPh44pYzmYF1JJdZGOdbk8raqpFrVck5W8OJJ5jvFIZv0h7K2njZ/o8UIGGTKytmUKzlLFnJsRbMVCgeOtxaG3H6QBs9JsNjEYtDnWLLrd0axhY8BZgbNwtcchfXnBytlIDW7JIuAbCxI568tKx0dHCphMZiMZMzTRxTSgxns5lBa7XALliNeHH105R0ZdH+wW2rj5cXjLPGrdZIDwklY9iO32FA1HcFGoNbpsvZsUIKxIqC97Kqrr5KK84bsrtaLCzYvBSNHBGSZNV7RUDMyowIbKLXPhbW1qm4o95cdhzJ10oQgZVLx4Z5VPNQApt94gG+l6PxNA6T+kiHAxPDh3D4tgQApDCC49N+QYXuFPhfTjROjzd7amDnXEQ9W/WqhePOGEsLksc54xt6LA20zEn7LJ4Ho2gTCK+OaRcQZe2scinKp1VLZSGLAMcwOnjwrWt1tmiGPMECDIAg7d1QKeLEXJ0FyfyvyvK+XjHbjwnjeV/gp0kzZNl4w9+HlX/UpH6euovoYwQi2RhzaxlMkreJZyAf9Kp7KL0rYo/szE5F60lcuUFtAzFM9ra5bhtO7utT/cvGqmBwkbZUZMPCpUuLqVRQb2Hma6uKmboYILvHtQgAAJfh9aVo5CfWbnxrUQ1Zvu7O6be2iXAWKaGORZCeyerCKArcODPpxGWtBWdSCVZTw4MDxFxwrUY5e0jHbnQlsNNL2vYnXiBca+P4iuKfd8KDMG1Fj3EHlcc6xvbeEmRbN2Rbh5627/wpXrNQANP0vbjSMznkfscv5jScTrewsNSQBpe4zE2HnSh8q2vZQQbaEr3aHx/Sl0UX4X0PMngbU2A7J4+l3+I8ac4c6+Nif7vbVUZ4hO16P9vlzv4mqDt3f/BMk+Hw8jNiGjkSJkjbL1pUhSHvbQ5Tf+U2vT3pZ3jXDYcxIw66dSota6x3s73vcaDKPE+FYJDM0cyyIbFWDg9xXtA+OoFVpkbP0U7Kkjld/pMsq5TdMxaO+gBYNchuPAjgb3rTlljLACxIF+fDQfGvO+6G1No4Z22lHA8uHkZklCjRh2blVHCxUAMAR2SDzrQ9k9I+znOsxiLLYrIrLltxBaxS9/5qzwlk7rXyWW/WZGidZawFra6a8L/lUdtPbkMEbSzEJGpUFiebPkHC/O1I/S1JAzm4toQAdTpcZvD2VUOkDeNoVYQ4jCtlUrNhpAsjt1h7LAZr6Br2ItY3N61rN4qlvxvZIziEmF5MNNnw+KhZrpEygiMci1soY3IOUaHjVGaV3JYk3JJLHtMSdSSTz870kFubch76coKEL1LfaPt+FJtmHHX8DTq1JPQk7u/vNKkjm6NPN1cS4idmPVKCBZhzHA+Yub1pQOFxqOoZJQrdW7KLjNYEjXQjUHmKw5xY1ovR9to2jSSbDxxqeqWG2WWWQ5SHvfU6204njrWpQkf+AcN4/wD2/wD60Ktt/D30K0yWx8CSwyQnUPG6nyYEV5twcYvfUEC4I7/m9ekyb205C/tNYZv3sRMFjRDCW6to0cBrEi7MpF7C+q/jWa3P1tW5W34MVhY5TGgkXsSdgaSpxI04HRh96rKuOj+R+lYT0Ybbkw2MfBzB161ipU37EyjTQd4Fr+C1sat83amTRU8s4o4nFIRn5uKU8vf8aySB0J+e4VC7ZxkcUROIYCE9hwwzKQxIystjcWvfTgDfQVNScf18vGqP0q7PkkwReO94XztY/UtY6cyL38g1a3oJIbYwkUITDqhjy2VEC9XlOvLQg3PnTfZ2JxU7HKAeeugHcCeQ/GsM2TtmeDN1NmuCWUqWAtqXsDyF9e7jWydFm/CYpfosyKk6qWBVexKq8Tqey45g6HiOYGO611C2yN19pDFLLiZ4zGhzWjBu5W+UWyrYevgbc6sW+WKMWGdhcXZVLAHshma5vfnw/q8RaYYeHf8AVTubx+fbUBv9DmwUozZbtHrlT/N4d/PiNfaasyXD5bZqgptFFJ4a6MpPEXIHDUakmm5KFrgi5Bvx4cbW48uHhrTjCYFQAuUWBGvE6DmeN786UOBDA6ciPVr4W5jl3Vx10w4z8LaED11Y93fQYAW1Bt5iqm0QIte3f7fn21M7p4hyZFdQNNO1obEi99O8aV0+O/aMfJPrWjGXKubkFv8AhSeGjsgNtWGZtOJJW19ONreykcYAypGfrkewak1ITkDnbT4it/rmbjnqePcO88NKjJpVSeMsAOsXJc6ahSQOHq9dSoHgfk1FbZiDIrsL9U8b666+Vu+1KP34Hhx+Ip1hD7j/ANxps3DS1jrcc9RanGHY/wBp117zVU8vb0Y+XFYuVmLSSNI4UKCxKgkKFUa2Cjl3VWVxJZgBp4/PrrWOhDZ4abEYlhcoiRo2mhftPa/Oypr/ADeNH6Xdyoy8uOwqAAa4hBoGv6Uyjkb+l3+lxvczo720DYO5OHwsKRKZJAJjIC7a3ZRmUhQAR2BxFS21dlQSAloxe3EXVv8AUpBqM3A2s2LwGGla+ezK573jzRFvDMRf11YsUbIR88aJJrdtxER4WNSDZbgEC+p1Onf7azHpXWW4MkGHVetASVP4zqEPZk0FhqTbwFaub9x+R5Vl/SXsMXklhwbl7LLNis5yBQCpUITbgFJsB36605Fy1mUP50uppDhSlzxFDBekZDQOI/la/q996T1Op0+FSElNWjo8jkMzGOGCQr1ZJlNigzG5jNicxHuFVW99fm1XDcTY6uyyTYV3QuDHOHIWJo7ntKCCQWW1zzFrUxNY7Pd+P6UKQzx96+39KFbZVXG7VihQySsVA8RcnuUczWf4jFS7RxSTCPJBCRmYnRY1bO2dubW+qOF/XT3eXZckmKSV4ZJYVAUql721vbKb8Tfl3VNbb2dNLhfo+HiWNTl0LZLKDcjLbnWGzDcOLr8TNj5ubER+baG33Ust/E1oaTL4+2qxuhgsRBGsMsUaqgNnRwb3N9VsNbk61ZVQUAukq/ze2lkdP5vaaQRR8mlUjqJcSL3n2mjkoRY3IPG/AjnekUXxrO98N63lkbA4Ww7RjeRnVQSNGUH6qg3BPE2sPGSCweSDa0Ywx6xBiAFKgm6scrAd9lZhfgQL8KsmIwS4TbUBjUJHKdANAM6NGwAHDtWP9QqR3S2ThsCudpEknYdpxrlB+rH3DvJ1PhoAw3tfETYvDTYbDvJ1OtiLAkOGtqRxsPYKk0gMvC5vUXvPYwgcg4LG+gAB4+u1F2PtKWW+fCzQWt6YSxvyBB+A40pvDCTGO4OpI711GvcNazfRntX4XGmvzxpSKfNwP1l/G36VGvHHGGRWPom4uSdeBCk6Dh7eNHwc8Vyc3FRdTa2jDXw5C1cXU7kjUrrzAF+fDvPx76kN2ABObnTKbcddDcaacBeoyOSPQ3HCwvY3FhprqP1NSmwJY1Zm4Kqk3LcALnTXXu114VqBYI5Q0zccqC3HmdfdT4FdND7TULsBwYgxZSzs7NqO+1vd7alxchmFrcBpz/8AdxXSXZscrMuUa6aaH2n55iiTorKVIIvmF78DY291GHpDS2h7rcRak3YAXPAMdQCfrFeXnSiWy3RoENjp2SLkWINvfb21Hb5zKuAxRW+bqZF4nQsuW/8AcDRNnYiNJcQno5mDKxVhfMNeI5N7zSG+sgbAT2sDJFYXsNSRbj6x66JdOZ7NeizBrHs9CR2pGkkaxtcFsqn/AEqtSu9sKyYPExi+ZsPNa50vkNj7bXpjubjIvoWHRHUukMYIBF+GoI77gjzHdT3amMIjYJG75kYLYaZmBABv4n4U6ED0STIdmx6EkSTX9bk6eoiricncfaazno46/CRnCT4ae7SZ1YISoBUCxYegQUve/PkbX0BuGt9eBNtfA8r/AD4Vah2Mfj7T8j11Ebf2bDiI7OJmWMlzHG5UyWB7DDnflqNba0+cD2e0fmKKSNLEAcr8D5HkfDn+NXaYntjZjwsC8ZjEmZkQsGZUvorc7gW5fGzAIRw/Ste21sNJFmdBF18kYTNJcgKD9nWxtzA4gd1Ujam7QjaTq3skcIcu/CR7dpYyB4cORpCslm+yPb+lJsrHjw7h8anYdiys0aApeSPrFufq2v2tND4Ups3YJkEEhJaOV2Vgg7SZbi7X0AJFSQmDwLytkjF2sTa4GgF+daPu7gYo0zoskedReJ2JClbgkDkTxv5aCktl7ASNUEgQvFI7RuoKtlPDPwue8EEaCpR2HH8aiU65O4e2hSOY959n6VypCRuPGnCEd2tJrwHq91Oo/RpQyC/yKcL503Tl50eD0z91feaEdLSi2OtNk/L308FQcJHA+z9PzqNxu6uCnJaTDRliSSwGQkniWZSC3rqUT0H/AK/dSycB6qiZ4HY0MQAjiVQBYWHuvr6zrUiq8rHyv7z8+ukl+I99Hk9E+bUIuSfHTmeA8qJLGGBV1up+r3+3576JN6Sef+00tgufl8agaQ7Iw63tBHc2v2VNrcBYil1wcVv4aZR/Kt7g8eH/AL97xOHrb40ZeHrFRMWwiD/DS5/lU2HP55n1UrDh1GgAAHIADXl+fsp6fz99cPon10g1uBdhr3aW77e0/ClLkWX2+rW/ttSp9EfeX4UQel/SfetSFV7sbi+ij16n4ik83YHddTw7mv8AClIuLfeH/YtN4v4Q+4fjUSpY5h5EcOfEf7qbTQLIrxuAVa+jAHRtdQdDrceqnEnpL97/AGmir/Eb7kfvkqwI/BYGGNA0USIBfMFUd9nHDiCP7fGnDAA25MfVc8fUfffvpWD6/wB9vcKZx/wY/KL3rQSxZufEc9bEePx7j6q47m1wLjgy93kO/wAOfEeJ29If1UTm33V+NCJSODbU68G158vX862pK+tjoddOTePz+Ro0/wDDfyk95osvBPvClCDhcX07/SH5/HxpCQI/pBTyvYEH7wPz5cKVm9IfdPvFc5nzHuFSRk2zYSdYo78PQGv3WAuP0rqYdRoEFvugMPPSxFOF/hHy+Jo+K4ese+lGMirwsNO7Wx8RxBpJ7/Ov40P8T+g++lF4t6vdUja3zZa5RqFRx//Z"/>
          <p:cNvSpPr>
            <a:spLocks noChangeAspect="1" noChangeArrowheads="1"/>
          </p:cNvSpPr>
          <p:nvPr/>
        </p:nvSpPr>
        <p:spPr bwMode="auto">
          <a:xfrm>
            <a:off x="155575" y="-1790700"/>
            <a:ext cx="5524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48" y="4442317"/>
            <a:ext cx="4208504" cy="226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/>
              <a:t>Interventi sulla </a:t>
            </a:r>
            <a:r>
              <a:rPr lang="it-IT" b="1" dirty="0">
                <a:solidFill>
                  <a:srgbClr val="FF0000"/>
                </a:solidFill>
              </a:rPr>
              <a:t>struttura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/>
              <a:t>Il cambiamento impatta sull’assetto organizzativo</a:t>
            </a:r>
          </a:p>
          <a:p>
            <a:r>
              <a:rPr lang="it-IT" dirty="0"/>
              <a:t>E’ relativamente veloce</a:t>
            </a:r>
          </a:p>
          <a:p>
            <a:r>
              <a:rPr lang="it-IT" dirty="0"/>
              <a:t>Prevede la revisione dei ruoli e delle relazioni tra gli organi del sistema</a:t>
            </a:r>
          </a:p>
          <a:p>
            <a:r>
              <a:rPr lang="it-IT" dirty="0"/>
              <a:t>Ridefinisce le competenze e i poteri</a:t>
            </a:r>
          </a:p>
          <a:p>
            <a:endParaRPr lang="it-IT" dirty="0"/>
          </a:p>
        </p:txBody>
      </p:sp>
      <p:pic>
        <p:nvPicPr>
          <p:cNvPr id="20482" name="Picture 2" descr="http://thumbs.dreamstime.com/t/uomo-d-affari-ed-organigramma-45089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4365104"/>
            <a:ext cx="2718048" cy="18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Interventi sui </a:t>
            </a:r>
            <a:r>
              <a:rPr lang="it-IT" b="1" dirty="0"/>
              <a:t>meccanismi operativi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cambiamento incide sui meccanismi di relazione e sul processo decisionale</a:t>
            </a:r>
          </a:p>
          <a:p>
            <a:r>
              <a:rPr lang="it-IT" dirty="0"/>
              <a:t>Implica la revisione nella distribuzione delle risorse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1506" name="Picture 2" descr="http://photos3.meetupstatic.com/photos/event/b/e/5/c/event_2288887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20678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Interventi sulle </a:t>
            </a:r>
            <a:r>
              <a:rPr lang="it-IT" b="1" dirty="0"/>
              <a:t>risorse umane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1800" y="1844825"/>
            <a:ext cx="4776465" cy="4525963"/>
          </a:xfrm>
        </p:spPr>
        <p:txBody>
          <a:bodyPr/>
          <a:lstStyle/>
          <a:p>
            <a:r>
              <a:rPr lang="it-IT" dirty="0"/>
              <a:t>Modificano il set di capacità e competenze esistenti nella popolazione organizzativa</a:t>
            </a:r>
          </a:p>
          <a:p>
            <a:r>
              <a:rPr lang="it-IT" dirty="0"/>
              <a:t>Influenzano formazione e selezione, logiche di valutazione/incentivazione</a:t>
            </a:r>
          </a:p>
        </p:txBody>
      </p:sp>
      <p:sp>
        <p:nvSpPr>
          <p:cNvPr id="4" name="AutoShape 2" descr="data:image/jpeg;base64,/9j/4AAQSkZJRgABAQAAAQABAAD/2wCEAAkGBxMSEhUSEhIVFhUVFRYVFRcYFRUVFxUVFRcWFxUXFRUYHiggGBolHRUVITEhJSkrLi4uFx8zODMtNygtLi0BCgoKDg0OGhAQGy0lICUtLS0vLS0tLS0tLS0tLS0tLS0tLS0tLS0tLS0tLS0tLS0tLS0tLS0tLS0vLS0tLS0tLf/AABEIALcBEwMBIgACEQEDEQH/xAAcAAAABwEBAAAAAAAAAAAAAAAAAQIDBAUGBwj/xABGEAABAwICBgcFBQUGBgMAAAABAAIDBBEFIQYSMUFRYQcTInGBkaEyscHR8BQjM0JSYnKCkqIVRFPC4fEkQ2Nzg7IWNFT/xAAaAQACAwEBAAAAAAAAAAAAAAABAgADBAUG/8QAKhEAAgIBBAICAQMFAQAAAAAAAAECEQMEEiExQVETImEyQpFScYGhsSP/2gAMAwEAAhEDEQA/AOvIkZRLIXBFyLWRtGaeaE8YWBuhnPglNYU/ZCydQQu4bESV1QSkTijtQLCDAjCDNiNEgGpSIIpJA3MmyIBSNNMnadhCcDlCUFKMiqjEMRbDG6R5sGgk+CuHbFwPpg0vJc+iiOQP3pH/AKquabaoeNeTB6X6RPrql8zidW5EY/SwbPE7VTWW20F0ENXG+eW4YGnUG9x49yxtTEWPcwixa4tPgbJoyV0vAGn2xtIJSiVIwqnEs8UZ2PkY0222cQCmAdB6EdJOoqjTPPYmzbwEg+Y9y9Bu2LzBpxo87C6uMxk6pDZIzwc0i4v5ea9C6J4yKqkimH5mAnkbZhVS9jIy2lmgsFROJSLDVIIGWfHJca0k0WkpiSLubci/zXpWvNrlZrFsAY6PtC4fmb81k+SUJcdHQUIThT79nm1j7Fd46Cq57oJYnG4Y/s8g4Xt53Wdxbox/NCCd/JJ0TxD+yKqQS62o+K9rZB7f9/RaVkWRcIyzwuHbOvY1ttxTGHUWt2QO88Fxqq6Q62pqmuhsAHdllrix4rtmiuMMcBFIQ2ctDi2+3jq9yksKUlfkiyvZx4LmKBsLLNGwZ8SVSUcU75JZJ3hrHgNjiAuWtF+04/qPDcrCXGYjO6ma8dY1oc4d+7v+YTphyuSAO9WyX7aKYv8AdY5TwxxN7AAHHee9Qq7EmMGs92q3hvKosU0wp4mubG7rHC4sMxfvXPa7FJJCZZ3Zn2W7hyAVcpJKkWwxOTtml0i0vLuy0lrdwBsT3ke5ZY6cGM2aXE8j7ys9i1cXGw2n0Co5pAHWG7eq6vs0UoqkdOj6R5rDI+iC5kytsLIIbWT6nqkpJKMpBKYyoWw5qRZQ2HNTVbjfAkuwJIv3hKRhWCgCKyAOaUoAS1AowhZQIhrFS4xh8rzdrsuCvkLJZRUlTGhNxdoykVFO3OwXJNLNJsVp6qQxGZkd7AFgc3LeDZehS1Rp8Pjf7TQe8IRxqPKGllcuzzXP0k4q5paZSL5XEQB9yVoZoXLXSdfUXEZdrO1r60h2m/JeiDgFP/gs/lCiYpRtj1dRoA4DJDK5KPAsKbIFHA2JgjYAGgWAXnjTaHVrZwP138wF6H11520zm1qyc/t28gFRg/UW5OijKsdGXWrKcj/Gj/8AYKuKcppix7Xt9pjg4d7Tce5a30UHZenmeIw07T+LrXHJtjrX5ZhWnQZ1n2E63sdY7U7r/O65DW11RilXGHZvfqxtA2NbvPvK9J6PYW2mp44WCwY0D0VEuEkOu7JtTT9YLXskQ0euAxxyB8wrSnhGrc70htLdT4U+WWxy0qscbTtaLWFlyPpqEb3w08bQJTdzyPys2AHvPuXXZntjYXvOTAXEncAM1yfAMPOI1slTKPuwdZ1/0j8OPyGf+q1Y4rt9IolJ9FFoto31Deu6vaOwTvJ3gcFvzGzDKR1TLZ9TILNvtufZaOAG09ytoqP7TMLdmOO2zlsaud9IeMGqrOqYbsjPVM5v/O70t4KvGvkm5voab2xUF2M6MxPMjqqQ3PaJceJ2uVfjWKy1ZGq94jJNhc2IGV7c1d4x91AynYLvl7GW5v5nFQjA2FovuFh4KnLkcnZqxY1FFPV1MdKwa20+y3jzKppq5z/vHbNwVfpjVF8gPAJltT1gY0cM/BBR4sZz5aJEknZLyq++RPFS613ZAGy6RSUT55GQxN1nyODWjmePLee5FIWTIJQXovBOjCijgjZLGJJA3tvP5nHM+GeXJBXfE/Zm+dGsKQ5OFNuWdhQhT2bFAKmwnJPiFmLQQQVxWEQlBBMSggh24be5Qg8ECUAb5o7KEAjRI1CAQQQRIEq7HWXjvwKslGxGPWjcOSWauLQYumjJOzBHIrz9pNQFlTKNa51yfPNd/BXD9K22qZb/AKvgqdFBSk79FuodJFC6hAI7VxbNa+mbQR0DmOs6VwJJt2r7lkzOErXC3SwxkqsphlcHdHRegvC4nSSzPzkbZrQdzTncd/wXcII7kBedujHEHR18Qbsfdrhy239F6To25ayzTx1MZSuI+W5INFglAqtx7Fm00L5XW7INhfMncBxKsFM90i4pqw/ZmG8kxDdUbdXf8lH0coXQwiH8zjd1uJ2+Q9ylYZQmOJ09QA6om7br59W38rBwsPVXeDUFgJHX1jmOQPJV5G29i68lkaS3P/AxpHWtoqKV7Mi1pDeb3ZDxuVxrROAOlfUSHsRA5ne85k+HxWx6cMZEcUcN+MhHdk0eZPksrHTgQQU18nfeS8xtN+8p8ktmOl5/4TBHdO34J9Mbl9VJtflGP0xjYPHastpFi5uQ3M+gVppHimWq3YBYLBV09yVlSs2t0iFWS3JLjdLwt1mOttJ1RyvtUOVT8HaD4G6tfCKE7kSKptrN4Bdj6GtE+rZ9umb25BaEH8se93e73d6wWh2jv22qs78JnblP7I2N7ycvNd5webWa6ws0Wa0bgAMgFbhxtrcU6jLT2IttZBEwZIlYZxgptycKQ5YmaUNlSqY5KKVIpSjj7JLokItZGUQCvKgXQIQ1gkOnaNpChBELbHVvzHcpCrqnEWC1jmFFqdI2NF9Unck+SK7YyhJ+C7QWbk0gcfZaosmLynfZVvUwQ6wyNaXAb00+qYNrgstTSvkJDnHZkmWN4oPUcWkFYeeWaaXFYxvuq+txoEWaCq4tTRYq3nmOsURtcc09orVb+diuzALEdIGCGS8zR7Lc+YVmjlWTnyLqFcODkhgu4NG0kAeJsp1RRGJ5Y8WIt6i6lYJhck0wcxpLY3Nc924AG+3jktJp1JDJU9lrrtaAS0XByuNi3TyrHPnopx4ZZVUeyo0HlDK+Ak27dvMEL0/Cy7LcR71516N4qN1czrWyPde8bRewcN7rbhzyXbNIdMYKUavtyW9gbv3juVbaySuI7xSxKpFni2MxUsetK4AAeJ7hvXMsFimxasfUyPIp4HAtG7WBu1ttl958FjdK8emqnmSWTuA2NHALp/RrT9Vh0QF/vCZXX2ku2elvJNP/AM435EX2ZrooetdZ2YFifgFbnYoWD5svba4+QyCPGaoRQSSHYxjnHwF1VjVIM3yebemLGuvxCRjDdsZDfFv+t1ZmvvJEeMAI8wsIyCSolfNqntvc8k/tEn4rcUtEGBu8sj1b7szfJTOuEy3TPloqsbecyd6y9Q9ajHx2Vl5mKmBfkITyrDASTJqNFy6wAG0kmwASaDCpqh2pBE+Vw2hjS63fbZ4rp3Rn0YyiX7RXsdE1ljEzW1XOeDcF2rsAtsur1HcjK5qDs3+C4AKGiDLfeSEOlPP9PcNi1GG0+pG1u/ae8opGiRwZmdUh3Igc1YMZZaW6gomTmUnJhWQSi4cUFWORU25OJDisZpQ2Uh7nD2dqU54SDIlumGrHftDuSQ6Vx3oNBKPqymuTJSIsrDtufNR3sVkYLpQpgllCwp0UckJVdib2NsHuazW4m2a14pxwWW030TbWiMXI1ScxwKT4klyPGTbohy1sUdg6Vmz9Q2KBVaV0cftTA8gCfcjoei6Bpu5znbs3H4LQUnR5Stt90PEfNRY+eIjtpLlmWPSVRs/DgmkdybYepR4ZppLVTMjZQmJjjm952DuA2rodNonTM2RjyAU+LCYm+ywDwVyxuqpFDlD2ypOFncQmZMKfusVojTnim3xkIPCvQFkZlHwlpsQrCQsDAZmiw3WvfwTmJssQVGfiNMdVlROInPJawOIaHEbmuOV+SpjFuTS7NCkkrfQ7SQ07o3dRGxutt7AGfNQsTxeCn1WMja4bDZtwDzO5WuGaOtha4Mlc5rjrC5BtfmpdXg7JbiQXDgAQMr24rR8cq/Iiy41L2iiwiCjD3Ttp4xK4dpwaASO9ZbpIwGEQ/a6d1gc3NvkeJF9hWprcLp6MOf8Aeau8a17X4IRYVT1EbC9r+qYdYRuOUh2jW3kXTY8ji6BlxqS3q6OA0eFVNTNFE2CXVlIOsWOAMd+04G2zmvQboTBBZrD2GWAA4DcruN49sgAWtfLIDcOSiHFdY2YC7uF1Mst75Exxa8CMKxMRUTZqgFgYy7yQcudtu9c50v6ThUNfS00Jc2QFpcdpB22aF0zFwZqd0LoietaWOF22AORJN923Jc10novssDIaKke9rL/eMZruLvzOc4Zp1NRXsRY3KXJjTF1LA6Rtj+VoyA7002pkEb5DkHGzeZ3+SryaiaZrHRSgk/mjeCeQBGZW8pej2sqtQPAgibs1/aPMMGfnZVzc5vk0x2QRgo6KWpc1jGue5xs1oFyV0nRfoeZZsle4uO3qWGzRye4ZnuFh3reaL6MQUDLM7Tz7UhABPIcByVlU1mryCtx4jNlz30N0GHQ0zNSCJsbR+VgDf90xV1bv0WHeoc2KA7DdVoxR8krYmZlxtnu4lbIY2YpTL7R+oL9cltrG3fvyVk95OxFTQBgDQMh6pb7dypk03ZYk6GSDwRJXWN4oKAGCSklqWURXLbOghstQDUtElGHmBHI6wukNcnoiw5OBPeMlfF2VvghirJ2N+KeZHK7dbvyU9sjG7LDwROqW8/JWbV5YXl/piMMoT+Z58Mk+ykYN1+/NIdUD9r0TRm5eZumuCK3LIycABsQJUDrSklynyIGxk4ycx5pJnA3qHrJJcg8gfjJbqrgEy+qPFRXSKNNNa5JySPIxljQeIkuGWZWU0upaEGlFczXjdKWNuTbXcDmbcVZVuLsYdUnPeODefMrLaX4myogLy0ObC6+Yvmd44EI4XFT3MfJCWyjY0uhDIWEUNXUQNcOy3X61jeGoJLkDldVb9EcYErHjF+sja9pdG6Pq9ZoIJbrNvtF1kdBukfEZz9mgpo5jEwuOtJqktBAuL78wt83S2sjH/E4RVN4uhdFOO+zXXWx4/TRj3V2i0xdmrHI6QjVABOtnmM7DiuU4hpxLLIBq6rQbcMu5bHEtOKCXs1JqYBbbJTysaD+1du1Z2qw6gqbCnxOmJ3B+q1x5HMe5ZMmnnf1R0dPqcSX3ZrdFnddE4vcXBpBDbnaePJV+OaXdU/qGAMcDYtHC20JzRTC6imL7mN8ZbkWv1tYg5WHmjxCCkFU2aUASNbe24kezfuuVnmpJV0aIODm32vBbYfJ1cWvUuOvIPZBzDdwvuPFQqvSIssIgGtGwLJ6T6VN1iA7WefZF7hvMlZWnxCTW1i4knbcqbqQVht2zrdNpODbWGfHgnP8A5ixs8cLjlLcNcTscNx71zaDEXEFxFgBc9yzz8SfU1jGNLdVj2O12uuA0Wc4k+nfktGGTbVGTUY4K0zvs+JNG8KmxHHYgCHOCwOkGlsbT1cbtd52Bt3E9wG1UVXhuJPhfUfZJhE1usSRY24hhOsbdy622Ee2cipS6NPU401pILuyd42juVzoPiTDVgOcHXY7UcN+z1tdcSlxsuyzN/fsXR9A8IkbLA5rS6VxuASdSNtu0XW4D1slnqItNIaOBrlnbnycNiiVQ1tqz1NphSCd9P1jhqu1RI63VvI9oNPI3CvTMCLggg7CPgs6XoZ/kiGPvQUjX7kEwpKRIIlxrOmBEUCUklCxqHGFLBUcOTt08WK0LuhdIujumsAq6RdDWSQoShwFAOSChdGyUKJTRejuoWJ4lHC27z3Dee4INhirdIfnlDW6zjYDaszX4sX5sybuPxHE8/JVtbXvqHXk7MYOUYO39/wCShYhX6oJ4JXI0Qx1/crcbn1Wk3tvJJ+Kq4GOfTvi6xvbab2u6xPGyyukGOGolETT2Ae0f1EfBVUOIPhluCbbDY525c1oxYlVyKsuentR0LQDCjRVQnbO1zix0erqkX17WzvxAXfsPqBJG143gH0Xk2THZYy14eXFrmvY47TqkOAPkvS2hkcTIdeNx1Ki041nXAMg1iG8BnsWlq+jHKjSuzCosVoIX/i0sMjd+tGx1x5K7a8biPNNSMBO0eiCFMRVw0dC8vpqVrCbA9U4saQeLPZWfx2ubXSCCGxDHWJcCATvINsxddHraVliXNa4bRy5ZLJ1OkEcEuq2GJocCQ4NFyRYEE8cx5rPnyxv7GrTwm+YGbxnQCWRjWsZqOBvrAXHdZUlToXWwDWc0ObvcGWDe/PIc1u5tPNUgX2m3lmfRYnT/AKQpZmClgP4hAPE32A8t6rg8c+EaMks8OWURglq5fsVLc755QMmt2X+AG+/PLYYb0ewxAAwzvG8XDQe/tC6vujXD6anpxGPxXduZ5sS95/yjYB8SVtpGQssXSRtvs1i0X7rrTilGvqYs25Se8zeAUraYgQ0DY23s4l0YdbectpW1jcHC4zH1kqmWupB7VTAP/IwfFNs0goY/75Tjj9435q2mymzn+nXROwzfbKJhvra8kLbWO8mMHYTw4qLPpPDBTMp4XkTSgiQkFj4mA2dGQc2vJ3bbXPBdIl05w5u2tg8Hg+5ZLSh+GYmHOg+8mGQliaCL7hId49Udrlw0C0jm8jmmQ29iwDQd3FW1Rjhoo2uhnNztid2mWG08Wquj0XrhKYjFrR7RISWNaP3jt7gCrwaCU7mH7RM573C3ZdqNbw1RmT4+SkYyTDJprkFL0rXY0upZCSMy2xB7idyCRT4HRRNEb4ap7mixc3VLXcxYjLwQR3T9C7YezsCTrIiUgvXHOhQouSboDNBKMKCcBTN0oc00WBocukkpJddNl6ewUOjPuRh2aaL9yU11lLJQ5dEXKPUVLWglxsOKymN6UCxaw2HFBzSHhjcui5xfHWx9lli70Cy1NFJVylrSHPsXZmwAG23ms1UYmS4+avOj6t/41tzYOY8emt/lQh9prcXSj8cG4lrW6OVjWawh1srkMc1zh4Xz8Lrl2nWIVDAYjDLGCe058b2eALgF6Tw9zmhzSC6z3EG4yDjrBuZzte3gFLbI1wNs9xBGzkQdi2fDG7MT1E9tHi7DPxB3FKq/aK9eV2jFFNnLSU7zxdEwnztdZ7EOifCpTf7NqHjHJIz+m9vRXGdM8xyZNtu4Im4jMAGiaQACwAe4AAbgL5LvWIdBFK6/U1c7OAeGSAeQafVZnEOgSrH4NXBJ++18XuD1CPk5X/aU3+NJ/O75ov7Qm/xpP53fNbOu6H8Wj2U7ZBxjljPo4g+io6zQfEojZ9BU97YXvH8zAQjuYKOy9ENWX4Pm8uLZ5Qbm5HskA377+KoNM367hqv1HR3Lgb3OVrDv58FedG2FmmwfWc17JJZJHyNcC0tLXmNo1Ts7LGnxUmDA6Z9qmpBkc9o1WX7AaLltx+Y9rflyXOz85DraSows5ozD55ZHNpmyVLtgLGktAIuLnYy+8k8lY4X0dYkyaOWSnB7Ws776AlosbC2vt7l1WkxaNv3cYa2MDshoDQOQaMlT1+LPEh1Tkp8kVGkSpvJuf+xWF4FUtkuWBo4l7PcCVoqzCWzRGGpjZLGdrXC/iDtaeYzWdZjjxtRs0iIPa9yWEox6BkjOfdGI0q6G3jWkw+TXGZ6mQhrxyZIcnfxWPMrDR6GVTXWqGGnF7Xka8uNjY6kbAXP8BY8V6ApcbDlZwYpwJWqOb2Y5ac5Lo7ohQREGaCsmd+uWlnigv3W2fvXC2UmLBjQ2FrGsGTQ2wAHK2xa1+IWub67D7bDnlvLL7Dy2HltXMeknDxTuE8Lj1MpsQCbMccwRbcVpx5YsonhaFYnjlvbeWlVH9thxuXlw3WHxOQWUmmJzuTzv8VHnq8szdWbivaap+MsvtHi4/AFBc/fVG+1BDeTaesCSUtsdtvklAWQXIOgFtRoJDnpWEVZEXJoyX2IjsUTDQ6SkJtztiO9mlxIDeJ9w4nkE1gocaVAxTF2xDi7cPmqnGtJGxghptz/Me7gsDiONGS+dgfMoN0XY8TfZbY5pA6Rxub8vyhZiqrSTe91GmkLlHqZQBt+u5J2a1FRQ42e7lpdFYHOkFSXBkMRILz/zHOBZqR8gTmeOXG1Roloy+sd1sl2U4OW0Om5NO5nF3lxD+muMudU09NAzVp6aSIvsNVhc1w7I3arR69yvxwvIvwY82ZKDryegqGUOJ5gOHcSf9E6cnXA27T7viuddHWlstRUyUz2WMcZDBqOHZjIaXOl1iHOdkQ0Nba5zNl0GSazmgixJtlmD47vFbuuzmtckkIIjt+vrgh9fXqmFDCCL6+vRGVCAQuiv9fXgiJ+vr6yUIZ7TimmfTuMIa5wHsl2rc7sz3rhmEaQVzNanki6wROc25Orqm+bQ4XDgN1t29d/xSmdO4RklkQzeQbOef0t4DP2ueXEZvH8BYCOrADbgWGRA4A/NZM2PuSRu02XqLfRyOr0ylY7V6oNvxJ+WarKnSSpc72wAeAGW8WvcrY6X4UwNcNXPdcb9y57UQlpDXNIHP0VMafg6El5RpcF0kkPZlIJ3G1r/AOq0UE2tmVzyFudx9cFeUde9tsyRwPzQkiJcG0Y62xKGJOG9UMGKghHJWXQK2i8di7gNqj45L1tHqONwWXHndvwVNrueQ1p7R3/pG8nu+Se0grmxxHdlqgcgLD4LRgi+yjLXRzSoqiCW8MlDdKShO+7ieJJTV1rOYL1kE2goQ9hEpJciJTZK5TZvSFuckEJJKJzuKVsahaNtybAXPAJiZ7Y268ztRu79Tv3W/HYsvjembQ0ti7I3i/ad+874bE22uZBjFydRNFiGJRQDtODn7mg9kH9ojaeQWEx7SxzzYG5GQ3NHIAbFm8Txh0hOeSp3SkoOfo1QwJcsmVlc55uSSfcmGnj9fJN3t3qFVVwaDn4/JBJy4Rc6Stk6epa0ZnwUXBqqnklc+pJMUTQRGP8AnPJyb+7xHwvfN1laXnl7+9MRvtsW3Hp0lyczPqrdR6OjV2lkkotfUZsaxmTQBsB4+5UOIVpcD3KibUFL+1dkrSqSpGS7ds9LU5YKelrI2AHWppHkZXbJZkhPGzZXlbZeb8N6VnR0baOSlDmNhbCHtlLX2DQ3WsWEX37QjwvpUqY3f/dmt+maCOZvi5rg/wAirnUvJV0ejnIlzPAel6nks2eWnvvc0zxf0Sx6v9a2uH6U0U/4VVC48BKxx8gSq9rDZbokTZWnY4eaVqoEE/X16pt5+vrwKesklqhCvqH2HHl8PePAKomeb5m437PPltDv4jwV7NBf69fQHvCgz0fAD6+GZHc/kkaHizI4o3UdaaPXbe17E5EEg5b8js+SxukTIS9oAaQdgyN2kAeOZb5hdVqKa4GRJGV8tm0Xv+YEebeaqqnBY3f8tvDZlwNsr2ztfg4HcqJYUzZi1TgjjZ0e3scW79tx6948xwKMYXOzZquA/hO/dnwPkeC6nLgIBPyuTtOwfxf1jeFFdgp2Wzts2ndbPMX9nxDTvKDh7DHPXRzr74bYHX/h+aJom/w7d5HuH15hdHbhJOVt3Cw8z7OQv572oHBDwOfEbdv15je2wWNBlqGzAxOnY09XEHPO27rXHBuWz5jksni4q5XHrInjgAMh4712o4IRnY347ef137gTaTHhIf8Alz7vX65hXJ14M8nu8nm+VhaSHAgjaDkQkLu+lfRy2rjJjsydo7Dtzv2H8ue70XFKvD5IpHRSscyRh1XNcLEH6zvvurU7M7VMiIk91R4IIkPWbncE2TzRSy2VdW4vFELvPc0bT8ly6s6KRYxtcSbbBmXE2aOZO5VWKaSRQA9WRI/9Z9hp/Ybv7ysfpDpk541AdVg2NGzx4nvWMq8SLt6G5L9P8l8MDfMv4L/HNJXyEuLiSd5KzUlaScyocs90iNm8obfLNCSXCJQJOZ2I9cDkEzJMAPgqutr7ZDM8NwTQxufRJ5IwVsm11eGjb3Def9FQTzl5ufJIe8k3JSVux4lBHIz6iWR/gBRhEUe5XGYecUglG45BJKBBRSCjBQKhBKKyUgoQlUmKTxfhTyx/uSPb7ir2h6RcTitq1khA/WGyeZeCfVZhEjbBR0ek6Z8QbbXETx/5GH+l9vRW9N03y/nZI390wyDydG0/1LkKKyO4lHdKLptB9vq7cHQyRnxcx8g9FeUnS7SvHbjZ/BOy58JRH5XXm9BHcvQD1TDp7RPALmzsv/0jJ6wl/JSm6WYaf75Cw/8AUcYj5SavE+ZXk6OQtN2kg8QSPcp0OOVLdk7z+8dYeTrqfUnJ6ypaumlziqIZOGpKx/qCfoAqU6hH6R5Cx8PEryOcdefxI4JDxdE0HzbZWNDpa6K2oJov+zVTRD+W5Cm2PsNs9SfYR+n6y3+X+6I0bRut9eXLy8OA4d0qVMZyrai3CWKCdvicn+q01D0zSWs91LIebJ6e/ee2FNnom46t9nbwvv8Ar19fEm04GYHp9X3fWzBUnSyHbaON/wD2ayJ5/le1h9VbQdI9Kfxaeri5mLrB5wud7lNkvRNxsGW3iyx/SNoOyuYJY2j7RGCBawMjP0k8QcxfiRvU6LTrDHf3xrOUjZIfSRre5W1LpBRvF2VlO8cRNGfigriyM8xVWAzxvcwtN2m2dmnxBNwUS9Oy4lQkkunpSd5MkJPjcoJrj6Byc+xrSUNuG3vvPyWAxTG3vJsTzKCC4qdnoIQSXBTSSneUgAkokFZ0hh3VHimZp7X3n3I0FIK3ySTpFRVVpOQ81CQQXQjFJcHDy5JTlyBBBBMIElncjQRFA05IygggESEaCChAkEaChAkEEFCBFBBBQgSCCCIAkEEFCAQQQUIBBBBQgE5DUPZ7D3N7iR7kaChCZDjtS3ZO/wDiOt6OunTpBKfbbE/96JnwAQQTb5ewUhH9rD/81P8AyuH+ZBBBTeyUf//Z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3"/>
            <a:ext cx="3628275" cy="2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4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90" y="4249736"/>
            <a:ext cx="3061019" cy="260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2974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dirty="0"/>
              <a:t>Le dimensioni del cambiamento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507288" cy="38404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altLang="it-IT" sz="2800" dirty="0"/>
              <a:t>Il cambiamento è un fenomeno complesso in quanto incide su una pluralità di dimensioni:</a:t>
            </a:r>
          </a:p>
          <a:p>
            <a:pPr marL="0" indent="0">
              <a:buNone/>
            </a:pPr>
            <a:r>
              <a:rPr lang="it-IT" altLang="it-IT" sz="2400" dirty="0"/>
              <a:t>L’</a:t>
            </a:r>
            <a:r>
              <a:rPr lang="it-IT" altLang="it-IT" sz="2400" b="1" dirty="0">
                <a:solidFill>
                  <a:srgbClr val="0070C0"/>
                </a:solidFill>
              </a:rPr>
              <a:t>oggetto</a:t>
            </a:r>
            <a:r>
              <a:rPr lang="it-IT" altLang="it-IT" sz="2400" dirty="0"/>
              <a:t> del cambiamento </a:t>
            </a:r>
            <a:r>
              <a:rPr lang="it-IT" altLang="it-IT" sz="2400" i="1" dirty="0">
                <a:solidFill>
                  <a:srgbClr val="0070C0"/>
                </a:solidFill>
              </a:rPr>
              <a:t>(cosa cambia?)</a:t>
            </a:r>
          </a:p>
          <a:p>
            <a:pPr marL="0" indent="0">
              <a:buNone/>
            </a:pPr>
            <a:r>
              <a:rPr lang="it-IT" altLang="it-IT" sz="2400" dirty="0"/>
              <a:t>Il </a:t>
            </a:r>
            <a:r>
              <a:rPr lang="it-IT" altLang="it-IT" sz="2400" b="1" dirty="0">
                <a:solidFill>
                  <a:srgbClr val="0070C0"/>
                </a:solidFill>
              </a:rPr>
              <a:t>contesto</a:t>
            </a:r>
            <a:r>
              <a:rPr lang="it-IT" altLang="it-IT" sz="2400" dirty="0"/>
              <a:t> del cambiamento </a:t>
            </a:r>
            <a:r>
              <a:rPr lang="it-IT" altLang="it-IT" sz="2400" i="1" dirty="0">
                <a:solidFill>
                  <a:srgbClr val="0070C0"/>
                </a:solidFill>
              </a:rPr>
              <a:t>(perché cambia?)</a:t>
            </a:r>
          </a:p>
          <a:p>
            <a:pPr marL="0" indent="0">
              <a:buNone/>
            </a:pPr>
            <a:r>
              <a:rPr lang="it-IT" altLang="it-IT" sz="2400" dirty="0"/>
              <a:t>Il </a:t>
            </a:r>
            <a:r>
              <a:rPr lang="it-IT" altLang="it-IT" sz="2400" b="1" dirty="0">
                <a:solidFill>
                  <a:srgbClr val="0070C0"/>
                </a:solidFill>
              </a:rPr>
              <a:t>contenuto</a:t>
            </a:r>
            <a:r>
              <a:rPr lang="it-IT" altLang="it-IT" sz="2400" dirty="0"/>
              <a:t> del cambiamento </a:t>
            </a:r>
            <a:r>
              <a:rPr lang="it-IT" altLang="it-IT" sz="2400" i="1" dirty="0">
                <a:solidFill>
                  <a:srgbClr val="0070C0"/>
                </a:solidFill>
              </a:rPr>
              <a:t>(quanto cambia?)</a:t>
            </a:r>
          </a:p>
          <a:p>
            <a:pPr marL="0" indent="0">
              <a:buNone/>
            </a:pPr>
            <a:r>
              <a:rPr lang="it-IT" altLang="it-IT" sz="2400" dirty="0"/>
              <a:t>Le </a:t>
            </a:r>
            <a:r>
              <a:rPr lang="it-IT" altLang="it-IT" sz="2400" b="1" dirty="0">
                <a:solidFill>
                  <a:srgbClr val="0070C0"/>
                </a:solidFill>
              </a:rPr>
              <a:t>strategie</a:t>
            </a:r>
            <a:r>
              <a:rPr lang="it-IT" altLang="it-IT" sz="2400" dirty="0"/>
              <a:t> di cambiamento </a:t>
            </a:r>
            <a:r>
              <a:rPr lang="it-IT" altLang="it-IT" sz="2400" i="1" dirty="0">
                <a:solidFill>
                  <a:srgbClr val="0070C0"/>
                </a:solidFill>
              </a:rPr>
              <a:t>(come cambia?)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32314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124" y="842414"/>
            <a:ext cx="7989752" cy="1083329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dirty="0"/>
              <a:t>Cosa cambia?</a:t>
            </a:r>
            <a:br>
              <a:rPr lang="it-IT" altLang="it-IT" dirty="0"/>
            </a:br>
            <a:r>
              <a:rPr lang="it-IT" altLang="it-IT" dirty="0"/>
              <a:t>L’oggetto del cambiamento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852936"/>
            <a:ext cx="3696411" cy="2630487"/>
          </a:xfrm>
        </p:spPr>
        <p:txBody>
          <a:bodyPr/>
          <a:lstStyle/>
          <a:p>
            <a:pPr lvl="1">
              <a:buBlip>
                <a:blip r:embed="rId2"/>
              </a:buBlip>
            </a:pPr>
            <a:r>
              <a:rPr lang="it-IT" altLang="it-IT" sz="3200" dirty="0">
                <a:solidFill>
                  <a:srgbClr val="002060"/>
                </a:solidFill>
              </a:rPr>
              <a:t>L’individuo</a:t>
            </a:r>
          </a:p>
          <a:p>
            <a:pPr lvl="1">
              <a:buBlip>
                <a:blip r:embed="rId2"/>
              </a:buBlip>
            </a:pPr>
            <a:r>
              <a:rPr lang="it-IT" altLang="it-IT" sz="3200" dirty="0">
                <a:solidFill>
                  <a:srgbClr val="002060"/>
                </a:solidFill>
              </a:rPr>
              <a:t>Il gruppo</a:t>
            </a:r>
          </a:p>
          <a:p>
            <a:pPr lvl="1">
              <a:buBlip>
                <a:blip r:embed="rId2"/>
              </a:buBlip>
            </a:pPr>
            <a:r>
              <a:rPr lang="it-IT" altLang="it-IT" sz="3200" dirty="0">
                <a:solidFill>
                  <a:srgbClr val="002060"/>
                </a:solidFill>
              </a:rPr>
              <a:t>L’azienda/l’ente</a:t>
            </a:r>
          </a:p>
          <a:p>
            <a:pPr lvl="1">
              <a:buBlip>
                <a:blip r:embed="rId2"/>
              </a:buBlip>
            </a:pPr>
            <a:r>
              <a:rPr lang="it-IT" altLang="it-IT" sz="3200" dirty="0">
                <a:solidFill>
                  <a:srgbClr val="002060"/>
                </a:solidFill>
              </a:rPr>
              <a:t>Il sistema</a:t>
            </a:r>
          </a:p>
        </p:txBody>
      </p:sp>
      <p:pic>
        <p:nvPicPr>
          <p:cNvPr id="2050" name="Picture 2" descr="http://businesssolutions.it/wp-content/uploads/2014/07/group-coach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29" y="2736281"/>
            <a:ext cx="4299335" cy="28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536472" y="773822"/>
            <a:ext cx="10143627" cy="1083329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3600" b="1" dirty="0">
                <a:solidFill>
                  <a:srgbClr val="0070C0"/>
                </a:solidFill>
              </a:rPr>
              <a:t>Perché cambia?</a:t>
            </a:r>
            <a:br>
              <a:rPr lang="it-IT" altLang="it-IT" sz="3600" b="1" dirty="0">
                <a:solidFill>
                  <a:srgbClr val="0070C0"/>
                </a:solidFill>
              </a:rPr>
            </a:br>
            <a:r>
              <a:rPr lang="it-IT" altLang="it-IT" sz="3600" b="1" dirty="0"/>
              <a:t>Il contesto del cambiamento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457200" y="1999381"/>
            <a:ext cx="4038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dirty="0">
                <a:solidFill>
                  <a:srgbClr val="0070C0"/>
                </a:solidFill>
              </a:rPr>
              <a:t>Contesto interno</a:t>
            </a:r>
          </a:p>
          <a:p>
            <a:r>
              <a:rPr lang="it-IT" altLang="it-IT" dirty="0"/>
              <a:t>Fattori strutturali</a:t>
            </a:r>
          </a:p>
          <a:p>
            <a:r>
              <a:rPr lang="it-IT" altLang="it-IT" dirty="0"/>
              <a:t>Fattori organizzativi</a:t>
            </a:r>
          </a:p>
          <a:p>
            <a:r>
              <a:rPr lang="it-IT" altLang="it-IT" dirty="0"/>
              <a:t>Fattori politici</a:t>
            </a:r>
          </a:p>
          <a:p>
            <a:r>
              <a:rPr lang="it-IT" altLang="it-IT" dirty="0"/>
              <a:t>Fattori culturali</a:t>
            </a:r>
          </a:p>
          <a:p>
            <a:endParaRPr lang="it-IT" dirty="0"/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457200" y="249289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it-IT" altLang="it-IT" b="1" dirty="0"/>
          </a:p>
        </p:txBody>
      </p:sp>
      <p:sp>
        <p:nvSpPr>
          <p:cNvPr id="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99381"/>
            <a:ext cx="4038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altLang="it-IT" dirty="0">
                <a:solidFill>
                  <a:srgbClr val="0070C0"/>
                </a:solidFill>
              </a:rPr>
              <a:t>Contesto esterno</a:t>
            </a:r>
          </a:p>
          <a:p>
            <a:pPr eaLnBrk="1" hangingPunct="1"/>
            <a:r>
              <a:rPr lang="it-IT" altLang="it-IT" dirty="0"/>
              <a:t>Fattori del </a:t>
            </a:r>
            <a:r>
              <a:rPr lang="it-IT" altLang="it-IT" dirty="0" err="1"/>
              <a:t>macroambiente</a:t>
            </a:r>
            <a:endParaRPr lang="it-IT" altLang="it-IT" dirty="0"/>
          </a:p>
          <a:p>
            <a:pPr eaLnBrk="1" hangingPunct="1"/>
            <a:r>
              <a:rPr lang="it-IT" altLang="it-IT" dirty="0"/>
              <a:t>Fattori del microambiente</a:t>
            </a:r>
          </a:p>
        </p:txBody>
      </p:sp>
    </p:spTree>
    <p:extLst>
      <p:ext uri="{BB962C8B-B14F-4D97-AF65-F5344CB8AC3E}">
        <p14:creationId xmlns:p14="http://schemas.microsoft.com/office/powerpoint/2010/main" val="11498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699194" y="-511524"/>
            <a:ext cx="10542387" cy="2277224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3333" b="1" dirty="0"/>
              <a:t>Quanto cambia?</a:t>
            </a:r>
            <a:br>
              <a:rPr lang="it-IT" altLang="it-IT" sz="3333" b="1" dirty="0"/>
            </a:br>
            <a:r>
              <a:rPr lang="it-IT" altLang="it-IT" sz="3333" b="1" dirty="0"/>
              <a:t>Il contenuto del cambiamento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123200" y="2628207"/>
            <a:ext cx="8229600" cy="301379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it-IT" altLang="it-IT" sz="2800" dirty="0"/>
          </a:p>
          <a:p>
            <a:pPr marL="457189" lvl="1" indent="0">
              <a:lnSpc>
                <a:spcPct val="90000"/>
              </a:lnSpc>
              <a:buNone/>
            </a:pPr>
            <a:r>
              <a:rPr lang="it-IT" altLang="it-IT" sz="2400" b="1" i="1" dirty="0"/>
              <a:t>Cambiamenti incrementali: </a:t>
            </a:r>
          </a:p>
          <a:p>
            <a:pPr marL="457189" lvl="1" indent="0">
              <a:lnSpc>
                <a:spcPct val="90000"/>
              </a:lnSpc>
              <a:buNone/>
            </a:pPr>
            <a:r>
              <a:rPr lang="it-IT" altLang="it-IT" sz="2400" dirty="0"/>
              <a:t>graduali, progressivi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2400" dirty="0"/>
          </a:p>
          <a:p>
            <a:pPr lvl="1" eaLnBrk="1" hangingPunct="1">
              <a:lnSpc>
                <a:spcPct val="90000"/>
              </a:lnSpc>
            </a:pPr>
            <a:endParaRPr lang="it-IT" altLang="it-IT" sz="2400" dirty="0"/>
          </a:p>
          <a:p>
            <a:pPr lvl="1" eaLnBrk="1" hangingPunct="1">
              <a:lnSpc>
                <a:spcPct val="90000"/>
              </a:lnSpc>
            </a:pPr>
            <a:endParaRPr lang="it-IT" altLang="it-IT" sz="2400" dirty="0"/>
          </a:p>
          <a:p>
            <a:pPr lvl="1" eaLnBrk="1" hangingPunct="1">
              <a:lnSpc>
                <a:spcPct val="90000"/>
              </a:lnSpc>
            </a:pPr>
            <a:endParaRPr lang="it-IT" altLang="it-IT" sz="2400" dirty="0"/>
          </a:p>
          <a:p>
            <a:pPr lvl="1" eaLnBrk="1" hangingPunct="1">
              <a:lnSpc>
                <a:spcPct val="90000"/>
              </a:lnSpc>
            </a:pPr>
            <a:endParaRPr lang="it-IT" altLang="it-IT" sz="2400" dirty="0"/>
          </a:p>
          <a:p>
            <a:pPr marL="457189" lvl="1" indent="0">
              <a:lnSpc>
                <a:spcPct val="90000"/>
              </a:lnSpc>
              <a:buNone/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it-IT" altLang="it-IT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07" y="1932955"/>
            <a:ext cx="3178979" cy="242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602359" y="4941168"/>
            <a:ext cx="527032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it-IT" altLang="it-IT" sz="2400" b="1" i="1" dirty="0"/>
              <a:t>Cambiamenti radicali: </a:t>
            </a:r>
          </a:p>
          <a:p>
            <a:pPr lvl="1">
              <a:lnSpc>
                <a:spcPct val="90000"/>
              </a:lnSpc>
            </a:pPr>
            <a:r>
              <a:rPr lang="it-IT" altLang="it-IT" sz="2400" dirty="0"/>
              <a:t>rapidi, drastici, di ampia portata</a:t>
            </a:r>
          </a:p>
          <a:p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5" y="4135105"/>
            <a:ext cx="3037135" cy="246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Cambiamenti incrementali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358766" indent="0">
              <a:buNone/>
            </a:pPr>
            <a:r>
              <a:rPr lang="it-IT" b="1" dirty="0">
                <a:solidFill>
                  <a:srgbClr val="0070C0"/>
                </a:solidFill>
              </a:rPr>
              <a:t>CAMBIAMENTO ADATTIVO: </a:t>
            </a:r>
            <a:r>
              <a:rPr lang="it-IT" dirty="0"/>
              <a:t> è alimentato dall’esterno, registra ridotte resistente esterne, ma ad alte resistenze interne</a:t>
            </a:r>
          </a:p>
          <a:p>
            <a:pPr marL="358766" indent="0">
              <a:buNone/>
            </a:pPr>
            <a:r>
              <a:rPr lang="it-IT" dirty="0"/>
              <a:t>E’ finalizzato ad adeguare il sistema alle modifiche del contesto ambientale e  si sostanzia in interventi sulle procedure, sulle strutture, sulle persone </a:t>
            </a:r>
          </a:p>
          <a:p>
            <a:pPr marL="358766" indent="0">
              <a:buNone/>
            </a:pPr>
            <a:r>
              <a:rPr lang="it-IT" dirty="0"/>
              <a:t>I mutamenti introdotti potrebbero essere definiti di “riforma locale” e possono generare resistenze in coloro i quali sono direttamente coinvolti</a:t>
            </a:r>
          </a:p>
          <a:p>
            <a:pPr marL="358766" indent="0">
              <a:buNone/>
            </a:pPr>
            <a:endParaRPr lang="it-IT" dirty="0"/>
          </a:p>
          <a:p>
            <a:pPr marL="358766" indent="-271456">
              <a:buNone/>
            </a:pPr>
            <a:r>
              <a:rPr lang="it-IT" b="1" dirty="0">
                <a:solidFill>
                  <a:srgbClr val="0070C0"/>
                </a:solidFill>
              </a:rPr>
              <a:t>	CAMBIAMENTO INERZIALE</a:t>
            </a:r>
            <a:r>
              <a:rPr lang="it-IT" dirty="0"/>
              <a:t>: è alimentato da forze interne, è soggetto a resistenze ridotte sia interne che esterne</a:t>
            </a:r>
          </a:p>
          <a:p>
            <a:pPr marL="358766" indent="0">
              <a:buNone/>
            </a:pPr>
            <a:r>
              <a:rPr lang="it-IT" dirty="0"/>
              <a:t>Si sostanzia in azioni tese a favorire il funzionamento delle regole, che possono assumere carattere di routine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00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1" y="184805"/>
            <a:ext cx="7886700" cy="1505883"/>
          </a:xfrm>
        </p:spPr>
        <p:txBody>
          <a:bodyPr anchor="ctr">
            <a:normAutofit/>
          </a:bodyPr>
          <a:lstStyle/>
          <a:p>
            <a:pPr algn="ctr"/>
            <a:r>
              <a:rPr lang="it-IT" sz="4500" dirty="0"/>
              <a:t>Inerzia organizzativa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49" y="2109330"/>
            <a:ext cx="7884411" cy="39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9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Cambiamenti radicali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1"/>
            <a:ext cx="8229600" cy="4525963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r>
              <a:rPr lang="it-IT" sz="2200" b="1" dirty="0">
                <a:solidFill>
                  <a:srgbClr val="0070C0"/>
                </a:solidFill>
              </a:rPr>
              <a:t>CAMBIAMENTO PROATTIVO</a:t>
            </a:r>
            <a:r>
              <a:rPr lang="it-IT" sz="2200" dirty="0"/>
              <a:t>: è rivoluzionario, si origina prevalentemente all’interno dell’organizzazione e trova resistenze all’esterno</a:t>
            </a:r>
          </a:p>
          <a:p>
            <a:pPr marL="457189" lvl="1" indent="0">
              <a:buNone/>
            </a:pPr>
            <a:r>
              <a:rPr lang="it-IT" sz="2200" dirty="0"/>
              <a:t>Il rinnovamento parte dall’attore che tende a modificare le sue regole di comportamento per essere in grado, prima o poi, di rispondere a prevedibili evoluzioni future del contesto</a:t>
            </a:r>
          </a:p>
          <a:p>
            <a:pPr marL="444489" indent="0">
              <a:buNone/>
            </a:pPr>
            <a:endParaRPr lang="it-IT" sz="2200" b="1" dirty="0">
              <a:solidFill>
                <a:srgbClr val="0070C0"/>
              </a:solidFill>
            </a:endParaRPr>
          </a:p>
          <a:p>
            <a:pPr marL="444489" indent="0">
              <a:buNone/>
            </a:pPr>
            <a:r>
              <a:rPr lang="it-IT" sz="2200" b="1" dirty="0">
                <a:solidFill>
                  <a:srgbClr val="0070C0"/>
                </a:solidFill>
              </a:rPr>
              <a:t>CAMBIAMENTO REATTIVO</a:t>
            </a:r>
            <a:r>
              <a:rPr lang="it-IT" sz="2200" dirty="0"/>
              <a:t>: è rivoluzionario, imposto dall’esterno e soggetto a forti resistenze sia interne che esterne</a:t>
            </a:r>
          </a:p>
          <a:p>
            <a:pPr marL="444489" indent="0">
              <a:buNone/>
            </a:pPr>
            <a:r>
              <a:rPr lang="it-IT" sz="2200" dirty="0"/>
              <a:t>Rappresenta una risposta alle spinte del contesto</a:t>
            </a:r>
          </a:p>
        </p:txBody>
      </p:sp>
    </p:spTree>
    <p:extLst>
      <p:ext uri="{BB962C8B-B14F-4D97-AF65-F5344CB8AC3E}">
        <p14:creationId xmlns:p14="http://schemas.microsoft.com/office/powerpoint/2010/main" val="26158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it-IT" altLang="it-IT" dirty="0">
                <a:solidFill>
                  <a:schemeClr val="accent1"/>
                </a:solidFill>
              </a:rPr>
              <a:t>Come cambia?</a:t>
            </a:r>
            <a:br>
              <a:rPr lang="it-IT" altLang="it-IT" dirty="0"/>
            </a:br>
            <a:r>
              <a:rPr lang="it-IT" altLang="it-IT" dirty="0"/>
              <a:t>Le strategie di cambiamento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8086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altLang="it-IT" dirty="0">
                <a:solidFill>
                  <a:srgbClr val="002060"/>
                </a:solidFill>
                <a:cs typeface="Times New Roman" charset="0"/>
              </a:rPr>
              <a:t>Le strategie di cambiamento identificano i diversi approcci che è possibile utilizzare per portare a termine il processo di trasformazione</a:t>
            </a:r>
          </a:p>
          <a:p>
            <a:pPr marL="0" indent="0" algn="ctr">
              <a:buNone/>
            </a:pPr>
            <a:endParaRPr lang="it-IT" altLang="it-IT" dirty="0">
              <a:solidFill>
                <a:srgbClr val="002060"/>
              </a:solidFill>
              <a:cs typeface="Times New Roman" charset="0"/>
            </a:endParaRPr>
          </a:p>
          <a:p>
            <a:pPr marL="0" indent="0" algn="just">
              <a:buNone/>
            </a:pPr>
            <a:r>
              <a:rPr lang="it-IT" altLang="it-IT" dirty="0">
                <a:solidFill>
                  <a:srgbClr val="002060"/>
                </a:solidFill>
                <a:cs typeface="Times New Roman" charset="0"/>
              </a:rPr>
              <a:t>A tal fine è utile comprendere:</a:t>
            </a:r>
          </a:p>
          <a:p>
            <a:pPr algn="just" eaLnBrk="1" hangingPunct="1"/>
            <a:r>
              <a:rPr lang="it-IT" altLang="it-IT" dirty="0">
                <a:solidFill>
                  <a:srgbClr val="002060"/>
                </a:solidFill>
                <a:cs typeface="Times New Roman" charset="0"/>
              </a:rPr>
              <a:t>i legami esistenti tra i diversi livelli di analisi</a:t>
            </a:r>
          </a:p>
          <a:p>
            <a:pPr algn="just" eaLnBrk="1" hangingPunct="1"/>
            <a:r>
              <a:rPr lang="it-IT" altLang="it-IT" dirty="0">
                <a:solidFill>
                  <a:srgbClr val="002060"/>
                </a:solidFill>
                <a:cs typeface="Times New Roman" charset="0"/>
              </a:rPr>
              <a:t>i livelli di condizionamento reciproci che sussistono tra i diversi attori e il contesto</a:t>
            </a:r>
          </a:p>
          <a:p>
            <a:pPr algn="just" eaLnBrk="1" hangingPunct="1"/>
            <a:r>
              <a:rPr lang="it-IT" altLang="it-IT" dirty="0">
                <a:solidFill>
                  <a:srgbClr val="002060"/>
                </a:solidFill>
                <a:cs typeface="Times New Roman" charset="0"/>
              </a:rPr>
              <a:t>la presenza di aspettative e interessi diversi dei vari attori</a:t>
            </a:r>
          </a:p>
          <a:p>
            <a:pPr algn="just" eaLnBrk="1" hangingPunct="1"/>
            <a:r>
              <a:rPr lang="it-IT" altLang="it-IT" dirty="0">
                <a:solidFill>
                  <a:srgbClr val="002060"/>
                </a:solidFill>
                <a:cs typeface="Times New Roman" charset="0"/>
              </a:rPr>
              <a:t>l’esistenza di diversi motori attivanti il cambiamento</a:t>
            </a:r>
          </a:p>
          <a:p>
            <a:pPr algn="just" eaLnBrk="1" hangingPunct="1"/>
            <a:endParaRPr lang="it-IT" altLang="it-IT" sz="1867" dirty="0">
              <a:cs typeface="Times New Roman" charset="0"/>
            </a:endParaRPr>
          </a:p>
          <a:p>
            <a:pPr algn="just" eaLnBrk="1" hangingPunct="1"/>
            <a:endParaRPr lang="it-IT" altLang="it-IT" sz="1867" dirty="0">
              <a:cs typeface="Times New Roman" charset="0"/>
            </a:endParaRPr>
          </a:p>
          <a:p>
            <a:pPr eaLnBrk="1" hangingPunct="1"/>
            <a:endParaRPr lang="it-IT" altLang="it-IT" sz="1867" dirty="0"/>
          </a:p>
        </p:txBody>
      </p:sp>
    </p:spTree>
    <p:extLst>
      <p:ext uri="{BB962C8B-B14F-4D97-AF65-F5344CB8AC3E}">
        <p14:creationId xmlns:p14="http://schemas.microsoft.com/office/powerpoint/2010/main" val="22823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 4 approcci strategici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				</a:t>
            </a:r>
          </a:p>
          <a:p>
            <a:pPr marL="0" indent="0">
              <a:buNone/>
            </a:pPr>
            <a:r>
              <a:rPr lang="it-IT" b="1" i="1" dirty="0">
                <a:solidFill>
                  <a:schemeClr val="accent1"/>
                </a:solidFill>
              </a:rPr>
              <a:t>Approccio coercitivo</a:t>
            </a:r>
          </a:p>
          <a:p>
            <a:pPr marL="0" indent="0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b="1" i="1" dirty="0">
                <a:solidFill>
                  <a:schemeClr val="accent1"/>
                </a:solidFill>
              </a:rPr>
              <a:t>Approccio collaborativo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i="1" dirty="0">
                <a:solidFill>
                  <a:schemeClr val="accent1"/>
                </a:solidFill>
              </a:rPr>
              <a:t>Approccio negoziale</a:t>
            </a:r>
          </a:p>
          <a:p>
            <a:pPr marL="0" indent="0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b="1" i="1" dirty="0">
                <a:solidFill>
                  <a:schemeClr val="accent1"/>
                </a:solidFill>
              </a:rPr>
              <a:t>Approccio emozionale</a:t>
            </a:r>
          </a:p>
          <a:p>
            <a:pPr marL="514338" indent="-514338">
              <a:buFont typeface="+mj-lt"/>
              <a:buAutoNum type="arabicPeriod"/>
            </a:pP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04" y="2202503"/>
            <a:ext cx="1008112" cy="152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624451" cy="96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4" y="4581128"/>
            <a:ext cx="1867561" cy="121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25" y="3969109"/>
            <a:ext cx="2400267" cy="12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9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08587" y="4745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it-IT" dirty="0"/>
              <a:t>Approccio coercitivo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61818"/>
              </p:ext>
            </p:extLst>
          </p:nvPr>
        </p:nvGraphicFramePr>
        <p:xfrm>
          <a:off x="457200" y="1892829"/>
          <a:ext cx="8229600" cy="3919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3652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r>
                        <a:rPr lang="it-IT" sz="1600" dirty="0"/>
                        <a:t>LEVE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 Potere formale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 Imposizione senza condivisione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r>
                        <a:rPr lang="it-IT" sz="1600" dirty="0"/>
                        <a:t>CONDIZIONI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Potere assoluto in capo alla coalizione dominante</a:t>
                      </a:r>
                    </a:p>
                    <a:p>
                      <a:pPr marL="271463" indent="-271463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Senso di urgenza</a:t>
                      </a:r>
                    </a:p>
                    <a:p>
                      <a:pPr marL="271463" indent="-271463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Risulta</a:t>
                      </a:r>
                      <a:r>
                        <a:rPr lang="it-IT" sz="1600" baseline="0" dirty="0"/>
                        <a:t> efficace nel caso sia necessario cambiare la cultura di fondo dell’organizzazione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it-IT" sz="1600" dirty="0"/>
                        <a:t>VANTAGGI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>
                        <a:buFont typeface="Arial" pitchFamily="34" charset="0"/>
                        <a:buChar char="•"/>
                        <a:tabLst>
                          <a:tab pos="271463" algn="l"/>
                        </a:tabLst>
                      </a:pPr>
                      <a:r>
                        <a:rPr lang="it-IT" sz="1600" dirty="0"/>
                        <a:t>Rapidità di esecuzione</a:t>
                      </a:r>
                    </a:p>
                    <a:p>
                      <a:pPr marL="271463" indent="-271463">
                        <a:buFont typeface="Arial" pitchFamily="34" charset="0"/>
                        <a:buChar char="•"/>
                        <a:tabLst>
                          <a:tab pos="271463" algn="l"/>
                        </a:tabLst>
                      </a:pPr>
                      <a:r>
                        <a:rPr lang="it-IT" sz="1600" dirty="0"/>
                        <a:t>Impressiona</a:t>
                      </a:r>
                      <a:r>
                        <a:rPr lang="it-IT" sz="1600" baseline="0" dirty="0"/>
                        <a:t> gli indecisi e convince chi non è toccato negativamente dal cambiamento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671">
                <a:tc>
                  <a:txBody>
                    <a:bodyPr/>
                    <a:lstStyle/>
                    <a:p>
                      <a:r>
                        <a:rPr lang="it-IT" sz="1600" dirty="0"/>
                        <a:t>SVANTAGGI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Insoddisfazione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Assenteismo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Resistenze interne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04" y="589106"/>
            <a:ext cx="864096" cy="130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21288"/>
            <a:ext cx="1141784" cy="67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481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Approccio collaborativo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953615"/>
              </p:ext>
            </p:extLst>
          </p:nvPr>
        </p:nvGraphicFramePr>
        <p:xfrm>
          <a:off x="457200" y="1484784"/>
          <a:ext cx="8229600" cy="45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r>
                        <a:rPr lang="it-IT" sz="1600" dirty="0"/>
                        <a:t>LEVE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Consenso </a:t>
                      </a:r>
                      <a:r>
                        <a:rPr lang="it-IT" sz="1600" baseline="0" dirty="0"/>
                        <a:t>e p</a:t>
                      </a:r>
                      <a:r>
                        <a:rPr lang="it-IT" sz="1600" dirty="0"/>
                        <a:t>artecipazione nelle modalità di realizzazione del cambiamento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604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r>
                        <a:rPr lang="it-IT" sz="1600" dirty="0"/>
                        <a:t>CONDIZIONI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463" indent="-271463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Accordo di fondo sugli obiettivi del cambiamento </a:t>
                      </a:r>
                    </a:p>
                    <a:p>
                      <a:pPr marL="271463" indent="-271463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Volontà/disponibilità degli attori</a:t>
                      </a:r>
                      <a:r>
                        <a:rPr lang="it-IT" sz="1600" baseline="0" dirty="0"/>
                        <a:t> coinvolti</a:t>
                      </a:r>
                    </a:p>
                    <a:p>
                      <a:pPr marL="271463" indent="-271463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Sistema informale consolidato</a:t>
                      </a:r>
                    </a:p>
                    <a:p>
                      <a:pPr marL="271463" indent="-271463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Valido sistema di comunicazione e condivisione delle informazioni</a:t>
                      </a:r>
                    </a:p>
                    <a:p>
                      <a:pPr marL="271463" indent="-271463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Disponibilità di tempo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it-IT" sz="1600" dirty="0"/>
                        <a:t>VANTAGGI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Recupero</a:t>
                      </a:r>
                      <a:r>
                        <a:rPr lang="it-IT" sz="1600" baseline="0" dirty="0"/>
                        <a:t> di contributi e idee da parte degli attori coinvolti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Utilizzo dell’esperienza e della capacità di ciascun attore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Maggiore accettazione e motivazione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Minori resistenze interne (minori ansie e paure)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Minori resistenze esterne grazie alla connotazione «etica» attribuita alla collaborazione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24">
                <a:tc>
                  <a:txBody>
                    <a:bodyPr/>
                    <a:lstStyle/>
                    <a:p>
                      <a:r>
                        <a:rPr lang="it-IT" sz="1600" dirty="0"/>
                        <a:t>SVANTAGGI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Tempo necessario per la condivisione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4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Approccio negoziale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525811"/>
              </p:ext>
            </p:extLst>
          </p:nvPr>
        </p:nvGraphicFramePr>
        <p:xfrm>
          <a:off x="457200" y="1892829"/>
          <a:ext cx="8229600" cy="382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032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r>
                        <a:rPr lang="it-IT" sz="1600" dirty="0"/>
                        <a:t>LEVE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 Consultazione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 Contrattazione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 Negoziazione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712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r>
                        <a:rPr lang="it-IT" sz="1600" dirty="0"/>
                        <a:t>CONDIZIONI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Disponibilità</a:t>
                      </a:r>
                      <a:r>
                        <a:rPr lang="it-IT" sz="1600" baseline="0" dirty="0"/>
                        <a:t> di tempo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Disponibilità delle parti a rivedere gli obiettivi di partenza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43">
                <a:tc>
                  <a:txBody>
                    <a:bodyPr/>
                    <a:lstStyle/>
                    <a:p>
                      <a:r>
                        <a:rPr lang="it-IT" sz="1600" dirty="0"/>
                        <a:t>VANTAGGI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Gestione</a:t>
                      </a:r>
                      <a:r>
                        <a:rPr lang="it-IT" sz="1600" baseline="0" dirty="0"/>
                        <a:t> efficace delle resistenze interne ed esterne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Riduzione delle incertezze e dei timori individuali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Realizzazione obiettivi più concreti 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529">
                <a:tc>
                  <a:txBody>
                    <a:bodyPr/>
                    <a:lstStyle/>
                    <a:p>
                      <a:r>
                        <a:rPr lang="it-IT" sz="1600" dirty="0"/>
                        <a:t>SVANTAGGI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Impiego di elevate risorse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Rischio di perdere</a:t>
                      </a:r>
                      <a:r>
                        <a:rPr lang="it-IT" sz="1600" baseline="0" dirty="0"/>
                        <a:t> di vista gli obiettivi iniziali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Mancanza di un interlocutore responsabile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14" y="5877272"/>
            <a:ext cx="1287596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7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6024" y="3372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Approccio emozionale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49118"/>
              </p:ext>
            </p:extLst>
          </p:nvPr>
        </p:nvGraphicFramePr>
        <p:xfrm>
          <a:off x="442456" y="1367550"/>
          <a:ext cx="8229600" cy="458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9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r>
                        <a:rPr lang="it-IT" sz="1600" dirty="0"/>
                        <a:t>LEVE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Coinvolgimento volontario, ideologico, fideistico degli attori organizzativi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579">
                <a:tc>
                  <a:txBody>
                    <a:bodyPr/>
                    <a:lstStyle/>
                    <a:p>
                      <a:endParaRPr lang="it-IT" sz="1600" dirty="0"/>
                    </a:p>
                    <a:p>
                      <a:r>
                        <a:rPr lang="it-IT" sz="1600" dirty="0"/>
                        <a:t>CONDIZIONI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Rapporto di fiducia tra gli attori organizzativi e il gruppo promotore</a:t>
                      </a:r>
                      <a:r>
                        <a:rPr lang="it-IT" sz="1600" baseline="0" dirty="0"/>
                        <a:t> del cambiamento</a:t>
                      </a:r>
                      <a:endParaRPr lang="it-IT" sz="16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Assenza</a:t>
                      </a:r>
                      <a:r>
                        <a:rPr lang="it-IT" sz="1600" baseline="0" dirty="0"/>
                        <a:t> di sub culture e desiderio di smuovere lo status quo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Esistenza di un gruppo promotore stabile e carismatico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344">
                <a:tc>
                  <a:txBody>
                    <a:bodyPr/>
                    <a:lstStyle/>
                    <a:p>
                      <a:r>
                        <a:rPr lang="it-IT" sz="1600" dirty="0"/>
                        <a:t>VANTAGGI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Tempi di realizzazione limitati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Riduzione</a:t>
                      </a:r>
                      <a:r>
                        <a:rPr lang="it-IT" sz="1600" baseline="0" dirty="0"/>
                        <a:t> resistenze interne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baseline="0" dirty="0"/>
                        <a:t>Non richiede grosse risorse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339">
                <a:tc>
                  <a:txBody>
                    <a:bodyPr/>
                    <a:lstStyle/>
                    <a:p>
                      <a:r>
                        <a:rPr lang="it-IT" sz="1600" dirty="0"/>
                        <a:t>SVANTAGGI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600" dirty="0"/>
                        <a:t>Il ruolo del leader è fondamentale</a:t>
                      </a:r>
                      <a:r>
                        <a:rPr lang="it-IT" sz="1600" baseline="0" dirty="0"/>
                        <a:t> per far leva sui soggetti coinvolti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07" y="6048904"/>
            <a:ext cx="1588833" cy="80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5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Un prospetto di sintesi</a:t>
            </a:r>
          </a:p>
        </p:txBody>
      </p:sp>
      <p:pic>
        <p:nvPicPr>
          <p:cNvPr id="1026" name="Picture 2" descr="http://podcast.federica.unina.it/mini/img.php?src=/files/_docenti/sicca-luigi-maria/img/luigi-maria-sicca-4152-22-24.jpg&amp;w=848&amp;h=340&amp;far=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36" b="5258"/>
          <a:stretch/>
        </p:blipFill>
        <p:spPr bwMode="auto">
          <a:xfrm>
            <a:off x="334826" y="1703578"/>
            <a:ext cx="8474347" cy="46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it-IT" altLang="it-IT" dirty="0"/>
              <a:t>Gli approcci per gestire le resistenze</a:t>
            </a:r>
          </a:p>
        </p:txBody>
      </p:sp>
      <p:graphicFrame>
        <p:nvGraphicFramePr>
          <p:cNvPr id="146435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120419582"/>
              </p:ext>
            </p:extLst>
          </p:nvPr>
        </p:nvGraphicFramePr>
        <p:xfrm>
          <a:off x="457200" y="1772816"/>
          <a:ext cx="8232913" cy="4840535"/>
        </p:xfrm>
        <a:graphic>
          <a:graphicData uri="http://schemas.openxmlformats.org/drawingml/2006/table">
            <a:tbl>
              <a:tblPr/>
              <a:tblGrid>
                <a:gridCol w="1372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4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Approccio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Motivazione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 fondo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Leva di cambiamento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Coinvolgimento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Condizioni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Vantaggi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Collaborativo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…il cambiamento è razionale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Consultazione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Partecipazione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Modalità di attuazione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Condivisione obiettivi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Disponibilità tempo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Volontà di coinvolgimento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Basse resistenze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Utilizzo competenze interne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Negoziale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… il cambiamento è conveniente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Consultazione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Negoziazione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Obiettivi e modalità di attuazione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Riconoscimento potere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Disponibilità  tempo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Rivedere obiettivi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Basse resistenze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Emozionale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… il cambiamento è giusto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Coinvolgimento fideistico e ideologico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Limitato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Bassa conflittualità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Figure carismatiche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Obiettivi di crescita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Velocità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Basse resistenze interne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Coercitivo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…  il cambiamento è dovuto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Imposizione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Nullo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Forte potere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Supporto esterno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Senso di urgenza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Velocità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Possibilità di gestire crisi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Ovale 1"/>
          <p:cNvSpPr/>
          <p:nvPr/>
        </p:nvSpPr>
        <p:spPr>
          <a:xfrm>
            <a:off x="1750656" y="2564904"/>
            <a:ext cx="14401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750656" y="3715426"/>
            <a:ext cx="14401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750656" y="4826190"/>
            <a:ext cx="14401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750656" y="5701980"/>
            <a:ext cx="14401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98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AB3376-CF50-4C44-9EA7-000AA5D9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992" y="1515065"/>
            <a:ext cx="5332016" cy="1576972"/>
          </a:xfrm>
        </p:spPr>
        <p:txBody>
          <a:bodyPr/>
          <a:lstStyle/>
          <a:p>
            <a:pPr marL="114297" indent="0" algn="ctr">
              <a:buNone/>
            </a:pPr>
            <a:r>
              <a:rPr lang="it-IT" sz="3600" b="1" dirty="0" err="1">
                <a:solidFill>
                  <a:srgbClr val="C00000"/>
                </a:solidFill>
              </a:rPr>
              <a:t>Personas</a:t>
            </a:r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8C7AE2-CC5F-4979-86E7-D845C350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" y="2698995"/>
            <a:ext cx="6690360" cy="278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3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Inerzia organizzativa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526" y="2963656"/>
            <a:ext cx="8544949" cy="2496277"/>
          </a:xfrm>
        </p:spPr>
        <p:txBody>
          <a:bodyPr numCol="3" spcCol="180000">
            <a:no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rgbClr val="002060"/>
                </a:solidFill>
              </a:rPr>
              <a:t>A livello organizzativo : </a:t>
            </a:r>
            <a:r>
              <a:rPr lang="it-IT" sz="1600" dirty="0">
                <a:solidFill>
                  <a:srgbClr val="002060"/>
                </a:solidFill>
              </a:rPr>
              <a:t>è determinata tipicamente da</a:t>
            </a:r>
          </a:p>
          <a:p>
            <a:r>
              <a:rPr lang="it-IT" sz="1600" dirty="0">
                <a:solidFill>
                  <a:srgbClr val="002060"/>
                </a:solidFill>
              </a:rPr>
              <a:t>Conflitti di potere</a:t>
            </a:r>
          </a:p>
          <a:p>
            <a:r>
              <a:rPr lang="it-IT" sz="1600" dirty="0">
                <a:solidFill>
                  <a:srgbClr val="002060"/>
                </a:solidFill>
              </a:rPr>
              <a:t>Visioni diverse dall’organizzazione tra le diverse funzioni</a:t>
            </a:r>
          </a:p>
          <a:p>
            <a:r>
              <a:rPr lang="it-IT" sz="1600" dirty="0">
                <a:solidFill>
                  <a:srgbClr val="002060"/>
                </a:solidFill>
              </a:rPr>
              <a:t>Eccessiva burocratizzazione</a:t>
            </a:r>
          </a:p>
          <a:p>
            <a:r>
              <a:rPr lang="it-IT" sz="1600" dirty="0">
                <a:solidFill>
                  <a:srgbClr val="002060"/>
                </a:solidFill>
              </a:rPr>
              <a:t>Cultura organizzativa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002060"/>
                </a:solidFill>
              </a:rPr>
              <a:t>A livello di singoli gruppi</a:t>
            </a:r>
            <a:r>
              <a:rPr lang="it-IT" sz="1600" dirty="0">
                <a:solidFill>
                  <a:srgbClr val="002060"/>
                </a:solidFill>
              </a:rPr>
              <a:t>: è generata di solito da</a:t>
            </a:r>
          </a:p>
          <a:p>
            <a:r>
              <a:rPr lang="it-IT" sz="1600" dirty="0">
                <a:solidFill>
                  <a:srgbClr val="002060"/>
                </a:solidFill>
              </a:rPr>
              <a:t>Regole informali consolidate</a:t>
            </a:r>
          </a:p>
          <a:p>
            <a:r>
              <a:rPr lang="it-IT" sz="1600" dirty="0">
                <a:solidFill>
                  <a:srgbClr val="002060"/>
                </a:solidFill>
              </a:rPr>
              <a:t>Modalità di lavoro e di prospettiva consolidate tra i componenti di un gruppo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Groupthink</a:t>
            </a:r>
            <a:endParaRPr lang="it-IT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002060"/>
                </a:solidFill>
              </a:rPr>
              <a:t>A livello individuale: </a:t>
            </a:r>
            <a:r>
              <a:rPr lang="it-IT" sz="1600" dirty="0">
                <a:solidFill>
                  <a:srgbClr val="002060"/>
                </a:solidFill>
              </a:rPr>
              <a:t>è generata da</a:t>
            </a:r>
          </a:p>
          <a:p>
            <a:r>
              <a:rPr lang="it-IT" sz="1600" dirty="0">
                <a:solidFill>
                  <a:srgbClr val="002060"/>
                </a:solidFill>
              </a:rPr>
              <a:t>Senso di insicurezza / incertezza</a:t>
            </a:r>
          </a:p>
          <a:p>
            <a:r>
              <a:rPr lang="it-IT" sz="1600" dirty="0">
                <a:solidFill>
                  <a:srgbClr val="002060"/>
                </a:solidFill>
              </a:rPr>
              <a:t>Visione autoreferenziale del cambiamento </a:t>
            </a:r>
          </a:p>
          <a:p>
            <a:r>
              <a:rPr lang="it-IT" sz="1600" dirty="0">
                <a:solidFill>
                  <a:srgbClr val="002060"/>
                </a:solidFill>
              </a:rPr>
              <a:t>Abitudine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BAAA1F-1D33-0590-14D3-5474C6CE3F85}"/>
              </a:ext>
            </a:extLst>
          </p:cNvPr>
          <p:cNvSpPr txBox="1"/>
          <p:nvPr/>
        </p:nvSpPr>
        <p:spPr>
          <a:xfrm>
            <a:off x="443542" y="1936343"/>
            <a:ext cx="8256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È  la  tendenza  dell’organizzazione  a  mantenere  lo  status  quo a  diversi  livelli</a:t>
            </a:r>
          </a:p>
        </p:txBody>
      </p:sp>
    </p:spTree>
    <p:extLst>
      <p:ext uri="{BB962C8B-B14F-4D97-AF65-F5344CB8AC3E}">
        <p14:creationId xmlns:p14="http://schemas.microsoft.com/office/powerpoint/2010/main" val="31732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2F7BEE-4AC1-48ED-887D-5147DB3F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57" y="944210"/>
            <a:ext cx="8520600" cy="636300"/>
          </a:xfrm>
        </p:spPr>
        <p:txBody>
          <a:bodyPr/>
          <a:lstStyle/>
          <a:p>
            <a:pPr algn="ctr"/>
            <a:br>
              <a:rPr lang="it-IT" sz="2400" b="1" dirty="0">
                <a:solidFill>
                  <a:schemeClr val="tx1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Personas: identificare l’utente tipo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E864C7E-894B-423A-8FE9-31DF3D6B2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207" y="2117891"/>
            <a:ext cx="4123140" cy="3795900"/>
          </a:xfrm>
        </p:spPr>
        <p:txBody>
          <a:bodyPr/>
          <a:lstStyle/>
          <a:p>
            <a:pPr marL="139697" indent="0"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r>
              <a:rPr lang="it-IT" sz="2000" dirty="0"/>
              <a:t>I </a:t>
            </a:r>
            <a:r>
              <a:rPr lang="it-IT" sz="2000" dirty="0" err="1"/>
              <a:t>personas</a:t>
            </a:r>
            <a:r>
              <a:rPr lang="it-IT" sz="2000" dirty="0"/>
              <a:t> sono rappresentazioni astratte di «personaggi-tipo» descritti nello stile di vita, nelle abitudini, nelle esigenze, ecc.  </a:t>
            </a:r>
          </a:p>
          <a:p>
            <a:r>
              <a:rPr lang="it-IT" sz="2000" dirty="0"/>
              <a:t>La costruzione dei </a:t>
            </a:r>
            <a:r>
              <a:rPr lang="it-IT" sz="2000" dirty="0" err="1"/>
              <a:t>personas</a:t>
            </a:r>
            <a:r>
              <a:rPr lang="it-IT" sz="2000" dirty="0"/>
              <a:t> può essere elaborata anche da gruppi di co-progettazione formati da professionisti della Pubblica Amministrazione e cittadini chiamati a ragionare sulle variabili chiave di un particolare utente.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13AA6DA-FE95-4056-A1A2-F240CE9CF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2766054"/>
            <a:ext cx="4375793" cy="18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71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365475" y="504778"/>
            <a:ext cx="2028448" cy="5458813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32" y="3463531"/>
            <a:ext cx="219123" cy="15806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620726" y="3463531"/>
            <a:ext cx="1907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400" kern="0" dirty="0">
                <a:solidFill>
                  <a:srgbClr val="00C4C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Amo prendermi cura dell’ambiente in cui vivo e collaborare alle iniziative organizzate dal Comune.</a:t>
            </a:r>
            <a:endParaRPr sz="1400" kern="0" dirty="0">
              <a:solidFill>
                <a:srgbClr val="00C4C9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499949" y="985645"/>
            <a:ext cx="1473900" cy="147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3" name="Google Shape;83;p15" descr="00_cittadino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475" y="821056"/>
            <a:ext cx="1803075" cy="18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 rot="2700000">
            <a:off x="8161655" y="846473"/>
            <a:ext cx="1095451" cy="31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buClr>
                <a:srgbClr val="0056CB"/>
              </a:buClr>
              <a:buSzPts val="1400"/>
              <a:defRPr/>
            </a:pPr>
            <a:r>
              <a:rPr lang="it" sz="12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 sz="12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601875" y="1146225"/>
            <a:ext cx="23670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3600" b="1" kern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Giovanni</a:t>
            </a:r>
            <a:endParaRPr sz="3600" b="1" kern="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601875" y="1600897"/>
            <a:ext cx="2865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600" kern="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cittadino collaborativo</a:t>
            </a:r>
            <a:endParaRPr sz="1600" kern="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601875" y="3169497"/>
            <a:ext cx="2865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100" b="1" kern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ATTIVITÀ</a:t>
            </a:r>
            <a:endParaRPr sz="1100" b="1" kern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516580" y="3470663"/>
            <a:ext cx="3038717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1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Giovanni ha 40 anni e  vive in una piccola cittadina in provincia di Milano. Crede che la collaborazione tra cittadini sia molto importante al fine di vivere in un ambiente sereno e tranquillo. Per questo è molto attento alle iniziative organizzate dal Comune, alle </a:t>
            </a:r>
            <a:br>
              <a:rPr lang="it" sz="11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partecipa attivamente.</a:t>
            </a:r>
            <a:endParaRPr sz="11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1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buClr>
                <a:srgbClr val="000000"/>
              </a:buClr>
              <a:defRPr/>
            </a:pPr>
            <a:endParaRPr sz="10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5615184" y="4862995"/>
            <a:ext cx="2315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100" b="1" kern="0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DIFFICOLTÀ E FRUSTRAZIONI</a:t>
            </a:r>
            <a:endParaRPr sz="1100" b="1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657375" y="5126562"/>
            <a:ext cx="2892848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1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 Difficoltà di trovare tutte le informazioni a proposito delle attività e dei nuovi progetti del Comune in un unico posto</a:t>
            </a:r>
            <a:endParaRPr sz="11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1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 Giovanni non ha uno spazio di aggregazione nel vicinato dove può incontrare e proporre le proprie idee ai vicini di casa.</a:t>
            </a:r>
            <a:endParaRPr sz="11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buClr>
                <a:srgbClr val="000000"/>
              </a:buClr>
              <a:defRPr/>
            </a:pPr>
            <a:endParaRPr sz="8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2538621" y="4903933"/>
            <a:ext cx="2268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100" b="1" kern="0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OBIETTIVI E ASPIRAZIONI</a:t>
            </a:r>
            <a:endParaRPr sz="1100" b="1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538621" y="5135071"/>
            <a:ext cx="2657681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1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Giovanni vorrebbe migliorare la propria vita riuscendo ad ottenere più aree verdi nelle quali far giocare i figli nel weekend e dove poter incontrare con maggiore facilità </a:t>
            </a:r>
            <a:r>
              <a:rPr lang="it" sz="1100" kern="0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i vicini </a:t>
            </a:r>
            <a:r>
              <a:rPr lang="it" sz="1000" kern="0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casa.</a:t>
            </a:r>
            <a:endParaRPr sz="1000" kern="0" dirty="0">
              <a:solidFill>
                <a:schemeClr val="bg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buClr>
                <a:srgbClr val="000000"/>
              </a:buClr>
              <a:defRPr/>
            </a:pPr>
            <a:endParaRPr sz="1000" b="1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5657375" y="3152131"/>
            <a:ext cx="2865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100" b="1" kern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NECESSITÀ</a:t>
            </a:r>
            <a:endParaRPr sz="1100" b="1" kern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5576728" y="3498345"/>
            <a:ext cx="2973495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0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 </a:t>
            </a:r>
            <a:r>
              <a:rPr lang="it" sz="11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Giovanni ha necessità di comunicare in modo rapido e veloce con il comune;</a:t>
            </a:r>
            <a:endParaRPr sz="11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1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 Giovanni vorrebbe conoscere meglio i vicini di casa ed organizzare insieme a loro qualche iniziativa per qualificare il quartiere;</a:t>
            </a:r>
            <a:endParaRPr sz="11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8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406087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25725" y="2094853"/>
            <a:ext cx="5388465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S</a:t>
            </a:r>
            <a:r>
              <a:rPr lang="it" b="1" kern="0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tep e istruzioni per la definizione dei </a:t>
            </a:r>
            <a:r>
              <a:rPr lang="it" b="1" i="1" kern="0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Personas</a:t>
            </a:r>
            <a:endParaRPr b="1" i="1" kern="0" dirty="0">
              <a:solidFill>
                <a:srgbClr val="C00000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187139" y="3081278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 dirty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01</a:t>
            </a:r>
            <a:endParaRPr b="1" kern="0" dirty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39774" y="3490550"/>
            <a:ext cx="1771985" cy="267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i profili di utenti che presentano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simili caratteristiche: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ciascun raggruppamento può essere raccontato come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un singolo personaggio.</a:t>
            </a:r>
            <a:endParaRPr sz="14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endParaRPr sz="14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203848" y="3081278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 dirty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02</a:t>
            </a:r>
            <a:endParaRPr b="1" kern="0" dirty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220557" y="3049802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 dirty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03</a:t>
            </a:r>
            <a:endParaRPr b="1" kern="0" dirty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499300" y="3490551"/>
            <a:ext cx="1928684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Assegna un r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itratto e un nome 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ad ogni personaggio; indica il suo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ruolo o professione 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e scegli un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aggettivo 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identificativo che faccia immediatamente capire la sua attitudine. Aggiungi infine una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citazione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che più lo rappresenta.</a:t>
            </a:r>
            <a:endParaRPr sz="14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681853" y="3496531"/>
            <a:ext cx="1771985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Rifletti sul profilo che hai iniziato a delineare: quali sono le sue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attività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principali nel corso di una giornata? </a:t>
            </a:r>
            <a:b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E le sue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esigenze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? Elenca tutti i punti che ti vengono </a:t>
            </a:r>
            <a:b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mente.</a:t>
            </a:r>
            <a:endParaRPr sz="14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666918" y="3496531"/>
            <a:ext cx="1771985" cy="125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Completa il profilo con la lista di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obiettivi e aspirazioni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che caratterizzano questo gruppo di persone e la lista di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ostacoli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che impediscono il raggiungimento dei loro obiettivi. </a:t>
            </a:r>
            <a:endParaRPr sz="14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105282" y="3076061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 dirty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04</a:t>
            </a:r>
            <a:endParaRPr b="1" kern="0" dirty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41F009-E5EC-4143-BB79-A42180D45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981" y="1695401"/>
            <a:ext cx="2849297" cy="11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17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-6451" y="545725"/>
            <a:ext cx="2268000" cy="57498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76" y="3052076"/>
            <a:ext cx="282925" cy="20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233089" y="3329127"/>
            <a:ext cx="1770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000" kern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[ Che cosa direbbe? ]</a:t>
            </a:r>
            <a:endParaRPr sz="1000" kern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14" name="Google Shape;114;p16"/>
          <p:cNvGrpSpPr/>
          <p:nvPr/>
        </p:nvGrpSpPr>
        <p:grpSpPr>
          <a:xfrm>
            <a:off x="150437" y="966219"/>
            <a:ext cx="1803075" cy="1803075"/>
            <a:chOff x="3670462" y="1010768"/>
            <a:chExt cx="1803075" cy="1803075"/>
          </a:xfrm>
        </p:grpSpPr>
        <p:sp>
          <p:nvSpPr>
            <p:cNvPr id="115" name="Google Shape;115;p16"/>
            <p:cNvSpPr/>
            <p:nvPr/>
          </p:nvSpPr>
          <p:spPr>
            <a:xfrm>
              <a:off x="3834781" y="1010768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6" name="Google Shape;116;p16" descr="03_operaqtore PA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70462" y="1010768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16"/>
          <p:cNvSpPr txBox="1"/>
          <p:nvPr/>
        </p:nvSpPr>
        <p:spPr>
          <a:xfrm>
            <a:off x="2601875" y="1146223"/>
            <a:ext cx="1907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3600" b="1" kern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Nome</a:t>
            </a:r>
            <a:endParaRPr sz="3600" b="1" kern="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2601875" y="1609109"/>
            <a:ext cx="2865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600" kern="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professione + aggettivo</a:t>
            </a:r>
            <a:endParaRPr sz="1600" kern="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2636438" y="3173427"/>
            <a:ext cx="2865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100" b="1" kern="0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ATTIVITÀ</a:t>
            </a:r>
            <a:endParaRPr sz="1100" b="1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2382984" y="3593727"/>
            <a:ext cx="2996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2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[ Descrivi brevemente cosa fa in un suo giorno tipo ]</a:t>
            </a:r>
            <a:endParaRPr sz="12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buClr>
                <a:srgbClr val="000000"/>
              </a:buClr>
              <a:defRPr/>
            </a:pPr>
            <a:endParaRPr sz="1200" b="1" kern="0" dirty="0">
              <a:solidFill>
                <a:schemeClr val="bg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912626" y="4326863"/>
            <a:ext cx="2315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100" b="1" kern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DIFFICOLTÀ E FRUSTRAZIONI</a:t>
            </a:r>
            <a:endParaRPr sz="1100" b="1" kern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5664029" y="4583270"/>
            <a:ext cx="2895195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2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[ Cosa ostacola il raggiungimento dei suoi obiettivi ]</a:t>
            </a:r>
            <a:endParaRPr sz="12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buClr>
                <a:srgbClr val="000000"/>
              </a:buClr>
              <a:defRPr/>
            </a:pPr>
            <a:endParaRPr sz="12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617027" y="4326851"/>
            <a:ext cx="22680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100" b="1" kern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OBIETTIVI E ASPIRAZIONI</a:t>
            </a:r>
            <a:endParaRPr sz="1100" b="1" kern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2382984" y="4583270"/>
            <a:ext cx="29964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2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[ Come vorrebbe migliorare la propria vita ]</a:t>
            </a:r>
            <a:endParaRPr sz="12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buClr>
                <a:srgbClr val="000000"/>
              </a:buClr>
              <a:defRPr/>
            </a:pPr>
            <a:endParaRPr sz="12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5877226" y="3098627"/>
            <a:ext cx="2865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100" b="1" kern="0" dirty="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NECESSITÀ</a:t>
            </a:r>
            <a:endParaRPr sz="1100" b="1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5613427" y="3593727"/>
            <a:ext cx="29964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2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[ Quali sono i suoi bisogni più importanti ]</a:t>
            </a:r>
            <a:endParaRPr sz="12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27" name="Google Shape;127;p16"/>
          <p:cNvCxnSpPr/>
          <p:nvPr/>
        </p:nvCxnSpPr>
        <p:spPr>
          <a:xfrm>
            <a:off x="330751" y="3855975"/>
            <a:ext cx="1599000" cy="0"/>
          </a:xfrm>
          <a:prstGeom prst="straightConnector1">
            <a:avLst/>
          </a:prstGeom>
          <a:noFill/>
          <a:ln w="19050" cap="flat" cmpd="sng">
            <a:solidFill>
              <a:srgbClr val="00C4C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6"/>
          <p:cNvCxnSpPr/>
          <p:nvPr/>
        </p:nvCxnSpPr>
        <p:spPr>
          <a:xfrm>
            <a:off x="330751" y="4174425"/>
            <a:ext cx="1599000" cy="0"/>
          </a:xfrm>
          <a:prstGeom prst="straightConnector1">
            <a:avLst/>
          </a:prstGeom>
          <a:noFill/>
          <a:ln w="19050" cap="flat" cmpd="sng">
            <a:solidFill>
              <a:srgbClr val="00C4C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330751" y="4492875"/>
            <a:ext cx="1599000" cy="0"/>
          </a:xfrm>
          <a:prstGeom prst="straightConnector1">
            <a:avLst/>
          </a:prstGeom>
          <a:noFill/>
          <a:ln w="19050" cap="flat" cmpd="sng">
            <a:solidFill>
              <a:srgbClr val="00C4C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6"/>
          <p:cNvCxnSpPr/>
          <p:nvPr/>
        </p:nvCxnSpPr>
        <p:spPr>
          <a:xfrm>
            <a:off x="330751" y="4811325"/>
            <a:ext cx="1599000" cy="0"/>
          </a:xfrm>
          <a:prstGeom prst="straightConnector1">
            <a:avLst/>
          </a:prstGeom>
          <a:noFill/>
          <a:ln w="19050" cap="flat" cmpd="sng">
            <a:solidFill>
              <a:srgbClr val="00C4C9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4305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7"/>
          <p:cNvGrpSpPr/>
          <p:nvPr/>
        </p:nvGrpSpPr>
        <p:grpSpPr>
          <a:xfrm>
            <a:off x="226901" y="1582269"/>
            <a:ext cx="1803075" cy="1803075"/>
            <a:chOff x="226900" y="1010768"/>
            <a:chExt cx="1803075" cy="1803075"/>
          </a:xfrm>
        </p:grpSpPr>
        <p:sp>
          <p:nvSpPr>
            <p:cNvPr id="147" name="Google Shape;147;p17"/>
            <p:cNvSpPr/>
            <p:nvPr/>
          </p:nvSpPr>
          <p:spPr>
            <a:xfrm>
              <a:off x="391218" y="1010768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48" name="Google Shape;148;p17" descr="00_cittadino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6900" y="1010768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17"/>
          <p:cNvGrpSpPr/>
          <p:nvPr/>
        </p:nvGrpSpPr>
        <p:grpSpPr>
          <a:xfrm>
            <a:off x="1934325" y="1582269"/>
            <a:ext cx="1803075" cy="1803075"/>
            <a:chOff x="1934325" y="1010768"/>
            <a:chExt cx="1803075" cy="1803075"/>
          </a:xfrm>
        </p:grpSpPr>
        <p:sp>
          <p:nvSpPr>
            <p:cNvPr id="150" name="Google Shape;150;p17"/>
            <p:cNvSpPr/>
            <p:nvPr/>
          </p:nvSpPr>
          <p:spPr>
            <a:xfrm>
              <a:off x="2098643" y="1010768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p17" descr="01_cittadino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34325" y="1010768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p17"/>
          <p:cNvGrpSpPr/>
          <p:nvPr/>
        </p:nvGrpSpPr>
        <p:grpSpPr>
          <a:xfrm>
            <a:off x="3670463" y="1582269"/>
            <a:ext cx="1803075" cy="1803075"/>
            <a:chOff x="3670462" y="1010768"/>
            <a:chExt cx="1803075" cy="1803075"/>
          </a:xfrm>
        </p:grpSpPr>
        <p:sp>
          <p:nvSpPr>
            <p:cNvPr id="153" name="Google Shape;153;p17"/>
            <p:cNvSpPr/>
            <p:nvPr/>
          </p:nvSpPr>
          <p:spPr>
            <a:xfrm>
              <a:off x="3834781" y="1010768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4" name="Google Shape;154;p17" descr="03_operaqtore PA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70462" y="1010768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17"/>
          <p:cNvGrpSpPr/>
          <p:nvPr/>
        </p:nvGrpSpPr>
        <p:grpSpPr>
          <a:xfrm>
            <a:off x="5403637" y="1582269"/>
            <a:ext cx="1803075" cy="1803075"/>
            <a:chOff x="5403637" y="1010768"/>
            <a:chExt cx="1803075" cy="1803075"/>
          </a:xfrm>
        </p:grpSpPr>
        <p:sp>
          <p:nvSpPr>
            <p:cNvPr id="156" name="Google Shape;156;p17"/>
            <p:cNvSpPr/>
            <p:nvPr/>
          </p:nvSpPr>
          <p:spPr>
            <a:xfrm>
              <a:off x="5567956" y="1010768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7" name="Google Shape;157;p17" descr="04_sindac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03637" y="1010768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17"/>
          <p:cNvGrpSpPr/>
          <p:nvPr/>
        </p:nvGrpSpPr>
        <p:grpSpPr>
          <a:xfrm>
            <a:off x="7114037" y="1582269"/>
            <a:ext cx="1803075" cy="1803075"/>
            <a:chOff x="7114037" y="1010768"/>
            <a:chExt cx="1803075" cy="1803075"/>
          </a:xfrm>
        </p:grpSpPr>
        <p:sp>
          <p:nvSpPr>
            <p:cNvPr id="159" name="Google Shape;159;p17"/>
            <p:cNvSpPr/>
            <p:nvPr/>
          </p:nvSpPr>
          <p:spPr>
            <a:xfrm>
              <a:off x="7278356" y="1010768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0" name="Google Shape;160;p17" descr="05_insegnant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14037" y="1010768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17"/>
          <p:cNvGrpSpPr/>
          <p:nvPr/>
        </p:nvGrpSpPr>
        <p:grpSpPr>
          <a:xfrm>
            <a:off x="226901" y="3584944"/>
            <a:ext cx="1803075" cy="1803075"/>
            <a:chOff x="226900" y="3013443"/>
            <a:chExt cx="1803075" cy="1803075"/>
          </a:xfrm>
        </p:grpSpPr>
        <p:sp>
          <p:nvSpPr>
            <p:cNvPr id="162" name="Google Shape;162;p17"/>
            <p:cNvSpPr/>
            <p:nvPr/>
          </p:nvSpPr>
          <p:spPr>
            <a:xfrm>
              <a:off x="391218" y="3013443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3" name="Google Shape;163;p17" descr="06_dirigente scolastic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6900" y="3013443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p17"/>
          <p:cNvGrpSpPr/>
          <p:nvPr/>
        </p:nvGrpSpPr>
        <p:grpSpPr>
          <a:xfrm>
            <a:off x="1934325" y="3584944"/>
            <a:ext cx="1803075" cy="1803075"/>
            <a:chOff x="1934325" y="3013443"/>
            <a:chExt cx="1803075" cy="1803075"/>
          </a:xfrm>
        </p:grpSpPr>
        <p:sp>
          <p:nvSpPr>
            <p:cNvPr id="165" name="Google Shape;165;p17"/>
            <p:cNvSpPr/>
            <p:nvPr/>
          </p:nvSpPr>
          <p:spPr>
            <a:xfrm>
              <a:off x="2098643" y="3013443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17" descr="07_studente1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934325" y="3013443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17"/>
          <p:cNvGrpSpPr/>
          <p:nvPr/>
        </p:nvGrpSpPr>
        <p:grpSpPr>
          <a:xfrm>
            <a:off x="3670463" y="3584944"/>
            <a:ext cx="1803075" cy="1803075"/>
            <a:chOff x="3670462" y="3013443"/>
            <a:chExt cx="1803075" cy="1803075"/>
          </a:xfrm>
        </p:grpSpPr>
        <p:sp>
          <p:nvSpPr>
            <p:cNvPr id="168" name="Google Shape;168;p17"/>
            <p:cNvSpPr/>
            <p:nvPr/>
          </p:nvSpPr>
          <p:spPr>
            <a:xfrm>
              <a:off x="3834781" y="3013443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17" descr="08_studente2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670462" y="3013443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" name="Google Shape;170;p17"/>
          <p:cNvGrpSpPr/>
          <p:nvPr/>
        </p:nvGrpSpPr>
        <p:grpSpPr>
          <a:xfrm>
            <a:off x="5403637" y="3584944"/>
            <a:ext cx="1803075" cy="1803075"/>
            <a:chOff x="5403637" y="3013443"/>
            <a:chExt cx="1803075" cy="1803075"/>
          </a:xfrm>
        </p:grpSpPr>
        <p:sp>
          <p:nvSpPr>
            <p:cNvPr id="171" name="Google Shape;171;p17"/>
            <p:cNvSpPr/>
            <p:nvPr/>
          </p:nvSpPr>
          <p:spPr>
            <a:xfrm>
              <a:off x="5567956" y="3013443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72" name="Google Shape;172;p17" descr="09_dottor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403637" y="3013443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17"/>
          <p:cNvGrpSpPr/>
          <p:nvPr/>
        </p:nvGrpSpPr>
        <p:grpSpPr>
          <a:xfrm>
            <a:off x="7114037" y="3584944"/>
            <a:ext cx="1803075" cy="1803075"/>
            <a:chOff x="7114037" y="3013443"/>
            <a:chExt cx="1803075" cy="1803075"/>
          </a:xfrm>
        </p:grpSpPr>
        <p:sp>
          <p:nvSpPr>
            <p:cNvPr id="174" name="Google Shape;174;p17"/>
            <p:cNvSpPr/>
            <p:nvPr/>
          </p:nvSpPr>
          <p:spPr>
            <a:xfrm>
              <a:off x="7278356" y="3013443"/>
              <a:ext cx="1473900" cy="147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75" name="Google Shape;175;p17" descr="10_poliziotto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114037" y="3013443"/>
              <a:ext cx="1803075" cy="18030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73933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C0366-68AF-47D6-ACD3-E56C06E3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122701"/>
            <a:ext cx="8520600" cy="935400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User </a:t>
            </a:r>
            <a:r>
              <a:rPr lang="it-IT" b="1" dirty="0" err="1">
                <a:solidFill>
                  <a:srgbClr val="C00000"/>
                </a:solidFill>
              </a:rPr>
              <a:t>journey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209AE1-DA34-4926-8971-207B5195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19" y="2058102"/>
            <a:ext cx="6538763" cy="422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6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2F7BEE-4AC1-48ED-887D-5147DB3F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67" y="1139427"/>
            <a:ext cx="8520600" cy="76677"/>
          </a:xfrm>
        </p:spPr>
        <p:txBody>
          <a:bodyPr/>
          <a:lstStyle/>
          <a:p>
            <a:br>
              <a:rPr lang="it-IT" sz="2400" b="1" dirty="0">
                <a:solidFill>
                  <a:schemeClr val="tx1"/>
                </a:solidFill>
              </a:rPr>
            </a:br>
            <a:r>
              <a:rPr lang="it-IT" sz="2400" b="1" dirty="0">
                <a:solidFill>
                  <a:srgbClr val="C00000"/>
                </a:solidFill>
              </a:rPr>
              <a:t>User </a:t>
            </a:r>
            <a:r>
              <a:rPr lang="it-IT" sz="2400" b="1" dirty="0" err="1">
                <a:solidFill>
                  <a:srgbClr val="C00000"/>
                </a:solidFill>
              </a:rPr>
              <a:t>Journey</a:t>
            </a:r>
            <a:r>
              <a:rPr lang="it-IT" sz="2400" b="1" dirty="0">
                <a:solidFill>
                  <a:srgbClr val="C00000"/>
                </a:solidFill>
              </a:rPr>
              <a:t> o Customer </a:t>
            </a:r>
            <a:r>
              <a:rPr lang="it-IT" sz="2400" b="1" dirty="0" err="1">
                <a:solidFill>
                  <a:srgbClr val="C00000"/>
                </a:solidFill>
              </a:rPr>
              <a:t>Journey</a:t>
            </a:r>
            <a:r>
              <a:rPr lang="it-IT" sz="2400" b="1" dirty="0">
                <a:solidFill>
                  <a:srgbClr val="C00000"/>
                </a:solidFill>
              </a:rPr>
              <a:t> o Experience </a:t>
            </a:r>
            <a:r>
              <a:rPr lang="it-IT" sz="2400" b="1" dirty="0" err="1">
                <a:solidFill>
                  <a:srgbClr val="C00000"/>
                </a:solidFill>
              </a:rPr>
              <a:t>Map</a:t>
            </a:r>
            <a:br>
              <a:rPr lang="it-IT" sz="2400" b="1" dirty="0">
                <a:solidFill>
                  <a:srgbClr val="C00000"/>
                </a:solidFill>
              </a:rPr>
            </a:b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970D11-6E09-46A9-B1B3-39F6F8A36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713" y="2391229"/>
            <a:ext cx="3951023" cy="3795900"/>
          </a:xfrm>
        </p:spPr>
        <p:txBody>
          <a:bodyPr/>
          <a:lstStyle/>
          <a:p>
            <a:pPr algn="l"/>
            <a:r>
              <a:rPr lang="it-IT" sz="2000" b="0" i="0" dirty="0">
                <a:solidFill>
                  <a:schemeClr val="tx1"/>
                </a:solidFill>
                <a:effectLst/>
                <a:latin typeface="+mj-lt"/>
              </a:rPr>
              <a:t>Descrive in modo sintetico l’esperienza d’uso di un servizio. </a:t>
            </a:r>
          </a:p>
          <a:p>
            <a:pPr algn="l"/>
            <a:r>
              <a:rPr lang="it-IT" sz="2000" b="0" i="0" dirty="0">
                <a:solidFill>
                  <a:schemeClr val="tx1"/>
                </a:solidFill>
                <a:effectLst/>
                <a:latin typeface="+mj-lt"/>
              </a:rPr>
              <a:t>La rappresentazione 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visiva </a:t>
            </a:r>
            <a:r>
              <a:rPr lang="it-IT" sz="2000" b="0" i="0" dirty="0">
                <a:solidFill>
                  <a:schemeClr val="tx1"/>
                </a:solidFill>
                <a:effectLst/>
                <a:latin typeface="+mj-lt"/>
              </a:rPr>
              <a:t>consente di sintetizzare un grande numero di informazioni legate al processo facilitando, di fatto, la comprensione delle  diverse fasi e le riflessioni sugli aspetti migliorabili.</a:t>
            </a:r>
          </a:p>
          <a:p>
            <a:pPr marL="0" indent="0" algn="ctr" defTabSz="914377">
              <a:buClr>
                <a:srgbClr val="000000"/>
              </a:buClr>
              <a:buSzTx/>
              <a:buNone/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3CC011-BCE1-4193-BF29-7656BA110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269" y="2780391"/>
            <a:ext cx="4037345" cy="26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85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710051" y="5546441"/>
            <a:ext cx="8070275" cy="329051"/>
          </a:xfrm>
          <a:custGeom>
            <a:avLst/>
            <a:gdLst/>
            <a:ahLst/>
            <a:cxnLst/>
            <a:rect l="l" t="t" r="r" b="b"/>
            <a:pathLst>
              <a:path w="322811" h="13162" extrusionOk="0">
                <a:moveTo>
                  <a:pt x="0" y="13162"/>
                </a:moveTo>
                <a:lnTo>
                  <a:pt x="32904" y="13162"/>
                </a:lnTo>
                <a:lnTo>
                  <a:pt x="115339" y="12815"/>
                </a:lnTo>
                <a:lnTo>
                  <a:pt x="198813" y="693"/>
                </a:lnTo>
                <a:lnTo>
                  <a:pt x="281593" y="0"/>
                </a:lnTo>
                <a:lnTo>
                  <a:pt x="281940" y="346"/>
                </a:lnTo>
                <a:lnTo>
                  <a:pt x="322811" y="346"/>
                </a:lnTo>
              </a:path>
            </a:pathLst>
          </a:custGeom>
          <a:noFill/>
          <a:ln w="38100" cap="flat" cmpd="sng">
            <a:solidFill>
              <a:srgbClr val="00CED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15"/>
          <p:cNvSpPr txBox="1"/>
          <p:nvPr/>
        </p:nvSpPr>
        <p:spPr>
          <a:xfrm>
            <a:off x="1353335" y="1731391"/>
            <a:ext cx="1907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3000" b="1" kern="0" dirty="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Laura</a:t>
            </a:r>
            <a:endParaRPr sz="3000"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353335" y="2092900"/>
            <a:ext cx="2865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20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L’insegnante organizzata</a:t>
            </a:r>
            <a:endParaRPr sz="120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89" y="5292537"/>
            <a:ext cx="264300" cy="20533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 rot="2700000">
            <a:off x="8161655" y="846473"/>
            <a:ext cx="1095451" cy="31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buClr>
                <a:srgbClr val="0056CB"/>
              </a:buClr>
              <a:buSzPts val="1400"/>
              <a:defRPr/>
            </a:pPr>
            <a:r>
              <a:rPr lang="it" sz="14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 sz="14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489" y="5601327"/>
            <a:ext cx="264300" cy="20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89" y="5902889"/>
            <a:ext cx="264300" cy="2053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5"/>
          <p:cNvCxnSpPr/>
          <p:nvPr/>
        </p:nvCxnSpPr>
        <p:spPr>
          <a:xfrm>
            <a:off x="699800" y="5400481"/>
            <a:ext cx="8082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5"/>
          <p:cNvCxnSpPr/>
          <p:nvPr/>
        </p:nvCxnSpPr>
        <p:spPr>
          <a:xfrm>
            <a:off x="699800" y="5554668"/>
            <a:ext cx="8082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5"/>
          <p:cNvCxnSpPr/>
          <p:nvPr/>
        </p:nvCxnSpPr>
        <p:spPr>
          <a:xfrm>
            <a:off x="699800" y="5713353"/>
            <a:ext cx="8082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5"/>
          <p:cNvCxnSpPr/>
          <p:nvPr/>
        </p:nvCxnSpPr>
        <p:spPr>
          <a:xfrm>
            <a:off x="699800" y="5879568"/>
            <a:ext cx="8082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5"/>
          <p:cNvCxnSpPr/>
          <p:nvPr/>
        </p:nvCxnSpPr>
        <p:spPr>
          <a:xfrm>
            <a:off x="699800" y="6031193"/>
            <a:ext cx="8082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5"/>
          <p:cNvSpPr/>
          <p:nvPr/>
        </p:nvSpPr>
        <p:spPr>
          <a:xfrm>
            <a:off x="1460739" y="5347601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460739" y="550754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1460739" y="5822919"/>
            <a:ext cx="98700" cy="98700"/>
          </a:xfrm>
          <a:prstGeom prst="ellipse">
            <a:avLst/>
          </a:prstGeom>
          <a:solidFill>
            <a:srgbClr val="00CED4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1460739" y="5978070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96" name="Google Shape;96;p15"/>
          <p:cNvGraphicFramePr/>
          <p:nvPr/>
        </p:nvGraphicFramePr>
        <p:xfrm>
          <a:off x="516000" y="2569018"/>
          <a:ext cx="8266400" cy="26601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58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PREPARAZIONE DELL’ANNO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700" b="1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INIZIO ANNO</a:t>
                      </a:r>
                      <a:endParaRPr sz="13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700" b="1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NEL CORSO DELL’ANNO</a:t>
                      </a:r>
                      <a:endParaRPr sz="13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700" b="1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FINE ANNO</a:t>
                      </a:r>
                      <a:endParaRPr sz="13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Prepara il piano delle attività...</a:t>
                      </a:r>
                      <a:endParaRPr sz="12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Definisce il programma...</a:t>
                      </a:r>
                      <a:endParaRPr sz="12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Organizza la giornata di...</a:t>
                      </a:r>
                      <a:endParaRPr sz="12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Raccoglie adesioni per…</a:t>
                      </a:r>
                      <a:endParaRPr sz="12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Organizza colloqui con </a:t>
                      </a:r>
                      <a:b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 genitori...</a:t>
                      </a:r>
                      <a:endParaRPr sz="8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Pubblica le valutazioni di...</a:t>
                      </a:r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Vorrebbe raccontare meglio le attività extra-scolastiche...</a:t>
                      </a:r>
                      <a:endParaRPr sz="12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20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Vorrebbe coinvolgere anche </a:t>
                      </a:r>
                      <a:b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 genitori nel...</a:t>
                      </a:r>
                      <a:endParaRPr sz="12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Vorrebbe discutere cosa cambiare...</a:t>
                      </a:r>
                      <a:endParaRPr sz="12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dirty="0">
                        <a:solidFill>
                          <a:schemeClr val="tx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" name="Google Shape;97;p15"/>
          <p:cNvSpPr/>
          <p:nvPr/>
        </p:nvSpPr>
        <p:spPr>
          <a:xfrm>
            <a:off x="3537701" y="5347601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3537701" y="550754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3537701" y="5667770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3537701" y="5822919"/>
            <a:ext cx="98700" cy="98700"/>
          </a:xfrm>
          <a:prstGeom prst="ellipse">
            <a:avLst/>
          </a:prstGeom>
          <a:solidFill>
            <a:srgbClr val="00CED4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3537701" y="5978070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5614663" y="5347601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5614663" y="5507545"/>
            <a:ext cx="98700" cy="98700"/>
          </a:xfrm>
          <a:prstGeom prst="ellipse">
            <a:avLst/>
          </a:prstGeom>
          <a:solidFill>
            <a:srgbClr val="00CED4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5614663" y="5667770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614663" y="5822919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5614663" y="5978070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7681363" y="5347601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7681363" y="5507545"/>
            <a:ext cx="98700" cy="98700"/>
          </a:xfrm>
          <a:prstGeom prst="ellipse">
            <a:avLst/>
          </a:prstGeom>
          <a:solidFill>
            <a:srgbClr val="00CED4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7681363" y="5667770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7681363" y="5822919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7681363" y="5978070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 rot="-5400000">
            <a:off x="121227" y="2594491"/>
            <a:ext cx="414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50000"/>
              </a:lnSpc>
              <a:buClr>
                <a:srgbClr val="000000"/>
              </a:buClr>
              <a:buSzPts val="1100"/>
              <a:defRPr/>
            </a:pPr>
            <a:r>
              <a:rPr lang="it" sz="600" kern="0" dirty="0">
                <a:latin typeface="Titillium Web Light"/>
                <a:ea typeface="Titillium Web Light"/>
                <a:cs typeface="Titillium Web Light"/>
                <a:sym typeface="Titillium Web Light"/>
              </a:rPr>
              <a:t>FASI</a:t>
            </a:r>
            <a:endParaRPr sz="600" kern="0" dirty="0"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 rot="-5400000">
            <a:off x="19378" y="3373777"/>
            <a:ext cx="6183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lang="it" sz="600" kern="0">
                <a:solidFill>
                  <a:srgbClr val="5A677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ATTIVITÀ</a:t>
            </a:r>
            <a:endParaRPr sz="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 rot="-5400000">
            <a:off x="-155373" y="4557542"/>
            <a:ext cx="9678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lang="it" sz="600" kern="0">
                <a:solidFill>
                  <a:srgbClr val="5A6772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NECESSITÀ / CRITICITÀ</a:t>
            </a:r>
            <a:endParaRPr sz="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15;p15"/>
          <p:cNvGrpSpPr/>
          <p:nvPr/>
        </p:nvGrpSpPr>
        <p:grpSpPr>
          <a:xfrm>
            <a:off x="331655" y="1582098"/>
            <a:ext cx="834463" cy="834463"/>
            <a:chOff x="1326104" y="3077980"/>
            <a:chExt cx="834463" cy="834463"/>
          </a:xfrm>
        </p:grpSpPr>
        <p:sp>
          <p:nvSpPr>
            <p:cNvPr id="116" name="Google Shape;116;p15"/>
            <p:cNvSpPr/>
            <p:nvPr/>
          </p:nvSpPr>
          <p:spPr>
            <a:xfrm>
              <a:off x="1402150" y="3077980"/>
              <a:ext cx="682200" cy="682200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7" name="Google Shape;117;p15" descr="06_dirigente scolastic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26104" y="3077980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61669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21172" y="1853810"/>
            <a:ext cx="8922829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100"/>
              <a:defRPr/>
            </a:pPr>
            <a:endParaRPr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buClr>
                <a:srgbClr val="000000"/>
              </a:buClr>
              <a:buSzPts val="1100"/>
              <a:defRPr/>
            </a:pPr>
            <a:endParaRPr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>
              <a:lnSpc>
                <a:spcPct val="115000"/>
              </a:lnSpc>
              <a:buSzPts val="1100"/>
              <a:defRPr/>
            </a:pPr>
            <a:r>
              <a:rPr lang="it-IT" b="1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S</a:t>
            </a:r>
            <a:r>
              <a:rPr lang="it-IT" b="1" kern="0" dirty="0" err="1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tep</a:t>
            </a:r>
            <a:r>
              <a:rPr lang="it-IT" b="1" kern="0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 e istruzioni per la rappresentazione </a:t>
            </a:r>
            <a:r>
              <a:rPr lang="it-IT" b="1" dirty="0">
                <a:solidFill>
                  <a:srgbClr val="C00000"/>
                </a:solidFill>
                <a:latin typeface="+mj-lt"/>
                <a:sym typeface="Titillium Web"/>
              </a:rPr>
              <a:t>dell’</a:t>
            </a:r>
            <a:r>
              <a:rPr lang="it" b="1" dirty="0">
                <a:solidFill>
                  <a:srgbClr val="C00000"/>
                </a:solidFill>
                <a:latin typeface="+mj-lt"/>
                <a:sym typeface="Titillium Web"/>
              </a:rPr>
              <a:t>esperienza del cittadino nell’interazione con un servizio: </a:t>
            </a:r>
            <a:r>
              <a:rPr lang="it-IT" b="1" dirty="0">
                <a:solidFill>
                  <a:srgbClr val="C00000"/>
                </a:solidFill>
                <a:latin typeface="+mj-lt"/>
                <a:sym typeface="Titillium Web"/>
              </a:rPr>
              <a:t>U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ser </a:t>
            </a:r>
            <a:r>
              <a:rPr lang="it-IT" b="1" dirty="0" err="1">
                <a:solidFill>
                  <a:srgbClr val="C00000"/>
                </a:solidFill>
                <a:latin typeface="+mj-lt"/>
              </a:rPr>
              <a:t>Journey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  <a:endParaRPr b="1" dirty="0">
              <a:solidFill>
                <a:srgbClr val="C00000"/>
              </a:solidFill>
              <a:latin typeface="+mj-lt"/>
              <a:sym typeface="Titillium Web"/>
            </a:endParaRPr>
          </a:p>
          <a:p>
            <a:pPr defTabSz="914377">
              <a:buClr>
                <a:srgbClr val="000000"/>
              </a:buClr>
              <a:buSzPts val="1100"/>
              <a:defRPr/>
            </a:pPr>
            <a:endParaRPr b="1" dirty="0">
              <a:solidFill>
                <a:srgbClr val="C00000"/>
              </a:solidFill>
              <a:latin typeface="+mj-lt"/>
              <a:sym typeface="Titillium Web"/>
            </a:endParaRPr>
          </a:p>
          <a:p>
            <a:pPr defTabSz="914377">
              <a:buClr>
                <a:srgbClr val="000000"/>
              </a:buClr>
              <a:defRPr/>
            </a:pPr>
            <a:endParaRPr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81251" y="31690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01</a:t>
            </a:r>
            <a:endParaRPr b="1" kern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502126" y="31690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02</a:t>
            </a:r>
            <a:endParaRPr b="1" kern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623001" y="31690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03</a:t>
            </a:r>
            <a:endParaRPr b="1" kern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86575" y="3490551"/>
            <a:ext cx="21591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20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Scegli un ruolo o un utente-tipo</a:t>
            </a:r>
            <a:r>
              <a:rPr lang="it" sz="120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(personas) di cui vuoi ricostruire l’esperienza e compila l’intestazione della mappa. Diversi utenti-tipo potranno avere diverse esperienze nell’utilizzo dello stesso servizio.</a:t>
            </a: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502126" y="3490551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20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le fasi</a:t>
            </a:r>
            <a:r>
              <a:rPr lang="it" sz="120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cui si svolge l’esperienza ragionando su cosa succede </a:t>
            </a:r>
            <a:r>
              <a:rPr lang="it" sz="120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prima, durante e dopo </a:t>
            </a:r>
            <a:r>
              <a:rPr lang="it" sz="120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l’interazione con un servizio. Disponi le fasi secondo una sequenza logica lineare lungo l’asse orizzontale, </a:t>
            </a:r>
            <a:r>
              <a:rPr lang="it" sz="120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aggiungendo o eliminando </a:t>
            </a:r>
            <a:r>
              <a:rPr lang="it" sz="120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colonne a seconda del numero di fasi identificate.</a:t>
            </a: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617675" y="3490551"/>
            <a:ext cx="21591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20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Costruisci l’intero percorso descrivendo quali </a:t>
            </a:r>
            <a:r>
              <a:rPr lang="it" sz="120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azioni o attività </a:t>
            </a:r>
            <a:r>
              <a:rPr lang="it" sz="120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l’utente compie in ciascuna fase e indicando le </a:t>
            </a:r>
            <a:r>
              <a:rPr lang="it" sz="1200" b="1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necessità o criticità</a:t>
            </a:r>
            <a:r>
              <a:rPr lang="it" sz="1200" kern="0" dirty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emergenti in ciascun momento.</a:t>
            </a: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200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endParaRPr sz="1200" b="1" kern="0" dirty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733226" y="3490551"/>
            <a:ext cx="20727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200" kern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Rifletti infine su come i servizi esistenti rispondono alle necessità dell’utente in ciascuna fase, dando una </a:t>
            </a:r>
            <a:r>
              <a:rPr lang="it" sz="1200" b="1" kern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valutazione</a:t>
            </a:r>
            <a:r>
              <a:rPr lang="it" sz="1200" kern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 come il suo </a:t>
            </a:r>
            <a:r>
              <a:rPr lang="it" sz="1200" b="1" kern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stato d’animo</a:t>
            </a:r>
            <a:r>
              <a:rPr lang="it" sz="1200" kern="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oscilla tra soddisfazione e frustrazione.</a:t>
            </a:r>
            <a:endParaRPr sz="1200" kern="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743875" y="31690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04</a:t>
            </a:r>
            <a:endParaRPr b="1" kern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>
            <a:off x="6809151" y="5162600"/>
            <a:ext cx="2023200" cy="0"/>
          </a:xfrm>
          <a:prstGeom prst="straightConnector1">
            <a:avLst/>
          </a:prstGeom>
          <a:noFill/>
          <a:ln w="9525" cap="flat" cmpd="sng">
            <a:solidFill>
              <a:srgbClr val="0056CB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01118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19" y="5195764"/>
            <a:ext cx="264300" cy="20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919" y="5504553"/>
            <a:ext cx="264300" cy="20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919" y="5806115"/>
            <a:ext cx="264300" cy="2053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6"/>
          <p:cNvCxnSpPr/>
          <p:nvPr/>
        </p:nvCxnSpPr>
        <p:spPr>
          <a:xfrm>
            <a:off x="711231" y="5303707"/>
            <a:ext cx="8082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711231" y="5457895"/>
            <a:ext cx="8082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6"/>
          <p:cNvCxnSpPr/>
          <p:nvPr/>
        </p:nvCxnSpPr>
        <p:spPr>
          <a:xfrm>
            <a:off x="711231" y="5616579"/>
            <a:ext cx="8082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711231" y="5782795"/>
            <a:ext cx="8082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6"/>
          <p:cNvCxnSpPr/>
          <p:nvPr/>
        </p:nvCxnSpPr>
        <p:spPr>
          <a:xfrm>
            <a:off x="711231" y="5934419"/>
            <a:ext cx="8082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6"/>
          <p:cNvSpPr/>
          <p:nvPr/>
        </p:nvSpPr>
        <p:spPr>
          <a:xfrm>
            <a:off x="1206534" y="5250827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1255694" y="5410771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1255694" y="55709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1255694" y="5726146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1255694" y="58812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136" name="Google Shape;136;p16"/>
          <p:cNvGraphicFramePr/>
          <p:nvPr/>
        </p:nvGraphicFramePr>
        <p:xfrm>
          <a:off x="527429" y="2472245"/>
          <a:ext cx="8266350" cy="26601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858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FASE 01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FASE 02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FASE 03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FASE 04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FASE 05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 b="1" dirty="0">
                          <a:solidFill>
                            <a:schemeClr val="tx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FASE 06</a:t>
                      </a:r>
                      <a:endParaRPr sz="13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 dirty="0">
                          <a:solidFill>
                            <a:srgbClr val="5A677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Scrivi qui l’elenco delle attività nella fase 01</a:t>
                      </a:r>
                      <a:endParaRPr sz="800" dirty="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800">
                          <a:solidFill>
                            <a:srgbClr val="5A677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Scrivi qui l’elenco delle necessità o criticità nella fase 01</a:t>
                      </a:r>
                      <a:endParaRPr sz="80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rgbClr val="5A677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7" name="Google Shape;137;p16"/>
          <p:cNvSpPr/>
          <p:nvPr/>
        </p:nvSpPr>
        <p:spPr>
          <a:xfrm>
            <a:off x="2561994" y="5250827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2561994" y="5410771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2561994" y="55709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2561994" y="5726146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2561994" y="58812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3868294" y="5250827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3868294" y="5410771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3868294" y="55709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3868294" y="5726146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3868294" y="58812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5302894" y="5250827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5302894" y="5410771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5302894" y="55709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5302894" y="5726146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5302894" y="58812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6737494" y="5250827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6737494" y="5410771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6737494" y="55709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6737494" y="5726146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6737494" y="58812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8124694" y="5250827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8124694" y="5410771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8124694" y="55709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8124694" y="5726146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124694" y="5881295"/>
            <a:ext cx="98700" cy="98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56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 rot="-5400000">
            <a:off x="132657" y="2497717"/>
            <a:ext cx="4146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50000"/>
              </a:lnSpc>
              <a:buClr>
                <a:srgbClr val="000000"/>
              </a:buClr>
              <a:buSzPts val="1100"/>
              <a:defRPr/>
            </a:pPr>
            <a:r>
              <a:rPr lang="it" sz="600" kern="0">
                <a:latin typeface="Titillium Web Light"/>
                <a:ea typeface="Titillium Web Light"/>
                <a:cs typeface="Titillium Web Light"/>
                <a:sym typeface="Titillium Web Light"/>
              </a:rPr>
              <a:t>FASI</a:t>
            </a:r>
            <a:endParaRPr sz="600" kern="0"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 rot="-5400000">
            <a:off x="30807" y="3277003"/>
            <a:ext cx="6183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lang="it" sz="600" kern="0">
                <a:latin typeface="Titillium Web Light"/>
                <a:ea typeface="Titillium Web Light"/>
                <a:cs typeface="Titillium Web Light"/>
                <a:sym typeface="Titillium Web Light"/>
              </a:rPr>
              <a:t>ATTIVITÀ</a:t>
            </a:r>
            <a:endParaRPr sz="600" kern="0"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1255694" y="1627813"/>
            <a:ext cx="1907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3000" b="1" kern="0" dirty="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Giovanni</a:t>
            </a:r>
            <a:endParaRPr sz="3000"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1255694" y="1989323"/>
            <a:ext cx="28659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20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Il cittadino ___________</a:t>
            </a:r>
            <a:endParaRPr sz="120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385997" y="846555"/>
            <a:ext cx="682200" cy="68220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7" name="Google Shape;167;p16" descr="00_cittadino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126" y="1427586"/>
            <a:ext cx="834463" cy="83446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 txBox="1"/>
          <p:nvPr/>
        </p:nvSpPr>
        <p:spPr>
          <a:xfrm rot="-5400000">
            <a:off x="-143943" y="4460767"/>
            <a:ext cx="9678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lang="it" sz="600" kern="0">
                <a:latin typeface="Titillium Web Light"/>
                <a:ea typeface="Titillium Web Light"/>
                <a:cs typeface="Titillium Web Light"/>
                <a:sym typeface="Titillium Web Light"/>
              </a:rPr>
              <a:t>NECESSITÀ / CRITICITÀ</a:t>
            </a:r>
            <a:endParaRPr sz="600"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73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7710" y="68627"/>
            <a:ext cx="3840085" cy="169279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dirty="0"/>
              <a:t>Le origini della resistenza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59952"/>
            <a:ext cx="4032448" cy="4094323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altLang="it-IT" dirty="0">
                <a:solidFill>
                  <a:srgbClr val="002060"/>
                </a:solidFill>
                <a:cs typeface="Times New Roman" charset="0"/>
              </a:rPr>
              <a:t>Fisiologiche (es. abbandono di tradizioni e di relazioni di gruppo, modificare abitudini, ecc.)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altLang="it-IT" dirty="0">
                <a:solidFill>
                  <a:srgbClr val="002060"/>
                </a:solidFill>
                <a:cs typeface="Times New Roman" charset="0"/>
              </a:rPr>
              <a:t>Carenza informativa (es. sorpresa e paura dell’ignoto, clima di sfiducia, ecc.)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altLang="it-IT" dirty="0">
                <a:solidFill>
                  <a:srgbClr val="002060"/>
                </a:solidFill>
                <a:cs typeface="Times New Roman" charset="0"/>
              </a:rPr>
              <a:t>Problemi di adattamento (es. incertezza sull’adeguatezza delle proprie capacità, sulle proprie capacità di cambiamento, ecc.)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it-IT" altLang="it-IT" dirty="0">
                <a:solidFill>
                  <a:srgbClr val="002060"/>
                </a:solidFill>
                <a:cs typeface="Times New Roman" charset="0"/>
              </a:rPr>
              <a:t>Problemi di potere (es. pressioni da parte di colleghi, perdita di status o della sicurezza lavorativa, perdita di potere, timore di dover lavorare di più, ecc.)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5867" b="1"/>
          <a:stretch/>
        </p:blipFill>
        <p:spPr bwMode="auto">
          <a:xfrm>
            <a:off x="4409138" y="11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7"/>
          <p:cNvGrpSpPr/>
          <p:nvPr/>
        </p:nvGrpSpPr>
        <p:grpSpPr>
          <a:xfrm>
            <a:off x="461318" y="2482194"/>
            <a:ext cx="834463" cy="834463"/>
            <a:chOff x="1326104" y="1781619"/>
            <a:chExt cx="834463" cy="834463"/>
          </a:xfrm>
        </p:grpSpPr>
        <p:sp>
          <p:nvSpPr>
            <p:cNvPr id="175" name="Google Shape;175;p17"/>
            <p:cNvSpPr/>
            <p:nvPr/>
          </p:nvSpPr>
          <p:spPr>
            <a:xfrm>
              <a:off x="1402150" y="1781619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76" name="Google Shape;176;p17" descr="00_cittadino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6104" y="1781619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177;p17"/>
          <p:cNvGrpSpPr/>
          <p:nvPr/>
        </p:nvGrpSpPr>
        <p:grpSpPr>
          <a:xfrm>
            <a:off x="1884015" y="2482194"/>
            <a:ext cx="834463" cy="834463"/>
            <a:chOff x="2748801" y="1781619"/>
            <a:chExt cx="834463" cy="834463"/>
          </a:xfrm>
        </p:grpSpPr>
        <p:sp>
          <p:nvSpPr>
            <p:cNvPr id="178" name="Google Shape;178;p17"/>
            <p:cNvSpPr/>
            <p:nvPr/>
          </p:nvSpPr>
          <p:spPr>
            <a:xfrm>
              <a:off x="2824847" y="1781619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17" descr="01_cittadino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48801" y="1781619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Google Shape;180;p17"/>
          <p:cNvGrpSpPr/>
          <p:nvPr/>
        </p:nvGrpSpPr>
        <p:grpSpPr>
          <a:xfrm>
            <a:off x="3242010" y="2482194"/>
            <a:ext cx="834463" cy="834463"/>
            <a:chOff x="4106796" y="1781619"/>
            <a:chExt cx="834463" cy="834463"/>
          </a:xfrm>
        </p:grpSpPr>
        <p:sp>
          <p:nvSpPr>
            <p:cNvPr id="181" name="Google Shape;181;p17"/>
            <p:cNvSpPr/>
            <p:nvPr/>
          </p:nvSpPr>
          <p:spPr>
            <a:xfrm>
              <a:off x="4182842" y="1781619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82" name="Google Shape;182;p17" descr="03_operaqtore PA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6796" y="1781619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17"/>
          <p:cNvGrpSpPr/>
          <p:nvPr/>
        </p:nvGrpSpPr>
        <p:grpSpPr>
          <a:xfrm>
            <a:off x="4628599" y="2482194"/>
            <a:ext cx="834463" cy="834463"/>
            <a:chOff x="5493384" y="1781619"/>
            <a:chExt cx="834463" cy="834463"/>
          </a:xfrm>
        </p:grpSpPr>
        <p:sp>
          <p:nvSpPr>
            <p:cNvPr id="184" name="Google Shape;184;p17"/>
            <p:cNvSpPr/>
            <p:nvPr/>
          </p:nvSpPr>
          <p:spPr>
            <a:xfrm>
              <a:off x="5569431" y="1781619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85" name="Google Shape;185;p17" descr="04_sindac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93384" y="1781619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Google Shape;186;p17"/>
          <p:cNvGrpSpPr/>
          <p:nvPr/>
        </p:nvGrpSpPr>
        <p:grpSpPr>
          <a:xfrm>
            <a:off x="5955501" y="2482199"/>
            <a:ext cx="834463" cy="834463"/>
            <a:chOff x="6874311" y="1781619"/>
            <a:chExt cx="834463" cy="834463"/>
          </a:xfrm>
        </p:grpSpPr>
        <p:sp>
          <p:nvSpPr>
            <p:cNvPr id="187" name="Google Shape;187;p17"/>
            <p:cNvSpPr/>
            <p:nvPr/>
          </p:nvSpPr>
          <p:spPr>
            <a:xfrm>
              <a:off x="6950357" y="1781619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88" name="Google Shape;188;p17" descr="05_insegnant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74311" y="1781619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17"/>
          <p:cNvGrpSpPr/>
          <p:nvPr/>
        </p:nvGrpSpPr>
        <p:grpSpPr>
          <a:xfrm>
            <a:off x="461318" y="3778555"/>
            <a:ext cx="834463" cy="834463"/>
            <a:chOff x="1326104" y="3077980"/>
            <a:chExt cx="834463" cy="834463"/>
          </a:xfrm>
        </p:grpSpPr>
        <p:sp>
          <p:nvSpPr>
            <p:cNvPr id="190" name="Google Shape;190;p17"/>
            <p:cNvSpPr/>
            <p:nvPr/>
          </p:nvSpPr>
          <p:spPr>
            <a:xfrm>
              <a:off x="1402150" y="3077980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91" name="Google Shape;191;p17" descr="06_dirigente scolastic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326104" y="3077980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17"/>
          <p:cNvGrpSpPr/>
          <p:nvPr/>
        </p:nvGrpSpPr>
        <p:grpSpPr>
          <a:xfrm>
            <a:off x="1884015" y="3778555"/>
            <a:ext cx="834463" cy="834463"/>
            <a:chOff x="2748801" y="3077980"/>
            <a:chExt cx="834463" cy="834463"/>
          </a:xfrm>
        </p:grpSpPr>
        <p:sp>
          <p:nvSpPr>
            <p:cNvPr id="193" name="Google Shape;193;p17"/>
            <p:cNvSpPr/>
            <p:nvPr/>
          </p:nvSpPr>
          <p:spPr>
            <a:xfrm>
              <a:off x="2824847" y="3077980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17" descr="07_studente1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748801" y="3077980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17"/>
          <p:cNvGrpSpPr/>
          <p:nvPr/>
        </p:nvGrpSpPr>
        <p:grpSpPr>
          <a:xfrm>
            <a:off x="3242010" y="3778555"/>
            <a:ext cx="834463" cy="834463"/>
            <a:chOff x="4106796" y="3077980"/>
            <a:chExt cx="834463" cy="834463"/>
          </a:xfrm>
        </p:grpSpPr>
        <p:sp>
          <p:nvSpPr>
            <p:cNvPr id="196" name="Google Shape;196;p17"/>
            <p:cNvSpPr/>
            <p:nvPr/>
          </p:nvSpPr>
          <p:spPr>
            <a:xfrm>
              <a:off x="4182842" y="3077980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97" name="Google Shape;197;p17" descr="08_studente2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106796" y="3077980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17"/>
          <p:cNvGrpSpPr/>
          <p:nvPr/>
        </p:nvGrpSpPr>
        <p:grpSpPr>
          <a:xfrm>
            <a:off x="4628599" y="3778555"/>
            <a:ext cx="834463" cy="834463"/>
            <a:chOff x="5493384" y="3077980"/>
            <a:chExt cx="834463" cy="834463"/>
          </a:xfrm>
        </p:grpSpPr>
        <p:sp>
          <p:nvSpPr>
            <p:cNvPr id="199" name="Google Shape;199;p17"/>
            <p:cNvSpPr/>
            <p:nvPr/>
          </p:nvSpPr>
          <p:spPr>
            <a:xfrm>
              <a:off x="5569431" y="3077980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00" name="Google Shape;200;p17" descr="09_dottor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493384" y="3077980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17"/>
          <p:cNvGrpSpPr/>
          <p:nvPr/>
        </p:nvGrpSpPr>
        <p:grpSpPr>
          <a:xfrm>
            <a:off x="5955489" y="3773774"/>
            <a:ext cx="834463" cy="834463"/>
            <a:chOff x="6874311" y="3077980"/>
            <a:chExt cx="834463" cy="834463"/>
          </a:xfrm>
        </p:grpSpPr>
        <p:sp>
          <p:nvSpPr>
            <p:cNvPr id="202" name="Google Shape;202;p17"/>
            <p:cNvSpPr/>
            <p:nvPr/>
          </p:nvSpPr>
          <p:spPr>
            <a:xfrm>
              <a:off x="6950357" y="3077980"/>
              <a:ext cx="682121" cy="682121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17" descr="10_poliziotto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874311" y="3077980"/>
              <a:ext cx="834463" cy="8344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17"/>
          <p:cNvGrpSpPr/>
          <p:nvPr/>
        </p:nvGrpSpPr>
        <p:grpSpPr>
          <a:xfrm>
            <a:off x="7263690" y="2335225"/>
            <a:ext cx="1075575" cy="976025"/>
            <a:chOff x="7796638" y="1632862"/>
            <a:chExt cx="1075575" cy="976025"/>
          </a:xfrm>
        </p:grpSpPr>
        <p:sp>
          <p:nvSpPr>
            <p:cNvPr id="205" name="Google Shape;205;p17"/>
            <p:cNvSpPr/>
            <p:nvPr/>
          </p:nvSpPr>
          <p:spPr>
            <a:xfrm>
              <a:off x="8000032" y="1781619"/>
              <a:ext cx="682200" cy="682200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06" name="Google Shape;206;p17"/>
            <p:cNvPicPr preferRelativeResize="0"/>
            <p:nvPr/>
          </p:nvPicPr>
          <p:blipFill rotWithShape="1">
            <a:blip r:embed="rId13">
              <a:alphaModFix/>
            </a:blip>
            <a:srcRect b="9255"/>
            <a:stretch/>
          </p:blipFill>
          <p:spPr>
            <a:xfrm>
              <a:off x="7796638" y="1632862"/>
              <a:ext cx="1075575" cy="976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17"/>
          <p:cNvGrpSpPr/>
          <p:nvPr/>
        </p:nvGrpSpPr>
        <p:grpSpPr>
          <a:xfrm>
            <a:off x="7282375" y="3680626"/>
            <a:ext cx="1020800" cy="1020775"/>
            <a:chOff x="7849498" y="2965150"/>
            <a:chExt cx="1020800" cy="1020775"/>
          </a:xfrm>
        </p:grpSpPr>
        <p:sp>
          <p:nvSpPr>
            <p:cNvPr id="208" name="Google Shape;208;p17"/>
            <p:cNvSpPr/>
            <p:nvPr/>
          </p:nvSpPr>
          <p:spPr>
            <a:xfrm>
              <a:off x="8000032" y="3059128"/>
              <a:ext cx="682200" cy="682200"/>
            </a:xfrm>
            <a:prstGeom prst="ellipse">
              <a:avLst/>
            </a:prstGeom>
            <a:solidFill>
              <a:srgbClr val="F4F4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09" name="Google Shape;209;p1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849498" y="2965150"/>
              <a:ext cx="1020800" cy="1020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17"/>
          <p:cNvSpPr txBox="1"/>
          <p:nvPr/>
        </p:nvSpPr>
        <p:spPr>
          <a:xfrm>
            <a:off x="200194" y="1708895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20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Libreria di simboli disponibili</a:t>
            </a:r>
            <a:endParaRPr sz="1200" kern="0" dirty="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832925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D75DDD-7C65-43F5-9704-BB24ADBB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77" y="1217547"/>
            <a:ext cx="8520600" cy="935400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Stakeholders </a:t>
            </a:r>
            <a:r>
              <a:rPr lang="it-IT" b="1" dirty="0" err="1">
                <a:solidFill>
                  <a:srgbClr val="C00000"/>
                </a:solidFill>
              </a:rPr>
              <a:t>Map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Key Stakeholders In Global Payroll Part 1: Stakeholder Mapping">
            <a:extLst>
              <a:ext uri="{FF2B5EF4-FFF2-40B4-BE49-F238E27FC236}">
                <a16:creationId xmlns:a16="http://schemas.microsoft.com/office/drawing/2014/main" id="{E812BC40-8D24-4707-8B1D-587FEE2C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059"/>
            <a:ext cx="91440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667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18F0E-9A7A-423F-8E6F-61016EF6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77" y="1141537"/>
            <a:ext cx="8520600" cy="636300"/>
          </a:xfrm>
        </p:spPr>
        <p:txBody>
          <a:bodyPr/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Stakeholder </a:t>
            </a:r>
            <a:r>
              <a:rPr lang="it-IT" sz="2400" b="1" dirty="0" err="1">
                <a:solidFill>
                  <a:srgbClr val="C00000"/>
                </a:solidFill>
              </a:rPr>
              <a:t>Map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br>
              <a:rPr lang="it-IT" sz="2400" b="1" dirty="0">
                <a:solidFill>
                  <a:srgbClr val="C00000"/>
                </a:solidFill>
              </a:rPr>
            </a:br>
            <a:r>
              <a:rPr lang="it-IT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>
                <a:solidFill>
                  <a:srgbClr val="C00000"/>
                </a:solidFill>
              </a:rPr>
              <a:t>Johnson G., Scholes K., Whittington R., 2008)</a:t>
            </a:r>
            <a:r>
              <a:rPr lang="en-US" sz="2400" b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BB8838-5AA7-4672-ACBF-982A436D6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263" y="2391229"/>
            <a:ext cx="6003788" cy="3795900"/>
          </a:xfrm>
        </p:spPr>
        <p:txBody>
          <a:bodyPr/>
          <a:lstStyle/>
          <a:p>
            <a:r>
              <a:rPr lang="it-IT" sz="2000" dirty="0">
                <a:solidFill>
                  <a:schemeClr val="tx1"/>
                </a:solidFill>
              </a:rPr>
              <a:t>E’ un diagramma a due assi che permette di mappare i diversi stakeholder coinvolti a diverso titolo nel progetto di miglioramento </a:t>
            </a:r>
          </a:p>
          <a:p>
            <a:r>
              <a:rPr lang="it-IT" sz="2000" dirty="0">
                <a:solidFill>
                  <a:schemeClr val="tx1"/>
                </a:solidFill>
              </a:rPr>
              <a:t>Si costruisce considerando due variabili - livello di interesse e tipo di influenza - che, incrociandosi, individuano quattro quadranti.</a:t>
            </a:r>
          </a:p>
          <a:p>
            <a:r>
              <a:rPr lang="it-IT" sz="2000" dirty="0">
                <a:solidFill>
                  <a:schemeClr val="tx1"/>
                </a:solidFill>
              </a:rPr>
              <a:t>Ciascun quadrante suggerisce una diversa strategia nei confronti degli stakeholder.</a:t>
            </a:r>
          </a:p>
          <a:p>
            <a:r>
              <a:rPr lang="it-IT" sz="2000" dirty="0">
                <a:solidFill>
                  <a:schemeClr val="tx1"/>
                </a:solidFill>
              </a:rPr>
              <a:t>La matrice aiuta ad assumere il punto di vista di ciascun soggetto, capire gli interessi in gioco e agire di conseguenza.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D788FC-F399-43A3-AB89-7BCA760A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1" y="3429001"/>
            <a:ext cx="2927431" cy="136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12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169327" y="1794563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20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Stakeholder Map</a:t>
            </a:r>
            <a:endParaRPr sz="120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491171" y="1327775"/>
            <a:ext cx="3504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40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+</a:t>
            </a:r>
            <a:endParaRPr sz="140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1822245" y="1756883"/>
            <a:ext cx="2929800" cy="19065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1822245" y="3751006"/>
            <a:ext cx="2929800" cy="19065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4844916" y="1756883"/>
            <a:ext cx="2929800" cy="19065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4844916" y="3751006"/>
            <a:ext cx="2929800" cy="1906500"/>
          </a:xfrm>
          <a:prstGeom prst="rect">
            <a:avLst/>
          </a:prstGeom>
          <a:solidFill>
            <a:srgbClr val="F7F7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2" name="Google Shape;82;p15"/>
          <p:cNvCxnSpPr/>
          <p:nvPr/>
        </p:nvCxnSpPr>
        <p:spPr>
          <a:xfrm>
            <a:off x="1627576" y="1755746"/>
            <a:ext cx="0" cy="3900900"/>
          </a:xfrm>
          <a:prstGeom prst="straightConnector1">
            <a:avLst/>
          </a:prstGeom>
          <a:noFill/>
          <a:ln w="19050" cap="flat" cmpd="sng">
            <a:solidFill>
              <a:srgbClr val="0056CB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3" name="Google Shape;83;p15"/>
          <p:cNvCxnSpPr/>
          <p:nvPr/>
        </p:nvCxnSpPr>
        <p:spPr>
          <a:xfrm>
            <a:off x="1814797" y="5867620"/>
            <a:ext cx="5933700" cy="0"/>
          </a:xfrm>
          <a:prstGeom prst="straightConnector1">
            <a:avLst/>
          </a:prstGeom>
          <a:noFill/>
          <a:ln w="19050" cap="flat" cmpd="sng">
            <a:solidFill>
              <a:srgbClr val="0056C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Google Shape;84;p15"/>
          <p:cNvSpPr txBox="1"/>
          <p:nvPr/>
        </p:nvSpPr>
        <p:spPr>
          <a:xfrm rot="-5400000">
            <a:off x="-957477" y="3426678"/>
            <a:ext cx="3152820" cy="55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it" sz="1200" kern="0" dirty="0">
                <a:solidFill>
                  <a:srgbClr val="0070C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INTERESSE DEGLI STAKEHOLDER</a:t>
            </a:r>
            <a:endParaRPr sz="1200" kern="0" dirty="0">
              <a:solidFill>
                <a:srgbClr val="0070C0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266478" y="5959873"/>
            <a:ext cx="3124911" cy="68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it" sz="120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INFLUENZA  DEGLI STAKEHOLDER</a:t>
            </a:r>
            <a:endParaRPr sz="120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495720" y="5636525"/>
            <a:ext cx="3504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40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-</a:t>
            </a:r>
            <a:endParaRPr sz="140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7809971" y="5636525"/>
            <a:ext cx="3504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40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+</a:t>
            </a:r>
            <a:endParaRPr sz="140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841571" y="1755746"/>
            <a:ext cx="2910472" cy="19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it" sz="1400" b="1" dirty="0">
                <a:latin typeface="Titillium Web"/>
                <a:ea typeface="Titillium Web"/>
                <a:cs typeface="Titillium Web"/>
                <a:sym typeface="Titillium Web"/>
              </a:rPr>
              <a:t>(Poco influenti, ma molto </a:t>
            </a:r>
            <a:r>
              <a:rPr lang="it" sz="1400" b="1" kern="0" dirty="0">
                <a:latin typeface="Titillium Web"/>
                <a:ea typeface="Titillium Web"/>
                <a:cs typeface="Titillium Web"/>
                <a:sym typeface="Titillium Web"/>
              </a:rPr>
              <a:t>interessati</a:t>
            </a:r>
            <a:r>
              <a:rPr lang="it" sz="1400" kern="0" dirty="0">
                <a:latin typeface="Titillium Web"/>
                <a:ea typeface="Titillium Web"/>
                <a:cs typeface="Titillium Web"/>
                <a:sym typeface="Titillium Web"/>
              </a:rPr>
              <a:t>) 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200" kern="0" dirty="0">
                <a:latin typeface="Titillium Web"/>
                <a:ea typeface="Titillium Web"/>
                <a:cs typeface="Titillium Web"/>
                <a:sym typeface="Titillium Web"/>
              </a:rPr>
              <a:t>Cittadino/Utente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200" dirty="0">
                <a:latin typeface="Titillium Web"/>
                <a:ea typeface="Titillium Web"/>
                <a:cs typeface="Titillium Web"/>
                <a:sym typeface="Titillium Web"/>
              </a:rPr>
              <a:t>Organo di revisione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200" kern="0" dirty="0">
                <a:latin typeface="Titillium Web"/>
                <a:ea typeface="Titillium Web"/>
                <a:cs typeface="Titillium Web"/>
                <a:sym typeface="Titillium Web"/>
              </a:rPr>
              <a:t>Caf/Patronati/Consulenti</a:t>
            </a:r>
          </a:p>
        </p:txBody>
      </p:sp>
      <p:sp>
        <p:nvSpPr>
          <p:cNvPr id="89" name="Google Shape;89;p15"/>
          <p:cNvSpPr txBox="1"/>
          <p:nvPr/>
        </p:nvSpPr>
        <p:spPr>
          <a:xfrm>
            <a:off x="4844914" y="1755746"/>
            <a:ext cx="2903583" cy="1896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400" b="1" kern="0" dirty="0">
                <a:latin typeface="Titillium Web"/>
                <a:ea typeface="Titillium Web"/>
                <a:cs typeface="Titillium Web"/>
                <a:sym typeface="Titillium Web"/>
              </a:rPr>
              <a:t>(Molto influenti e molto interessati) 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200" kern="0" dirty="0">
                <a:latin typeface="Titillium Web"/>
                <a:ea typeface="Titillium Web"/>
                <a:cs typeface="Titillium Web"/>
                <a:sym typeface="Titillium Web"/>
              </a:rPr>
              <a:t>Ufficio di pertinenza alla natura del credito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200" kern="0" dirty="0">
                <a:latin typeface="Titillium Web"/>
                <a:ea typeface="Titillium Web"/>
                <a:cs typeface="Titillium Web"/>
                <a:sym typeface="Titillium Web"/>
              </a:rPr>
              <a:t>Ufficio dirigenziale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200" dirty="0">
                <a:latin typeface="Titillium Web"/>
                <a:ea typeface="Titillium Web"/>
                <a:cs typeface="Titillium Web"/>
                <a:sym typeface="Titillium Web"/>
              </a:rPr>
              <a:t>Responsabile del procedimento</a:t>
            </a:r>
            <a:endParaRPr lang="it-IT" sz="1200" kern="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endParaRPr sz="1400" kern="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841571" y="3749867"/>
            <a:ext cx="2910467" cy="188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400" b="1" kern="0" dirty="0">
                <a:latin typeface="Titillium Web"/>
                <a:ea typeface="Titillium Web"/>
                <a:cs typeface="Titillium Web"/>
                <a:sym typeface="Titillium Web"/>
              </a:rPr>
              <a:t>(Poco influenti e poco interessati) 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200" kern="0" dirty="0">
                <a:latin typeface="Titillium Web"/>
                <a:ea typeface="Titillium Web"/>
                <a:cs typeface="Titillium Web"/>
                <a:sym typeface="Titillium Web"/>
              </a:rPr>
              <a:t>Ufficio sistemi tecnologici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200" dirty="0">
                <a:latin typeface="Titillium Web"/>
                <a:ea typeface="Titillium Web"/>
                <a:cs typeface="Titillium Web"/>
                <a:sym typeface="Titillium Web"/>
              </a:rPr>
              <a:t>Posta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200" kern="0" dirty="0">
                <a:latin typeface="Titillium Web"/>
                <a:ea typeface="Titillium Web"/>
                <a:cs typeface="Titillium Web"/>
                <a:sym typeface="Titillium Web"/>
              </a:rPr>
              <a:t>Front office/centralino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-IT" sz="1200" dirty="0">
                <a:latin typeface="Titillium Web"/>
                <a:ea typeface="Titillium Web"/>
                <a:cs typeface="Titillium Web"/>
                <a:sym typeface="Titillium Web"/>
              </a:rPr>
              <a:t>Tesoreria</a:t>
            </a:r>
            <a:endParaRPr lang="it" sz="1200" kern="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 defTabSz="914377">
              <a:lnSpc>
                <a:spcPct val="115000"/>
              </a:lnSpc>
              <a:buClr>
                <a:srgbClr val="000000"/>
              </a:buClr>
              <a:defRPr/>
            </a:pPr>
            <a:endParaRPr sz="1400" kern="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844917" y="3749868"/>
            <a:ext cx="2927484" cy="194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400" b="1" kern="0" dirty="0">
                <a:latin typeface="Titillium Web"/>
                <a:ea typeface="Titillium Web"/>
                <a:cs typeface="Titillium Web"/>
                <a:sym typeface="Titillium Web"/>
              </a:rPr>
              <a:t>(Molto influenti, ma poco interessati</a:t>
            </a:r>
            <a:r>
              <a:rPr lang="it" sz="1400" kern="0" dirty="0"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200" kern="0" dirty="0">
                <a:latin typeface="Titillium Web"/>
                <a:ea typeface="Titillium Web"/>
                <a:cs typeface="Titillium Web"/>
                <a:sym typeface="Titillium Web"/>
              </a:rPr>
              <a:t>Ufficio Protocollo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200" dirty="0">
                <a:latin typeface="Titillium Web"/>
                <a:ea typeface="Titillium Web"/>
                <a:cs typeface="Titillium Web"/>
                <a:sym typeface="Titillium Web"/>
              </a:rPr>
              <a:t>Uffico Ragioneria</a:t>
            </a:r>
          </a:p>
          <a:p>
            <a:pPr marL="285744" indent="-285744" algn="ctr" defTabSz="914377">
              <a:lnSpc>
                <a:spcPct val="115000"/>
              </a:lnSpc>
              <a:buClr>
                <a:srgbClr val="000000"/>
              </a:buClr>
              <a:buFontTx/>
              <a:buChar char="-"/>
              <a:defRPr/>
            </a:pPr>
            <a:r>
              <a:rPr lang="it" sz="1200" dirty="0">
                <a:latin typeface="Titillium Web"/>
                <a:ea typeface="Titillium Web"/>
                <a:cs typeface="Titillium Web"/>
                <a:sym typeface="Titillium Web"/>
              </a:rPr>
              <a:t>Legislatori/Regolamentatori</a:t>
            </a:r>
          </a:p>
          <a:p>
            <a:pPr algn="ctr" defTabSz="914377">
              <a:lnSpc>
                <a:spcPct val="115000"/>
              </a:lnSpc>
              <a:buClr>
                <a:srgbClr val="000000"/>
              </a:buClr>
              <a:defRPr/>
            </a:pPr>
            <a:endParaRPr lang="it" sz="1400" kern="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 defTabSz="914377">
              <a:lnSpc>
                <a:spcPct val="115000"/>
              </a:lnSpc>
              <a:buClr>
                <a:srgbClr val="000000"/>
              </a:buClr>
              <a:defRPr/>
            </a:pPr>
            <a:endParaRPr sz="1400" kern="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903061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1183375" y="3056049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 dirty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01</a:t>
            </a:r>
            <a:endParaRPr b="1" kern="0" dirty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86575" y="3490148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6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quali soggetti pubblici e privati </a:t>
            </a:r>
            <a:r>
              <a:rPr lang="it" sz="16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sono coinvolti nel processo.</a:t>
            </a:r>
            <a:endParaRPr sz="16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6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6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607900" y="3490148"/>
            <a:ext cx="19641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6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Posiziona ogni stakeholder sulla matrice proposta</a:t>
            </a:r>
            <a:r>
              <a:rPr lang="it" sz="16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riflettendo sul tipo di interesse che ciascuno di loro ha in merito al servizio e sul livello di influenza che può esercitare.</a:t>
            </a:r>
            <a:endParaRPr sz="16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6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endParaRPr sz="16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927328" y="3490148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6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Confronta il posizionamento</a:t>
            </a:r>
            <a:endParaRPr sz="16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6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dei vari stakeholder, </a:t>
            </a:r>
            <a:r>
              <a:rPr lang="it" sz="16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individuando le modalità di coinvolgimento necessarie per interfacciarsi con ciascun soggetto. </a:t>
            </a:r>
            <a:endParaRPr sz="16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endParaRPr sz="16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724128" y="3056049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 dirty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03</a:t>
            </a:r>
            <a:endParaRPr b="1" kern="0" dirty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229626" y="3056049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 dirty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02</a:t>
            </a:r>
            <a:endParaRPr b="1" kern="0" dirty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" name="Google Shape;63;p14">
            <a:extLst>
              <a:ext uri="{FF2B5EF4-FFF2-40B4-BE49-F238E27FC236}">
                <a16:creationId xmlns:a16="http://schemas.microsoft.com/office/drawing/2014/main" id="{A9BA4B93-E25B-4771-B555-809FEEB2B2AD}"/>
              </a:ext>
            </a:extLst>
          </p:cNvPr>
          <p:cNvSpPr txBox="1"/>
          <p:nvPr/>
        </p:nvSpPr>
        <p:spPr>
          <a:xfrm>
            <a:off x="652569" y="1628800"/>
            <a:ext cx="7615191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100"/>
              <a:defRPr/>
            </a:pPr>
            <a:endParaRPr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buClr>
                <a:srgbClr val="000000"/>
              </a:buClr>
              <a:buSzPts val="1100"/>
              <a:defRPr/>
            </a:pPr>
            <a:endParaRPr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>
              <a:lnSpc>
                <a:spcPct val="115000"/>
              </a:lnSpc>
              <a:buSzPts val="1100"/>
              <a:defRPr/>
            </a:pPr>
            <a:r>
              <a:rPr lang="it-IT" sz="2000" b="1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S</a:t>
            </a:r>
            <a:r>
              <a:rPr lang="it-IT" sz="2000" b="1" kern="0" dirty="0" err="1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tep</a:t>
            </a:r>
            <a:r>
              <a:rPr lang="it-IT" sz="2000" b="1" kern="0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 e istruzioni per analizzare il livello </a:t>
            </a:r>
            <a:r>
              <a:rPr lang="it-IT" sz="2000" b="1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di influenza/interesse de</a:t>
            </a:r>
            <a:r>
              <a:rPr lang="it-IT" sz="2000" b="1" kern="0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gli stakeholder coinvolti nel processo</a:t>
            </a:r>
            <a:endParaRPr sz="2000" b="1" dirty="0">
              <a:solidFill>
                <a:srgbClr val="C00000"/>
              </a:solidFill>
              <a:latin typeface="+mj-lt"/>
              <a:sym typeface="Titillium Web"/>
            </a:endParaRPr>
          </a:p>
          <a:p>
            <a:pPr defTabSz="914377">
              <a:buClr>
                <a:srgbClr val="000000"/>
              </a:buClr>
              <a:buSzPts val="1100"/>
              <a:defRPr/>
            </a:pPr>
            <a:endParaRPr b="1" dirty="0">
              <a:solidFill>
                <a:srgbClr val="C00000"/>
              </a:solidFill>
              <a:latin typeface="+mj-lt"/>
              <a:sym typeface="Titillium Web"/>
            </a:endParaRPr>
          </a:p>
          <a:p>
            <a:pPr defTabSz="914377">
              <a:buClr>
                <a:srgbClr val="000000"/>
              </a:buClr>
              <a:defRPr/>
            </a:pPr>
            <a:endParaRPr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997232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2FAB8-8C24-4F3E-91C2-EDDBB4ED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77" y="1217547"/>
            <a:ext cx="8520600" cy="6363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Systems Maps</a:t>
            </a:r>
          </a:p>
        </p:txBody>
      </p:sp>
      <p:pic>
        <p:nvPicPr>
          <p:cNvPr id="1026" name="Picture 2" descr="Global Food System Map">
            <a:extLst>
              <a:ext uri="{FF2B5EF4-FFF2-40B4-BE49-F238E27FC236}">
                <a16:creationId xmlns:a16="http://schemas.microsoft.com/office/drawing/2014/main" id="{9E9CE081-7FF2-4358-846E-756A10604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1881829"/>
            <a:ext cx="6076951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90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8CF1B-03E5-44A3-B006-0341E47B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36959"/>
            <a:ext cx="8520600" cy="6363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Systems Maps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2F7C4-6F0E-40A8-97F6-22386854E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29" y="2227481"/>
            <a:ext cx="4525771" cy="3795900"/>
          </a:xfrm>
        </p:spPr>
        <p:txBody>
          <a:bodyPr/>
          <a:lstStyle/>
          <a:p>
            <a:r>
              <a:rPr lang="it-IT" sz="1600" dirty="0">
                <a:latin typeface="+mj-lt"/>
              </a:rPr>
              <a:t>Le mappature del sistema sono rappresentazioni sintetiche di tutti gli attori coinvolti nell’erogazione del servizio, dei flussi di motivazioni e valori che scambiano. </a:t>
            </a:r>
          </a:p>
          <a:p>
            <a:r>
              <a:rPr lang="it-IT" sz="1600" dirty="0">
                <a:latin typeface="+mj-lt"/>
              </a:rPr>
              <a:t>La System </a:t>
            </a:r>
            <a:r>
              <a:rPr lang="it-IT" sz="1600" dirty="0" err="1">
                <a:latin typeface="+mj-lt"/>
              </a:rPr>
              <a:t>Map</a:t>
            </a:r>
            <a:r>
              <a:rPr lang="it-IT" sz="1600" dirty="0">
                <a:latin typeface="+mj-lt"/>
              </a:rPr>
              <a:t> risponde alle seguenti domande:</a:t>
            </a:r>
          </a:p>
          <a:p>
            <a:pPr indent="-11113">
              <a:buFont typeface="Arial" panose="020B0604020202020204" pitchFamily="34" charset="0"/>
              <a:buChar char="•"/>
            </a:pPr>
            <a:r>
              <a:rPr lang="it-IT" sz="1600" i="1" dirty="0">
                <a:latin typeface="+mj-lt"/>
              </a:rPr>
              <a:t> Quali sono i soggetti coinvolti? Quali interessi li motivano a partecipare al servizio?</a:t>
            </a:r>
          </a:p>
          <a:p>
            <a:pPr indent="-11113">
              <a:buFont typeface="Arial" panose="020B0604020202020204" pitchFamily="34" charset="0"/>
              <a:buChar char="•"/>
            </a:pPr>
            <a:r>
              <a:rPr lang="it-IT" sz="1600" i="1" dirty="0">
                <a:latin typeface="+mj-lt"/>
              </a:rPr>
              <a:t> Che cosa offre e riceve ciascun soggetto?</a:t>
            </a:r>
          </a:p>
          <a:p>
            <a:r>
              <a:rPr lang="it-IT" sz="1600" dirty="0">
                <a:latin typeface="+mj-lt"/>
              </a:rPr>
              <a:t>La rappresentazione visiva semplifica la complessità evidenziando gli aspetti salienti del sistema e gli scambi di valori in corso.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B51BB56-AA41-4D08-B139-2D324828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02" y="2338572"/>
            <a:ext cx="4409185" cy="31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29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6"/>
          <p:cNvGrpSpPr/>
          <p:nvPr/>
        </p:nvGrpSpPr>
        <p:grpSpPr>
          <a:xfrm flipH="1">
            <a:off x="4241630" y="2107311"/>
            <a:ext cx="3043615" cy="3166899"/>
            <a:chOff x="-410650" y="525225"/>
            <a:chExt cx="3914112" cy="3914100"/>
          </a:xfrm>
        </p:grpSpPr>
        <p:sp>
          <p:nvSpPr>
            <p:cNvPr id="149" name="Google Shape;149;p16"/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SzPts val="1400"/>
                <a:defRPr/>
              </a:pPr>
              <a:endParaRPr sz="1400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SzPts val="1400"/>
                <a:defRPr/>
              </a:pPr>
              <a:endParaRPr sz="1400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 flipH="1">
            <a:off x="1371857" y="2107311"/>
            <a:ext cx="3043615" cy="3166899"/>
            <a:chOff x="-410650" y="525225"/>
            <a:chExt cx="3914112" cy="3914100"/>
          </a:xfrm>
        </p:grpSpPr>
        <p:sp>
          <p:nvSpPr>
            <p:cNvPr id="152" name="Google Shape;152;p16"/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SzPts val="1400"/>
                <a:defRPr/>
              </a:pPr>
              <a:endParaRPr sz="1400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SzPts val="1400"/>
                <a:defRPr/>
              </a:pPr>
              <a:endParaRPr sz="1400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6"/>
          <p:cNvSpPr/>
          <p:nvPr/>
        </p:nvSpPr>
        <p:spPr>
          <a:xfrm>
            <a:off x="4264335" y="2635576"/>
            <a:ext cx="1988400" cy="1988400"/>
          </a:xfrm>
          <a:prstGeom prst="ellipse">
            <a:avLst/>
          </a:prstGeom>
          <a:noFill/>
          <a:ln w="762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2337296" y="2635576"/>
            <a:ext cx="2052000" cy="1988400"/>
          </a:xfrm>
          <a:prstGeom prst="ellipse">
            <a:avLst/>
          </a:prstGeom>
          <a:noFill/>
          <a:ln w="762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16"/>
          <p:cNvGrpSpPr/>
          <p:nvPr/>
        </p:nvGrpSpPr>
        <p:grpSpPr>
          <a:xfrm rot="9899844" flipH="1">
            <a:off x="4295363" y="2069638"/>
            <a:ext cx="2983256" cy="3166772"/>
            <a:chOff x="-410650" y="525225"/>
            <a:chExt cx="3914112" cy="3914100"/>
          </a:xfrm>
        </p:grpSpPr>
        <p:sp>
          <p:nvSpPr>
            <p:cNvPr id="157" name="Google Shape;157;p16"/>
            <p:cNvSpPr/>
            <p:nvPr/>
          </p:nvSpPr>
          <p:spPr>
            <a:xfrm rot="-5400000">
              <a:off x="-410638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66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SzPts val="1400"/>
                <a:defRPr/>
              </a:pPr>
              <a:endParaRPr sz="1400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-410650" y="525225"/>
              <a:ext cx="3914100" cy="3914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66C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>
                <a:buClr>
                  <a:srgbClr val="000000"/>
                </a:buClr>
                <a:buSzPts val="1400"/>
                <a:defRPr/>
              </a:pPr>
              <a:endParaRPr sz="1400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6"/>
          <p:cNvSpPr/>
          <p:nvPr/>
        </p:nvSpPr>
        <p:spPr>
          <a:xfrm>
            <a:off x="885735" y="3285877"/>
            <a:ext cx="719100" cy="71910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6"/>
          <p:cNvCxnSpPr/>
          <p:nvPr/>
        </p:nvCxnSpPr>
        <p:spPr>
          <a:xfrm>
            <a:off x="2330907" y="4017451"/>
            <a:ext cx="1200" cy="41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16"/>
          <p:cNvSpPr txBox="1"/>
          <p:nvPr/>
        </p:nvSpPr>
        <p:spPr>
          <a:xfrm>
            <a:off x="859762" y="4046803"/>
            <a:ext cx="719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b="1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Genitori</a:t>
            </a: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 rot="2700000">
            <a:off x="8161655" y="846473"/>
            <a:ext cx="1095451" cy="31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buClr>
                <a:srgbClr val="0056CB"/>
              </a:buClr>
              <a:buSzPts val="1400"/>
              <a:defRPr/>
            </a:pPr>
            <a:r>
              <a:rPr lang="it" sz="1400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 sz="1400" b="1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189785" y="1359381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200" kern="0" dirty="0">
                <a:solidFill>
                  <a:srgbClr val="0070C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Il sistema scolastico</a:t>
            </a:r>
            <a:endParaRPr sz="1200" kern="0" dirty="0">
              <a:solidFill>
                <a:srgbClr val="0070C0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669815" y="1678483"/>
            <a:ext cx="18051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200000"/>
              </a:lnSpc>
              <a:buClr>
                <a:srgbClr val="5A6772"/>
              </a:buClr>
              <a:buSzPts val="600"/>
              <a:defRPr/>
            </a:pPr>
            <a:r>
              <a:rPr lang="it" sz="600" b="1" kern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SCAMBIO DI INFORMAZIONI</a:t>
            </a:r>
            <a:endParaRPr sz="1400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defTabSz="914377">
              <a:lnSpc>
                <a:spcPct val="200000"/>
              </a:lnSpc>
              <a:buClr>
                <a:srgbClr val="5A6772"/>
              </a:buClr>
              <a:buSzPts val="600"/>
              <a:defRPr/>
            </a:pPr>
            <a:r>
              <a:rPr lang="it" sz="600" b="1" kern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SCAMBIO DI DENARO</a:t>
            </a:r>
            <a:endParaRPr sz="1400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defTabSz="914377">
              <a:lnSpc>
                <a:spcPct val="150000"/>
              </a:lnSpc>
              <a:buClr>
                <a:srgbClr val="000000"/>
              </a:buClr>
              <a:buSzPts val="700"/>
              <a:defRPr/>
            </a:pPr>
            <a:endParaRPr sz="700" b="1" kern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377">
              <a:buClr>
                <a:srgbClr val="000000"/>
              </a:buClr>
              <a:buSzPts val="700"/>
              <a:defRPr/>
            </a:pPr>
            <a:endParaRPr sz="700" b="1" kern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6"/>
          <p:cNvCxnSpPr/>
          <p:nvPr/>
        </p:nvCxnSpPr>
        <p:spPr>
          <a:xfrm>
            <a:off x="247873" y="1831683"/>
            <a:ext cx="327600" cy="0"/>
          </a:xfrm>
          <a:prstGeom prst="straightConnector1">
            <a:avLst/>
          </a:prstGeom>
          <a:noFill/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247873" y="2006244"/>
            <a:ext cx="327600" cy="0"/>
          </a:xfrm>
          <a:prstGeom prst="straightConnector1">
            <a:avLst/>
          </a:prstGeom>
          <a:noFill/>
          <a:ln w="19050" cap="flat" cmpd="sng">
            <a:solidFill>
              <a:srgbClr val="0066C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9" name="Google Shape;169;p16"/>
          <p:cNvSpPr/>
          <p:nvPr/>
        </p:nvSpPr>
        <p:spPr>
          <a:xfrm>
            <a:off x="6263110" y="3535976"/>
            <a:ext cx="912900" cy="2496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16"/>
          <p:cNvCxnSpPr/>
          <p:nvPr/>
        </p:nvCxnSpPr>
        <p:spPr>
          <a:xfrm rot="10800000">
            <a:off x="6470491" y="3677285"/>
            <a:ext cx="562800" cy="0"/>
          </a:xfrm>
          <a:prstGeom prst="straightConnector1">
            <a:avLst/>
          </a:prstGeom>
          <a:noFill/>
          <a:ln w="19050" cap="flat" cmpd="sng">
            <a:solidFill>
              <a:srgbClr val="0056CB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1" name="Google Shape;171;p16"/>
          <p:cNvSpPr/>
          <p:nvPr/>
        </p:nvSpPr>
        <p:spPr>
          <a:xfrm>
            <a:off x="1525859" y="3535976"/>
            <a:ext cx="844200" cy="249600"/>
          </a:xfrm>
          <a:prstGeom prst="rect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2661575" y="3442899"/>
            <a:ext cx="12969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0056CB"/>
              </a:buClr>
              <a:buSzPts val="800"/>
              <a:defRPr/>
            </a:pPr>
            <a:r>
              <a:rPr lang="it" sz="800" b="1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ATTIVITÀ DI INSEGNAMENTO</a:t>
            </a:r>
            <a:endParaRPr sz="800" b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6" descr="SystemMap_icon-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4114" y="4149635"/>
            <a:ext cx="912901" cy="91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 descr="SystemMap_icon-2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1960" y="4158402"/>
            <a:ext cx="912901" cy="91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 descr="SystemMap_icon-3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610" y="3330814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6"/>
          <p:cNvSpPr txBox="1"/>
          <p:nvPr/>
        </p:nvSpPr>
        <p:spPr>
          <a:xfrm>
            <a:off x="2695571" y="4859856"/>
            <a:ext cx="1296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Colleghi</a:t>
            </a: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4635101" y="2906751"/>
            <a:ext cx="657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rgbClr val="0070C0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Documenti</a:t>
            </a:r>
            <a:endParaRPr sz="1400" kern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5286440" y="2906751"/>
            <a:ext cx="488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rgbClr val="0070C0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Mail</a:t>
            </a:r>
            <a:endParaRPr sz="1400" kern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3692223" y="4409495"/>
            <a:ext cx="12969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100" b="1" i="1" kern="0" dirty="0">
                <a:solidFill>
                  <a:schemeClr val="bg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Insegnante</a:t>
            </a:r>
            <a:endParaRPr sz="1100" b="1" i="1" kern="0" dirty="0">
              <a:solidFill>
                <a:schemeClr val="bg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16"/>
          <p:cNvCxnSpPr>
            <a:endCxn id="179" idx="0"/>
          </p:cNvCxnSpPr>
          <p:nvPr/>
        </p:nvCxnSpPr>
        <p:spPr>
          <a:xfrm>
            <a:off x="4339473" y="4194995"/>
            <a:ext cx="1200" cy="21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16"/>
          <p:cNvSpPr txBox="1"/>
          <p:nvPr/>
        </p:nvSpPr>
        <p:spPr>
          <a:xfrm>
            <a:off x="5705746" y="4515692"/>
            <a:ext cx="1296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Segreteria</a:t>
            </a: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scolastica</a:t>
            </a: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82" name="Google Shape;182;p16"/>
          <p:cNvCxnSpPr/>
          <p:nvPr/>
        </p:nvCxnSpPr>
        <p:spPr>
          <a:xfrm>
            <a:off x="6342959" y="4017451"/>
            <a:ext cx="1200" cy="41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16"/>
          <p:cNvSpPr txBox="1"/>
          <p:nvPr/>
        </p:nvSpPr>
        <p:spPr>
          <a:xfrm>
            <a:off x="1683790" y="4515692"/>
            <a:ext cx="1296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Studenti</a:t>
            </a: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2969284" y="2881579"/>
            <a:ext cx="7992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rgbClr val="0070C0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Documenti</a:t>
            </a:r>
            <a:endParaRPr sz="1400" kern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rgbClr val="0070C0"/>
                </a:solidFill>
                <a:latin typeface="Titillium Web"/>
                <a:ea typeface="Titillium Web"/>
                <a:cs typeface="Titillium Web"/>
                <a:sym typeface="Titillium Web"/>
              </a:rPr>
              <a:t>e compiti</a:t>
            </a:r>
            <a:endParaRPr sz="1400" kern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000000"/>
              </a:buClr>
              <a:buSzPts val="700"/>
              <a:defRPr/>
            </a:pPr>
            <a:endParaRPr sz="700" kern="0">
              <a:solidFill>
                <a:srgbClr val="0070C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7013467" y="3920381"/>
            <a:ext cx="1068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b="1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MIUR – </a:t>
            </a:r>
            <a:br>
              <a:rPr lang="it" sz="700" b="1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700" b="1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Ministero</a:t>
            </a:r>
            <a:endParaRPr sz="700" b="1" kern="0">
              <a:solidFill>
                <a:schemeClr val="bg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b="1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dell’Istruzione</a:t>
            </a: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2107499" y="2312223"/>
            <a:ext cx="799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 dirty="0">
                <a:solidFill>
                  <a:srgbClr val="0070C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Comunicazioni </a:t>
            </a:r>
            <a:endParaRPr sz="1400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 dirty="0">
                <a:solidFill>
                  <a:srgbClr val="0070C0"/>
                </a:solidFill>
                <a:latin typeface="Titillium Web"/>
                <a:ea typeface="Titillium Web"/>
                <a:cs typeface="Titillium Web"/>
                <a:sym typeface="Titillium Web"/>
              </a:rPr>
              <a:t>scritte</a:t>
            </a:r>
            <a:endParaRPr sz="1400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2856587" y="1967459"/>
            <a:ext cx="276900" cy="2769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271991" y="1907470"/>
            <a:ext cx="453300" cy="453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3135941" y="2453458"/>
            <a:ext cx="453300" cy="453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6" descr="SystemMap_icon-2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1247" y="3211462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6"/>
          <p:cNvSpPr txBox="1"/>
          <p:nvPr/>
        </p:nvSpPr>
        <p:spPr>
          <a:xfrm>
            <a:off x="4649889" y="3441505"/>
            <a:ext cx="12969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0056CB"/>
              </a:buClr>
              <a:buSzPts val="800"/>
              <a:defRPr/>
            </a:pPr>
            <a:r>
              <a:rPr lang="it" sz="800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SISTEMA</a:t>
            </a:r>
            <a:br>
              <a:rPr lang="it" sz="800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" sz="800" b="1" ker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endParaRPr sz="800" b="1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5730864" y="2312223"/>
            <a:ext cx="799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rgbClr val="0070C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Regolamenti</a:t>
            </a:r>
            <a:endParaRPr sz="1400" kern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rgbClr val="0070C0"/>
                </a:solidFill>
                <a:latin typeface="Titillium Web"/>
                <a:ea typeface="Titillium Web"/>
                <a:cs typeface="Titillium Web"/>
                <a:sym typeface="Titillium Web"/>
              </a:rPr>
              <a:t>e linee-guida</a:t>
            </a:r>
            <a:endParaRPr sz="700" kern="0">
              <a:solidFill>
                <a:srgbClr val="0070C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5895357" y="1907470"/>
            <a:ext cx="453300" cy="453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2864771" y="1623351"/>
            <a:ext cx="1923000" cy="26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2810699" y="1549875"/>
            <a:ext cx="2178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buClr>
                <a:srgbClr val="5A6772"/>
              </a:buClr>
              <a:buSzPts val="700"/>
              <a:defRPr/>
            </a:pPr>
            <a:r>
              <a:rPr lang="it" sz="700" b="1" kern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Non esiste un canale digitale </a:t>
            </a:r>
            <a:r>
              <a:rPr lang="it" sz="7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per</a:t>
            </a:r>
            <a:endParaRPr sz="7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defTabSz="914377">
              <a:buClr>
                <a:srgbClr val="5A6772"/>
              </a:buClr>
              <a:buSzPts val="700"/>
              <a:defRPr/>
            </a:pPr>
            <a:r>
              <a:rPr lang="it" sz="7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organizzare gli incontri insegnanti/genitori</a:t>
            </a:r>
            <a:endParaRPr sz="7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6" name="Google Shape;196;p16" descr="SystemMap_icon-0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94494" y="3117048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6"/>
          <p:cNvSpPr/>
          <p:nvPr/>
        </p:nvSpPr>
        <p:spPr>
          <a:xfrm>
            <a:off x="4750223" y="2479245"/>
            <a:ext cx="453300" cy="453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5313483" y="2479245"/>
            <a:ext cx="453300" cy="4533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3932153" y="3177696"/>
            <a:ext cx="799200" cy="79920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7039585" y="3285877"/>
            <a:ext cx="719100" cy="71910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6" descr="SystemMap_icon-01-09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8868" y="3128387"/>
            <a:ext cx="912901" cy="91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/>
        </p:nvSpPr>
        <p:spPr>
          <a:xfrm>
            <a:off x="4635111" y="4859856"/>
            <a:ext cx="1296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Dirigente</a:t>
            </a: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 defTabSz="914377">
              <a:buClr>
                <a:srgbClr val="5A6772"/>
              </a:buClr>
              <a:buSzPts val="700"/>
              <a:defRPr/>
            </a:pPr>
            <a:r>
              <a:rPr lang="it" sz="700" ker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scolastico</a:t>
            </a:r>
            <a:endParaRPr sz="14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3" name="Google Shape;203;p16" descr="SystemMap_icon-21.png"/>
          <p:cNvPicPr preferRelativeResize="0"/>
          <p:nvPr/>
        </p:nvPicPr>
        <p:blipFill rotWithShape="1">
          <a:blip r:embed="rId9">
            <a:alphaModFix/>
          </a:blip>
          <a:srcRect l="14310"/>
          <a:stretch/>
        </p:blipFill>
        <p:spPr>
          <a:xfrm>
            <a:off x="2324323" y="1857769"/>
            <a:ext cx="418524" cy="4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 descr="SystemMap_icon-21.png"/>
          <p:cNvPicPr preferRelativeResize="0"/>
          <p:nvPr/>
        </p:nvPicPr>
        <p:blipFill rotWithShape="1">
          <a:blip r:embed="rId9">
            <a:alphaModFix/>
          </a:blip>
          <a:srcRect l="14310"/>
          <a:stretch/>
        </p:blipFill>
        <p:spPr>
          <a:xfrm>
            <a:off x="3188274" y="2403757"/>
            <a:ext cx="418524" cy="4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26394" y="1922956"/>
            <a:ext cx="401521" cy="40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 descr="SystemMap_icon-21.png"/>
          <p:cNvPicPr preferRelativeResize="0"/>
          <p:nvPr/>
        </p:nvPicPr>
        <p:blipFill rotWithShape="1">
          <a:blip r:embed="rId9">
            <a:alphaModFix/>
          </a:blip>
          <a:srcRect l="14310"/>
          <a:stretch/>
        </p:blipFill>
        <p:spPr>
          <a:xfrm>
            <a:off x="4802555" y="2429544"/>
            <a:ext cx="418524" cy="4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 descr="SystemMap_icon-11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17266" y="2440794"/>
            <a:ext cx="453300" cy="4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 txBox="1"/>
          <p:nvPr/>
        </p:nvSpPr>
        <p:spPr>
          <a:xfrm>
            <a:off x="2881585" y="1942447"/>
            <a:ext cx="2028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56CB"/>
              </a:buClr>
              <a:buSzPts val="1800"/>
              <a:defRPr/>
            </a:pPr>
            <a:r>
              <a:rPr lang="it" sz="1400" b="1" kern="0" dirty="0">
                <a:solidFill>
                  <a:srgbClr val="0070C0"/>
                </a:solidFill>
                <a:latin typeface="Titillium Web"/>
                <a:ea typeface="Titillium Web"/>
                <a:cs typeface="Titillium Web"/>
                <a:sym typeface="Titillium Web"/>
              </a:rPr>
              <a:t>!</a:t>
            </a:r>
            <a:endParaRPr sz="1400" b="1" kern="0" dirty="0">
              <a:solidFill>
                <a:srgbClr val="0070C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09" name="Google Shape;209;p16" descr="SystemMap_icons-2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3677" y="3138461"/>
            <a:ext cx="1148099" cy="1148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898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990851" y="31690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01</a:t>
            </a:r>
            <a:endParaRPr b="1" kern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11726" y="31690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02</a:t>
            </a:r>
            <a:endParaRPr b="1" kern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232601" y="31690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b="1" kern="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03</a:t>
            </a:r>
            <a:endParaRPr b="1" kern="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39552" y="3565618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quali attori sono coinvolti nell’erogazione di un determinato servizio.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Pensa a ruoli e piattaforme con cui il cittadino interagisce e a tutti i soggetti che operano dietro le quinte. </a:t>
            </a:r>
            <a:endParaRPr sz="14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655101" y="34905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Posiziona il cittadino al centro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della rappresentazione e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collega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 tutti gli altri attori coinvolti, utilizzando </a:t>
            </a: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diversi tipi di linee 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distinguere i diversi tipi di relazione (es. scambio di documenti, informazioni, denaro,...)</a:t>
            </a:r>
            <a:endParaRPr sz="1400" b="1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770650" y="34905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it" sz="1400" b="1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Evidenzia i punti critici del sistema</a:t>
            </a:r>
            <a:r>
              <a:rPr lang="it" sz="1400" kern="0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i collegamenti che non funzionano o gli elementi su cui non hai abbastanza informazioni. Puoi annotare anche i cambiamenti che sono previsti a breve o lungo termine, se rilevanti.</a:t>
            </a:r>
            <a:endParaRPr sz="14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sz="14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lnSpc>
                <a:spcPct val="115000"/>
              </a:lnSpc>
              <a:buClr>
                <a:srgbClr val="000000"/>
              </a:buClr>
              <a:defRPr/>
            </a:pPr>
            <a:endParaRPr sz="1400" kern="0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8DC0A39-F83F-4157-8AEF-F3A5DF90C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23" y="726804"/>
            <a:ext cx="2058311" cy="5466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996E8D3-2629-4E0B-B258-5047AE9E9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603" y="670872"/>
            <a:ext cx="546675" cy="546675"/>
          </a:xfrm>
          <a:prstGeom prst="rect">
            <a:avLst/>
          </a:prstGeom>
        </p:spPr>
      </p:pic>
      <p:sp>
        <p:nvSpPr>
          <p:cNvPr id="13" name="Google Shape;63;p14">
            <a:extLst>
              <a:ext uri="{FF2B5EF4-FFF2-40B4-BE49-F238E27FC236}">
                <a16:creationId xmlns:a16="http://schemas.microsoft.com/office/drawing/2014/main" id="{E4F9EC5E-620C-4990-87E1-1542D0AABC18}"/>
              </a:ext>
            </a:extLst>
          </p:cNvPr>
          <p:cNvSpPr txBox="1"/>
          <p:nvPr/>
        </p:nvSpPr>
        <p:spPr>
          <a:xfrm>
            <a:off x="892528" y="1987833"/>
            <a:ext cx="8922829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100"/>
              <a:defRPr/>
            </a:pPr>
            <a:endParaRPr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defTabSz="914377">
              <a:buClr>
                <a:srgbClr val="000000"/>
              </a:buClr>
              <a:buSzPts val="1100"/>
              <a:defRPr/>
            </a:pPr>
            <a:endParaRPr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>
              <a:lnSpc>
                <a:spcPct val="115000"/>
              </a:lnSpc>
              <a:buSzPts val="1100"/>
              <a:defRPr/>
            </a:pPr>
            <a:r>
              <a:rPr lang="it-IT" sz="2000" b="1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S</a:t>
            </a:r>
            <a:r>
              <a:rPr lang="it-IT" sz="2000" b="1" kern="0" dirty="0" err="1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tep</a:t>
            </a:r>
            <a:r>
              <a:rPr lang="it-IT" sz="2000" b="1" kern="0" dirty="0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 e istruzioni per costruire una System </a:t>
            </a:r>
            <a:r>
              <a:rPr lang="it-IT" sz="2000" b="1" kern="0" dirty="0" err="1">
                <a:solidFill>
                  <a:srgbClr val="C00000"/>
                </a:solidFill>
                <a:latin typeface="+mj-lt"/>
                <a:ea typeface="Titillium Web"/>
                <a:cs typeface="Titillium Web"/>
                <a:sym typeface="Titillium Web"/>
              </a:rPr>
              <a:t>Map</a:t>
            </a:r>
            <a:endParaRPr sz="2000" b="1" dirty="0">
              <a:solidFill>
                <a:srgbClr val="C00000"/>
              </a:solidFill>
              <a:latin typeface="+mj-lt"/>
              <a:sym typeface="Titillium Web"/>
            </a:endParaRPr>
          </a:p>
          <a:p>
            <a:pPr defTabSz="914377">
              <a:buClr>
                <a:srgbClr val="000000"/>
              </a:buClr>
              <a:buSzPts val="1100"/>
              <a:defRPr/>
            </a:pPr>
            <a:endParaRPr b="1" dirty="0">
              <a:solidFill>
                <a:srgbClr val="C00000"/>
              </a:solidFill>
              <a:latin typeface="+mj-lt"/>
              <a:sym typeface="Titillium Web"/>
            </a:endParaRPr>
          </a:p>
          <a:p>
            <a:pPr defTabSz="914377">
              <a:buClr>
                <a:srgbClr val="000000"/>
              </a:buClr>
              <a:defRPr/>
            </a:pPr>
            <a:endParaRPr b="1" kern="0" dirty="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0843257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/>
        </p:nvSpPr>
        <p:spPr>
          <a:xfrm>
            <a:off x="314575" y="1252973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20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Disegna qui la tua mappa di sistema</a:t>
            </a:r>
            <a:endParaRPr sz="120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3942544" y="3136132"/>
            <a:ext cx="799200" cy="799200"/>
          </a:xfrm>
          <a:prstGeom prst="ellipse">
            <a:avLst/>
          </a:prstGeom>
          <a:solidFill>
            <a:srgbClr val="F4F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buSzPts val="1400"/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7" descr="SystemMap_icons-2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90" y="3138606"/>
            <a:ext cx="1167049" cy="116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/>
        </p:nvSpPr>
        <p:spPr>
          <a:xfrm>
            <a:off x="3702615" y="4434171"/>
            <a:ext cx="1296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lnSpc>
                <a:spcPct val="115000"/>
              </a:lnSpc>
              <a:buClr>
                <a:srgbClr val="5A6772"/>
              </a:buClr>
              <a:buSzPts val="1100"/>
              <a:defRPr/>
            </a:pPr>
            <a:r>
              <a:rPr lang="it" sz="1100" b="1" i="1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Cittadino</a:t>
            </a:r>
            <a:endParaRPr sz="1100" b="1" i="1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17"/>
          <p:cNvCxnSpPr/>
          <p:nvPr/>
        </p:nvCxnSpPr>
        <p:spPr>
          <a:xfrm>
            <a:off x="4349864" y="4219671"/>
            <a:ext cx="1200" cy="21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19539EF7-E21D-4112-A271-1A2BBC43D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4" y="670872"/>
            <a:ext cx="2058311" cy="5466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C89DE96-FAF1-4CA6-84B1-960FC6DD4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603" y="670872"/>
            <a:ext cx="546675" cy="5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91" y="1892830"/>
            <a:ext cx="5843531" cy="387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8"/>
          <p:cNvPicPr preferRelativeResize="0"/>
          <p:nvPr/>
        </p:nvPicPr>
        <p:blipFill rotWithShape="1">
          <a:blip r:embed="rId3">
            <a:alphaModFix/>
          </a:blip>
          <a:srcRect t="1802" b="1802"/>
          <a:stretch/>
        </p:blipFill>
        <p:spPr>
          <a:xfrm>
            <a:off x="6191115" y="3968432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4">
            <a:alphaModFix/>
          </a:blip>
          <a:srcRect t="1802" b="1802"/>
          <a:stretch/>
        </p:blipFill>
        <p:spPr>
          <a:xfrm>
            <a:off x="7651921" y="3966881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 rotWithShape="1">
          <a:blip r:embed="rId5">
            <a:alphaModFix/>
          </a:blip>
          <a:srcRect t="1802" b="1802"/>
          <a:stretch/>
        </p:blipFill>
        <p:spPr>
          <a:xfrm>
            <a:off x="7563662" y="1721332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6">
            <a:alphaModFix/>
          </a:blip>
          <a:srcRect t="1802" b="1802"/>
          <a:stretch/>
        </p:blipFill>
        <p:spPr>
          <a:xfrm>
            <a:off x="6191110" y="1721332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 rotWithShape="1">
          <a:blip r:embed="rId7">
            <a:alphaModFix/>
          </a:blip>
          <a:srcRect t="1802" b="1802"/>
          <a:stretch/>
        </p:blipFill>
        <p:spPr>
          <a:xfrm>
            <a:off x="4805942" y="1721332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 rotWithShape="1">
          <a:blip r:embed="rId8">
            <a:alphaModFix/>
          </a:blip>
          <a:srcRect t="1802" b="1802"/>
          <a:stretch/>
        </p:blipFill>
        <p:spPr>
          <a:xfrm>
            <a:off x="3370310" y="1721332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 rotWithShape="1">
          <a:blip r:embed="rId9">
            <a:alphaModFix/>
          </a:blip>
          <a:srcRect t="1802" b="1802"/>
          <a:stretch/>
        </p:blipFill>
        <p:spPr>
          <a:xfrm>
            <a:off x="1909446" y="1721332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8"/>
          <p:cNvPicPr preferRelativeResize="0"/>
          <p:nvPr/>
        </p:nvPicPr>
        <p:blipFill rotWithShape="1">
          <a:blip r:embed="rId10">
            <a:alphaModFix/>
          </a:blip>
          <a:srcRect t="1802" b="1802"/>
          <a:stretch/>
        </p:blipFill>
        <p:spPr>
          <a:xfrm>
            <a:off x="473814" y="1721332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 rotWithShape="1">
          <a:blip r:embed="rId11">
            <a:alphaModFix/>
          </a:blip>
          <a:srcRect t="1802" b="1802"/>
          <a:stretch/>
        </p:blipFill>
        <p:spPr>
          <a:xfrm>
            <a:off x="4805937" y="4005029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 rotWithShape="1">
          <a:blip r:embed="rId12">
            <a:alphaModFix/>
          </a:blip>
          <a:srcRect t="1802" b="1802"/>
          <a:stretch/>
        </p:blipFill>
        <p:spPr>
          <a:xfrm>
            <a:off x="3374118" y="4005029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8"/>
          <p:cNvPicPr preferRelativeResize="0"/>
          <p:nvPr/>
        </p:nvPicPr>
        <p:blipFill rotWithShape="1">
          <a:blip r:embed="rId13">
            <a:alphaModFix/>
          </a:blip>
          <a:srcRect t="1802" b="1802"/>
          <a:stretch/>
        </p:blipFill>
        <p:spPr>
          <a:xfrm>
            <a:off x="7563662" y="2806529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8"/>
          <p:cNvPicPr preferRelativeResize="0"/>
          <p:nvPr/>
        </p:nvPicPr>
        <p:blipFill rotWithShape="1">
          <a:blip r:embed="rId14">
            <a:alphaModFix/>
          </a:blip>
          <a:srcRect t="1802" b="1802"/>
          <a:stretch/>
        </p:blipFill>
        <p:spPr>
          <a:xfrm>
            <a:off x="6191106" y="2806529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/>
          <p:cNvPicPr preferRelativeResize="0"/>
          <p:nvPr/>
        </p:nvPicPr>
        <p:blipFill rotWithShape="1">
          <a:blip r:embed="rId15">
            <a:alphaModFix/>
          </a:blip>
          <a:srcRect t="1802" b="1802"/>
          <a:stretch/>
        </p:blipFill>
        <p:spPr>
          <a:xfrm>
            <a:off x="4805931" y="2806529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/>
          <p:cNvPicPr preferRelativeResize="0"/>
          <p:nvPr/>
        </p:nvPicPr>
        <p:blipFill rotWithShape="1">
          <a:blip r:embed="rId16">
            <a:alphaModFix/>
          </a:blip>
          <a:srcRect t="1802" b="1802"/>
          <a:stretch/>
        </p:blipFill>
        <p:spPr>
          <a:xfrm>
            <a:off x="3346219" y="2806529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8"/>
          <p:cNvPicPr preferRelativeResize="0"/>
          <p:nvPr/>
        </p:nvPicPr>
        <p:blipFill rotWithShape="1">
          <a:blip r:embed="rId17">
            <a:alphaModFix/>
          </a:blip>
          <a:srcRect t="1802" b="1802"/>
          <a:stretch/>
        </p:blipFill>
        <p:spPr>
          <a:xfrm>
            <a:off x="1973602" y="2806529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/>
          <p:cNvPicPr preferRelativeResize="0"/>
          <p:nvPr/>
        </p:nvPicPr>
        <p:blipFill rotWithShape="1">
          <a:blip r:embed="rId18">
            <a:alphaModFix/>
          </a:blip>
          <a:srcRect t="1802" b="1802"/>
          <a:stretch/>
        </p:blipFill>
        <p:spPr>
          <a:xfrm>
            <a:off x="473814" y="2806529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8"/>
          <p:cNvPicPr preferRelativeResize="0"/>
          <p:nvPr/>
        </p:nvPicPr>
        <p:blipFill rotWithShape="1">
          <a:blip r:embed="rId19">
            <a:alphaModFix/>
          </a:blip>
          <a:srcRect t="1802" b="1802"/>
          <a:stretch/>
        </p:blipFill>
        <p:spPr>
          <a:xfrm>
            <a:off x="1924082" y="4019401"/>
            <a:ext cx="1084951" cy="1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20">
            <a:alphaModFix/>
          </a:blip>
          <a:srcRect t="1802" b="1802"/>
          <a:stretch/>
        </p:blipFill>
        <p:spPr>
          <a:xfrm>
            <a:off x="473814" y="4019401"/>
            <a:ext cx="1084951" cy="10458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8"/>
          <p:cNvSpPr txBox="1"/>
          <p:nvPr/>
        </p:nvSpPr>
        <p:spPr>
          <a:xfrm>
            <a:off x="200194" y="1257231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200" kern="0" dirty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Libreria di simboli disponibili</a:t>
            </a:r>
            <a:endParaRPr sz="1200" kern="0" dirty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015EF5B5-13EC-45D1-9A45-C726AC55D8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434" y="670872"/>
            <a:ext cx="2058311" cy="54667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B589A48-9F8B-4535-8E98-5FCAC20BA80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71603" y="670872"/>
            <a:ext cx="546675" cy="5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96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9"/>
          <p:cNvPicPr preferRelativeResize="0"/>
          <p:nvPr/>
        </p:nvPicPr>
        <p:blipFill rotWithShape="1">
          <a:blip r:embed="rId3">
            <a:alphaModFix/>
          </a:blip>
          <a:srcRect t="1587" b="1597"/>
          <a:stretch/>
        </p:blipFill>
        <p:spPr>
          <a:xfrm>
            <a:off x="626226" y="1797525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9"/>
          <p:cNvPicPr preferRelativeResize="0"/>
          <p:nvPr/>
        </p:nvPicPr>
        <p:blipFill rotWithShape="1">
          <a:blip r:embed="rId4">
            <a:alphaModFix/>
          </a:blip>
          <a:srcRect t="1587" b="1597"/>
          <a:stretch/>
        </p:blipFill>
        <p:spPr>
          <a:xfrm>
            <a:off x="2011455" y="1797525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 rotWithShape="1">
          <a:blip r:embed="rId5">
            <a:alphaModFix/>
          </a:blip>
          <a:srcRect t="1587" b="1597"/>
          <a:stretch/>
        </p:blipFill>
        <p:spPr>
          <a:xfrm>
            <a:off x="3396686" y="1797525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9"/>
          <p:cNvPicPr preferRelativeResize="0"/>
          <p:nvPr/>
        </p:nvPicPr>
        <p:blipFill rotWithShape="1">
          <a:blip r:embed="rId6">
            <a:alphaModFix/>
          </a:blip>
          <a:srcRect t="1587" b="1597"/>
          <a:stretch/>
        </p:blipFill>
        <p:spPr>
          <a:xfrm>
            <a:off x="4781915" y="1797525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/>
          <p:cNvPicPr preferRelativeResize="0"/>
          <p:nvPr/>
        </p:nvPicPr>
        <p:blipFill rotWithShape="1">
          <a:blip r:embed="rId7">
            <a:alphaModFix/>
          </a:blip>
          <a:srcRect t="1587" b="1597"/>
          <a:stretch/>
        </p:blipFill>
        <p:spPr>
          <a:xfrm>
            <a:off x="6167146" y="1797525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 rotWithShape="1">
          <a:blip r:embed="rId8">
            <a:alphaModFix/>
          </a:blip>
          <a:srcRect t="1587" b="1597"/>
          <a:stretch/>
        </p:blipFill>
        <p:spPr>
          <a:xfrm>
            <a:off x="7552375" y="1797525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 rotWithShape="1">
          <a:blip r:embed="rId9">
            <a:alphaModFix/>
          </a:blip>
          <a:srcRect t="1587" b="1597"/>
          <a:stretch/>
        </p:blipFill>
        <p:spPr>
          <a:xfrm>
            <a:off x="626226" y="2742693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/>
          <p:cNvPicPr preferRelativeResize="0"/>
          <p:nvPr/>
        </p:nvPicPr>
        <p:blipFill rotWithShape="1">
          <a:blip r:embed="rId10">
            <a:alphaModFix/>
          </a:blip>
          <a:srcRect t="1587" b="1597"/>
          <a:stretch/>
        </p:blipFill>
        <p:spPr>
          <a:xfrm>
            <a:off x="2011455" y="2742693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 rotWithShape="1">
          <a:blip r:embed="rId11">
            <a:alphaModFix/>
          </a:blip>
          <a:srcRect t="1587" b="1597"/>
          <a:stretch/>
        </p:blipFill>
        <p:spPr>
          <a:xfrm>
            <a:off x="3396686" y="2742693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 rotWithShape="1">
          <a:blip r:embed="rId12">
            <a:alphaModFix/>
          </a:blip>
          <a:srcRect t="1587" b="1597"/>
          <a:stretch/>
        </p:blipFill>
        <p:spPr>
          <a:xfrm>
            <a:off x="4781915" y="2742693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 rotWithShape="1">
          <a:blip r:embed="rId13">
            <a:alphaModFix/>
          </a:blip>
          <a:srcRect t="1587" b="1597"/>
          <a:stretch/>
        </p:blipFill>
        <p:spPr>
          <a:xfrm>
            <a:off x="6167146" y="2742693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14">
            <a:alphaModFix/>
          </a:blip>
          <a:srcRect t="1587" b="1597"/>
          <a:stretch/>
        </p:blipFill>
        <p:spPr>
          <a:xfrm>
            <a:off x="7552375" y="2742693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15">
            <a:alphaModFix/>
          </a:blip>
          <a:srcRect t="1587" b="1597"/>
          <a:stretch/>
        </p:blipFill>
        <p:spPr>
          <a:xfrm>
            <a:off x="626226" y="3649011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/>
          <p:cNvPicPr preferRelativeResize="0"/>
          <p:nvPr/>
        </p:nvPicPr>
        <p:blipFill rotWithShape="1">
          <a:blip r:embed="rId16">
            <a:alphaModFix/>
          </a:blip>
          <a:srcRect t="1587" b="1597"/>
          <a:stretch/>
        </p:blipFill>
        <p:spPr>
          <a:xfrm>
            <a:off x="2011455" y="3649011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 rotWithShape="1">
          <a:blip r:embed="rId17">
            <a:alphaModFix/>
          </a:blip>
          <a:srcRect t="1587" b="1597"/>
          <a:stretch/>
        </p:blipFill>
        <p:spPr>
          <a:xfrm>
            <a:off x="3396686" y="3649011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 rotWithShape="1">
          <a:blip r:embed="rId18">
            <a:alphaModFix/>
          </a:blip>
          <a:srcRect t="1587" b="1597"/>
          <a:stretch/>
        </p:blipFill>
        <p:spPr>
          <a:xfrm>
            <a:off x="4781915" y="3649011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9"/>
          <p:cNvPicPr preferRelativeResize="0"/>
          <p:nvPr/>
        </p:nvPicPr>
        <p:blipFill rotWithShape="1">
          <a:blip r:embed="rId19">
            <a:alphaModFix/>
          </a:blip>
          <a:srcRect t="1587" b="1597"/>
          <a:stretch/>
        </p:blipFill>
        <p:spPr>
          <a:xfrm>
            <a:off x="6167146" y="3649011"/>
            <a:ext cx="901300" cy="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/>
          <p:cNvPicPr preferRelativeResize="0"/>
          <p:nvPr/>
        </p:nvPicPr>
        <p:blipFill rotWithShape="1">
          <a:blip r:embed="rId20">
            <a:alphaModFix/>
          </a:blip>
          <a:srcRect t="1802" b="1802"/>
          <a:stretch/>
        </p:blipFill>
        <p:spPr>
          <a:xfrm>
            <a:off x="7552375" y="3649011"/>
            <a:ext cx="901300" cy="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/>
          <p:nvPr/>
        </p:nvSpPr>
        <p:spPr>
          <a:xfrm>
            <a:off x="200194" y="1351835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it" sz="1200" kern="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Libreria di simboli disponibili</a:t>
            </a:r>
            <a:endParaRPr sz="1200" kern="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68" name="Google Shape;268;p19"/>
          <p:cNvPicPr preferRelativeResize="0"/>
          <p:nvPr/>
        </p:nvPicPr>
        <p:blipFill rotWithShape="1">
          <a:blip r:embed="rId21">
            <a:alphaModFix/>
          </a:blip>
          <a:srcRect l="8283" t="25378" r="8292" b="19161"/>
          <a:stretch/>
        </p:blipFill>
        <p:spPr>
          <a:xfrm>
            <a:off x="1926975" y="4563452"/>
            <a:ext cx="1102600" cy="7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/>
          <p:cNvPicPr preferRelativeResize="0"/>
          <p:nvPr/>
        </p:nvPicPr>
        <p:blipFill rotWithShape="1">
          <a:blip r:embed="rId22">
            <a:alphaModFix/>
          </a:blip>
          <a:srcRect l="20854" t="32116" r="20679" b="19405"/>
          <a:stretch/>
        </p:blipFill>
        <p:spPr>
          <a:xfrm>
            <a:off x="6293621" y="4729886"/>
            <a:ext cx="774825" cy="6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9"/>
          <p:cNvPicPr preferRelativeResize="0"/>
          <p:nvPr/>
        </p:nvPicPr>
        <p:blipFill rotWithShape="1">
          <a:blip r:embed="rId23">
            <a:alphaModFix/>
          </a:blip>
          <a:srcRect l="20104" t="29539" r="24707" b="23890"/>
          <a:stretch/>
        </p:blipFill>
        <p:spPr>
          <a:xfrm>
            <a:off x="7678538" y="4772287"/>
            <a:ext cx="648975" cy="53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 rotWithShape="1">
          <a:blip r:embed="rId24">
            <a:alphaModFix/>
          </a:blip>
          <a:srcRect l="20680" t="37052" r="22597" b="22924"/>
          <a:stretch/>
        </p:blipFill>
        <p:spPr>
          <a:xfrm>
            <a:off x="4892225" y="4724449"/>
            <a:ext cx="774825" cy="53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 rotWithShape="1">
          <a:blip r:embed="rId25">
            <a:alphaModFix/>
          </a:blip>
          <a:srcRect l="24551" t="32130" r="18826" b="24596"/>
          <a:stretch/>
        </p:blipFill>
        <p:spPr>
          <a:xfrm>
            <a:off x="3505200" y="4696087"/>
            <a:ext cx="716576" cy="53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/>
          <p:cNvPicPr preferRelativeResize="0"/>
          <p:nvPr/>
        </p:nvPicPr>
        <p:blipFill rotWithShape="1">
          <a:blip r:embed="rId26">
            <a:alphaModFix/>
          </a:blip>
          <a:srcRect l="19400" t="33463" r="19400" b="29346"/>
          <a:stretch/>
        </p:blipFill>
        <p:spPr>
          <a:xfrm>
            <a:off x="626226" y="4718191"/>
            <a:ext cx="901300" cy="53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29CB57F1-7559-4ED1-9FFC-ABDA55149D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34" y="670872"/>
            <a:ext cx="2058311" cy="54667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8B8E6564-D8CF-4E4B-8A78-1529B6102F4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71603" y="670872"/>
            <a:ext cx="546675" cy="5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905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70B0B2-F805-EB60-6B72-0AC0F3DB31A4}"/>
              </a:ext>
            </a:extLst>
          </p:cNvPr>
          <p:cNvSpPr txBox="1"/>
          <p:nvPr/>
        </p:nvSpPr>
        <p:spPr>
          <a:xfrm>
            <a:off x="2287240" y="5589240"/>
            <a:ext cx="4569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Valerio Giampaola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vgiampaola@unisa.it</a:t>
            </a:r>
          </a:p>
        </p:txBody>
      </p:sp>
      <p:pic>
        <p:nvPicPr>
          <p:cNvPr id="5" name="Picture 2" descr="T Hanks a lot!&quot; Postcard by Anastasiamarie | Redbubble">
            <a:extLst>
              <a:ext uri="{FF2B5EF4-FFF2-40B4-BE49-F238E27FC236}">
                <a16:creationId xmlns:a16="http://schemas.microsoft.com/office/drawing/2014/main" id="{E76F099E-CC4E-5246-C8C0-69E43E656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b="14491"/>
          <a:stretch/>
        </p:blipFill>
        <p:spPr bwMode="auto">
          <a:xfrm>
            <a:off x="861391" y="607304"/>
            <a:ext cx="7421218" cy="495209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5641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Modelli e organizzativi e cambiamento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71733" y="1717795"/>
            <a:ext cx="2746648" cy="720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bg1"/>
                </a:solidFill>
              </a:rPr>
              <a:t>Organizzazione come macchina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15" y="1114638"/>
            <a:ext cx="2898567" cy="77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57200" y="2257638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Il cambiamento è inteso come fenomeno sotto l’assoluto controllo del management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</a:rPr>
              <a:t>Il compito del management era quello di ripristinare l’equilibrio ottimale della macchina</a:t>
            </a:r>
          </a:p>
          <a:p>
            <a:endParaRPr lang="it-IT" sz="2800" dirty="0">
              <a:solidFill>
                <a:srgbClr val="002060"/>
              </a:solidFill>
            </a:endParaRPr>
          </a:p>
          <a:p>
            <a:pPr algn="ctr"/>
            <a:r>
              <a:rPr lang="it-IT" sz="2800" i="1" dirty="0">
                <a:solidFill>
                  <a:srgbClr val="002060"/>
                </a:solidFill>
              </a:rPr>
              <a:t>Il cambiamento è un’eccezione, una perturbazione, una fase temporanea provocata da fattori esogeni </a:t>
            </a:r>
          </a:p>
        </p:txBody>
      </p:sp>
    </p:spTree>
    <p:extLst>
      <p:ext uri="{BB962C8B-B14F-4D97-AF65-F5344CB8AC3E}">
        <p14:creationId xmlns:p14="http://schemas.microsoft.com/office/powerpoint/2010/main" val="6739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image.slidesharecdn.com/analisidelcambiamentoorganizzativosecondounmodellobasatosullecompetenze-140319050757-phpapp01/95/cambiamento-organizzativo-e-competenze-per-il-cambiamento-unanalisi-secondo-il-modello-di-kotter-2-638.jpg?cb=13952098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62" y="1140998"/>
            <a:ext cx="2576935" cy="193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6530" y="548680"/>
            <a:ext cx="6733769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../. Modelli e organizzativi e cambiamento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2267744" y="2015341"/>
            <a:ext cx="27466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Organizzazione come organismo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1" y="2852937"/>
            <a:ext cx="82809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r>
              <a:rPr lang="it-IT" dirty="0"/>
              <a:t>Gli individui e i gruppi, al pari degli organismi biologici, danno il meglio di loro stessi quando i loro </a:t>
            </a:r>
            <a:r>
              <a:rPr lang="it-IT" b="1" dirty="0">
                <a:solidFill>
                  <a:srgbClr val="FF0000"/>
                </a:solidFill>
              </a:rPr>
              <a:t>bisogni</a:t>
            </a:r>
            <a:r>
              <a:rPr lang="it-IT" dirty="0"/>
              <a:t> sono </a:t>
            </a:r>
            <a:r>
              <a:rPr lang="it-IT" b="1" dirty="0">
                <a:solidFill>
                  <a:srgbClr val="FF0000"/>
                </a:solidFill>
              </a:rPr>
              <a:t>soddisfatti</a:t>
            </a:r>
          </a:p>
          <a:p>
            <a:pPr lvl="0"/>
            <a:endParaRPr lang="it-IT" b="1" dirty="0">
              <a:solidFill>
                <a:srgbClr val="FF0000"/>
              </a:solidFill>
            </a:endParaRPr>
          </a:p>
          <a:p>
            <a:pPr algn="ctr"/>
            <a:r>
              <a:rPr lang="it-IT" i="1" dirty="0" err="1">
                <a:solidFill>
                  <a:srgbClr val="0070C0"/>
                </a:solidFill>
              </a:rPr>
              <a:t>ll</a:t>
            </a:r>
            <a:r>
              <a:rPr lang="it-IT" i="1" dirty="0">
                <a:solidFill>
                  <a:srgbClr val="0070C0"/>
                </a:solidFill>
              </a:rPr>
              <a:t> cambiamento può derivare da mutamenti ambientali, ma la capacità di attivarlo dipende anche dalla capacità di saper cambiare le ideologie e i sistemi di valori all’interno dell’organizzazione</a:t>
            </a:r>
          </a:p>
          <a:p>
            <a:pPr lvl="0"/>
            <a:endParaRPr lang="it-IT" b="1" dirty="0">
              <a:solidFill>
                <a:srgbClr val="FF0000"/>
              </a:solidFill>
            </a:endParaRPr>
          </a:p>
          <a:p>
            <a:pPr lvl="0"/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75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5563" y="638653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/>
              <a:t>../. Modelli e organizzativi e cambiamento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040040" y="1966604"/>
            <a:ext cx="27466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</a:rPr>
              <a:t>Organizzazione come cervello</a:t>
            </a:r>
          </a:p>
          <a:p>
            <a:pPr marL="0" indent="0">
              <a:buNone/>
            </a:pP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59634" y="4221088"/>
            <a:ext cx="630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54" y="586033"/>
            <a:ext cx="1374247" cy="152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16920" y="2814610"/>
            <a:ext cx="7992888" cy="3426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33" dirty="0"/>
              <a:t>L’organizzazione contiene una componente “intelligenza” e una componente “controllo” che la rendono in grado di riorganizzarsi da sola e rispondere spontaneamente alle sfide ambientali </a:t>
            </a:r>
          </a:p>
          <a:p>
            <a:endParaRPr lang="it-IT" sz="2133" dirty="0"/>
          </a:p>
          <a:p>
            <a:pPr algn="ctr"/>
            <a:r>
              <a:rPr lang="it-IT" sz="2133" i="1" dirty="0">
                <a:solidFill>
                  <a:srgbClr val="0070C0"/>
                </a:solidFill>
              </a:rPr>
              <a:t>Il cambiamento è attivato dall’organizzazione che scruta e anticipa i mutamenti ambientali</a:t>
            </a:r>
          </a:p>
          <a:p>
            <a:pPr algn="ctr"/>
            <a:r>
              <a:rPr lang="it-IT" sz="2133" i="1" dirty="0">
                <a:solidFill>
                  <a:srgbClr val="0070C0"/>
                </a:solidFill>
              </a:rPr>
              <a:t>L’organizzazione è in grado di porre in discussione e modificare le norme operative e le ipotesi su cui si basano</a:t>
            </a:r>
          </a:p>
          <a:p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7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acro-strutture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3019</Words>
  <Application>Microsoft Office PowerPoint</Application>
  <PresentationFormat>Presentazione su schermo (4:3)</PresentationFormat>
  <Paragraphs>480</Paragraphs>
  <Slides>62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70" baseType="lpstr">
      <vt:lpstr>Arial</vt:lpstr>
      <vt:lpstr>Bradley Hand ITC</vt:lpstr>
      <vt:lpstr>Calibri</vt:lpstr>
      <vt:lpstr>Titillium Web</vt:lpstr>
      <vt:lpstr>Titillium Web Light</vt:lpstr>
      <vt:lpstr>Titillium Web SemiBold</vt:lpstr>
      <vt:lpstr>Wingdings</vt:lpstr>
      <vt:lpstr>3_Macro-strutture</vt:lpstr>
      <vt:lpstr>Presentazione standard di PowerPoint</vt:lpstr>
      <vt:lpstr>Curva di accettazione individuale del cambiamento</vt:lpstr>
      <vt:lpstr>Inerzia organizzativa</vt:lpstr>
      <vt:lpstr>Inerzia organizzativa</vt:lpstr>
      <vt:lpstr>Le origini della resistenza</vt:lpstr>
      <vt:lpstr>Presentazione standard di PowerPoint</vt:lpstr>
      <vt:lpstr>Modelli e organizzativi e cambiamento</vt:lpstr>
      <vt:lpstr>../. Modelli e organizzativi e cambiamento</vt:lpstr>
      <vt:lpstr>../. Modelli e organizzativi e cambiamento</vt:lpstr>
      <vt:lpstr>Le spinte al cambiamento</vt:lpstr>
      <vt:lpstr>Il cambiamento nelle organizzazioni  </vt:lpstr>
      <vt:lpstr>Il ruolo del progettista organizzativo </vt:lpstr>
      <vt:lpstr>Il cambiamento come processo sociale</vt:lpstr>
      <vt:lpstr>Change management</vt:lpstr>
      <vt:lpstr>../.Il change management</vt:lpstr>
      <vt:lpstr>Il processo di apprendimento individuale (Shank, 1995)</vt:lpstr>
      <vt:lpstr>Le possibili derive dell’apprendimento individuale</vt:lpstr>
      <vt:lpstr>Il cambiamento secondo Lewin (1997)</vt:lpstr>
      <vt:lpstr>Gli agenti del cambiamento</vt:lpstr>
      <vt:lpstr>Presentazione standard di PowerPoint</vt:lpstr>
      <vt:lpstr>L’impatto del cambiamento</vt:lpstr>
      <vt:lpstr>Interventi sulla struttura</vt:lpstr>
      <vt:lpstr>Interventi sui meccanismi operativi </vt:lpstr>
      <vt:lpstr>Interventi sulle risorse umane </vt:lpstr>
      <vt:lpstr>Le dimensioni del cambiamento</vt:lpstr>
      <vt:lpstr>Cosa cambia? L’oggetto del cambiamento</vt:lpstr>
      <vt:lpstr>Perché cambia? Il contesto del cambiamento</vt:lpstr>
      <vt:lpstr>Quanto cambia? Il contenuto del cambiamento</vt:lpstr>
      <vt:lpstr>Cambiamenti incrementali</vt:lpstr>
      <vt:lpstr>Cambiamenti radicali</vt:lpstr>
      <vt:lpstr>Come cambia? Le strategie di cambiamento</vt:lpstr>
      <vt:lpstr>I 4 approcci strategici </vt:lpstr>
      <vt:lpstr>Approccio coercitivo</vt:lpstr>
      <vt:lpstr>Approccio collaborativo</vt:lpstr>
      <vt:lpstr>Approccio negoziale</vt:lpstr>
      <vt:lpstr>Approccio emozionale</vt:lpstr>
      <vt:lpstr>Un prospetto di sintesi</vt:lpstr>
      <vt:lpstr>Gli approcci per gestire le resistenze</vt:lpstr>
      <vt:lpstr>Presentazione standard di PowerPoint</vt:lpstr>
      <vt:lpstr> Personas: identificare l’utente tipo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User journey</vt:lpstr>
      <vt:lpstr> User Journey o Customer Journey o Experience Map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Stakeholders Map</vt:lpstr>
      <vt:lpstr>Stakeholder Map  (Johnson G., Scholes K., Whittington R., 2008) </vt:lpstr>
      <vt:lpstr>Presentazione standard di PowerPoint</vt:lpstr>
      <vt:lpstr>Presentazione standard di PowerPoint</vt:lpstr>
      <vt:lpstr>Systems Maps</vt:lpstr>
      <vt:lpstr>Systems Maps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Gabriella Piscopo</dc:creator>
  <cp:lastModifiedBy>Valerio Giampaola</cp:lastModifiedBy>
  <cp:revision>10</cp:revision>
  <dcterms:created xsi:type="dcterms:W3CDTF">2020-10-09T07:25:14Z</dcterms:created>
  <dcterms:modified xsi:type="dcterms:W3CDTF">2023-07-11T11:10:56Z</dcterms:modified>
</cp:coreProperties>
</file>