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media/image28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6" r:id="rId2"/>
    <p:sldId id="263" r:id="rId3"/>
    <p:sldId id="264" r:id="rId4"/>
    <p:sldId id="257" r:id="rId5"/>
    <p:sldId id="262" r:id="rId6"/>
    <p:sldId id="261" r:id="rId7"/>
    <p:sldId id="259" r:id="rId8"/>
    <p:sldId id="258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91" r:id="rId34"/>
    <p:sldId id="292" r:id="rId35"/>
    <p:sldId id="293" r:id="rId36"/>
    <p:sldId id="289" r:id="rId37"/>
    <p:sldId id="290" r:id="rId38"/>
    <p:sldId id="294" r:id="rId39"/>
    <p:sldId id="295" r:id="rId4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EEC3C"/>
    <a:srgbClr val="FE9202"/>
    <a:srgbClr val="007033"/>
    <a:srgbClr val="FFCC66"/>
    <a:srgbClr val="990099"/>
    <a:srgbClr val="CC0099"/>
    <a:srgbClr val="6C1A00"/>
    <a:srgbClr val="00AACC"/>
    <a:srgbClr val="1D3A00"/>
    <a:srgbClr val="0032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ile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874" y="-32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21031B-F6E4-4C89-83D0-F7CA57C53BBD}" type="doc">
      <dgm:prSet loTypeId="urn:microsoft.com/office/officeart/2005/8/layout/target1" loCatId="relationship" qsTypeId="urn:microsoft.com/office/officeart/2005/8/quickstyle/simple5" qsCatId="simple" csTypeId="urn:microsoft.com/office/officeart/2005/8/colors/accent0_1" csCatId="mainScheme" phldr="1"/>
      <dgm:spPr/>
    </dgm:pt>
    <dgm:pt modelId="{337951CA-AD80-4120-8C64-E162AFB55490}">
      <dgm:prSet phldrT="[Testo]"/>
      <dgm:spPr/>
      <dgm:t>
        <a:bodyPr/>
        <a:lstStyle/>
        <a:p>
          <a:r>
            <a:rPr lang="it-IT" dirty="0"/>
            <a:t>(3) </a:t>
          </a:r>
          <a:r>
            <a:rPr lang="it-IT" b="1" i="1" dirty="0"/>
            <a:t>Social Media Policy</a:t>
          </a:r>
        </a:p>
      </dgm:t>
    </dgm:pt>
    <dgm:pt modelId="{DD594A5C-3120-4BD5-888E-5D200930FDAF}" type="parTrans" cxnId="{61E7ACB8-FA1E-4A9B-9B9D-B652A2A2FA70}">
      <dgm:prSet/>
      <dgm:spPr/>
      <dgm:t>
        <a:bodyPr/>
        <a:lstStyle/>
        <a:p>
          <a:endParaRPr lang="it-IT"/>
        </a:p>
      </dgm:t>
    </dgm:pt>
    <dgm:pt modelId="{74ED4B44-CB2A-4627-990F-E5AF471804FE}" type="sibTrans" cxnId="{61E7ACB8-FA1E-4A9B-9B9D-B652A2A2FA70}">
      <dgm:prSet/>
      <dgm:spPr/>
      <dgm:t>
        <a:bodyPr/>
        <a:lstStyle/>
        <a:p>
          <a:endParaRPr lang="it-IT"/>
        </a:p>
      </dgm:t>
    </dgm:pt>
    <dgm:pt modelId="{824ACF7C-E1A9-413D-83B9-A54A38C23BA3}">
      <dgm:prSet phldrT="[Testo]"/>
      <dgm:spPr/>
      <dgm:t>
        <a:bodyPr/>
        <a:lstStyle/>
        <a:p>
          <a:r>
            <a:rPr lang="it-IT" dirty="0"/>
            <a:t>(2) Strategia di Comunicazione</a:t>
          </a:r>
        </a:p>
      </dgm:t>
    </dgm:pt>
    <dgm:pt modelId="{A84FF354-9DA2-4C39-A92E-E11117C0AEFF}" type="parTrans" cxnId="{6B400788-8520-4B02-9D81-08DE67CDFCEE}">
      <dgm:prSet/>
      <dgm:spPr/>
      <dgm:t>
        <a:bodyPr/>
        <a:lstStyle/>
        <a:p>
          <a:endParaRPr lang="it-IT"/>
        </a:p>
      </dgm:t>
    </dgm:pt>
    <dgm:pt modelId="{182DC6BB-7714-49A9-8523-F623990106B9}" type="sibTrans" cxnId="{6B400788-8520-4B02-9D81-08DE67CDFCEE}">
      <dgm:prSet/>
      <dgm:spPr/>
      <dgm:t>
        <a:bodyPr/>
        <a:lstStyle/>
        <a:p>
          <a:endParaRPr lang="it-IT"/>
        </a:p>
      </dgm:t>
    </dgm:pt>
    <dgm:pt modelId="{DF204172-2B38-44DB-B55A-D28D300A6D16}">
      <dgm:prSet phldrT="[Testo]"/>
      <dgm:spPr/>
      <dgm:t>
        <a:bodyPr/>
        <a:lstStyle/>
        <a:p>
          <a:r>
            <a:rPr lang="it-IT" dirty="0"/>
            <a:t>(1) Strategia dei bisogni ed obiettivi dell’ente</a:t>
          </a:r>
        </a:p>
      </dgm:t>
    </dgm:pt>
    <dgm:pt modelId="{6AE6097E-0E2C-4A56-9580-D872CBCE4664}" type="parTrans" cxnId="{BEB202B5-922D-487F-9D48-925D17F6E94E}">
      <dgm:prSet/>
      <dgm:spPr/>
      <dgm:t>
        <a:bodyPr/>
        <a:lstStyle/>
        <a:p>
          <a:endParaRPr lang="it-IT"/>
        </a:p>
      </dgm:t>
    </dgm:pt>
    <dgm:pt modelId="{7A64310D-59B7-4985-B2B3-F3ADBEE4E603}" type="sibTrans" cxnId="{BEB202B5-922D-487F-9D48-925D17F6E94E}">
      <dgm:prSet/>
      <dgm:spPr/>
      <dgm:t>
        <a:bodyPr/>
        <a:lstStyle/>
        <a:p>
          <a:endParaRPr lang="it-IT"/>
        </a:p>
      </dgm:t>
    </dgm:pt>
    <dgm:pt modelId="{884AED19-631F-4888-943B-13034CFC646A}" type="pres">
      <dgm:prSet presAssocID="{A521031B-F6E4-4C89-83D0-F7CA57C53BBD}" presName="composite" presStyleCnt="0">
        <dgm:presLayoutVars>
          <dgm:chMax val="5"/>
          <dgm:dir/>
          <dgm:resizeHandles val="exact"/>
        </dgm:presLayoutVars>
      </dgm:prSet>
      <dgm:spPr/>
    </dgm:pt>
    <dgm:pt modelId="{71A7C4EE-5D42-4821-8723-A0C3B43956ED}" type="pres">
      <dgm:prSet presAssocID="{337951CA-AD80-4120-8C64-E162AFB55490}" presName="circle1" presStyleLbl="lnNode1" presStyleIdx="0" presStyleCnt="3" custScaleX="110000" custLinFactNeighborX="1734"/>
      <dgm:spPr/>
    </dgm:pt>
    <dgm:pt modelId="{1ECFF71B-2C4D-47D8-9060-E0295B8E8133}" type="pres">
      <dgm:prSet presAssocID="{337951CA-AD80-4120-8C64-E162AFB55490}" presName="text1" presStyleLbl="revTx" presStyleIdx="0" presStyleCnt="3" custScaleX="110000" custLinFactNeighborX="693">
        <dgm:presLayoutVars>
          <dgm:bulletEnabled val="1"/>
        </dgm:presLayoutVars>
      </dgm:prSet>
      <dgm:spPr/>
    </dgm:pt>
    <dgm:pt modelId="{5A7EC2D9-B1CB-4F51-BCF2-DAB49391F86C}" type="pres">
      <dgm:prSet presAssocID="{337951CA-AD80-4120-8C64-E162AFB55490}" presName="line1" presStyleLbl="callout" presStyleIdx="0" presStyleCnt="6" custScaleX="110000" custLinFactNeighborX="2774"/>
      <dgm:spPr/>
    </dgm:pt>
    <dgm:pt modelId="{08BE0D56-DF5A-49C2-8742-517A30F31BAE}" type="pres">
      <dgm:prSet presAssocID="{337951CA-AD80-4120-8C64-E162AFB55490}" presName="d1" presStyleLbl="callout" presStyleIdx="1" presStyleCnt="6" custScaleX="110000" custLinFactNeighborX="641"/>
      <dgm:spPr/>
    </dgm:pt>
    <dgm:pt modelId="{E5F26ED8-66F9-4BFF-8D6A-F5BCC297AB17}" type="pres">
      <dgm:prSet presAssocID="{824ACF7C-E1A9-413D-83B9-A54A38C23BA3}" presName="circle2" presStyleLbl="lnNode1" presStyleIdx="1" presStyleCnt="3" custScaleX="110000" custLinFactNeighborX="-5537" custLinFactNeighborY="-2419"/>
      <dgm:spPr/>
    </dgm:pt>
    <dgm:pt modelId="{20FE8254-B1B1-43D6-8945-128119908630}" type="pres">
      <dgm:prSet presAssocID="{824ACF7C-E1A9-413D-83B9-A54A38C23BA3}" presName="text2" presStyleLbl="revTx" presStyleIdx="1" presStyleCnt="3" custScaleX="110000" custLinFactNeighborX="693">
        <dgm:presLayoutVars>
          <dgm:bulletEnabled val="1"/>
        </dgm:presLayoutVars>
      </dgm:prSet>
      <dgm:spPr/>
    </dgm:pt>
    <dgm:pt modelId="{F73B5227-FDDF-4156-9F1B-5A8CDB9B36E0}" type="pres">
      <dgm:prSet presAssocID="{824ACF7C-E1A9-413D-83B9-A54A38C23BA3}" presName="line2" presStyleLbl="callout" presStyleIdx="2" presStyleCnt="6" custScaleX="110000" custLinFactNeighborX="2774"/>
      <dgm:spPr/>
    </dgm:pt>
    <dgm:pt modelId="{B02378E3-F6DF-420E-9F16-BFECF6A087C9}" type="pres">
      <dgm:prSet presAssocID="{824ACF7C-E1A9-413D-83B9-A54A38C23BA3}" presName="d2" presStyleLbl="callout" presStyleIdx="3" presStyleCnt="6" custScaleX="110000" custLinFactNeighborX="872"/>
      <dgm:spPr/>
    </dgm:pt>
    <dgm:pt modelId="{8C0C28B3-4B55-40AD-B667-85BF4B09B798}" type="pres">
      <dgm:prSet presAssocID="{DF204172-2B38-44DB-B55A-D28D300A6D16}" presName="circle3" presStyleLbl="lnNode1" presStyleIdx="2" presStyleCnt="3" custScaleX="110000" custLinFactNeighborX="347"/>
      <dgm:spPr/>
    </dgm:pt>
    <dgm:pt modelId="{887C04CE-4BC9-49F7-B7B1-FF1C1E88BB11}" type="pres">
      <dgm:prSet presAssocID="{DF204172-2B38-44DB-B55A-D28D300A6D16}" presName="text3" presStyleLbl="revTx" presStyleIdx="2" presStyleCnt="3" custScaleX="110000" custLinFactNeighborX="693">
        <dgm:presLayoutVars>
          <dgm:bulletEnabled val="1"/>
        </dgm:presLayoutVars>
      </dgm:prSet>
      <dgm:spPr/>
    </dgm:pt>
    <dgm:pt modelId="{0075A8CE-5C24-4A3A-8F0C-459C3831CC58}" type="pres">
      <dgm:prSet presAssocID="{DF204172-2B38-44DB-B55A-D28D300A6D16}" presName="line3" presStyleLbl="callout" presStyleIdx="4" presStyleCnt="6" custScaleX="110000" custLinFactNeighborX="2774"/>
      <dgm:spPr/>
    </dgm:pt>
    <dgm:pt modelId="{FD297EA8-3A7E-40B6-A9DC-3F5DC73438E4}" type="pres">
      <dgm:prSet presAssocID="{DF204172-2B38-44DB-B55A-D28D300A6D16}" presName="d3" presStyleLbl="callout" presStyleIdx="5" presStyleCnt="6" custScaleX="110000" custLinFactNeighborX="1362"/>
      <dgm:spPr/>
    </dgm:pt>
  </dgm:ptLst>
  <dgm:cxnLst>
    <dgm:cxn modelId="{6B400788-8520-4B02-9D81-08DE67CDFCEE}" srcId="{A521031B-F6E4-4C89-83D0-F7CA57C53BBD}" destId="{824ACF7C-E1A9-413D-83B9-A54A38C23BA3}" srcOrd="1" destOrd="0" parTransId="{A84FF354-9DA2-4C39-A92E-E11117C0AEFF}" sibTransId="{182DC6BB-7714-49A9-8523-F623990106B9}"/>
    <dgm:cxn modelId="{DE9D3AAA-54E7-47C8-9C73-84C77A8EEAB9}" type="presOf" srcId="{DF204172-2B38-44DB-B55A-D28D300A6D16}" destId="{887C04CE-4BC9-49F7-B7B1-FF1C1E88BB11}" srcOrd="0" destOrd="0" presId="urn:microsoft.com/office/officeart/2005/8/layout/target1"/>
    <dgm:cxn modelId="{BEB202B5-922D-487F-9D48-925D17F6E94E}" srcId="{A521031B-F6E4-4C89-83D0-F7CA57C53BBD}" destId="{DF204172-2B38-44DB-B55A-D28D300A6D16}" srcOrd="2" destOrd="0" parTransId="{6AE6097E-0E2C-4A56-9580-D872CBCE4664}" sibTransId="{7A64310D-59B7-4985-B2B3-F3ADBEE4E603}"/>
    <dgm:cxn modelId="{61E7ACB8-FA1E-4A9B-9B9D-B652A2A2FA70}" srcId="{A521031B-F6E4-4C89-83D0-F7CA57C53BBD}" destId="{337951CA-AD80-4120-8C64-E162AFB55490}" srcOrd="0" destOrd="0" parTransId="{DD594A5C-3120-4BD5-888E-5D200930FDAF}" sibTransId="{74ED4B44-CB2A-4627-990F-E5AF471804FE}"/>
    <dgm:cxn modelId="{E3DDB5C5-2885-49D4-B2CC-350BC69E130A}" type="presOf" srcId="{A521031B-F6E4-4C89-83D0-F7CA57C53BBD}" destId="{884AED19-631F-4888-943B-13034CFC646A}" srcOrd="0" destOrd="0" presId="urn:microsoft.com/office/officeart/2005/8/layout/target1"/>
    <dgm:cxn modelId="{49DA57DC-61B4-49D4-9930-6F84D46285EA}" type="presOf" srcId="{824ACF7C-E1A9-413D-83B9-A54A38C23BA3}" destId="{20FE8254-B1B1-43D6-8945-128119908630}" srcOrd="0" destOrd="0" presId="urn:microsoft.com/office/officeart/2005/8/layout/target1"/>
    <dgm:cxn modelId="{F25F97F6-5F56-4EBE-8770-F91EA27D692A}" type="presOf" srcId="{337951CA-AD80-4120-8C64-E162AFB55490}" destId="{1ECFF71B-2C4D-47D8-9060-E0295B8E8133}" srcOrd="0" destOrd="0" presId="urn:microsoft.com/office/officeart/2005/8/layout/target1"/>
    <dgm:cxn modelId="{F46A5875-C44D-494B-833B-91A422BE8B1B}" type="presParOf" srcId="{884AED19-631F-4888-943B-13034CFC646A}" destId="{71A7C4EE-5D42-4821-8723-A0C3B43956ED}" srcOrd="0" destOrd="0" presId="urn:microsoft.com/office/officeart/2005/8/layout/target1"/>
    <dgm:cxn modelId="{D615EDF2-60F3-40FC-958E-02F7196091DD}" type="presParOf" srcId="{884AED19-631F-4888-943B-13034CFC646A}" destId="{1ECFF71B-2C4D-47D8-9060-E0295B8E8133}" srcOrd="1" destOrd="0" presId="urn:microsoft.com/office/officeart/2005/8/layout/target1"/>
    <dgm:cxn modelId="{9C4232D9-669D-45A5-8BE1-57DBA169F423}" type="presParOf" srcId="{884AED19-631F-4888-943B-13034CFC646A}" destId="{5A7EC2D9-B1CB-4F51-BCF2-DAB49391F86C}" srcOrd="2" destOrd="0" presId="urn:microsoft.com/office/officeart/2005/8/layout/target1"/>
    <dgm:cxn modelId="{F83ECBBF-D40C-4456-9EA4-968A37A1B89C}" type="presParOf" srcId="{884AED19-631F-4888-943B-13034CFC646A}" destId="{08BE0D56-DF5A-49C2-8742-517A30F31BAE}" srcOrd="3" destOrd="0" presId="urn:microsoft.com/office/officeart/2005/8/layout/target1"/>
    <dgm:cxn modelId="{F6D5060D-919E-490D-B044-C9A9AF8B7D82}" type="presParOf" srcId="{884AED19-631F-4888-943B-13034CFC646A}" destId="{E5F26ED8-66F9-4BFF-8D6A-F5BCC297AB17}" srcOrd="4" destOrd="0" presId="urn:microsoft.com/office/officeart/2005/8/layout/target1"/>
    <dgm:cxn modelId="{AC10F7BA-BA06-4A04-B79E-944FE6702D03}" type="presParOf" srcId="{884AED19-631F-4888-943B-13034CFC646A}" destId="{20FE8254-B1B1-43D6-8945-128119908630}" srcOrd="5" destOrd="0" presId="urn:microsoft.com/office/officeart/2005/8/layout/target1"/>
    <dgm:cxn modelId="{D2A3BC9D-C32C-4A69-83F1-64A79ADDF7C9}" type="presParOf" srcId="{884AED19-631F-4888-943B-13034CFC646A}" destId="{F73B5227-FDDF-4156-9F1B-5A8CDB9B36E0}" srcOrd="6" destOrd="0" presId="urn:microsoft.com/office/officeart/2005/8/layout/target1"/>
    <dgm:cxn modelId="{1A87E0A0-97F7-410F-89BF-AC6473B562FE}" type="presParOf" srcId="{884AED19-631F-4888-943B-13034CFC646A}" destId="{B02378E3-F6DF-420E-9F16-BFECF6A087C9}" srcOrd="7" destOrd="0" presId="urn:microsoft.com/office/officeart/2005/8/layout/target1"/>
    <dgm:cxn modelId="{DB81A143-6080-42FC-9BA3-BE18B2D95DFC}" type="presParOf" srcId="{884AED19-631F-4888-943B-13034CFC646A}" destId="{8C0C28B3-4B55-40AD-B667-85BF4B09B798}" srcOrd="8" destOrd="0" presId="urn:microsoft.com/office/officeart/2005/8/layout/target1"/>
    <dgm:cxn modelId="{023B0675-0A07-4D1E-A305-D50F44F4D64E}" type="presParOf" srcId="{884AED19-631F-4888-943B-13034CFC646A}" destId="{887C04CE-4BC9-49F7-B7B1-FF1C1E88BB11}" srcOrd="9" destOrd="0" presId="urn:microsoft.com/office/officeart/2005/8/layout/target1"/>
    <dgm:cxn modelId="{E7FCEF09-EE04-4F08-AFCE-0C1BDFDE528B}" type="presParOf" srcId="{884AED19-631F-4888-943B-13034CFC646A}" destId="{0075A8CE-5C24-4A3A-8F0C-459C3831CC58}" srcOrd="10" destOrd="0" presId="urn:microsoft.com/office/officeart/2005/8/layout/target1"/>
    <dgm:cxn modelId="{0364A273-6BE1-47B7-970D-C61BC388A9BA}" type="presParOf" srcId="{884AED19-631F-4888-943B-13034CFC646A}" destId="{FD297EA8-3A7E-40B6-A9DC-3F5DC73438E4}" srcOrd="11" destOrd="0" presId="urn:microsoft.com/office/officeart/2005/8/layout/targe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0C28B3-4B55-40AD-B667-85BF4B09B798}">
      <dsp:nvSpPr>
        <dsp:cNvPr id="0" name=""/>
        <dsp:cNvSpPr/>
      </dsp:nvSpPr>
      <dsp:spPr>
        <a:xfrm>
          <a:off x="350827" y="686771"/>
          <a:ext cx="2266347" cy="2060316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5F26ED8-66F9-4BFF-8D6A-F5BCC297AB17}">
      <dsp:nvSpPr>
        <dsp:cNvPr id="0" name=""/>
        <dsp:cNvSpPr/>
      </dsp:nvSpPr>
      <dsp:spPr>
        <a:xfrm>
          <a:off x="728499" y="1068931"/>
          <a:ext cx="1359808" cy="1236189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1A7C4EE-5D42-4821-8723-A0C3B43956ED}">
      <dsp:nvSpPr>
        <dsp:cNvPr id="0" name=""/>
        <dsp:cNvSpPr/>
      </dsp:nvSpPr>
      <dsp:spPr>
        <a:xfrm>
          <a:off x="1257362" y="1510898"/>
          <a:ext cx="453269" cy="412063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ECFF71B-2C4D-47D8-9060-E0295B8E8133}">
      <dsp:nvSpPr>
        <dsp:cNvPr id="0" name=""/>
        <dsp:cNvSpPr/>
      </dsp:nvSpPr>
      <dsp:spPr>
        <a:xfrm>
          <a:off x="2806027" y="0"/>
          <a:ext cx="1133173" cy="6009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13970" rIns="13970" bIns="1397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100" kern="1200" dirty="0"/>
            <a:t>(3) </a:t>
          </a:r>
          <a:r>
            <a:rPr lang="it-IT" sz="1100" b="1" i="1" kern="1200" dirty="0"/>
            <a:t>Social Media Policy</a:t>
          </a:r>
        </a:p>
      </dsp:txBody>
      <dsp:txXfrm>
        <a:off x="2806027" y="0"/>
        <a:ext cx="1133173" cy="600925"/>
      </dsp:txXfrm>
    </dsp:sp>
    <dsp:sp modelId="{5A7EC2D9-B1CB-4F51-BCF2-DAB49391F86C}">
      <dsp:nvSpPr>
        <dsp:cNvPr id="0" name=""/>
        <dsp:cNvSpPr/>
      </dsp:nvSpPr>
      <dsp:spPr>
        <a:xfrm>
          <a:off x="2587123" y="300462"/>
          <a:ext cx="283293" cy="0"/>
        </a:xfrm>
        <a:prstGeom prst="line">
          <a:avLst/>
        </a:prstGeom>
        <a:noFill/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08BE0D56-DF5A-49C2-8742-517A30F31BAE}">
      <dsp:nvSpPr>
        <dsp:cNvPr id="0" name=""/>
        <dsp:cNvSpPr/>
      </dsp:nvSpPr>
      <dsp:spPr>
        <a:xfrm rot="5400000">
          <a:off x="1333424" y="395632"/>
          <a:ext cx="1416123" cy="1226471"/>
        </a:xfrm>
        <a:prstGeom prst="line">
          <a:avLst/>
        </a:prstGeom>
        <a:noFill/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20FE8254-B1B1-43D6-8945-128119908630}">
      <dsp:nvSpPr>
        <dsp:cNvPr id="0" name=""/>
        <dsp:cNvSpPr/>
      </dsp:nvSpPr>
      <dsp:spPr>
        <a:xfrm>
          <a:off x="2806027" y="600925"/>
          <a:ext cx="1133173" cy="6009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13970" rIns="13970" bIns="1397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100" kern="1200" dirty="0"/>
            <a:t>(2) Strategia di Comunicazione</a:t>
          </a:r>
        </a:p>
      </dsp:txBody>
      <dsp:txXfrm>
        <a:off x="2806027" y="600925"/>
        <a:ext cx="1133173" cy="600925"/>
      </dsp:txXfrm>
    </dsp:sp>
    <dsp:sp modelId="{F73B5227-FDDF-4156-9F1B-5A8CDB9B36E0}">
      <dsp:nvSpPr>
        <dsp:cNvPr id="0" name=""/>
        <dsp:cNvSpPr/>
      </dsp:nvSpPr>
      <dsp:spPr>
        <a:xfrm>
          <a:off x="2587123" y="901388"/>
          <a:ext cx="283293" cy="0"/>
        </a:xfrm>
        <a:prstGeom prst="line">
          <a:avLst/>
        </a:prstGeom>
        <a:noFill/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B02378E3-F6DF-420E-9F16-BFECF6A087C9}">
      <dsp:nvSpPr>
        <dsp:cNvPr id="0" name=""/>
        <dsp:cNvSpPr/>
      </dsp:nvSpPr>
      <dsp:spPr>
        <a:xfrm rot="5400000">
          <a:off x="1637389" y="1001948"/>
          <a:ext cx="1103505" cy="901628"/>
        </a:xfrm>
        <a:prstGeom prst="line">
          <a:avLst/>
        </a:prstGeom>
        <a:noFill/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887C04CE-4BC9-49F7-B7B1-FF1C1E88BB11}">
      <dsp:nvSpPr>
        <dsp:cNvPr id="0" name=""/>
        <dsp:cNvSpPr/>
      </dsp:nvSpPr>
      <dsp:spPr>
        <a:xfrm>
          <a:off x="2806027" y="1201850"/>
          <a:ext cx="1133173" cy="6009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13970" rIns="13970" bIns="1397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100" kern="1200" dirty="0"/>
            <a:t>(1) Strategia dei bisogni ed obiettivi dell’ente</a:t>
          </a:r>
        </a:p>
      </dsp:txBody>
      <dsp:txXfrm>
        <a:off x="2806027" y="1201850"/>
        <a:ext cx="1133173" cy="600925"/>
      </dsp:txXfrm>
    </dsp:sp>
    <dsp:sp modelId="{0075A8CE-5C24-4A3A-8F0C-459C3831CC58}">
      <dsp:nvSpPr>
        <dsp:cNvPr id="0" name=""/>
        <dsp:cNvSpPr/>
      </dsp:nvSpPr>
      <dsp:spPr>
        <a:xfrm>
          <a:off x="2587123" y="1502313"/>
          <a:ext cx="283293" cy="0"/>
        </a:xfrm>
        <a:prstGeom prst="line">
          <a:avLst/>
        </a:prstGeom>
        <a:noFill/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FD297EA8-3A7E-40B6-A9DC-3F5DC73438E4}">
      <dsp:nvSpPr>
        <dsp:cNvPr id="0" name=""/>
        <dsp:cNvSpPr/>
      </dsp:nvSpPr>
      <dsp:spPr>
        <a:xfrm rot="5400000">
          <a:off x="1941727" y="1607784"/>
          <a:ext cx="788414" cy="576785"/>
        </a:xfrm>
        <a:prstGeom prst="line">
          <a:avLst/>
        </a:prstGeom>
        <a:noFill/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76F4E8-9666-4639-B53D-BEAE413CB7E6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633A5E-831E-44E9-9369-2240D68476B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413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07080" y="2571750"/>
            <a:ext cx="7635250" cy="1374345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8965" y="1350110"/>
            <a:ext cx="8093365" cy="1221640"/>
          </a:xfrm>
        </p:spPr>
        <p:txBody>
          <a:bodyPr>
            <a:normAutofit/>
          </a:bodyPr>
          <a:lstStyle>
            <a:lvl1pPr marL="0" indent="0" algn="r">
              <a:buNone/>
              <a:defRPr sz="2800" b="0" i="0">
                <a:solidFill>
                  <a:srgbClr val="FE920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</a:t>
            </a:r>
          </a:p>
          <a:p>
            <a:r>
              <a:rPr lang="en-US" dirty="0"/>
              <a:t>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7/13/2023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7/13/2023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7/13/2023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7/13/2023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‹N›</a:t>
            </a:fld>
            <a:endParaRPr lang="en-US"/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:a16="http://schemas.microsoft.com/office/drawing/2014/main" id="{4DB05613-D0E8-46FD-856A-ADC6FBAA3F9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18306" y="2326213"/>
            <a:ext cx="1463784" cy="52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28470"/>
            <a:ext cx="8246070" cy="916230"/>
          </a:xfrm>
        </p:spPr>
        <p:txBody>
          <a:bodyPr>
            <a:normAutofit/>
          </a:bodyPr>
          <a:lstStyle>
            <a:lvl1pPr algn="r">
              <a:defRPr sz="3600" baseline="0">
                <a:solidFill>
                  <a:srgbClr val="FE920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6" y="1350110"/>
            <a:ext cx="8246070" cy="3512212"/>
          </a:xfrm>
        </p:spPr>
        <p:txBody>
          <a:bodyPr/>
          <a:lstStyle>
            <a:lvl1pPr algn="l">
              <a:defRPr sz="2800">
                <a:solidFill>
                  <a:schemeClr val="tx1"/>
                </a:solidFill>
              </a:defRPr>
            </a:lvl1pPr>
            <a:lvl2pPr algn="l">
              <a:defRPr>
                <a:solidFill>
                  <a:schemeClr val="tx1"/>
                </a:solidFill>
              </a:defRPr>
            </a:lvl2pPr>
            <a:lvl3pPr algn="l">
              <a:defRPr>
                <a:solidFill>
                  <a:schemeClr val="tx1"/>
                </a:solidFill>
              </a:defRPr>
            </a:lvl3pPr>
            <a:lvl4pPr algn="l">
              <a:defRPr>
                <a:solidFill>
                  <a:schemeClr val="tx1"/>
                </a:solidFill>
              </a:defRPr>
            </a:lvl4pPr>
            <a:lvl5pPr algn="l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7/13/2023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015" y="433880"/>
            <a:ext cx="6566315" cy="572644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E920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6015" y="1044700"/>
            <a:ext cx="6566315" cy="3511061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7/13/2023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7/13/2023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7/13/2023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28470"/>
            <a:ext cx="7940659" cy="763525"/>
          </a:xfrm>
        </p:spPr>
        <p:txBody>
          <a:bodyPr>
            <a:normAutofit/>
          </a:bodyPr>
          <a:lstStyle>
            <a:lvl1pPr algn="r">
              <a:defRPr sz="3600" baseline="0">
                <a:solidFill>
                  <a:srgbClr val="FE920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879" y="1481109"/>
            <a:ext cx="4040188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879" y="1960930"/>
            <a:ext cx="4040188" cy="2137871"/>
          </a:xfrm>
        </p:spPr>
        <p:txBody>
          <a:bodyPr/>
          <a:lstStyle>
            <a:lvl1pPr algn="ctr">
              <a:defRPr sz="24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</a:defRPr>
            </a:lvl2pPr>
            <a:lvl3pPr algn="ctr">
              <a:defRPr sz="1800">
                <a:solidFill>
                  <a:schemeClr val="tx1"/>
                </a:solidFill>
              </a:defRPr>
            </a:lvl3pPr>
            <a:lvl4pPr algn="ctr">
              <a:defRPr sz="1600">
                <a:solidFill>
                  <a:schemeClr val="tx1"/>
                </a:solidFill>
              </a:defRPr>
            </a:lvl4pPr>
            <a:lvl5pPr algn="ctr"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481109"/>
            <a:ext cx="4041775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1960930"/>
            <a:ext cx="4041775" cy="2137871"/>
          </a:xfrm>
        </p:spPr>
        <p:txBody>
          <a:bodyPr/>
          <a:lstStyle>
            <a:lvl1pPr algn="ctr">
              <a:defRPr sz="24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</a:defRPr>
            </a:lvl2pPr>
            <a:lvl3pPr algn="ctr">
              <a:defRPr sz="1800">
                <a:solidFill>
                  <a:schemeClr val="tx1"/>
                </a:solidFill>
              </a:defRPr>
            </a:lvl3pPr>
            <a:lvl4pPr algn="ctr">
              <a:defRPr sz="1600">
                <a:solidFill>
                  <a:schemeClr val="tx1"/>
                </a:solidFill>
              </a:defRPr>
            </a:lvl4pPr>
            <a:lvl5pPr algn="ctr"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7/13/2023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7/13/2023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7/13/2023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7/13/2023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7/13/2023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5E04209-DEBC-40FA-987E-F4B99B2DC4D2}"/>
              </a:ext>
            </a:extLst>
          </p:cNvPr>
          <p:cNvSpPr txBox="1"/>
          <p:nvPr userDrawn="1"/>
        </p:nvSpPr>
        <p:spPr>
          <a:xfrm>
            <a:off x="-9150" y="5213747"/>
            <a:ext cx="8389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bg1">
                    <a:lumMod val="65000"/>
                  </a:schemeClr>
                </a:solidFill>
              </a:rPr>
              <a:t>This presentation uses a free template provided by FPPT.com</a:t>
            </a:r>
          </a:p>
          <a:p>
            <a:r>
              <a:rPr lang="en-US" sz="1400">
                <a:solidFill>
                  <a:schemeClr val="bg1">
                    <a:lumMod val="65000"/>
                  </a:schemeClr>
                </a:solidFill>
              </a:rPr>
              <a:t>www.free-power-point-templates.com</a:t>
            </a:r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b8ZW_bNHTZI?feature=oembed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4045" y="4404210"/>
            <a:ext cx="7787955" cy="739290"/>
          </a:xfrm>
        </p:spPr>
        <p:txBody>
          <a:bodyPr>
            <a:normAutofit/>
          </a:bodyPr>
          <a:lstStyle/>
          <a:p>
            <a:r>
              <a:rPr lang="en-US" sz="1600" b="1" dirty="0" err="1">
                <a:solidFill>
                  <a:srgbClr val="5EEC3C"/>
                </a:solidFill>
                <a:latin typeface="Arial Narrow" panose="020B0606020202030204" pitchFamily="34" charset="0"/>
              </a:rPr>
              <a:t>Dott</a:t>
            </a:r>
            <a:r>
              <a:rPr lang="en-US" sz="1600" b="1" dirty="0">
                <a:solidFill>
                  <a:srgbClr val="5EEC3C"/>
                </a:solidFill>
                <a:latin typeface="Arial Narrow" panose="020B0606020202030204" pitchFamily="34" charset="0"/>
              </a:rPr>
              <a:t>. Nicola Capolupo</a:t>
            </a:r>
            <a:br>
              <a:rPr lang="en-US" sz="1600" b="1" dirty="0">
                <a:solidFill>
                  <a:srgbClr val="5EEC3C"/>
                </a:solidFill>
                <a:latin typeface="Arial Narrow" panose="020B0606020202030204" pitchFamily="34" charset="0"/>
              </a:rPr>
            </a:br>
            <a:r>
              <a:rPr lang="en-US" sz="1600" b="1" dirty="0" err="1">
                <a:solidFill>
                  <a:srgbClr val="5EEC3C"/>
                </a:solidFill>
                <a:latin typeface="Arial Narrow" panose="020B0606020202030204" pitchFamily="34" charset="0"/>
              </a:rPr>
              <a:t>Università</a:t>
            </a:r>
            <a:r>
              <a:rPr lang="en-US" sz="1600" b="1" dirty="0">
                <a:solidFill>
                  <a:srgbClr val="5EEC3C"/>
                </a:solidFill>
                <a:latin typeface="Arial Narrow" panose="020B0606020202030204" pitchFamily="34" charset="0"/>
              </a:rPr>
              <a:t> </a:t>
            </a:r>
            <a:r>
              <a:rPr lang="en-US" sz="1600" b="1" dirty="0" err="1">
                <a:solidFill>
                  <a:srgbClr val="5EEC3C"/>
                </a:solidFill>
                <a:latin typeface="Arial Narrow" panose="020B0606020202030204" pitchFamily="34" charset="0"/>
              </a:rPr>
              <a:t>degli</a:t>
            </a:r>
            <a:r>
              <a:rPr lang="en-US" sz="1600" b="1" dirty="0">
                <a:solidFill>
                  <a:srgbClr val="5EEC3C"/>
                </a:solidFill>
                <a:latin typeface="Arial Narrow" panose="020B0606020202030204" pitchFamily="34" charset="0"/>
              </a:rPr>
              <a:t> </a:t>
            </a:r>
            <a:r>
              <a:rPr lang="en-US" sz="1600" b="1" dirty="0" err="1">
                <a:solidFill>
                  <a:srgbClr val="5EEC3C"/>
                </a:solidFill>
                <a:latin typeface="Arial Narrow" panose="020B0606020202030204" pitchFamily="34" charset="0"/>
              </a:rPr>
              <a:t>Studi</a:t>
            </a:r>
            <a:r>
              <a:rPr lang="en-US" sz="1600" b="1" dirty="0">
                <a:solidFill>
                  <a:srgbClr val="5EEC3C"/>
                </a:solidFill>
                <a:latin typeface="Arial Narrow" panose="020B0606020202030204" pitchFamily="34" charset="0"/>
              </a:rPr>
              <a:t> di Salerno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51618" y="1350110"/>
            <a:ext cx="3960382" cy="1221640"/>
          </a:xfrm>
        </p:spPr>
        <p:txBody>
          <a:bodyPr anchor="b">
            <a:normAutofit/>
          </a:bodyPr>
          <a:lstStyle/>
          <a:p>
            <a:r>
              <a:rPr lang="it-IT" sz="1600" b="1" i="1" dirty="0">
                <a:solidFill>
                  <a:srgbClr val="5EEC3C"/>
                </a:solidFill>
                <a:latin typeface="Arial Narrow" panose="020B0606020202030204" pitchFamily="34" charset="0"/>
              </a:rPr>
              <a:t>“Gli strumenti di comunicazione online e offline a servizio della PA. </a:t>
            </a:r>
            <a:br>
              <a:rPr lang="it-IT" sz="1600" b="1" i="1" dirty="0">
                <a:solidFill>
                  <a:srgbClr val="5EEC3C"/>
                </a:solidFill>
                <a:latin typeface="Arial Narrow" panose="020B0606020202030204" pitchFamily="34" charset="0"/>
              </a:rPr>
            </a:br>
            <a:r>
              <a:rPr lang="it-IT" sz="1600" b="1" i="1" dirty="0">
                <a:solidFill>
                  <a:srgbClr val="5EEC3C"/>
                </a:solidFill>
                <a:latin typeface="Arial Narrow" panose="020B0606020202030204" pitchFamily="34" charset="0"/>
              </a:rPr>
              <a:t>La PA e l'uso dei social media”.</a:t>
            </a:r>
            <a:endParaRPr lang="en-US" sz="1600" b="1" i="1" dirty="0">
              <a:solidFill>
                <a:srgbClr val="5EEC3C"/>
              </a:solidFill>
              <a:latin typeface="Arial Narrow" panose="020B0606020202030204" pitchFamily="34" charset="0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7AABDD13-C5C0-4CCA-94A9-2AC2930428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1510" y="128470"/>
            <a:ext cx="1017948" cy="1024043"/>
          </a:xfrm>
          <a:prstGeom prst="rect">
            <a:avLst/>
          </a:prstGeom>
        </p:spPr>
      </p:pic>
      <p:pic>
        <p:nvPicPr>
          <p:cNvPr id="9" name="Immagine 8" descr="Immagine che contiene Carattere, testo, Elementi grafici, logo&#10;&#10;Descrizione generata automaticamente">
            <a:extLst>
              <a:ext uri="{FF2B5EF4-FFF2-40B4-BE49-F238E27FC236}">
                <a16:creationId xmlns:a16="http://schemas.microsoft.com/office/drawing/2014/main" id="{A2B253A6-1E1B-32F5-088A-C15717796E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5525" y="164928"/>
            <a:ext cx="2443280" cy="1086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 scenario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102521" y="2132997"/>
            <a:ext cx="4774889" cy="3010503"/>
          </a:xfrm>
        </p:spPr>
        <p:txBody>
          <a:bodyPr>
            <a:normAutofit fontScale="85000" lnSpcReduction="20000"/>
          </a:bodyPr>
          <a:lstStyle/>
          <a:p>
            <a:pPr marL="0" indent="0" algn="l">
              <a:buNone/>
            </a:pPr>
            <a:r>
              <a:rPr lang="it-IT" dirty="0">
                <a:latin typeface="Trebuchet MS" panose="020B0603020202020204" pitchFamily="34" charset="0"/>
              </a:rPr>
              <a:t>Sezione 1. Cosa postiamo sui social network</a:t>
            </a:r>
            <a:br>
              <a:rPr lang="it-IT" dirty="0">
                <a:latin typeface="Trebuchet MS" panose="020B0603020202020204" pitchFamily="34" charset="0"/>
              </a:rPr>
            </a:br>
            <a:r>
              <a:rPr lang="it-IT" dirty="0">
                <a:latin typeface="Trebuchet MS" panose="020B0603020202020204" pitchFamily="34" charset="0"/>
              </a:rPr>
              <a:t>Sezione 2. Cosa non postiamo</a:t>
            </a:r>
            <a:br>
              <a:rPr lang="it-IT" dirty="0">
                <a:latin typeface="Trebuchet MS" panose="020B0603020202020204" pitchFamily="34" charset="0"/>
              </a:rPr>
            </a:br>
            <a:r>
              <a:rPr lang="it-IT" dirty="0">
                <a:latin typeface="Trebuchet MS" panose="020B0603020202020204" pitchFamily="34" charset="0"/>
              </a:rPr>
              <a:t>Sezione 3. Vi ricordiamo che</a:t>
            </a:r>
            <a:br>
              <a:rPr lang="it-IT" dirty="0">
                <a:latin typeface="Trebuchet MS" panose="020B0603020202020204" pitchFamily="34" charset="0"/>
              </a:rPr>
            </a:br>
            <a:r>
              <a:rPr lang="it-IT" dirty="0">
                <a:latin typeface="Trebuchet MS" panose="020B0603020202020204" pitchFamily="34" charset="0"/>
              </a:rPr>
              <a:t>Sezione 4. I social network dove siamo presenti</a:t>
            </a:r>
            <a:br>
              <a:rPr lang="it-IT" dirty="0">
                <a:latin typeface="Trebuchet MS" panose="020B0603020202020204" pitchFamily="34" charset="0"/>
              </a:rPr>
            </a:br>
            <a:r>
              <a:rPr lang="it-IT" dirty="0">
                <a:latin typeface="Trebuchet MS" panose="020B0603020202020204" pitchFamily="34" charset="0"/>
              </a:rPr>
              <a:t>Sezione 5. Netiquette</a:t>
            </a:r>
            <a:br>
              <a:rPr lang="it-IT" dirty="0">
                <a:latin typeface="Trebuchet MS" panose="020B0603020202020204" pitchFamily="34" charset="0"/>
              </a:rPr>
            </a:br>
            <a:r>
              <a:rPr lang="it-IT" dirty="0">
                <a:latin typeface="Trebuchet MS" panose="020B0603020202020204" pitchFamily="34" charset="0"/>
              </a:rPr>
              <a:t>Sezione 6. Social media policy interna (estratto)</a:t>
            </a:r>
            <a:br>
              <a:rPr lang="it-IT" dirty="0">
                <a:latin typeface="Trebuchet MS" panose="020B0603020202020204" pitchFamily="34" charset="0"/>
              </a:rPr>
            </a:br>
            <a:r>
              <a:rPr lang="it-IT" dirty="0">
                <a:latin typeface="Trebuchet MS" panose="020B0603020202020204" pitchFamily="34" charset="0"/>
              </a:rPr>
              <a:t>Sezione 7. Privacy</a:t>
            </a:r>
            <a:br>
              <a:rPr lang="it-IT" dirty="0">
                <a:latin typeface="Trebuchet MS" panose="020B0603020202020204" pitchFamily="34" charset="0"/>
              </a:rPr>
            </a:br>
            <a:r>
              <a:rPr lang="it-IT" dirty="0">
                <a:latin typeface="Trebuchet MS" panose="020B0603020202020204" pitchFamily="34" charset="0"/>
              </a:rPr>
              <a:t>Sezione 8. Contatti e suggerimenti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D25E6CA6-F91C-4E32-8D06-9F04902FE4AF}"/>
              </a:ext>
            </a:extLst>
          </p:cNvPr>
          <p:cNvSpPr txBox="1">
            <a:spLocks/>
          </p:cNvSpPr>
          <p:nvPr/>
        </p:nvSpPr>
        <p:spPr>
          <a:xfrm>
            <a:off x="2739540" y="1099345"/>
            <a:ext cx="4040188" cy="47982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Social Media Policy: il </a:t>
            </a:r>
            <a:r>
              <a:rPr lang="en-US" dirty="0" err="1"/>
              <a:t>caso</a:t>
            </a:r>
            <a:r>
              <a:rPr lang="en-US" dirty="0"/>
              <a:t> </a:t>
            </a:r>
            <a:r>
              <a:rPr lang="en-US" i="1" dirty="0" err="1"/>
              <a:t>NoiPA</a:t>
            </a:r>
            <a:endParaRPr lang="en-US" i="1" dirty="0"/>
          </a:p>
        </p:txBody>
      </p:sp>
      <p:pic>
        <p:nvPicPr>
          <p:cNvPr id="7170" name="Picture 2" descr="Potrebbe essere un'immagine raffigurante il seguente testo &quot;--. . T f @NoiPAsocial -.. NoiPA social&quot;">
            <a:extLst>
              <a:ext uri="{FF2B5EF4-FFF2-40B4-BE49-F238E27FC236}">
                <a16:creationId xmlns:a16="http://schemas.microsoft.com/office/drawing/2014/main" id="{D070859B-5F9D-483A-8B50-DEC4690EFB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9290" y="2113635"/>
            <a:ext cx="3826658" cy="1455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Potrebbe essere un'immagine raffigurante il seguente testo &quot;NoiPA servizi PA a Persone PA&quot;">
            <a:extLst>
              <a:ext uri="{FF2B5EF4-FFF2-40B4-BE49-F238E27FC236}">
                <a16:creationId xmlns:a16="http://schemas.microsoft.com/office/drawing/2014/main" id="{3E017B06-A342-4429-B129-143C5C13C0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1296" y="3671207"/>
            <a:ext cx="1409090" cy="1409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Nessuna descrizione della foto disponibile.">
            <a:extLst>
              <a:ext uri="{FF2B5EF4-FFF2-40B4-BE49-F238E27FC236}">
                <a16:creationId xmlns:a16="http://schemas.microsoft.com/office/drawing/2014/main" id="{9147124C-2B26-4DE8-8EE3-DBE5B7ECD2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575" y="3671207"/>
            <a:ext cx="2390367" cy="1191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1028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10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p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 scenario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102521" y="2132997"/>
            <a:ext cx="7523579" cy="3010503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it-IT" sz="2000" dirty="0">
                <a:latin typeface="Trebuchet MS" panose="020B0603020202020204" pitchFamily="34" charset="0"/>
              </a:rPr>
              <a:t>Il vostro ente adotta una social media policy interna/esterna? </a:t>
            </a:r>
            <a:br>
              <a:rPr lang="it-IT" sz="2000" dirty="0">
                <a:latin typeface="Trebuchet MS" panose="020B0603020202020204" pitchFamily="34" charset="0"/>
              </a:rPr>
            </a:br>
            <a:br>
              <a:rPr lang="it-IT" sz="2000" dirty="0">
                <a:latin typeface="Trebuchet MS" panose="020B0603020202020204" pitchFamily="34" charset="0"/>
              </a:rPr>
            </a:br>
            <a:r>
              <a:rPr lang="it-IT" sz="2000" dirty="0">
                <a:latin typeface="Trebuchet MS" panose="020B0603020202020204" pitchFamily="34" charset="0"/>
              </a:rPr>
              <a:t>Se sì, com’è strutturata?</a:t>
            </a:r>
          </a:p>
          <a:p>
            <a:pPr marL="0" indent="0" algn="l">
              <a:buNone/>
            </a:pPr>
            <a:endParaRPr lang="it-IT" sz="2000" dirty="0">
              <a:latin typeface="Trebuchet MS" panose="020B0603020202020204" pitchFamily="34" charset="0"/>
            </a:endParaRPr>
          </a:p>
          <a:p>
            <a:pPr marL="0" indent="0" algn="l">
              <a:buNone/>
            </a:pPr>
            <a:r>
              <a:rPr lang="it-IT" sz="2000" dirty="0">
                <a:latin typeface="Trebuchet MS" panose="020B0603020202020204" pitchFamily="34" charset="0"/>
              </a:rPr>
              <a:t>Se no, quali problematiche ne impediscono la realizzazione?</a:t>
            </a:r>
          </a:p>
          <a:p>
            <a:pPr marL="0" indent="0" algn="l">
              <a:buNone/>
            </a:pPr>
            <a:endParaRPr lang="it-IT" sz="2000" dirty="0">
              <a:latin typeface="Trebuchet MS" panose="020B0603020202020204" pitchFamily="34" charset="0"/>
            </a:endParaRPr>
          </a:p>
          <a:p>
            <a:pPr marL="0" indent="0" algn="l">
              <a:buNone/>
            </a:pPr>
            <a:endParaRPr lang="it-IT" dirty="0">
              <a:latin typeface="Trebuchet MS" panose="020B0603020202020204" pitchFamily="34" charset="0"/>
            </a:endParaRP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D25E6CA6-F91C-4E32-8D06-9F04902FE4AF}"/>
              </a:ext>
            </a:extLst>
          </p:cNvPr>
          <p:cNvSpPr txBox="1">
            <a:spLocks/>
          </p:cNvSpPr>
          <p:nvPr/>
        </p:nvSpPr>
        <p:spPr>
          <a:xfrm>
            <a:off x="2551906" y="1415609"/>
            <a:ext cx="4040188" cy="47982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Question time</a:t>
            </a:r>
            <a:endParaRPr lang="en-US" i="1" dirty="0"/>
          </a:p>
        </p:txBody>
      </p:sp>
      <p:pic>
        <p:nvPicPr>
          <p:cNvPr id="8196" name="Picture 4" descr="Health and Care Question Time Event - Healthwatch Wakefield">
            <a:extLst>
              <a:ext uri="{FF2B5EF4-FFF2-40B4-BE49-F238E27FC236}">
                <a16:creationId xmlns:a16="http://schemas.microsoft.com/office/drawing/2014/main" id="{57027696-0C10-4220-B09D-C49EBE818C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0690" y="1960930"/>
            <a:ext cx="1935508" cy="1935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4167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86835" y="128470"/>
            <a:ext cx="8229600" cy="857250"/>
          </a:xfrm>
        </p:spPr>
        <p:txBody>
          <a:bodyPr anchor="ctr">
            <a:normAutofit/>
          </a:bodyPr>
          <a:lstStyle/>
          <a:p>
            <a:r>
              <a:rPr lang="en-US" dirty="0" err="1">
                <a:solidFill>
                  <a:schemeClr val="accent6"/>
                </a:solidFill>
                <a:latin typeface="Trebuchet MS" panose="020B0603020202020204" pitchFamily="34" charset="0"/>
              </a:rPr>
              <a:t>Analisi</a:t>
            </a:r>
            <a:r>
              <a:rPr lang="en-US" dirty="0">
                <a:solidFill>
                  <a:schemeClr val="accent6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chemeClr val="accent6"/>
                </a:solidFill>
                <a:latin typeface="Trebuchet MS" panose="020B0603020202020204" pitchFamily="34" charset="0"/>
              </a:rPr>
              <a:t>Strategica</a:t>
            </a:r>
            <a:endParaRPr lang="en-US" dirty="0">
              <a:solidFill>
                <a:schemeClr val="accent6"/>
              </a:solidFill>
              <a:latin typeface="Trebuchet MS" panose="020B0603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498258" y="1491231"/>
            <a:ext cx="4495800" cy="3522197"/>
          </a:xfrm>
        </p:spPr>
        <p:txBody>
          <a:bodyPr>
            <a:normAutofit/>
          </a:bodyPr>
          <a:lstStyle/>
          <a:p>
            <a:pPr marL="0" marR="30480" indent="0">
              <a:lnSpc>
                <a:spcPct val="90000"/>
              </a:lnSpc>
              <a:spcBef>
                <a:spcPts val="5"/>
              </a:spcBef>
              <a:buNone/>
            </a:pPr>
            <a:r>
              <a:rPr lang="it-IT" sz="1500" spc="-40" dirty="0">
                <a:latin typeface="Trebuchet MS" panose="020B0603020202020204" pitchFamily="34" charset="0"/>
              </a:rPr>
              <a:t>Prima di parlare appropriatamente di Social Media Policy per la PA, è utile puntualizzare che l’analisi di definizione della strategia della PA sui social network può essere circoscritta ai fattori legati alle finalità istituzionali dell’ente e alle sue attività di  comunicazione. Questo perché la Social Media Policy è un sotto-insieme della  strategia di comunicazione, che fa a sua volta parte della più ampia strategia  legata alle finalità istituzionali del singolo ente pubblico.</a:t>
            </a:r>
            <a:endParaRPr lang="it-IT" sz="1500" spc="-70" dirty="0">
              <a:latin typeface="Trebuchet MS" panose="020B0603020202020204" pitchFamily="34" charset="0"/>
            </a:endParaRPr>
          </a:p>
          <a:p>
            <a:pPr marL="0" marR="30480" indent="0">
              <a:lnSpc>
                <a:spcPct val="90000"/>
              </a:lnSpc>
              <a:spcBef>
                <a:spcPts val="5"/>
              </a:spcBef>
              <a:buNone/>
            </a:pPr>
            <a:endParaRPr lang="it-IT" sz="1500" spc="-70" dirty="0">
              <a:latin typeface="Trebuchet MS" panose="020B0603020202020204" pitchFamily="34" charset="0"/>
            </a:endParaRPr>
          </a:p>
          <a:p>
            <a:pPr marL="0" marR="30480" indent="0">
              <a:lnSpc>
                <a:spcPct val="90000"/>
              </a:lnSpc>
              <a:spcBef>
                <a:spcPts val="5"/>
              </a:spcBef>
              <a:buNone/>
            </a:pPr>
            <a:endParaRPr lang="it-IT" sz="1500" dirty="0"/>
          </a:p>
        </p:txBody>
      </p:sp>
      <p:graphicFrame>
        <p:nvGraphicFramePr>
          <p:cNvPr id="2" name="Diagramma 1">
            <a:extLst>
              <a:ext uri="{FF2B5EF4-FFF2-40B4-BE49-F238E27FC236}">
                <a16:creationId xmlns:a16="http://schemas.microsoft.com/office/drawing/2014/main" id="{D89A6908-5AA2-439B-AE90-6D19EC67595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04731298"/>
              </p:ext>
            </p:extLst>
          </p:nvPr>
        </p:nvGraphicFramePr>
        <p:xfrm>
          <a:off x="302371" y="1502815"/>
          <a:ext cx="4275740" cy="2747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84239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  <p:bldGraphic spid="2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86835" y="128470"/>
            <a:ext cx="8229600" cy="857250"/>
          </a:xfrm>
        </p:spPr>
        <p:txBody>
          <a:bodyPr anchor="ctr">
            <a:normAutofit/>
          </a:bodyPr>
          <a:lstStyle/>
          <a:p>
            <a:r>
              <a:rPr lang="en-US" dirty="0" err="1">
                <a:solidFill>
                  <a:schemeClr val="accent6"/>
                </a:solidFill>
                <a:latin typeface="Trebuchet MS" panose="020B0603020202020204" pitchFamily="34" charset="0"/>
              </a:rPr>
              <a:t>Analisi</a:t>
            </a:r>
            <a:r>
              <a:rPr lang="en-US" dirty="0">
                <a:solidFill>
                  <a:schemeClr val="accent6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chemeClr val="accent6"/>
                </a:solidFill>
                <a:latin typeface="Trebuchet MS" panose="020B0603020202020204" pitchFamily="34" charset="0"/>
              </a:rPr>
              <a:t>Strategica</a:t>
            </a:r>
            <a:endParaRPr lang="en-US" dirty="0">
              <a:solidFill>
                <a:schemeClr val="accent6"/>
              </a:solidFill>
              <a:latin typeface="Trebuchet MS" panose="020B0603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709525" y="1556651"/>
            <a:ext cx="3647562" cy="3646809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244"/>
              </a:spcBef>
              <a:buNone/>
            </a:pPr>
            <a:r>
              <a:rPr lang="it-IT" sz="1600" b="1" spc="-55" dirty="0">
                <a:latin typeface="Tahoma"/>
                <a:cs typeface="Tahoma"/>
              </a:rPr>
              <a:t>ESEMPI:</a:t>
            </a:r>
            <a:endParaRPr lang="it-IT" sz="1600" dirty="0">
              <a:latin typeface="Trebuchet MS"/>
              <a:cs typeface="Trebuchet MS"/>
            </a:endParaRPr>
          </a:p>
          <a:p>
            <a:pPr marL="0" marR="30480" indent="0">
              <a:lnSpc>
                <a:spcPct val="90000"/>
              </a:lnSpc>
              <a:spcBef>
                <a:spcPts val="5"/>
              </a:spcBef>
              <a:buNone/>
            </a:pPr>
            <a:endParaRPr lang="it-IT" sz="1500" dirty="0"/>
          </a:p>
        </p:txBody>
      </p:sp>
      <p:sp>
        <p:nvSpPr>
          <p:cNvPr id="7" name="object 20">
            <a:extLst>
              <a:ext uri="{FF2B5EF4-FFF2-40B4-BE49-F238E27FC236}">
                <a16:creationId xmlns:a16="http://schemas.microsoft.com/office/drawing/2014/main" id="{AD68D7DF-AA85-42CF-A393-64E0D860D027}"/>
              </a:ext>
            </a:extLst>
          </p:cNvPr>
          <p:cNvSpPr txBox="1"/>
          <p:nvPr/>
        </p:nvSpPr>
        <p:spPr>
          <a:xfrm rot="1014672">
            <a:off x="4236770" y="2398488"/>
            <a:ext cx="196215" cy="97409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b="1" spc="-5" dirty="0">
                <a:latin typeface="Arial"/>
                <a:cs typeface="Arial"/>
              </a:rPr>
              <a:t>1.</a:t>
            </a:r>
            <a:r>
              <a:rPr sz="1200" b="1" spc="-6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IMMAGINE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8" name="object 22">
            <a:extLst>
              <a:ext uri="{FF2B5EF4-FFF2-40B4-BE49-F238E27FC236}">
                <a16:creationId xmlns:a16="http://schemas.microsoft.com/office/drawing/2014/main" id="{0EEAAE25-0314-4C64-B6B1-B729EA4A7904}"/>
              </a:ext>
            </a:extLst>
          </p:cNvPr>
          <p:cNvSpPr txBox="1"/>
          <p:nvPr/>
        </p:nvSpPr>
        <p:spPr>
          <a:xfrm rot="1014672">
            <a:off x="4587844" y="2382317"/>
            <a:ext cx="955040" cy="1060450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69850" marR="5080" indent="-57150">
              <a:lnSpc>
                <a:spcPct val="86200"/>
              </a:lnSpc>
              <a:spcBef>
                <a:spcPts val="280"/>
              </a:spcBef>
              <a:buSzPct val="90909"/>
              <a:buChar char="•"/>
              <a:tabLst>
                <a:tab pos="69850" algn="l"/>
              </a:tabLst>
            </a:pPr>
            <a:r>
              <a:rPr sz="1100" spc="-5" dirty="0">
                <a:latin typeface="Arial MT"/>
                <a:cs typeface="Arial MT"/>
              </a:rPr>
              <a:t>Diminuzione 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di -</a:t>
            </a:r>
            <a:r>
              <a:rPr sz="1100" i="1" spc="-5" dirty="0">
                <a:latin typeface="Arial"/>
                <a:cs typeface="Arial"/>
              </a:rPr>
              <a:t>n</a:t>
            </a:r>
            <a:r>
              <a:rPr sz="1100" spc="-5" dirty="0">
                <a:latin typeface="Arial MT"/>
                <a:cs typeface="Arial MT"/>
              </a:rPr>
              <a:t>% del 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i="1" spc="-5" dirty="0">
                <a:latin typeface="Arial"/>
                <a:cs typeface="Arial"/>
              </a:rPr>
              <a:t>sentiment </a:t>
            </a:r>
            <a:r>
              <a:rPr sz="1100" i="1" dirty="0">
                <a:latin typeface="Arial"/>
                <a:cs typeface="Arial"/>
              </a:rPr>
              <a:t> </a:t>
            </a:r>
            <a:r>
              <a:rPr sz="1100" spc="-5" dirty="0">
                <a:latin typeface="Arial MT"/>
                <a:cs typeface="Arial MT"/>
              </a:rPr>
              <a:t>negativo </a:t>
            </a:r>
            <a:r>
              <a:rPr sz="1100" spc="-10" dirty="0">
                <a:latin typeface="Arial MT"/>
                <a:cs typeface="Arial MT"/>
              </a:rPr>
              <a:t>nei </a:t>
            </a:r>
            <a:r>
              <a:rPr sz="1100" spc="-5" dirty="0">
                <a:latin typeface="Arial MT"/>
                <a:cs typeface="Arial MT"/>
              </a:rPr>
              <a:t> confronti 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10" dirty="0">
                <a:latin typeface="Arial MT"/>
                <a:cs typeface="Arial MT"/>
              </a:rPr>
              <a:t>de</a:t>
            </a:r>
            <a:r>
              <a:rPr sz="1100" spc="-5" dirty="0">
                <a:latin typeface="Arial MT"/>
                <a:cs typeface="Arial MT"/>
              </a:rPr>
              <a:t>l</a:t>
            </a:r>
            <a:r>
              <a:rPr sz="1100" spc="-10" dirty="0">
                <a:latin typeface="Arial MT"/>
                <a:cs typeface="Arial MT"/>
              </a:rPr>
              <a:t>l'</a:t>
            </a:r>
            <a:r>
              <a:rPr sz="1100" spc="-5" dirty="0">
                <a:latin typeface="Arial MT"/>
                <a:cs typeface="Arial MT"/>
              </a:rPr>
              <a:t>e</a:t>
            </a:r>
            <a:r>
              <a:rPr sz="1100" spc="-10" dirty="0">
                <a:latin typeface="Arial MT"/>
                <a:cs typeface="Arial MT"/>
              </a:rPr>
              <a:t>nt</a:t>
            </a:r>
            <a:r>
              <a:rPr sz="1100" spc="-5" dirty="0">
                <a:latin typeface="Arial MT"/>
                <a:cs typeface="Arial MT"/>
              </a:rPr>
              <a:t>e </a:t>
            </a:r>
            <a:r>
              <a:rPr sz="1100" spc="-10" dirty="0">
                <a:latin typeface="Arial MT"/>
                <a:cs typeface="Arial MT"/>
              </a:rPr>
              <a:t>en</a:t>
            </a:r>
            <a:r>
              <a:rPr sz="1100" spc="-5" dirty="0">
                <a:latin typeface="Arial MT"/>
                <a:cs typeface="Arial MT"/>
              </a:rPr>
              <a:t>tro  il</a:t>
            </a:r>
            <a:r>
              <a:rPr sz="1100" spc="-4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31/12/20</a:t>
            </a:r>
            <a:r>
              <a:rPr sz="1100" i="1" spc="-5" dirty="0">
                <a:latin typeface="Arial"/>
                <a:cs typeface="Arial"/>
              </a:rPr>
              <a:t>AA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9" name="object 26">
            <a:extLst>
              <a:ext uri="{FF2B5EF4-FFF2-40B4-BE49-F238E27FC236}">
                <a16:creationId xmlns:a16="http://schemas.microsoft.com/office/drawing/2014/main" id="{626BA27D-3757-4EC6-A1A3-878B5BB936E7}"/>
              </a:ext>
            </a:extLst>
          </p:cNvPr>
          <p:cNvSpPr txBox="1"/>
          <p:nvPr/>
        </p:nvSpPr>
        <p:spPr>
          <a:xfrm rot="1014672">
            <a:off x="5883917" y="2398107"/>
            <a:ext cx="179536" cy="153924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b="1" spc="-5" dirty="0">
                <a:latin typeface="Arial"/>
                <a:cs typeface="Arial"/>
              </a:rPr>
              <a:t>2</a:t>
            </a:r>
            <a:r>
              <a:rPr sz="1200" b="1" dirty="0">
                <a:highlight>
                  <a:srgbClr val="FFFF00"/>
                </a:highlight>
                <a:latin typeface="Arial"/>
                <a:cs typeface="Arial"/>
              </a:rPr>
              <a:t>.</a:t>
            </a:r>
            <a:r>
              <a:rPr sz="1200" b="1" spc="-45" dirty="0">
                <a:highlight>
                  <a:srgbClr val="FFFF00"/>
                </a:highlight>
                <a:latin typeface="Arial"/>
                <a:cs typeface="Arial"/>
              </a:rPr>
              <a:t> </a:t>
            </a:r>
            <a:r>
              <a:rPr sz="1200" b="1" spc="-5" dirty="0">
                <a:highlight>
                  <a:srgbClr val="FFFF00"/>
                </a:highlight>
                <a:latin typeface="Arial"/>
                <a:cs typeface="Arial"/>
              </a:rPr>
              <a:t>AU</a:t>
            </a:r>
            <a:r>
              <a:rPr sz="1200" b="1" spc="-25" dirty="0">
                <a:highlight>
                  <a:srgbClr val="FFFF00"/>
                </a:highlight>
                <a:latin typeface="Arial"/>
                <a:cs typeface="Arial"/>
              </a:rPr>
              <a:t>T</a:t>
            </a:r>
            <a:r>
              <a:rPr sz="1200" b="1" dirty="0">
                <a:highlight>
                  <a:srgbClr val="FFFF00"/>
                </a:highlight>
                <a:latin typeface="Arial"/>
                <a:cs typeface="Arial"/>
              </a:rPr>
              <a:t>ORE</a:t>
            </a:r>
            <a:r>
              <a:rPr sz="1200" b="1" spc="-5" dirty="0">
                <a:highlight>
                  <a:srgbClr val="FFFF00"/>
                </a:highlight>
                <a:latin typeface="Arial"/>
                <a:cs typeface="Arial"/>
              </a:rPr>
              <a:t>V</a:t>
            </a:r>
            <a:r>
              <a:rPr sz="1200" b="1" dirty="0">
                <a:highlight>
                  <a:srgbClr val="FFFF00"/>
                </a:highlight>
                <a:latin typeface="Arial"/>
                <a:cs typeface="Arial"/>
              </a:rPr>
              <a:t>OLEZ</a:t>
            </a:r>
            <a:r>
              <a:rPr sz="1200" b="1" spc="-5" dirty="0">
                <a:highlight>
                  <a:srgbClr val="FFFF00"/>
                </a:highlight>
                <a:latin typeface="Arial"/>
                <a:cs typeface="Arial"/>
              </a:rPr>
              <a:t>Z</a:t>
            </a:r>
            <a:r>
              <a:rPr sz="1200" b="1" dirty="0">
                <a:highlight>
                  <a:srgbClr val="FFFF00"/>
                </a:highlight>
                <a:latin typeface="Arial"/>
                <a:cs typeface="Arial"/>
              </a:rPr>
              <a:t>A</a:t>
            </a:r>
            <a:endParaRPr sz="1200" dirty="0">
              <a:highlight>
                <a:srgbClr val="FFFF00"/>
              </a:highlight>
              <a:latin typeface="Arial"/>
              <a:cs typeface="Arial"/>
            </a:endParaRPr>
          </a:p>
        </p:txBody>
      </p:sp>
      <p:sp>
        <p:nvSpPr>
          <p:cNvPr id="10" name="object 28">
            <a:extLst>
              <a:ext uri="{FF2B5EF4-FFF2-40B4-BE49-F238E27FC236}">
                <a16:creationId xmlns:a16="http://schemas.microsoft.com/office/drawing/2014/main" id="{3219C0DA-E9CB-473F-8287-ECA1F4872917}"/>
              </a:ext>
            </a:extLst>
          </p:cNvPr>
          <p:cNvSpPr txBox="1"/>
          <p:nvPr/>
        </p:nvSpPr>
        <p:spPr>
          <a:xfrm rot="1014672">
            <a:off x="6191341" y="2373832"/>
            <a:ext cx="921385" cy="1350010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69850" marR="5080" indent="-57150">
              <a:lnSpc>
                <a:spcPct val="86300"/>
              </a:lnSpc>
              <a:spcBef>
                <a:spcPts val="275"/>
              </a:spcBef>
              <a:buSzPct val="90909"/>
              <a:buChar char="•"/>
              <a:tabLst>
                <a:tab pos="69850" algn="l"/>
              </a:tabLst>
            </a:pPr>
            <a:r>
              <a:rPr sz="1100" spc="-5" dirty="0">
                <a:latin typeface="Arial MT"/>
                <a:cs typeface="Arial MT"/>
              </a:rPr>
              <a:t>Media di </a:t>
            </a:r>
            <a:r>
              <a:rPr sz="1100" spc="-10" dirty="0">
                <a:latin typeface="Arial MT"/>
                <a:cs typeface="Arial MT"/>
              </a:rPr>
              <a:t>10 </a:t>
            </a:r>
            <a:r>
              <a:rPr sz="1100" spc="-5" dirty="0">
                <a:latin typeface="Arial MT"/>
                <a:cs typeface="Arial MT"/>
              </a:rPr>
              <a:t> condivisioni</a:t>
            </a:r>
            <a:r>
              <a:rPr sz="1100" spc="-6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e </a:t>
            </a:r>
            <a:r>
              <a:rPr sz="1100" spc="-29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50 </a:t>
            </a:r>
            <a:r>
              <a:rPr sz="1100" i="1" spc="-5" dirty="0">
                <a:latin typeface="Arial"/>
                <a:cs typeface="Arial"/>
              </a:rPr>
              <a:t>like </a:t>
            </a:r>
            <a:r>
              <a:rPr sz="1100" spc="-10" dirty="0">
                <a:latin typeface="Arial MT"/>
                <a:cs typeface="Arial MT"/>
              </a:rPr>
              <a:t>per </a:t>
            </a:r>
            <a:r>
              <a:rPr sz="1100" spc="-5" dirty="0">
                <a:latin typeface="Arial MT"/>
                <a:cs typeface="Arial MT"/>
              </a:rPr>
              <a:t> ciascun post 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pubblicato 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nell'ultimo 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trimestre 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dell'anno </a:t>
            </a:r>
            <a:r>
              <a:rPr sz="1100" spc="-10" dirty="0">
                <a:latin typeface="Arial MT"/>
                <a:cs typeface="Arial MT"/>
              </a:rPr>
              <a:t>in </a:t>
            </a:r>
            <a:r>
              <a:rPr sz="1100" spc="-5" dirty="0">
                <a:latin typeface="Arial MT"/>
                <a:cs typeface="Arial MT"/>
              </a:rPr>
              <a:t> corso</a:t>
            </a:r>
            <a:endParaRPr sz="1100" dirty="0">
              <a:latin typeface="Arial MT"/>
              <a:cs typeface="Arial MT"/>
            </a:endParaRPr>
          </a:p>
        </p:txBody>
      </p:sp>
      <p:sp>
        <p:nvSpPr>
          <p:cNvPr id="11" name="object 32">
            <a:extLst>
              <a:ext uri="{FF2B5EF4-FFF2-40B4-BE49-F238E27FC236}">
                <a16:creationId xmlns:a16="http://schemas.microsoft.com/office/drawing/2014/main" id="{98974305-6CBE-4EB5-B104-AD4C1747D7CC}"/>
              </a:ext>
            </a:extLst>
          </p:cNvPr>
          <p:cNvSpPr txBox="1"/>
          <p:nvPr/>
        </p:nvSpPr>
        <p:spPr>
          <a:xfrm rot="1014672">
            <a:off x="7514386" y="2398157"/>
            <a:ext cx="196215" cy="149796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b="1" spc="-5" dirty="0">
                <a:latin typeface="Arial"/>
                <a:cs typeface="Arial"/>
              </a:rPr>
              <a:t>3.</a:t>
            </a:r>
            <a:r>
              <a:rPr sz="1200" b="1" spc="-5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COMUNICAZIONE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34">
            <a:extLst>
              <a:ext uri="{FF2B5EF4-FFF2-40B4-BE49-F238E27FC236}">
                <a16:creationId xmlns:a16="http://schemas.microsoft.com/office/drawing/2014/main" id="{53BCA2DA-4BA7-4A5D-AEFD-2E6BC68C5B7A}"/>
              </a:ext>
            </a:extLst>
          </p:cNvPr>
          <p:cNvSpPr txBox="1"/>
          <p:nvPr/>
        </p:nvSpPr>
        <p:spPr>
          <a:xfrm rot="1014672">
            <a:off x="7830150" y="2373832"/>
            <a:ext cx="905510" cy="13500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9850" indent="-57150">
              <a:lnSpc>
                <a:spcPts val="1230"/>
              </a:lnSpc>
              <a:spcBef>
                <a:spcPts val="95"/>
              </a:spcBef>
              <a:buSzPct val="90909"/>
              <a:buChar char="•"/>
              <a:tabLst>
                <a:tab pos="69850" algn="l"/>
              </a:tabLst>
            </a:pPr>
            <a:r>
              <a:rPr sz="1100" spc="-5" dirty="0">
                <a:latin typeface="Arial MT"/>
                <a:cs typeface="Arial MT"/>
              </a:rPr>
              <a:t>Aumento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spc="-10" dirty="0">
                <a:latin typeface="Arial MT"/>
                <a:cs typeface="Arial MT"/>
              </a:rPr>
              <a:t>di</a:t>
            </a:r>
            <a:endParaRPr sz="1100" dirty="0">
              <a:latin typeface="Arial MT"/>
              <a:cs typeface="Arial MT"/>
            </a:endParaRPr>
          </a:p>
          <a:p>
            <a:pPr marL="69850" marR="5080">
              <a:lnSpc>
                <a:spcPct val="86200"/>
              </a:lnSpc>
              <a:spcBef>
                <a:spcPts val="95"/>
              </a:spcBef>
            </a:pPr>
            <a:r>
              <a:rPr sz="1100" spc="-5" dirty="0">
                <a:latin typeface="Arial MT"/>
                <a:cs typeface="Arial MT"/>
              </a:rPr>
              <a:t>+</a:t>
            </a:r>
            <a:r>
              <a:rPr sz="1100" i="1" spc="-5" dirty="0">
                <a:latin typeface="Arial"/>
                <a:cs typeface="Arial"/>
              </a:rPr>
              <a:t>n</a:t>
            </a:r>
            <a:r>
              <a:rPr sz="1100" spc="-5" dirty="0">
                <a:latin typeface="Arial MT"/>
                <a:cs typeface="Arial MT"/>
              </a:rPr>
              <a:t>% del 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10" dirty="0">
                <a:latin typeface="Arial MT"/>
                <a:cs typeface="Arial MT"/>
              </a:rPr>
              <a:t>numero di </a:t>
            </a:r>
            <a:r>
              <a:rPr sz="1100" spc="-5" dirty="0">
                <a:latin typeface="Arial MT"/>
                <a:cs typeface="Arial MT"/>
              </a:rPr>
              <a:t> applicazioni 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per il </a:t>
            </a:r>
            <a:r>
              <a:rPr sz="1100" spc="-10" dirty="0">
                <a:latin typeface="Arial MT"/>
                <a:cs typeface="Arial MT"/>
              </a:rPr>
              <a:t>bando </a:t>
            </a:r>
            <a:r>
              <a:rPr sz="1100" spc="-5" dirty="0">
                <a:latin typeface="Arial MT"/>
                <a:cs typeface="Arial MT"/>
              </a:rPr>
              <a:t> </a:t>
            </a:r>
            <a:r>
              <a:rPr sz="1100" i="1" spc="-5" dirty="0">
                <a:latin typeface="Arial"/>
                <a:cs typeface="Arial"/>
              </a:rPr>
              <a:t>xyz </a:t>
            </a:r>
            <a:r>
              <a:rPr sz="1100" spc="-5" dirty="0">
                <a:latin typeface="Arial MT"/>
                <a:cs typeface="Arial MT"/>
              </a:rPr>
              <a:t>entro il 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termine di 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scadenza</a:t>
            </a:r>
            <a:r>
              <a:rPr sz="1100" spc="-70" dirty="0">
                <a:latin typeface="Arial MT"/>
                <a:cs typeface="Arial MT"/>
              </a:rPr>
              <a:t> </a:t>
            </a:r>
            <a:r>
              <a:rPr sz="1100" spc="-10" dirty="0">
                <a:latin typeface="Arial MT"/>
                <a:cs typeface="Arial MT"/>
              </a:rPr>
              <a:t>del </a:t>
            </a:r>
            <a:r>
              <a:rPr sz="1100" spc="-29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15/</a:t>
            </a:r>
            <a:r>
              <a:rPr sz="1100" i="1" spc="-5" dirty="0">
                <a:latin typeface="Arial"/>
                <a:cs typeface="Arial"/>
              </a:rPr>
              <a:t>MM</a:t>
            </a:r>
            <a:r>
              <a:rPr sz="1100" spc="-5" dirty="0">
                <a:latin typeface="Arial MT"/>
                <a:cs typeface="Arial MT"/>
              </a:rPr>
              <a:t>/20</a:t>
            </a:r>
            <a:r>
              <a:rPr sz="1100" i="1" spc="-5" dirty="0">
                <a:latin typeface="Arial"/>
                <a:cs typeface="Arial"/>
              </a:rPr>
              <a:t>AA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D7980B26-5815-4535-9EBB-9E55C87EF84F}"/>
              </a:ext>
            </a:extLst>
          </p:cNvPr>
          <p:cNvSpPr txBox="1">
            <a:spLocks/>
          </p:cNvSpPr>
          <p:nvPr/>
        </p:nvSpPr>
        <p:spPr>
          <a:xfrm>
            <a:off x="239954" y="1377832"/>
            <a:ext cx="3647562" cy="3646809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244"/>
              </a:spcBef>
              <a:buFont typeface="Arial" pitchFamily="34" charset="0"/>
              <a:buNone/>
            </a:pPr>
            <a:r>
              <a:rPr lang="it-IT" sz="1600" b="1" spc="-55">
                <a:latin typeface="Tahoma"/>
                <a:cs typeface="Tahoma"/>
              </a:rPr>
              <a:t>1. Definire gli obiettivi della Social Media Strategy</a:t>
            </a:r>
            <a:endParaRPr lang="it-IT" sz="1600">
              <a:latin typeface="Tahoma"/>
              <a:cs typeface="Tahoma"/>
            </a:endParaRPr>
          </a:p>
          <a:p>
            <a:pPr marL="0" marR="5715" indent="0" algn="just">
              <a:lnSpc>
                <a:spcPct val="110100"/>
              </a:lnSpc>
              <a:spcBef>
                <a:spcPts val="10"/>
              </a:spcBef>
              <a:buFont typeface="Arial" pitchFamily="34" charset="0"/>
              <a:buNone/>
            </a:pPr>
            <a:endParaRPr lang="it-IT" sz="1600" spc="-55">
              <a:latin typeface="Trebuchet MS"/>
              <a:cs typeface="Trebuchet MS"/>
            </a:endParaRPr>
          </a:p>
          <a:p>
            <a:pPr marL="0" marR="5715" indent="0" algn="just">
              <a:lnSpc>
                <a:spcPct val="110100"/>
              </a:lnSpc>
              <a:spcBef>
                <a:spcPts val="10"/>
              </a:spcBef>
              <a:buFont typeface="Arial" pitchFamily="34" charset="0"/>
              <a:buNone/>
            </a:pPr>
            <a:r>
              <a:rPr lang="it-IT" sz="1600" spc="-55">
                <a:latin typeface="Trebuchet MS"/>
                <a:cs typeface="Trebuchet MS"/>
              </a:rPr>
              <a:t>Gli </a:t>
            </a:r>
            <a:r>
              <a:rPr lang="it-IT" sz="1600" spc="-40">
                <a:latin typeface="Trebuchet MS"/>
                <a:cs typeface="Trebuchet MS"/>
              </a:rPr>
              <a:t>obiettivi </a:t>
            </a:r>
            <a:r>
              <a:rPr lang="it-IT" sz="1600" spc="-10">
                <a:latin typeface="Trebuchet MS"/>
                <a:cs typeface="Trebuchet MS"/>
              </a:rPr>
              <a:t>rispondono </a:t>
            </a:r>
            <a:r>
              <a:rPr lang="it-IT" sz="1600" spc="-5">
                <a:latin typeface="Trebuchet MS"/>
                <a:cs typeface="Trebuchet MS"/>
              </a:rPr>
              <a:t> </a:t>
            </a:r>
            <a:r>
              <a:rPr lang="it-IT" sz="1600" spc="-60">
                <a:latin typeface="Trebuchet MS"/>
                <a:cs typeface="Trebuchet MS"/>
              </a:rPr>
              <a:t>alle</a:t>
            </a:r>
            <a:r>
              <a:rPr lang="it-IT" sz="1600" spc="-100">
                <a:latin typeface="Trebuchet MS"/>
                <a:cs typeface="Trebuchet MS"/>
              </a:rPr>
              <a:t> </a:t>
            </a:r>
            <a:r>
              <a:rPr lang="it-IT" sz="1600" spc="-25">
                <a:latin typeface="Trebuchet MS"/>
                <a:cs typeface="Trebuchet MS"/>
              </a:rPr>
              <a:t>esigenze</a:t>
            </a:r>
            <a:r>
              <a:rPr lang="it-IT" sz="1600" spc="-95">
                <a:latin typeface="Trebuchet MS"/>
                <a:cs typeface="Trebuchet MS"/>
              </a:rPr>
              <a:t> </a:t>
            </a:r>
            <a:r>
              <a:rPr lang="it-IT" sz="1600" spc="-50">
                <a:latin typeface="Trebuchet MS"/>
                <a:cs typeface="Trebuchet MS"/>
              </a:rPr>
              <a:t>identificate</a:t>
            </a:r>
            <a:r>
              <a:rPr lang="it-IT" sz="1600" spc="-95">
                <a:latin typeface="Trebuchet MS"/>
                <a:cs typeface="Trebuchet MS"/>
              </a:rPr>
              <a:t> </a:t>
            </a:r>
            <a:r>
              <a:rPr lang="it-IT" sz="1600" spc="-40">
                <a:latin typeface="Trebuchet MS"/>
                <a:cs typeface="Trebuchet MS"/>
              </a:rPr>
              <a:t>nel</a:t>
            </a:r>
            <a:r>
              <a:rPr lang="it-IT" sz="1600" spc="-100">
                <a:latin typeface="Trebuchet MS"/>
                <a:cs typeface="Trebuchet MS"/>
              </a:rPr>
              <a:t> </a:t>
            </a:r>
            <a:r>
              <a:rPr lang="it-IT" sz="1600" spc="-25">
                <a:latin typeface="Trebuchet MS"/>
                <a:cs typeface="Trebuchet MS"/>
              </a:rPr>
              <a:t>corso</a:t>
            </a:r>
            <a:r>
              <a:rPr lang="it-IT" sz="1600" spc="-90">
                <a:latin typeface="Trebuchet MS"/>
                <a:cs typeface="Trebuchet MS"/>
              </a:rPr>
              <a:t> </a:t>
            </a:r>
            <a:r>
              <a:rPr lang="it-IT" sz="1600" spc="-55">
                <a:latin typeface="Trebuchet MS"/>
                <a:cs typeface="Trebuchet MS"/>
              </a:rPr>
              <a:t>dell’analisi</a:t>
            </a:r>
            <a:r>
              <a:rPr lang="it-IT" sz="1600" spc="-95">
                <a:latin typeface="Trebuchet MS"/>
                <a:cs typeface="Trebuchet MS"/>
              </a:rPr>
              <a:t> </a:t>
            </a:r>
            <a:r>
              <a:rPr lang="it-IT" sz="1600" spc="-30">
                <a:latin typeface="Trebuchet MS"/>
                <a:cs typeface="Trebuchet MS"/>
              </a:rPr>
              <a:t>di</a:t>
            </a:r>
            <a:r>
              <a:rPr lang="it-IT" sz="1600" spc="-100">
                <a:latin typeface="Trebuchet MS"/>
                <a:cs typeface="Trebuchet MS"/>
              </a:rPr>
              <a:t> </a:t>
            </a:r>
            <a:r>
              <a:rPr lang="it-IT" sz="1600" spc="-50">
                <a:latin typeface="Trebuchet MS"/>
                <a:cs typeface="Trebuchet MS"/>
              </a:rPr>
              <a:t>contesto,</a:t>
            </a:r>
            <a:r>
              <a:rPr lang="it-IT" sz="1600" spc="-95">
                <a:latin typeface="Trebuchet MS"/>
                <a:cs typeface="Trebuchet MS"/>
              </a:rPr>
              <a:t> </a:t>
            </a:r>
            <a:r>
              <a:rPr lang="it-IT" sz="1600" spc="-15">
                <a:latin typeface="Trebuchet MS"/>
                <a:cs typeface="Trebuchet MS"/>
              </a:rPr>
              <a:t>supportando</a:t>
            </a:r>
            <a:r>
              <a:rPr lang="it-IT" sz="1600" spc="-100">
                <a:latin typeface="Trebuchet MS"/>
                <a:cs typeface="Trebuchet MS"/>
              </a:rPr>
              <a:t> </a:t>
            </a:r>
            <a:r>
              <a:rPr lang="it-IT" sz="1600" spc="-60">
                <a:latin typeface="Trebuchet MS"/>
                <a:cs typeface="Trebuchet MS"/>
              </a:rPr>
              <a:t>al</a:t>
            </a:r>
            <a:r>
              <a:rPr lang="it-IT" sz="1600" spc="-95">
                <a:latin typeface="Trebuchet MS"/>
                <a:cs typeface="Trebuchet MS"/>
              </a:rPr>
              <a:t> </a:t>
            </a:r>
            <a:r>
              <a:rPr lang="it-IT" sz="1600" spc="-25">
                <a:latin typeface="Trebuchet MS"/>
                <a:cs typeface="Trebuchet MS"/>
              </a:rPr>
              <a:t>tempo </a:t>
            </a:r>
            <a:r>
              <a:rPr lang="it-IT" sz="1600" spc="-320">
                <a:latin typeface="Trebuchet MS"/>
                <a:cs typeface="Trebuchet MS"/>
              </a:rPr>
              <a:t> </a:t>
            </a:r>
            <a:r>
              <a:rPr lang="it-IT" sz="1600" spc="-35">
                <a:latin typeface="Trebuchet MS"/>
                <a:cs typeface="Trebuchet MS"/>
              </a:rPr>
              <a:t>stess</a:t>
            </a:r>
            <a:r>
              <a:rPr lang="it-IT" sz="1600" spc="10">
                <a:latin typeface="Trebuchet MS"/>
                <a:cs typeface="Trebuchet MS"/>
              </a:rPr>
              <a:t>o</a:t>
            </a:r>
            <a:r>
              <a:rPr lang="it-IT" sz="1600" spc="-105">
                <a:latin typeface="Trebuchet MS"/>
                <a:cs typeface="Trebuchet MS"/>
              </a:rPr>
              <a:t> </a:t>
            </a:r>
            <a:r>
              <a:rPr lang="it-IT" sz="1600" spc="-60">
                <a:latin typeface="Trebuchet MS"/>
                <a:cs typeface="Trebuchet MS"/>
              </a:rPr>
              <a:t>i</a:t>
            </a:r>
            <a:r>
              <a:rPr lang="it-IT" sz="1600" spc="-100">
                <a:latin typeface="Trebuchet MS"/>
                <a:cs typeface="Trebuchet MS"/>
              </a:rPr>
              <a:t> </a:t>
            </a:r>
            <a:r>
              <a:rPr lang="it-IT" sz="1600" spc="-15">
                <a:latin typeface="Trebuchet MS"/>
                <a:cs typeface="Trebuchet MS"/>
              </a:rPr>
              <a:t>più</a:t>
            </a:r>
            <a:r>
              <a:rPr lang="it-IT" sz="1600" spc="-100">
                <a:latin typeface="Trebuchet MS"/>
                <a:cs typeface="Trebuchet MS"/>
              </a:rPr>
              <a:t> </a:t>
            </a:r>
            <a:r>
              <a:rPr lang="it-IT" sz="1600" spc="-50">
                <a:latin typeface="Trebuchet MS"/>
                <a:cs typeface="Trebuchet MS"/>
              </a:rPr>
              <a:t>a</a:t>
            </a:r>
            <a:r>
              <a:rPr lang="it-IT" sz="1600">
                <a:latin typeface="Trebuchet MS"/>
                <a:cs typeface="Trebuchet MS"/>
              </a:rPr>
              <a:t>m</a:t>
            </a:r>
            <a:r>
              <a:rPr lang="it-IT" sz="1600" spc="-25">
                <a:latin typeface="Trebuchet MS"/>
                <a:cs typeface="Trebuchet MS"/>
              </a:rPr>
              <a:t>pi</a:t>
            </a:r>
            <a:r>
              <a:rPr lang="it-IT" sz="1600" spc="-100">
                <a:latin typeface="Trebuchet MS"/>
                <a:cs typeface="Trebuchet MS"/>
              </a:rPr>
              <a:t> </a:t>
            </a:r>
            <a:r>
              <a:rPr lang="it-IT" sz="1600" spc="-40">
                <a:latin typeface="Trebuchet MS"/>
                <a:cs typeface="Trebuchet MS"/>
              </a:rPr>
              <a:t>obiettivi</a:t>
            </a:r>
            <a:r>
              <a:rPr lang="it-IT" sz="1600" spc="-100">
                <a:latin typeface="Trebuchet MS"/>
                <a:cs typeface="Trebuchet MS"/>
              </a:rPr>
              <a:t> </a:t>
            </a:r>
            <a:r>
              <a:rPr lang="it-IT" sz="1600" spc="-30">
                <a:latin typeface="Trebuchet MS"/>
                <a:cs typeface="Trebuchet MS"/>
              </a:rPr>
              <a:t>di</a:t>
            </a:r>
            <a:r>
              <a:rPr lang="it-IT" sz="1600" spc="-100">
                <a:latin typeface="Trebuchet MS"/>
                <a:cs typeface="Trebuchet MS"/>
              </a:rPr>
              <a:t> </a:t>
            </a:r>
            <a:r>
              <a:rPr lang="it-IT" sz="1600" spc="-30">
                <a:latin typeface="Trebuchet MS"/>
                <a:cs typeface="Trebuchet MS"/>
              </a:rPr>
              <a:t>comunicaz</a:t>
            </a:r>
            <a:r>
              <a:rPr lang="it-IT" sz="1600" spc="-25">
                <a:latin typeface="Trebuchet MS"/>
                <a:cs typeface="Trebuchet MS"/>
              </a:rPr>
              <a:t>ione</a:t>
            </a:r>
            <a:r>
              <a:rPr lang="it-IT" sz="1600" spc="-100">
                <a:latin typeface="Trebuchet MS"/>
                <a:cs typeface="Trebuchet MS"/>
              </a:rPr>
              <a:t> </a:t>
            </a:r>
            <a:r>
              <a:rPr lang="it-IT" sz="1600" spc="-50">
                <a:latin typeface="Trebuchet MS"/>
                <a:cs typeface="Trebuchet MS"/>
              </a:rPr>
              <a:t>e</a:t>
            </a:r>
            <a:r>
              <a:rPr lang="it-IT" sz="1600" spc="-100">
                <a:latin typeface="Trebuchet MS"/>
                <a:cs typeface="Trebuchet MS"/>
              </a:rPr>
              <a:t> </a:t>
            </a:r>
            <a:r>
              <a:rPr lang="it-IT" sz="1600" spc="-40">
                <a:latin typeface="Trebuchet MS"/>
                <a:cs typeface="Trebuchet MS"/>
              </a:rPr>
              <a:t>quelli</a:t>
            </a:r>
            <a:r>
              <a:rPr lang="it-IT" sz="1600" spc="-100">
                <a:latin typeface="Trebuchet MS"/>
                <a:cs typeface="Trebuchet MS"/>
              </a:rPr>
              <a:t> </a:t>
            </a:r>
            <a:r>
              <a:rPr lang="it-IT" sz="1600" spc="-50">
                <a:latin typeface="Trebuchet MS"/>
                <a:cs typeface="Trebuchet MS"/>
              </a:rPr>
              <a:t>istituzionali.</a:t>
            </a:r>
            <a:endParaRPr lang="it-IT" sz="1600">
              <a:latin typeface="Trebuchet MS"/>
              <a:cs typeface="Trebuchet MS"/>
            </a:endParaRPr>
          </a:p>
          <a:p>
            <a:pPr marL="0" indent="0" algn="just">
              <a:spcBef>
                <a:spcPts val="135"/>
              </a:spcBef>
              <a:buFont typeface="Arial" pitchFamily="34" charset="0"/>
              <a:buNone/>
            </a:pPr>
            <a:br>
              <a:rPr lang="it-IT" sz="1600" spc="-50">
                <a:latin typeface="Trebuchet MS"/>
                <a:cs typeface="Trebuchet MS"/>
              </a:rPr>
            </a:br>
            <a:r>
              <a:rPr lang="it-IT" sz="1600" spc="-50">
                <a:latin typeface="Trebuchet MS"/>
                <a:cs typeface="Trebuchet MS"/>
              </a:rPr>
              <a:t>L’obiettivo</a:t>
            </a:r>
            <a:r>
              <a:rPr lang="it-IT" sz="1600" spc="-90">
                <a:latin typeface="Trebuchet MS"/>
                <a:cs typeface="Trebuchet MS"/>
              </a:rPr>
              <a:t> </a:t>
            </a:r>
            <a:r>
              <a:rPr lang="it-IT" sz="1600" spc="-20">
                <a:latin typeface="Trebuchet MS"/>
                <a:cs typeface="Trebuchet MS"/>
              </a:rPr>
              <a:t>ha</a:t>
            </a:r>
            <a:r>
              <a:rPr lang="it-IT" sz="1600" spc="-85">
                <a:latin typeface="Trebuchet MS"/>
                <a:cs typeface="Trebuchet MS"/>
              </a:rPr>
              <a:t> </a:t>
            </a:r>
            <a:r>
              <a:rPr lang="it-IT" sz="1600" spc="-15">
                <a:latin typeface="Trebuchet MS"/>
                <a:cs typeface="Trebuchet MS"/>
              </a:rPr>
              <a:t>maggiori</a:t>
            </a:r>
            <a:r>
              <a:rPr lang="it-IT" sz="1600" spc="-85">
                <a:latin typeface="Trebuchet MS"/>
                <a:cs typeface="Trebuchet MS"/>
              </a:rPr>
              <a:t> </a:t>
            </a:r>
            <a:r>
              <a:rPr lang="it-IT" sz="1600" spc="-35">
                <a:latin typeface="Trebuchet MS"/>
                <a:cs typeface="Trebuchet MS"/>
              </a:rPr>
              <a:t>possibilità</a:t>
            </a:r>
            <a:r>
              <a:rPr lang="it-IT" sz="1600" spc="-90">
                <a:latin typeface="Trebuchet MS"/>
                <a:cs typeface="Trebuchet MS"/>
              </a:rPr>
              <a:t> </a:t>
            </a:r>
            <a:r>
              <a:rPr lang="it-IT" sz="1600" spc="-30">
                <a:latin typeface="Trebuchet MS"/>
                <a:cs typeface="Trebuchet MS"/>
              </a:rPr>
              <a:t>di</a:t>
            </a:r>
            <a:r>
              <a:rPr lang="it-IT" sz="1600" spc="-80">
                <a:latin typeface="Trebuchet MS"/>
                <a:cs typeface="Trebuchet MS"/>
              </a:rPr>
              <a:t> </a:t>
            </a:r>
            <a:r>
              <a:rPr lang="it-IT" sz="1600" spc="-25">
                <a:latin typeface="Trebuchet MS"/>
                <a:cs typeface="Trebuchet MS"/>
              </a:rPr>
              <a:t>successo</a:t>
            </a:r>
            <a:r>
              <a:rPr lang="it-IT" sz="1600" spc="-85">
                <a:latin typeface="Trebuchet MS"/>
                <a:cs typeface="Trebuchet MS"/>
              </a:rPr>
              <a:t> </a:t>
            </a:r>
            <a:r>
              <a:rPr lang="it-IT" sz="1600" spc="-20">
                <a:latin typeface="Trebuchet MS"/>
                <a:cs typeface="Trebuchet MS"/>
              </a:rPr>
              <a:t>quanto</a:t>
            </a:r>
            <a:r>
              <a:rPr lang="it-IT" sz="1600" spc="-85">
                <a:latin typeface="Trebuchet MS"/>
                <a:cs typeface="Trebuchet MS"/>
              </a:rPr>
              <a:t> </a:t>
            </a:r>
            <a:r>
              <a:rPr lang="it-IT" sz="1600" spc="-15">
                <a:latin typeface="Trebuchet MS"/>
                <a:cs typeface="Trebuchet MS"/>
              </a:rPr>
              <a:t>più</a:t>
            </a:r>
            <a:r>
              <a:rPr lang="it-IT" sz="1600" spc="-90">
                <a:latin typeface="Trebuchet MS"/>
                <a:cs typeface="Trebuchet MS"/>
              </a:rPr>
              <a:t> </a:t>
            </a:r>
            <a:r>
              <a:rPr lang="it-IT" sz="1600" spc="-65">
                <a:latin typeface="Trebuchet MS"/>
                <a:cs typeface="Trebuchet MS"/>
              </a:rPr>
              <a:t>risulta:</a:t>
            </a:r>
            <a:endParaRPr lang="it-IT" sz="1600">
              <a:latin typeface="Trebuchet MS"/>
              <a:cs typeface="Trebuchet MS"/>
            </a:endParaRPr>
          </a:p>
          <a:p>
            <a:pPr marL="241300" marR="5080" indent="-228600">
              <a:lnSpc>
                <a:spcPct val="110500"/>
              </a:lnSpc>
              <a:spcBef>
                <a:spcPts val="65"/>
              </a:spcBef>
              <a:buClr>
                <a:srgbClr val="3F3F3F"/>
              </a:buClr>
              <a:buSzPct val="109090"/>
              <a:buFont typeface="Times New Roman"/>
              <a:buChar char="▪"/>
              <a:tabLst>
                <a:tab pos="240665" algn="l"/>
                <a:tab pos="241300" algn="l"/>
              </a:tabLst>
            </a:pPr>
            <a:r>
              <a:rPr lang="it-IT" sz="1600" spc="-50">
                <a:latin typeface="Trebuchet MS"/>
                <a:cs typeface="Trebuchet MS"/>
              </a:rPr>
              <a:t>Specifico.</a:t>
            </a:r>
            <a:r>
              <a:rPr lang="it-IT" sz="1600" spc="170">
                <a:latin typeface="Trebuchet MS"/>
                <a:cs typeface="Trebuchet MS"/>
              </a:rPr>
              <a:t> </a:t>
            </a:r>
            <a:r>
              <a:rPr lang="it-IT" sz="1600">
                <a:latin typeface="Trebuchet MS"/>
                <a:cs typeface="Trebuchet MS"/>
              </a:rPr>
              <a:t>Un</a:t>
            </a:r>
            <a:r>
              <a:rPr lang="it-IT" sz="1600" spc="170">
                <a:latin typeface="Trebuchet MS"/>
                <a:cs typeface="Trebuchet MS"/>
              </a:rPr>
              <a:t> </a:t>
            </a:r>
            <a:r>
              <a:rPr lang="it-IT" sz="1600" spc="-35">
                <a:latin typeface="Trebuchet MS"/>
                <a:cs typeface="Trebuchet MS"/>
              </a:rPr>
              <a:t>obiettivo</a:t>
            </a:r>
            <a:r>
              <a:rPr lang="it-IT" sz="1600" spc="170">
                <a:latin typeface="Trebuchet MS"/>
                <a:cs typeface="Trebuchet MS"/>
              </a:rPr>
              <a:t> </a:t>
            </a:r>
            <a:r>
              <a:rPr lang="it-IT" sz="1600" spc="-10">
                <a:latin typeface="Trebuchet MS"/>
                <a:cs typeface="Trebuchet MS"/>
              </a:rPr>
              <a:t>ben</a:t>
            </a:r>
            <a:r>
              <a:rPr lang="it-IT" sz="1600" spc="170">
                <a:latin typeface="Trebuchet MS"/>
                <a:cs typeface="Trebuchet MS"/>
              </a:rPr>
              <a:t> </a:t>
            </a:r>
            <a:r>
              <a:rPr lang="it-IT" sz="1600" spc="-40">
                <a:latin typeface="Trebuchet MS"/>
                <a:cs typeface="Trebuchet MS"/>
              </a:rPr>
              <a:t>definito</a:t>
            </a:r>
            <a:r>
              <a:rPr lang="it-IT" sz="1600" spc="170">
                <a:latin typeface="Trebuchet MS"/>
                <a:cs typeface="Trebuchet MS"/>
              </a:rPr>
              <a:t> </a:t>
            </a:r>
            <a:r>
              <a:rPr lang="it-IT" sz="1600" spc="-50">
                <a:latin typeface="Trebuchet MS"/>
                <a:cs typeface="Trebuchet MS"/>
              </a:rPr>
              <a:t>è</a:t>
            </a:r>
            <a:r>
              <a:rPr lang="it-IT" sz="1600" spc="170">
                <a:latin typeface="Trebuchet MS"/>
                <a:cs typeface="Trebuchet MS"/>
              </a:rPr>
              <a:t> </a:t>
            </a:r>
            <a:r>
              <a:rPr lang="it-IT" sz="1600" spc="-35">
                <a:latin typeface="Trebuchet MS"/>
                <a:cs typeface="Trebuchet MS"/>
              </a:rPr>
              <a:t>immediatamente</a:t>
            </a:r>
            <a:r>
              <a:rPr lang="it-IT" sz="1600" spc="170">
                <a:latin typeface="Trebuchet MS"/>
                <a:cs typeface="Trebuchet MS"/>
              </a:rPr>
              <a:t> </a:t>
            </a:r>
            <a:r>
              <a:rPr lang="it-IT" sz="1600" spc="-40">
                <a:latin typeface="Trebuchet MS"/>
                <a:cs typeface="Trebuchet MS"/>
              </a:rPr>
              <a:t>comprensibile,</a:t>
            </a:r>
            <a:r>
              <a:rPr lang="it-IT" sz="1600" spc="170">
                <a:latin typeface="Trebuchet MS"/>
                <a:cs typeface="Trebuchet MS"/>
              </a:rPr>
              <a:t> </a:t>
            </a:r>
            <a:r>
              <a:rPr lang="it-IT" sz="1600" spc="-50">
                <a:latin typeface="Trebuchet MS"/>
                <a:cs typeface="Trebuchet MS"/>
              </a:rPr>
              <a:t>e </a:t>
            </a:r>
            <a:r>
              <a:rPr lang="it-IT" sz="1600" spc="-315">
                <a:latin typeface="Trebuchet MS"/>
                <a:cs typeface="Trebuchet MS"/>
              </a:rPr>
              <a:t> </a:t>
            </a:r>
            <a:r>
              <a:rPr lang="it-IT" sz="1600" spc="-10">
                <a:latin typeface="Trebuchet MS"/>
                <a:cs typeface="Trebuchet MS"/>
              </a:rPr>
              <a:t>dunque</a:t>
            </a:r>
            <a:r>
              <a:rPr lang="it-IT" sz="1600" spc="-100">
                <a:latin typeface="Trebuchet MS"/>
                <a:cs typeface="Trebuchet MS"/>
              </a:rPr>
              <a:t> </a:t>
            </a:r>
            <a:r>
              <a:rPr lang="it-IT" sz="1600" spc="-15">
                <a:latin typeface="Trebuchet MS"/>
                <a:cs typeface="Trebuchet MS"/>
              </a:rPr>
              <a:t>meno</a:t>
            </a:r>
            <a:r>
              <a:rPr lang="it-IT" sz="1600" spc="-100">
                <a:latin typeface="Trebuchet MS"/>
                <a:cs typeface="Trebuchet MS"/>
              </a:rPr>
              <a:t> </a:t>
            </a:r>
            <a:r>
              <a:rPr lang="it-IT" sz="1600" spc="-20">
                <a:latin typeface="Trebuchet MS"/>
                <a:cs typeface="Trebuchet MS"/>
              </a:rPr>
              <a:t>esposto</a:t>
            </a:r>
            <a:r>
              <a:rPr lang="it-IT" sz="1600" spc="-100">
                <a:latin typeface="Trebuchet MS"/>
                <a:cs typeface="Trebuchet MS"/>
              </a:rPr>
              <a:t> </a:t>
            </a:r>
            <a:r>
              <a:rPr lang="it-IT" sz="1600" spc="-60">
                <a:latin typeface="Trebuchet MS"/>
                <a:cs typeface="Trebuchet MS"/>
              </a:rPr>
              <a:t>al</a:t>
            </a:r>
            <a:r>
              <a:rPr lang="it-IT" sz="1600" spc="-100">
                <a:latin typeface="Trebuchet MS"/>
                <a:cs typeface="Trebuchet MS"/>
              </a:rPr>
              <a:t> </a:t>
            </a:r>
            <a:r>
              <a:rPr lang="it-IT" sz="1600" spc="-35">
                <a:latin typeface="Trebuchet MS"/>
                <a:cs typeface="Trebuchet MS"/>
              </a:rPr>
              <a:t>rischio</a:t>
            </a:r>
            <a:r>
              <a:rPr lang="it-IT" sz="1600" spc="-100">
                <a:latin typeface="Trebuchet MS"/>
                <a:cs typeface="Trebuchet MS"/>
              </a:rPr>
              <a:t> </a:t>
            </a:r>
            <a:r>
              <a:rPr lang="it-IT" sz="1600" spc="-30">
                <a:latin typeface="Trebuchet MS"/>
                <a:cs typeface="Trebuchet MS"/>
              </a:rPr>
              <a:t>di</a:t>
            </a:r>
            <a:r>
              <a:rPr lang="it-IT" sz="1600" spc="-100">
                <a:latin typeface="Trebuchet MS"/>
                <a:cs typeface="Trebuchet MS"/>
              </a:rPr>
              <a:t> </a:t>
            </a:r>
            <a:r>
              <a:rPr lang="it-IT" sz="1600" spc="-50">
                <a:latin typeface="Trebuchet MS"/>
                <a:cs typeface="Trebuchet MS"/>
              </a:rPr>
              <a:t>fraintendimento.</a:t>
            </a:r>
            <a:endParaRPr lang="it-IT" sz="1600">
              <a:latin typeface="Trebuchet MS"/>
              <a:cs typeface="Trebuchet MS"/>
            </a:endParaRPr>
          </a:p>
          <a:p>
            <a:pPr marL="241300" marR="5080" indent="-228600">
              <a:lnSpc>
                <a:spcPct val="110500"/>
              </a:lnSpc>
              <a:spcBef>
                <a:spcPts val="70"/>
              </a:spcBef>
              <a:buClr>
                <a:srgbClr val="3F3F3F"/>
              </a:buClr>
              <a:buSzPct val="109090"/>
              <a:buFont typeface="Times New Roman"/>
              <a:buChar char="▪"/>
              <a:tabLst>
                <a:tab pos="240665" algn="l"/>
                <a:tab pos="241300" algn="l"/>
              </a:tabLst>
            </a:pPr>
            <a:r>
              <a:rPr lang="it-IT" sz="1600" spc="-60">
                <a:latin typeface="Trebuchet MS"/>
                <a:cs typeface="Trebuchet MS"/>
              </a:rPr>
              <a:t>Pertinente.</a:t>
            </a:r>
            <a:r>
              <a:rPr lang="it-IT" sz="1600" spc="95">
                <a:latin typeface="Trebuchet MS"/>
                <a:cs typeface="Trebuchet MS"/>
              </a:rPr>
              <a:t> </a:t>
            </a:r>
            <a:r>
              <a:rPr lang="it-IT" sz="1600">
                <a:latin typeface="Trebuchet MS"/>
                <a:cs typeface="Trebuchet MS"/>
              </a:rPr>
              <a:t>Un</a:t>
            </a:r>
            <a:r>
              <a:rPr lang="it-IT" sz="1600" spc="40">
                <a:latin typeface="Trebuchet MS"/>
                <a:cs typeface="Trebuchet MS"/>
              </a:rPr>
              <a:t> </a:t>
            </a:r>
            <a:r>
              <a:rPr lang="it-IT" sz="1600" spc="-35">
                <a:latin typeface="Trebuchet MS"/>
                <a:cs typeface="Trebuchet MS"/>
              </a:rPr>
              <a:t>obiettivo</a:t>
            </a:r>
            <a:r>
              <a:rPr lang="it-IT" sz="1600" spc="75">
                <a:latin typeface="Trebuchet MS"/>
                <a:cs typeface="Trebuchet MS"/>
              </a:rPr>
              <a:t> </a:t>
            </a:r>
            <a:r>
              <a:rPr lang="it-IT" sz="1600" spc="-45">
                <a:latin typeface="Trebuchet MS"/>
                <a:cs typeface="Trebuchet MS"/>
              </a:rPr>
              <a:t>coerente</a:t>
            </a:r>
            <a:r>
              <a:rPr lang="it-IT" sz="1600" spc="85">
                <a:latin typeface="Trebuchet MS"/>
                <a:cs typeface="Trebuchet MS"/>
              </a:rPr>
              <a:t> </a:t>
            </a:r>
            <a:r>
              <a:rPr lang="it-IT" sz="1600" spc="-15">
                <a:latin typeface="Trebuchet MS"/>
                <a:cs typeface="Trebuchet MS"/>
              </a:rPr>
              <a:t>con</a:t>
            </a:r>
            <a:r>
              <a:rPr lang="it-IT" sz="1600" spc="55">
                <a:latin typeface="Trebuchet MS"/>
                <a:cs typeface="Trebuchet MS"/>
              </a:rPr>
              <a:t> </a:t>
            </a:r>
            <a:r>
              <a:rPr lang="it-IT" sz="1600" spc="-60">
                <a:latin typeface="Trebuchet MS"/>
                <a:cs typeface="Trebuchet MS"/>
              </a:rPr>
              <a:t>le</a:t>
            </a:r>
            <a:r>
              <a:rPr lang="it-IT" sz="1600" spc="100">
                <a:latin typeface="Trebuchet MS"/>
                <a:cs typeface="Trebuchet MS"/>
              </a:rPr>
              <a:t> </a:t>
            </a:r>
            <a:r>
              <a:rPr lang="it-IT" sz="1600" spc="-55">
                <a:latin typeface="Trebuchet MS"/>
                <a:cs typeface="Trebuchet MS"/>
              </a:rPr>
              <a:t>finalità</a:t>
            </a:r>
            <a:r>
              <a:rPr lang="it-IT" sz="1600" spc="95">
                <a:latin typeface="Trebuchet MS"/>
                <a:cs typeface="Trebuchet MS"/>
              </a:rPr>
              <a:t> </a:t>
            </a:r>
            <a:r>
              <a:rPr lang="it-IT" sz="1600" spc="-40">
                <a:latin typeface="Trebuchet MS"/>
                <a:cs typeface="Trebuchet MS"/>
              </a:rPr>
              <a:t>istituzionali</a:t>
            </a:r>
            <a:r>
              <a:rPr lang="it-IT" sz="1600" spc="80">
                <a:latin typeface="Trebuchet MS"/>
                <a:cs typeface="Trebuchet MS"/>
              </a:rPr>
              <a:t> </a:t>
            </a:r>
            <a:r>
              <a:rPr lang="it-IT" sz="1600" spc="-60">
                <a:latin typeface="Trebuchet MS"/>
                <a:cs typeface="Trebuchet MS"/>
              </a:rPr>
              <a:t>dell’ente </a:t>
            </a:r>
            <a:r>
              <a:rPr lang="it-IT" sz="1600" spc="-320">
                <a:latin typeface="Trebuchet MS"/>
                <a:cs typeface="Trebuchet MS"/>
              </a:rPr>
              <a:t> </a:t>
            </a:r>
            <a:r>
              <a:rPr lang="it-IT" sz="1600" spc="-35">
                <a:latin typeface="Trebuchet MS"/>
                <a:cs typeface="Trebuchet MS"/>
              </a:rPr>
              <a:t>contribuisce</a:t>
            </a:r>
            <a:r>
              <a:rPr lang="it-IT" sz="1600" spc="-95">
                <a:latin typeface="Trebuchet MS"/>
                <a:cs typeface="Trebuchet MS"/>
              </a:rPr>
              <a:t> </a:t>
            </a:r>
            <a:r>
              <a:rPr lang="it-IT" sz="1600" spc="-50">
                <a:latin typeface="Trebuchet MS"/>
                <a:cs typeface="Trebuchet MS"/>
              </a:rPr>
              <a:t>a</a:t>
            </a:r>
            <a:r>
              <a:rPr lang="it-IT" sz="1600" spc="-100">
                <a:latin typeface="Trebuchet MS"/>
                <a:cs typeface="Trebuchet MS"/>
              </a:rPr>
              <a:t> </a:t>
            </a:r>
            <a:r>
              <a:rPr lang="it-IT" sz="1600" spc="-15">
                <a:latin typeface="Trebuchet MS"/>
                <a:cs typeface="Trebuchet MS"/>
              </a:rPr>
              <a:t>raggiungere</a:t>
            </a:r>
            <a:r>
              <a:rPr lang="it-IT" sz="1600" spc="-100">
                <a:latin typeface="Trebuchet MS"/>
                <a:cs typeface="Trebuchet MS"/>
              </a:rPr>
              <a:t> </a:t>
            </a:r>
            <a:r>
              <a:rPr lang="it-IT" sz="1600" spc="-60">
                <a:latin typeface="Trebuchet MS"/>
                <a:cs typeface="Trebuchet MS"/>
              </a:rPr>
              <a:t>i</a:t>
            </a:r>
            <a:r>
              <a:rPr lang="it-IT" sz="1600" spc="-100">
                <a:latin typeface="Trebuchet MS"/>
                <a:cs typeface="Trebuchet MS"/>
              </a:rPr>
              <a:t> </a:t>
            </a:r>
            <a:r>
              <a:rPr lang="it-IT" sz="1600" spc="-50">
                <a:latin typeface="Trebuchet MS"/>
                <a:cs typeface="Trebuchet MS"/>
              </a:rPr>
              <a:t>risultati</a:t>
            </a:r>
            <a:r>
              <a:rPr lang="it-IT" sz="1600" spc="-100">
                <a:latin typeface="Trebuchet MS"/>
                <a:cs typeface="Trebuchet MS"/>
              </a:rPr>
              <a:t> </a:t>
            </a:r>
            <a:r>
              <a:rPr lang="it-IT" sz="1600" spc="-40">
                <a:latin typeface="Trebuchet MS"/>
                <a:cs typeface="Trebuchet MS"/>
              </a:rPr>
              <a:t>programmati.</a:t>
            </a:r>
            <a:endParaRPr lang="it-IT" sz="1600">
              <a:latin typeface="Trebuchet MS"/>
              <a:cs typeface="Trebuchet MS"/>
            </a:endParaRPr>
          </a:p>
          <a:p>
            <a:pPr marL="241300" marR="5080" indent="-228600">
              <a:lnSpc>
                <a:spcPct val="110500"/>
              </a:lnSpc>
              <a:spcBef>
                <a:spcPts val="65"/>
              </a:spcBef>
              <a:buClr>
                <a:srgbClr val="3F3F3F"/>
              </a:buClr>
              <a:buSzPct val="109090"/>
              <a:buFont typeface="Times New Roman"/>
              <a:buChar char="▪"/>
              <a:tabLst>
                <a:tab pos="240665" algn="l"/>
                <a:tab pos="241300" algn="l"/>
              </a:tabLst>
            </a:pPr>
            <a:r>
              <a:rPr lang="it-IT" sz="1600" spc="-45">
                <a:latin typeface="Trebuchet MS"/>
                <a:cs typeface="Trebuchet MS"/>
              </a:rPr>
              <a:t>Sostenibile.</a:t>
            </a:r>
            <a:r>
              <a:rPr lang="it-IT" sz="1600" spc="235">
                <a:latin typeface="Trebuchet MS"/>
                <a:cs typeface="Trebuchet MS"/>
              </a:rPr>
              <a:t> </a:t>
            </a:r>
            <a:r>
              <a:rPr lang="it-IT" sz="1600">
                <a:latin typeface="Trebuchet MS"/>
                <a:cs typeface="Trebuchet MS"/>
              </a:rPr>
              <a:t>Un</a:t>
            </a:r>
            <a:r>
              <a:rPr lang="it-IT" sz="1600" spc="190">
                <a:latin typeface="Trebuchet MS"/>
                <a:cs typeface="Trebuchet MS"/>
              </a:rPr>
              <a:t> </a:t>
            </a:r>
            <a:r>
              <a:rPr lang="it-IT" sz="1600" spc="-35">
                <a:latin typeface="Trebuchet MS"/>
                <a:cs typeface="Trebuchet MS"/>
              </a:rPr>
              <a:t>obiettivo</a:t>
            </a:r>
            <a:r>
              <a:rPr lang="it-IT" sz="1600" spc="225">
                <a:latin typeface="Trebuchet MS"/>
                <a:cs typeface="Trebuchet MS"/>
              </a:rPr>
              <a:t> </a:t>
            </a:r>
            <a:r>
              <a:rPr lang="it-IT" sz="1600" spc="-15">
                <a:latin typeface="Trebuchet MS"/>
                <a:cs typeface="Trebuchet MS"/>
              </a:rPr>
              <a:t>raggiungibile</a:t>
            </a:r>
            <a:r>
              <a:rPr lang="it-IT" sz="1600" spc="204">
                <a:latin typeface="Trebuchet MS"/>
                <a:cs typeface="Trebuchet MS"/>
              </a:rPr>
              <a:t> </a:t>
            </a:r>
            <a:r>
              <a:rPr lang="it-IT" sz="1600" spc="-35">
                <a:latin typeface="Trebuchet MS"/>
                <a:cs typeface="Trebuchet MS"/>
              </a:rPr>
              <a:t>garantisce</a:t>
            </a:r>
            <a:r>
              <a:rPr lang="it-IT" sz="1600" spc="225">
                <a:latin typeface="Trebuchet MS"/>
                <a:cs typeface="Trebuchet MS"/>
              </a:rPr>
              <a:t> </a:t>
            </a:r>
            <a:r>
              <a:rPr lang="it-IT" sz="1600" spc="-50">
                <a:latin typeface="Trebuchet MS"/>
                <a:cs typeface="Trebuchet MS"/>
              </a:rPr>
              <a:t>l’uso</a:t>
            </a:r>
            <a:r>
              <a:rPr lang="it-IT" sz="1600" spc="-40">
                <a:latin typeface="Trebuchet MS"/>
                <a:cs typeface="Trebuchet MS"/>
              </a:rPr>
              <a:t> </a:t>
            </a:r>
            <a:r>
              <a:rPr lang="it-IT" sz="1600" spc="-45">
                <a:latin typeface="Trebuchet MS"/>
                <a:cs typeface="Trebuchet MS"/>
              </a:rPr>
              <a:t>razionale</a:t>
            </a:r>
            <a:r>
              <a:rPr lang="it-IT" sz="1600" spc="235">
                <a:latin typeface="Trebuchet MS"/>
                <a:cs typeface="Trebuchet MS"/>
              </a:rPr>
              <a:t> </a:t>
            </a:r>
            <a:r>
              <a:rPr lang="it-IT" sz="1600" spc="-25">
                <a:latin typeface="Trebuchet MS"/>
                <a:cs typeface="Trebuchet MS"/>
              </a:rPr>
              <a:t>ed </a:t>
            </a:r>
            <a:r>
              <a:rPr lang="it-IT" sz="1600" spc="-320">
                <a:latin typeface="Trebuchet MS"/>
                <a:cs typeface="Trebuchet MS"/>
              </a:rPr>
              <a:t> </a:t>
            </a:r>
            <a:r>
              <a:rPr lang="it-IT" sz="1600" spc="-60">
                <a:latin typeface="Trebuchet MS"/>
                <a:cs typeface="Trebuchet MS"/>
              </a:rPr>
              <a:t>efficiente</a:t>
            </a:r>
            <a:r>
              <a:rPr lang="it-IT" sz="1600" spc="-100">
                <a:latin typeface="Trebuchet MS"/>
                <a:cs typeface="Trebuchet MS"/>
              </a:rPr>
              <a:t> </a:t>
            </a:r>
            <a:r>
              <a:rPr lang="it-IT" sz="1600" spc="-45">
                <a:latin typeface="Trebuchet MS"/>
                <a:cs typeface="Trebuchet MS"/>
              </a:rPr>
              <a:t>delle</a:t>
            </a:r>
            <a:r>
              <a:rPr lang="it-IT" sz="1600" spc="-100">
                <a:latin typeface="Trebuchet MS"/>
                <a:cs typeface="Trebuchet MS"/>
              </a:rPr>
              <a:t> </a:t>
            </a:r>
            <a:r>
              <a:rPr lang="it-IT" sz="1600" spc="-40">
                <a:latin typeface="Trebuchet MS"/>
                <a:cs typeface="Trebuchet MS"/>
              </a:rPr>
              <a:t>risorse</a:t>
            </a:r>
            <a:r>
              <a:rPr lang="it-IT" sz="1600" spc="-100">
                <a:latin typeface="Trebuchet MS"/>
                <a:cs typeface="Trebuchet MS"/>
              </a:rPr>
              <a:t> </a:t>
            </a:r>
            <a:r>
              <a:rPr lang="it-IT" sz="1600" spc="-40">
                <a:latin typeface="Trebuchet MS"/>
                <a:cs typeface="Trebuchet MS"/>
              </a:rPr>
              <a:t>disponibili.</a:t>
            </a:r>
            <a:endParaRPr lang="it-IT" sz="1600">
              <a:latin typeface="Trebuchet MS"/>
              <a:cs typeface="Trebuchet MS"/>
            </a:endParaRPr>
          </a:p>
          <a:p>
            <a:pPr marL="241300" indent="-228600">
              <a:spcBef>
                <a:spcPts val="200"/>
              </a:spcBef>
              <a:buClr>
                <a:srgbClr val="3F3F3F"/>
              </a:buClr>
              <a:buSzPct val="109090"/>
              <a:buFont typeface="Times New Roman"/>
              <a:buChar char="▪"/>
              <a:tabLst>
                <a:tab pos="240665" algn="l"/>
                <a:tab pos="241300" algn="l"/>
              </a:tabLst>
            </a:pPr>
            <a:r>
              <a:rPr lang="it-IT" sz="1600" spc="-40">
                <a:latin typeface="Trebuchet MS"/>
                <a:cs typeface="Trebuchet MS"/>
              </a:rPr>
              <a:t>Misurabile.</a:t>
            </a:r>
            <a:r>
              <a:rPr lang="it-IT" sz="1600" spc="-95">
                <a:latin typeface="Trebuchet MS"/>
                <a:cs typeface="Trebuchet MS"/>
              </a:rPr>
              <a:t> </a:t>
            </a:r>
            <a:r>
              <a:rPr lang="it-IT" sz="1600">
                <a:latin typeface="Trebuchet MS"/>
                <a:cs typeface="Trebuchet MS"/>
              </a:rPr>
              <a:t>Un</a:t>
            </a:r>
            <a:r>
              <a:rPr lang="it-IT" sz="1600" spc="-90">
                <a:latin typeface="Trebuchet MS"/>
                <a:cs typeface="Trebuchet MS"/>
              </a:rPr>
              <a:t> </a:t>
            </a:r>
            <a:r>
              <a:rPr lang="it-IT" sz="1600" spc="-35">
                <a:latin typeface="Trebuchet MS"/>
                <a:cs typeface="Trebuchet MS"/>
              </a:rPr>
              <a:t>obiettivo</a:t>
            </a:r>
            <a:r>
              <a:rPr lang="it-IT" sz="1600" spc="-90">
                <a:latin typeface="Trebuchet MS"/>
                <a:cs typeface="Trebuchet MS"/>
              </a:rPr>
              <a:t> </a:t>
            </a:r>
            <a:r>
              <a:rPr lang="it-IT" sz="1600" spc="-45">
                <a:latin typeface="Trebuchet MS"/>
                <a:cs typeface="Trebuchet MS"/>
              </a:rPr>
              <a:t>quantificabile</a:t>
            </a:r>
            <a:r>
              <a:rPr lang="it-IT" sz="1600" spc="-85">
                <a:latin typeface="Trebuchet MS"/>
                <a:cs typeface="Trebuchet MS"/>
              </a:rPr>
              <a:t> </a:t>
            </a:r>
            <a:r>
              <a:rPr lang="it-IT" sz="1600" spc="-50">
                <a:latin typeface="Trebuchet MS"/>
                <a:cs typeface="Trebuchet MS"/>
              </a:rPr>
              <a:t>è</a:t>
            </a:r>
            <a:r>
              <a:rPr lang="it-IT" sz="1600" spc="-95">
                <a:latin typeface="Trebuchet MS"/>
                <a:cs typeface="Trebuchet MS"/>
              </a:rPr>
              <a:t> </a:t>
            </a:r>
            <a:r>
              <a:rPr lang="it-IT" sz="1600" spc="-50">
                <a:latin typeface="Trebuchet MS"/>
                <a:cs typeface="Trebuchet MS"/>
              </a:rPr>
              <a:t>facilmente</a:t>
            </a:r>
            <a:r>
              <a:rPr lang="it-IT" sz="1600" spc="-90">
                <a:latin typeface="Trebuchet MS"/>
                <a:cs typeface="Trebuchet MS"/>
              </a:rPr>
              <a:t> </a:t>
            </a:r>
            <a:r>
              <a:rPr lang="it-IT" sz="1600" spc="-60">
                <a:latin typeface="Trebuchet MS"/>
                <a:cs typeface="Trebuchet MS"/>
              </a:rPr>
              <a:t>verificabile.</a:t>
            </a:r>
            <a:endParaRPr lang="it-IT" sz="1600">
              <a:latin typeface="Trebuchet MS"/>
              <a:cs typeface="Trebuchet MS"/>
            </a:endParaRPr>
          </a:p>
          <a:p>
            <a:pPr marL="0" marR="30480" indent="0">
              <a:lnSpc>
                <a:spcPct val="90000"/>
              </a:lnSpc>
              <a:spcBef>
                <a:spcPts val="5"/>
              </a:spcBef>
              <a:buFont typeface="Arial" pitchFamily="34" charset="0"/>
              <a:buNone/>
            </a:pPr>
            <a:endParaRPr lang="it-IT" sz="1500" dirty="0"/>
          </a:p>
        </p:txBody>
      </p:sp>
    </p:spTree>
    <p:extLst>
      <p:ext uri="{BB962C8B-B14F-4D97-AF65-F5344CB8AC3E}">
        <p14:creationId xmlns:p14="http://schemas.microsoft.com/office/powerpoint/2010/main" val="1673275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86835" y="128470"/>
            <a:ext cx="8229600" cy="857250"/>
          </a:xfrm>
        </p:spPr>
        <p:txBody>
          <a:bodyPr anchor="ctr">
            <a:normAutofit/>
          </a:bodyPr>
          <a:lstStyle/>
          <a:p>
            <a:r>
              <a:rPr lang="en-US" dirty="0" err="1">
                <a:solidFill>
                  <a:schemeClr val="accent6"/>
                </a:solidFill>
                <a:latin typeface="Trebuchet MS" panose="020B0603020202020204" pitchFamily="34" charset="0"/>
              </a:rPr>
              <a:t>Analisi</a:t>
            </a:r>
            <a:r>
              <a:rPr lang="en-US" dirty="0">
                <a:solidFill>
                  <a:schemeClr val="accent6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chemeClr val="accent6"/>
                </a:solidFill>
                <a:latin typeface="Trebuchet MS" panose="020B0603020202020204" pitchFamily="34" charset="0"/>
              </a:rPr>
              <a:t>Strategica</a:t>
            </a:r>
            <a:endParaRPr lang="en-US" dirty="0">
              <a:solidFill>
                <a:schemeClr val="accent6"/>
              </a:solidFill>
              <a:latin typeface="Trebuchet MS" panose="020B0603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266590" y="1225432"/>
            <a:ext cx="3647562" cy="277383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lnSpc>
                <a:spcPct val="100000"/>
              </a:lnSpc>
              <a:spcBef>
                <a:spcPts val="244"/>
              </a:spcBef>
              <a:buNone/>
            </a:pPr>
            <a:r>
              <a:rPr lang="it-IT" sz="1600" b="1" spc="-55" dirty="0">
                <a:latin typeface="Tahoma"/>
                <a:cs typeface="Tahoma"/>
              </a:rPr>
              <a:t>ESEMPI:</a:t>
            </a:r>
            <a:endParaRPr lang="it-IT" sz="1600" dirty="0">
              <a:latin typeface="Trebuchet MS"/>
              <a:cs typeface="Trebuchet MS"/>
            </a:endParaRPr>
          </a:p>
          <a:p>
            <a:pPr marL="0" marR="30480" indent="0" algn="ctr">
              <a:lnSpc>
                <a:spcPct val="90000"/>
              </a:lnSpc>
              <a:spcBef>
                <a:spcPts val="5"/>
              </a:spcBef>
              <a:buNone/>
            </a:pPr>
            <a:endParaRPr lang="it-IT" sz="1500" dirty="0"/>
          </a:p>
        </p:txBody>
      </p:sp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D7980B26-5815-4535-9EBB-9E55C87EF84F}"/>
              </a:ext>
            </a:extLst>
          </p:cNvPr>
          <p:cNvSpPr txBox="1">
            <a:spLocks/>
          </p:cNvSpPr>
          <p:nvPr/>
        </p:nvSpPr>
        <p:spPr>
          <a:xfrm>
            <a:off x="143555" y="1502815"/>
            <a:ext cx="3647562" cy="3646809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244"/>
              </a:spcBef>
              <a:buFont typeface="Arial" pitchFamily="34" charset="0"/>
              <a:buNone/>
            </a:pPr>
            <a:r>
              <a:rPr lang="it-IT" sz="1600" b="1" spc="-55" dirty="0">
                <a:latin typeface="Tahoma"/>
                <a:cs typeface="Tahoma"/>
              </a:rPr>
              <a:t>2. Identificare gli interlocutori</a:t>
            </a:r>
            <a:endParaRPr lang="it-IT" sz="1600" dirty="0">
              <a:latin typeface="Tahoma"/>
              <a:cs typeface="Tahoma"/>
            </a:endParaRPr>
          </a:p>
          <a:p>
            <a:pPr marL="0" marR="5715" indent="0" algn="just">
              <a:lnSpc>
                <a:spcPct val="110100"/>
              </a:lnSpc>
              <a:spcBef>
                <a:spcPts val="10"/>
              </a:spcBef>
              <a:buFont typeface="Arial" pitchFamily="34" charset="0"/>
              <a:buNone/>
            </a:pPr>
            <a:endParaRPr lang="it-IT" sz="1600" spc="-55" dirty="0">
              <a:latin typeface="Trebuchet MS"/>
              <a:cs typeface="Trebuchet MS"/>
            </a:endParaRPr>
          </a:p>
          <a:p>
            <a:pPr marL="0" marR="5080" indent="0" algn="just">
              <a:lnSpc>
                <a:spcPct val="110100"/>
              </a:lnSpc>
              <a:buNone/>
            </a:pPr>
            <a:r>
              <a:rPr lang="it-IT" sz="1600" spc="10" dirty="0">
                <a:latin typeface="Trebuchet MS"/>
                <a:cs typeface="Trebuchet MS"/>
              </a:rPr>
              <a:t>Non</a:t>
            </a:r>
            <a:r>
              <a:rPr lang="it-IT" sz="1600" spc="-85" dirty="0">
                <a:latin typeface="Trebuchet MS"/>
                <a:cs typeface="Trebuchet MS"/>
              </a:rPr>
              <a:t> </a:t>
            </a:r>
            <a:r>
              <a:rPr lang="it-IT" sz="1600" spc="-55" dirty="0">
                <a:latin typeface="Trebuchet MS"/>
                <a:cs typeface="Trebuchet MS"/>
              </a:rPr>
              <a:t>tutti</a:t>
            </a:r>
            <a:r>
              <a:rPr lang="it-IT" sz="1600" spc="-85" dirty="0">
                <a:latin typeface="Trebuchet MS"/>
                <a:cs typeface="Trebuchet MS"/>
              </a:rPr>
              <a:t> </a:t>
            </a:r>
            <a:r>
              <a:rPr lang="it-IT" sz="1600" spc="-60" dirty="0">
                <a:latin typeface="Trebuchet MS"/>
                <a:cs typeface="Trebuchet MS"/>
              </a:rPr>
              <a:t>i</a:t>
            </a:r>
            <a:r>
              <a:rPr lang="it-IT" sz="1600" spc="-80" dirty="0">
                <a:latin typeface="Trebuchet MS"/>
                <a:cs typeface="Trebuchet MS"/>
              </a:rPr>
              <a:t> </a:t>
            </a:r>
            <a:r>
              <a:rPr lang="it-IT" sz="1600" spc="-45" dirty="0">
                <a:latin typeface="Trebuchet MS"/>
                <a:cs typeface="Trebuchet MS"/>
              </a:rPr>
              <a:t>cittadini</a:t>
            </a:r>
            <a:r>
              <a:rPr lang="it-IT" sz="1600" spc="-85" dirty="0">
                <a:latin typeface="Trebuchet MS"/>
                <a:cs typeface="Trebuchet MS"/>
              </a:rPr>
              <a:t> </a:t>
            </a:r>
            <a:r>
              <a:rPr lang="it-IT" sz="1600" spc="5" dirty="0">
                <a:latin typeface="Trebuchet MS"/>
                <a:cs typeface="Trebuchet MS"/>
              </a:rPr>
              <a:t>sono</a:t>
            </a:r>
            <a:r>
              <a:rPr lang="it-IT" sz="1600" spc="-80" dirty="0">
                <a:latin typeface="Trebuchet MS"/>
                <a:cs typeface="Trebuchet MS"/>
              </a:rPr>
              <a:t> </a:t>
            </a:r>
            <a:r>
              <a:rPr lang="it-IT" sz="1600" spc="-40" dirty="0">
                <a:latin typeface="Trebuchet MS"/>
                <a:cs typeface="Trebuchet MS"/>
              </a:rPr>
              <a:t>utenti</a:t>
            </a:r>
            <a:r>
              <a:rPr lang="it-IT" sz="1600" spc="-80" dirty="0">
                <a:latin typeface="Trebuchet MS"/>
                <a:cs typeface="Trebuchet MS"/>
              </a:rPr>
              <a:t> </a:t>
            </a:r>
            <a:r>
              <a:rPr lang="it-IT" sz="1600" spc="-60" dirty="0">
                <a:latin typeface="Trebuchet MS"/>
                <a:cs typeface="Trebuchet MS"/>
              </a:rPr>
              <a:t>social,</a:t>
            </a:r>
            <a:r>
              <a:rPr lang="it-IT" sz="1600" spc="-85" dirty="0">
                <a:latin typeface="Trebuchet MS"/>
                <a:cs typeface="Trebuchet MS"/>
              </a:rPr>
              <a:t> </a:t>
            </a:r>
            <a:r>
              <a:rPr lang="it-IT" sz="1600" spc="-50" dirty="0">
                <a:latin typeface="Trebuchet MS"/>
                <a:cs typeface="Trebuchet MS"/>
              </a:rPr>
              <a:t>e</a:t>
            </a:r>
            <a:r>
              <a:rPr lang="it-IT" sz="1600" spc="-80" dirty="0">
                <a:latin typeface="Trebuchet MS"/>
                <a:cs typeface="Trebuchet MS"/>
              </a:rPr>
              <a:t> </a:t>
            </a:r>
            <a:r>
              <a:rPr lang="it-IT" sz="1600" spc="-40" dirty="0">
                <a:latin typeface="Trebuchet MS"/>
                <a:cs typeface="Trebuchet MS"/>
              </a:rPr>
              <a:t>per</a:t>
            </a:r>
            <a:r>
              <a:rPr lang="it-IT" sz="1600" spc="-80" dirty="0">
                <a:latin typeface="Trebuchet MS"/>
                <a:cs typeface="Trebuchet MS"/>
              </a:rPr>
              <a:t> </a:t>
            </a:r>
            <a:r>
              <a:rPr lang="it-IT" sz="1600" spc="-35" dirty="0">
                <a:latin typeface="Trebuchet MS"/>
                <a:cs typeface="Trebuchet MS"/>
              </a:rPr>
              <a:t>rivolgersi</a:t>
            </a:r>
            <a:r>
              <a:rPr lang="it-IT" sz="1600" spc="-85" dirty="0">
                <a:latin typeface="Trebuchet MS"/>
                <a:cs typeface="Trebuchet MS"/>
              </a:rPr>
              <a:t> </a:t>
            </a:r>
            <a:r>
              <a:rPr lang="it-IT" sz="1600" spc="-50" dirty="0">
                <a:latin typeface="Trebuchet MS"/>
                <a:cs typeface="Trebuchet MS"/>
              </a:rPr>
              <a:t>a</a:t>
            </a:r>
            <a:r>
              <a:rPr lang="it-IT" sz="1600" spc="-75" dirty="0">
                <a:latin typeface="Trebuchet MS"/>
                <a:cs typeface="Trebuchet MS"/>
              </a:rPr>
              <a:t> </a:t>
            </a:r>
            <a:r>
              <a:rPr lang="it-IT" sz="1600" spc="-35" dirty="0">
                <a:latin typeface="Trebuchet MS"/>
                <a:cs typeface="Trebuchet MS"/>
              </a:rPr>
              <a:t>chi</a:t>
            </a:r>
            <a:r>
              <a:rPr lang="it-IT" sz="1600" spc="-85" dirty="0">
                <a:latin typeface="Trebuchet MS"/>
                <a:cs typeface="Trebuchet MS"/>
              </a:rPr>
              <a:t> </a:t>
            </a:r>
            <a:r>
              <a:rPr lang="it-IT" sz="1600" spc="5" dirty="0">
                <a:latin typeface="Trebuchet MS"/>
                <a:cs typeface="Trebuchet MS"/>
              </a:rPr>
              <a:t>non</a:t>
            </a:r>
            <a:r>
              <a:rPr lang="it-IT" sz="1600" spc="-80" dirty="0">
                <a:latin typeface="Trebuchet MS"/>
                <a:cs typeface="Trebuchet MS"/>
              </a:rPr>
              <a:t> </a:t>
            </a:r>
            <a:r>
              <a:rPr lang="it-IT" sz="1600" spc="-20" dirty="0">
                <a:latin typeface="Trebuchet MS"/>
                <a:cs typeface="Trebuchet MS"/>
              </a:rPr>
              <a:t>usa</a:t>
            </a:r>
            <a:r>
              <a:rPr lang="it-IT" sz="1600" spc="-80" dirty="0">
                <a:latin typeface="Trebuchet MS"/>
                <a:cs typeface="Trebuchet MS"/>
              </a:rPr>
              <a:t> </a:t>
            </a:r>
            <a:r>
              <a:rPr lang="it-IT" sz="1600" spc="-30" dirty="0">
                <a:latin typeface="Trebuchet MS"/>
                <a:cs typeface="Trebuchet MS"/>
              </a:rPr>
              <a:t>queste </a:t>
            </a:r>
            <a:r>
              <a:rPr lang="it-IT" sz="1600" spc="-320" dirty="0">
                <a:latin typeface="Trebuchet MS"/>
                <a:cs typeface="Trebuchet MS"/>
              </a:rPr>
              <a:t> </a:t>
            </a:r>
            <a:r>
              <a:rPr lang="it-IT" sz="1600" spc="-45" dirty="0">
                <a:latin typeface="Trebuchet MS"/>
                <a:cs typeface="Trebuchet MS"/>
              </a:rPr>
              <a:t>piattaforme </a:t>
            </a:r>
            <a:r>
              <a:rPr lang="it-IT" sz="1600" spc="-25" dirty="0">
                <a:latin typeface="Trebuchet MS"/>
                <a:cs typeface="Trebuchet MS"/>
              </a:rPr>
              <a:t>esistono </a:t>
            </a:r>
            <a:r>
              <a:rPr lang="it-IT" sz="1600" spc="-65" dirty="0">
                <a:latin typeface="Trebuchet MS"/>
                <a:cs typeface="Trebuchet MS"/>
              </a:rPr>
              <a:t>altri </a:t>
            </a:r>
            <a:r>
              <a:rPr lang="it-IT" sz="1600" spc="-45" dirty="0">
                <a:latin typeface="Trebuchet MS"/>
                <a:cs typeface="Trebuchet MS"/>
              </a:rPr>
              <a:t>canali </a:t>
            </a:r>
            <a:r>
              <a:rPr lang="it-IT" sz="1600" spc="-50" dirty="0">
                <a:latin typeface="Trebuchet MS"/>
                <a:cs typeface="Trebuchet MS"/>
              </a:rPr>
              <a:t>e </a:t>
            </a:r>
            <a:r>
              <a:rPr lang="it-IT" sz="1600" spc="-65" dirty="0">
                <a:latin typeface="Trebuchet MS"/>
                <a:cs typeface="Trebuchet MS"/>
              </a:rPr>
              <a:t>altri </a:t>
            </a:r>
            <a:r>
              <a:rPr lang="it-IT" sz="1600" spc="-40" dirty="0">
                <a:latin typeface="Trebuchet MS"/>
                <a:cs typeface="Trebuchet MS"/>
              </a:rPr>
              <a:t>strumenti </a:t>
            </a:r>
            <a:r>
              <a:rPr lang="it-IT" sz="1600" spc="-50" dirty="0">
                <a:latin typeface="Trebuchet MS"/>
                <a:cs typeface="Trebuchet MS"/>
              </a:rPr>
              <a:t>definiti nell’ambito </a:t>
            </a:r>
            <a:r>
              <a:rPr lang="it-IT" sz="1600" spc="-40" dirty="0">
                <a:latin typeface="Trebuchet MS"/>
                <a:cs typeface="Trebuchet MS"/>
              </a:rPr>
              <a:t>del </a:t>
            </a:r>
            <a:r>
              <a:rPr lang="it-IT" sz="1600" spc="-15" dirty="0">
                <a:latin typeface="Trebuchet MS"/>
                <a:cs typeface="Trebuchet MS"/>
              </a:rPr>
              <a:t>più </a:t>
            </a:r>
            <a:r>
              <a:rPr lang="it-IT" sz="1600" spc="-10" dirty="0">
                <a:latin typeface="Trebuchet MS"/>
                <a:cs typeface="Trebuchet MS"/>
              </a:rPr>
              <a:t> </a:t>
            </a:r>
            <a:r>
              <a:rPr lang="it-IT" sz="1600" spc="-35" dirty="0">
                <a:latin typeface="Trebuchet MS"/>
                <a:cs typeface="Trebuchet MS"/>
              </a:rPr>
              <a:t>generale </a:t>
            </a:r>
            <a:r>
              <a:rPr lang="it-IT" sz="1600" spc="-15" dirty="0">
                <a:latin typeface="Trebuchet MS"/>
                <a:cs typeface="Trebuchet MS"/>
              </a:rPr>
              <a:t>piano </a:t>
            </a:r>
            <a:r>
              <a:rPr lang="it-IT" sz="1600" spc="-30" dirty="0">
                <a:latin typeface="Trebuchet MS"/>
                <a:cs typeface="Trebuchet MS"/>
              </a:rPr>
              <a:t>di </a:t>
            </a:r>
            <a:r>
              <a:rPr lang="it-IT" sz="1600" spc="-40" dirty="0">
                <a:latin typeface="Trebuchet MS"/>
                <a:cs typeface="Trebuchet MS"/>
              </a:rPr>
              <a:t>comunicazione</a:t>
            </a:r>
          </a:p>
          <a:p>
            <a:pPr marL="12700" marR="5715" algn="just">
              <a:lnSpc>
                <a:spcPct val="110100"/>
              </a:lnSpc>
              <a:spcBef>
                <a:spcPts val="5"/>
              </a:spcBef>
            </a:pPr>
            <a:endParaRPr lang="it-IT" sz="1600" spc="-50" dirty="0">
              <a:latin typeface="Trebuchet MS"/>
              <a:cs typeface="Trebuchet MS"/>
            </a:endParaRPr>
          </a:p>
          <a:p>
            <a:pPr marL="0" marR="5715" indent="0" algn="just">
              <a:lnSpc>
                <a:spcPct val="110100"/>
              </a:lnSpc>
              <a:spcBef>
                <a:spcPts val="5"/>
              </a:spcBef>
              <a:buNone/>
            </a:pPr>
            <a:r>
              <a:rPr lang="it-IT" sz="1600" spc="-50" dirty="0">
                <a:latin typeface="Trebuchet MS"/>
                <a:cs typeface="Trebuchet MS"/>
              </a:rPr>
              <a:t>Per </a:t>
            </a:r>
            <a:r>
              <a:rPr lang="it-IT" sz="1600" spc="-25" dirty="0">
                <a:latin typeface="Trebuchet MS"/>
                <a:cs typeface="Trebuchet MS"/>
              </a:rPr>
              <a:t>assegnare </a:t>
            </a:r>
            <a:r>
              <a:rPr lang="it-IT" sz="1600" spc="-45" dirty="0">
                <a:latin typeface="Trebuchet MS"/>
                <a:cs typeface="Trebuchet MS"/>
              </a:rPr>
              <a:t>priorità </a:t>
            </a:r>
            <a:r>
              <a:rPr lang="it-IT" sz="1600" spc="-55" dirty="0">
                <a:latin typeface="Trebuchet MS"/>
                <a:cs typeface="Trebuchet MS"/>
              </a:rPr>
              <a:t>ai </a:t>
            </a:r>
            <a:r>
              <a:rPr lang="it-IT" sz="1600" spc="-40" dirty="0">
                <a:latin typeface="Trebuchet MS"/>
                <a:cs typeface="Trebuchet MS"/>
              </a:rPr>
              <a:t>diversi </a:t>
            </a:r>
            <a:r>
              <a:rPr lang="it-IT" sz="1600" spc="-25" dirty="0">
                <a:latin typeface="Trebuchet MS"/>
                <a:cs typeface="Trebuchet MS"/>
              </a:rPr>
              <a:t>segmenti </a:t>
            </a:r>
            <a:r>
              <a:rPr lang="it-IT" sz="1600" spc="-30" dirty="0">
                <a:latin typeface="Trebuchet MS"/>
                <a:cs typeface="Trebuchet MS"/>
              </a:rPr>
              <a:t>di </a:t>
            </a:r>
            <a:r>
              <a:rPr lang="it-IT" sz="1600" spc="-45" dirty="0">
                <a:latin typeface="Trebuchet MS"/>
                <a:cs typeface="Trebuchet MS"/>
              </a:rPr>
              <a:t>interlocutori </a:t>
            </a:r>
            <a:r>
              <a:rPr lang="it-IT" sz="1600" spc="-50" dirty="0">
                <a:latin typeface="Trebuchet MS"/>
                <a:cs typeface="Trebuchet MS"/>
              </a:rPr>
              <a:t>è </a:t>
            </a:r>
            <a:r>
              <a:rPr lang="it-IT" sz="1600" spc="-25" dirty="0">
                <a:latin typeface="Trebuchet MS"/>
                <a:cs typeface="Trebuchet MS"/>
              </a:rPr>
              <a:t>possibile </a:t>
            </a:r>
            <a:r>
              <a:rPr lang="it-IT" sz="1600" spc="-55" dirty="0">
                <a:latin typeface="Trebuchet MS"/>
                <a:cs typeface="Trebuchet MS"/>
              </a:rPr>
              <a:t>utilizzare </a:t>
            </a:r>
            <a:r>
              <a:rPr lang="it-IT" sz="1600" spc="-65" dirty="0">
                <a:latin typeface="Trebuchet MS"/>
                <a:cs typeface="Trebuchet MS"/>
              </a:rPr>
              <a:t>la matrice </a:t>
            </a:r>
            <a:r>
              <a:rPr lang="it-IT" sz="1600" spc="-45" dirty="0">
                <a:latin typeface="Trebuchet MS"/>
                <a:cs typeface="Trebuchet MS"/>
              </a:rPr>
              <a:t>della </a:t>
            </a:r>
            <a:r>
              <a:rPr lang="it-IT" sz="1600" spc="-60" dirty="0">
                <a:latin typeface="Trebuchet MS"/>
                <a:cs typeface="Trebuchet MS"/>
              </a:rPr>
              <a:t>salienza, </a:t>
            </a:r>
            <a:r>
              <a:rPr lang="it-IT" sz="1600" spc="-30" dirty="0">
                <a:latin typeface="Trebuchet MS"/>
                <a:cs typeface="Trebuchet MS"/>
              </a:rPr>
              <a:t>che </a:t>
            </a:r>
            <a:r>
              <a:rPr lang="it-IT" sz="1600" spc="-45" dirty="0">
                <a:latin typeface="Trebuchet MS"/>
                <a:cs typeface="Trebuchet MS"/>
              </a:rPr>
              <a:t>attribuisce </a:t>
            </a:r>
            <a:r>
              <a:rPr lang="it-IT" sz="1600" spc="5" dirty="0">
                <a:latin typeface="Trebuchet MS"/>
                <a:cs typeface="Trebuchet MS"/>
              </a:rPr>
              <a:t>un </a:t>
            </a:r>
            <a:r>
              <a:rPr lang="it-IT" sz="1600" spc="-15" dirty="0">
                <a:latin typeface="Trebuchet MS"/>
                <a:cs typeface="Trebuchet MS"/>
              </a:rPr>
              <a:t>peso maggiore </a:t>
            </a:r>
            <a:r>
              <a:rPr lang="it-IT" sz="1600" spc="-60" dirty="0">
                <a:latin typeface="Trebuchet MS"/>
                <a:cs typeface="Trebuchet MS"/>
              </a:rPr>
              <a:t>ai </a:t>
            </a:r>
            <a:r>
              <a:rPr lang="it-IT" sz="1600" spc="-40" dirty="0">
                <a:latin typeface="Trebuchet MS"/>
                <a:cs typeface="Trebuchet MS"/>
              </a:rPr>
              <a:t>diversi </a:t>
            </a:r>
            <a:r>
              <a:rPr lang="it-IT" sz="1600" spc="-25" dirty="0">
                <a:latin typeface="Trebuchet MS"/>
                <a:cs typeface="Trebuchet MS"/>
              </a:rPr>
              <a:t>segmenti </a:t>
            </a:r>
            <a:r>
              <a:rPr lang="it-IT" sz="1600" spc="-35" dirty="0">
                <a:latin typeface="Trebuchet MS"/>
                <a:cs typeface="Trebuchet MS"/>
              </a:rPr>
              <a:t>di </a:t>
            </a:r>
            <a:r>
              <a:rPr lang="it-IT" sz="1600" spc="-30" dirty="0">
                <a:latin typeface="Trebuchet MS"/>
                <a:cs typeface="Trebuchet MS"/>
              </a:rPr>
              <a:t> </a:t>
            </a:r>
            <a:r>
              <a:rPr lang="it-IT" sz="1600" spc="-15" dirty="0">
                <a:latin typeface="Trebuchet MS"/>
                <a:cs typeface="Trebuchet MS"/>
              </a:rPr>
              <a:t>pubblico </a:t>
            </a:r>
            <a:r>
              <a:rPr lang="it-IT" sz="1600" spc="-40" dirty="0">
                <a:latin typeface="Trebuchet MS"/>
                <a:cs typeface="Trebuchet MS"/>
              </a:rPr>
              <a:t>sulla </a:t>
            </a:r>
            <a:r>
              <a:rPr lang="it-IT" sz="1600" spc="-25" dirty="0">
                <a:latin typeface="Trebuchet MS"/>
                <a:cs typeface="Trebuchet MS"/>
              </a:rPr>
              <a:t>base </a:t>
            </a:r>
            <a:r>
              <a:rPr lang="it-IT" sz="1600" spc="-30" dirty="0">
                <a:latin typeface="Trebuchet MS"/>
                <a:cs typeface="Trebuchet MS"/>
              </a:rPr>
              <a:t>di </a:t>
            </a:r>
            <a:r>
              <a:rPr lang="it-IT" sz="1600" spc="-65" dirty="0">
                <a:latin typeface="Trebuchet MS"/>
                <a:cs typeface="Trebuchet MS"/>
              </a:rPr>
              <a:t>tre </a:t>
            </a:r>
            <a:r>
              <a:rPr lang="it-IT" sz="1600" spc="-60" dirty="0">
                <a:latin typeface="Trebuchet MS"/>
                <a:cs typeface="Trebuchet MS"/>
              </a:rPr>
              <a:t>caratteristiche: </a:t>
            </a:r>
            <a:r>
              <a:rPr lang="it-IT" sz="1600" i="1" spc="-45" dirty="0">
                <a:latin typeface="Trebuchet MS"/>
                <a:cs typeface="Trebuchet MS"/>
              </a:rPr>
              <a:t>urgenza </a:t>
            </a:r>
            <a:r>
              <a:rPr lang="it-IT" sz="1600" spc="-50" dirty="0">
                <a:latin typeface="Trebuchet MS"/>
                <a:cs typeface="Trebuchet MS"/>
              </a:rPr>
              <a:t>e </a:t>
            </a:r>
            <a:r>
              <a:rPr lang="it-IT" sz="1600" i="1" spc="-80" dirty="0">
                <a:latin typeface="Trebuchet MS"/>
                <a:cs typeface="Trebuchet MS"/>
              </a:rPr>
              <a:t>legittimità </a:t>
            </a:r>
            <a:r>
              <a:rPr lang="it-IT" sz="1600" spc="-45" dirty="0">
                <a:latin typeface="Trebuchet MS"/>
                <a:cs typeface="Trebuchet MS"/>
              </a:rPr>
              <a:t>delle esigenze, </a:t>
            </a:r>
            <a:r>
              <a:rPr lang="it-IT" sz="1600" spc="-50" dirty="0">
                <a:latin typeface="Trebuchet MS"/>
                <a:cs typeface="Trebuchet MS"/>
              </a:rPr>
              <a:t>e </a:t>
            </a:r>
            <a:r>
              <a:rPr lang="it-IT" sz="1600" spc="-45" dirty="0">
                <a:latin typeface="Trebuchet MS"/>
                <a:cs typeface="Trebuchet MS"/>
              </a:rPr>
              <a:t> </a:t>
            </a:r>
            <a:r>
              <a:rPr lang="it-IT" sz="1600" i="1" spc="-100" dirty="0">
                <a:latin typeface="Trebuchet MS"/>
                <a:cs typeface="Trebuchet MS"/>
              </a:rPr>
              <a:t>potere</a:t>
            </a:r>
            <a:r>
              <a:rPr lang="it-IT" sz="1600" spc="-100" dirty="0">
                <a:latin typeface="Trebuchet MS"/>
                <a:cs typeface="Trebuchet MS"/>
              </a:rPr>
              <a:t>, </a:t>
            </a:r>
            <a:r>
              <a:rPr lang="it-IT" sz="1600" spc="-30" dirty="0">
                <a:latin typeface="Trebuchet MS"/>
                <a:cs typeface="Trebuchet MS"/>
              </a:rPr>
              <a:t>inteso</a:t>
            </a:r>
            <a:r>
              <a:rPr lang="it-IT" sz="1600" spc="-95" dirty="0">
                <a:latin typeface="Trebuchet MS"/>
                <a:cs typeface="Trebuchet MS"/>
              </a:rPr>
              <a:t> </a:t>
            </a:r>
            <a:r>
              <a:rPr lang="it-IT" sz="1600" spc="-25" dirty="0">
                <a:latin typeface="Trebuchet MS"/>
                <a:cs typeface="Trebuchet MS"/>
              </a:rPr>
              <a:t>come</a:t>
            </a:r>
            <a:r>
              <a:rPr lang="it-IT" sz="1600" spc="-100" dirty="0">
                <a:latin typeface="Trebuchet MS"/>
                <a:cs typeface="Trebuchet MS"/>
              </a:rPr>
              <a:t> </a:t>
            </a:r>
            <a:r>
              <a:rPr lang="it-IT" sz="1600" spc="-50" dirty="0">
                <a:latin typeface="Trebuchet MS"/>
                <a:cs typeface="Trebuchet MS"/>
              </a:rPr>
              <a:t>capacità</a:t>
            </a:r>
            <a:r>
              <a:rPr lang="it-IT" sz="1600" spc="-95" dirty="0">
                <a:latin typeface="Trebuchet MS"/>
                <a:cs typeface="Trebuchet MS"/>
              </a:rPr>
              <a:t> </a:t>
            </a:r>
            <a:r>
              <a:rPr lang="it-IT" sz="1600" spc="-30" dirty="0">
                <a:latin typeface="Trebuchet MS"/>
                <a:cs typeface="Trebuchet MS"/>
              </a:rPr>
              <a:t>di</a:t>
            </a:r>
            <a:r>
              <a:rPr lang="it-IT" sz="1600" spc="-100" dirty="0">
                <a:latin typeface="Trebuchet MS"/>
                <a:cs typeface="Trebuchet MS"/>
              </a:rPr>
              <a:t> </a:t>
            </a:r>
            <a:r>
              <a:rPr lang="it-IT" sz="1600" spc="-45" dirty="0">
                <a:latin typeface="Trebuchet MS"/>
                <a:cs typeface="Trebuchet MS"/>
              </a:rPr>
              <a:t>influenzare</a:t>
            </a:r>
            <a:r>
              <a:rPr lang="it-IT" sz="1600" spc="-95" dirty="0">
                <a:latin typeface="Trebuchet MS"/>
                <a:cs typeface="Trebuchet MS"/>
              </a:rPr>
              <a:t> </a:t>
            </a:r>
            <a:r>
              <a:rPr lang="it-IT" sz="1600" spc="-70" dirty="0">
                <a:latin typeface="Trebuchet MS"/>
                <a:cs typeface="Trebuchet MS"/>
              </a:rPr>
              <a:t>l’attività</a:t>
            </a:r>
            <a:r>
              <a:rPr lang="it-IT" sz="1600" spc="-95" dirty="0">
                <a:latin typeface="Trebuchet MS"/>
                <a:cs typeface="Trebuchet MS"/>
              </a:rPr>
              <a:t> </a:t>
            </a:r>
            <a:r>
              <a:rPr lang="it-IT" sz="1600" spc="-40" dirty="0">
                <a:latin typeface="Trebuchet MS"/>
                <a:cs typeface="Trebuchet MS"/>
              </a:rPr>
              <a:t>istituzionale</a:t>
            </a:r>
            <a:r>
              <a:rPr lang="it-IT" sz="1600" spc="-95" dirty="0">
                <a:latin typeface="Trebuchet MS"/>
                <a:cs typeface="Trebuchet MS"/>
              </a:rPr>
              <a:t> </a:t>
            </a:r>
            <a:r>
              <a:rPr lang="it-IT" sz="1600" spc="-70" dirty="0">
                <a:latin typeface="Trebuchet MS"/>
                <a:cs typeface="Trebuchet MS"/>
              </a:rPr>
              <a:t>dell’ente.</a:t>
            </a:r>
          </a:p>
          <a:p>
            <a:pPr marL="0" marR="5715" indent="0" algn="just">
              <a:lnSpc>
                <a:spcPct val="110100"/>
              </a:lnSpc>
              <a:spcBef>
                <a:spcPts val="5"/>
              </a:spcBef>
              <a:buNone/>
            </a:pPr>
            <a:endParaRPr lang="it-IT" sz="1600" dirty="0">
              <a:latin typeface="Trebuchet MS"/>
              <a:cs typeface="Trebuchet MS"/>
            </a:endParaRPr>
          </a:p>
          <a:p>
            <a:pPr marL="0" marR="5080" indent="0" algn="just">
              <a:lnSpc>
                <a:spcPct val="110200"/>
              </a:lnSpc>
              <a:spcBef>
                <a:spcPts val="5"/>
              </a:spcBef>
              <a:buNone/>
            </a:pPr>
            <a:r>
              <a:rPr lang="it-IT" sz="1600" spc="-45" dirty="0">
                <a:latin typeface="Trebuchet MS"/>
                <a:cs typeface="Trebuchet MS"/>
              </a:rPr>
              <a:t>I</a:t>
            </a:r>
            <a:r>
              <a:rPr lang="it-IT" sz="1600" spc="-40" dirty="0">
                <a:latin typeface="Trebuchet MS"/>
                <a:cs typeface="Trebuchet MS"/>
              </a:rPr>
              <a:t> </a:t>
            </a:r>
            <a:r>
              <a:rPr lang="it-IT" sz="1600" spc="-25" dirty="0">
                <a:latin typeface="Trebuchet MS"/>
                <a:cs typeface="Trebuchet MS"/>
              </a:rPr>
              <a:t>segmenti in </a:t>
            </a:r>
            <a:r>
              <a:rPr lang="it-IT" sz="1600" spc="-10" dirty="0">
                <a:latin typeface="Trebuchet MS"/>
                <a:cs typeface="Trebuchet MS"/>
              </a:rPr>
              <a:t>possesso </a:t>
            </a:r>
            <a:r>
              <a:rPr lang="it-IT" sz="1600" spc="-30" dirty="0">
                <a:latin typeface="Trebuchet MS"/>
                <a:cs typeface="Trebuchet MS"/>
              </a:rPr>
              <a:t>di </a:t>
            </a:r>
            <a:r>
              <a:rPr lang="it-IT" sz="1600" spc="-55" dirty="0">
                <a:latin typeface="Trebuchet MS"/>
                <a:cs typeface="Trebuchet MS"/>
              </a:rPr>
              <a:t>tutte</a:t>
            </a:r>
            <a:r>
              <a:rPr lang="it-IT" sz="1600" spc="-50" dirty="0">
                <a:latin typeface="Trebuchet MS"/>
                <a:cs typeface="Trebuchet MS"/>
              </a:rPr>
              <a:t> e</a:t>
            </a:r>
            <a:r>
              <a:rPr lang="it-IT" sz="1600" spc="-45" dirty="0">
                <a:latin typeface="Trebuchet MS"/>
                <a:cs typeface="Trebuchet MS"/>
              </a:rPr>
              <a:t> </a:t>
            </a:r>
            <a:r>
              <a:rPr lang="it-IT" sz="1600" spc="-65" dirty="0">
                <a:latin typeface="Trebuchet MS"/>
                <a:cs typeface="Trebuchet MS"/>
              </a:rPr>
              <a:t>tre</a:t>
            </a:r>
            <a:r>
              <a:rPr lang="it-IT" sz="1600" spc="-60" dirty="0">
                <a:latin typeface="Trebuchet MS"/>
                <a:cs typeface="Trebuchet MS"/>
              </a:rPr>
              <a:t> </a:t>
            </a:r>
            <a:r>
              <a:rPr lang="it-IT" sz="1600" spc="-30" dirty="0">
                <a:latin typeface="Trebuchet MS"/>
                <a:cs typeface="Trebuchet MS"/>
              </a:rPr>
              <a:t>queste </a:t>
            </a:r>
            <a:r>
              <a:rPr lang="it-IT" sz="1600" spc="-55" dirty="0">
                <a:latin typeface="Trebuchet MS"/>
                <a:cs typeface="Trebuchet MS"/>
              </a:rPr>
              <a:t>caratteristiche</a:t>
            </a:r>
            <a:r>
              <a:rPr lang="it-IT" sz="1600" spc="-50" dirty="0">
                <a:latin typeface="Trebuchet MS"/>
                <a:cs typeface="Trebuchet MS"/>
              </a:rPr>
              <a:t> </a:t>
            </a:r>
            <a:r>
              <a:rPr lang="it-IT" sz="1600" spc="-5" dirty="0">
                <a:latin typeface="Trebuchet MS"/>
                <a:cs typeface="Trebuchet MS"/>
              </a:rPr>
              <a:t>devono </a:t>
            </a:r>
            <a:r>
              <a:rPr lang="it-IT" sz="1600" spc="-40" dirty="0">
                <a:latin typeface="Trebuchet MS"/>
                <a:cs typeface="Trebuchet MS"/>
              </a:rPr>
              <a:t>essere </a:t>
            </a:r>
            <a:r>
              <a:rPr lang="it-IT" sz="1600" spc="-35" dirty="0">
                <a:latin typeface="Trebuchet MS"/>
                <a:cs typeface="Trebuchet MS"/>
              </a:rPr>
              <a:t> considerati </a:t>
            </a:r>
            <a:r>
              <a:rPr lang="it-IT" sz="1600" spc="-25" dirty="0">
                <a:latin typeface="Trebuchet MS"/>
                <a:cs typeface="Trebuchet MS"/>
              </a:rPr>
              <a:t>come </a:t>
            </a:r>
            <a:r>
              <a:rPr lang="it-IT" sz="1600" spc="-45" dirty="0">
                <a:latin typeface="Trebuchet MS"/>
                <a:cs typeface="Trebuchet MS"/>
              </a:rPr>
              <a:t>interlocutori definitivi </a:t>
            </a:r>
            <a:r>
              <a:rPr lang="it-IT" sz="1600" spc="-50" dirty="0">
                <a:latin typeface="Trebuchet MS"/>
                <a:cs typeface="Trebuchet MS"/>
              </a:rPr>
              <a:t>e </a:t>
            </a:r>
            <a:r>
              <a:rPr lang="it-IT" sz="1600" spc="-60" dirty="0">
                <a:latin typeface="Trebuchet MS"/>
                <a:cs typeface="Trebuchet MS"/>
              </a:rPr>
              <a:t>prioritari; </a:t>
            </a:r>
            <a:r>
              <a:rPr lang="it-IT" sz="1600" spc="-40" dirty="0">
                <a:latin typeface="Trebuchet MS"/>
                <a:cs typeface="Trebuchet MS"/>
              </a:rPr>
              <a:t>quelli </a:t>
            </a:r>
            <a:r>
              <a:rPr lang="it-IT" sz="1600" spc="-35" dirty="0">
                <a:latin typeface="Trebuchet MS"/>
                <a:cs typeface="Trebuchet MS"/>
              </a:rPr>
              <a:t>che manifestano </a:t>
            </a:r>
            <a:r>
              <a:rPr lang="it-IT" sz="1600" spc="-15" dirty="0">
                <a:latin typeface="Trebuchet MS"/>
                <a:cs typeface="Trebuchet MS"/>
              </a:rPr>
              <a:t>due </a:t>
            </a:r>
            <a:r>
              <a:rPr lang="it-IT" sz="1600" spc="-10" dirty="0">
                <a:latin typeface="Trebuchet MS"/>
                <a:cs typeface="Trebuchet MS"/>
              </a:rPr>
              <a:t> </a:t>
            </a:r>
            <a:r>
              <a:rPr lang="it-IT" sz="1600" spc="-45" dirty="0">
                <a:latin typeface="Trebuchet MS"/>
                <a:cs typeface="Trebuchet MS"/>
              </a:rPr>
              <a:t>delle</a:t>
            </a:r>
            <a:r>
              <a:rPr lang="it-IT" sz="1600" spc="-40" dirty="0">
                <a:latin typeface="Trebuchet MS"/>
                <a:cs typeface="Trebuchet MS"/>
              </a:rPr>
              <a:t> </a:t>
            </a:r>
            <a:r>
              <a:rPr lang="it-IT" sz="1600" spc="-65" dirty="0">
                <a:latin typeface="Trebuchet MS"/>
                <a:cs typeface="Trebuchet MS"/>
              </a:rPr>
              <a:t>tre</a:t>
            </a:r>
            <a:r>
              <a:rPr lang="it-IT" sz="1600" spc="-60" dirty="0">
                <a:latin typeface="Trebuchet MS"/>
                <a:cs typeface="Trebuchet MS"/>
              </a:rPr>
              <a:t> </a:t>
            </a:r>
            <a:r>
              <a:rPr lang="it-IT" sz="1600" spc="-55" dirty="0">
                <a:latin typeface="Trebuchet MS"/>
                <a:cs typeface="Trebuchet MS"/>
              </a:rPr>
              <a:t>caratteristiche</a:t>
            </a:r>
            <a:r>
              <a:rPr lang="it-IT" sz="1600" spc="-50" dirty="0">
                <a:latin typeface="Trebuchet MS"/>
                <a:cs typeface="Trebuchet MS"/>
              </a:rPr>
              <a:t> </a:t>
            </a:r>
            <a:r>
              <a:rPr lang="it-IT" sz="1600" spc="5" dirty="0">
                <a:latin typeface="Trebuchet MS"/>
                <a:cs typeface="Trebuchet MS"/>
              </a:rPr>
              <a:t>possono</a:t>
            </a:r>
            <a:r>
              <a:rPr lang="it-IT" sz="1600" spc="10" dirty="0">
                <a:latin typeface="Trebuchet MS"/>
                <a:cs typeface="Trebuchet MS"/>
              </a:rPr>
              <a:t> </a:t>
            </a:r>
            <a:r>
              <a:rPr lang="it-IT" sz="1600" spc="-40" dirty="0">
                <a:latin typeface="Trebuchet MS"/>
                <a:cs typeface="Trebuchet MS"/>
              </a:rPr>
              <a:t>essere</a:t>
            </a:r>
            <a:r>
              <a:rPr lang="it-IT" sz="1600" spc="-35" dirty="0">
                <a:latin typeface="Trebuchet MS"/>
                <a:cs typeface="Trebuchet MS"/>
              </a:rPr>
              <a:t> </a:t>
            </a:r>
            <a:r>
              <a:rPr lang="it-IT" sz="1600" spc="-55" dirty="0">
                <a:latin typeface="Trebuchet MS"/>
                <a:cs typeface="Trebuchet MS"/>
              </a:rPr>
              <a:t>classificati</a:t>
            </a:r>
            <a:r>
              <a:rPr lang="it-IT" sz="1600" spc="-50" dirty="0">
                <a:latin typeface="Trebuchet MS"/>
                <a:cs typeface="Trebuchet MS"/>
              </a:rPr>
              <a:t> </a:t>
            </a:r>
            <a:r>
              <a:rPr lang="it-IT" sz="1600" spc="-25" dirty="0">
                <a:latin typeface="Trebuchet MS"/>
                <a:cs typeface="Trebuchet MS"/>
              </a:rPr>
              <a:t>come</a:t>
            </a:r>
            <a:r>
              <a:rPr lang="it-IT" sz="1600" spc="-20" dirty="0">
                <a:latin typeface="Trebuchet MS"/>
                <a:cs typeface="Trebuchet MS"/>
              </a:rPr>
              <a:t> </a:t>
            </a:r>
            <a:r>
              <a:rPr lang="it-IT" sz="1600" spc="-45" dirty="0">
                <a:latin typeface="Trebuchet MS"/>
                <a:cs typeface="Trebuchet MS"/>
              </a:rPr>
              <a:t>interlocutori</a:t>
            </a:r>
            <a:r>
              <a:rPr lang="it-IT" sz="1600" spc="-40" dirty="0">
                <a:latin typeface="Trebuchet MS"/>
                <a:cs typeface="Trebuchet MS"/>
              </a:rPr>
              <a:t> </a:t>
            </a:r>
            <a:r>
              <a:rPr lang="it-IT" sz="1600" spc="-15" dirty="0">
                <a:latin typeface="Trebuchet MS"/>
                <a:cs typeface="Trebuchet MS"/>
              </a:rPr>
              <a:t>con </a:t>
            </a:r>
            <a:r>
              <a:rPr lang="it-IT" sz="1600" spc="-10" dirty="0">
                <a:latin typeface="Trebuchet MS"/>
                <a:cs typeface="Trebuchet MS"/>
              </a:rPr>
              <a:t> </a:t>
            </a:r>
            <a:r>
              <a:rPr lang="it-IT" sz="1600" spc="-45" dirty="0">
                <a:latin typeface="Trebuchet MS"/>
                <a:cs typeface="Trebuchet MS"/>
              </a:rPr>
              <a:t>aspettative</a:t>
            </a:r>
            <a:r>
              <a:rPr lang="it-IT" sz="1600" spc="-40" dirty="0">
                <a:latin typeface="Trebuchet MS"/>
                <a:cs typeface="Trebuchet MS"/>
              </a:rPr>
              <a:t> </a:t>
            </a:r>
            <a:r>
              <a:rPr lang="it-IT" sz="1600" spc="-50" dirty="0">
                <a:latin typeface="Trebuchet MS"/>
                <a:cs typeface="Trebuchet MS"/>
              </a:rPr>
              <a:t>e</a:t>
            </a:r>
            <a:r>
              <a:rPr lang="it-IT" sz="1600" spc="-45" dirty="0">
                <a:latin typeface="Trebuchet MS"/>
                <a:cs typeface="Trebuchet MS"/>
              </a:rPr>
              <a:t> </a:t>
            </a:r>
            <a:r>
              <a:rPr lang="it-IT" sz="1600" spc="-5" dirty="0">
                <a:latin typeface="Trebuchet MS"/>
                <a:cs typeface="Trebuchet MS"/>
              </a:rPr>
              <a:t>hanno </a:t>
            </a:r>
            <a:r>
              <a:rPr lang="it-IT" sz="1600" spc="-45" dirty="0">
                <a:latin typeface="Trebuchet MS"/>
                <a:cs typeface="Trebuchet MS"/>
              </a:rPr>
              <a:t>priorità</a:t>
            </a:r>
            <a:r>
              <a:rPr lang="it-IT" sz="1600" spc="-40" dirty="0">
                <a:latin typeface="Trebuchet MS"/>
                <a:cs typeface="Trebuchet MS"/>
              </a:rPr>
              <a:t> </a:t>
            </a:r>
            <a:r>
              <a:rPr lang="it-IT" sz="1600" spc="-55" dirty="0">
                <a:latin typeface="Trebuchet MS"/>
                <a:cs typeface="Trebuchet MS"/>
              </a:rPr>
              <a:t>media;</a:t>
            </a:r>
            <a:r>
              <a:rPr lang="it-IT" sz="1600" spc="-50" dirty="0">
                <a:latin typeface="Trebuchet MS"/>
                <a:cs typeface="Trebuchet MS"/>
              </a:rPr>
              <a:t> </a:t>
            </a:r>
            <a:r>
              <a:rPr lang="it-IT" sz="1600" spc="-35" dirty="0">
                <a:latin typeface="Trebuchet MS"/>
                <a:cs typeface="Trebuchet MS"/>
              </a:rPr>
              <a:t>chi</a:t>
            </a:r>
            <a:r>
              <a:rPr lang="it-IT" sz="1600" spc="-30" dirty="0">
                <a:latin typeface="Trebuchet MS"/>
                <a:cs typeface="Trebuchet MS"/>
              </a:rPr>
              <a:t> </a:t>
            </a:r>
            <a:r>
              <a:rPr lang="it-IT" sz="1600" spc="-40" dirty="0">
                <a:latin typeface="Trebuchet MS"/>
                <a:cs typeface="Trebuchet MS"/>
              </a:rPr>
              <a:t>invece</a:t>
            </a:r>
            <a:r>
              <a:rPr lang="it-IT" sz="1600" spc="-35" dirty="0">
                <a:latin typeface="Trebuchet MS"/>
                <a:cs typeface="Trebuchet MS"/>
              </a:rPr>
              <a:t> </a:t>
            </a:r>
            <a:r>
              <a:rPr lang="it-IT" sz="1600" spc="-30" dirty="0">
                <a:latin typeface="Trebuchet MS"/>
                <a:cs typeface="Trebuchet MS"/>
              </a:rPr>
              <a:t>dimostra di </a:t>
            </a:r>
            <a:r>
              <a:rPr lang="it-IT" sz="1600" spc="-50" dirty="0">
                <a:latin typeface="Trebuchet MS"/>
                <a:cs typeface="Trebuchet MS"/>
              </a:rPr>
              <a:t>avere</a:t>
            </a:r>
            <a:r>
              <a:rPr lang="it-IT" sz="1600" spc="-45" dirty="0">
                <a:latin typeface="Trebuchet MS"/>
                <a:cs typeface="Trebuchet MS"/>
              </a:rPr>
              <a:t> </a:t>
            </a:r>
            <a:r>
              <a:rPr lang="it-IT" sz="1600" spc="-15" dirty="0">
                <a:latin typeface="Trebuchet MS"/>
                <a:cs typeface="Trebuchet MS"/>
              </a:rPr>
              <a:t>una </a:t>
            </a:r>
            <a:r>
              <a:rPr lang="it-IT" sz="1600" spc="-30" dirty="0">
                <a:latin typeface="Trebuchet MS"/>
                <a:cs typeface="Trebuchet MS"/>
              </a:rPr>
              <a:t>sola </a:t>
            </a:r>
            <a:r>
              <a:rPr lang="it-IT" sz="1600" spc="-25" dirty="0">
                <a:latin typeface="Trebuchet MS"/>
                <a:cs typeface="Trebuchet MS"/>
              </a:rPr>
              <a:t> </a:t>
            </a:r>
            <a:r>
              <a:rPr lang="it-IT" sz="1600" spc="-60" dirty="0">
                <a:latin typeface="Trebuchet MS"/>
                <a:cs typeface="Trebuchet MS"/>
              </a:rPr>
              <a:t>caratteristica </a:t>
            </a:r>
            <a:r>
              <a:rPr lang="it-IT" sz="1600" spc="-50" dirty="0">
                <a:latin typeface="Trebuchet MS"/>
                <a:cs typeface="Trebuchet MS"/>
              </a:rPr>
              <a:t>è </a:t>
            </a:r>
            <a:r>
              <a:rPr lang="it-IT" sz="1600" spc="5" dirty="0">
                <a:latin typeface="Trebuchet MS"/>
                <a:cs typeface="Trebuchet MS"/>
              </a:rPr>
              <a:t>un </a:t>
            </a:r>
            <a:r>
              <a:rPr lang="it-IT" sz="1600" spc="-40" dirty="0">
                <a:latin typeface="Trebuchet MS"/>
                <a:cs typeface="Trebuchet MS"/>
              </a:rPr>
              <a:t>interlocutore </a:t>
            </a:r>
            <a:r>
              <a:rPr lang="it-IT" sz="1600" spc="-55" dirty="0">
                <a:latin typeface="Trebuchet MS"/>
                <a:cs typeface="Trebuchet MS"/>
              </a:rPr>
              <a:t>latente </a:t>
            </a:r>
            <a:r>
              <a:rPr lang="it-IT" sz="1600" spc="-15" dirty="0">
                <a:latin typeface="Trebuchet MS"/>
                <a:cs typeface="Trebuchet MS"/>
              </a:rPr>
              <a:t>con una </a:t>
            </a:r>
            <a:r>
              <a:rPr lang="it-IT" sz="1600" spc="-45" dirty="0">
                <a:latin typeface="Trebuchet MS"/>
                <a:cs typeface="Trebuchet MS"/>
              </a:rPr>
              <a:t>priorità </a:t>
            </a:r>
            <a:r>
              <a:rPr lang="it-IT" sz="1600" spc="-15" dirty="0">
                <a:latin typeface="Trebuchet MS"/>
                <a:cs typeface="Trebuchet MS"/>
              </a:rPr>
              <a:t>più </a:t>
            </a:r>
            <a:r>
              <a:rPr lang="it-IT" sz="1600" spc="-50" dirty="0">
                <a:latin typeface="Trebuchet MS"/>
                <a:cs typeface="Trebuchet MS"/>
              </a:rPr>
              <a:t>bassa. </a:t>
            </a:r>
            <a:r>
              <a:rPr lang="it-IT" sz="1600" spc="-55" dirty="0">
                <a:latin typeface="Trebuchet MS"/>
                <a:cs typeface="Trebuchet MS"/>
              </a:rPr>
              <a:t>Il </a:t>
            </a:r>
            <a:r>
              <a:rPr lang="it-IT" sz="1600" spc="-25" dirty="0">
                <a:latin typeface="Trebuchet MS"/>
                <a:cs typeface="Trebuchet MS"/>
              </a:rPr>
              <a:t>diagramma </a:t>
            </a:r>
            <a:r>
              <a:rPr lang="it-IT" sz="1600" spc="-325" dirty="0">
                <a:latin typeface="Trebuchet MS"/>
                <a:cs typeface="Trebuchet MS"/>
              </a:rPr>
              <a:t> </a:t>
            </a:r>
            <a:r>
              <a:rPr lang="it-IT" sz="1600" spc="-20" dirty="0">
                <a:latin typeface="Trebuchet MS"/>
                <a:cs typeface="Trebuchet MS"/>
              </a:rPr>
              <a:t>seguente</a:t>
            </a:r>
            <a:r>
              <a:rPr lang="it-IT" sz="1600" spc="-100" dirty="0">
                <a:latin typeface="Trebuchet MS"/>
                <a:cs typeface="Trebuchet MS"/>
              </a:rPr>
              <a:t> </a:t>
            </a:r>
            <a:r>
              <a:rPr lang="it-IT" sz="1600" spc="-35" dirty="0">
                <a:latin typeface="Trebuchet MS"/>
                <a:cs typeface="Trebuchet MS"/>
              </a:rPr>
              <a:t>rappresenta</a:t>
            </a:r>
            <a:r>
              <a:rPr lang="it-IT" sz="1600" spc="-100" dirty="0">
                <a:latin typeface="Trebuchet MS"/>
                <a:cs typeface="Trebuchet MS"/>
              </a:rPr>
              <a:t> </a:t>
            </a:r>
            <a:r>
              <a:rPr lang="it-IT" sz="1600" spc="-25" dirty="0">
                <a:latin typeface="Trebuchet MS"/>
                <a:cs typeface="Trebuchet MS"/>
              </a:rPr>
              <a:t>in</a:t>
            </a:r>
            <a:r>
              <a:rPr lang="it-IT" sz="1600" spc="-100" dirty="0">
                <a:latin typeface="Trebuchet MS"/>
                <a:cs typeface="Trebuchet MS"/>
              </a:rPr>
              <a:t> </a:t>
            </a:r>
            <a:r>
              <a:rPr lang="it-IT" sz="1600" spc="-40" dirty="0">
                <a:latin typeface="Trebuchet MS"/>
                <a:cs typeface="Trebuchet MS"/>
              </a:rPr>
              <a:t>maniera</a:t>
            </a:r>
            <a:r>
              <a:rPr lang="it-IT" sz="1600" spc="-100" dirty="0">
                <a:latin typeface="Trebuchet MS"/>
                <a:cs typeface="Trebuchet MS"/>
              </a:rPr>
              <a:t> </a:t>
            </a:r>
            <a:r>
              <a:rPr lang="it-IT" sz="1600" spc="-35" dirty="0">
                <a:latin typeface="Trebuchet MS"/>
                <a:cs typeface="Trebuchet MS"/>
              </a:rPr>
              <a:t>visiva</a:t>
            </a:r>
            <a:r>
              <a:rPr lang="it-IT" sz="1600" spc="-100" dirty="0">
                <a:latin typeface="Trebuchet MS"/>
                <a:cs typeface="Trebuchet MS"/>
              </a:rPr>
              <a:t> </a:t>
            </a:r>
            <a:r>
              <a:rPr lang="it-IT" sz="1600" spc="-60" dirty="0">
                <a:latin typeface="Trebuchet MS"/>
                <a:cs typeface="Trebuchet MS"/>
              </a:rPr>
              <a:t>le</a:t>
            </a:r>
            <a:r>
              <a:rPr lang="it-IT" sz="1600" spc="-100" dirty="0">
                <a:latin typeface="Trebuchet MS"/>
                <a:cs typeface="Trebuchet MS"/>
              </a:rPr>
              <a:t> </a:t>
            </a:r>
            <a:r>
              <a:rPr lang="it-IT" sz="1600" spc="-65" dirty="0">
                <a:latin typeface="Trebuchet MS"/>
                <a:cs typeface="Trebuchet MS"/>
              </a:rPr>
              <a:t>differenze.</a:t>
            </a:r>
            <a:endParaRPr lang="it-IT" sz="1600" dirty="0">
              <a:latin typeface="Trebuchet MS"/>
              <a:cs typeface="Trebuchet MS"/>
            </a:endParaRPr>
          </a:p>
          <a:p>
            <a:pPr marL="0" marR="30480" indent="0">
              <a:lnSpc>
                <a:spcPct val="90000"/>
              </a:lnSpc>
              <a:spcBef>
                <a:spcPts val="5"/>
              </a:spcBef>
              <a:buFont typeface="Arial" pitchFamily="34" charset="0"/>
              <a:buNone/>
            </a:pPr>
            <a:endParaRPr lang="it-IT" sz="1500" dirty="0"/>
          </a:p>
        </p:txBody>
      </p:sp>
      <p:graphicFrame>
        <p:nvGraphicFramePr>
          <p:cNvPr id="14" name="object 3">
            <a:extLst>
              <a:ext uri="{FF2B5EF4-FFF2-40B4-BE49-F238E27FC236}">
                <a16:creationId xmlns:a16="http://schemas.microsoft.com/office/drawing/2014/main" id="{8ABA00DE-B072-4EB4-8785-636A111642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137282"/>
              </p:ext>
            </p:extLst>
          </p:nvPr>
        </p:nvGraphicFramePr>
        <p:xfrm>
          <a:off x="3961180" y="1782708"/>
          <a:ext cx="4898352" cy="313285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249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734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363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OBIETTIVI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R w="19050">
                      <a:solidFill>
                        <a:srgbClr val="4F82BD"/>
                      </a:solidFill>
                      <a:prstDash val="solid"/>
                    </a:lnR>
                    <a:lnB w="19050">
                      <a:solidFill>
                        <a:srgbClr val="95B3D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INTERLOCUTORI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19050">
                      <a:solidFill>
                        <a:srgbClr val="4F82BD"/>
                      </a:solidFill>
                      <a:prstDash val="solid"/>
                    </a:lnL>
                    <a:lnR w="6350">
                      <a:solidFill>
                        <a:srgbClr val="B8CCE4"/>
                      </a:solidFill>
                      <a:prstDash val="solid"/>
                    </a:lnR>
                    <a:lnB w="19050">
                      <a:solidFill>
                        <a:srgbClr val="95B3D7"/>
                      </a:solidFill>
                      <a:prstDash val="solid"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151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</a:pPr>
                      <a:r>
                        <a:rPr sz="1000" b="1" dirty="0">
                          <a:latin typeface="Arial"/>
                          <a:cs typeface="Arial"/>
                        </a:rPr>
                        <a:t>IMMAGINE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19050">
                      <a:solidFill>
                        <a:srgbClr val="4F82BD"/>
                      </a:solidFill>
                      <a:prstDash val="solid"/>
                    </a:lnR>
                    <a:lnT w="19050">
                      <a:solidFill>
                        <a:srgbClr val="95B3D7"/>
                      </a:solidFill>
                      <a:prstDash val="solid"/>
                    </a:lnT>
                    <a:lnB w="6350">
                      <a:solidFill>
                        <a:srgbClr val="B8CCE4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297180" marR="255904" indent="0">
                        <a:lnSpc>
                          <a:spcPct val="94200"/>
                        </a:lnSpc>
                        <a:buFont typeface="Symbol"/>
                        <a:buNone/>
                        <a:tabLst>
                          <a:tab pos="525780" algn="l"/>
                          <a:tab pos="526415" algn="l"/>
                        </a:tabLst>
                      </a:pPr>
                      <a:endParaRPr lang="it-IT" sz="1100" spc="0" baseline="0" dirty="0">
                        <a:latin typeface="Times New Roman"/>
                        <a:cs typeface="Times New Roman"/>
                      </a:endParaRPr>
                    </a:p>
                    <a:p>
                      <a:pPr marL="297180" marR="255904" indent="0">
                        <a:lnSpc>
                          <a:spcPct val="94200"/>
                        </a:lnSpc>
                        <a:buFont typeface="Symbol"/>
                        <a:buNone/>
                        <a:tabLst>
                          <a:tab pos="525780" algn="l"/>
                          <a:tab pos="526415" algn="l"/>
                        </a:tabLst>
                      </a:pPr>
                      <a:r>
                        <a:rPr sz="1500" spc="-7" baseline="2777" dirty="0" err="1">
                          <a:latin typeface="Arial MT"/>
                          <a:cs typeface="Arial MT"/>
                        </a:rPr>
                        <a:t>Interlocutori</a:t>
                      </a:r>
                      <a:r>
                        <a:rPr sz="1500" spc="-7" baseline="2777" dirty="0">
                          <a:latin typeface="Arial MT"/>
                          <a:cs typeface="Arial MT"/>
                        </a:rPr>
                        <a:t> pericolosi (media priorità): cittadini </a:t>
                      </a:r>
                      <a:r>
                        <a:rPr sz="1500" spc="-397" baseline="2777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5" dirty="0">
                          <a:latin typeface="Arial MT"/>
                          <a:cs typeface="Arial MT"/>
                        </a:rPr>
                        <a:t>residenti </a:t>
                      </a:r>
                      <a:r>
                        <a:rPr sz="1000" dirty="0">
                          <a:latin typeface="Arial MT"/>
                          <a:cs typeface="Arial MT"/>
                        </a:rPr>
                        <a:t>nel </a:t>
                      </a:r>
                      <a:r>
                        <a:rPr sz="1000" spc="-5" dirty="0">
                          <a:latin typeface="Arial MT"/>
                          <a:cs typeface="Arial MT"/>
                        </a:rPr>
                        <a:t>territorio </a:t>
                      </a:r>
                      <a:r>
                        <a:rPr sz="1000" dirty="0">
                          <a:latin typeface="Arial MT"/>
                          <a:cs typeface="Arial MT"/>
                        </a:rPr>
                        <a:t>di competenza </a:t>
                      </a:r>
                      <a:r>
                        <a:rPr sz="10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dirty="0">
                          <a:latin typeface="Arial MT"/>
                          <a:cs typeface="Arial MT"/>
                        </a:rPr>
                        <a:t>amministrativa dell'ente </a:t>
                      </a:r>
                      <a:r>
                        <a:rPr sz="1000" spc="-5" dirty="0">
                          <a:latin typeface="Arial MT"/>
                          <a:cs typeface="Arial MT"/>
                        </a:rPr>
                        <a:t>che </a:t>
                      </a:r>
                      <a:r>
                        <a:rPr sz="1000" dirty="0">
                          <a:latin typeface="Arial MT"/>
                          <a:cs typeface="Arial MT"/>
                        </a:rPr>
                        <a:t>hanno espresso </a:t>
                      </a:r>
                      <a:r>
                        <a:rPr sz="10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5" dirty="0">
                          <a:latin typeface="Arial MT"/>
                          <a:cs typeface="Arial MT"/>
                        </a:rPr>
                        <a:t>pareri</a:t>
                      </a:r>
                      <a:r>
                        <a:rPr sz="10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dirty="0">
                          <a:latin typeface="Arial MT"/>
                          <a:cs typeface="Arial MT"/>
                        </a:rPr>
                        <a:t>negativi</a:t>
                      </a:r>
                      <a:r>
                        <a:rPr sz="1000" spc="-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dirty="0">
                          <a:latin typeface="Arial MT"/>
                          <a:cs typeface="Arial MT"/>
                        </a:rPr>
                        <a:t>sull'operato</a:t>
                      </a:r>
                      <a:r>
                        <a:rPr sz="10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dirty="0">
                          <a:latin typeface="Arial MT"/>
                          <a:cs typeface="Arial MT"/>
                        </a:rPr>
                        <a:t>dello</a:t>
                      </a:r>
                      <a:r>
                        <a:rPr sz="1000" spc="-5" dirty="0">
                          <a:latin typeface="Arial MT"/>
                          <a:cs typeface="Arial MT"/>
                        </a:rPr>
                        <a:t> stesso.</a:t>
                      </a:r>
                      <a:endParaRPr sz="1000" dirty="0">
                        <a:latin typeface="Arial MT"/>
                        <a:cs typeface="Arial MT"/>
                      </a:endParaRPr>
                    </a:p>
                  </a:txBody>
                  <a:tcPr marL="0" marR="0" marT="3810" marB="0">
                    <a:lnL w="19050">
                      <a:solidFill>
                        <a:srgbClr val="4F82BD"/>
                      </a:solidFill>
                      <a:prstDash val="solid"/>
                    </a:lnL>
                    <a:lnT w="19050">
                      <a:solidFill>
                        <a:srgbClr val="95B3D7"/>
                      </a:solidFill>
                      <a:prstDash val="solid"/>
                    </a:lnT>
                    <a:lnB w="6350">
                      <a:solidFill>
                        <a:srgbClr val="B8CCE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555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marL="67945" marR="60325">
                        <a:lnSpc>
                          <a:spcPts val="1150"/>
                        </a:lnSpc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IMMAGINE 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E </a:t>
                      </a:r>
                      <a:r>
                        <a:rPr sz="1000" b="1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AU</a:t>
                      </a:r>
                      <a:r>
                        <a:rPr sz="1000" b="1" spc="-1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ORE</a:t>
                      </a:r>
                      <a:r>
                        <a:rPr sz="1000" b="1" spc="-10" dirty="0">
                          <a:latin typeface="Arial"/>
                          <a:cs typeface="Arial"/>
                        </a:rPr>
                        <a:t>VO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LEZZA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R w="19050">
                      <a:solidFill>
                        <a:srgbClr val="4F82BD"/>
                      </a:solidFill>
                      <a:prstDash val="solid"/>
                    </a:lnR>
                    <a:lnT w="6350">
                      <a:solidFill>
                        <a:srgbClr val="B8CCE4"/>
                      </a:solidFill>
                      <a:prstDash val="solid"/>
                    </a:lnT>
                    <a:lnB w="6350">
                      <a:solidFill>
                        <a:srgbClr val="B8CCE4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050" dirty="0">
                        <a:latin typeface="Times New Roman"/>
                        <a:cs typeface="Times New Roman"/>
                      </a:endParaRPr>
                    </a:p>
                    <a:p>
                      <a:pPr marL="297180" marR="142240" indent="0">
                        <a:lnSpc>
                          <a:spcPct val="93300"/>
                        </a:lnSpc>
                        <a:buFont typeface="Symbol"/>
                        <a:buNone/>
                        <a:tabLst>
                          <a:tab pos="525780" algn="l"/>
                          <a:tab pos="526415" algn="l"/>
                        </a:tabLst>
                      </a:pPr>
                      <a:r>
                        <a:rPr sz="1500" baseline="2777" dirty="0">
                          <a:latin typeface="Arial MT"/>
                          <a:cs typeface="Arial MT"/>
                        </a:rPr>
                        <a:t>Interlocutori </a:t>
                      </a:r>
                      <a:r>
                        <a:rPr sz="1500" spc="-7" baseline="2777" dirty="0">
                          <a:latin typeface="Arial MT"/>
                          <a:cs typeface="Arial MT"/>
                        </a:rPr>
                        <a:t>dipendenti </a:t>
                      </a:r>
                      <a:r>
                        <a:rPr sz="1500" baseline="2777" dirty="0">
                          <a:latin typeface="Arial MT"/>
                          <a:cs typeface="Arial MT"/>
                        </a:rPr>
                        <a:t>ed esigenti </a:t>
                      </a:r>
                      <a:r>
                        <a:rPr sz="1500" spc="-7" baseline="2777" dirty="0">
                          <a:latin typeface="Arial MT"/>
                          <a:cs typeface="Arial MT"/>
                        </a:rPr>
                        <a:t>(medio-bassa </a:t>
                      </a:r>
                      <a:r>
                        <a:rPr sz="1500" spc="-397" baseline="2777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5" dirty="0">
                          <a:latin typeface="Arial MT"/>
                          <a:cs typeface="Arial MT"/>
                        </a:rPr>
                        <a:t>priorità): cittadini residenti nel territorio di </a:t>
                      </a:r>
                      <a:r>
                        <a:rPr sz="1000" dirty="0">
                          <a:latin typeface="Arial MT"/>
                          <a:cs typeface="Arial MT"/>
                        </a:rPr>
                        <a:t> competenza</a:t>
                      </a:r>
                      <a:r>
                        <a:rPr sz="10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dirty="0">
                          <a:latin typeface="Arial MT"/>
                          <a:cs typeface="Arial MT"/>
                        </a:rPr>
                        <a:t>amministrativa</a:t>
                      </a:r>
                      <a:r>
                        <a:rPr sz="10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dirty="0">
                          <a:latin typeface="Arial MT"/>
                          <a:cs typeface="Arial MT"/>
                        </a:rPr>
                        <a:t>dell'ente.</a:t>
                      </a:r>
                    </a:p>
                    <a:p>
                      <a:pPr marL="297180" marR="198120" indent="0">
                        <a:lnSpc>
                          <a:spcPct val="94200"/>
                        </a:lnSpc>
                        <a:spcBef>
                          <a:spcPts val="100"/>
                        </a:spcBef>
                        <a:buFont typeface="Symbol"/>
                        <a:buNone/>
                        <a:tabLst>
                          <a:tab pos="525780" algn="l"/>
                          <a:tab pos="526415" algn="l"/>
                        </a:tabLst>
                      </a:pPr>
                      <a:r>
                        <a:rPr sz="1500" spc="-7" baseline="2777" dirty="0">
                          <a:latin typeface="Arial MT"/>
                          <a:cs typeface="Arial MT"/>
                        </a:rPr>
                        <a:t>Interlocutori dominanti, dormienti </a:t>
                      </a:r>
                      <a:r>
                        <a:rPr sz="1500" baseline="2777" dirty="0">
                          <a:latin typeface="Arial MT"/>
                          <a:cs typeface="Arial MT"/>
                        </a:rPr>
                        <a:t>e </a:t>
                      </a:r>
                      <a:r>
                        <a:rPr sz="1500" spc="-7" baseline="2777" dirty="0">
                          <a:latin typeface="Arial MT"/>
                          <a:cs typeface="Arial MT"/>
                        </a:rPr>
                        <a:t>discrezionali </a:t>
                      </a:r>
                      <a:r>
                        <a:rPr sz="1500" spc="-397" baseline="2777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5" dirty="0">
                          <a:latin typeface="Arial MT"/>
                          <a:cs typeface="Arial MT"/>
                        </a:rPr>
                        <a:t>(medio-bassa priorità):</a:t>
                      </a:r>
                      <a:r>
                        <a:rPr sz="1000" spc="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i="1" spc="-5" dirty="0">
                          <a:latin typeface="Arial"/>
                          <a:cs typeface="Arial"/>
                        </a:rPr>
                        <a:t>influencers</a:t>
                      </a:r>
                      <a:r>
                        <a:rPr sz="1000" spc="-5" dirty="0">
                          <a:latin typeface="Arial MT"/>
                          <a:cs typeface="Arial MT"/>
                        </a:rPr>
                        <a:t>,</a:t>
                      </a:r>
                      <a:r>
                        <a:rPr sz="10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5" dirty="0">
                          <a:latin typeface="Arial MT"/>
                          <a:cs typeface="Arial MT"/>
                        </a:rPr>
                        <a:t>intesi</a:t>
                      </a:r>
                      <a:r>
                        <a:rPr sz="10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5" dirty="0">
                          <a:latin typeface="Arial MT"/>
                          <a:cs typeface="Arial MT"/>
                        </a:rPr>
                        <a:t>come </a:t>
                      </a:r>
                      <a:r>
                        <a:rPr sz="10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5" dirty="0">
                          <a:latin typeface="Arial MT"/>
                          <a:cs typeface="Arial MT"/>
                        </a:rPr>
                        <a:t>personaggi le cui opinioni sono in grado di </a:t>
                      </a:r>
                      <a:r>
                        <a:rPr sz="10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5" dirty="0">
                          <a:latin typeface="Arial MT"/>
                          <a:cs typeface="Arial MT"/>
                        </a:rPr>
                        <a:t>influenzare</a:t>
                      </a:r>
                      <a:r>
                        <a:rPr sz="10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5" dirty="0">
                          <a:latin typeface="Arial MT"/>
                          <a:cs typeface="Arial MT"/>
                        </a:rPr>
                        <a:t>quelle</a:t>
                      </a:r>
                      <a:r>
                        <a:rPr sz="10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5" dirty="0">
                          <a:latin typeface="Arial MT"/>
                          <a:cs typeface="Arial MT"/>
                        </a:rPr>
                        <a:t>di</a:t>
                      </a:r>
                      <a:r>
                        <a:rPr sz="10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5" dirty="0">
                          <a:latin typeface="Arial MT"/>
                          <a:cs typeface="Arial MT"/>
                        </a:rPr>
                        <a:t>un</a:t>
                      </a:r>
                      <a:r>
                        <a:rPr sz="10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5" dirty="0">
                          <a:latin typeface="Arial MT"/>
                          <a:cs typeface="Arial MT"/>
                        </a:rPr>
                        <a:t>pubblico</a:t>
                      </a:r>
                      <a:r>
                        <a:rPr sz="10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5" dirty="0">
                          <a:latin typeface="Arial MT"/>
                          <a:cs typeface="Arial MT"/>
                        </a:rPr>
                        <a:t>più</a:t>
                      </a:r>
                      <a:r>
                        <a:rPr sz="10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5" dirty="0">
                          <a:latin typeface="Arial MT"/>
                          <a:cs typeface="Arial MT"/>
                        </a:rPr>
                        <a:t>ampio.</a:t>
                      </a:r>
                      <a:endParaRPr sz="1000" dirty="0">
                        <a:latin typeface="Arial MT"/>
                        <a:cs typeface="Arial MT"/>
                      </a:endParaRPr>
                    </a:p>
                  </a:txBody>
                  <a:tcPr marL="0" marR="0" marT="6350" marB="0">
                    <a:lnL w="19050">
                      <a:solidFill>
                        <a:srgbClr val="4F82BD"/>
                      </a:solidFill>
                      <a:prstDash val="solid"/>
                    </a:lnL>
                    <a:lnT w="6350">
                      <a:solidFill>
                        <a:srgbClr val="B8CCE4"/>
                      </a:solidFill>
                      <a:prstDash val="solid"/>
                    </a:lnT>
                    <a:lnB w="6350">
                      <a:solidFill>
                        <a:srgbClr val="B8CCE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599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950" dirty="0">
                        <a:latin typeface="Times New Roman"/>
                        <a:cs typeface="Times New Roman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COMUNICAZIONE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R w="19050">
                      <a:solidFill>
                        <a:srgbClr val="4F82BD"/>
                      </a:solidFill>
                      <a:prstDash val="solid"/>
                    </a:lnR>
                    <a:lnT w="6350">
                      <a:solidFill>
                        <a:srgbClr val="B8CCE4"/>
                      </a:solidFill>
                      <a:prstDash val="solid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050" dirty="0">
                        <a:latin typeface="Times New Roman"/>
                        <a:cs typeface="Times New Roman"/>
                      </a:endParaRPr>
                    </a:p>
                    <a:p>
                      <a:pPr marL="297180" marR="118110" indent="0">
                        <a:lnSpc>
                          <a:spcPct val="94200"/>
                        </a:lnSpc>
                        <a:spcBef>
                          <a:spcPts val="5"/>
                        </a:spcBef>
                        <a:buFont typeface="Symbol"/>
                        <a:buNone/>
                        <a:tabLst>
                          <a:tab pos="525780" algn="l"/>
                          <a:tab pos="526415" algn="l"/>
                        </a:tabLst>
                      </a:pPr>
                      <a:r>
                        <a:rPr sz="1500" spc="-7" baseline="2777" dirty="0">
                          <a:latin typeface="Arial MT"/>
                          <a:cs typeface="Arial MT"/>
                        </a:rPr>
                        <a:t>Interlocutori definitivi (alta priorità): cittadini </a:t>
                      </a:r>
                      <a:r>
                        <a:rPr sz="1500" baseline="2777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5" dirty="0">
                          <a:latin typeface="Arial MT"/>
                          <a:cs typeface="Arial MT"/>
                        </a:rPr>
                        <a:t>rispondenti </a:t>
                      </a:r>
                      <a:r>
                        <a:rPr sz="1000" dirty="0">
                          <a:latin typeface="Arial MT"/>
                          <a:cs typeface="Arial MT"/>
                        </a:rPr>
                        <a:t>ai</a:t>
                      </a:r>
                      <a:r>
                        <a:rPr sz="10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5" dirty="0">
                          <a:latin typeface="Arial MT"/>
                          <a:cs typeface="Arial MT"/>
                        </a:rPr>
                        <a:t>requisiti</a:t>
                      </a:r>
                      <a:r>
                        <a:rPr sz="1000" dirty="0">
                          <a:latin typeface="Arial MT"/>
                          <a:cs typeface="Arial MT"/>
                        </a:rPr>
                        <a:t> del</a:t>
                      </a:r>
                      <a:r>
                        <a:rPr sz="1000" spc="-5" dirty="0">
                          <a:latin typeface="Arial MT"/>
                          <a:cs typeface="Arial MT"/>
                        </a:rPr>
                        <a:t> bando</a:t>
                      </a:r>
                      <a:r>
                        <a:rPr sz="10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i="1" spc="-5" dirty="0">
                          <a:latin typeface="Arial"/>
                          <a:cs typeface="Arial"/>
                        </a:rPr>
                        <a:t>xyz</a:t>
                      </a:r>
                      <a:r>
                        <a:rPr sz="1000" i="1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 MT"/>
                          <a:cs typeface="Arial MT"/>
                        </a:rPr>
                        <a:t>(es. </a:t>
                      </a:r>
                      <a:r>
                        <a:rPr sz="10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5" dirty="0">
                          <a:latin typeface="Arial MT"/>
                          <a:cs typeface="Arial MT"/>
                        </a:rPr>
                        <a:t>imprenditrici </a:t>
                      </a:r>
                      <a:r>
                        <a:rPr sz="1000" dirty="0">
                          <a:latin typeface="Arial MT"/>
                          <a:cs typeface="Arial MT"/>
                        </a:rPr>
                        <a:t>fra i 18 e i 35 anni </a:t>
                      </a:r>
                      <a:r>
                        <a:rPr sz="1000" spc="-5" dirty="0">
                          <a:latin typeface="Arial MT"/>
                          <a:cs typeface="Arial MT"/>
                        </a:rPr>
                        <a:t>residenti </a:t>
                      </a:r>
                      <a:r>
                        <a:rPr sz="1000" dirty="0">
                          <a:latin typeface="Arial MT"/>
                          <a:cs typeface="Arial MT"/>
                        </a:rPr>
                        <a:t>nel </a:t>
                      </a:r>
                      <a:r>
                        <a:rPr sz="10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5" dirty="0">
                          <a:latin typeface="Arial MT"/>
                          <a:cs typeface="Arial MT"/>
                        </a:rPr>
                        <a:t>territorio</a:t>
                      </a:r>
                      <a:r>
                        <a:rPr sz="10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5" dirty="0">
                          <a:latin typeface="Arial MT"/>
                          <a:cs typeface="Arial MT"/>
                        </a:rPr>
                        <a:t>di</a:t>
                      </a:r>
                      <a:r>
                        <a:rPr sz="10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5" dirty="0">
                          <a:latin typeface="Arial MT"/>
                          <a:cs typeface="Arial MT"/>
                        </a:rPr>
                        <a:t>competenza</a:t>
                      </a:r>
                      <a:r>
                        <a:rPr sz="10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5" dirty="0">
                          <a:latin typeface="Arial MT"/>
                          <a:cs typeface="Arial MT"/>
                        </a:rPr>
                        <a:t>amministrativa</a:t>
                      </a:r>
                      <a:r>
                        <a:rPr sz="10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5" dirty="0">
                          <a:latin typeface="Arial MT"/>
                          <a:cs typeface="Arial MT"/>
                        </a:rPr>
                        <a:t>dell'ente).</a:t>
                      </a:r>
                      <a:endParaRPr sz="1000" dirty="0">
                        <a:latin typeface="Arial MT"/>
                        <a:cs typeface="Arial MT"/>
                      </a:endParaRPr>
                    </a:p>
                  </a:txBody>
                  <a:tcPr marL="0" marR="0" marT="4445" marB="0">
                    <a:lnL w="19050">
                      <a:solidFill>
                        <a:srgbClr val="4F82BD"/>
                      </a:solidFill>
                      <a:prstDash val="solid"/>
                    </a:lnL>
                    <a:lnT w="6350">
                      <a:solidFill>
                        <a:srgbClr val="B8CCE4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CasellaDiTesto 1">
            <a:extLst>
              <a:ext uri="{FF2B5EF4-FFF2-40B4-BE49-F238E27FC236}">
                <a16:creationId xmlns:a16="http://schemas.microsoft.com/office/drawing/2014/main" id="{1CAE2AC9-A0A6-465A-9D58-9D3A8E77A35F}"/>
              </a:ext>
            </a:extLst>
          </p:cNvPr>
          <p:cNvSpPr txBox="1"/>
          <p:nvPr/>
        </p:nvSpPr>
        <p:spPr>
          <a:xfrm>
            <a:off x="7626100" y="4859696"/>
            <a:ext cx="21378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i="1" dirty="0"/>
              <a:t>Autore: Pietro Zilio</a:t>
            </a:r>
          </a:p>
        </p:txBody>
      </p:sp>
    </p:spTree>
    <p:extLst>
      <p:ext uri="{BB962C8B-B14F-4D97-AF65-F5344CB8AC3E}">
        <p14:creationId xmlns:p14="http://schemas.microsoft.com/office/powerpoint/2010/main" val="1939679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  <p:bldP spid="1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86835" y="128470"/>
            <a:ext cx="8229600" cy="857250"/>
          </a:xfrm>
        </p:spPr>
        <p:txBody>
          <a:bodyPr anchor="ctr">
            <a:normAutofit/>
          </a:bodyPr>
          <a:lstStyle/>
          <a:p>
            <a:r>
              <a:rPr lang="en-US" dirty="0" err="1">
                <a:solidFill>
                  <a:schemeClr val="accent6"/>
                </a:solidFill>
                <a:latin typeface="Trebuchet MS" panose="020B0603020202020204" pitchFamily="34" charset="0"/>
              </a:rPr>
              <a:t>Analisi</a:t>
            </a:r>
            <a:r>
              <a:rPr lang="en-US" dirty="0">
                <a:solidFill>
                  <a:schemeClr val="accent6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chemeClr val="accent6"/>
                </a:solidFill>
                <a:latin typeface="Trebuchet MS" panose="020B0603020202020204" pitchFamily="34" charset="0"/>
              </a:rPr>
              <a:t>Strategica</a:t>
            </a:r>
            <a:endParaRPr lang="en-US" dirty="0">
              <a:solidFill>
                <a:schemeClr val="accent6"/>
              </a:solidFill>
              <a:latin typeface="Trebuchet MS" panose="020B0603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266590" y="1225432"/>
            <a:ext cx="3647562" cy="277383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lnSpc>
                <a:spcPct val="100000"/>
              </a:lnSpc>
              <a:spcBef>
                <a:spcPts val="244"/>
              </a:spcBef>
              <a:buNone/>
            </a:pPr>
            <a:r>
              <a:rPr lang="it-IT" sz="1600" b="1" spc="-55" dirty="0">
                <a:latin typeface="Tahoma"/>
                <a:cs typeface="Tahoma"/>
              </a:rPr>
              <a:t>ESEMPI:</a:t>
            </a:r>
            <a:endParaRPr lang="it-IT" sz="1600" dirty="0">
              <a:latin typeface="Trebuchet MS"/>
              <a:cs typeface="Trebuchet MS"/>
            </a:endParaRPr>
          </a:p>
          <a:p>
            <a:pPr marL="0" marR="30480" indent="0" algn="ctr">
              <a:lnSpc>
                <a:spcPct val="90000"/>
              </a:lnSpc>
              <a:spcBef>
                <a:spcPts val="5"/>
              </a:spcBef>
              <a:buNone/>
            </a:pPr>
            <a:endParaRPr lang="it-IT" sz="1500" dirty="0"/>
          </a:p>
        </p:txBody>
      </p:sp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D7980B26-5815-4535-9EBB-9E55C87EF84F}"/>
              </a:ext>
            </a:extLst>
          </p:cNvPr>
          <p:cNvSpPr txBox="1">
            <a:spLocks/>
          </p:cNvSpPr>
          <p:nvPr/>
        </p:nvSpPr>
        <p:spPr>
          <a:xfrm>
            <a:off x="143555" y="1502815"/>
            <a:ext cx="3647562" cy="36468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244"/>
              </a:spcBef>
              <a:buFont typeface="Arial" pitchFamily="34" charset="0"/>
              <a:buNone/>
            </a:pPr>
            <a:r>
              <a:rPr lang="it-IT" sz="1600" b="1" spc="-55" dirty="0">
                <a:latin typeface="Tahoma"/>
                <a:cs typeface="Tahoma"/>
              </a:rPr>
              <a:t>3. Elaborare le strategie</a:t>
            </a:r>
            <a:endParaRPr lang="it-IT" sz="1600" dirty="0">
              <a:latin typeface="Tahoma"/>
              <a:cs typeface="Tahoma"/>
            </a:endParaRPr>
          </a:p>
          <a:p>
            <a:pPr marL="0" marR="5715" indent="0" algn="just">
              <a:lnSpc>
                <a:spcPct val="110100"/>
              </a:lnSpc>
              <a:spcBef>
                <a:spcPts val="10"/>
              </a:spcBef>
              <a:buFont typeface="Arial" pitchFamily="34" charset="0"/>
              <a:buNone/>
            </a:pPr>
            <a:endParaRPr lang="it-IT" sz="1600" spc="-55" dirty="0">
              <a:latin typeface="Trebuchet MS"/>
              <a:cs typeface="Trebuchet MS"/>
            </a:endParaRPr>
          </a:p>
          <a:p>
            <a:pPr marL="0" marR="5080" indent="0" algn="just">
              <a:lnSpc>
                <a:spcPct val="110200"/>
              </a:lnSpc>
              <a:spcBef>
                <a:spcPts val="5"/>
              </a:spcBef>
              <a:buNone/>
            </a:pPr>
            <a:r>
              <a:rPr lang="it-IT" sz="1600" spc="-45" dirty="0">
                <a:latin typeface="Trebuchet MS"/>
                <a:cs typeface="Trebuchet MS"/>
              </a:rPr>
              <a:t>Per strategia si intende l’approccio</a:t>
            </a:r>
            <a:r>
              <a:rPr lang="it-IT" sz="1600" spc="-40" dirty="0">
                <a:latin typeface="Trebuchet MS"/>
                <a:cs typeface="Trebuchet MS"/>
              </a:rPr>
              <a:t> </a:t>
            </a:r>
            <a:r>
              <a:rPr lang="it-IT" sz="1600" spc="-15" dirty="0">
                <a:latin typeface="Trebuchet MS"/>
                <a:cs typeface="Trebuchet MS"/>
              </a:rPr>
              <a:t>con</a:t>
            </a:r>
            <a:r>
              <a:rPr lang="it-IT" sz="1600" spc="-10" dirty="0">
                <a:latin typeface="Trebuchet MS"/>
                <a:cs typeface="Trebuchet MS"/>
              </a:rPr>
              <a:t> </a:t>
            </a:r>
            <a:r>
              <a:rPr lang="it-IT" sz="1600" spc="-40" dirty="0">
                <a:latin typeface="Trebuchet MS"/>
                <a:cs typeface="Trebuchet MS"/>
              </a:rPr>
              <a:t>cui</a:t>
            </a:r>
            <a:r>
              <a:rPr lang="it-IT" sz="1600" spc="-35" dirty="0">
                <a:latin typeface="Trebuchet MS"/>
                <a:cs typeface="Trebuchet MS"/>
              </a:rPr>
              <a:t> </a:t>
            </a:r>
            <a:r>
              <a:rPr lang="it-IT" sz="1600" spc="-70" dirty="0">
                <a:latin typeface="Trebuchet MS"/>
                <a:cs typeface="Trebuchet MS"/>
              </a:rPr>
              <a:t>l’ente</a:t>
            </a:r>
            <a:r>
              <a:rPr lang="it-IT" sz="1600" spc="-65" dirty="0">
                <a:latin typeface="Trebuchet MS"/>
                <a:cs typeface="Trebuchet MS"/>
              </a:rPr>
              <a:t> </a:t>
            </a:r>
            <a:r>
              <a:rPr lang="it-IT" sz="1600" spc="-30" dirty="0">
                <a:latin typeface="Trebuchet MS"/>
                <a:cs typeface="Trebuchet MS"/>
              </a:rPr>
              <a:t>intende</a:t>
            </a:r>
            <a:r>
              <a:rPr lang="it-IT" sz="1600" spc="-25" dirty="0">
                <a:latin typeface="Trebuchet MS"/>
                <a:cs typeface="Trebuchet MS"/>
              </a:rPr>
              <a:t> coinvolgere</a:t>
            </a:r>
            <a:r>
              <a:rPr lang="it-IT" sz="1600" spc="-20" dirty="0">
                <a:latin typeface="Trebuchet MS"/>
                <a:cs typeface="Trebuchet MS"/>
              </a:rPr>
              <a:t> </a:t>
            </a:r>
            <a:r>
              <a:rPr lang="it-IT" sz="1600" spc="-60" dirty="0">
                <a:latin typeface="Trebuchet MS"/>
                <a:cs typeface="Trebuchet MS"/>
              </a:rPr>
              <a:t>i</a:t>
            </a:r>
            <a:r>
              <a:rPr lang="it-IT" sz="1600" spc="-55" dirty="0">
                <a:latin typeface="Trebuchet MS"/>
                <a:cs typeface="Trebuchet MS"/>
              </a:rPr>
              <a:t> </a:t>
            </a:r>
            <a:r>
              <a:rPr lang="it-IT" sz="1600" spc="-30" dirty="0">
                <a:latin typeface="Trebuchet MS"/>
                <a:cs typeface="Trebuchet MS"/>
              </a:rPr>
              <a:t>propri </a:t>
            </a:r>
            <a:r>
              <a:rPr lang="it-IT" sz="1600" spc="-25" dirty="0">
                <a:latin typeface="Trebuchet MS"/>
                <a:cs typeface="Trebuchet MS"/>
              </a:rPr>
              <a:t> </a:t>
            </a:r>
            <a:r>
              <a:rPr lang="it-IT" sz="1600" spc="-45" dirty="0">
                <a:latin typeface="Trebuchet MS"/>
                <a:cs typeface="Trebuchet MS"/>
              </a:rPr>
              <a:t>interlocutori </a:t>
            </a:r>
            <a:r>
              <a:rPr lang="it-IT" sz="1600" spc="-25" dirty="0">
                <a:latin typeface="Trebuchet MS"/>
                <a:cs typeface="Trebuchet MS"/>
              </a:rPr>
              <a:t>sui </a:t>
            </a:r>
            <a:r>
              <a:rPr lang="it-IT" sz="1600" spc="-40" dirty="0">
                <a:latin typeface="Trebuchet MS"/>
                <a:cs typeface="Trebuchet MS"/>
              </a:rPr>
              <a:t>social </a:t>
            </a:r>
            <a:r>
              <a:rPr lang="it-IT" sz="1600" spc="-50" dirty="0">
                <a:latin typeface="Trebuchet MS"/>
                <a:cs typeface="Trebuchet MS"/>
              </a:rPr>
              <a:t>network. </a:t>
            </a:r>
            <a:r>
              <a:rPr lang="it-IT" sz="1600" spc="-45" dirty="0">
                <a:latin typeface="Trebuchet MS"/>
                <a:cs typeface="Trebuchet MS"/>
              </a:rPr>
              <a:t>D</a:t>
            </a:r>
            <a:r>
              <a:rPr lang="it-IT" sz="1600" spc="-20" dirty="0">
                <a:latin typeface="Trebuchet MS"/>
                <a:cs typeface="Trebuchet MS"/>
              </a:rPr>
              <a:t>ovrebbe </a:t>
            </a:r>
            <a:r>
              <a:rPr lang="it-IT" sz="1600" spc="-40" dirty="0">
                <a:latin typeface="Trebuchet MS"/>
                <a:cs typeface="Trebuchet MS"/>
              </a:rPr>
              <a:t>essere </a:t>
            </a:r>
            <a:r>
              <a:rPr lang="it-IT" sz="1600" spc="-55" dirty="0">
                <a:latin typeface="Trebuchet MS"/>
                <a:cs typeface="Trebuchet MS"/>
              </a:rPr>
              <a:t>adattata </a:t>
            </a:r>
            <a:r>
              <a:rPr lang="it-IT" sz="1600" spc="-50" dirty="0">
                <a:latin typeface="Trebuchet MS"/>
                <a:cs typeface="Trebuchet MS"/>
              </a:rPr>
              <a:t>a </a:t>
            </a:r>
            <a:r>
              <a:rPr lang="it-IT" sz="1600" spc="-30" dirty="0">
                <a:latin typeface="Trebuchet MS"/>
                <a:cs typeface="Trebuchet MS"/>
              </a:rPr>
              <a:t>ciascun </a:t>
            </a:r>
            <a:r>
              <a:rPr lang="it-IT" sz="1600" spc="-25" dirty="0">
                <a:latin typeface="Trebuchet MS"/>
                <a:cs typeface="Trebuchet MS"/>
              </a:rPr>
              <a:t> </a:t>
            </a:r>
            <a:r>
              <a:rPr lang="it-IT" sz="1600" spc="5" dirty="0">
                <a:latin typeface="Trebuchet MS"/>
                <a:cs typeface="Trebuchet MS"/>
              </a:rPr>
              <a:t>gruppo</a:t>
            </a:r>
            <a:r>
              <a:rPr lang="it-IT" sz="1600" spc="10" dirty="0">
                <a:latin typeface="Trebuchet MS"/>
                <a:cs typeface="Trebuchet MS"/>
              </a:rPr>
              <a:t> </a:t>
            </a:r>
            <a:r>
              <a:rPr lang="it-IT" sz="1600" spc="-30" dirty="0">
                <a:latin typeface="Trebuchet MS"/>
                <a:cs typeface="Trebuchet MS"/>
              </a:rPr>
              <a:t>di</a:t>
            </a:r>
            <a:r>
              <a:rPr lang="it-IT" sz="1600" spc="-25" dirty="0">
                <a:latin typeface="Trebuchet MS"/>
                <a:cs typeface="Trebuchet MS"/>
              </a:rPr>
              <a:t> </a:t>
            </a:r>
            <a:r>
              <a:rPr lang="it-IT" sz="1600" spc="-55" dirty="0">
                <a:latin typeface="Trebuchet MS"/>
                <a:cs typeface="Trebuchet MS"/>
              </a:rPr>
              <a:t>interlocutori,</a:t>
            </a:r>
            <a:r>
              <a:rPr lang="it-IT" sz="1600" spc="-50" dirty="0">
                <a:latin typeface="Trebuchet MS"/>
                <a:cs typeface="Trebuchet MS"/>
              </a:rPr>
              <a:t> </a:t>
            </a:r>
            <a:r>
              <a:rPr lang="it-IT" sz="1600" spc="-20" dirty="0">
                <a:latin typeface="Trebuchet MS"/>
                <a:cs typeface="Trebuchet MS"/>
              </a:rPr>
              <a:t>scegliendo</a:t>
            </a:r>
            <a:r>
              <a:rPr lang="it-IT" sz="1600" spc="-15" dirty="0">
                <a:latin typeface="Trebuchet MS"/>
                <a:cs typeface="Trebuchet MS"/>
              </a:rPr>
              <a:t> </a:t>
            </a:r>
            <a:r>
              <a:rPr lang="it-IT" sz="1600" spc="-60" dirty="0">
                <a:latin typeface="Trebuchet MS"/>
                <a:cs typeface="Trebuchet MS"/>
              </a:rPr>
              <a:t>la</a:t>
            </a:r>
            <a:r>
              <a:rPr lang="it-IT" sz="1600" spc="-55" dirty="0">
                <a:latin typeface="Trebuchet MS"/>
                <a:cs typeface="Trebuchet MS"/>
              </a:rPr>
              <a:t> </a:t>
            </a:r>
            <a:r>
              <a:rPr lang="it-IT" sz="1600" spc="-25" dirty="0">
                <a:latin typeface="Trebuchet MS"/>
                <a:cs typeface="Trebuchet MS"/>
              </a:rPr>
              <a:t>soluzione</a:t>
            </a:r>
            <a:r>
              <a:rPr lang="it-IT" sz="1600" spc="-20" dirty="0">
                <a:latin typeface="Trebuchet MS"/>
                <a:cs typeface="Trebuchet MS"/>
              </a:rPr>
              <a:t> </a:t>
            </a:r>
            <a:r>
              <a:rPr lang="it-IT" sz="1600" spc="-35" dirty="0">
                <a:latin typeface="Trebuchet MS"/>
                <a:cs typeface="Trebuchet MS"/>
              </a:rPr>
              <a:t>migliore</a:t>
            </a:r>
            <a:r>
              <a:rPr lang="it-IT" sz="1600" spc="-30" dirty="0">
                <a:latin typeface="Trebuchet MS"/>
                <a:cs typeface="Trebuchet MS"/>
              </a:rPr>
              <a:t> </a:t>
            </a:r>
            <a:r>
              <a:rPr lang="it-IT" sz="1600" spc="-45" dirty="0">
                <a:latin typeface="Trebuchet MS"/>
                <a:cs typeface="Trebuchet MS"/>
              </a:rPr>
              <a:t>sulla</a:t>
            </a:r>
            <a:r>
              <a:rPr lang="it-IT" sz="1600" spc="-40" dirty="0">
                <a:latin typeface="Trebuchet MS"/>
                <a:cs typeface="Trebuchet MS"/>
              </a:rPr>
              <a:t> </a:t>
            </a:r>
            <a:r>
              <a:rPr lang="it-IT" sz="1600" spc="-30" dirty="0">
                <a:latin typeface="Trebuchet MS"/>
                <a:cs typeface="Trebuchet MS"/>
              </a:rPr>
              <a:t>base</a:t>
            </a:r>
            <a:r>
              <a:rPr lang="it-IT" sz="1600" spc="-25" dirty="0">
                <a:latin typeface="Trebuchet MS"/>
                <a:cs typeface="Trebuchet MS"/>
              </a:rPr>
              <a:t> degli </a:t>
            </a:r>
            <a:r>
              <a:rPr lang="it-IT" sz="1600" spc="-20" dirty="0">
                <a:latin typeface="Trebuchet MS"/>
                <a:cs typeface="Trebuchet MS"/>
              </a:rPr>
              <a:t> </a:t>
            </a:r>
            <a:r>
              <a:rPr lang="it-IT" sz="1600" spc="-40" dirty="0">
                <a:latin typeface="Trebuchet MS"/>
                <a:cs typeface="Trebuchet MS"/>
              </a:rPr>
              <a:t>obiettivi</a:t>
            </a:r>
            <a:r>
              <a:rPr lang="it-IT" sz="1600" spc="-100" dirty="0">
                <a:latin typeface="Trebuchet MS"/>
                <a:cs typeface="Trebuchet MS"/>
              </a:rPr>
              <a:t> </a:t>
            </a:r>
            <a:r>
              <a:rPr lang="it-IT" sz="1600" spc="-40" dirty="0">
                <a:latin typeface="Trebuchet MS"/>
                <a:cs typeface="Trebuchet MS"/>
              </a:rPr>
              <a:t>precedentemente</a:t>
            </a:r>
            <a:r>
              <a:rPr lang="it-IT" sz="1600" spc="-100" dirty="0">
                <a:latin typeface="Trebuchet MS"/>
                <a:cs typeface="Trebuchet MS"/>
              </a:rPr>
              <a:t> </a:t>
            </a:r>
            <a:r>
              <a:rPr lang="it-IT" sz="1600" spc="-65" dirty="0">
                <a:latin typeface="Trebuchet MS"/>
                <a:cs typeface="Trebuchet MS"/>
              </a:rPr>
              <a:t>stabiliti.</a:t>
            </a:r>
          </a:p>
          <a:p>
            <a:pPr marL="0" marR="5080" indent="0" algn="just">
              <a:lnSpc>
                <a:spcPct val="110200"/>
              </a:lnSpc>
              <a:spcBef>
                <a:spcPts val="5"/>
              </a:spcBef>
              <a:buNone/>
            </a:pPr>
            <a:endParaRPr lang="it-IT" sz="1600" spc="-65" dirty="0">
              <a:latin typeface="Trebuchet MS"/>
              <a:cs typeface="Trebuchet MS"/>
            </a:endParaRPr>
          </a:p>
          <a:p>
            <a:pPr marL="0" marR="5080" indent="0" algn="just">
              <a:lnSpc>
                <a:spcPct val="110200"/>
              </a:lnSpc>
              <a:spcBef>
                <a:spcPts val="5"/>
              </a:spcBef>
              <a:buNone/>
            </a:pPr>
            <a:r>
              <a:rPr lang="it-IT" sz="1600" spc="-65" dirty="0">
                <a:latin typeface="Trebuchet MS"/>
                <a:cs typeface="Trebuchet MS"/>
              </a:rPr>
              <a:t>Possiamo distinguere diversi criteri:</a:t>
            </a:r>
            <a:endParaRPr lang="it-IT" sz="1600" dirty="0">
              <a:latin typeface="Trebuchet MS"/>
              <a:cs typeface="Trebuchet MS"/>
            </a:endParaRPr>
          </a:p>
          <a:p>
            <a:pPr marL="0" marR="30480" indent="0">
              <a:lnSpc>
                <a:spcPct val="90000"/>
              </a:lnSpc>
              <a:spcBef>
                <a:spcPts val="5"/>
              </a:spcBef>
              <a:buFont typeface="Arial" pitchFamily="34" charset="0"/>
              <a:buNone/>
            </a:pPr>
            <a:endParaRPr lang="it-IT" sz="1500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1CAE2AC9-A0A6-465A-9D58-9D3A8E77A35F}"/>
              </a:ext>
            </a:extLst>
          </p:cNvPr>
          <p:cNvSpPr txBox="1"/>
          <p:nvPr/>
        </p:nvSpPr>
        <p:spPr>
          <a:xfrm>
            <a:off x="0" y="4866501"/>
            <a:ext cx="21378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i="1" dirty="0"/>
              <a:t>da Pietro Zilio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2F341ACD-FA66-49D2-8363-2F2A1543B570}"/>
              </a:ext>
            </a:extLst>
          </p:cNvPr>
          <p:cNvSpPr txBox="1"/>
          <p:nvPr/>
        </p:nvSpPr>
        <p:spPr>
          <a:xfrm>
            <a:off x="3900302" y="1646220"/>
            <a:ext cx="5039265" cy="36984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40665" indent="-228600">
              <a:lnSpc>
                <a:spcPct val="100000"/>
              </a:lnSpc>
              <a:spcBef>
                <a:spcPts val="5"/>
              </a:spcBef>
              <a:buAutoNum type="romanUcPeriod"/>
              <a:tabLst>
                <a:tab pos="240665" algn="l"/>
                <a:tab pos="241300" algn="l"/>
              </a:tabLst>
            </a:pPr>
            <a:r>
              <a:rPr lang="it-IT" sz="1100" b="1" spc="-50" dirty="0">
                <a:latin typeface="Trebuchet MS"/>
                <a:cs typeface="Trebuchet MS"/>
              </a:rPr>
              <a:t>Criterio</a:t>
            </a:r>
            <a:r>
              <a:rPr lang="it-IT" sz="1100" b="1" spc="-100" dirty="0">
                <a:latin typeface="Trebuchet MS"/>
                <a:cs typeface="Trebuchet MS"/>
              </a:rPr>
              <a:t> </a:t>
            </a:r>
            <a:r>
              <a:rPr lang="it-IT" sz="1100" b="1" spc="-30" dirty="0">
                <a:latin typeface="Trebuchet MS"/>
                <a:cs typeface="Trebuchet MS"/>
              </a:rPr>
              <a:t>di</a:t>
            </a:r>
            <a:r>
              <a:rPr lang="it-IT" sz="1100" b="1" spc="-100" dirty="0">
                <a:latin typeface="Trebuchet MS"/>
                <a:cs typeface="Trebuchet MS"/>
              </a:rPr>
              <a:t> </a:t>
            </a:r>
            <a:r>
              <a:rPr lang="it-IT" sz="1100" b="1" spc="-30" dirty="0">
                <a:latin typeface="Trebuchet MS"/>
                <a:cs typeface="Trebuchet MS"/>
              </a:rPr>
              <a:t>se</a:t>
            </a:r>
            <a:r>
              <a:rPr lang="it-IT" sz="1100" b="1" spc="-25" dirty="0">
                <a:latin typeface="Trebuchet MS"/>
                <a:cs typeface="Trebuchet MS"/>
              </a:rPr>
              <a:t>gmentazion</a:t>
            </a:r>
            <a:r>
              <a:rPr lang="it-IT" sz="1100" b="1" spc="-20" dirty="0">
                <a:latin typeface="Trebuchet MS"/>
                <a:cs typeface="Trebuchet MS"/>
              </a:rPr>
              <a:t>e</a:t>
            </a:r>
            <a:r>
              <a:rPr lang="it-IT" sz="1100" b="1" spc="-180" dirty="0">
                <a:latin typeface="Trebuchet MS"/>
                <a:cs typeface="Trebuchet MS"/>
              </a:rPr>
              <a:t>:</a:t>
            </a:r>
            <a:endParaRPr lang="it-IT" sz="1100" b="1" dirty="0">
              <a:latin typeface="Trebuchet MS"/>
              <a:cs typeface="Trebuchet MS"/>
            </a:endParaRPr>
          </a:p>
          <a:p>
            <a:pPr marL="240665" indent="-228600">
              <a:lnSpc>
                <a:spcPct val="100000"/>
              </a:lnSpc>
              <a:spcBef>
                <a:spcPts val="5"/>
              </a:spcBef>
              <a:buAutoNum type="alphaLcParenR"/>
              <a:tabLst>
                <a:tab pos="240665" algn="l"/>
                <a:tab pos="241300" algn="l"/>
              </a:tabLst>
            </a:pPr>
            <a:r>
              <a:rPr lang="it-IT" sz="1100" spc="-55" dirty="0">
                <a:latin typeface="Trebuchet MS"/>
                <a:cs typeface="Trebuchet MS"/>
              </a:rPr>
              <a:t>Indifferenziato, quando si utilizzano gli stessi contenuti, canali e  strumenti per tutti gli interlocutori precedentemente individuati. </a:t>
            </a:r>
          </a:p>
          <a:p>
            <a:pPr marL="240665" indent="-228600">
              <a:lnSpc>
                <a:spcPct val="100000"/>
              </a:lnSpc>
              <a:spcBef>
                <a:spcPts val="5"/>
              </a:spcBef>
              <a:buAutoNum type="alphaLcParenR"/>
              <a:tabLst>
                <a:tab pos="240665" algn="l"/>
                <a:tab pos="241300" algn="l"/>
              </a:tabLst>
            </a:pPr>
            <a:r>
              <a:rPr lang="it-IT" sz="1100" spc="-55" dirty="0">
                <a:latin typeface="Trebuchet MS"/>
                <a:cs typeface="Trebuchet MS"/>
              </a:rPr>
              <a:t>Differenziato, quando si utilizzano contenuti, canali e strumenti specifici e personalizzati per ciascun segmento di interlocutori </a:t>
            </a:r>
          </a:p>
          <a:p>
            <a:pPr marL="240665" indent="-228600">
              <a:lnSpc>
                <a:spcPct val="100000"/>
              </a:lnSpc>
              <a:spcBef>
                <a:spcPts val="5"/>
              </a:spcBef>
              <a:buAutoNum type="alphaLcParenR"/>
              <a:tabLst>
                <a:tab pos="240665" algn="l"/>
                <a:tab pos="241300" algn="l"/>
              </a:tabLst>
            </a:pPr>
            <a:r>
              <a:rPr lang="it-IT" sz="1100" spc="-55" dirty="0">
                <a:latin typeface="Trebuchet MS"/>
                <a:cs typeface="Trebuchet MS"/>
              </a:rPr>
              <a:t>Concentrato, quando si utilizzano contenuti, canali e strumenti  personalizzati per uno specifico segmento di interlocutori anche per  tutti gli altri</a:t>
            </a:r>
          </a:p>
          <a:p>
            <a:pPr marL="12065">
              <a:lnSpc>
                <a:spcPct val="100000"/>
              </a:lnSpc>
              <a:spcBef>
                <a:spcPts val="5"/>
              </a:spcBef>
              <a:tabLst>
                <a:tab pos="240665" algn="l"/>
                <a:tab pos="241300" algn="l"/>
              </a:tabLst>
            </a:pPr>
            <a:endParaRPr lang="it-IT" sz="1100" spc="-55" dirty="0">
              <a:latin typeface="Trebuchet MS"/>
              <a:cs typeface="Trebuchet MS"/>
            </a:endParaRPr>
          </a:p>
          <a:p>
            <a:pPr marL="240665" indent="-228600" algn="just">
              <a:lnSpc>
                <a:spcPct val="100000"/>
              </a:lnSpc>
              <a:spcBef>
                <a:spcPts val="135"/>
              </a:spcBef>
              <a:buAutoNum type="romanUcPeriod" startAt="2"/>
              <a:tabLst>
                <a:tab pos="241300" algn="l"/>
              </a:tabLst>
            </a:pPr>
            <a:r>
              <a:rPr lang="it-IT" sz="1100" b="1" spc="-20" dirty="0">
                <a:latin typeface="Trebuchet MS"/>
                <a:cs typeface="Trebuchet MS"/>
              </a:rPr>
              <a:t>Flusso</a:t>
            </a:r>
            <a:r>
              <a:rPr lang="it-IT" sz="1100" b="1" spc="-100" dirty="0">
                <a:latin typeface="Trebuchet MS"/>
                <a:cs typeface="Trebuchet MS"/>
              </a:rPr>
              <a:t> </a:t>
            </a:r>
            <a:r>
              <a:rPr lang="it-IT" sz="1100" b="1" spc="-50" dirty="0">
                <a:latin typeface="Trebuchet MS"/>
                <a:cs typeface="Trebuchet MS"/>
              </a:rPr>
              <a:t>e</a:t>
            </a:r>
            <a:r>
              <a:rPr lang="it-IT" sz="1100" b="1" spc="-100" dirty="0">
                <a:latin typeface="Trebuchet MS"/>
                <a:cs typeface="Trebuchet MS"/>
              </a:rPr>
              <a:t> </a:t>
            </a:r>
            <a:r>
              <a:rPr lang="it-IT" sz="1100" b="1" spc="-45" dirty="0">
                <a:latin typeface="Trebuchet MS"/>
                <a:cs typeface="Trebuchet MS"/>
              </a:rPr>
              <a:t>portata</a:t>
            </a:r>
            <a:r>
              <a:rPr lang="it-IT" sz="1100" b="1" spc="-95" dirty="0">
                <a:latin typeface="Trebuchet MS"/>
                <a:cs typeface="Trebuchet MS"/>
              </a:rPr>
              <a:t> </a:t>
            </a:r>
            <a:r>
              <a:rPr lang="it-IT" sz="1100" b="1" spc="-45" dirty="0">
                <a:latin typeface="Trebuchet MS"/>
                <a:cs typeface="Trebuchet MS"/>
              </a:rPr>
              <a:t>della</a:t>
            </a:r>
            <a:r>
              <a:rPr lang="it-IT" sz="1100" b="1" spc="-100" dirty="0">
                <a:latin typeface="Trebuchet MS"/>
                <a:cs typeface="Trebuchet MS"/>
              </a:rPr>
              <a:t> </a:t>
            </a:r>
            <a:r>
              <a:rPr lang="it-IT" sz="1100" b="1" spc="-40" dirty="0">
                <a:latin typeface="Trebuchet MS"/>
                <a:cs typeface="Trebuchet MS"/>
              </a:rPr>
              <a:t>comunicazione:</a:t>
            </a:r>
            <a:endParaRPr lang="it-IT" sz="1100" b="1" dirty="0">
              <a:latin typeface="Trebuchet MS"/>
              <a:cs typeface="Trebuchet MS"/>
            </a:endParaRPr>
          </a:p>
          <a:p>
            <a:pPr marL="240665" indent="-228600" algn="just">
              <a:lnSpc>
                <a:spcPct val="100000"/>
              </a:lnSpc>
              <a:spcBef>
                <a:spcPts val="135"/>
              </a:spcBef>
              <a:buAutoNum type="alphaLcParenR"/>
              <a:tabLst>
                <a:tab pos="241300" algn="l"/>
              </a:tabLst>
            </a:pPr>
            <a:r>
              <a:rPr lang="it-IT" sz="1100" spc="-65" dirty="0">
                <a:latin typeface="Trebuchet MS"/>
                <a:cs typeface="Trebuchet MS"/>
              </a:rPr>
              <a:t>Diretta,</a:t>
            </a:r>
            <a:r>
              <a:rPr lang="it-IT" sz="1100" spc="320" dirty="0">
                <a:latin typeface="Trebuchet MS"/>
                <a:cs typeface="Trebuchet MS"/>
              </a:rPr>
              <a:t> </a:t>
            </a:r>
            <a:r>
              <a:rPr lang="it-IT" sz="1100" spc="-5" dirty="0">
                <a:latin typeface="Trebuchet MS"/>
                <a:cs typeface="Trebuchet MS"/>
              </a:rPr>
              <a:t>quando</a:t>
            </a:r>
            <a:r>
              <a:rPr lang="it-IT" sz="1100" spc="320" dirty="0">
                <a:latin typeface="Trebuchet MS"/>
                <a:cs typeface="Trebuchet MS"/>
              </a:rPr>
              <a:t> </a:t>
            </a:r>
            <a:r>
              <a:rPr lang="it-IT" sz="1100" spc="-60" dirty="0">
                <a:latin typeface="Trebuchet MS"/>
                <a:cs typeface="Trebuchet MS"/>
              </a:rPr>
              <a:t>la</a:t>
            </a:r>
            <a:r>
              <a:rPr lang="it-IT" sz="1100" spc="320" dirty="0">
                <a:latin typeface="Trebuchet MS"/>
                <a:cs typeface="Trebuchet MS"/>
              </a:rPr>
              <a:t> </a:t>
            </a:r>
            <a:r>
              <a:rPr lang="it-IT" sz="1100" spc="-45" dirty="0">
                <a:latin typeface="Trebuchet MS"/>
                <a:cs typeface="Trebuchet MS"/>
              </a:rPr>
              <a:t>portata</a:t>
            </a:r>
            <a:r>
              <a:rPr lang="it-IT" sz="1100" spc="320" dirty="0">
                <a:latin typeface="Trebuchet MS"/>
                <a:cs typeface="Trebuchet MS"/>
              </a:rPr>
              <a:t> </a:t>
            </a:r>
            <a:r>
              <a:rPr lang="it-IT" sz="1100" spc="-45" dirty="0">
                <a:latin typeface="Trebuchet MS"/>
                <a:cs typeface="Trebuchet MS"/>
              </a:rPr>
              <a:t>della</a:t>
            </a:r>
            <a:r>
              <a:rPr lang="it-IT" sz="1100" spc="320" dirty="0">
                <a:latin typeface="Trebuchet MS"/>
                <a:cs typeface="Trebuchet MS"/>
              </a:rPr>
              <a:t> </a:t>
            </a:r>
            <a:r>
              <a:rPr lang="it-IT" sz="1100" spc="-25" dirty="0">
                <a:latin typeface="Trebuchet MS"/>
                <a:cs typeface="Trebuchet MS"/>
              </a:rPr>
              <a:t>comunicazione</a:t>
            </a:r>
            <a:r>
              <a:rPr lang="it-IT" sz="1100" spc="330" dirty="0">
                <a:latin typeface="Trebuchet MS"/>
                <a:cs typeface="Trebuchet MS"/>
              </a:rPr>
              <a:t> </a:t>
            </a:r>
            <a:r>
              <a:rPr lang="it-IT" sz="1100" spc="-25" dirty="0">
                <a:latin typeface="Trebuchet MS"/>
                <a:cs typeface="Trebuchet MS"/>
              </a:rPr>
              <a:t>sui</a:t>
            </a:r>
            <a:r>
              <a:rPr lang="it-IT" sz="1100" spc="320" dirty="0">
                <a:latin typeface="Trebuchet MS"/>
                <a:cs typeface="Trebuchet MS"/>
              </a:rPr>
              <a:t> </a:t>
            </a:r>
            <a:r>
              <a:rPr lang="it-IT" sz="1100" spc="-40" dirty="0">
                <a:latin typeface="Trebuchet MS"/>
                <a:cs typeface="Trebuchet MS"/>
              </a:rPr>
              <a:t>social</a:t>
            </a:r>
            <a:r>
              <a:rPr lang="it-IT" sz="1100" spc="325" dirty="0">
                <a:latin typeface="Trebuchet MS"/>
                <a:cs typeface="Trebuchet MS"/>
              </a:rPr>
              <a:t> </a:t>
            </a:r>
            <a:r>
              <a:rPr lang="it-IT" sz="1100" spc="-35" dirty="0">
                <a:latin typeface="Trebuchet MS"/>
                <a:cs typeface="Trebuchet MS"/>
              </a:rPr>
              <a:t>network</a:t>
            </a:r>
            <a:r>
              <a:rPr lang="it-IT" sz="1100" dirty="0">
                <a:latin typeface="Trebuchet MS"/>
                <a:cs typeface="Trebuchet MS"/>
              </a:rPr>
              <a:t> </a:t>
            </a:r>
            <a:r>
              <a:rPr lang="it-IT" sz="1100" spc="-40" dirty="0">
                <a:latin typeface="Trebuchet MS"/>
                <a:cs typeface="Trebuchet MS"/>
              </a:rPr>
              <a:t>(quanti</a:t>
            </a:r>
            <a:r>
              <a:rPr lang="it-IT" sz="1100" spc="-75" dirty="0">
                <a:latin typeface="Trebuchet MS"/>
                <a:cs typeface="Trebuchet MS"/>
              </a:rPr>
              <a:t> </a:t>
            </a:r>
            <a:r>
              <a:rPr lang="it-IT" sz="1100" spc="-45" dirty="0">
                <a:latin typeface="Trebuchet MS"/>
                <a:cs typeface="Trebuchet MS"/>
              </a:rPr>
              <a:t>interlocutori</a:t>
            </a:r>
            <a:r>
              <a:rPr lang="it-IT" sz="1100" spc="-75" dirty="0">
                <a:latin typeface="Trebuchet MS"/>
                <a:cs typeface="Trebuchet MS"/>
              </a:rPr>
              <a:t> </a:t>
            </a:r>
            <a:r>
              <a:rPr lang="it-IT" sz="1100" spc="-50" dirty="0">
                <a:latin typeface="Trebuchet MS"/>
                <a:cs typeface="Trebuchet MS"/>
              </a:rPr>
              <a:t>è</a:t>
            </a:r>
            <a:r>
              <a:rPr lang="it-IT" sz="1100" spc="-70" dirty="0">
                <a:latin typeface="Trebuchet MS"/>
                <a:cs typeface="Trebuchet MS"/>
              </a:rPr>
              <a:t> </a:t>
            </a:r>
            <a:r>
              <a:rPr lang="it-IT" sz="1100" spc="-25" dirty="0">
                <a:latin typeface="Trebuchet MS"/>
                <a:cs typeface="Trebuchet MS"/>
              </a:rPr>
              <a:t>possibile</a:t>
            </a:r>
            <a:r>
              <a:rPr lang="it-IT" sz="1100" spc="-75" dirty="0">
                <a:latin typeface="Trebuchet MS"/>
                <a:cs typeface="Trebuchet MS"/>
              </a:rPr>
              <a:t> </a:t>
            </a:r>
            <a:r>
              <a:rPr lang="it-IT" sz="1100" spc="-20" dirty="0">
                <a:latin typeface="Trebuchet MS"/>
                <a:cs typeface="Trebuchet MS"/>
              </a:rPr>
              <a:t>raggiungere)</a:t>
            </a:r>
            <a:r>
              <a:rPr lang="it-IT" sz="1100" spc="-75" dirty="0">
                <a:latin typeface="Trebuchet MS"/>
                <a:cs typeface="Trebuchet MS"/>
              </a:rPr>
              <a:t> </a:t>
            </a:r>
            <a:r>
              <a:rPr lang="it-IT" sz="1100" spc="-50" dirty="0">
                <a:latin typeface="Trebuchet MS"/>
                <a:cs typeface="Trebuchet MS"/>
              </a:rPr>
              <a:t>è</a:t>
            </a:r>
            <a:r>
              <a:rPr lang="it-IT" sz="1100" spc="-70" dirty="0">
                <a:latin typeface="Trebuchet MS"/>
                <a:cs typeface="Trebuchet MS"/>
              </a:rPr>
              <a:t> </a:t>
            </a:r>
            <a:r>
              <a:rPr lang="it-IT" sz="1100" spc="-60" dirty="0">
                <a:latin typeface="Trebuchet MS"/>
                <a:cs typeface="Trebuchet MS"/>
              </a:rPr>
              <a:t>affidata</a:t>
            </a:r>
            <a:r>
              <a:rPr lang="it-IT" sz="1100" spc="-75" dirty="0">
                <a:latin typeface="Trebuchet MS"/>
                <a:cs typeface="Trebuchet MS"/>
              </a:rPr>
              <a:t> </a:t>
            </a:r>
            <a:r>
              <a:rPr lang="it-IT" sz="1100" spc="-35" dirty="0">
                <a:latin typeface="Trebuchet MS"/>
                <a:cs typeface="Trebuchet MS"/>
              </a:rPr>
              <a:t>esclusivamente</a:t>
            </a:r>
            <a:r>
              <a:rPr lang="it-IT" sz="1100" spc="-70" dirty="0">
                <a:latin typeface="Trebuchet MS"/>
                <a:cs typeface="Trebuchet MS"/>
              </a:rPr>
              <a:t> </a:t>
            </a:r>
            <a:r>
              <a:rPr lang="it-IT" sz="1100" spc="-50" dirty="0">
                <a:latin typeface="Trebuchet MS"/>
                <a:cs typeface="Trebuchet MS"/>
              </a:rPr>
              <a:t>e </a:t>
            </a:r>
            <a:r>
              <a:rPr lang="it-IT" sz="1100" spc="-320" dirty="0">
                <a:latin typeface="Trebuchet MS"/>
                <a:cs typeface="Trebuchet MS"/>
              </a:rPr>
              <a:t> </a:t>
            </a:r>
            <a:r>
              <a:rPr lang="it-IT" sz="1100" spc="-25" dirty="0">
                <a:latin typeface="Trebuchet MS"/>
                <a:cs typeface="Trebuchet MS"/>
              </a:rPr>
              <a:t>in</a:t>
            </a:r>
            <a:r>
              <a:rPr lang="it-IT" sz="1100" spc="-100" dirty="0">
                <a:latin typeface="Trebuchet MS"/>
                <a:cs typeface="Trebuchet MS"/>
              </a:rPr>
              <a:t> </a:t>
            </a:r>
            <a:r>
              <a:rPr lang="it-IT" sz="1100" spc="-35" dirty="0">
                <a:latin typeface="Trebuchet MS"/>
                <a:cs typeface="Trebuchet MS"/>
              </a:rPr>
              <a:t>prima</a:t>
            </a:r>
            <a:r>
              <a:rPr lang="it-IT" sz="1100" spc="-100" dirty="0">
                <a:latin typeface="Trebuchet MS"/>
                <a:cs typeface="Trebuchet MS"/>
              </a:rPr>
              <a:t> </a:t>
            </a:r>
            <a:r>
              <a:rPr lang="it-IT" sz="1100" spc="-25" dirty="0">
                <a:latin typeface="Trebuchet MS"/>
                <a:cs typeface="Trebuchet MS"/>
              </a:rPr>
              <a:t>persona</a:t>
            </a:r>
            <a:r>
              <a:rPr lang="it-IT" sz="1100" spc="-100" dirty="0">
                <a:latin typeface="Trebuchet MS"/>
                <a:cs typeface="Trebuchet MS"/>
              </a:rPr>
              <a:t> </a:t>
            </a:r>
            <a:r>
              <a:rPr lang="it-IT" sz="1100" spc="-80" dirty="0">
                <a:latin typeface="Trebuchet MS"/>
                <a:cs typeface="Trebuchet MS"/>
              </a:rPr>
              <a:t>all’ente.</a:t>
            </a:r>
            <a:endParaRPr lang="it-IT" sz="1100" dirty="0">
              <a:latin typeface="Trebuchet MS"/>
              <a:cs typeface="Trebuchet MS"/>
            </a:endParaRPr>
          </a:p>
          <a:p>
            <a:pPr marL="240665" indent="-228600" algn="just">
              <a:lnSpc>
                <a:spcPct val="100000"/>
              </a:lnSpc>
              <a:spcBef>
                <a:spcPts val="135"/>
              </a:spcBef>
              <a:buAutoNum type="alphaLcParenR"/>
              <a:tabLst>
                <a:tab pos="241300" algn="l"/>
              </a:tabLst>
            </a:pPr>
            <a:r>
              <a:rPr lang="it-IT" sz="1100" spc="-45" dirty="0">
                <a:latin typeface="Trebuchet MS"/>
                <a:cs typeface="Trebuchet MS"/>
              </a:rPr>
              <a:t>Attraverso</a:t>
            </a:r>
            <a:r>
              <a:rPr lang="it-IT" sz="1100" spc="20" dirty="0">
                <a:latin typeface="Trebuchet MS"/>
                <a:cs typeface="Trebuchet MS"/>
              </a:rPr>
              <a:t> </a:t>
            </a:r>
            <a:r>
              <a:rPr lang="it-IT" sz="1100" spc="-60" dirty="0">
                <a:latin typeface="Trebuchet MS"/>
                <a:cs typeface="Trebuchet MS"/>
              </a:rPr>
              <a:t>i</a:t>
            </a:r>
            <a:r>
              <a:rPr lang="it-IT" sz="1100" spc="25" dirty="0">
                <a:latin typeface="Trebuchet MS"/>
                <a:cs typeface="Trebuchet MS"/>
              </a:rPr>
              <a:t> </a:t>
            </a:r>
            <a:r>
              <a:rPr lang="it-IT" sz="1100" spc="-70" dirty="0">
                <a:latin typeface="Trebuchet MS"/>
                <a:cs typeface="Trebuchet MS"/>
              </a:rPr>
              <a:t>“moltiplicatori”,</a:t>
            </a:r>
            <a:r>
              <a:rPr lang="it-IT" sz="1100" spc="25" dirty="0">
                <a:latin typeface="Trebuchet MS"/>
                <a:cs typeface="Trebuchet MS"/>
              </a:rPr>
              <a:t> </a:t>
            </a:r>
            <a:r>
              <a:rPr lang="it-IT" sz="1100" spc="-10" dirty="0">
                <a:latin typeface="Trebuchet MS"/>
                <a:cs typeface="Trebuchet MS"/>
              </a:rPr>
              <a:t>quando</a:t>
            </a:r>
            <a:r>
              <a:rPr lang="it-IT" sz="1100" spc="20" dirty="0">
                <a:latin typeface="Trebuchet MS"/>
                <a:cs typeface="Trebuchet MS"/>
              </a:rPr>
              <a:t> </a:t>
            </a:r>
            <a:r>
              <a:rPr lang="it-IT" sz="1100" spc="-60" dirty="0">
                <a:latin typeface="Trebuchet MS"/>
                <a:cs typeface="Trebuchet MS"/>
              </a:rPr>
              <a:t>la</a:t>
            </a:r>
            <a:r>
              <a:rPr lang="it-IT" sz="1100" spc="30" dirty="0">
                <a:latin typeface="Trebuchet MS"/>
                <a:cs typeface="Trebuchet MS"/>
              </a:rPr>
              <a:t> </a:t>
            </a:r>
            <a:r>
              <a:rPr lang="it-IT" sz="1100" spc="-50" dirty="0">
                <a:latin typeface="Trebuchet MS"/>
                <a:cs typeface="Trebuchet MS"/>
              </a:rPr>
              <a:t>portata</a:t>
            </a:r>
            <a:r>
              <a:rPr lang="it-IT" sz="1100" spc="25" dirty="0">
                <a:latin typeface="Trebuchet MS"/>
                <a:cs typeface="Trebuchet MS"/>
              </a:rPr>
              <a:t> </a:t>
            </a:r>
            <a:r>
              <a:rPr lang="it-IT" sz="1100" spc="-50" dirty="0">
                <a:latin typeface="Trebuchet MS"/>
                <a:cs typeface="Trebuchet MS"/>
              </a:rPr>
              <a:t>della</a:t>
            </a:r>
            <a:r>
              <a:rPr lang="it-IT" sz="1100" spc="20" dirty="0">
                <a:latin typeface="Trebuchet MS"/>
                <a:cs typeface="Trebuchet MS"/>
              </a:rPr>
              <a:t> </a:t>
            </a:r>
            <a:r>
              <a:rPr lang="it-IT" sz="1100" spc="-30" dirty="0">
                <a:latin typeface="Trebuchet MS"/>
                <a:cs typeface="Trebuchet MS"/>
              </a:rPr>
              <a:t>comunicazione</a:t>
            </a:r>
            <a:r>
              <a:rPr lang="it-IT" sz="1100" spc="25" dirty="0">
                <a:latin typeface="Trebuchet MS"/>
                <a:cs typeface="Trebuchet MS"/>
              </a:rPr>
              <a:t> </a:t>
            </a:r>
            <a:r>
              <a:rPr lang="it-IT" sz="1100" spc="-30" dirty="0">
                <a:latin typeface="Trebuchet MS"/>
                <a:cs typeface="Trebuchet MS"/>
              </a:rPr>
              <a:t>sui </a:t>
            </a:r>
            <a:r>
              <a:rPr lang="it-IT" sz="1100" spc="-40" dirty="0">
                <a:latin typeface="Trebuchet MS"/>
                <a:cs typeface="Trebuchet MS"/>
              </a:rPr>
              <a:t>social </a:t>
            </a:r>
            <a:r>
              <a:rPr lang="it-IT" sz="1100" spc="-35" dirty="0">
                <a:latin typeface="Trebuchet MS"/>
                <a:cs typeface="Trebuchet MS"/>
              </a:rPr>
              <a:t>network </a:t>
            </a:r>
            <a:r>
              <a:rPr lang="it-IT" sz="1100" spc="-50" dirty="0">
                <a:latin typeface="Trebuchet MS"/>
                <a:cs typeface="Trebuchet MS"/>
              </a:rPr>
              <a:t>è </a:t>
            </a:r>
            <a:r>
              <a:rPr lang="it-IT" sz="1100" spc="-60" dirty="0">
                <a:latin typeface="Trebuchet MS"/>
                <a:cs typeface="Trebuchet MS"/>
              </a:rPr>
              <a:t>affidata </a:t>
            </a:r>
            <a:r>
              <a:rPr lang="it-IT" sz="1100" spc="-50" dirty="0">
                <a:latin typeface="Trebuchet MS"/>
                <a:cs typeface="Trebuchet MS"/>
              </a:rPr>
              <a:t>a </a:t>
            </a:r>
            <a:r>
              <a:rPr lang="it-IT" sz="1100" spc="-35" dirty="0">
                <a:latin typeface="Trebuchet MS"/>
                <a:cs typeface="Trebuchet MS"/>
              </a:rPr>
              <a:t>figure </a:t>
            </a:r>
            <a:r>
              <a:rPr lang="it-IT" sz="1100" spc="-40" dirty="0">
                <a:latin typeface="Trebuchet MS"/>
                <a:cs typeface="Trebuchet MS"/>
              </a:rPr>
              <a:t>intermedie </a:t>
            </a:r>
            <a:r>
              <a:rPr lang="it-IT" sz="1100" spc="-25" dirty="0">
                <a:latin typeface="Trebuchet MS"/>
                <a:cs typeface="Trebuchet MS"/>
              </a:rPr>
              <a:t>come gli </a:t>
            </a:r>
            <a:r>
              <a:rPr lang="it-IT" sz="1100" i="1" spc="-70" dirty="0">
                <a:latin typeface="Trebuchet MS"/>
                <a:cs typeface="Trebuchet MS"/>
              </a:rPr>
              <a:t>influencers </a:t>
            </a:r>
            <a:r>
              <a:rPr lang="it-IT" sz="1100" spc="-70" dirty="0">
                <a:latin typeface="Trebuchet MS"/>
                <a:cs typeface="Trebuchet MS"/>
              </a:rPr>
              <a:t>che, </a:t>
            </a:r>
            <a:r>
              <a:rPr lang="it-IT" sz="1100" spc="-65" dirty="0">
                <a:latin typeface="Trebuchet MS"/>
                <a:cs typeface="Trebuchet MS"/>
              </a:rPr>
              <a:t> </a:t>
            </a:r>
            <a:r>
              <a:rPr lang="it-IT" sz="1100" spc="-20" dirty="0">
                <a:latin typeface="Trebuchet MS"/>
                <a:cs typeface="Trebuchet MS"/>
              </a:rPr>
              <a:t>seppur </a:t>
            </a:r>
            <a:r>
              <a:rPr lang="it-IT" sz="1100" spc="-5" dirty="0">
                <a:latin typeface="Trebuchet MS"/>
                <a:cs typeface="Trebuchet MS"/>
              </a:rPr>
              <a:t>agendo </a:t>
            </a:r>
            <a:r>
              <a:rPr lang="it-IT" sz="1100" spc="-25" dirty="0">
                <a:latin typeface="Trebuchet MS"/>
                <a:cs typeface="Trebuchet MS"/>
              </a:rPr>
              <a:t>da </a:t>
            </a:r>
            <a:r>
              <a:rPr lang="it-IT" sz="1100" spc="-60" dirty="0">
                <a:latin typeface="Trebuchet MS"/>
                <a:cs typeface="Trebuchet MS"/>
              </a:rPr>
              <a:t>filtro </a:t>
            </a:r>
            <a:r>
              <a:rPr lang="it-IT" sz="1100" spc="-25" dirty="0">
                <a:latin typeface="Trebuchet MS"/>
                <a:cs typeface="Trebuchet MS"/>
              </a:rPr>
              <a:t>sul messaggio, </a:t>
            </a:r>
            <a:r>
              <a:rPr lang="it-IT" sz="1100" dirty="0">
                <a:latin typeface="Trebuchet MS"/>
                <a:cs typeface="Trebuchet MS"/>
              </a:rPr>
              <a:t>sono </a:t>
            </a:r>
            <a:r>
              <a:rPr lang="it-IT" sz="1100" spc="-10" dirty="0">
                <a:latin typeface="Trebuchet MS"/>
                <a:cs typeface="Trebuchet MS"/>
              </a:rPr>
              <a:t>comunque </a:t>
            </a:r>
            <a:r>
              <a:rPr lang="it-IT" sz="1100" spc="-25" dirty="0">
                <a:latin typeface="Trebuchet MS"/>
                <a:cs typeface="Trebuchet MS"/>
              </a:rPr>
              <a:t>in </a:t>
            </a:r>
            <a:r>
              <a:rPr lang="it-IT" sz="1100" spc="-10" dirty="0">
                <a:latin typeface="Trebuchet MS"/>
                <a:cs typeface="Trebuchet MS"/>
              </a:rPr>
              <a:t>grado </a:t>
            </a:r>
            <a:r>
              <a:rPr lang="it-IT" sz="1100" spc="-30" dirty="0">
                <a:latin typeface="Trebuchet MS"/>
                <a:cs typeface="Trebuchet MS"/>
              </a:rPr>
              <a:t>di </a:t>
            </a:r>
            <a:r>
              <a:rPr lang="it-IT" sz="1100" spc="-25" dirty="0">
                <a:latin typeface="Trebuchet MS"/>
                <a:cs typeface="Trebuchet MS"/>
              </a:rPr>
              <a:t> </a:t>
            </a:r>
            <a:r>
              <a:rPr lang="it-IT" sz="1100" spc="-55" dirty="0">
                <a:latin typeface="Trebuchet MS"/>
                <a:cs typeface="Trebuchet MS"/>
              </a:rPr>
              <a:t>amplificare </a:t>
            </a:r>
            <a:r>
              <a:rPr lang="it-IT" sz="1100" spc="-60" dirty="0">
                <a:latin typeface="Trebuchet MS"/>
                <a:cs typeface="Trebuchet MS"/>
              </a:rPr>
              <a:t>la </a:t>
            </a:r>
            <a:r>
              <a:rPr lang="it-IT" sz="1100" spc="-25" dirty="0">
                <a:latin typeface="Trebuchet MS"/>
                <a:cs typeface="Trebuchet MS"/>
              </a:rPr>
              <a:t>sua </a:t>
            </a:r>
            <a:r>
              <a:rPr lang="it-IT" sz="1100" spc="-50" dirty="0">
                <a:latin typeface="Trebuchet MS"/>
                <a:cs typeface="Trebuchet MS"/>
              </a:rPr>
              <a:t>portata </a:t>
            </a:r>
            <a:r>
              <a:rPr lang="it-IT" sz="1100" spc="-40" dirty="0">
                <a:latin typeface="Trebuchet MS"/>
                <a:cs typeface="Trebuchet MS"/>
              </a:rPr>
              <a:t>grazie </a:t>
            </a:r>
            <a:r>
              <a:rPr lang="it-IT" sz="1100" spc="-60" dirty="0">
                <a:latin typeface="Trebuchet MS"/>
                <a:cs typeface="Trebuchet MS"/>
              </a:rPr>
              <a:t>alla </a:t>
            </a:r>
            <a:r>
              <a:rPr lang="it-IT" sz="1100" spc="-35" dirty="0">
                <a:latin typeface="Trebuchet MS"/>
                <a:cs typeface="Trebuchet MS"/>
              </a:rPr>
              <a:t>propria </a:t>
            </a:r>
            <a:r>
              <a:rPr lang="it-IT" sz="1100" spc="-45" dirty="0">
                <a:latin typeface="Trebuchet MS"/>
                <a:cs typeface="Trebuchet MS"/>
              </a:rPr>
              <a:t>autorevolezza </a:t>
            </a:r>
            <a:r>
              <a:rPr lang="it-IT" sz="1100" spc="-50" dirty="0">
                <a:latin typeface="Trebuchet MS"/>
                <a:cs typeface="Trebuchet MS"/>
              </a:rPr>
              <a:t>e </a:t>
            </a:r>
            <a:r>
              <a:rPr lang="it-IT" sz="1100" spc="-60" dirty="0">
                <a:latin typeface="Trebuchet MS"/>
                <a:cs typeface="Trebuchet MS"/>
              </a:rPr>
              <a:t>alla </a:t>
            </a:r>
            <a:r>
              <a:rPr lang="it-IT" sz="1100" spc="-35" dirty="0">
                <a:latin typeface="Trebuchet MS"/>
                <a:cs typeface="Trebuchet MS"/>
              </a:rPr>
              <a:t>propria </a:t>
            </a:r>
            <a:r>
              <a:rPr lang="it-IT" sz="1100" spc="-30" dirty="0">
                <a:latin typeface="Trebuchet MS"/>
                <a:cs typeface="Trebuchet MS"/>
              </a:rPr>
              <a:t> </a:t>
            </a:r>
            <a:r>
              <a:rPr lang="it-IT" sz="1100" spc="-65" dirty="0">
                <a:latin typeface="Trebuchet MS"/>
                <a:cs typeface="Trebuchet MS"/>
              </a:rPr>
              <a:t>rete</a:t>
            </a:r>
            <a:r>
              <a:rPr lang="it-IT" sz="1100" spc="-105" dirty="0">
                <a:latin typeface="Trebuchet MS"/>
                <a:cs typeface="Trebuchet MS"/>
              </a:rPr>
              <a:t> </a:t>
            </a:r>
            <a:r>
              <a:rPr lang="it-IT" sz="1100" spc="-30" dirty="0">
                <a:latin typeface="Trebuchet MS"/>
                <a:cs typeface="Trebuchet MS"/>
              </a:rPr>
              <a:t>di</a:t>
            </a:r>
            <a:r>
              <a:rPr lang="it-IT" sz="1100" spc="-100" dirty="0">
                <a:latin typeface="Trebuchet MS"/>
                <a:cs typeface="Trebuchet MS"/>
              </a:rPr>
              <a:t> </a:t>
            </a:r>
            <a:r>
              <a:rPr lang="it-IT" sz="1100" spc="-60" dirty="0">
                <a:latin typeface="Trebuchet MS"/>
                <a:cs typeface="Trebuchet MS"/>
              </a:rPr>
              <a:t>contatti.</a:t>
            </a:r>
            <a:endParaRPr lang="it-IT" sz="1100" dirty="0">
              <a:latin typeface="Trebuchet MS"/>
              <a:cs typeface="Trebuchet MS"/>
            </a:endParaRPr>
          </a:p>
          <a:p>
            <a:pPr marL="240665" indent="-228600" algn="just">
              <a:lnSpc>
                <a:spcPct val="100000"/>
              </a:lnSpc>
              <a:spcBef>
                <a:spcPts val="135"/>
              </a:spcBef>
              <a:buAutoNum type="alphaLcParenR"/>
              <a:tabLst>
                <a:tab pos="241300" algn="l"/>
              </a:tabLst>
            </a:pPr>
            <a:r>
              <a:rPr lang="it-IT" sz="1100" spc="-45" dirty="0">
                <a:latin typeface="Trebuchet MS"/>
                <a:cs typeface="Trebuchet MS"/>
              </a:rPr>
              <a:t>Mista,</a:t>
            </a:r>
            <a:r>
              <a:rPr lang="it-IT" sz="1100" spc="-40" dirty="0">
                <a:latin typeface="Trebuchet MS"/>
                <a:cs typeface="Trebuchet MS"/>
              </a:rPr>
              <a:t> </a:t>
            </a:r>
            <a:r>
              <a:rPr lang="it-IT" sz="1100" spc="-5" dirty="0">
                <a:latin typeface="Trebuchet MS"/>
                <a:cs typeface="Trebuchet MS"/>
              </a:rPr>
              <a:t>quando </a:t>
            </a:r>
            <a:r>
              <a:rPr lang="it-IT" sz="1100" spc="-60" dirty="0">
                <a:latin typeface="Trebuchet MS"/>
                <a:cs typeface="Trebuchet MS"/>
              </a:rPr>
              <a:t>la</a:t>
            </a:r>
            <a:r>
              <a:rPr lang="it-IT" sz="1100" spc="-55" dirty="0">
                <a:latin typeface="Trebuchet MS"/>
                <a:cs typeface="Trebuchet MS"/>
              </a:rPr>
              <a:t> </a:t>
            </a:r>
            <a:r>
              <a:rPr lang="it-IT" sz="1100" spc="-45" dirty="0">
                <a:latin typeface="Trebuchet MS"/>
                <a:cs typeface="Trebuchet MS"/>
              </a:rPr>
              <a:t>portata</a:t>
            </a:r>
            <a:r>
              <a:rPr lang="it-IT" sz="1100" spc="-40" dirty="0">
                <a:latin typeface="Trebuchet MS"/>
                <a:cs typeface="Trebuchet MS"/>
              </a:rPr>
              <a:t> </a:t>
            </a:r>
            <a:r>
              <a:rPr lang="it-IT" sz="1100" spc="-45" dirty="0">
                <a:latin typeface="Trebuchet MS"/>
                <a:cs typeface="Trebuchet MS"/>
              </a:rPr>
              <a:t>della</a:t>
            </a:r>
            <a:r>
              <a:rPr lang="it-IT" sz="1100" spc="-40" dirty="0">
                <a:latin typeface="Trebuchet MS"/>
                <a:cs typeface="Trebuchet MS"/>
              </a:rPr>
              <a:t> </a:t>
            </a:r>
            <a:r>
              <a:rPr lang="it-IT" sz="1100" spc="-25" dirty="0">
                <a:latin typeface="Trebuchet MS"/>
                <a:cs typeface="Trebuchet MS"/>
              </a:rPr>
              <a:t>comunicazione</a:t>
            </a:r>
            <a:r>
              <a:rPr lang="it-IT" sz="1100" spc="-20" dirty="0">
                <a:latin typeface="Trebuchet MS"/>
                <a:cs typeface="Trebuchet MS"/>
              </a:rPr>
              <a:t> </a:t>
            </a:r>
            <a:r>
              <a:rPr lang="it-IT" sz="1100" spc="-25" dirty="0">
                <a:latin typeface="Trebuchet MS"/>
                <a:cs typeface="Trebuchet MS"/>
              </a:rPr>
              <a:t>sui</a:t>
            </a:r>
            <a:r>
              <a:rPr lang="it-IT" sz="1100" spc="-20" dirty="0">
                <a:latin typeface="Trebuchet MS"/>
                <a:cs typeface="Trebuchet MS"/>
              </a:rPr>
              <a:t> </a:t>
            </a:r>
            <a:r>
              <a:rPr lang="it-IT" sz="1100" spc="-40" dirty="0">
                <a:latin typeface="Trebuchet MS"/>
                <a:cs typeface="Trebuchet MS"/>
              </a:rPr>
              <a:t>social</a:t>
            </a:r>
            <a:r>
              <a:rPr lang="it-IT" sz="1100" spc="-35" dirty="0">
                <a:latin typeface="Trebuchet MS"/>
                <a:cs typeface="Trebuchet MS"/>
              </a:rPr>
              <a:t> network</a:t>
            </a:r>
            <a:r>
              <a:rPr lang="it-IT" sz="1100" spc="-30" dirty="0">
                <a:latin typeface="Trebuchet MS"/>
                <a:cs typeface="Trebuchet MS"/>
              </a:rPr>
              <a:t> </a:t>
            </a:r>
            <a:r>
              <a:rPr lang="it-IT" sz="1100" spc="-50" dirty="0">
                <a:latin typeface="Trebuchet MS"/>
                <a:cs typeface="Trebuchet MS"/>
              </a:rPr>
              <a:t>è </a:t>
            </a:r>
            <a:r>
              <a:rPr lang="it-IT" sz="1100" spc="-45" dirty="0">
                <a:latin typeface="Trebuchet MS"/>
                <a:cs typeface="Trebuchet MS"/>
              </a:rPr>
              <a:t> </a:t>
            </a:r>
            <a:r>
              <a:rPr lang="it-IT" sz="1100" spc="-60" dirty="0">
                <a:latin typeface="Trebuchet MS"/>
                <a:cs typeface="Trebuchet MS"/>
              </a:rPr>
              <a:t>affidata</a:t>
            </a:r>
            <a:r>
              <a:rPr lang="it-IT" sz="1100" spc="-95" dirty="0">
                <a:latin typeface="Trebuchet MS"/>
                <a:cs typeface="Trebuchet MS"/>
              </a:rPr>
              <a:t> </a:t>
            </a:r>
            <a:r>
              <a:rPr lang="it-IT" sz="1100" spc="-45" dirty="0">
                <a:latin typeface="Trebuchet MS"/>
                <a:cs typeface="Trebuchet MS"/>
              </a:rPr>
              <a:t>sia</a:t>
            </a:r>
            <a:r>
              <a:rPr lang="it-IT" sz="1100" spc="-100" dirty="0">
                <a:latin typeface="Trebuchet MS"/>
                <a:cs typeface="Trebuchet MS"/>
              </a:rPr>
              <a:t> </a:t>
            </a:r>
            <a:r>
              <a:rPr lang="it-IT" sz="1100" spc="-60" dirty="0">
                <a:latin typeface="Trebuchet MS"/>
                <a:cs typeface="Trebuchet MS"/>
              </a:rPr>
              <a:t>all’azione</a:t>
            </a:r>
            <a:r>
              <a:rPr lang="it-IT" sz="1100" spc="-100" dirty="0">
                <a:latin typeface="Trebuchet MS"/>
                <a:cs typeface="Trebuchet MS"/>
              </a:rPr>
              <a:t> </a:t>
            </a:r>
            <a:r>
              <a:rPr lang="it-IT" sz="1100" spc="-75" dirty="0">
                <a:latin typeface="Trebuchet MS"/>
                <a:cs typeface="Trebuchet MS"/>
              </a:rPr>
              <a:t>dell’ente,</a:t>
            </a:r>
            <a:r>
              <a:rPr lang="it-IT" sz="1100" spc="-100" dirty="0">
                <a:latin typeface="Trebuchet MS"/>
                <a:cs typeface="Trebuchet MS"/>
              </a:rPr>
              <a:t> </a:t>
            </a:r>
            <a:r>
              <a:rPr lang="it-IT" sz="1100" spc="-45" dirty="0">
                <a:latin typeface="Trebuchet MS"/>
                <a:cs typeface="Trebuchet MS"/>
              </a:rPr>
              <a:t>sia</a:t>
            </a:r>
            <a:r>
              <a:rPr lang="it-IT" sz="1100" spc="-100" dirty="0">
                <a:latin typeface="Trebuchet MS"/>
                <a:cs typeface="Trebuchet MS"/>
              </a:rPr>
              <a:t> </a:t>
            </a:r>
            <a:r>
              <a:rPr lang="it-IT" sz="1100" spc="-50" dirty="0">
                <a:latin typeface="Trebuchet MS"/>
                <a:cs typeface="Trebuchet MS"/>
              </a:rPr>
              <a:t>a</a:t>
            </a:r>
            <a:r>
              <a:rPr lang="it-IT" sz="1100" spc="-95" dirty="0">
                <a:latin typeface="Trebuchet MS"/>
                <a:cs typeface="Trebuchet MS"/>
              </a:rPr>
              <a:t> </a:t>
            </a:r>
            <a:r>
              <a:rPr lang="it-IT" sz="1100" spc="-45" dirty="0">
                <a:latin typeface="Trebuchet MS"/>
                <a:cs typeface="Trebuchet MS"/>
              </a:rPr>
              <a:t>quella</a:t>
            </a:r>
            <a:r>
              <a:rPr lang="it-IT" sz="1100" spc="-100" dirty="0">
                <a:latin typeface="Trebuchet MS"/>
                <a:cs typeface="Trebuchet MS"/>
              </a:rPr>
              <a:t> </a:t>
            </a:r>
            <a:r>
              <a:rPr lang="it-IT" sz="1100" spc="-25" dirty="0">
                <a:latin typeface="Trebuchet MS"/>
                <a:cs typeface="Trebuchet MS"/>
              </a:rPr>
              <a:t>degli</a:t>
            </a:r>
            <a:r>
              <a:rPr lang="it-IT" sz="1100" spc="-95" dirty="0">
                <a:latin typeface="Trebuchet MS"/>
                <a:cs typeface="Trebuchet MS"/>
              </a:rPr>
              <a:t> </a:t>
            </a:r>
            <a:r>
              <a:rPr lang="it-IT" sz="1100" i="1" spc="-80" dirty="0">
                <a:latin typeface="Trebuchet MS"/>
                <a:cs typeface="Trebuchet MS"/>
              </a:rPr>
              <a:t>influencers</a:t>
            </a:r>
            <a:endParaRPr lang="it-IT" sz="1100" dirty="0">
              <a:latin typeface="Trebuchet MS"/>
              <a:cs typeface="Trebuchet MS"/>
            </a:endParaRPr>
          </a:p>
          <a:p>
            <a:pPr marL="12065">
              <a:lnSpc>
                <a:spcPct val="100000"/>
              </a:lnSpc>
              <a:spcBef>
                <a:spcPts val="5"/>
              </a:spcBef>
              <a:tabLst>
                <a:tab pos="240665" algn="l"/>
                <a:tab pos="241300" algn="l"/>
              </a:tabLst>
            </a:pPr>
            <a:endParaRPr lang="it-IT" sz="1100" spc="-55" dirty="0">
              <a:latin typeface="Trebuchet MS"/>
              <a:cs typeface="Trebuchet MS"/>
            </a:endParaRPr>
          </a:p>
          <a:p>
            <a:pPr marL="12065">
              <a:lnSpc>
                <a:spcPct val="100000"/>
              </a:lnSpc>
              <a:spcBef>
                <a:spcPts val="5"/>
              </a:spcBef>
              <a:tabLst>
                <a:tab pos="240665" algn="l"/>
                <a:tab pos="241300" algn="l"/>
              </a:tabLst>
            </a:pPr>
            <a:br>
              <a:rPr lang="it-IT" sz="1100" spc="-55" dirty="0">
                <a:latin typeface="Trebuchet MS"/>
                <a:cs typeface="Trebuchet MS"/>
              </a:rPr>
            </a:br>
            <a:endParaRPr lang="it-IT" sz="1100" spc="-55" dirty="0"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006512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  <p:bldP spid="1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86835" y="128470"/>
            <a:ext cx="8229600" cy="857250"/>
          </a:xfrm>
        </p:spPr>
        <p:txBody>
          <a:bodyPr anchor="ctr">
            <a:normAutofit/>
          </a:bodyPr>
          <a:lstStyle/>
          <a:p>
            <a:r>
              <a:rPr lang="en-US" dirty="0" err="1">
                <a:solidFill>
                  <a:schemeClr val="accent6"/>
                </a:solidFill>
                <a:latin typeface="Trebuchet MS" panose="020B0603020202020204" pitchFamily="34" charset="0"/>
              </a:rPr>
              <a:t>Analisi</a:t>
            </a:r>
            <a:r>
              <a:rPr lang="en-US" dirty="0">
                <a:solidFill>
                  <a:schemeClr val="accent6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chemeClr val="accent6"/>
                </a:solidFill>
                <a:latin typeface="Trebuchet MS" panose="020B0603020202020204" pitchFamily="34" charset="0"/>
              </a:rPr>
              <a:t>Strategica</a:t>
            </a:r>
            <a:endParaRPr lang="en-US" dirty="0">
              <a:solidFill>
                <a:schemeClr val="accent6"/>
              </a:solidFill>
              <a:latin typeface="Trebuchet MS" panose="020B0603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419295" y="1530842"/>
            <a:ext cx="3647562" cy="277383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lnSpc>
                <a:spcPct val="100000"/>
              </a:lnSpc>
              <a:spcBef>
                <a:spcPts val="244"/>
              </a:spcBef>
              <a:buNone/>
            </a:pPr>
            <a:r>
              <a:rPr lang="it-IT" sz="1600" b="1" spc="-55" dirty="0">
                <a:latin typeface="Tahoma"/>
                <a:cs typeface="Tahoma"/>
              </a:rPr>
              <a:t>ESEMPI:</a:t>
            </a:r>
            <a:endParaRPr lang="it-IT" sz="1600" dirty="0">
              <a:latin typeface="Trebuchet MS"/>
              <a:cs typeface="Trebuchet MS"/>
            </a:endParaRPr>
          </a:p>
          <a:p>
            <a:pPr marL="0" marR="30480" indent="0" algn="ctr">
              <a:lnSpc>
                <a:spcPct val="90000"/>
              </a:lnSpc>
              <a:spcBef>
                <a:spcPts val="5"/>
              </a:spcBef>
              <a:buNone/>
            </a:pPr>
            <a:endParaRPr lang="it-IT" sz="1500" dirty="0"/>
          </a:p>
        </p:txBody>
      </p:sp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D7980B26-5815-4535-9EBB-9E55C87EF84F}"/>
              </a:ext>
            </a:extLst>
          </p:cNvPr>
          <p:cNvSpPr txBox="1">
            <a:spLocks/>
          </p:cNvSpPr>
          <p:nvPr/>
        </p:nvSpPr>
        <p:spPr>
          <a:xfrm>
            <a:off x="143555" y="1502815"/>
            <a:ext cx="3647562" cy="36468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244"/>
              </a:spcBef>
              <a:buFont typeface="Arial" pitchFamily="34" charset="0"/>
              <a:buNone/>
            </a:pPr>
            <a:r>
              <a:rPr lang="it-IT" sz="1600" b="1" spc="-55" dirty="0">
                <a:latin typeface="Tahoma"/>
                <a:cs typeface="Tahoma"/>
              </a:rPr>
              <a:t>3. Elaborare le strategie</a:t>
            </a:r>
            <a:endParaRPr lang="it-IT" sz="1600" dirty="0">
              <a:latin typeface="Tahoma"/>
              <a:cs typeface="Tahoma"/>
            </a:endParaRPr>
          </a:p>
          <a:p>
            <a:pPr marL="0" marR="5715" indent="0" algn="just">
              <a:lnSpc>
                <a:spcPct val="110100"/>
              </a:lnSpc>
              <a:spcBef>
                <a:spcPts val="10"/>
              </a:spcBef>
              <a:buFont typeface="Arial" pitchFamily="34" charset="0"/>
              <a:buNone/>
            </a:pPr>
            <a:endParaRPr lang="it-IT" sz="1600" spc="-55" dirty="0">
              <a:latin typeface="Trebuchet MS"/>
              <a:cs typeface="Trebuchet MS"/>
            </a:endParaRPr>
          </a:p>
          <a:p>
            <a:pPr marL="0" marR="30480" indent="0">
              <a:lnSpc>
                <a:spcPct val="90000"/>
              </a:lnSpc>
              <a:spcBef>
                <a:spcPts val="5"/>
              </a:spcBef>
              <a:buFont typeface="Arial" pitchFamily="34" charset="0"/>
              <a:buNone/>
            </a:pPr>
            <a:endParaRPr lang="it-IT" sz="1500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1CAE2AC9-A0A6-465A-9D58-9D3A8E77A35F}"/>
              </a:ext>
            </a:extLst>
          </p:cNvPr>
          <p:cNvSpPr txBox="1"/>
          <p:nvPr/>
        </p:nvSpPr>
        <p:spPr>
          <a:xfrm>
            <a:off x="0" y="4866501"/>
            <a:ext cx="21378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i="1" dirty="0"/>
              <a:t>da Pietro Zilio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2F341ACD-FA66-49D2-8363-2F2A1543B570}"/>
              </a:ext>
            </a:extLst>
          </p:cNvPr>
          <p:cNvSpPr txBox="1"/>
          <p:nvPr/>
        </p:nvSpPr>
        <p:spPr>
          <a:xfrm>
            <a:off x="212130" y="1808225"/>
            <a:ext cx="8788315" cy="15765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41300" marR="6350" algn="just">
              <a:lnSpc>
                <a:spcPct val="110000"/>
              </a:lnSpc>
              <a:spcBef>
                <a:spcPts val="100"/>
              </a:spcBef>
              <a:tabLst>
                <a:tab pos="470534" algn="l"/>
              </a:tabLst>
            </a:pPr>
            <a:r>
              <a:rPr lang="it-IT" sz="1100" b="1" spc="-25" dirty="0">
                <a:latin typeface="Trebuchet MS"/>
                <a:cs typeface="Trebuchet MS"/>
              </a:rPr>
              <a:t>III. Tipologia</a:t>
            </a:r>
            <a:r>
              <a:rPr lang="it-IT" sz="1100" b="1" spc="-100" dirty="0">
                <a:latin typeface="Trebuchet MS"/>
                <a:cs typeface="Trebuchet MS"/>
              </a:rPr>
              <a:t> </a:t>
            </a:r>
            <a:r>
              <a:rPr lang="it-IT" sz="1100" b="1" spc="-40" dirty="0">
                <a:latin typeface="Trebuchet MS"/>
                <a:cs typeface="Trebuchet MS"/>
              </a:rPr>
              <a:t>del</a:t>
            </a:r>
            <a:r>
              <a:rPr lang="it-IT" sz="1100" b="1" spc="-100" dirty="0">
                <a:latin typeface="Trebuchet MS"/>
                <a:cs typeface="Trebuchet MS"/>
              </a:rPr>
              <a:t> </a:t>
            </a:r>
            <a:r>
              <a:rPr lang="it-IT" sz="1100" b="1" spc="-45" dirty="0">
                <a:latin typeface="Trebuchet MS"/>
                <a:cs typeface="Trebuchet MS"/>
              </a:rPr>
              <a:t>canale</a:t>
            </a:r>
            <a:r>
              <a:rPr lang="it-IT" sz="1100" b="1" spc="-100" dirty="0">
                <a:latin typeface="Trebuchet MS"/>
                <a:cs typeface="Trebuchet MS"/>
              </a:rPr>
              <a:t> </a:t>
            </a:r>
            <a:r>
              <a:rPr lang="it-IT" sz="1100" b="1" spc="-30" dirty="0">
                <a:latin typeface="Trebuchet MS"/>
                <a:cs typeface="Trebuchet MS"/>
              </a:rPr>
              <a:t>di</a:t>
            </a:r>
            <a:r>
              <a:rPr lang="it-IT" sz="1100" b="1" spc="-100" dirty="0">
                <a:latin typeface="Trebuchet MS"/>
                <a:cs typeface="Trebuchet MS"/>
              </a:rPr>
              <a:t> </a:t>
            </a:r>
            <a:r>
              <a:rPr lang="it-IT" sz="1100" b="1" spc="-40" dirty="0">
                <a:latin typeface="Trebuchet MS"/>
                <a:cs typeface="Trebuchet MS"/>
              </a:rPr>
              <a:t>comunicazione:</a:t>
            </a:r>
            <a:endParaRPr lang="it-IT" sz="1100" b="1" spc="-55" dirty="0">
              <a:latin typeface="Trebuchet MS"/>
              <a:cs typeface="Trebuchet MS"/>
            </a:endParaRPr>
          </a:p>
          <a:p>
            <a:pPr marL="469900" marR="6350" indent="-228600" algn="just">
              <a:lnSpc>
                <a:spcPct val="110000"/>
              </a:lnSpc>
              <a:spcBef>
                <a:spcPts val="100"/>
              </a:spcBef>
              <a:buAutoNum type="alphaLcParenR"/>
              <a:tabLst>
                <a:tab pos="470534" algn="l"/>
              </a:tabLst>
            </a:pPr>
            <a:r>
              <a:rPr lang="it-IT" sz="1100" spc="-55" dirty="0">
                <a:latin typeface="Trebuchet MS"/>
                <a:cs typeface="Trebuchet MS"/>
              </a:rPr>
              <a:t>Proprietario, </a:t>
            </a:r>
            <a:r>
              <a:rPr lang="it-IT" sz="1100" spc="-5" dirty="0">
                <a:latin typeface="Trebuchet MS"/>
                <a:cs typeface="Trebuchet MS"/>
              </a:rPr>
              <a:t>quando </a:t>
            </a:r>
            <a:r>
              <a:rPr lang="it-IT" sz="1100" spc="-60" dirty="0">
                <a:latin typeface="Trebuchet MS"/>
                <a:cs typeface="Trebuchet MS"/>
              </a:rPr>
              <a:t>la </a:t>
            </a:r>
            <a:r>
              <a:rPr lang="it-IT" sz="1100" spc="-25" dirty="0">
                <a:latin typeface="Trebuchet MS"/>
                <a:cs typeface="Trebuchet MS"/>
              </a:rPr>
              <a:t>comunicazione </a:t>
            </a:r>
            <a:r>
              <a:rPr lang="it-IT" sz="1100" spc="-35" dirty="0">
                <a:latin typeface="Trebuchet MS"/>
                <a:cs typeface="Trebuchet MS"/>
              </a:rPr>
              <a:t>avviene </a:t>
            </a:r>
            <a:r>
              <a:rPr lang="it-IT" sz="1100" spc="-25" dirty="0">
                <a:latin typeface="Trebuchet MS"/>
                <a:cs typeface="Trebuchet MS"/>
              </a:rPr>
              <a:t>sui </a:t>
            </a:r>
            <a:r>
              <a:rPr lang="it-IT" sz="1100" spc="-45" dirty="0">
                <a:latin typeface="Trebuchet MS"/>
                <a:cs typeface="Trebuchet MS"/>
              </a:rPr>
              <a:t>canali direttamente </a:t>
            </a:r>
            <a:r>
              <a:rPr lang="it-IT" sz="1100" spc="-40" dirty="0">
                <a:latin typeface="Trebuchet MS"/>
                <a:cs typeface="Trebuchet MS"/>
              </a:rPr>
              <a:t> </a:t>
            </a:r>
            <a:r>
              <a:rPr lang="it-IT" sz="1100" spc="-35" dirty="0">
                <a:latin typeface="Trebuchet MS"/>
                <a:cs typeface="Trebuchet MS"/>
              </a:rPr>
              <a:t>sotto </a:t>
            </a:r>
            <a:r>
              <a:rPr lang="it-IT" sz="1100" spc="-60" dirty="0">
                <a:latin typeface="Trebuchet MS"/>
                <a:cs typeface="Trebuchet MS"/>
              </a:rPr>
              <a:t>il </a:t>
            </a:r>
            <a:r>
              <a:rPr lang="it-IT" sz="1100" spc="-35" dirty="0">
                <a:latin typeface="Trebuchet MS"/>
                <a:cs typeface="Trebuchet MS"/>
              </a:rPr>
              <a:t>controllo </a:t>
            </a:r>
            <a:r>
              <a:rPr lang="it-IT" sz="1100" spc="-65" dirty="0">
                <a:latin typeface="Trebuchet MS"/>
                <a:cs typeface="Trebuchet MS"/>
              </a:rPr>
              <a:t>dell’ente</a:t>
            </a:r>
            <a:r>
              <a:rPr lang="it-IT" sz="1100" spc="-60" dirty="0">
                <a:latin typeface="Trebuchet MS"/>
                <a:cs typeface="Trebuchet MS"/>
              </a:rPr>
              <a:t> </a:t>
            </a:r>
            <a:r>
              <a:rPr lang="it-IT" sz="1100" spc="-90" dirty="0">
                <a:latin typeface="Trebuchet MS"/>
                <a:cs typeface="Trebuchet MS"/>
              </a:rPr>
              <a:t>(es.</a:t>
            </a:r>
            <a:r>
              <a:rPr lang="it-IT" sz="1100" spc="-85" dirty="0">
                <a:latin typeface="Trebuchet MS"/>
                <a:cs typeface="Trebuchet MS"/>
              </a:rPr>
              <a:t> </a:t>
            </a:r>
            <a:r>
              <a:rPr lang="it-IT" sz="1100" spc="-60" dirty="0">
                <a:latin typeface="Trebuchet MS"/>
                <a:cs typeface="Trebuchet MS"/>
              </a:rPr>
              <a:t>la</a:t>
            </a:r>
            <a:r>
              <a:rPr lang="it-IT" sz="1100" spc="-55" dirty="0">
                <a:latin typeface="Trebuchet MS"/>
                <a:cs typeface="Trebuchet MS"/>
              </a:rPr>
              <a:t> </a:t>
            </a:r>
            <a:r>
              <a:rPr lang="it-IT" sz="1100" spc="-35" dirty="0">
                <a:latin typeface="Trebuchet MS"/>
                <a:cs typeface="Trebuchet MS"/>
              </a:rPr>
              <a:t>propria </a:t>
            </a:r>
            <a:r>
              <a:rPr lang="it-IT" sz="1100" spc="-20" dirty="0">
                <a:latin typeface="Trebuchet MS"/>
                <a:cs typeface="Trebuchet MS"/>
              </a:rPr>
              <a:t>pagina </a:t>
            </a:r>
            <a:r>
              <a:rPr lang="it-IT" sz="1100" spc="-45" dirty="0">
                <a:latin typeface="Trebuchet MS"/>
                <a:cs typeface="Trebuchet MS"/>
              </a:rPr>
              <a:t>Facebook, </a:t>
            </a:r>
            <a:r>
              <a:rPr lang="it-IT" sz="1100" spc="-40" dirty="0">
                <a:latin typeface="Trebuchet MS"/>
                <a:cs typeface="Trebuchet MS"/>
              </a:rPr>
              <a:t>sulla cui </a:t>
            </a:r>
            <a:r>
              <a:rPr lang="it-IT" sz="1100" spc="-35" dirty="0">
                <a:latin typeface="Trebuchet MS"/>
                <a:cs typeface="Trebuchet MS"/>
              </a:rPr>
              <a:t> bacheca</a:t>
            </a:r>
            <a:r>
              <a:rPr lang="it-IT" sz="1100" spc="-100" dirty="0">
                <a:latin typeface="Trebuchet MS"/>
                <a:cs typeface="Trebuchet MS"/>
              </a:rPr>
              <a:t> </a:t>
            </a:r>
            <a:r>
              <a:rPr lang="it-IT" sz="1100" spc="-70" dirty="0">
                <a:latin typeface="Trebuchet MS"/>
                <a:cs typeface="Trebuchet MS"/>
              </a:rPr>
              <a:t>l’ente</a:t>
            </a:r>
            <a:r>
              <a:rPr lang="it-IT" sz="1100" spc="-100" dirty="0">
                <a:latin typeface="Trebuchet MS"/>
                <a:cs typeface="Trebuchet MS"/>
              </a:rPr>
              <a:t> </a:t>
            </a:r>
            <a:r>
              <a:rPr lang="it-IT" sz="1100" spc="-25" dirty="0">
                <a:latin typeface="Trebuchet MS"/>
                <a:cs typeface="Trebuchet MS"/>
              </a:rPr>
              <a:t>ha</a:t>
            </a:r>
            <a:r>
              <a:rPr lang="it-IT" sz="1100" spc="-100" dirty="0">
                <a:latin typeface="Trebuchet MS"/>
                <a:cs typeface="Trebuchet MS"/>
              </a:rPr>
              <a:t> </a:t>
            </a:r>
            <a:r>
              <a:rPr lang="it-IT" sz="1100" spc="-15" dirty="0">
                <a:latin typeface="Trebuchet MS"/>
                <a:cs typeface="Trebuchet MS"/>
              </a:rPr>
              <a:t>pieno</a:t>
            </a:r>
            <a:r>
              <a:rPr lang="it-IT" sz="1100" spc="-100" dirty="0">
                <a:latin typeface="Trebuchet MS"/>
                <a:cs typeface="Trebuchet MS"/>
              </a:rPr>
              <a:t> </a:t>
            </a:r>
            <a:r>
              <a:rPr lang="it-IT" sz="1100" spc="-50" dirty="0">
                <a:latin typeface="Trebuchet MS"/>
                <a:cs typeface="Trebuchet MS"/>
              </a:rPr>
              <a:t>controllo).</a:t>
            </a:r>
            <a:endParaRPr lang="it-IT" sz="1100" dirty="0">
              <a:latin typeface="Trebuchet MS"/>
              <a:cs typeface="Trebuchet MS"/>
            </a:endParaRPr>
          </a:p>
          <a:p>
            <a:pPr marL="469900" marR="6350" indent="-228600" algn="just">
              <a:lnSpc>
                <a:spcPct val="110100"/>
              </a:lnSpc>
              <a:spcBef>
                <a:spcPts val="5"/>
              </a:spcBef>
              <a:buAutoNum type="alphaLcParenR"/>
              <a:tabLst>
                <a:tab pos="470534" algn="l"/>
              </a:tabLst>
            </a:pPr>
            <a:r>
              <a:rPr lang="it-IT" sz="1100" spc="20" dirty="0">
                <a:latin typeface="Trebuchet MS"/>
                <a:cs typeface="Trebuchet MS"/>
              </a:rPr>
              <a:t>A</a:t>
            </a:r>
            <a:r>
              <a:rPr lang="it-IT" sz="1100" spc="25" dirty="0">
                <a:latin typeface="Trebuchet MS"/>
                <a:cs typeface="Trebuchet MS"/>
              </a:rPr>
              <a:t> </a:t>
            </a:r>
            <a:r>
              <a:rPr lang="it-IT" sz="1100" spc="-30" dirty="0">
                <a:latin typeface="Trebuchet MS"/>
                <a:cs typeface="Trebuchet MS"/>
              </a:rPr>
              <a:t>pagamento,</a:t>
            </a:r>
            <a:r>
              <a:rPr lang="it-IT" sz="1100" spc="-25" dirty="0">
                <a:latin typeface="Trebuchet MS"/>
                <a:cs typeface="Trebuchet MS"/>
              </a:rPr>
              <a:t> </a:t>
            </a:r>
            <a:r>
              <a:rPr lang="it-IT" sz="1100" spc="-5" dirty="0">
                <a:latin typeface="Trebuchet MS"/>
                <a:cs typeface="Trebuchet MS"/>
              </a:rPr>
              <a:t>quando</a:t>
            </a:r>
            <a:r>
              <a:rPr lang="it-IT" sz="1100" dirty="0">
                <a:latin typeface="Trebuchet MS"/>
                <a:cs typeface="Trebuchet MS"/>
              </a:rPr>
              <a:t> </a:t>
            </a:r>
            <a:r>
              <a:rPr lang="it-IT" sz="1100" spc="-60" dirty="0">
                <a:latin typeface="Trebuchet MS"/>
                <a:cs typeface="Trebuchet MS"/>
              </a:rPr>
              <a:t>la</a:t>
            </a:r>
            <a:r>
              <a:rPr lang="it-IT" sz="1100" spc="-55" dirty="0">
                <a:latin typeface="Trebuchet MS"/>
                <a:cs typeface="Trebuchet MS"/>
              </a:rPr>
              <a:t> </a:t>
            </a:r>
            <a:r>
              <a:rPr lang="it-IT" sz="1100" spc="-25" dirty="0">
                <a:latin typeface="Trebuchet MS"/>
                <a:cs typeface="Trebuchet MS"/>
              </a:rPr>
              <a:t>comunicazione</a:t>
            </a:r>
            <a:r>
              <a:rPr lang="it-IT" sz="1100" spc="-20" dirty="0">
                <a:latin typeface="Trebuchet MS"/>
                <a:cs typeface="Trebuchet MS"/>
              </a:rPr>
              <a:t> </a:t>
            </a:r>
            <a:r>
              <a:rPr lang="it-IT" sz="1100" spc="-35" dirty="0">
                <a:latin typeface="Trebuchet MS"/>
                <a:cs typeface="Trebuchet MS"/>
              </a:rPr>
              <a:t>avviene</a:t>
            </a:r>
            <a:r>
              <a:rPr lang="it-IT" sz="1100" spc="-30" dirty="0">
                <a:latin typeface="Trebuchet MS"/>
                <a:cs typeface="Trebuchet MS"/>
              </a:rPr>
              <a:t> </a:t>
            </a:r>
            <a:r>
              <a:rPr lang="it-IT" sz="1100" spc="-50" dirty="0">
                <a:latin typeface="Trebuchet MS"/>
                <a:cs typeface="Trebuchet MS"/>
              </a:rPr>
              <a:t>a</a:t>
            </a:r>
            <a:r>
              <a:rPr lang="it-IT" sz="1100" spc="-45" dirty="0">
                <a:latin typeface="Trebuchet MS"/>
                <a:cs typeface="Trebuchet MS"/>
              </a:rPr>
              <a:t> </a:t>
            </a:r>
            <a:r>
              <a:rPr lang="it-IT" sz="1100" spc="-30" dirty="0">
                <a:latin typeface="Trebuchet MS"/>
                <a:cs typeface="Trebuchet MS"/>
              </a:rPr>
              <a:t>pagamento, </a:t>
            </a:r>
            <a:r>
              <a:rPr lang="it-IT" sz="1100" spc="-25" dirty="0">
                <a:latin typeface="Trebuchet MS"/>
                <a:cs typeface="Trebuchet MS"/>
              </a:rPr>
              <a:t> </a:t>
            </a:r>
            <a:r>
              <a:rPr lang="it-IT" sz="1100" spc="-45" dirty="0">
                <a:latin typeface="Trebuchet MS"/>
                <a:cs typeface="Trebuchet MS"/>
              </a:rPr>
              <a:t>attraverso</a:t>
            </a:r>
            <a:r>
              <a:rPr lang="it-IT" sz="1100" spc="-40" dirty="0">
                <a:latin typeface="Trebuchet MS"/>
                <a:cs typeface="Trebuchet MS"/>
              </a:rPr>
              <a:t> </a:t>
            </a:r>
            <a:r>
              <a:rPr lang="it-IT" sz="1100" spc="-45" dirty="0">
                <a:latin typeface="Trebuchet MS"/>
                <a:cs typeface="Trebuchet MS"/>
              </a:rPr>
              <a:t>canali</a:t>
            </a:r>
            <a:r>
              <a:rPr lang="it-IT" sz="1100" spc="-40" dirty="0">
                <a:latin typeface="Trebuchet MS"/>
                <a:cs typeface="Trebuchet MS"/>
              </a:rPr>
              <a:t> </a:t>
            </a:r>
            <a:r>
              <a:rPr lang="it-IT" sz="1100" spc="-50" dirty="0">
                <a:latin typeface="Trebuchet MS"/>
                <a:cs typeface="Trebuchet MS"/>
              </a:rPr>
              <a:t>e</a:t>
            </a:r>
            <a:r>
              <a:rPr lang="it-IT" sz="1100" spc="-45" dirty="0">
                <a:latin typeface="Trebuchet MS"/>
                <a:cs typeface="Trebuchet MS"/>
              </a:rPr>
              <a:t> </a:t>
            </a:r>
            <a:r>
              <a:rPr lang="it-IT" sz="1100" spc="-35" dirty="0">
                <a:latin typeface="Trebuchet MS"/>
                <a:cs typeface="Trebuchet MS"/>
              </a:rPr>
              <a:t>strumenti</a:t>
            </a:r>
            <a:r>
              <a:rPr lang="it-IT" sz="1100" spc="-30" dirty="0">
                <a:latin typeface="Trebuchet MS"/>
                <a:cs typeface="Trebuchet MS"/>
              </a:rPr>
              <a:t> </a:t>
            </a:r>
            <a:r>
              <a:rPr lang="it-IT" sz="1100" spc="5" dirty="0">
                <a:latin typeface="Trebuchet MS"/>
                <a:cs typeface="Trebuchet MS"/>
              </a:rPr>
              <a:t>non </a:t>
            </a:r>
            <a:r>
              <a:rPr lang="it-IT" sz="1100" spc="-45" dirty="0">
                <a:latin typeface="Trebuchet MS"/>
                <a:cs typeface="Trebuchet MS"/>
              </a:rPr>
              <a:t>proprietari</a:t>
            </a:r>
            <a:r>
              <a:rPr lang="it-IT" sz="1100" spc="-40" dirty="0">
                <a:latin typeface="Trebuchet MS"/>
                <a:cs typeface="Trebuchet MS"/>
              </a:rPr>
              <a:t> </a:t>
            </a:r>
            <a:r>
              <a:rPr lang="it-IT" sz="1100" spc="-85" dirty="0">
                <a:latin typeface="Trebuchet MS"/>
                <a:cs typeface="Trebuchet MS"/>
              </a:rPr>
              <a:t>(es.</a:t>
            </a:r>
            <a:r>
              <a:rPr lang="it-IT" sz="1100" spc="-80" dirty="0">
                <a:latin typeface="Trebuchet MS"/>
                <a:cs typeface="Trebuchet MS"/>
              </a:rPr>
              <a:t> </a:t>
            </a:r>
            <a:r>
              <a:rPr lang="it-IT" sz="1100" spc="-60" dirty="0">
                <a:latin typeface="Trebuchet MS"/>
                <a:cs typeface="Trebuchet MS"/>
              </a:rPr>
              <a:t>le</a:t>
            </a:r>
            <a:r>
              <a:rPr lang="it-IT" sz="1100" spc="-55" dirty="0">
                <a:latin typeface="Trebuchet MS"/>
                <a:cs typeface="Trebuchet MS"/>
              </a:rPr>
              <a:t> </a:t>
            </a:r>
            <a:r>
              <a:rPr lang="it-IT" sz="1100" spc="-35" dirty="0">
                <a:latin typeface="Trebuchet MS"/>
                <a:cs typeface="Trebuchet MS"/>
              </a:rPr>
              <a:t>inserzioni</a:t>
            </a:r>
            <a:r>
              <a:rPr lang="it-IT" sz="1100" spc="-30" dirty="0">
                <a:latin typeface="Trebuchet MS"/>
                <a:cs typeface="Trebuchet MS"/>
              </a:rPr>
              <a:t> </a:t>
            </a:r>
            <a:r>
              <a:rPr lang="it-IT" sz="1100" spc="-15" dirty="0">
                <a:latin typeface="Trebuchet MS"/>
                <a:cs typeface="Trebuchet MS"/>
              </a:rPr>
              <a:t>con </a:t>
            </a:r>
            <a:r>
              <a:rPr lang="it-IT" sz="1100" spc="-10" dirty="0">
                <a:latin typeface="Trebuchet MS"/>
                <a:cs typeface="Trebuchet MS"/>
              </a:rPr>
              <a:t> </a:t>
            </a:r>
            <a:r>
              <a:rPr lang="it-IT" sz="1100" spc="-30" dirty="0">
                <a:latin typeface="Trebuchet MS"/>
                <a:cs typeface="Trebuchet MS"/>
              </a:rPr>
              <a:t>Facebook </a:t>
            </a:r>
            <a:r>
              <a:rPr lang="it-IT" sz="1100" spc="-45" dirty="0" err="1">
                <a:latin typeface="Trebuchet MS"/>
                <a:cs typeface="Trebuchet MS"/>
              </a:rPr>
              <a:t>Ads</a:t>
            </a:r>
            <a:r>
              <a:rPr lang="it-IT" sz="1100" spc="-45" dirty="0">
                <a:latin typeface="Trebuchet MS"/>
                <a:cs typeface="Trebuchet MS"/>
              </a:rPr>
              <a:t>, </a:t>
            </a:r>
            <a:r>
              <a:rPr lang="it-IT" sz="1100" spc="-35" dirty="0">
                <a:latin typeface="Trebuchet MS"/>
                <a:cs typeface="Trebuchet MS"/>
              </a:rPr>
              <a:t>che </a:t>
            </a:r>
            <a:r>
              <a:rPr lang="it-IT" sz="1100" spc="-20" dirty="0">
                <a:latin typeface="Trebuchet MS"/>
                <a:cs typeface="Trebuchet MS"/>
              </a:rPr>
              <a:t>appaiono </a:t>
            </a:r>
            <a:r>
              <a:rPr lang="it-IT" sz="1100" spc="-30" dirty="0">
                <a:latin typeface="Trebuchet MS"/>
                <a:cs typeface="Trebuchet MS"/>
              </a:rPr>
              <a:t>in </a:t>
            </a:r>
            <a:r>
              <a:rPr lang="it-IT" sz="1100" spc="-35" dirty="0">
                <a:latin typeface="Trebuchet MS"/>
                <a:cs typeface="Trebuchet MS"/>
              </a:rPr>
              <a:t>spazi </a:t>
            </a:r>
            <a:r>
              <a:rPr lang="it-IT" sz="1100" spc="-40" dirty="0">
                <a:latin typeface="Trebuchet MS"/>
                <a:cs typeface="Trebuchet MS"/>
              </a:rPr>
              <a:t>pubblicitari diversi </a:t>
            </a:r>
            <a:r>
              <a:rPr lang="it-IT" sz="1100" spc="-45" dirty="0">
                <a:latin typeface="Trebuchet MS"/>
                <a:cs typeface="Trebuchet MS"/>
              </a:rPr>
              <a:t>dalla </a:t>
            </a:r>
            <a:r>
              <a:rPr lang="it-IT" sz="1100" spc="-15" dirty="0">
                <a:latin typeface="Trebuchet MS"/>
                <a:cs typeface="Trebuchet MS"/>
              </a:rPr>
              <a:t>pagina </a:t>
            </a:r>
            <a:r>
              <a:rPr lang="it-IT" sz="1100" spc="-10" dirty="0">
                <a:latin typeface="Trebuchet MS"/>
                <a:cs typeface="Trebuchet MS"/>
              </a:rPr>
              <a:t> </a:t>
            </a:r>
            <a:r>
              <a:rPr lang="it-IT" sz="1100" spc="-30" dirty="0">
                <a:latin typeface="Trebuchet MS"/>
                <a:cs typeface="Trebuchet MS"/>
              </a:rPr>
              <a:t>Facebook</a:t>
            </a:r>
            <a:r>
              <a:rPr lang="it-IT" sz="1100" spc="-105" dirty="0">
                <a:latin typeface="Trebuchet MS"/>
                <a:cs typeface="Trebuchet MS"/>
              </a:rPr>
              <a:t> </a:t>
            </a:r>
            <a:r>
              <a:rPr lang="it-IT" sz="1100" spc="-75" dirty="0">
                <a:latin typeface="Trebuchet MS"/>
                <a:cs typeface="Trebuchet MS"/>
              </a:rPr>
              <a:t>dell’ente).</a:t>
            </a:r>
            <a:endParaRPr lang="it-IT" sz="1100" dirty="0">
              <a:latin typeface="Trebuchet MS"/>
              <a:cs typeface="Trebuchet MS"/>
            </a:endParaRPr>
          </a:p>
          <a:p>
            <a:pPr marL="469900" indent="-228600" algn="just">
              <a:lnSpc>
                <a:spcPct val="100000"/>
              </a:lnSpc>
              <a:spcBef>
                <a:spcPts val="130"/>
              </a:spcBef>
              <a:buAutoNum type="alphaLcParenR"/>
              <a:tabLst>
                <a:tab pos="470534" algn="l"/>
              </a:tabLst>
            </a:pPr>
            <a:r>
              <a:rPr lang="it-IT" sz="1100" spc="-35" dirty="0">
                <a:latin typeface="Trebuchet MS"/>
                <a:cs typeface="Trebuchet MS"/>
              </a:rPr>
              <a:t>Guadagnato,</a:t>
            </a:r>
            <a:r>
              <a:rPr lang="it-IT" sz="1100" spc="220" dirty="0">
                <a:latin typeface="Trebuchet MS"/>
                <a:cs typeface="Trebuchet MS"/>
              </a:rPr>
              <a:t> </a:t>
            </a:r>
            <a:r>
              <a:rPr lang="it-IT" sz="1100" spc="-5" dirty="0">
                <a:latin typeface="Trebuchet MS"/>
                <a:cs typeface="Trebuchet MS"/>
              </a:rPr>
              <a:t>quando</a:t>
            </a:r>
            <a:r>
              <a:rPr lang="it-IT" sz="1100" spc="225" dirty="0">
                <a:latin typeface="Trebuchet MS"/>
                <a:cs typeface="Trebuchet MS"/>
              </a:rPr>
              <a:t> </a:t>
            </a:r>
            <a:r>
              <a:rPr lang="it-IT" sz="1100" spc="-60" dirty="0">
                <a:latin typeface="Trebuchet MS"/>
                <a:cs typeface="Trebuchet MS"/>
              </a:rPr>
              <a:t>la</a:t>
            </a:r>
            <a:r>
              <a:rPr lang="it-IT" sz="1100" spc="225" dirty="0">
                <a:latin typeface="Trebuchet MS"/>
                <a:cs typeface="Trebuchet MS"/>
              </a:rPr>
              <a:t> </a:t>
            </a:r>
            <a:r>
              <a:rPr lang="it-IT" sz="1100" spc="-25" dirty="0">
                <a:latin typeface="Trebuchet MS"/>
                <a:cs typeface="Trebuchet MS"/>
              </a:rPr>
              <a:t>comunicazione</a:t>
            </a:r>
            <a:r>
              <a:rPr lang="it-IT" sz="1100" spc="220" dirty="0">
                <a:latin typeface="Trebuchet MS"/>
                <a:cs typeface="Trebuchet MS"/>
              </a:rPr>
              <a:t> </a:t>
            </a:r>
            <a:r>
              <a:rPr lang="it-IT" sz="1100" spc="-35" dirty="0">
                <a:latin typeface="Trebuchet MS"/>
                <a:cs typeface="Trebuchet MS"/>
              </a:rPr>
              <a:t>avviene</a:t>
            </a:r>
            <a:r>
              <a:rPr lang="it-IT" sz="1100" spc="220" dirty="0">
                <a:latin typeface="Trebuchet MS"/>
                <a:cs typeface="Trebuchet MS"/>
              </a:rPr>
              <a:t> </a:t>
            </a:r>
            <a:r>
              <a:rPr lang="it-IT" sz="1100" spc="-40" dirty="0">
                <a:latin typeface="Trebuchet MS"/>
                <a:cs typeface="Trebuchet MS"/>
              </a:rPr>
              <a:t>spontaneamente,</a:t>
            </a:r>
            <a:r>
              <a:rPr lang="it-IT" sz="1100" spc="220" dirty="0">
                <a:latin typeface="Trebuchet MS"/>
                <a:cs typeface="Trebuchet MS"/>
              </a:rPr>
              <a:t> </a:t>
            </a:r>
            <a:r>
              <a:rPr lang="it-IT" sz="1100" spc="-5" dirty="0">
                <a:latin typeface="Trebuchet MS"/>
                <a:cs typeface="Trebuchet MS"/>
              </a:rPr>
              <a:t>su</a:t>
            </a:r>
            <a:endParaRPr lang="it-IT" sz="1100" dirty="0">
              <a:latin typeface="Trebuchet MS"/>
              <a:cs typeface="Trebuchet MS"/>
            </a:endParaRPr>
          </a:p>
          <a:p>
            <a:pPr marL="469900" marR="5080" algn="just">
              <a:lnSpc>
                <a:spcPct val="110200"/>
              </a:lnSpc>
              <a:spcBef>
                <a:spcPts val="5"/>
              </a:spcBef>
            </a:pPr>
            <a:r>
              <a:rPr lang="it-IT" sz="1100" spc="-45" dirty="0">
                <a:latin typeface="Trebuchet MS"/>
                <a:cs typeface="Trebuchet MS"/>
              </a:rPr>
              <a:t>canali</a:t>
            </a:r>
            <a:r>
              <a:rPr lang="it-IT" sz="1100" spc="-40" dirty="0">
                <a:latin typeface="Trebuchet MS"/>
                <a:cs typeface="Trebuchet MS"/>
              </a:rPr>
              <a:t> gestiti</a:t>
            </a:r>
            <a:r>
              <a:rPr lang="it-IT" sz="1100" spc="-35" dirty="0">
                <a:latin typeface="Trebuchet MS"/>
                <a:cs typeface="Trebuchet MS"/>
              </a:rPr>
              <a:t> </a:t>
            </a:r>
            <a:r>
              <a:rPr lang="it-IT" sz="1100" spc="-25" dirty="0">
                <a:latin typeface="Trebuchet MS"/>
                <a:cs typeface="Trebuchet MS"/>
              </a:rPr>
              <a:t>da</a:t>
            </a:r>
            <a:r>
              <a:rPr lang="it-IT" sz="1100" spc="-20" dirty="0">
                <a:latin typeface="Trebuchet MS"/>
                <a:cs typeface="Trebuchet MS"/>
              </a:rPr>
              <a:t> </a:t>
            </a:r>
            <a:r>
              <a:rPr lang="it-IT" sz="1100" spc="-60" dirty="0">
                <a:latin typeface="Trebuchet MS"/>
                <a:cs typeface="Trebuchet MS"/>
              </a:rPr>
              <a:t>terzi</a:t>
            </a:r>
            <a:r>
              <a:rPr lang="it-IT" sz="1100" spc="-55" dirty="0">
                <a:latin typeface="Trebuchet MS"/>
                <a:cs typeface="Trebuchet MS"/>
              </a:rPr>
              <a:t> </a:t>
            </a:r>
            <a:r>
              <a:rPr lang="it-IT" sz="1100" spc="-85" dirty="0">
                <a:latin typeface="Trebuchet MS"/>
                <a:cs typeface="Trebuchet MS"/>
              </a:rPr>
              <a:t>(es.</a:t>
            </a:r>
            <a:r>
              <a:rPr lang="it-IT" sz="1100" spc="-80" dirty="0">
                <a:latin typeface="Trebuchet MS"/>
                <a:cs typeface="Trebuchet MS"/>
              </a:rPr>
              <a:t> </a:t>
            </a:r>
            <a:r>
              <a:rPr lang="it-IT" sz="1100" spc="-60" dirty="0">
                <a:latin typeface="Trebuchet MS"/>
                <a:cs typeface="Trebuchet MS"/>
              </a:rPr>
              <a:t>i</a:t>
            </a:r>
            <a:r>
              <a:rPr lang="it-IT" sz="1100" spc="-55" dirty="0">
                <a:latin typeface="Trebuchet MS"/>
                <a:cs typeface="Trebuchet MS"/>
              </a:rPr>
              <a:t> </a:t>
            </a:r>
            <a:r>
              <a:rPr lang="it-IT" sz="1100" spc="-35" dirty="0">
                <a:latin typeface="Trebuchet MS"/>
                <a:cs typeface="Trebuchet MS"/>
              </a:rPr>
              <a:t>contenuti</a:t>
            </a:r>
            <a:r>
              <a:rPr lang="it-IT" sz="1100" spc="-30" dirty="0">
                <a:latin typeface="Trebuchet MS"/>
                <a:cs typeface="Trebuchet MS"/>
              </a:rPr>
              <a:t> </a:t>
            </a:r>
            <a:r>
              <a:rPr lang="it-IT" sz="1100" spc="-35" dirty="0">
                <a:latin typeface="Trebuchet MS"/>
                <a:cs typeface="Trebuchet MS"/>
              </a:rPr>
              <a:t>generati</a:t>
            </a:r>
            <a:r>
              <a:rPr lang="it-IT" sz="1100" spc="-30" dirty="0">
                <a:latin typeface="Trebuchet MS"/>
                <a:cs typeface="Trebuchet MS"/>
              </a:rPr>
              <a:t> </a:t>
            </a:r>
            <a:r>
              <a:rPr lang="it-IT" sz="1100" spc="-25" dirty="0">
                <a:latin typeface="Trebuchet MS"/>
                <a:cs typeface="Trebuchet MS"/>
              </a:rPr>
              <a:t>dagli</a:t>
            </a:r>
            <a:r>
              <a:rPr lang="it-IT" sz="1100" spc="-20" dirty="0">
                <a:latin typeface="Trebuchet MS"/>
                <a:cs typeface="Trebuchet MS"/>
              </a:rPr>
              <a:t> </a:t>
            </a:r>
            <a:r>
              <a:rPr lang="it-IT" sz="1100" spc="-40" dirty="0">
                <a:latin typeface="Trebuchet MS"/>
                <a:cs typeface="Trebuchet MS"/>
              </a:rPr>
              <a:t>utenti</a:t>
            </a:r>
            <a:r>
              <a:rPr lang="it-IT" sz="1100" spc="-35" dirty="0">
                <a:latin typeface="Trebuchet MS"/>
                <a:cs typeface="Trebuchet MS"/>
              </a:rPr>
              <a:t> </a:t>
            </a:r>
            <a:r>
              <a:rPr lang="it-IT" sz="1100" spc="145" dirty="0">
                <a:latin typeface="Trebuchet MS"/>
                <a:cs typeface="Trebuchet MS"/>
              </a:rPr>
              <a:t>– </a:t>
            </a:r>
            <a:r>
              <a:rPr lang="it-IT" sz="1100" i="1" spc="-70" dirty="0">
                <a:latin typeface="Trebuchet MS"/>
                <a:cs typeface="Trebuchet MS"/>
              </a:rPr>
              <a:t>User </a:t>
            </a:r>
            <a:r>
              <a:rPr lang="it-IT" sz="1100" i="1" spc="-65" dirty="0">
                <a:latin typeface="Trebuchet MS"/>
                <a:cs typeface="Trebuchet MS"/>
              </a:rPr>
              <a:t> </a:t>
            </a:r>
            <a:r>
              <a:rPr lang="it-IT" sz="1100" i="1" spc="-70" dirty="0" err="1">
                <a:latin typeface="Trebuchet MS"/>
                <a:cs typeface="Trebuchet MS"/>
              </a:rPr>
              <a:t>Generated</a:t>
            </a:r>
            <a:r>
              <a:rPr lang="it-IT" sz="1100" i="1" spc="-70" dirty="0">
                <a:latin typeface="Trebuchet MS"/>
                <a:cs typeface="Trebuchet MS"/>
              </a:rPr>
              <a:t> </a:t>
            </a:r>
            <a:r>
              <a:rPr lang="it-IT" sz="1100" i="1" spc="-75" dirty="0">
                <a:latin typeface="Trebuchet MS"/>
                <a:cs typeface="Trebuchet MS"/>
              </a:rPr>
              <a:t>Content</a:t>
            </a:r>
            <a:r>
              <a:rPr lang="it-IT" sz="1100" spc="-75" dirty="0">
                <a:latin typeface="Trebuchet MS"/>
                <a:cs typeface="Trebuchet MS"/>
              </a:rPr>
              <a:t>, </a:t>
            </a:r>
            <a:r>
              <a:rPr lang="it-IT" sz="1100" spc="-20" dirty="0">
                <a:latin typeface="Trebuchet MS"/>
                <a:cs typeface="Trebuchet MS"/>
              </a:rPr>
              <a:t>UGC </a:t>
            </a:r>
            <a:r>
              <a:rPr lang="it-IT" sz="1100" spc="145" dirty="0">
                <a:latin typeface="Trebuchet MS"/>
                <a:cs typeface="Trebuchet MS"/>
              </a:rPr>
              <a:t>– </a:t>
            </a:r>
            <a:r>
              <a:rPr lang="it-IT" sz="1100" spc="-35" dirty="0">
                <a:latin typeface="Trebuchet MS"/>
                <a:cs typeface="Trebuchet MS"/>
              </a:rPr>
              <a:t>quali </a:t>
            </a:r>
            <a:r>
              <a:rPr lang="it-IT" sz="1100" spc="-50" dirty="0">
                <a:latin typeface="Trebuchet MS"/>
                <a:cs typeface="Trebuchet MS"/>
              </a:rPr>
              <a:t>recensioni, </a:t>
            </a:r>
            <a:r>
              <a:rPr lang="it-IT" sz="1100" spc="-15" dirty="0">
                <a:latin typeface="Trebuchet MS"/>
                <a:cs typeface="Trebuchet MS"/>
              </a:rPr>
              <a:t>post </a:t>
            </a:r>
            <a:r>
              <a:rPr lang="it-IT" sz="1100" spc="-50" dirty="0">
                <a:latin typeface="Trebuchet MS"/>
                <a:cs typeface="Trebuchet MS"/>
              </a:rPr>
              <a:t>e </a:t>
            </a:r>
            <a:r>
              <a:rPr lang="it-IT" sz="1100" spc="-30" dirty="0">
                <a:latin typeface="Trebuchet MS"/>
                <a:cs typeface="Trebuchet MS"/>
              </a:rPr>
              <a:t>commenti </a:t>
            </a:r>
            <a:r>
              <a:rPr lang="it-IT" sz="1100" spc="-5" dirty="0">
                <a:latin typeface="Trebuchet MS"/>
                <a:cs typeface="Trebuchet MS"/>
              </a:rPr>
              <a:t>su </a:t>
            </a:r>
            <a:r>
              <a:rPr lang="it-IT" sz="1100" spc="-65" dirty="0">
                <a:latin typeface="Trebuchet MS"/>
                <a:cs typeface="Trebuchet MS"/>
              </a:rPr>
              <a:t>altre </a:t>
            </a:r>
            <a:r>
              <a:rPr lang="it-IT" sz="1100" spc="-60" dirty="0">
                <a:latin typeface="Trebuchet MS"/>
                <a:cs typeface="Trebuchet MS"/>
              </a:rPr>
              <a:t> </a:t>
            </a:r>
            <a:r>
              <a:rPr lang="it-IT" sz="1100" spc="-15" dirty="0">
                <a:latin typeface="Trebuchet MS"/>
                <a:cs typeface="Trebuchet MS"/>
              </a:rPr>
              <a:t>pagine</a:t>
            </a:r>
            <a:r>
              <a:rPr lang="it-IT" sz="1100" spc="-100" dirty="0">
                <a:latin typeface="Trebuchet MS"/>
                <a:cs typeface="Trebuchet MS"/>
              </a:rPr>
              <a:t> </a:t>
            </a:r>
            <a:r>
              <a:rPr lang="it-IT" sz="1100" spc="-50" dirty="0">
                <a:latin typeface="Trebuchet MS"/>
                <a:cs typeface="Trebuchet MS"/>
              </a:rPr>
              <a:t>e</a:t>
            </a:r>
            <a:r>
              <a:rPr lang="it-IT" sz="1100" spc="-100" dirty="0">
                <a:latin typeface="Trebuchet MS"/>
                <a:cs typeface="Trebuchet MS"/>
              </a:rPr>
              <a:t> </a:t>
            </a:r>
            <a:r>
              <a:rPr lang="it-IT" sz="1100" spc="-45" dirty="0">
                <a:latin typeface="Trebuchet MS"/>
                <a:cs typeface="Trebuchet MS"/>
              </a:rPr>
              <a:t>profili</a:t>
            </a:r>
            <a:r>
              <a:rPr lang="it-IT" sz="1100" spc="-100" dirty="0">
                <a:latin typeface="Trebuchet MS"/>
                <a:cs typeface="Trebuchet MS"/>
              </a:rPr>
              <a:t> </a:t>
            </a:r>
            <a:r>
              <a:rPr lang="it-IT" sz="1100" spc="-50" dirty="0">
                <a:latin typeface="Trebuchet MS"/>
                <a:cs typeface="Trebuchet MS"/>
              </a:rPr>
              <a:t>Facebook).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C75D1DCE-8E98-479B-906D-691580AF0FCA}"/>
              </a:ext>
            </a:extLst>
          </p:cNvPr>
          <p:cNvSpPr txBox="1"/>
          <p:nvPr/>
        </p:nvSpPr>
        <p:spPr>
          <a:xfrm>
            <a:off x="448965" y="3384747"/>
            <a:ext cx="542371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40665" indent="-228600" algn="just">
              <a:lnSpc>
                <a:spcPct val="100000"/>
              </a:lnSpc>
              <a:buAutoNum type="romanUcPeriod" startAt="4"/>
              <a:tabLst>
                <a:tab pos="241300" algn="l"/>
              </a:tabLst>
            </a:pPr>
            <a:r>
              <a:rPr lang="it-IT" sz="1100" b="1" spc="-25" dirty="0">
                <a:latin typeface="Trebuchet MS"/>
                <a:cs typeface="Trebuchet MS"/>
              </a:rPr>
              <a:t>Dinamica</a:t>
            </a:r>
            <a:r>
              <a:rPr lang="it-IT" sz="1100" b="1" spc="-100" dirty="0">
                <a:latin typeface="Trebuchet MS"/>
                <a:cs typeface="Trebuchet MS"/>
              </a:rPr>
              <a:t> </a:t>
            </a:r>
            <a:r>
              <a:rPr lang="it-IT" sz="1100" b="1" spc="-25" dirty="0">
                <a:latin typeface="Trebuchet MS"/>
                <a:cs typeface="Trebuchet MS"/>
              </a:rPr>
              <a:t>cognitiva</a:t>
            </a:r>
            <a:r>
              <a:rPr lang="it-IT" sz="1100" b="1" spc="-100" dirty="0">
                <a:latin typeface="Trebuchet MS"/>
                <a:cs typeface="Trebuchet MS"/>
              </a:rPr>
              <a:t> </a:t>
            </a:r>
            <a:r>
              <a:rPr lang="it-IT" sz="1100" b="1" spc="-25" dirty="0">
                <a:latin typeface="Trebuchet MS"/>
                <a:cs typeface="Trebuchet MS"/>
              </a:rPr>
              <a:t>degli</a:t>
            </a:r>
            <a:r>
              <a:rPr lang="it-IT" sz="1100" b="1" spc="-95" dirty="0">
                <a:latin typeface="Trebuchet MS"/>
                <a:cs typeface="Trebuchet MS"/>
              </a:rPr>
              <a:t> </a:t>
            </a:r>
            <a:r>
              <a:rPr lang="it-IT" sz="1100" b="1" spc="-55" dirty="0">
                <a:latin typeface="Trebuchet MS"/>
                <a:cs typeface="Trebuchet MS"/>
              </a:rPr>
              <a:t>interlocutori:</a:t>
            </a:r>
            <a:endParaRPr lang="it-IT" sz="1100" b="1" dirty="0">
              <a:latin typeface="Trebuchet MS"/>
              <a:cs typeface="Trebuchet MS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D3A719A1-2624-41FF-80AC-4BC2E50F4DF9}"/>
              </a:ext>
            </a:extLst>
          </p:cNvPr>
          <p:cNvSpPr txBox="1"/>
          <p:nvPr/>
        </p:nvSpPr>
        <p:spPr>
          <a:xfrm>
            <a:off x="212131" y="3586057"/>
            <a:ext cx="8331242" cy="11743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69265" lvl="1" indent="-228600" algn="just">
              <a:lnSpc>
                <a:spcPct val="100000"/>
              </a:lnSpc>
              <a:spcBef>
                <a:spcPts val="130"/>
              </a:spcBef>
              <a:buAutoNum type="alphaLcParenR"/>
              <a:tabLst>
                <a:tab pos="469900" algn="l"/>
              </a:tabLst>
            </a:pPr>
            <a:r>
              <a:rPr lang="it-IT" sz="1100" spc="-40" dirty="0">
                <a:latin typeface="Trebuchet MS"/>
                <a:cs typeface="Trebuchet MS"/>
              </a:rPr>
              <a:t>Consapevolezza,</a:t>
            </a:r>
            <a:r>
              <a:rPr lang="it-IT" sz="1100" spc="-60" dirty="0">
                <a:latin typeface="Trebuchet MS"/>
                <a:cs typeface="Trebuchet MS"/>
              </a:rPr>
              <a:t> </a:t>
            </a:r>
            <a:r>
              <a:rPr lang="it-IT" sz="1100" spc="-5" dirty="0">
                <a:latin typeface="Trebuchet MS"/>
                <a:cs typeface="Trebuchet MS"/>
              </a:rPr>
              <a:t>quando</a:t>
            </a:r>
            <a:r>
              <a:rPr lang="it-IT" sz="1100" spc="-60" dirty="0">
                <a:latin typeface="Trebuchet MS"/>
                <a:cs typeface="Trebuchet MS"/>
              </a:rPr>
              <a:t> </a:t>
            </a:r>
            <a:r>
              <a:rPr lang="it-IT" sz="1100" spc="-25" dirty="0">
                <a:latin typeface="Trebuchet MS"/>
                <a:cs typeface="Trebuchet MS"/>
              </a:rPr>
              <a:t>gli</a:t>
            </a:r>
            <a:r>
              <a:rPr lang="it-IT" sz="1100" spc="-55" dirty="0">
                <a:latin typeface="Trebuchet MS"/>
                <a:cs typeface="Trebuchet MS"/>
              </a:rPr>
              <a:t> </a:t>
            </a:r>
            <a:r>
              <a:rPr lang="it-IT" sz="1100" spc="-45" dirty="0">
                <a:latin typeface="Trebuchet MS"/>
                <a:cs typeface="Trebuchet MS"/>
              </a:rPr>
              <a:t>interlocutori</a:t>
            </a:r>
            <a:r>
              <a:rPr lang="it-IT" sz="1100" spc="-60" dirty="0">
                <a:latin typeface="Trebuchet MS"/>
                <a:cs typeface="Trebuchet MS"/>
              </a:rPr>
              <a:t> </a:t>
            </a:r>
            <a:r>
              <a:rPr lang="it-IT" sz="1100" spc="5" dirty="0">
                <a:latin typeface="Trebuchet MS"/>
                <a:cs typeface="Trebuchet MS"/>
              </a:rPr>
              <a:t>non</a:t>
            </a:r>
            <a:r>
              <a:rPr lang="it-IT" sz="1100" spc="-60" dirty="0">
                <a:latin typeface="Trebuchet MS"/>
                <a:cs typeface="Trebuchet MS"/>
              </a:rPr>
              <a:t> </a:t>
            </a:r>
            <a:r>
              <a:rPr lang="it-IT" sz="1100" dirty="0">
                <a:latin typeface="Trebuchet MS"/>
                <a:cs typeface="Trebuchet MS"/>
              </a:rPr>
              <a:t>sono</a:t>
            </a:r>
            <a:r>
              <a:rPr lang="it-IT" sz="1100" spc="-50" dirty="0">
                <a:latin typeface="Trebuchet MS"/>
                <a:cs typeface="Trebuchet MS"/>
              </a:rPr>
              <a:t> </a:t>
            </a:r>
            <a:r>
              <a:rPr lang="it-IT" sz="1100" spc="-35" dirty="0">
                <a:latin typeface="Trebuchet MS"/>
                <a:cs typeface="Trebuchet MS"/>
              </a:rPr>
              <a:t>ancora</a:t>
            </a:r>
            <a:r>
              <a:rPr lang="it-IT" sz="1100" spc="-55" dirty="0">
                <a:latin typeface="Trebuchet MS"/>
                <a:cs typeface="Trebuchet MS"/>
              </a:rPr>
              <a:t> </a:t>
            </a:r>
            <a:r>
              <a:rPr lang="it-IT" sz="1100" spc="-50" dirty="0">
                <a:latin typeface="Trebuchet MS"/>
                <a:cs typeface="Trebuchet MS"/>
              </a:rPr>
              <a:t>a</a:t>
            </a:r>
            <a:r>
              <a:rPr lang="it-IT" sz="1100" spc="-55" dirty="0">
                <a:latin typeface="Trebuchet MS"/>
                <a:cs typeface="Trebuchet MS"/>
              </a:rPr>
              <a:t> </a:t>
            </a:r>
            <a:r>
              <a:rPr lang="it-IT" sz="1100" spc="-25" dirty="0">
                <a:latin typeface="Trebuchet MS"/>
                <a:cs typeface="Trebuchet MS"/>
              </a:rPr>
              <a:t>conoscenza</a:t>
            </a:r>
            <a:r>
              <a:rPr lang="it-IT" sz="1100" dirty="0">
                <a:latin typeface="Trebuchet MS"/>
                <a:cs typeface="Trebuchet MS"/>
              </a:rPr>
              <a:t> </a:t>
            </a:r>
            <a:r>
              <a:rPr lang="it-IT" sz="1100" spc="-35" dirty="0">
                <a:latin typeface="Trebuchet MS"/>
                <a:cs typeface="Trebuchet MS"/>
              </a:rPr>
              <a:t>dei</a:t>
            </a:r>
            <a:r>
              <a:rPr lang="it-IT" sz="1100" spc="-30" dirty="0">
                <a:latin typeface="Trebuchet MS"/>
                <a:cs typeface="Trebuchet MS"/>
              </a:rPr>
              <a:t> </a:t>
            </a:r>
            <a:r>
              <a:rPr lang="it-IT" sz="1100" spc="-45" dirty="0">
                <a:latin typeface="Trebuchet MS"/>
                <a:cs typeface="Trebuchet MS"/>
              </a:rPr>
              <a:t>temi</a:t>
            </a:r>
            <a:r>
              <a:rPr lang="it-IT" sz="1100" spc="245" dirty="0">
                <a:latin typeface="Trebuchet MS"/>
                <a:cs typeface="Trebuchet MS"/>
              </a:rPr>
              <a:t> </a:t>
            </a:r>
            <a:r>
              <a:rPr lang="it-IT" sz="1100" spc="-15" dirty="0">
                <a:latin typeface="Trebuchet MS"/>
                <a:cs typeface="Trebuchet MS"/>
              </a:rPr>
              <a:t>promossi</a:t>
            </a:r>
            <a:r>
              <a:rPr lang="it-IT" sz="1100" spc="-10" dirty="0">
                <a:latin typeface="Trebuchet MS"/>
                <a:cs typeface="Trebuchet MS"/>
              </a:rPr>
              <a:t> </a:t>
            </a:r>
            <a:r>
              <a:rPr lang="it-IT" sz="1100" spc="-50" dirty="0">
                <a:latin typeface="Trebuchet MS"/>
                <a:cs typeface="Trebuchet MS"/>
              </a:rPr>
              <a:t>dalla</a:t>
            </a:r>
            <a:r>
              <a:rPr lang="it-IT" sz="1100" spc="-45" dirty="0">
                <a:latin typeface="Trebuchet MS"/>
                <a:cs typeface="Trebuchet MS"/>
              </a:rPr>
              <a:t> </a:t>
            </a:r>
            <a:r>
              <a:rPr lang="it-IT" sz="1100" spc="-65" dirty="0">
                <a:latin typeface="Trebuchet MS"/>
                <a:cs typeface="Trebuchet MS"/>
              </a:rPr>
              <a:t>PA,</a:t>
            </a:r>
            <a:r>
              <a:rPr lang="it-IT" sz="1100" spc="-60" dirty="0">
                <a:latin typeface="Trebuchet MS"/>
                <a:cs typeface="Trebuchet MS"/>
              </a:rPr>
              <a:t> </a:t>
            </a:r>
            <a:r>
              <a:rPr lang="it-IT" sz="1100" spc="-50" dirty="0">
                <a:latin typeface="Trebuchet MS"/>
                <a:cs typeface="Trebuchet MS"/>
              </a:rPr>
              <a:t>e</a:t>
            </a:r>
            <a:r>
              <a:rPr lang="it-IT" sz="1100" spc="-45" dirty="0">
                <a:latin typeface="Trebuchet MS"/>
                <a:cs typeface="Trebuchet MS"/>
              </a:rPr>
              <a:t> </a:t>
            </a:r>
            <a:r>
              <a:rPr lang="it-IT" sz="1100" spc="-5" dirty="0">
                <a:latin typeface="Trebuchet MS"/>
                <a:cs typeface="Trebuchet MS"/>
              </a:rPr>
              <a:t>devono</a:t>
            </a:r>
            <a:r>
              <a:rPr lang="it-IT" sz="1100" dirty="0">
                <a:latin typeface="Trebuchet MS"/>
                <a:cs typeface="Trebuchet MS"/>
              </a:rPr>
              <a:t> </a:t>
            </a:r>
            <a:r>
              <a:rPr lang="it-IT" sz="1100" spc="-35" dirty="0">
                <a:latin typeface="Trebuchet MS"/>
                <a:cs typeface="Trebuchet MS"/>
              </a:rPr>
              <a:t>pertanto</a:t>
            </a:r>
            <a:r>
              <a:rPr lang="it-IT" sz="1100" spc="-30" dirty="0">
                <a:latin typeface="Trebuchet MS"/>
                <a:cs typeface="Trebuchet MS"/>
              </a:rPr>
              <a:t> </a:t>
            </a:r>
            <a:r>
              <a:rPr lang="it-IT" sz="1100" spc="-55" dirty="0">
                <a:latin typeface="Trebuchet MS"/>
                <a:cs typeface="Trebuchet MS"/>
              </a:rPr>
              <a:t>familiarizzare </a:t>
            </a:r>
            <a:r>
              <a:rPr lang="it-IT" sz="1100" spc="-50" dirty="0">
                <a:latin typeface="Trebuchet MS"/>
                <a:cs typeface="Trebuchet MS"/>
              </a:rPr>
              <a:t> </a:t>
            </a:r>
            <a:r>
              <a:rPr lang="it-IT" sz="1100" spc="-30" dirty="0">
                <a:latin typeface="Trebuchet MS"/>
                <a:cs typeface="Trebuchet MS"/>
              </a:rPr>
              <a:t>gradualmente</a:t>
            </a:r>
            <a:r>
              <a:rPr lang="it-IT" sz="1100" spc="-100" dirty="0">
                <a:latin typeface="Trebuchet MS"/>
                <a:cs typeface="Trebuchet MS"/>
              </a:rPr>
              <a:t> </a:t>
            </a:r>
            <a:r>
              <a:rPr lang="it-IT" sz="1100" spc="-15" dirty="0">
                <a:latin typeface="Trebuchet MS"/>
                <a:cs typeface="Trebuchet MS"/>
              </a:rPr>
              <a:t>con</a:t>
            </a:r>
            <a:r>
              <a:rPr lang="it-IT" sz="1100" spc="-100" dirty="0">
                <a:latin typeface="Trebuchet MS"/>
                <a:cs typeface="Trebuchet MS"/>
              </a:rPr>
              <a:t> </a:t>
            </a:r>
            <a:r>
              <a:rPr lang="it-IT" sz="1100" spc="-60" dirty="0">
                <a:latin typeface="Trebuchet MS"/>
                <a:cs typeface="Trebuchet MS"/>
              </a:rPr>
              <a:t>i</a:t>
            </a:r>
            <a:r>
              <a:rPr lang="it-IT" sz="1100" spc="-100" dirty="0">
                <a:latin typeface="Trebuchet MS"/>
                <a:cs typeface="Trebuchet MS"/>
              </a:rPr>
              <a:t> </a:t>
            </a:r>
            <a:r>
              <a:rPr lang="it-IT" sz="1100" spc="-10" dirty="0">
                <a:latin typeface="Trebuchet MS"/>
                <a:cs typeface="Trebuchet MS"/>
              </a:rPr>
              <a:t>nuovi</a:t>
            </a:r>
            <a:r>
              <a:rPr lang="it-IT" sz="1100" spc="-100" dirty="0">
                <a:latin typeface="Trebuchet MS"/>
                <a:cs typeface="Trebuchet MS"/>
              </a:rPr>
              <a:t> </a:t>
            </a:r>
            <a:r>
              <a:rPr lang="it-IT" sz="1100" spc="-45" dirty="0">
                <a:latin typeface="Trebuchet MS"/>
                <a:cs typeface="Trebuchet MS"/>
              </a:rPr>
              <a:t>contenuti.</a:t>
            </a:r>
            <a:endParaRPr lang="it-IT" sz="1100" dirty="0">
              <a:latin typeface="Trebuchet MS"/>
              <a:cs typeface="Trebuchet MS"/>
            </a:endParaRPr>
          </a:p>
          <a:p>
            <a:pPr marL="469265" lvl="1" indent="-228600" algn="just">
              <a:lnSpc>
                <a:spcPct val="100000"/>
              </a:lnSpc>
              <a:spcBef>
                <a:spcPts val="130"/>
              </a:spcBef>
              <a:buAutoNum type="alphaLcParenR" startAt="2"/>
              <a:tabLst>
                <a:tab pos="469900" algn="l"/>
              </a:tabLst>
            </a:pPr>
            <a:r>
              <a:rPr lang="it-IT" sz="1100" spc="-55" dirty="0">
                <a:latin typeface="Trebuchet MS"/>
                <a:cs typeface="Trebuchet MS"/>
              </a:rPr>
              <a:t>Interesse,</a:t>
            </a:r>
            <a:r>
              <a:rPr lang="it-IT" sz="1100" spc="275" dirty="0">
                <a:latin typeface="Trebuchet MS"/>
                <a:cs typeface="Trebuchet MS"/>
              </a:rPr>
              <a:t> </a:t>
            </a:r>
            <a:r>
              <a:rPr lang="it-IT" sz="1100" spc="-5" dirty="0">
                <a:latin typeface="Trebuchet MS"/>
                <a:cs typeface="Trebuchet MS"/>
              </a:rPr>
              <a:t>quando</a:t>
            </a:r>
            <a:r>
              <a:rPr lang="it-IT" sz="1100" spc="275" dirty="0">
                <a:latin typeface="Trebuchet MS"/>
                <a:cs typeface="Trebuchet MS"/>
              </a:rPr>
              <a:t> </a:t>
            </a:r>
            <a:r>
              <a:rPr lang="it-IT" sz="1100" spc="-25" dirty="0">
                <a:latin typeface="Trebuchet MS"/>
                <a:cs typeface="Trebuchet MS"/>
              </a:rPr>
              <a:t>gli</a:t>
            </a:r>
            <a:r>
              <a:rPr lang="it-IT" sz="1100" spc="275" dirty="0">
                <a:latin typeface="Trebuchet MS"/>
                <a:cs typeface="Trebuchet MS"/>
              </a:rPr>
              <a:t> </a:t>
            </a:r>
            <a:r>
              <a:rPr lang="it-IT" sz="1100" spc="-45" dirty="0">
                <a:latin typeface="Trebuchet MS"/>
                <a:cs typeface="Trebuchet MS"/>
              </a:rPr>
              <a:t>interlocutori</a:t>
            </a:r>
            <a:r>
              <a:rPr lang="it-IT" sz="1100" spc="275" dirty="0">
                <a:latin typeface="Trebuchet MS"/>
                <a:cs typeface="Trebuchet MS"/>
              </a:rPr>
              <a:t> </a:t>
            </a:r>
            <a:r>
              <a:rPr lang="it-IT" sz="1100" dirty="0">
                <a:latin typeface="Trebuchet MS"/>
                <a:cs typeface="Trebuchet MS"/>
              </a:rPr>
              <a:t>sono</a:t>
            </a:r>
            <a:r>
              <a:rPr lang="it-IT" sz="1100" spc="275" dirty="0">
                <a:latin typeface="Trebuchet MS"/>
                <a:cs typeface="Trebuchet MS"/>
              </a:rPr>
              <a:t> </a:t>
            </a:r>
            <a:r>
              <a:rPr lang="it-IT" sz="1100" spc="-20" dirty="0">
                <a:latin typeface="Trebuchet MS"/>
                <a:cs typeface="Trebuchet MS"/>
              </a:rPr>
              <a:t>già</a:t>
            </a:r>
            <a:r>
              <a:rPr lang="it-IT" sz="1100" spc="275" dirty="0">
                <a:latin typeface="Trebuchet MS"/>
                <a:cs typeface="Trebuchet MS"/>
              </a:rPr>
              <a:t> </a:t>
            </a:r>
            <a:r>
              <a:rPr lang="it-IT" sz="1100" spc="-50" dirty="0">
                <a:latin typeface="Trebuchet MS"/>
                <a:cs typeface="Trebuchet MS"/>
              </a:rPr>
              <a:t>a</a:t>
            </a:r>
            <a:r>
              <a:rPr lang="it-IT" sz="1100" spc="280" dirty="0">
                <a:latin typeface="Trebuchet MS"/>
                <a:cs typeface="Trebuchet MS"/>
              </a:rPr>
              <a:t> </a:t>
            </a:r>
            <a:r>
              <a:rPr lang="it-IT" sz="1100" spc="-30" dirty="0">
                <a:latin typeface="Trebuchet MS"/>
                <a:cs typeface="Trebuchet MS"/>
              </a:rPr>
              <a:t>conoscenza</a:t>
            </a:r>
            <a:r>
              <a:rPr lang="it-IT" sz="1100" spc="280" dirty="0">
                <a:latin typeface="Trebuchet MS"/>
                <a:cs typeface="Trebuchet MS"/>
              </a:rPr>
              <a:t> </a:t>
            </a:r>
            <a:r>
              <a:rPr lang="it-IT" sz="1100" spc="-40" dirty="0">
                <a:latin typeface="Trebuchet MS"/>
                <a:cs typeface="Trebuchet MS"/>
              </a:rPr>
              <a:t>dei</a:t>
            </a:r>
            <a:r>
              <a:rPr lang="it-IT" sz="1100" spc="280" dirty="0">
                <a:latin typeface="Trebuchet MS"/>
                <a:cs typeface="Trebuchet MS"/>
              </a:rPr>
              <a:t> </a:t>
            </a:r>
            <a:r>
              <a:rPr lang="it-IT" sz="1100" spc="-50" dirty="0">
                <a:latin typeface="Trebuchet MS"/>
                <a:cs typeface="Trebuchet MS"/>
              </a:rPr>
              <a:t>temi</a:t>
            </a:r>
            <a:r>
              <a:rPr lang="it-IT" sz="1100" dirty="0">
                <a:latin typeface="Trebuchet MS"/>
                <a:cs typeface="Trebuchet MS"/>
              </a:rPr>
              <a:t> </a:t>
            </a:r>
            <a:r>
              <a:rPr lang="it-IT" sz="1100" spc="-15" dirty="0">
                <a:latin typeface="Trebuchet MS"/>
                <a:cs typeface="Trebuchet MS"/>
              </a:rPr>
              <a:t>promossi</a:t>
            </a:r>
            <a:r>
              <a:rPr lang="it-IT" sz="1100" spc="-10" dirty="0">
                <a:latin typeface="Trebuchet MS"/>
                <a:cs typeface="Trebuchet MS"/>
              </a:rPr>
              <a:t> </a:t>
            </a:r>
            <a:r>
              <a:rPr lang="it-IT" sz="1100" spc="-45" dirty="0">
                <a:latin typeface="Trebuchet MS"/>
                <a:cs typeface="Trebuchet MS"/>
              </a:rPr>
              <a:t>dalla</a:t>
            </a:r>
            <a:r>
              <a:rPr lang="it-IT" sz="1100" spc="-40" dirty="0">
                <a:latin typeface="Trebuchet MS"/>
                <a:cs typeface="Trebuchet MS"/>
              </a:rPr>
              <a:t> </a:t>
            </a:r>
            <a:r>
              <a:rPr lang="it-IT" sz="1100" spc="-65" dirty="0">
                <a:latin typeface="Trebuchet MS"/>
                <a:cs typeface="Trebuchet MS"/>
              </a:rPr>
              <a:t>PA,</a:t>
            </a:r>
            <a:r>
              <a:rPr lang="it-IT" sz="1100" spc="-60" dirty="0">
                <a:latin typeface="Trebuchet MS"/>
                <a:cs typeface="Trebuchet MS"/>
              </a:rPr>
              <a:t> </a:t>
            </a:r>
            <a:r>
              <a:rPr lang="it-IT" sz="1100" spc="-25" dirty="0">
                <a:latin typeface="Trebuchet MS"/>
                <a:cs typeface="Trebuchet MS"/>
              </a:rPr>
              <a:t>ma</a:t>
            </a:r>
            <a:r>
              <a:rPr lang="it-IT" sz="1100" spc="-20" dirty="0">
                <a:latin typeface="Trebuchet MS"/>
                <a:cs typeface="Trebuchet MS"/>
              </a:rPr>
              <a:t> </a:t>
            </a:r>
            <a:r>
              <a:rPr lang="it-IT" sz="1100" spc="5" dirty="0">
                <a:latin typeface="Trebuchet MS"/>
                <a:cs typeface="Trebuchet MS"/>
              </a:rPr>
              <a:t>non</a:t>
            </a:r>
            <a:r>
              <a:rPr lang="it-IT" sz="1100" spc="10" dirty="0">
                <a:latin typeface="Trebuchet MS"/>
                <a:cs typeface="Trebuchet MS"/>
              </a:rPr>
              <a:t> </a:t>
            </a:r>
            <a:r>
              <a:rPr lang="it-IT" sz="1100" spc="-35" dirty="0">
                <a:latin typeface="Trebuchet MS"/>
                <a:cs typeface="Trebuchet MS"/>
              </a:rPr>
              <a:t>manifestano</a:t>
            </a:r>
            <a:r>
              <a:rPr lang="it-IT" sz="1100" spc="-30" dirty="0">
                <a:latin typeface="Trebuchet MS"/>
                <a:cs typeface="Trebuchet MS"/>
              </a:rPr>
              <a:t> </a:t>
            </a:r>
            <a:r>
              <a:rPr lang="it-IT" sz="1100" spc="-35" dirty="0">
                <a:latin typeface="Trebuchet MS"/>
                <a:cs typeface="Trebuchet MS"/>
              </a:rPr>
              <a:t>ancora</a:t>
            </a:r>
            <a:r>
              <a:rPr lang="it-IT" sz="1100" spc="-30" dirty="0">
                <a:latin typeface="Trebuchet MS"/>
                <a:cs typeface="Trebuchet MS"/>
              </a:rPr>
              <a:t> </a:t>
            </a:r>
            <a:r>
              <a:rPr lang="it-IT" sz="1100" spc="-35" dirty="0">
                <a:latin typeface="Trebuchet MS"/>
                <a:cs typeface="Trebuchet MS"/>
              </a:rPr>
              <a:t>alcun</a:t>
            </a:r>
            <a:r>
              <a:rPr lang="it-IT" sz="1100" spc="-30" dirty="0">
                <a:latin typeface="Trebuchet MS"/>
                <a:cs typeface="Trebuchet MS"/>
              </a:rPr>
              <a:t> sentimento </a:t>
            </a:r>
            <a:r>
              <a:rPr lang="it-IT" sz="1100" spc="-25" dirty="0">
                <a:latin typeface="Trebuchet MS"/>
                <a:cs typeface="Trebuchet MS"/>
              </a:rPr>
              <a:t> positivo</a:t>
            </a:r>
            <a:r>
              <a:rPr lang="it-IT" sz="1100" spc="-100" dirty="0">
                <a:latin typeface="Trebuchet MS"/>
                <a:cs typeface="Trebuchet MS"/>
              </a:rPr>
              <a:t> </a:t>
            </a:r>
            <a:r>
              <a:rPr lang="it-IT" sz="1100" spc="10" dirty="0">
                <a:latin typeface="Trebuchet MS"/>
                <a:cs typeface="Trebuchet MS"/>
              </a:rPr>
              <a:t>o</a:t>
            </a:r>
            <a:r>
              <a:rPr lang="it-IT" sz="1100" spc="-100" dirty="0">
                <a:latin typeface="Trebuchet MS"/>
                <a:cs typeface="Trebuchet MS"/>
              </a:rPr>
              <a:t> </a:t>
            </a:r>
            <a:r>
              <a:rPr lang="it-IT" sz="1100" spc="-20" dirty="0">
                <a:latin typeface="Trebuchet MS"/>
                <a:cs typeface="Trebuchet MS"/>
              </a:rPr>
              <a:t>negativo</a:t>
            </a:r>
            <a:r>
              <a:rPr lang="it-IT" sz="1100" spc="-100" dirty="0">
                <a:latin typeface="Trebuchet MS"/>
                <a:cs typeface="Trebuchet MS"/>
              </a:rPr>
              <a:t> </a:t>
            </a:r>
            <a:r>
              <a:rPr lang="it-IT" sz="1100" spc="-35" dirty="0">
                <a:latin typeface="Trebuchet MS"/>
                <a:cs typeface="Trebuchet MS"/>
              </a:rPr>
              <a:t>nei</a:t>
            </a:r>
            <a:r>
              <a:rPr lang="it-IT" sz="1100" spc="-100" dirty="0">
                <a:latin typeface="Trebuchet MS"/>
                <a:cs typeface="Trebuchet MS"/>
              </a:rPr>
              <a:t> </a:t>
            </a:r>
            <a:r>
              <a:rPr lang="it-IT" sz="1100" spc="-30" dirty="0">
                <a:latin typeface="Trebuchet MS"/>
                <a:cs typeface="Trebuchet MS"/>
              </a:rPr>
              <a:t>loro</a:t>
            </a:r>
            <a:r>
              <a:rPr lang="it-IT" sz="1100" spc="-100" dirty="0">
                <a:latin typeface="Trebuchet MS"/>
                <a:cs typeface="Trebuchet MS"/>
              </a:rPr>
              <a:t> </a:t>
            </a:r>
            <a:r>
              <a:rPr lang="it-IT" sz="1100" spc="-15" dirty="0">
                <a:latin typeface="Trebuchet MS"/>
                <a:cs typeface="Trebuchet MS"/>
              </a:rPr>
              <a:t>co</a:t>
            </a:r>
            <a:r>
              <a:rPr lang="it-IT" sz="1100" spc="-10" dirty="0">
                <a:latin typeface="Trebuchet MS"/>
                <a:cs typeface="Trebuchet MS"/>
              </a:rPr>
              <a:t>n</a:t>
            </a:r>
            <a:r>
              <a:rPr lang="it-IT" sz="1100" spc="-95" dirty="0">
                <a:latin typeface="Trebuchet MS"/>
                <a:cs typeface="Trebuchet MS"/>
              </a:rPr>
              <a:t>f</a:t>
            </a:r>
            <a:r>
              <a:rPr lang="it-IT" sz="1100" spc="-60" dirty="0">
                <a:latin typeface="Trebuchet MS"/>
                <a:cs typeface="Trebuchet MS"/>
              </a:rPr>
              <a:t>ronti.</a:t>
            </a:r>
            <a:endParaRPr lang="it-IT" sz="1100" dirty="0">
              <a:latin typeface="Trebuchet MS"/>
              <a:cs typeface="Trebuchet MS"/>
            </a:endParaRPr>
          </a:p>
          <a:p>
            <a:pPr marL="469265" marR="8255" lvl="1" indent="-228600" algn="just">
              <a:lnSpc>
                <a:spcPct val="110000"/>
              </a:lnSpc>
              <a:spcBef>
                <a:spcPts val="5"/>
              </a:spcBef>
              <a:buAutoNum type="alphaLcParenR" startAt="3"/>
              <a:tabLst>
                <a:tab pos="469900" algn="l"/>
              </a:tabLst>
            </a:pPr>
            <a:r>
              <a:rPr lang="it-IT" sz="1100" spc="-45" dirty="0">
                <a:latin typeface="Trebuchet MS"/>
                <a:cs typeface="Trebuchet MS"/>
              </a:rPr>
              <a:t>Azione, </a:t>
            </a:r>
            <a:r>
              <a:rPr lang="it-IT" sz="1100" spc="-5" dirty="0">
                <a:latin typeface="Trebuchet MS"/>
                <a:cs typeface="Trebuchet MS"/>
              </a:rPr>
              <a:t>quando </a:t>
            </a:r>
            <a:r>
              <a:rPr lang="it-IT" sz="1100" spc="-25" dirty="0">
                <a:latin typeface="Trebuchet MS"/>
                <a:cs typeface="Trebuchet MS"/>
              </a:rPr>
              <a:t>gli </a:t>
            </a:r>
            <a:r>
              <a:rPr lang="it-IT" sz="1100" spc="-45" dirty="0">
                <a:latin typeface="Trebuchet MS"/>
                <a:cs typeface="Trebuchet MS"/>
              </a:rPr>
              <a:t>interlocutori </a:t>
            </a:r>
            <a:r>
              <a:rPr lang="it-IT" sz="1100" spc="-35" dirty="0">
                <a:latin typeface="Trebuchet MS"/>
                <a:cs typeface="Trebuchet MS"/>
              </a:rPr>
              <a:t>manifestano </a:t>
            </a:r>
            <a:r>
              <a:rPr lang="it-IT" sz="1100" spc="5" dirty="0">
                <a:latin typeface="Trebuchet MS"/>
                <a:cs typeface="Trebuchet MS"/>
              </a:rPr>
              <a:t>un </a:t>
            </a:r>
            <a:r>
              <a:rPr lang="it-IT" sz="1100" spc="-30" dirty="0">
                <a:latin typeface="Trebuchet MS"/>
                <a:cs typeface="Trebuchet MS"/>
              </a:rPr>
              <a:t>sentimento </a:t>
            </a:r>
            <a:r>
              <a:rPr lang="it-IT" sz="1100" spc="-25" dirty="0">
                <a:latin typeface="Trebuchet MS"/>
                <a:cs typeface="Trebuchet MS"/>
              </a:rPr>
              <a:t>positivo </a:t>
            </a:r>
            <a:r>
              <a:rPr lang="it-IT" sz="1100" spc="10" dirty="0">
                <a:latin typeface="Trebuchet MS"/>
                <a:cs typeface="Trebuchet MS"/>
              </a:rPr>
              <a:t>o </a:t>
            </a:r>
            <a:r>
              <a:rPr lang="it-IT" sz="1100" spc="15" dirty="0">
                <a:latin typeface="Trebuchet MS"/>
                <a:cs typeface="Trebuchet MS"/>
              </a:rPr>
              <a:t> </a:t>
            </a:r>
            <a:r>
              <a:rPr lang="it-IT" sz="1100" spc="-25" dirty="0">
                <a:latin typeface="Trebuchet MS"/>
                <a:cs typeface="Trebuchet MS"/>
              </a:rPr>
              <a:t>negativo</a:t>
            </a:r>
            <a:r>
              <a:rPr lang="it-IT" sz="1100" spc="-20" dirty="0">
                <a:latin typeface="Trebuchet MS"/>
                <a:cs typeface="Trebuchet MS"/>
              </a:rPr>
              <a:t> </a:t>
            </a:r>
            <a:r>
              <a:rPr lang="it-IT" sz="1100" spc="-40" dirty="0">
                <a:latin typeface="Trebuchet MS"/>
                <a:cs typeface="Trebuchet MS"/>
              </a:rPr>
              <a:t>rispetto</a:t>
            </a:r>
            <a:r>
              <a:rPr lang="it-IT" sz="1100" spc="-35" dirty="0">
                <a:latin typeface="Trebuchet MS"/>
                <a:cs typeface="Trebuchet MS"/>
              </a:rPr>
              <a:t> </a:t>
            </a:r>
            <a:r>
              <a:rPr lang="it-IT" sz="1100" spc="-60" dirty="0">
                <a:latin typeface="Trebuchet MS"/>
                <a:cs typeface="Trebuchet MS"/>
              </a:rPr>
              <a:t>ai</a:t>
            </a:r>
            <a:r>
              <a:rPr lang="it-IT" sz="1100" spc="-55" dirty="0">
                <a:latin typeface="Trebuchet MS"/>
                <a:cs typeface="Trebuchet MS"/>
              </a:rPr>
              <a:t> </a:t>
            </a:r>
            <a:r>
              <a:rPr lang="it-IT" sz="1100" spc="-45" dirty="0">
                <a:latin typeface="Trebuchet MS"/>
                <a:cs typeface="Trebuchet MS"/>
              </a:rPr>
              <a:t>temi</a:t>
            </a:r>
            <a:r>
              <a:rPr lang="it-IT" sz="1100" spc="-40" dirty="0">
                <a:latin typeface="Trebuchet MS"/>
                <a:cs typeface="Trebuchet MS"/>
              </a:rPr>
              <a:t> </a:t>
            </a:r>
            <a:r>
              <a:rPr lang="it-IT" sz="1100" spc="-20" dirty="0">
                <a:latin typeface="Trebuchet MS"/>
                <a:cs typeface="Trebuchet MS"/>
              </a:rPr>
              <a:t>promossi</a:t>
            </a:r>
            <a:r>
              <a:rPr lang="it-IT" sz="1100" spc="-15" dirty="0">
                <a:latin typeface="Trebuchet MS"/>
                <a:cs typeface="Trebuchet MS"/>
              </a:rPr>
              <a:t> </a:t>
            </a:r>
            <a:r>
              <a:rPr lang="it-IT" sz="1100" spc="-50" dirty="0">
                <a:latin typeface="Trebuchet MS"/>
                <a:cs typeface="Trebuchet MS"/>
              </a:rPr>
              <a:t>dalla</a:t>
            </a:r>
            <a:r>
              <a:rPr lang="it-IT" sz="1100" spc="-45" dirty="0">
                <a:latin typeface="Trebuchet MS"/>
                <a:cs typeface="Trebuchet MS"/>
              </a:rPr>
              <a:t> </a:t>
            </a:r>
            <a:r>
              <a:rPr lang="it-IT" sz="1100" spc="-5" dirty="0">
                <a:latin typeface="Trebuchet MS"/>
                <a:cs typeface="Trebuchet MS"/>
              </a:rPr>
              <a:t>PA</a:t>
            </a:r>
            <a:r>
              <a:rPr lang="it-IT" sz="1100" dirty="0">
                <a:latin typeface="Trebuchet MS"/>
                <a:cs typeface="Trebuchet MS"/>
              </a:rPr>
              <a:t> </a:t>
            </a:r>
            <a:r>
              <a:rPr lang="it-IT" sz="1100" spc="-50" dirty="0">
                <a:latin typeface="Trebuchet MS"/>
                <a:cs typeface="Trebuchet MS"/>
              </a:rPr>
              <a:t>e</a:t>
            </a:r>
            <a:r>
              <a:rPr lang="it-IT" sz="1100" spc="-45" dirty="0">
                <a:latin typeface="Trebuchet MS"/>
                <a:cs typeface="Trebuchet MS"/>
              </a:rPr>
              <a:t> </a:t>
            </a:r>
            <a:r>
              <a:rPr lang="it-IT" sz="1100" spc="-40" dirty="0">
                <a:latin typeface="Trebuchet MS"/>
                <a:cs typeface="Trebuchet MS"/>
              </a:rPr>
              <a:t>si</a:t>
            </a:r>
            <a:r>
              <a:rPr lang="it-IT" sz="1100" spc="-35" dirty="0">
                <a:latin typeface="Trebuchet MS"/>
                <a:cs typeface="Trebuchet MS"/>
              </a:rPr>
              <a:t> </a:t>
            </a:r>
            <a:r>
              <a:rPr lang="it-IT" sz="1100" spc="-45" dirty="0">
                <a:latin typeface="Trebuchet MS"/>
                <a:cs typeface="Trebuchet MS"/>
              </a:rPr>
              <a:t>richiede</a:t>
            </a:r>
            <a:r>
              <a:rPr lang="it-IT" sz="1100" spc="-40" dirty="0">
                <a:latin typeface="Trebuchet MS"/>
                <a:cs typeface="Trebuchet MS"/>
              </a:rPr>
              <a:t> </a:t>
            </a:r>
            <a:r>
              <a:rPr lang="it-IT" sz="1100" spc="5" dirty="0">
                <a:latin typeface="Trebuchet MS"/>
                <a:cs typeface="Trebuchet MS"/>
              </a:rPr>
              <a:t>un </a:t>
            </a:r>
            <a:r>
              <a:rPr lang="it-IT" sz="1100" spc="-30" dirty="0">
                <a:latin typeface="Trebuchet MS"/>
                <a:cs typeface="Trebuchet MS"/>
              </a:rPr>
              <a:t>loro </a:t>
            </a:r>
            <a:r>
              <a:rPr lang="it-IT" sz="1100" spc="-25" dirty="0">
                <a:latin typeface="Trebuchet MS"/>
                <a:cs typeface="Trebuchet MS"/>
              </a:rPr>
              <a:t> </a:t>
            </a:r>
            <a:r>
              <a:rPr lang="it-IT" sz="1100" spc="-15" dirty="0">
                <a:latin typeface="Trebuchet MS"/>
                <a:cs typeface="Trebuchet MS"/>
              </a:rPr>
              <a:t>maggiore</a:t>
            </a:r>
            <a:r>
              <a:rPr lang="it-IT" sz="1100" spc="-100" dirty="0">
                <a:latin typeface="Trebuchet MS"/>
                <a:cs typeface="Trebuchet MS"/>
              </a:rPr>
              <a:t> </a:t>
            </a:r>
            <a:r>
              <a:rPr lang="it-IT" sz="1100" spc="-20" dirty="0">
                <a:latin typeface="Trebuchet MS"/>
                <a:cs typeface="Trebuchet MS"/>
              </a:rPr>
              <a:t>coinvolgimento</a:t>
            </a:r>
            <a:r>
              <a:rPr lang="it-IT" sz="1100" spc="-95" dirty="0">
                <a:latin typeface="Trebuchet MS"/>
                <a:cs typeface="Trebuchet MS"/>
              </a:rPr>
              <a:t> </a:t>
            </a:r>
            <a:r>
              <a:rPr lang="it-IT" sz="1100" spc="10" dirty="0">
                <a:latin typeface="Trebuchet MS"/>
                <a:cs typeface="Trebuchet MS"/>
              </a:rPr>
              <a:t>o</a:t>
            </a:r>
            <a:r>
              <a:rPr lang="it-IT" sz="1100" spc="-95" dirty="0">
                <a:latin typeface="Trebuchet MS"/>
                <a:cs typeface="Trebuchet MS"/>
              </a:rPr>
              <a:t> </a:t>
            </a:r>
            <a:r>
              <a:rPr lang="it-IT" sz="1100" spc="-60" dirty="0">
                <a:latin typeface="Trebuchet MS"/>
                <a:cs typeface="Trebuchet MS"/>
              </a:rPr>
              <a:t>la</a:t>
            </a:r>
            <a:r>
              <a:rPr lang="it-IT" sz="1100" spc="-95" dirty="0">
                <a:latin typeface="Trebuchet MS"/>
                <a:cs typeface="Trebuchet MS"/>
              </a:rPr>
              <a:t> </a:t>
            </a:r>
            <a:r>
              <a:rPr lang="it-IT" sz="1100" spc="-40" dirty="0">
                <a:latin typeface="Trebuchet MS"/>
                <a:cs typeface="Trebuchet MS"/>
              </a:rPr>
              <a:t>partecipazione</a:t>
            </a:r>
            <a:r>
              <a:rPr lang="it-IT" sz="1100" spc="-95" dirty="0">
                <a:latin typeface="Trebuchet MS"/>
                <a:cs typeface="Trebuchet MS"/>
              </a:rPr>
              <a:t> </a:t>
            </a:r>
            <a:r>
              <a:rPr lang="it-IT" sz="1100" spc="-55" dirty="0">
                <a:latin typeface="Trebuchet MS"/>
                <a:cs typeface="Trebuchet MS"/>
              </a:rPr>
              <a:t>attiva</a:t>
            </a:r>
            <a:r>
              <a:rPr lang="it-IT" sz="1100" spc="-90" dirty="0">
                <a:latin typeface="Trebuchet MS"/>
                <a:cs typeface="Trebuchet MS"/>
              </a:rPr>
              <a:t> </a:t>
            </a:r>
            <a:r>
              <a:rPr lang="it-IT" sz="1100" spc="-60" dirty="0">
                <a:latin typeface="Trebuchet MS"/>
                <a:cs typeface="Trebuchet MS"/>
              </a:rPr>
              <a:t>alla</a:t>
            </a:r>
            <a:r>
              <a:rPr lang="it-IT" sz="1100" spc="-95" dirty="0">
                <a:latin typeface="Trebuchet MS"/>
                <a:cs typeface="Trebuchet MS"/>
              </a:rPr>
              <a:t> </a:t>
            </a:r>
            <a:r>
              <a:rPr lang="it-IT" sz="1100" spc="-35" dirty="0">
                <a:latin typeface="Trebuchet MS"/>
                <a:cs typeface="Trebuchet MS"/>
              </a:rPr>
              <a:t>campagna.</a:t>
            </a:r>
            <a:endParaRPr lang="it-IT" sz="1100" dirty="0"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4292078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  <p:bldP spid="1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86835" y="128470"/>
            <a:ext cx="8229600" cy="857250"/>
          </a:xfrm>
        </p:spPr>
        <p:txBody>
          <a:bodyPr anchor="ctr">
            <a:normAutofit/>
          </a:bodyPr>
          <a:lstStyle/>
          <a:p>
            <a:r>
              <a:rPr lang="en-US" dirty="0" err="1">
                <a:solidFill>
                  <a:schemeClr val="accent6"/>
                </a:solidFill>
                <a:latin typeface="Trebuchet MS" panose="020B0603020202020204" pitchFamily="34" charset="0"/>
              </a:rPr>
              <a:t>Analisi</a:t>
            </a:r>
            <a:r>
              <a:rPr lang="en-US" dirty="0">
                <a:solidFill>
                  <a:schemeClr val="accent6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chemeClr val="accent6"/>
                </a:solidFill>
                <a:latin typeface="Trebuchet MS" panose="020B0603020202020204" pitchFamily="34" charset="0"/>
              </a:rPr>
              <a:t>Strategica</a:t>
            </a:r>
            <a:endParaRPr lang="en-US" dirty="0">
              <a:solidFill>
                <a:schemeClr val="accent6"/>
              </a:solidFill>
              <a:latin typeface="Trebuchet MS" panose="020B0603020202020204" pitchFamily="34" charset="0"/>
            </a:endParaRPr>
          </a:p>
        </p:txBody>
      </p:sp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D7980B26-5815-4535-9EBB-9E55C87EF84F}"/>
              </a:ext>
            </a:extLst>
          </p:cNvPr>
          <p:cNvSpPr txBox="1">
            <a:spLocks/>
          </p:cNvSpPr>
          <p:nvPr/>
        </p:nvSpPr>
        <p:spPr>
          <a:xfrm>
            <a:off x="143555" y="1502815"/>
            <a:ext cx="3647562" cy="36468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244"/>
              </a:spcBef>
              <a:buFont typeface="Arial" pitchFamily="34" charset="0"/>
              <a:buNone/>
            </a:pPr>
            <a:r>
              <a:rPr lang="it-IT" sz="1600" b="1" spc="-55" dirty="0">
                <a:latin typeface="Tahoma"/>
                <a:cs typeface="Tahoma"/>
              </a:rPr>
              <a:t>3. Elaborare le strategie</a:t>
            </a:r>
            <a:endParaRPr lang="it-IT" sz="1600" dirty="0">
              <a:latin typeface="Tahoma"/>
              <a:cs typeface="Tahoma"/>
            </a:endParaRPr>
          </a:p>
          <a:p>
            <a:pPr marL="0" marR="5715" indent="0" algn="just">
              <a:lnSpc>
                <a:spcPct val="110100"/>
              </a:lnSpc>
              <a:spcBef>
                <a:spcPts val="10"/>
              </a:spcBef>
              <a:buFont typeface="Arial" pitchFamily="34" charset="0"/>
              <a:buNone/>
            </a:pPr>
            <a:endParaRPr lang="it-IT" sz="1600" spc="-55" dirty="0">
              <a:latin typeface="Trebuchet MS"/>
              <a:cs typeface="Trebuchet MS"/>
            </a:endParaRPr>
          </a:p>
          <a:p>
            <a:pPr marL="0" marR="30480" indent="0">
              <a:lnSpc>
                <a:spcPct val="90000"/>
              </a:lnSpc>
              <a:spcBef>
                <a:spcPts val="5"/>
              </a:spcBef>
              <a:buFont typeface="Arial" pitchFamily="34" charset="0"/>
              <a:buNone/>
            </a:pPr>
            <a:endParaRPr lang="it-IT" sz="1500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1CAE2AC9-A0A6-465A-9D58-9D3A8E77A35F}"/>
              </a:ext>
            </a:extLst>
          </p:cNvPr>
          <p:cNvSpPr txBox="1"/>
          <p:nvPr/>
        </p:nvSpPr>
        <p:spPr>
          <a:xfrm>
            <a:off x="0" y="4866501"/>
            <a:ext cx="21378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i="1" dirty="0"/>
              <a:t>da Pietro Zilio</a:t>
            </a:r>
          </a:p>
        </p:txBody>
      </p:sp>
      <p:graphicFrame>
        <p:nvGraphicFramePr>
          <p:cNvPr id="3" name="Tabella 2">
            <a:extLst>
              <a:ext uri="{FF2B5EF4-FFF2-40B4-BE49-F238E27FC236}">
                <a16:creationId xmlns:a16="http://schemas.microsoft.com/office/drawing/2014/main" id="{A8770051-D449-44F7-9AB3-6FC12C8F77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7655195"/>
              </p:ext>
            </p:extLst>
          </p:nvPr>
        </p:nvGraphicFramePr>
        <p:xfrm>
          <a:off x="1517900" y="1994335"/>
          <a:ext cx="5955494" cy="280644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66428">
                  <a:extLst>
                    <a:ext uri="{9D8B030D-6E8A-4147-A177-3AD203B41FA5}">
                      <a16:colId xmlns:a16="http://schemas.microsoft.com/office/drawing/2014/main" val="2958178509"/>
                    </a:ext>
                  </a:extLst>
                </a:gridCol>
                <a:gridCol w="4389066">
                  <a:extLst>
                    <a:ext uri="{9D8B030D-6E8A-4147-A177-3AD203B41FA5}">
                      <a16:colId xmlns:a16="http://schemas.microsoft.com/office/drawing/2014/main" val="198446944"/>
                    </a:ext>
                  </a:extLst>
                </a:gridCol>
              </a:tblGrid>
              <a:tr h="5909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INTERLOCUTORI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R w="19050">
                      <a:solidFill>
                        <a:srgbClr val="4F82BD"/>
                      </a:solidFill>
                      <a:prstDash val="solid"/>
                    </a:lnR>
                    <a:lnB w="19050">
                      <a:solidFill>
                        <a:srgbClr val="95B3D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lang="it-IT" sz="1000" b="1" dirty="0">
                          <a:latin typeface="Arial"/>
                          <a:cs typeface="Arial"/>
                        </a:rPr>
                        <a:t>APPROCCI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19050">
                      <a:solidFill>
                        <a:srgbClr val="4F82BD"/>
                      </a:solidFill>
                      <a:prstDash val="solid"/>
                    </a:lnL>
                    <a:lnR w="6350">
                      <a:solidFill>
                        <a:srgbClr val="B8CCE4"/>
                      </a:solidFill>
                      <a:prstDash val="solid"/>
                    </a:lnR>
                    <a:lnB w="19050">
                      <a:solidFill>
                        <a:srgbClr val="95B3D7"/>
                      </a:solidFill>
                      <a:prstDash val="solid"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3795307"/>
                  </a:ext>
                </a:extLst>
              </a:tr>
              <a:tr h="74256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050" dirty="0">
                        <a:latin typeface="Times New Roman"/>
                        <a:cs typeface="Times New Roman"/>
                      </a:endParaRPr>
                    </a:p>
                    <a:p>
                      <a:pPr marL="67945" marR="208279">
                        <a:lnSpc>
                          <a:spcPts val="1150"/>
                        </a:lnSpc>
                      </a:pPr>
                      <a:r>
                        <a:rPr sz="1000" b="1" dirty="0">
                          <a:latin typeface="Arial"/>
                          <a:cs typeface="Arial"/>
                        </a:rPr>
                        <a:t>CITT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DINI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 </a:t>
                      </a:r>
                      <a:endParaRPr lang="it-IT" sz="1000" b="1" spc="-5" dirty="0">
                        <a:latin typeface="Arial"/>
                        <a:cs typeface="Arial"/>
                      </a:endParaRPr>
                    </a:p>
                    <a:p>
                      <a:pPr marL="67945" marR="208279">
                        <a:lnSpc>
                          <a:spcPts val="1150"/>
                        </a:lnSpc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ON  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SENTIMENTI 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NEGATIVI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R w="19050">
                      <a:solidFill>
                        <a:srgbClr val="4F82BD"/>
                      </a:solidFill>
                      <a:prstDash val="solid"/>
                    </a:lnR>
                    <a:lnT w="19050">
                      <a:solidFill>
                        <a:srgbClr val="95B3D7"/>
                      </a:solidFill>
                      <a:prstDash val="solid"/>
                    </a:lnT>
                    <a:lnB w="6350">
                      <a:solidFill>
                        <a:srgbClr val="B8CCE4"/>
                      </a:solidFill>
                      <a:prstDash val="soli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525780" marR="572135" indent="-228600" algn="just">
                        <a:lnSpc>
                          <a:spcPct val="93500"/>
                        </a:lnSpc>
                        <a:buFont typeface="Symbol"/>
                        <a:buChar char=""/>
                        <a:tabLst>
                          <a:tab pos="526415" algn="l"/>
                        </a:tabLst>
                      </a:pPr>
                      <a:r>
                        <a:rPr sz="1500" spc="-7" baseline="2777" dirty="0">
                          <a:latin typeface="Arial MT"/>
                          <a:cs typeface="Arial MT"/>
                        </a:rPr>
                        <a:t>Approccio indifferenziato basato </a:t>
                      </a:r>
                      <a:r>
                        <a:rPr sz="1500" baseline="2777" dirty="0">
                          <a:latin typeface="Arial MT"/>
                          <a:cs typeface="Arial MT"/>
                        </a:rPr>
                        <a:t>su </a:t>
                      </a:r>
                      <a:r>
                        <a:rPr sz="1500" spc="-7" baseline="2777" dirty="0">
                          <a:latin typeface="Arial MT"/>
                          <a:cs typeface="Arial MT"/>
                        </a:rPr>
                        <a:t>canali </a:t>
                      </a:r>
                      <a:r>
                        <a:rPr sz="1500" spc="-397" baseline="2777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5" dirty="0">
                          <a:latin typeface="Arial MT"/>
                          <a:cs typeface="Arial MT"/>
                        </a:rPr>
                        <a:t>proprietari </a:t>
                      </a:r>
                      <a:r>
                        <a:rPr sz="1000" dirty="0">
                          <a:latin typeface="Arial MT"/>
                          <a:cs typeface="Arial MT"/>
                        </a:rPr>
                        <a:t>e a pagamento, finalizzato </a:t>
                      </a:r>
                      <a:r>
                        <a:rPr sz="1000" spc="-5" dirty="0">
                          <a:latin typeface="Arial MT"/>
                          <a:cs typeface="Arial MT"/>
                        </a:rPr>
                        <a:t>alla </a:t>
                      </a:r>
                      <a:r>
                        <a:rPr sz="1000" spc="-26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5" dirty="0">
                          <a:latin typeface="Arial MT"/>
                          <a:cs typeface="Arial MT"/>
                        </a:rPr>
                        <a:t>consapevolezza.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4445" marB="0">
                    <a:lnL w="19050">
                      <a:solidFill>
                        <a:srgbClr val="4F82BD"/>
                      </a:solidFill>
                      <a:prstDash val="solid"/>
                    </a:lnL>
                    <a:lnT w="19050">
                      <a:solidFill>
                        <a:srgbClr val="95B3D7"/>
                      </a:solidFill>
                      <a:prstDash val="solid"/>
                    </a:lnT>
                    <a:lnB w="6350">
                      <a:solidFill>
                        <a:srgbClr val="B8CCE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316539"/>
                  </a:ext>
                </a:extLst>
              </a:tr>
              <a:tr h="7391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67945" marR="250825">
                        <a:lnSpc>
                          <a:spcPts val="1150"/>
                        </a:lnSpc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CITTADINI 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E </a:t>
                      </a:r>
                      <a:r>
                        <a:rPr sz="1000" b="1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INFLU</a:t>
                      </a:r>
                      <a:r>
                        <a:rPr sz="1000" b="1" spc="-1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CERS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R w="19050">
                      <a:solidFill>
                        <a:srgbClr val="4F82BD"/>
                      </a:solidFill>
                      <a:prstDash val="solid"/>
                    </a:lnR>
                    <a:lnT w="6350">
                      <a:solidFill>
                        <a:srgbClr val="B8CCE4"/>
                      </a:solidFill>
                      <a:prstDash val="solid"/>
                    </a:lnT>
                    <a:lnB w="6350">
                      <a:solidFill>
                        <a:srgbClr val="B8CCE4"/>
                      </a:solidFill>
                      <a:prstDash val="soli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525780" marR="183515" indent="-228600" algn="just">
                        <a:lnSpc>
                          <a:spcPct val="93500"/>
                        </a:lnSpc>
                        <a:buFont typeface="Symbol"/>
                        <a:buChar char=""/>
                        <a:tabLst>
                          <a:tab pos="526415" algn="l"/>
                        </a:tabLst>
                      </a:pPr>
                      <a:r>
                        <a:rPr sz="1500" spc="-7" baseline="2777" dirty="0">
                          <a:latin typeface="Arial MT"/>
                          <a:cs typeface="Arial MT"/>
                        </a:rPr>
                        <a:t>Approccio concentrato sugli </a:t>
                      </a:r>
                      <a:r>
                        <a:rPr sz="1500" i="1" spc="-7" baseline="2777" dirty="0">
                          <a:latin typeface="Arial"/>
                          <a:cs typeface="Arial"/>
                        </a:rPr>
                        <a:t>influencers </a:t>
                      </a:r>
                      <a:r>
                        <a:rPr sz="1500" baseline="2777" dirty="0">
                          <a:latin typeface="Arial MT"/>
                          <a:cs typeface="Arial MT"/>
                        </a:rPr>
                        <a:t>e </a:t>
                      </a:r>
                      <a:r>
                        <a:rPr sz="1500" spc="-7" baseline="2777" dirty="0">
                          <a:latin typeface="Arial MT"/>
                          <a:cs typeface="Arial MT"/>
                        </a:rPr>
                        <a:t>basato </a:t>
                      </a:r>
                      <a:r>
                        <a:rPr sz="1500" spc="-397" baseline="2777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5" dirty="0">
                          <a:latin typeface="Arial MT"/>
                          <a:cs typeface="Arial MT"/>
                        </a:rPr>
                        <a:t>su canali proprietari, </a:t>
                      </a:r>
                      <a:r>
                        <a:rPr sz="1000" dirty="0">
                          <a:latin typeface="Arial MT"/>
                          <a:cs typeface="Arial MT"/>
                        </a:rPr>
                        <a:t>a </a:t>
                      </a:r>
                      <a:r>
                        <a:rPr sz="1000" spc="-5" dirty="0">
                          <a:latin typeface="Arial MT"/>
                          <a:cs typeface="Arial MT"/>
                        </a:rPr>
                        <a:t>pagamento </a:t>
                      </a:r>
                      <a:r>
                        <a:rPr sz="1000" dirty="0">
                          <a:latin typeface="Arial MT"/>
                          <a:cs typeface="Arial MT"/>
                        </a:rPr>
                        <a:t>e </a:t>
                      </a:r>
                      <a:r>
                        <a:rPr sz="1000" spc="-10" dirty="0">
                          <a:latin typeface="Arial MT"/>
                          <a:cs typeface="Arial MT"/>
                        </a:rPr>
                        <a:t>guadagnati, </a:t>
                      </a:r>
                      <a:r>
                        <a:rPr sz="1000" spc="-26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5" dirty="0">
                          <a:latin typeface="Arial MT"/>
                          <a:cs typeface="Arial MT"/>
                        </a:rPr>
                        <a:t>finalizzato</a:t>
                      </a:r>
                      <a:r>
                        <a:rPr sz="10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dirty="0">
                          <a:latin typeface="Arial MT"/>
                          <a:cs typeface="Arial MT"/>
                        </a:rPr>
                        <a:t>a</a:t>
                      </a:r>
                      <a:r>
                        <a:rPr sz="10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5" dirty="0">
                          <a:latin typeface="Arial MT"/>
                          <a:cs typeface="Arial MT"/>
                        </a:rPr>
                        <a:t>generare interesse</a:t>
                      </a:r>
                      <a:r>
                        <a:rPr sz="10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dirty="0">
                          <a:latin typeface="Arial MT"/>
                          <a:cs typeface="Arial MT"/>
                        </a:rPr>
                        <a:t>e</a:t>
                      </a:r>
                      <a:r>
                        <a:rPr sz="10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5" dirty="0">
                          <a:latin typeface="Arial MT"/>
                          <a:cs typeface="Arial MT"/>
                        </a:rPr>
                        <a:t>azione.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5715" marB="0">
                    <a:lnL w="19050">
                      <a:solidFill>
                        <a:srgbClr val="4F82BD"/>
                      </a:solidFill>
                      <a:prstDash val="solid"/>
                    </a:lnL>
                    <a:lnT w="6350">
                      <a:solidFill>
                        <a:srgbClr val="B8CCE4"/>
                      </a:solidFill>
                      <a:prstDash val="solid"/>
                    </a:lnT>
                    <a:lnB w="6350">
                      <a:solidFill>
                        <a:srgbClr val="B8CCE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9633963"/>
                  </a:ext>
                </a:extLst>
              </a:tr>
              <a:tr h="7338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marL="67945" marR="167005">
                        <a:lnSpc>
                          <a:spcPct val="95700"/>
                        </a:lnSpc>
                      </a:pPr>
                      <a:r>
                        <a:rPr sz="1000" b="1" dirty="0">
                          <a:latin typeface="Arial"/>
                          <a:cs typeface="Arial"/>
                        </a:rPr>
                        <a:t>CITTADINI </a:t>
                      </a:r>
                      <a:r>
                        <a:rPr sz="1000" b="1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AMMISSIBI</a:t>
                      </a:r>
                      <a:r>
                        <a:rPr sz="1000" b="1" spc="-10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 A</a:t>
                      </a:r>
                      <a:r>
                        <a:rPr lang="it-IT" sz="1000" b="1" spc="-5" dirty="0">
                          <a:latin typeface="Arial"/>
                          <a:cs typeface="Arial"/>
                        </a:rPr>
                        <a:t>I SERVIZI FORNITI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R w="19050">
                      <a:solidFill>
                        <a:srgbClr val="4F82BD"/>
                      </a:solidFill>
                      <a:prstDash val="solid"/>
                    </a:lnR>
                    <a:lnT w="6350">
                      <a:solidFill>
                        <a:srgbClr val="B8CCE4"/>
                      </a:solidFill>
                      <a:prstDash val="solid"/>
                    </a:lnT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  <a:p>
                      <a:pPr marL="525780" marR="551180" indent="-228600">
                        <a:lnSpc>
                          <a:spcPts val="1090"/>
                        </a:lnSpc>
                        <a:buFont typeface="Symbol"/>
                        <a:buChar char=""/>
                        <a:tabLst>
                          <a:tab pos="525780" algn="l"/>
                          <a:tab pos="526415" algn="l"/>
                        </a:tabLst>
                      </a:pPr>
                      <a:r>
                        <a:rPr sz="1500" spc="-7" baseline="2777" dirty="0">
                          <a:latin typeface="Arial MT"/>
                          <a:cs typeface="Arial MT"/>
                        </a:rPr>
                        <a:t>Approccio differenziato basato su canali </a:t>
                      </a:r>
                      <a:r>
                        <a:rPr sz="1500" baseline="2777" dirty="0">
                          <a:latin typeface="Arial MT"/>
                          <a:cs typeface="Arial MT"/>
                        </a:rPr>
                        <a:t>a </a:t>
                      </a:r>
                      <a:r>
                        <a:rPr sz="1500" spc="-397" baseline="2777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5" dirty="0">
                          <a:latin typeface="Arial MT"/>
                          <a:cs typeface="Arial MT"/>
                        </a:rPr>
                        <a:t>pagamento,</a:t>
                      </a:r>
                      <a:r>
                        <a:rPr sz="10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5" dirty="0">
                          <a:latin typeface="Arial MT"/>
                          <a:cs typeface="Arial MT"/>
                        </a:rPr>
                        <a:t>finalizzato</a:t>
                      </a:r>
                      <a:r>
                        <a:rPr sz="10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dirty="0">
                          <a:latin typeface="Arial MT"/>
                          <a:cs typeface="Arial MT"/>
                        </a:rPr>
                        <a:t>a</a:t>
                      </a:r>
                      <a:r>
                        <a:rPr sz="10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5" dirty="0">
                          <a:latin typeface="Arial MT"/>
                          <a:cs typeface="Arial MT"/>
                        </a:rPr>
                        <a:t>generare</a:t>
                      </a:r>
                      <a:r>
                        <a:rPr sz="10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5" dirty="0">
                          <a:latin typeface="Arial MT"/>
                          <a:cs typeface="Arial MT"/>
                        </a:rPr>
                        <a:t>azione.</a:t>
                      </a:r>
                      <a:endParaRPr sz="1000" dirty="0">
                        <a:latin typeface="Arial MT"/>
                        <a:cs typeface="Arial MT"/>
                      </a:endParaRPr>
                    </a:p>
                  </a:txBody>
                  <a:tcPr marL="0" marR="0" marT="5080" marB="0">
                    <a:lnL w="19050">
                      <a:solidFill>
                        <a:srgbClr val="4F82BD"/>
                      </a:solidFill>
                      <a:prstDash val="solid"/>
                    </a:lnL>
                    <a:lnT w="6350">
                      <a:solidFill>
                        <a:srgbClr val="B8CCE4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0191086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4279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86835" y="128470"/>
            <a:ext cx="8229600" cy="857250"/>
          </a:xfrm>
        </p:spPr>
        <p:txBody>
          <a:bodyPr anchor="ctr">
            <a:normAutofit/>
          </a:bodyPr>
          <a:lstStyle/>
          <a:p>
            <a:r>
              <a:rPr lang="en-US" dirty="0" err="1">
                <a:solidFill>
                  <a:schemeClr val="accent6"/>
                </a:solidFill>
                <a:latin typeface="Trebuchet MS" panose="020B0603020202020204" pitchFamily="34" charset="0"/>
              </a:rPr>
              <a:t>Analisi</a:t>
            </a:r>
            <a:r>
              <a:rPr lang="en-US" dirty="0">
                <a:solidFill>
                  <a:schemeClr val="accent6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chemeClr val="accent6"/>
                </a:solidFill>
                <a:latin typeface="Trebuchet MS" panose="020B0603020202020204" pitchFamily="34" charset="0"/>
              </a:rPr>
              <a:t>Strategica</a:t>
            </a:r>
            <a:endParaRPr lang="en-US" dirty="0">
              <a:solidFill>
                <a:schemeClr val="accent6"/>
              </a:solidFill>
              <a:latin typeface="Trebuchet MS" panose="020B0603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266590" y="1225432"/>
            <a:ext cx="3647562" cy="277383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lnSpc>
                <a:spcPct val="100000"/>
              </a:lnSpc>
              <a:spcBef>
                <a:spcPts val="244"/>
              </a:spcBef>
              <a:buNone/>
            </a:pPr>
            <a:r>
              <a:rPr lang="it-IT" sz="1600" b="1" spc="-55" dirty="0">
                <a:latin typeface="Tahoma"/>
                <a:cs typeface="Tahoma"/>
              </a:rPr>
              <a:t>ESEMPI:</a:t>
            </a:r>
            <a:endParaRPr lang="it-IT" sz="1600" dirty="0">
              <a:latin typeface="Trebuchet MS"/>
              <a:cs typeface="Trebuchet MS"/>
            </a:endParaRPr>
          </a:p>
          <a:p>
            <a:pPr marL="0" marR="30480" indent="0" algn="ctr">
              <a:lnSpc>
                <a:spcPct val="90000"/>
              </a:lnSpc>
              <a:spcBef>
                <a:spcPts val="5"/>
              </a:spcBef>
              <a:buNone/>
            </a:pPr>
            <a:endParaRPr lang="it-IT" sz="1500" dirty="0"/>
          </a:p>
        </p:txBody>
      </p:sp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D7980B26-5815-4535-9EBB-9E55C87EF84F}"/>
              </a:ext>
            </a:extLst>
          </p:cNvPr>
          <p:cNvSpPr txBox="1">
            <a:spLocks/>
          </p:cNvSpPr>
          <p:nvPr/>
        </p:nvSpPr>
        <p:spPr>
          <a:xfrm>
            <a:off x="143556" y="1502815"/>
            <a:ext cx="4275740" cy="36468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244"/>
              </a:spcBef>
              <a:buFont typeface="Arial" pitchFamily="34" charset="0"/>
              <a:buNone/>
            </a:pPr>
            <a:r>
              <a:rPr lang="it-IT" sz="1300" b="1" spc="-55" dirty="0">
                <a:latin typeface="Tahoma"/>
                <a:cs typeface="Tahoma"/>
              </a:rPr>
              <a:t>4. Temi da comunicare</a:t>
            </a:r>
            <a:endParaRPr lang="it-IT" sz="1300" dirty="0">
              <a:latin typeface="Tahoma"/>
              <a:cs typeface="Tahoma"/>
            </a:endParaRPr>
          </a:p>
          <a:p>
            <a:pPr marL="0" marR="5715" indent="0" algn="just">
              <a:lnSpc>
                <a:spcPct val="110100"/>
              </a:lnSpc>
              <a:spcBef>
                <a:spcPts val="10"/>
              </a:spcBef>
              <a:buFont typeface="Arial" pitchFamily="34" charset="0"/>
              <a:buNone/>
            </a:pPr>
            <a:endParaRPr lang="it-IT" sz="1300" spc="-55" dirty="0">
              <a:latin typeface="Trebuchet MS"/>
              <a:cs typeface="Trebuchet MS"/>
            </a:endParaRPr>
          </a:p>
          <a:p>
            <a:pPr marL="0" marR="5080" indent="0" algn="just">
              <a:lnSpc>
                <a:spcPct val="110200"/>
              </a:lnSpc>
              <a:spcBef>
                <a:spcPts val="5"/>
              </a:spcBef>
              <a:buNone/>
            </a:pPr>
            <a:r>
              <a:rPr lang="it-IT" sz="1300" spc="-45" dirty="0">
                <a:latin typeface="Trebuchet MS"/>
                <a:cs typeface="Trebuchet MS"/>
              </a:rPr>
              <a:t>La</a:t>
            </a:r>
            <a:r>
              <a:rPr lang="it-IT" sz="1300" spc="-75" dirty="0">
                <a:latin typeface="Trebuchet MS"/>
                <a:cs typeface="Trebuchet MS"/>
              </a:rPr>
              <a:t> </a:t>
            </a:r>
            <a:r>
              <a:rPr lang="it-IT" sz="1300" spc="-35" dirty="0">
                <a:latin typeface="Trebuchet MS"/>
                <a:cs typeface="Trebuchet MS"/>
              </a:rPr>
              <a:t>Social</a:t>
            </a:r>
            <a:r>
              <a:rPr lang="it-IT" sz="1300" spc="-65" dirty="0">
                <a:latin typeface="Trebuchet MS"/>
                <a:cs typeface="Trebuchet MS"/>
              </a:rPr>
              <a:t> </a:t>
            </a:r>
            <a:r>
              <a:rPr lang="it-IT" sz="1300" spc="-10" dirty="0">
                <a:latin typeface="Trebuchet MS"/>
                <a:cs typeface="Trebuchet MS"/>
              </a:rPr>
              <a:t>Media</a:t>
            </a:r>
            <a:r>
              <a:rPr lang="it-IT" sz="1300" spc="-75" dirty="0">
                <a:latin typeface="Trebuchet MS"/>
                <a:cs typeface="Trebuchet MS"/>
              </a:rPr>
              <a:t> </a:t>
            </a:r>
            <a:r>
              <a:rPr lang="it-IT" sz="1300" spc="-35" dirty="0">
                <a:latin typeface="Trebuchet MS"/>
                <a:cs typeface="Trebuchet MS"/>
              </a:rPr>
              <a:t>Strategy</a:t>
            </a:r>
            <a:r>
              <a:rPr lang="it-IT" sz="1300" spc="-20" dirty="0">
                <a:latin typeface="Trebuchet MS"/>
                <a:cs typeface="Trebuchet MS"/>
              </a:rPr>
              <a:t> </a:t>
            </a:r>
            <a:r>
              <a:rPr lang="it-IT" sz="1300" spc="-55" dirty="0">
                <a:latin typeface="Trebuchet MS"/>
                <a:cs typeface="Trebuchet MS"/>
              </a:rPr>
              <a:t>definisce </a:t>
            </a:r>
            <a:r>
              <a:rPr lang="it-IT" sz="1300" spc="-40" dirty="0">
                <a:latin typeface="Trebuchet MS"/>
                <a:cs typeface="Trebuchet MS"/>
              </a:rPr>
              <a:t>per</a:t>
            </a:r>
            <a:r>
              <a:rPr lang="it-IT" sz="1300" spc="-35" dirty="0">
                <a:latin typeface="Trebuchet MS"/>
                <a:cs typeface="Trebuchet MS"/>
              </a:rPr>
              <a:t> </a:t>
            </a:r>
            <a:r>
              <a:rPr lang="it-IT" sz="1300" spc="-30" dirty="0">
                <a:latin typeface="Trebuchet MS"/>
                <a:cs typeface="Trebuchet MS"/>
              </a:rPr>
              <a:t>ciascun</a:t>
            </a:r>
            <a:r>
              <a:rPr lang="it-IT" sz="1300" spc="-25" dirty="0">
                <a:latin typeface="Trebuchet MS"/>
                <a:cs typeface="Trebuchet MS"/>
              </a:rPr>
              <a:t> </a:t>
            </a:r>
            <a:r>
              <a:rPr lang="it-IT" sz="1300" dirty="0">
                <a:latin typeface="Trebuchet MS"/>
                <a:cs typeface="Trebuchet MS"/>
              </a:rPr>
              <a:t>gruppo</a:t>
            </a:r>
            <a:r>
              <a:rPr lang="it-IT" sz="1300" spc="5" dirty="0">
                <a:latin typeface="Trebuchet MS"/>
                <a:cs typeface="Trebuchet MS"/>
              </a:rPr>
              <a:t> </a:t>
            </a:r>
            <a:r>
              <a:rPr lang="it-IT" sz="1300" spc="-30" dirty="0">
                <a:latin typeface="Trebuchet MS"/>
                <a:cs typeface="Trebuchet MS"/>
              </a:rPr>
              <a:t>di</a:t>
            </a:r>
            <a:r>
              <a:rPr lang="it-IT" sz="1300" spc="-25" dirty="0">
                <a:latin typeface="Trebuchet MS"/>
                <a:cs typeface="Trebuchet MS"/>
              </a:rPr>
              <a:t> </a:t>
            </a:r>
            <a:r>
              <a:rPr lang="it-IT" sz="1300" spc="-45" dirty="0">
                <a:latin typeface="Trebuchet MS"/>
                <a:cs typeface="Trebuchet MS"/>
              </a:rPr>
              <a:t>interlocutori</a:t>
            </a:r>
            <a:r>
              <a:rPr lang="it-IT" sz="1300" spc="-40" dirty="0">
                <a:latin typeface="Trebuchet MS"/>
                <a:cs typeface="Trebuchet MS"/>
              </a:rPr>
              <a:t> </a:t>
            </a:r>
            <a:r>
              <a:rPr lang="it-IT" sz="1300" spc="-30" dirty="0">
                <a:latin typeface="Trebuchet MS"/>
                <a:cs typeface="Trebuchet MS"/>
              </a:rPr>
              <a:t>di</a:t>
            </a:r>
            <a:r>
              <a:rPr lang="it-IT" sz="1300" spc="-25" dirty="0">
                <a:latin typeface="Trebuchet MS"/>
                <a:cs typeface="Trebuchet MS"/>
              </a:rPr>
              <a:t> </a:t>
            </a:r>
            <a:r>
              <a:rPr lang="it-IT" sz="1300" spc="-45" dirty="0">
                <a:latin typeface="Trebuchet MS"/>
                <a:cs typeface="Trebuchet MS"/>
              </a:rPr>
              <a:t>riferimento:</a:t>
            </a:r>
          </a:p>
          <a:p>
            <a:pPr marL="0" marR="5080" indent="0" algn="just">
              <a:lnSpc>
                <a:spcPct val="110200"/>
              </a:lnSpc>
              <a:spcBef>
                <a:spcPts val="5"/>
              </a:spcBef>
              <a:buNone/>
            </a:pPr>
            <a:endParaRPr lang="it-IT" sz="1300" dirty="0">
              <a:latin typeface="Trebuchet MS"/>
              <a:cs typeface="Trebuchet MS"/>
            </a:endParaRPr>
          </a:p>
          <a:p>
            <a:pPr marL="241300" marR="6350" indent="-228600" algn="just">
              <a:lnSpc>
                <a:spcPct val="110000"/>
              </a:lnSpc>
              <a:buClr>
                <a:srgbClr val="3F3F3F"/>
              </a:buClr>
              <a:buSzPct val="109090"/>
              <a:buFont typeface="Times New Roman"/>
              <a:buChar char="▪"/>
              <a:tabLst>
                <a:tab pos="241300" algn="l"/>
              </a:tabLst>
            </a:pPr>
            <a:r>
              <a:rPr lang="it-IT" sz="1300" spc="-35" dirty="0">
                <a:latin typeface="Trebuchet MS"/>
                <a:cs typeface="Trebuchet MS"/>
              </a:rPr>
              <a:t>Contenuto, </a:t>
            </a:r>
            <a:r>
              <a:rPr lang="it-IT" sz="1300" spc="-30" dirty="0">
                <a:latin typeface="Trebuchet MS"/>
                <a:cs typeface="Trebuchet MS"/>
              </a:rPr>
              <a:t>inteso </a:t>
            </a:r>
            <a:r>
              <a:rPr lang="it-IT" sz="1300" spc="-25" dirty="0">
                <a:latin typeface="Trebuchet MS"/>
                <a:cs typeface="Trebuchet MS"/>
              </a:rPr>
              <a:t>come </a:t>
            </a:r>
            <a:r>
              <a:rPr lang="it-IT" sz="1300" spc="-10" dirty="0">
                <a:latin typeface="Trebuchet MS"/>
                <a:cs typeface="Trebuchet MS"/>
              </a:rPr>
              <a:t>oggetto </a:t>
            </a:r>
            <a:r>
              <a:rPr lang="it-IT" sz="1300" spc="-45" dirty="0">
                <a:latin typeface="Trebuchet MS"/>
                <a:cs typeface="Trebuchet MS"/>
              </a:rPr>
              <a:t>della</a:t>
            </a:r>
            <a:r>
              <a:rPr lang="it-IT" sz="1300" spc="-40" dirty="0">
                <a:latin typeface="Trebuchet MS"/>
                <a:cs typeface="Trebuchet MS"/>
              </a:rPr>
              <a:t> </a:t>
            </a:r>
            <a:r>
              <a:rPr lang="it-IT" sz="1300" spc="-15" dirty="0">
                <a:latin typeface="Trebuchet MS"/>
                <a:cs typeface="Trebuchet MS"/>
              </a:rPr>
              <a:t>campagna </a:t>
            </a:r>
            <a:r>
              <a:rPr lang="it-IT" sz="1300" spc="-30" dirty="0">
                <a:latin typeface="Trebuchet MS"/>
                <a:cs typeface="Trebuchet MS"/>
              </a:rPr>
              <a:t>di </a:t>
            </a:r>
            <a:r>
              <a:rPr lang="it-IT" sz="1300" spc="-25" dirty="0">
                <a:latin typeface="Trebuchet MS"/>
                <a:cs typeface="Trebuchet MS"/>
              </a:rPr>
              <a:t>comunicazione </a:t>
            </a:r>
            <a:r>
              <a:rPr lang="it-IT" sz="1300" spc="-20" dirty="0">
                <a:latin typeface="Trebuchet MS"/>
                <a:cs typeface="Trebuchet MS"/>
              </a:rPr>
              <a:t>sui </a:t>
            </a:r>
            <a:r>
              <a:rPr lang="it-IT" sz="1300" spc="-15" dirty="0">
                <a:latin typeface="Trebuchet MS"/>
                <a:cs typeface="Trebuchet MS"/>
              </a:rPr>
              <a:t> </a:t>
            </a:r>
            <a:r>
              <a:rPr lang="it-IT" sz="1300" spc="-40" dirty="0">
                <a:latin typeface="Trebuchet MS"/>
                <a:cs typeface="Trebuchet MS"/>
              </a:rPr>
              <a:t>social</a:t>
            </a:r>
            <a:r>
              <a:rPr lang="it-IT" sz="1300" spc="-105" dirty="0">
                <a:latin typeface="Trebuchet MS"/>
                <a:cs typeface="Trebuchet MS"/>
              </a:rPr>
              <a:t> </a:t>
            </a:r>
            <a:r>
              <a:rPr lang="it-IT" sz="1300" spc="-55" dirty="0">
                <a:latin typeface="Trebuchet MS"/>
                <a:cs typeface="Trebuchet MS"/>
              </a:rPr>
              <a:t>network.</a:t>
            </a:r>
            <a:endParaRPr lang="it-IT" sz="1300" dirty="0">
              <a:latin typeface="Trebuchet MS"/>
              <a:cs typeface="Trebuchet MS"/>
            </a:endParaRPr>
          </a:p>
          <a:p>
            <a:pPr marL="241300" marR="5080" indent="-228600" algn="just">
              <a:lnSpc>
                <a:spcPct val="110200"/>
              </a:lnSpc>
              <a:spcBef>
                <a:spcPts val="75"/>
              </a:spcBef>
              <a:buClr>
                <a:srgbClr val="3F3F3F"/>
              </a:buClr>
              <a:buSzPct val="109090"/>
              <a:buFont typeface="Times New Roman"/>
              <a:buChar char="▪"/>
              <a:tabLst>
                <a:tab pos="241300" algn="l"/>
              </a:tabLst>
            </a:pPr>
            <a:r>
              <a:rPr lang="it-IT" sz="1300" spc="-70" dirty="0">
                <a:latin typeface="Trebuchet MS"/>
                <a:cs typeface="Trebuchet MS"/>
              </a:rPr>
              <a:t>Stile, </a:t>
            </a:r>
            <a:r>
              <a:rPr lang="it-IT" sz="1300" spc="-30" dirty="0">
                <a:latin typeface="Trebuchet MS"/>
                <a:cs typeface="Trebuchet MS"/>
              </a:rPr>
              <a:t>inteso</a:t>
            </a:r>
            <a:r>
              <a:rPr lang="it-IT" sz="1300" spc="-65" dirty="0">
                <a:latin typeface="Trebuchet MS"/>
                <a:cs typeface="Trebuchet MS"/>
              </a:rPr>
              <a:t> </a:t>
            </a:r>
            <a:r>
              <a:rPr lang="it-IT" sz="1300" spc="-25" dirty="0">
                <a:latin typeface="Trebuchet MS"/>
                <a:cs typeface="Trebuchet MS"/>
              </a:rPr>
              <a:t>come</a:t>
            </a:r>
            <a:r>
              <a:rPr lang="it-IT" sz="1300" spc="-70" dirty="0">
                <a:latin typeface="Trebuchet MS"/>
                <a:cs typeface="Trebuchet MS"/>
              </a:rPr>
              <a:t> </a:t>
            </a:r>
            <a:r>
              <a:rPr lang="it-IT" sz="1300" spc="-10" dirty="0">
                <a:latin typeface="Trebuchet MS"/>
                <a:cs typeface="Trebuchet MS"/>
              </a:rPr>
              <a:t>tono</a:t>
            </a:r>
            <a:r>
              <a:rPr lang="it-IT" sz="1300" spc="-65" dirty="0">
                <a:latin typeface="Trebuchet MS"/>
                <a:cs typeface="Trebuchet MS"/>
              </a:rPr>
              <a:t> </a:t>
            </a:r>
            <a:r>
              <a:rPr lang="it-IT" sz="1300" spc="-45" dirty="0">
                <a:latin typeface="Trebuchet MS"/>
                <a:cs typeface="Trebuchet MS"/>
              </a:rPr>
              <a:t>della</a:t>
            </a:r>
            <a:r>
              <a:rPr lang="it-IT" sz="1300" spc="-70" dirty="0">
                <a:latin typeface="Trebuchet MS"/>
                <a:cs typeface="Trebuchet MS"/>
              </a:rPr>
              <a:t> </a:t>
            </a:r>
            <a:r>
              <a:rPr lang="it-IT" sz="1300" spc="-15" dirty="0">
                <a:latin typeface="Trebuchet MS"/>
                <a:cs typeface="Trebuchet MS"/>
              </a:rPr>
              <a:t>campagna</a:t>
            </a:r>
            <a:r>
              <a:rPr lang="it-IT" sz="1300" spc="-65" dirty="0">
                <a:latin typeface="Trebuchet MS"/>
                <a:cs typeface="Trebuchet MS"/>
              </a:rPr>
              <a:t> </a:t>
            </a:r>
            <a:r>
              <a:rPr lang="it-IT" sz="1300" spc="-30" dirty="0">
                <a:latin typeface="Trebuchet MS"/>
                <a:cs typeface="Trebuchet MS"/>
              </a:rPr>
              <a:t>di</a:t>
            </a:r>
            <a:r>
              <a:rPr lang="it-IT" sz="1300" spc="-70" dirty="0">
                <a:latin typeface="Trebuchet MS"/>
                <a:cs typeface="Trebuchet MS"/>
              </a:rPr>
              <a:t> </a:t>
            </a:r>
            <a:r>
              <a:rPr lang="it-IT" sz="1300" spc="-25" dirty="0">
                <a:latin typeface="Trebuchet MS"/>
                <a:cs typeface="Trebuchet MS"/>
              </a:rPr>
              <a:t>comunicazione</a:t>
            </a:r>
            <a:r>
              <a:rPr lang="it-IT" sz="1300" spc="-65" dirty="0">
                <a:latin typeface="Trebuchet MS"/>
                <a:cs typeface="Trebuchet MS"/>
              </a:rPr>
              <a:t> </a:t>
            </a:r>
            <a:r>
              <a:rPr lang="it-IT" sz="1300" spc="-25" dirty="0">
                <a:latin typeface="Trebuchet MS"/>
                <a:cs typeface="Trebuchet MS"/>
              </a:rPr>
              <a:t>sui</a:t>
            </a:r>
            <a:r>
              <a:rPr lang="it-IT" sz="1300" spc="-65" dirty="0">
                <a:latin typeface="Trebuchet MS"/>
                <a:cs typeface="Trebuchet MS"/>
              </a:rPr>
              <a:t> </a:t>
            </a:r>
            <a:r>
              <a:rPr lang="it-IT" sz="1300" spc="-40" dirty="0">
                <a:latin typeface="Trebuchet MS"/>
                <a:cs typeface="Trebuchet MS"/>
              </a:rPr>
              <a:t>social</a:t>
            </a:r>
            <a:r>
              <a:rPr lang="it-IT" sz="1300" spc="-65" dirty="0">
                <a:latin typeface="Trebuchet MS"/>
                <a:cs typeface="Trebuchet MS"/>
              </a:rPr>
              <a:t> </a:t>
            </a:r>
            <a:r>
              <a:rPr lang="it-IT" sz="1300" spc="-35" dirty="0">
                <a:latin typeface="Trebuchet MS"/>
                <a:cs typeface="Trebuchet MS"/>
              </a:rPr>
              <a:t>network </a:t>
            </a:r>
            <a:r>
              <a:rPr lang="it-IT" sz="1300" spc="-320" dirty="0">
                <a:latin typeface="Trebuchet MS"/>
                <a:cs typeface="Trebuchet MS"/>
              </a:rPr>
              <a:t> </a:t>
            </a:r>
            <a:r>
              <a:rPr lang="it-IT" sz="1300" spc="-90" dirty="0">
                <a:latin typeface="Trebuchet MS"/>
                <a:cs typeface="Trebuchet MS"/>
              </a:rPr>
              <a:t>(es.</a:t>
            </a:r>
            <a:r>
              <a:rPr lang="it-IT" sz="1300" spc="-85" dirty="0">
                <a:latin typeface="Trebuchet MS"/>
                <a:cs typeface="Trebuchet MS"/>
              </a:rPr>
              <a:t> </a:t>
            </a:r>
            <a:r>
              <a:rPr lang="it-IT" sz="1300" spc="-50" dirty="0">
                <a:latin typeface="Trebuchet MS"/>
                <a:cs typeface="Trebuchet MS"/>
              </a:rPr>
              <a:t>formale</a:t>
            </a:r>
            <a:r>
              <a:rPr lang="it-IT" sz="1300" spc="-45" dirty="0">
                <a:latin typeface="Trebuchet MS"/>
                <a:cs typeface="Trebuchet MS"/>
              </a:rPr>
              <a:t> </a:t>
            </a:r>
            <a:r>
              <a:rPr lang="it-IT" sz="1300" spc="-15" dirty="0">
                <a:latin typeface="Trebuchet MS"/>
                <a:cs typeface="Trebuchet MS"/>
              </a:rPr>
              <a:t>vs</a:t>
            </a:r>
            <a:r>
              <a:rPr lang="it-IT" sz="1300" spc="-10" dirty="0">
                <a:latin typeface="Trebuchet MS"/>
                <a:cs typeface="Trebuchet MS"/>
              </a:rPr>
              <a:t> </a:t>
            </a:r>
            <a:r>
              <a:rPr lang="it-IT" sz="1300" spc="-60" dirty="0">
                <a:latin typeface="Trebuchet MS"/>
                <a:cs typeface="Trebuchet MS"/>
              </a:rPr>
              <a:t>informale,</a:t>
            </a:r>
            <a:r>
              <a:rPr lang="it-IT" sz="1300" spc="-55" dirty="0">
                <a:latin typeface="Trebuchet MS"/>
                <a:cs typeface="Trebuchet MS"/>
              </a:rPr>
              <a:t> </a:t>
            </a:r>
            <a:r>
              <a:rPr lang="it-IT" sz="1300" spc="-40" dirty="0">
                <a:latin typeface="Trebuchet MS"/>
                <a:cs typeface="Trebuchet MS"/>
              </a:rPr>
              <a:t>informativo</a:t>
            </a:r>
            <a:r>
              <a:rPr lang="it-IT" sz="1300" spc="-35" dirty="0">
                <a:latin typeface="Trebuchet MS"/>
                <a:cs typeface="Trebuchet MS"/>
              </a:rPr>
              <a:t> </a:t>
            </a:r>
            <a:r>
              <a:rPr lang="it-IT" sz="1300" spc="-15" dirty="0">
                <a:latin typeface="Trebuchet MS"/>
                <a:cs typeface="Trebuchet MS"/>
              </a:rPr>
              <a:t>vs</a:t>
            </a:r>
            <a:r>
              <a:rPr lang="it-IT" sz="1300" spc="-10" dirty="0">
                <a:latin typeface="Trebuchet MS"/>
                <a:cs typeface="Trebuchet MS"/>
              </a:rPr>
              <a:t> </a:t>
            </a:r>
            <a:r>
              <a:rPr lang="it-IT" sz="1300" spc="-30" dirty="0">
                <a:latin typeface="Trebuchet MS"/>
                <a:cs typeface="Trebuchet MS"/>
              </a:rPr>
              <a:t>educativo</a:t>
            </a:r>
            <a:r>
              <a:rPr lang="it-IT" sz="1300" spc="-25" dirty="0">
                <a:latin typeface="Trebuchet MS"/>
                <a:cs typeface="Trebuchet MS"/>
              </a:rPr>
              <a:t> </a:t>
            </a:r>
            <a:r>
              <a:rPr lang="it-IT" sz="1300" spc="-15" dirty="0">
                <a:latin typeface="Trebuchet MS"/>
                <a:cs typeface="Trebuchet MS"/>
              </a:rPr>
              <a:t>vs</a:t>
            </a:r>
            <a:r>
              <a:rPr lang="it-IT" sz="1300" spc="-10" dirty="0">
                <a:latin typeface="Trebuchet MS"/>
                <a:cs typeface="Trebuchet MS"/>
              </a:rPr>
              <a:t> </a:t>
            </a:r>
            <a:r>
              <a:rPr lang="it-IT" sz="1300" spc="-40" dirty="0">
                <a:latin typeface="Trebuchet MS"/>
                <a:cs typeface="Trebuchet MS"/>
              </a:rPr>
              <a:t>persuasivo, </a:t>
            </a:r>
            <a:r>
              <a:rPr lang="it-IT" sz="1300" spc="-35" dirty="0">
                <a:latin typeface="Trebuchet MS"/>
                <a:cs typeface="Trebuchet MS"/>
              </a:rPr>
              <a:t> </a:t>
            </a:r>
            <a:r>
              <a:rPr lang="it-IT" sz="1300" spc="-40" dirty="0">
                <a:latin typeface="Trebuchet MS"/>
                <a:cs typeface="Trebuchet MS"/>
              </a:rPr>
              <a:t>specialistico</a:t>
            </a:r>
            <a:r>
              <a:rPr lang="it-IT" sz="1300" spc="-95" dirty="0">
                <a:latin typeface="Trebuchet MS"/>
                <a:cs typeface="Trebuchet MS"/>
              </a:rPr>
              <a:t> </a:t>
            </a:r>
            <a:r>
              <a:rPr lang="it-IT" sz="1300" spc="-15" dirty="0">
                <a:latin typeface="Trebuchet MS"/>
                <a:cs typeface="Trebuchet MS"/>
              </a:rPr>
              <a:t>vs</a:t>
            </a:r>
            <a:r>
              <a:rPr lang="it-IT" sz="1300" spc="-100" dirty="0">
                <a:latin typeface="Trebuchet MS"/>
                <a:cs typeface="Trebuchet MS"/>
              </a:rPr>
              <a:t> </a:t>
            </a:r>
            <a:r>
              <a:rPr lang="it-IT" sz="1300" spc="-40" dirty="0">
                <a:latin typeface="Trebuchet MS"/>
                <a:cs typeface="Trebuchet MS"/>
              </a:rPr>
              <a:t>comune,</a:t>
            </a:r>
            <a:r>
              <a:rPr lang="it-IT" sz="1300" spc="-100" dirty="0">
                <a:latin typeface="Trebuchet MS"/>
                <a:cs typeface="Trebuchet MS"/>
              </a:rPr>
              <a:t> </a:t>
            </a:r>
            <a:r>
              <a:rPr lang="it-IT" sz="1300" spc="-35" dirty="0">
                <a:latin typeface="Trebuchet MS"/>
                <a:cs typeface="Trebuchet MS"/>
              </a:rPr>
              <a:t>visuale</a:t>
            </a:r>
            <a:r>
              <a:rPr lang="it-IT" sz="1300" spc="-100" dirty="0">
                <a:latin typeface="Trebuchet MS"/>
                <a:cs typeface="Trebuchet MS"/>
              </a:rPr>
              <a:t> </a:t>
            </a:r>
            <a:r>
              <a:rPr lang="it-IT" sz="1300" spc="-10" dirty="0">
                <a:latin typeface="Trebuchet MS"/>
                <a:cs typeface="Trebuchet MS"/>
              </a:rPr>
              <a:t>vs</a:t>
            </a:r>
            <a:r>
              <a:rPr lang="it-IT" sz="1300" spc="-105" dirty="0">
                <a:latin typeface="Trebuchet MS"/>
                <a:cs typeface="Trebuchet MS"/>
              </a:rPr>
              <a:t> </a:t>
            </a:r>
            <a:r>
              <a:rPr lang="it-IT" sz="1300" spc="-65" dirty="0">
                <a:latin typeface="Trebuchet MS"/>
                <a:cs typeface="Trebuchet MS"/>
              </a:rPr>
              <a:t>testuale,</a:t>
            </a:r>
            <a:r>
              <a:rPr lang="it-IT" sz="1300" spc="-100" dirty="0">
                <a:latin typeface="Trebuchet MS"/>
                <a:cs typeface="Trebuchet MS"/>
              </a:rPr>
              <a:t> </a:t>
            </a:r>
            <a:r>
              <a:rPr lang="it-IT" sz="1300" spc="-105" dirty="0">
                <a:latin typeface="Trebuchet MS"/>
                <a:cs typeface="Trebuchet MS"/>
              </a:rPr>
              <a:t>ecc.).</a:t>
            </a:r>
            <a:endParaRPr lang="it-IT" sz="1300" dirty="0">
              <a:latin typeface="Trebuchet MS"/>
              <a:cs typeface="Trebuchet MS"/>
            </a:endParaRPr>
          </a:p>
          <a:p>
            <a:pPr marL="241300" marR="5715" indent="-228600" algn="just">
              <a:lnSpc>
                <a:spcPct val="110500"/>
              </a:lnSpc>
              <a:spcBef>
                <a:spcPts val="70"/>
              </a:spcBef>
              <a:buClr>
                <a:srgbClr val="3F3F3F"/>
              </a:buClr>
              <a:buSzPct val="109090"/>
              <a:buFont typeface="Times New Roman"/>
              <a:buChar char="▪"/>
              <a:tabLst>
                <a:tab pos="241300" algn="l"/>
              </a:tabLst>
            </a:pPr>
            <a:r>
              <a:rPr lang="it-IT" sz="1300" spc="-45" dirty="0">
                <a:latin typeface="Trebuchet MS"/>
                <a:cs typeface="Trebuchet MS"/>
              </a:rPr>
              <a:t>Parole</a:t>
            </a:r>
            <a:r>
              <a:rPr lang="it-IT" sz="1300" spc="-40" dirty="0">
                <a:latin typeface="Trebuchet MS"/>
                <a:cs typeface="Trebuchet MS"/>
              </a:rPr>
              <a:t> </a:t>
            </a:r>
            <a:r>
              <a:rPr lang="it-IT" sz="1300" spc="-60" dirty="0">
                <a:latin typeface="Trebuchet MS"/>
                <a:cs typeface="Trebuchet MS"/>
              </a:rPr>
              <a:t>chiave,</a:t>
            </a:r>
            <a:r>
              <a:rPr lang="it-IT" sz="1300" spc="-55" dirty="0">
                <a:latin typeface="Trebuchet MS"/>
                <a:cs typeface="Trebuchet MS"/>
              </a:rPr>
              <a:t> </a:t>
            </a:r>
            <a:r>
              <a:rPr lang="it-IT" sz="1300" spc="-50" dirty="0">
                <a:latin typeface="Trebuchet MS"/>
                <a:cs typeface="Trebuchet MS"/>
              </a:rPr>
              <a:t>utili</a:t>
            </a:r>
            <a:r>
              <a:rPr lang="it-IT" sz="1300" spc="-45" dirty="0">
                <a:latin typeface="Trebuchet MS"/>
                <a:cs typeface="Trebuchet MS"/>
              </a:rPr>
              <a:t> </a:t>
            </a:r>
            <a:r>
              <a:rPr lang="it-IT" sz="1300" spc="-40" dirty="0">
                <a:latin typeface="Trebuchet MS"/>
                <a:cs typeface="Trebuchet MS"/>
              </a:rPr>
              <a:t>per</a:t>
            </a:r>
            <a:r>
              <a:rPr lang="it-IT" sz="1300" spc="-35" dirty="0">
                <a:latin typeface="Trebuchet MS"/>
                <a:cs typeface="Trebuchet MS"/>
              </a:rPr>
              <a:t> </a:t>
            </a:r>
            <a:r>
              <a:rPr lang="it-IT" sz="1300" spc="-45" dirty="0">
                <a:latin typeface="Trebuchet MS"/>
                <a:cs typeface="Trebuchet MS"/>
              </a:rPr>
              <a:t>definire</a:t>
            </a:r>
            <a:r>
              <a:rPr lang="it-IT" sz="1300" spc="-40" dirty="0">
                <a:latin typeface="Trebuchet MS"/>
                <a:cs typeface="Trebuchet MS"/>
              </a:rPr>
              <a:t> </a:t>
            </a:r>
            <a:r>
              <a:rPr lang="it-IT" sz="1300" spc="-35" dirty="0">
                <a:latin typeface="Trebuchet MS"/>
                <a:cs typeface="Trebuchet MS"/>
              </a:rPr>
              <a:t>successivamente</a:t>
            </a:r>
            <a:r>
              <a:rPr lang="it-IT" sz="1300" spc="-30" dirty="0">
                <a:latin typeface="Trebuchet MS"/>
                <a:cs typeface="Trebuchet MS"/>
              </a:rPr>
              <a:t> </a:t>
            </a:r>
            <a:r>
              <a:rPr lang="it-IT" sz="1300" spc="-65" dirty="0">
                <a:latin typeface="Trebuchet MS"/>
                <a:cs typeface="Trebuchet MS"/>
              </a:rPr>
              <a:t>il</a:t>
            </a:r>
            <a:r>
              <a:rPr lang="it-IT" sz="1300" spc="-60" dirty="0">
                <a:latin typeface="Trebuchet MS"/>
                <a:cs typeface="Trebuchet MS"/>
              </a:rPr>
              <a:t> </a:t>
            </a:r>
            <a:r>
              <a:rPr lang="it-IT" sz="1300" spc="-5" dirty="0">
                <a:latin typeface="Trebuchet MS"/>
                <a:cs typeface="Trebuchet MS"/>
              </a:rPr>
              <a:t>messaggio </a:t>
            </a:r>
            <a:r>
              <a:rPr lang="it-IT" sz="1300" spc="-35" dirty="0">
                <a:latin typeface="Trebuchet MS"/>
                <a:cs typeface="Trebuchet MS"/>
              </a:rPr>
              <a:t>che</a:t>
            </a:r>
            <a:r>
              <a:rPr lang="it-IT" sz="1300" spc="-30" dirty="0">
                <a:latin typeface="Trebuchet MS"/>
                <a:cs typeface="Trebuchet MS"/>
              </a:rPr>
              <a:t> </a:t>
            </a:r>
            <a:r>
              <a:rPr lang="it-IT" sz="1300" spc="-45" dirty="0">
                <a:latin typeface="Trebuchet MS"/>
                <a:cs typeface="Trebuchet MS"/>
              </a:rPr>
              <a:t>sarà </a:t>
            </a:r>
            <a:r>
              <a:rPr lang="it-IT" sz="1300" spc="-40" dirty="0">
                <a:latin typeface="Trebuchet MS"/>
                <a:cs typeface="Trebuchet MS"/>
              </a:rPr>
              <a:t> preparato</a:t>
            </a:r>
            <a:r>
              <a:rPr lang="it-IT" sz="1300" spc="-100" dirty="0">
                <a:latin typeface="Trebuchet MS"/>
                <a:cs typeface="Trebuchet MS"/>
              </a:rPr>
              <a:t> </a:t>
            </a:r>
            <a:r>
              <a:rPr lang="it-IT" sz="1300" spc="-45" dirty="0">
                <a:latin typeface="Trebuchet MS"/>
                <a:cs typeface="Trebuchet MS"/>
              </a:rPr>
              <a:t>nella</a:t>
            </a:r>
            <a:r>
              <a:rPr lang="it-IT" sz="1300" spc="-100" dirty="0">
                <a:latin typeface="Trebuchet MS"/>
                <a:cs typeface="Trebuchet MS"/>
              </a:rPr>
              <a:t> </a:t>
            </a:r>
            <a:r>
              <a:rPr lang="it-IT" sz="1300" spc="-50" dirty="0">
                <a:latin typeface="Trebuchet MS"/>
                <a:cs typeface="Trebuchet MS"/>
              </a:rPr>
              <a:t>fase</a:t>
            </a:r>
            <a:r>
              <a:rPr lang="it-IT" sz="1300" spc="-100" dirty="0">
                <a:latin typeface="Trebuchet MS"/>
                <a:cs typeface="Trebuchet MS"/>
              </a:rPr>
              <a:t> </a:t>
            </a:r>
            <a:r>
              <a:rPr lang="it-IT" sz="1300" spc="-15" dirty="0">
                <a:latin typeface="Trebuchet MS"/>
                <a:cs typeface="Trebuchet MS"/>
              </a:rPr>
              <a:t>più</a:t>
            </a:r>
            <a:r>
              <a:rPr lang="it-IT" sz="1300" spc="-95" dirty="0">
                <a:latin typeface="Trebuchet MS"/>
                <a:cs typeface="Trebuchet MS"/>
              </a:rPr>
              <a:t> </a:t>
            </a:r>
            <a:r>
              <a:rPr lang="it-IT" sz="1300" spc="-40" dirty="0">
                <a:latin typeface="Trebuchet MS"/>
                <a:cs typeface="Trebuchet MS"/>
              </a:rPr>
              <a:t>operativa</a:t>
            </a:r>
            <a:r>
              <a:rPr lang="it-IT" sz="1300" spc="-100" dirty="0">
                <a:latin typeface="Trebuchet MS"/>
                <a:cs typeface="Trebuchet MS"/>
              </a:rPr>
              <a:t> </a:t>
            </a:r>
            <a:r>
              <a:rPr lang="it-IT" sz="1300" spc="-30" dirty="0">
                <a:latin typeface="Trebuchet MS"/>
                <a:cs typeface="Trebuchet MS"/>
              </a:rPr>
              <a:t>di</a:t>
            </a:r>
            <a:r>
              <a:rPr lang="it-IT" sz="1300" spc="-100" dirty="0">
                <a:latin typeface="Trebuchet MS"/>
                <a:cs typeface="Trebuchet MS"/>
              </a:rPr>
              <a:t> </a:t>
            </a:r>
            <a:r>
              <a:rPr lang="it-IT" sz="1300" spc="-35" dirty="0">
                <a:latin typeface="Trebuchet MS"/>
                <a:cs typeface="Trebuchet MS"/>
              </a:rPr>
              <a:t>Social</a:t>
            </a:r>
            <a:r>
              <a:rPr lang="it-IT" sz="1300" spc="-95" dirty="0">
                <a:latin typeface="Trebuchet MS"/>
                <a:cs typeface="Trebuchet MS"/>
              </a:rPr>
              <a:t> </a:t>
            </a:r>
            <a:r>
              <a:rPr lang="it-IT" sz="1300" spc="-10" dirty="0">
                <a:latin typeface="Trebuchet MS"/>
                <a:cs typeface="Trebuchet MS"/>
              </a:rPr>
              <a:t>Media</a:t>
            </a:r>
            <a:r>
              <a:rPr lang="it-IT" sz="1300" spc="-90" dirty="0">
                <a:latin typeface="Trebuchet MS"/>
                <a:cs typeface="Trebuchet MS"/>
              </a:rPr>
              <a:t> </a:t>
            </a:r>
            <a:r>
              <a:rPr lang="it-IT" sz="1300" spc="-25" dirty="0">
                <a:latin typeface="Trebuchet MS"/>
                <a:cs typeface="Trebuchet MS"/>
              </a:rPr>
              <a:t>Management.</a:t>
            </a:r>
            <a:endParaRPr lang="it-IT" sz="1300" dirty="0">
              <a:latin typeface="Trebuchet MS"/>
              <a:cs typeface="Trebuchet MS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1CAE2AC9-A0A6-465A-9D58-9D3A8E77A35F}"/>
              </a:ext>
            </a:extLst>
          </p:cNvPr>
          <p:cNvSpPr txBox="1"/>
          <p:nvPr/>
        </p:nvSpPr>
        <p:spPr>
          <a:xfrm>
            <a:off x="0" y="4866501"/>
            <a:ext cx="21378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i="1" dirty="0"/>
              <a:t>da Pietro Zilio</a:t>
            </a:r>
          </a:p>
        </p:txBody>
      </p:sp>
      <p:graphicFrame>
        <p:nvGraphicFramePr>
          <p:cNvPr id="9" name="object 3">
            <a:extLst>
              <a:ext uri="{FF2B5EF4-FFF2-40B4-BE49-F238E27FC236}">
                <a16:creationId xmlns:a16="http://schemas.microsoft.com/office/drawing/2014/main" id="{B0062695-5A8C-489E-9CE0-9D983840A3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5246662"/>
              </p:ext>
            </p:extLst>
          </p:nvPr>
        </p:nvGraphicFramePr>
        <p:xfrm>
          <a:off x="4492040" y="1547147"/>
          <a:ext cx="4597496" cy="345785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216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758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3763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844"/>
                        </a:spcBef>
                      </a:pPr>
                      <a:r>
                        <a:rPr sz="1000" b="1" spc="-5" dirty="0">
                          <a:latin typeface="Trebuchet MS" panose="020B0603020202020204" pitchFamily="34" charset="0"/>
                          <a:cs typeface="Arial"/>
                        </a:rPr>
                        <a:t>INTERLOCUTORI</a:t>
                      </a:r>
                      <a:endParaRPr sz="1000" dirty="0">
                        <a:latin typeface="Trebuchet MS" panose="020B0603020202020204" pitchFamily="34" charset="0"/>
                        <a:cs typeface="Arial"/>
                      </a:endParaRPr>
                    </a:p>
                  </a:txBody>
                  <a:tcPr marL="0" marR="0" marT="107314" marB="0">
                    <a:lnR w="19050">
                      <a:solidFill>
                        <a:srgbClr val="4F82BD"/>
                      </a:solidFill>
                      <a:prstDash val="solid"/>
                    </a:lnR>
                    <a:lnB w="19050">
                      <a:solidFill>
                        <a:srgbClr val="95B3D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844"/>
                        </a:spcBef>
                      </a:pPr>
                      <a:r>
                        <a:rPr sz="1000" b="1" spc="-5" dirty="0">
                          <a:latin typeface="Trebuchet MS" panose="020B0603020202020204" pitchFamily="34" charset="0"/>
                          <a:cs typeface="Arial"/>
                        </a:rPr>
                        <a:t>TEMI</a:t>
                      </a:r>
                      <a:endParaRPr sz="1000" dirty="0">
                        <a:latin typeface="Trebuchet MS" panose="020B0603020202020204" pitchFamily="34" charset="0"/>
                        <a:cs typeface="Arial"/>
                      </a:endParaRPr>
                    </a:p>
                  </a:txBody>
                  <a:tcPr marL="0" marR="0" marT="107314" marB="0">
                    <a:lnL w="19050">
                      <a:solidFill>
                        <a:srgbClr val="4F82BD"/>
                      </a:solidFill>
                      <a:prstDash val="solid"/>
                    </a:lnL>
                    <a:lnR w="6350">
                      <a:solidFill>
                        <a:srgbClr val="B8CCE4"/>
                      </a:solidFill>
                      <a:prstDash val="solid"/>
                    </a:lnR>
                    <a:lnB w="19050">
                      <a:solidFill>
                        <a:srgbClr val="95B3D7"/>
                      </a:solidFill>
                      <a:prstDash val="solid"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510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rebuchet MS" panose="020B0603020202020204" pitchFamily="34" charset="0"/>
                        <a:cs typeface="Times New Roman"/>
                      </a:endParaRPr>
                    </a:p>
                    <a:p>
                      <a:pPr marL="68580" marR="211454">
                        <a:lnSpc>
                          <a:spcPct val="95700"/>
                        </a:lnSpc>
                      </a:pPr>
                      <a:r>
                        <a:rPr sz="1000" b="1" dirty="0">
                          <a:latin typeface="Trebuchet MS" panose="020B0603020202020204" pitchFamily="34" charset="0"/>
                          <a:cs typeface="Arial"/>
                        </a:rPr>
                        <a:t>CITT</a:t>
                      </a:r>
                      <a:r>
                        <a:rPr sz="1000" b="1" spc="-5" dirty="0">
                          <a:latin typeface="Trebuchet MS" panose="020B0603020202020204" pitchFamily="34" charset="0"/>
                          <a:cs typeface="Arial"/>
                        </a:rPr>
                        <a:t>A</a:t>
                      </a:r>
                      <a:r>
                        <a:rPr sz="1000" b="1" dirty="0">
                          <a:latin typeface="Trebuchet MS" panose="020B0603020202020204" pitchFamily="34" charset="0"/>
                          <a:cs typeface="Arial"/>
                        </a:rPr>
                        <a:t>DINI</a:t>
                      </a:r>
                      <a:r>
                        <a:rPr sz="1000" b="1" spc="-5" dirty="0">
                          <a:latin typeface="Trebuchet MS" panose="020B0603020202020204" pitchFamily="34" charset="0"/>
                          <a:cs typeface="Arial"/>
                        </a:rPr>
                        <a:t> C</a:t>
                      </a:r>
                      <a:r>
                        <a:rPr sz="1000" b="1" dirty="0">
                          <a:latin typeface="Trebuchet MS" panose="020B0603020202020204" pitchFamily="34" charset="0"/>
                          <a:cs typeface="Arial"/>
                        </a:rPr>
                        <a:t>ON  </a:t>
                      </a:r>
                      <a:r>
                        <a:rPr sz="1000" b="1" spc="-5" dirty="0">
                          <a:latin typeface="Trebuchet MS" panose="020B0603020202020204" pitchFamily="34" charset="0"/>
                          <a:cs typeface="Arial"/>
                        </a:rPr>
                        <a:t>SENTIMENTI </a:t>
                      </a:r>
                      <a:r>
                        <a:rPr sz="1000" b="1" dirty="0">
                          <a:latin typeface="Trebuchet MS" panose="020B0603020202020204" pitchFamily="34" charset="0"/>
                          <a:cs typeface="Arial"/>
                        </a:rPr>
                        <a:t> </a:t>
                      </a:r>
                      <a:r>
                        <a:rPr sz="1000" b="1" spc="-5" dirty="0">
                          <a:latin typeface="Trebuchet MS" panose="020B0603020202020204" pitchFamily="34" charset="0"/>
                          <a:cs typeface="Arial"/>
                        </a:rPr>
                        <a:t>NEGATIVI</a:t>
                      </a:r>
                      <a:endParaRPr sz="1000" dirty="0">
                        <a:latin typeface="Trebuchet MS" panose="020B0603020202020204" pitchFamily="34" charset="0"/>
                        <a:cs typeface="Arial"/>
                      </a:endParaRPr>
                    </a:p>
                  </a:txBody>
                  <a:tcPr marL="0" marR="0" marT="0" marB="0">
                    <a:lnR w="19050">
                      <a:solidFill>
                        <a:srgbClr val="4F82BD"/>
                      </a:solidFill>
                      <a:prstDash val="solid"/>
                    </a:lnR>
                    <a:lnT w="19050">
                      <a:solidFill>
                        <a:srgbClr val="95B3D7"/>
                      </a:solidFill>
                      <a:prstDash val="solid"/>
                    </a:lnT>
                    <a:lnB w="6350">
                      <a:solidFill>
                        <a:srgbClr val="B8CCE4"/>
                      </a:solidFill>
                      <a:prstDash val="soli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it-IT" sz="1000" dirty="0">
                          <a:latin typeface="Trebuchet MS" panose="020B0603020202020204" pitchFamily="34" charset="0"/>
                          <a:cs typeface="Times New Roman"/>
                        </a:rPr>
                        <a:t> Contenuto basato sui dati e teso a dimostrare il   contributo dell’ente alla crescita sociale ed  economica della comunità amministrata.  Consapevolezza degli eventuali sbagli commessi in  passato e visione positiva e costruttiva del futuro.  </a:t>
                      </a: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it-IT" sz="1000" dirty="0">
                          <a:latin typeface="Trebuchet MS" panose="020B0603020202020204" pitchFamily="34" charset="0"/>
                          <a:cs typeface="Times New Roman"/>
                        </a:rPr>
                        <a:t>Stile informativo e positivo. </a:t>
                      </a: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it-IT" sz="1000" dirty="0">
                          <a:latin typeface="Trebuchet MS" panose="020B0603020202020204" pitchFamily="34" charset="0"/>
                          <a:cs typeface="Times New Roman"/>
                        </a:rPr>
                        <a:t>Parole chiave: impegno,  comunità, rispetto del cittadino</a:t>
                      </a:r>
                      <a:endParaRPr sz="1000" dirty="0">
                        <a:latin typeface="Trebuchet MS" panose="020B0603020202020204" pitchFamily="34" charset="0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4F82BD"/>
                      </a:solidFill>
                      <a:prstDash val="solid"/>
                    </a:lnL>
                    <a:lnT w="19050">
                      <a:solidFill>
                        <a:srgbClr val="95B3D7"/>
                      </a:solidFill>
                      <a:prstDash val="solid"/>
                    </a:lnT>
                    <a:lnB w="6350">
                      <a:solidFill>
                        <a:srgbClr val="B8CCE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25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000">
                        <a:latin typeface="Trebuchet MS" panose="020B0603020202020204" pitchFamily="34" charset="0"/>
                        <a:cs typeface="Times New Roman"/>
                      </a:endParaRPr>
                    </a:p>
                    <a:p>
                      <a:pPr marL="68580" marR="254000">
                        <a:lnSpc>
                          <a:spcPts val="1150"/>
                        </a:lnSpc>
                      </a:pPr>
                      <a:r>
                        <a:rPr sz="1000" b="1" spc="-5" dirty="0">
                          <a:latin typeface="Trebuchet MS" panose="020B0603020202020204" pitchFamily="34" charset="0"/>
                          <a:cs typeface="Arial"/>
                        </a:rPr>
                        <a:t>CITTADINI </a:t>
                      </a:r>
                      <a:r>
                        <a:rPr sz="1000" b="1" dirty="0">
                          <a:latin typeface="Trebuchet MS" panose="020B0603020202020204" pitchFamily="34" charset="0"/>
                          <a:cs typeface="Arial"/>
                        </a:rPr>
                        <a:t>E </a:t>
                      </a:r>
                      <a:r>
                        <a:rPr sz="1000" b="1" spc="5" dirty="0">
                          <a:latin typeface="Trebuchet MS" panose="020B0603020202020204" pitchFamily="34" charset="0"/>
                          <a:cs typeface="Arial"/>
                        </a:rPr>
                        <a:t> </a:t>
                      </a:r>
                      <a:r>
                        <a:rPr sz="1000" b="1" dirty="0">
                          <a:latin typeface="Trebuchet MS" panose="020B0603020202020204" pitchFamily="34" charset="0"/>
                          <a:cs typeface="Arial"/>
                        </a:rPr>
                        <a:t>INFLU</a:t>
                      </a:r>
                      <a:r>
                        <a:rPr sz="1000" b="1" spc="-10" dirty="0">
                          <a:latin typeface="Trebuchet MS" panose="020B0603020202020204" pitchFamily="34" charset="0"/>
                          <a:cs typeface="Arial"/>
                        </a:rPr>
                        <a:t>E</a:t>
                      </a:r>
                      <a:r>
                        <a:rPr sz="1000" b="1" spc="-5" dirty="0">
                          <a:latin typeface="Trebuchet MS" panose="020B0603020202020204" pitchFamily="34" charset="0"/>
                          <a:cs typeface="Arial"/>
                        </a:rPr>
                        <a:t>N</a:t>
                      </a:r>
                      <a:r>
                        <a:rPr sz="1000" b="1" dirty="0">
                          <a:latin typeface="Trebuchet MS" panose="020B0603020202020204" pitchFamily="34" charset="0"/>
                          <a:cs typeface="Arial"/>
                        </a:rPr>
                        <a:t>CERS</a:t>
                      </a:r>
                      <a:endParaRPr sz="1000">
                        <a:latin typeface="Trebuchet MS" panose="020B0603020202020204" pitchFamily="34" charset="0"/>
                        <a:cs typeface="Arial"/>
                      </a:endParaRPr>
                    </a:p>
                  </a:txBody>
                  <a:tcPr marL="0" marR="0" marT="4445" marB="0">
                    <a:lnR w="19050">
                      <a:solidFill>
                        <a:srgbClr val="4F82BD"/>
                      </a:solidFill>
                      <a:prstDash val="solid"/>
                    </a:lnR>
                    <a:lnT w="6350">
                      <a:solidFill>
                        <a:srgbClr val="B8CCE4"/>
                      </a:solidFill>
                      <a:prstDash val="solid"/>
                    </a:lnT>
                    <a:lnB w="6350">
                      <a:solidFill>
                        <a:srgbClr val="B8CCE4"/>
                      </a:solidFill>
                      <a:prstDash val="soli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lang="it-IT" sz="1000" dirty="0">
                          <a:latin typeface="Trebuchet MS" panose="020B0603020202020204" pitchFamily="34" charset="0"/>
                          <a:cs typeface="Times New Roman"/>
                        </a:rPr>
                        <a:t>Contenuto basato sui nuovi servizi al cittadino. 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lang="it-IT" sz="1000" dirty="0">
                          <a:latin typeface="Trebuchet MS" panose="020B0603020202020204" pitchFamily="34" charset="0"/>
                          <a:cs typeface="Times New Roman"/>
                        </a:rPr>
                        <a:t>Stile  informativo, linguaggio comune e visuale. 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lang="it-IT" sz="1000" dirty="0">
                          <a:latin typeface="Trebuchet MS" panose="020B0603020202020204" pitchFamily="34" charset="0"/>
                          <a:cs typeface="Times New Roman"/>
                        </a:rPr>
                        <a:t>Parole chiave: servizi, ruolo istituzionale, fiducia</a:t>
                      </a:r>
                      <a:endParaRPr sz="1000" dirty="0">
                        <a:latin typeface="Trebuchet MS" panose="020B0603020202020204" pitchFamily="34" charset="0"/>
                        <a:cs typeface="Times New Roman"/>
                      </a:endParaRPr>
                    </a:p>
                  </a:txBody>
                  <a:tcPr marL="0" marR="0" marT="5080" marB="0">
                    <a:lnL w="19050">
                      <a:solidFill>
                        <a:srgbClr val="4F82BD"/>
                      </a:solidFill>
                      <a:prstDash val="solid"/>
                    </a:lnL>
                    <a:lnT w="6350">
                      <a:solidFill>
                        <a:srgbClr val="B8CCE4"/>
                      </a:solidFill>
                      <a:prstDash val="solid"/>
                    </a:lnT>
                    <a:lnB w="6350">
                      <a:solidFill>
                        <a:srgbClr val="B8CCE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05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000" dirty="0">
                        <a:latin typeface="Trebuchet MS" panose="020B0603020202020204" pitchFamily="34" charset="0"/>
                        <a:cs typeface="Times New Roman"/>
                      </a:endParaRPr>
                    </a:p>
                    <a:p>
                      <a:pPr marL="68580" marR="171450">
                        <a:lnSpc>
                          <a:spcPts val="1150"/>
                        </a:lnSpc>
                      </a:pPr>
                      <a:r>
                        <a:rPr sz="1000" b="1" dirty="0">
                          <a:latin typeface="Trebuchet MS" panose="020B0603020202020204" pitchFamily="34" charset="0"/>
                          <a:cs typeface="Arial"/>
                        </a:rPr>
                        <a:t>CITTADINI </a:t>
                      </a:r>
                      <a:r>
                        <a:rPr sz="1000" b="1" spc="5" dirty="0">
                          <a:latin typeface="Trebuchet MS" panose="020B0603020202020204" pitchFamily="34" charset="0"/>
                          <a:cs typeface="Arial"/>
                        </a:rPr>
                        <a:t> </a:t>
                      </a:r>
                      <a:r>
                        <a:rPr sz="1000" b="1" spc="-5" dirty="0">
                          <a:latin typeface="Trebuchet MS" panose="020B0603020202020204" pitchFamily="34" charset="0"/>
                          <a:cs typeface="Arial"/>
                        </a:rPr>
                        <a:t>AMMISSIBI</a:t>
                      </a:r>
                      <a:r>
                        <a:rPr sz="1000" b="1" spc="-10" dirty="0">
                          <a:latin typeface="Trebuchet MS" panose="020B0603020202020204" pitchFamily="34" charset="0"/>
                          <a:cs typeface="Arial"/>
                        </a:rPr>
                        <a:t>L</a:t>
                      </a:r>
                      <a:r>
                        <a:rPr sz="1000" b="1" dirty="0">
                          <a:latin typeface="Trebuchet MS" panose="020B0603020202020204" pitchFamily="34" charset="0"/>
                          <a:cs typeface="Arial"/>
                        </a:rPr>
                        <a:t>I</a:t>
                      </a:r>
                      <a:r>
                        <a:rPr sz="1000" b="1" spc="-5" dirty="0">
                          <a:latin typeface="Trebuchet MS" panose="020B0603020202020204" pitchFamily="34" charset="0"/>
                          <a:cs typeface="Arial"/>
                        </a:rPr>
                        <a:t> </a:t>
                      </a:r>
                      <a:r>
                        <a:rPr lang="it-IT" sz="1000" b="1" spc="-5" dirty="0">
                          <a:latin typeface="Trebuchet MS" panose="020B0603020202020204" pitchFamily="34" charset="0"/>
                          <a:cs typeface="Arial"/>
                        </a:rPr>
                        <a:t>AI SERVIZI FORNITI</a:t>
                      </a:r>
                      <a:endParaRPr sz="1000" dirty="0">
                        <a:latin typeface="Trebuchet MS" panose="020B0603020202020204" pitchFamily="34" charset="0"/>
                        <a:cs typeface="Arial"/>
                      </a:endParaRPr>
                    </a:p>
                  </a:txBody>
                  <a:tcPr marL="0" marR="0" marT="635" marB="0">
                    <a:lnR w="19050">
                      <a:solidFill>
                        <a:srgbClr val="4F82BD"/>
                      </a:solidFill>
                      <a:prstDash val="solid"/>
                    </a:lnR>
                    <a:lnT w="6350">
                      <a:solidFill>
                        <a:srgbClr val="B8CCE4"/>
                      </a:solidFill>
                      <a:prstDash val="solid"/>
                    </a:lnT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it-IT" sz="1000" dirty="0">
                          <a:latin typeface="Trebuchet MS" panose="020B0603020202020204" pitchFamily="34" charset="0"/>
                          <a:cs typeface="Times New Roman"/>
                        </a:rPr>
                        <a:t>Contenuto tecnico basato sul bando </a:t>
                      </a:r>
                      <a:r>
                        <a:rPr lang="it-IT" sz="1000" dirty="0" err="1">
                          <a:latin typeface="Trebuchet MS" panose="020B0603020202020204" pitchFamily="34" charset="0"/>
                          <a:cs typeface="Times New Roman"/>
                        </a:rPr>
                        <a:t>xyz</a:t>
                      </a:r>
                      <a:r>
                        <a:rPr lang="it-IT" sz="1000" dirty="0">
                          <a:latin typeface="Trebuchet MS" panose="020B0603020202020204" pitchFamily="34" charset="0"/>
                          <a:cs typeface="Times New Roman"/>
                        </a:rPr>
                        <a:t>. 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it-IT" sz="1000" dirty="0">
                          <a:latin typeface="Trebuchet MS" panose="020B0603020202020204" pitchFamily="34" charset="0"/>
                          <a:cs typeface="Times New Roman"/>
                        </a:rPr>
                        <a:t>Stile  informativo, linguaggio specialistico e visuale.  Parole chiave: specifiche del servizio</a:t>
                      </a:r>
                      <a:endParaRPr sz="1000" dirty="0">
                        <a:latin typeface="Trebuchet MS" panose="020B0603020202020204" pitchFamily="34" charset="0"/>
                        <a:cs typeface="Times New Roman"/>
                      </a:endParaRPr>
                    </a:p>
                  </a:txBody>
                  <a:tcPr marL="0" marR="0" marT="3810" marB="0">
                    <a:lnL w="19050">
                      <a:solidFill>
                        <a:srgbClr val="4F82BD"/>
                      </a:solidFill>
                      <a:prstDash val="solid"/>
                    </a:lnL>
                    <a:lnT w="6350">
                      <a:solidFill>
                        <a:srgbClr val="B8CCE4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1322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  <p:bldP spid="1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86835" y="128470"/>
            <a:ext cx="8229600" cy="857250"/>
          </a:xfrm>
        </p:spPr>
        <p:txBody>
          <a:bodyPr anchor="ctr">
            <a:normAutofit/>
          </a:bodyPr>
          <a:lstStyle/>
          <a:p>
            <a:r>
              <a:rPr lang="en-US" dirty="0" err="1">
                <a:solidFill>
                  <a:schemeClr val="accent6"/>
                </a:solidFill>
                <a:latin typeface="Trebuchet MS" panose="020B0603020202020204" pitchFamily="34" charset="0"/>
              </a:rPr>
              <a:t>Analisi</a:t>
            </a:r>
            <a:r>
              <a:rPr lang="en-US" dirty="0">
                <a:solidFill>
                  <a:schemeClr val="accent6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chemeClr val="accent6"/>
                </a:solidFill>
                <a:latin typeface="Trebuchet MS" panose="020B0603020202020204" pitchFamily="34" charset="0"/>
              </a:rPr>
              <a:t>Strategica</a:t>
            </a:r>
            <a:endParaRPr lang="en-US" dirty="0">
              <a:solidFill>
                <a:schemeClr val="accent6"/>
              </a:solidFill>
              <a:latin typeface="Trebuchet MS" panose="020B0603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266590" y="1225432"/>
            <a:ext cx="3647562" cy="277383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lnSpc>
                <a:spcPct val="100000"/>
              </a:lnSpc>
              <a:spcBef>
                <a:spcPts val="244"/>
              </a:spcBef>
              <a:buNone/>
            </a:pPr>
            <a:r>
              <a:rPr lang="it-IT" sz="1600" b="1" spc="-55" dirty="0">
                <a:latin typeface="Tahoma"/>
                <a:cs typeface="Tahoma"/>
              </a:rPr>
              <a:t>ESEMPI:</a:t>
            </a:r>
            <a:endParaRPr lang="it-IT" sz="1600" dirty="0">
              <a:latin typeface="Trebuchet MS"/>
              <a:cs typeface="Trebuchet MS"/>
            </a:endParaRPr>
          </a:p>
          <a:p>
            <a:pPr marL="0" marR="30480" indent="0" algn="ctr">
              <a:lnSpc>
                <a:spcPct val="90000"/>
              </a:lnSpc>
              <a:spcBef>
                <a:spcPts val="5"/>
              </a:spcBef>
              <a:buNone/>
            </a:pPr>
            <a:endParaRPr lang="it-IT" sz="1500" dirty="0"/>
          </a:p>
        </p:txBody>
      </p:sp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D7980B26-5815-4535-9EBB-9E55C87EF84F}"/>
              </a:ext>
            </a:extLst>
          </p:cNvPr>
          <p:cNvSpPr txBox="1">
            <a:spLocks/>
          </p:cNvSpPr>
          <p:nvPr/>
        </p:nvSpPr>
        <p:spPr>
          <a:xfrm>
            <a:off x="143555" y="1044700"/>
            <a:ext cx="4275740" cy="16797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244"/>
              </a:spcBef>
              <a:buFont typeface="Arial" pitchFamily="34" charset="0"/>
              <a:buNone/>
            </a:pPr>
            <a:r>
              <a:rPr lang="it-IT" sz="1300" b="1" spc="-55" dirty="0">
                <a:latin typeface="Tahoma"/>
                <a:cs typeface="Tahoma"/>
              </a:rPr>
              <a:t>5. Canali di comunicazione</a:t>
            </a:r>
            <a:endParaRPr lang="it-IT" sz="1300" dirty="0">
              <a:latin typeface="Tahoma"/>
              <a:cs typeface="Tahoma"/>
            </a:endParaRPr>
          </a:p>
          <a:p>
            <a:pPr marL="0" marR="5715" indent="0" algn="just">
              <a:lnSpc>
                <a:spcPct val="110100"/>
              </a:lnSpc>
              <a:spcBef>
                <a:spcPts val="10"/>
              </a:spcBef>
              <a:buFont typeface="Arial" pitchFamily="34" charset="0"/>
              <a:buNone/>
            </a:pPr>
            <a:endParaRPr lang="it-IT" sz="1300" spc="-55" dirty="0">
              <a:latin typeface="Trebuchet MS"/>
              <a:cs typeface="Trebuchet MS"/>
            </a:endParaRPr>
          </a:p>
          <a:p>
            <a:pPr marL="0" marR="5715" indent="0" algn="just">
              <a:lnSpc>
                <a:spcPct val="110100"/>
              </a:lnSpc>
              <a:spcBef>
                <a:spcPts val="5"/>
              </a:spcBef>
              <a:buNone/>
            </a:pPr>
            <a:r>
              <a:rPr lang="it-IT" sz="1400" spc="10" dirty="0">
                <a:latin typeface="Trebuchet MS"/>
                <a:cs typeface="Trebuchet MS"/>
              </a:rPr>
              <a:t>Non </a:t>
            </a:r>
            <a:r>
              <a:rPr lang="it-IT" sz="1400" spc="-40" dirty="0">
                <a:latin typeface="Trebuchet MS"/>
                <a:cs typeface="Trebuchet MS"/>
              </a:rPr>
              <a:t>necessariamente </a:t>
            </a:r>
            <a:r>
              <a:rPr lang="it-IT" sz="1400" spc="-30" dirty="0">
                <a:latin typeface="Trebuchet MS"/>
                <a:cs typeface="Trebuchet MS"/>
              </a:rPr>
              <a:t>lo </a:t>
            </a:r>
            <a:r>
              <a:rPr lang="it-IT" sz="1400" spc="-25" dirty="0">
                <a:latin typeface="Trebuchet MS"/>
                <a:cs typeface="Trebuchet MS"/>
              </a:rPr>
              <a:t>stesso </a:t>
            </a:r>
            <a:r>
              <a:rPr lang="it-IT" sz="1400" spc="-45" dirty="0">
                <a:latin typeface="Trebuchet MS"/>
                <a:cs typeface="Trebuchet MS"/>
              </a:rPr>
              <a:t>canale </a:t>
            </a:r>
            <a:r>
              <a:rPr lang="it-IT" sz="1400" spc="-85" dirty="0">
                <a:latin typeface="Trebuchet MS"/>
                <a:cs typeface="Trebuchet MS"/>
              </a:rPr>
              <a:t>(es. </a:t>
            </a:r>
            <a:r>
              <a:rPr lang="it-IT" sz="1400" spc="-45" dirty="0">
                <a:latin typeface="Trebuchet MS"/>
                <a:cs typeface="Trebuchet MS"/>
              </a:rPr>
              <a:t>Facebook, </a:t>
            </a:r>
            <a:r>
              <a:rPr lang="it-IT" sz="1400" spc="-15" dirty="0">
                <a:latin typeface="Trebuchet MS"/>
                <a:cs typeface="Trebuchet MS"/>
              </a:rPr>
              <a:t>YouTube,…) </a:t>
            </a:r>
            <a:r>
              <a:rPr lang="it-IT" sz="1400" spc="-45" dirty="0">
                <a:latin typeface="Trebuchet MS"/>
                <a:cs typeface="Trebuchet MS"/>
              </a:rPr>
              <a:t>sarà </a:t>
            </a:r>
            <a:r>
              <a:rPr lang="it-IT" sz="1400" spc="-40" dirty="0">
                <a:latin typeface="Trebuchet MS"/>
                <a:cs typeface="Trebuchet MS"/>
              </a:rPr>
              <a:t>adatto</a:t>
            </a:r>
            <a:r>
              <a:rPr lang="it-IT" sz="1400" spc="-35" dirty="0">
                <a:latin typeface="Trebuchet MS"/>
                <a:cs typeface="Trebuchet MS"/>
              </a:rPr>
              <a:t> </a:t>
            </a:r>
            <a:r>
              <a:rPr lang="it-IT" sz="1400" spc="-40" dirty="0">
                <a:latin typeface="Trebuchet MS"/>
                <a:cs typeface="Trebuchet MS"/>
              </a:rPr>
              <a:t>per </a:t>
            </a:r>
            <a:r>
              <a:rPr lang="it-IT" sz="1400" spc="-65" dirty="0">
                <a:latin typeface="Trebuchet MS"/>
                <a:cs typeface="Trebuchet MS"/>
              </a:rPr>
              <a:t>il </a:t>
            </a:r>
            <a:r>
              <a:rPr lang="it-IT" sz="1400" spc="-10" dirty="0">
                <a:latin typeface="Trebuchet MS"/>
                <a:cs typeface="Trebuchet MS"/>
              </a:rPr>
              <a:t>raggiungimento </a:t>
            </a:r>
            <a:r>
              <a:rPr lang="it-IT" sz="1400" spc="-30" dirty="0">
                <a:latin typeface="Trebuchet MS"/>
                <a:cs typeface="Trebuchet MS"/>
              </a:rPr>
              <a:t>di </a:t>
            </a:r>
            <a:r>
              <a:rPr lang="it-IT" sz="1400" spc="-55" dirty="0">
                <a:latin typeface="Trebuchet MS"/>
                <a:cs typeface="Trebuchet MS"/>
              </a:rPr>
              <a:t>tutti </a:t>
            </a:r>
            <a:r>
              <a:rPr lang="it-IT" sz="1400" spc="-25" dirty="0">
                <a:latin typeface="Trebuchet MS"/>
                <a:cs typeface="Trebuchet MS"/>
              </a:rPr>
              <a:t>gli </a:t>
            </a:r>
            <a:r>
              <a:rPr lang="it-IT" sz="1400" spc="-55" dirty="0">
                <a:latin typeface="Trebuchet MS"/>
                <a:cs typeface="Trebuchet MS"/>
              </a:rPr>
              <a:t>obiettivi, </a:t>
            </a:r>
            <a:r>
              <a:rPr lang="it-IT" sz="1400" spc="-50" dirty="0">
                <a:latin typeface="Trebuchet MS"/>
                <a:cs typeface="Trebuchet MS"/>
              </a:rPr>
              <a:t>e </a:t>
            </a:r>
            <a:r>
              <a:rPr lang="it-IT" sz="1400" spc="-55" dirty="0">
                <a:latin typeface="Trebuchet MS"/>
                <a:cs typeface="Trebuchet MS"/>
              </a:rPr>
              <a:t>all’interno </a:t>
            </a:r>
            <a:r>
              <a:rPr lang="it-IT" sz="1400" spc="-35" dirty="0">
                <a:latin typeface="Trebuchet MS"/>
                <a:cs typeface="Trebuchet MS"/>
              </a:rPr>
              <a:t>dello </a:t>
            </a:r>
            <a:r>
              <a:rPr lang="it-IT" sz="1400" spc="-25" dirty="0">
                <a:latin typeface="Trebuchet MS"/>
                <a:cs typeface="Trebuchet MS"/>
              </a:rPr>
              <a:t>stesso </a:t>
            </a:r>
            <a:r>
              <a:rPr lang="it-IT" sz="1400" spc="-45" dirty="0">
                <a:latin typeface="Trebuchet MS"/>
                <a:cs typeface="Trebuchet MS"/>
              </a:rPr>
              <a:t>canale </a:t>
            </a:r>
            <a:r>
              <a:rPr lang="it-IT" sz="1400" spc="5" dirty="0">
                <a:latin typeface="Trebuchet MS"/>
                <a:cs typeface="Trebuchet MS"/>
              </a:rPr>
              <a:t>non </a:t>
            </a:r>
            <a:r>
              <a:rPr lang="it-IT" sz="1400" spc="10" dirty="0">
                <a:latin typeface="Trebuchet MS"/>
                <a:cs typeface="Trebuchet MS"/>
              </a:rPr>
              <a:t> </a:t>
            </a:r>
            <a:r>
              <a:rPr lang="it-IT" sz="1400" spc="-55" dirty="0">
                <a:latin typeface="Trebuchet MS"/>
                <a:cs typeface="Trebuchet MS"/>
              </a:rPr>
              <a:t>tutti </a:t>
            </a:r>
            <a:r>
              <a:rPr lang="it-IT" sz="1400" spc="-25" dirty="0">
                <a:latin typeface="Trebuchet MS"/>
                <a:cs typeface="Trebuchet MS"/>
              </a:rPr>
              <a:t>gli </a:t>
            </a:r>
            <a:r>
              <a:rPr lang="it-IT" sz="1400" spc="-40" dirty="0">
                <a:latin typeface="Trebuchet MS"/>
                <a:cs typeface="Trebuchet MS"/>
              </a:rPr>
              <a:t>strumenti </a:t>
            </a:r>
            <a:r>
              <a:rPr lang="it-IT" sz="1400" spc="-25" dirty="0">
                <a:latin typeface="Trebuchet MS"/>
                <a:cs typeface="Trebuchet MS"/>
              </a:rPr>
              <a:t>saranno</a:t>
            </a:r>
            <a:r>
              <a:rPr lang="it-IT" sz="1400" spc="-20" dirty="0">
                <a:latin typeface="Trebuchet MS"/>
                <a:cs typeface="Trebuchet MS"/>
              </a:rPr>
              <a:t> </a:t>
            </a:r>
            <a:r>
              <a:rPr lang="it-IT" sz="1400" spc="-30" dirty="0">
                <a:latin typeface="Trebuchet MS"/>
                <a:cs typeface="Trebuchet MS"/>
              </a:rPr>
              <a:t>adeguati</a:t>
            </a:r>
            <a:r>
              <a:rPr lang="it-IT" sz="1400" spc="-25" dirty="0">
                <a:latin typeface="Trebuchet MS"/>
                <a:cs typeface="Trebuchet MS"/>
              </a:rPr>
              <a:t> </a:t>
            </a:r>
            <a:r>
              <a:rPr lang="it-IT" sz="1400" spc="-35" dirty="0">
                <a:latin typeface="Trebuchet MS"/>
                <a:cs typeface="Trebuchet MS"/>
              </a:rPr>
              <a:t>per </a:t>
            </a:r>
            <a:r>
              <a:rPr lang="it-IT" sz="1400" spc="-30" dirty="0">
                <a:latin typeface="Trebuchet MS"/>
                <a:cs typeface="Trebuchet MS"/>
              </a:rPr>
              <a:t> </a:t>
            </a:r>
            <a:r>
              <a:rPr lang="it-IT" sz="1400" spc="-25" dirty="0">
                <a:latin typeface="Trebuchet MS"/>
                <a:cs typeface="Trebuchet MS"/>
              </a:rPr>
              <a:t>coinvolgere</a:t>
            </a:r>
            <a:r>
              <a:rPr lang="it-IT" sz="1400" spc="-100" dirty="0">
                <a:latin typeface="Trebuchet MS"/>
                <a:cs typeface="Trebuchet MS"/>
              </a:rPr>
              <a:t> </a:t>
            </a:r>
            <a:r>
              <a:rPr lang="it-IT" sz="1400" spc="-60" dirty="0">
                <a:latin typeface="Trebuchet MS"/>
                <a:cs typeface="Trebuchet MS"/>
              </a:rPr>
              <a:t>i</a:t>
            </a:r>
            <a:r>
              <a:rPr lang="it-IT" sz="1400" spc="-100" dirty="0">
                <a:latin typeface="Trebuchet MS"/>
                <a:cs typeface="Trebuchet MS"/>
              </a:rPr>
              <a:t> </a:t>
            </a:r>
            <a:r>
              <a:rPr lang="it-IT" sz="1400" spc="-40" dirty="0">
                <a:latin typeface="Trebuchet MS"/>
                <a:cs typeface="Trebuchet MS"/>
              </a:rPr>
              <a:t>diversi</a:t>
            </a:r>
            <a:r>
              <a:rPr lang="it-IT" sz="1400" spc="-100" dirty="0">
                <a:latin typeface="Trebuchet MS"/>
                <a:cs typeface="Trebuchet MS"/>
              </a:rPr>
              <a:t> </a:t>
            </a:r>
            <a:r>
              <a:rPr lang="it-IT" sz="1400" spc="-55" dirty="0">
                <a:latin typeface="Trebuchet MS"/>
                <a:cs typeface="Trebuchet MS"/>
              </a:rPr>
              <a:t>interlocutori.</a:t>
            </a:r>
            <a:endParaRPr lang="it-IT" sz="1400" dirty="0">
              <a:latin typeface="Trebuchet MS"/>
              <a:cs typeface="Trebuchet MS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1CAE2AC9-A0A6-465A-9D58-9D3A8E77A35F}"/>
              </a:ext>
            </a:extLst>
          </p:cNvPr>
          <p:cNvSpPr txBox="1"/>
          <p:nvPr/>
        </p:nvSpPr>
        <p:spPr>
          <a:xfrm>
            <a:off x="0" y="4866501"/>
            <a:ext cx="21378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i="1" dirty="0"/>
              <a:t>da Pietro Zilio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F647D6A5-5E51-45D6-8F20-919AC973C41A}"/>
              </a:ext>
            </a:extLst>
          </p:cNvPr>
          <p:cNvSpPr txBox="1"/>
          <p:nvPr/>
        </p:nvSpPr>
        <p:spPr>
          <a:xfrm>
            <a:off x="4563764" y="1553677"/>
            <a:ext cx="4275741" cy="29927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065">
              <a:lnSpc>
                <a:spcPct val="100000"/>
              </a:lnSpc>
              <a:spcBef>
                <a:spcPts val="190"/>
              </a:spcBef>
              <a:buClr>
                <a:srgbClr val="3F3F3F"/>
              </a:buClr>
              <a:buSzPct val="109090"/>
              <a:tabLst>
                <a:tab pos="241300" algn="l"/>
                <a:tab pos="241935" algn="l"/>
              </a:tabLst>
            </a:pPr>
            <a:r>
              <a:rPr lang="it-IT" sz="1200" spc="-20" dirty="0">
                <a:latin typeface="Trebuchet MS"/>
                <a:cs typeface="Trebuchet MS"/>
              </a:rPr>
              <a:t>FACEBOOK</a:t>
            </a:r>
          </a:p>
          <a:p>
            <a:pPr marL="241300" indent="-229235">
              <a:lnSpc>
                <a:spcPct val="100000"/>
              </a:lnSpc>
              <a:spcBef>
                <a:spcPts val="190"/>
              </a:spcBef>
              <a:buClr>
                <a:srgbClr val="3F3F3F"/>
              </a:buClr>
              <a:buSzPct val="109090"/>
              <a:buFont typeface="Times New Roman"/>
              <a:buChar char="▪"/>
              <a:tabLst>
                <a:tab pos="241300" algn="l"/>
                <a:tab pos="241935" algn="l"/>
              </a:tabLst>
            </a:pPr>
            <a:r>
              <a:rPr lang="it-IT" sz="1200" spc="-20" dirty="0">
                <a:latin typeface="Trebuchet MS"/>
                <a:cs typeface="Trebuchet MS"/>
              </a:rPr>
              <a:t>Pagine</a:t>
            </a:r>
            <a:endParaRPr lang="it-IT" sz="1200" dirty="0">
              <a:latin typeface="Trebuchet MS"/>
              <a:cs typeface="Trebuchet MS"/>
            </a:endParaRPr>
          </a:p>
          <a:p>
            <a:pPr marL="241300" indent="-229235">
              <a:lnSpc>
                <a:spcPct val="100000"/>
              </a:lnSpc>
              <a:spcBef>
                <a:spcPts val="204"/>
              </a:spcBef>
              <a:buClr>
                <a:srgbClr val="3F3F3F"/>
              </a:buClr>
              <a:buSzPct val="109090"/>
              <a:buFont typeface="Times New Roman"/>
              <a:buChar char="▪"/>
              <a:tabLst>
                <a:tab pos="241300" algn="l"/>
                <a:tab pos="241935" algn="l"/>
              </a:tabLst>
            </a:pPr>
            <a:r>
              <a:rPr lang="it-IT" sz="1200" i="1" spc="-30" dirty="0">
                <a:latin typeface="Trebuchet MS"/>
                <a:cs typeface="Trebuchet MS"/>
              </a:rPr>
              <a:t>Page</a:t>
            </a:r>
            <a:r>
              <a:rPr lang="it-IT" sz="1200" i="1" spc="-135" dirty="0">
                <a:latin typeface="Trebuchet MS"/>
                <a:cs typeface="Trebuchet MS"/>
              </a:rPr>
              <a:t> </a:t>
            </a:r>
            <a:r>
              <a:rPr lang="it-IT" sz="1200" i="1" spc="-50" dirty="0" err="1">
                <a:latin typeface="Trebuchet MS"/>
                <a:cs typeface="Trebuchet MS"/>
              </a:rPr>
              <a:t>tabs</a:t>
            </a:r>
            <a:r>
              <a:rPr lang="it-IT" sz="1200" i="1" spc="-100" dirty="0">
                <a:latin typeface="Trebuchet MS"/>
                <a:cs typeface="Trebuchet MS"/>
              </a:rPr>
              <a:t> </a:t>
            </a:r>
            <a:r>
              <a:rPr lang="it-IT" sz="1200" spc="-40" dirty="0">
                <a:latin typeface="Trebuchet MS"/>
                <a:cs typeface="Trebuchet MS"/>
              </a:rPr>
              <a:t>(sezioni</a:t>
            </a:r>
            <a:r>
              <a:rPr lang="it-IT" sz="1200" spc="-100" dirty="0">
                <a:latin typeface="Trebuchet MS"/>
                <a:cs typeface="Trebuchet MS"/>
              </a:rPr>
              <a:t> </a:t>
            </a:r>
            <a:r>
              <a:rPr lang="it-IT" sz="1200" spc="-40" dirty="0">
                <a:latin typeface="Trebuchet MS"/>
                <a:cs typeface="Trebuchet MS"/>
              </a:rPr>
              <a:t>personalizzate</a:t>
            </a:r>
            <a:r>
              <a:rPr lang="it-IT" sz="1200" spc="-100" dirty="0">
                <a:latin typeface="Trebuchet MS"/>
                <a:cs typeface="Trebuchet MS"/>
              </a:rPr>
              <a:t> </a:t>
            </a:r>
            <a:r>
              <a:rPr lang="it-IT" sz="1200" spc="-45" dirty="0">
                <a:latin typeface="Trebuchet MS"/>
                <a:cs typeface="Trebuchet MS"/>
              </a:rPr>
              <a:t>delle</a:t>
            </a:r>
            <a:r>
              <a:rPr lang="it-IT" sz="1200" spc="-90" dirty="0">
                <a:latin typeface="Trebuchet MS"/>
                <a:cs typeface="Trebuchet MS"/>
              </a:rPr>
              <a:t> </a:t>
            </a:r>
            <a:r>
              <a:rPr lang="it-IT" sz="1200" spc="-15" dirty="0">
                <a:latin typeface="Trebuchet MS"/>
                <a:cs typeface="Trebuchet MS"/>
              </a:rPr>
              <a:t>pagine</a:t>
            </a:r>
            <a:r>
              <a:rPr lang="it-IT" sz="1200" spc="-100" dirty="0">
                <a:latin typeface="Trebuchet MS"/>
                <a:cs typeface="Trebuchet MS"/>
              </a:rPr>
              <a:t> </a:t>
            </a:r>
            <a:r>
              <a:rPr lang="it-IT" sz="1200" spc="-35" dirty="0">
                <a:latin typeface="Trebuchet MS"/>
                <a:cs typeface="Trebuchet MS"/>
              </a:rPr>
              <a:t>Facebook)</a:t>
            </a:r>
            <a:endParaRPr lang="it-IT" sz="1200" dirty="0">
              <a:latin typeface="Trebuchet MS"/>
              <a:cs typeface="Trebuchet MS"/>
            </a:endParaRPr>
          </a:p>
          <a:p>
            <a:pPr marL="241300" indent="-229235">
              <a:lnSpc>
                <a:spcPct val="100000"/>
              </a:lnSpc>
              <a:spcBef>
                <a:spcPts val="210"/>
              </a:spcBef>
              <a:buClr>
                <a:srgbClr val="3F3F3F"/>
              </a:buClr>
              <a:buSzPct val="109090"/>
              <a:buFont typeface="Times New Roman"/>
              <a:buChar char="▪"/>
              <a:tabLst>
                <a:tab pos="241300" algn="l"/>
                <a:tab pos="241935" algn="l"/>
              </a:tabLst>
            </a:pPr>
            <a:r>
              <a:rPr lang="it-IT" sz="1200" spc="-25" dirty="0">
                <a:latin typeface="Trebuchet MS"/>
                <a:cs typeface="Trebuchet MS"/>
              </a:rPr>
              <a:t>Post</a:t>
            </a:r>
            <a:r>
              <a:rPr lang="it-IT" sz="1200" spc="-95" dirty="0">
                <a:latin typeface="Trebuchet MS"/>
                <a:cs typeface="Trebuchet MS"/>
              </a:rPr>
              <a:t> </a:t>
            </a:r>
            <a:r>
              <a:rPr lang="it-IT" sz="1200" spc="-25" dirty="0">
                <a:latin typeface="Trebuchet MS"/>
                <a:cs typeface="Trebuchet MS"/>
              </a:rPr>
              <a:t>in</a:t>
            </a:r>
            <a:r>
              <a:rPr lang="it-IT" sz="1200" spc="-95" dirty="0">
                <a:latin typeface="Trebuchet MS"/>
                <a:cs typeface="Trebuchet MS"/>
              </a:rPr>
              <a:t> </a:t>
            </a:r>
            <a:r>
              <a:rPr lang="it-IT" sz="1200" spc="-35" dirty="0">
                <a:latin typeface="Trebuchet MS"/>
                <a:cs typeface="Trebuchet MS"/>
              </a:rPr>
              <a:t>bacheca</a:t>
            </a:r>
            <a:r>
              <a:rPr lang="it-IT" sz="1200" spc="-95" dirty="0">
                <a:latin typeface="Trebuchet MS"/>
                <a:cs typeface="Trebuchet MS"/>
              </a:rPr>
              <a:t> </a:t>
            </a:r>
            <a:r>
              <a:rPr lang="it-IT" sz="1200" spc="-10" dirty="0">
                <a:latin typeface="Trebuchet MS"/>
                <a:cs typeface="Trebuchet MS"/>
              </a:rPr>
              <a:t>(possono</a:t>
            </a:r>
            <a:r>
              <a:rPr lang="it-IT" sz="1200" spc="-95" dirty="0">
                <a:latin typeface="Trebuchet MS"/>
                <a:cs typeface="Trebuchet MS"/>
              </a:rPr>
              <a:t> </a:t>
            </a:r>
            <a:r>
              <a:rPr lang="it-IT" sz="1200" spc="-40" dirty="0">
                <a:latin typeface="Trebuchet MS"/>
                <a:cs typeface="Trebuchet MS"/>
              </a:rPr>
              <a:t>includere</a:t>
            </a:r>
            <a:r>
              <a:rPr lang="it-IT" sz="1200" spc="-95" dirty="0">
                <a:latin typeface="Trebuchet MS"/>
                <a:cs typeface="Trebuchet MS"/>
              </a:rPr>
              <a:t> </a:t>
            </a:r>
            <a:r>
              <a:rPr lang="it-IT" sz="1200" spc="-65" dirty="0">
                <a:latin typeface="Trebuchet MS"/>
                <a:cs typeface="Trebuchet MS"/>
              </a:rPr>
              <a:t>testo,</a:t>
            </a:r>
            <a:r>
              <a:rPr lang="it-IT" sz="1200" spc="-95" dirty="0">
                <a:latin typeface="Trebuchet MS"/>
                <a:cs typeface="Trebuchet MS"/>
              </a:rPr>
              <a:t> </a:t>
            </a:r>
            <a:r>
              <a:rPr lang="it-IT" sz="1200" spc="-70" dirty="0">
                <a:latin typeface="Trebuchet MS"/>
                <a:cs typeface="Trebuchet MS"/>
              </a:rPr>
              <a:t>link,</a:t>
            </a:r>
            <a:r>
              <a:rPr lang="it-IT" sz="1200" spc="-95" dirty="0">
                <a:latin typeface="Trebuchet MS"/>
                <a:cs typeface="Trebuchet MS"/>
              </a:rPr>
              <a:t> </a:t>
            </a:r>
            <a:r>
              <a:rPr lang="it-IT" sz="1200" spc="-20" dirty="0">
                <a:latin typeface="Trebuchet MS"/>
                <a:cs typeface="Trebuchet MS"/>
              </a:rPr>
              <a:t>immagini</a:t>
            </a:r>
            <a:r>
              <a:rPr lang="it-IT" sz="1200" spc="-95" dirty="0">
                <a:latin typeface="Trebuchet MS"/>
                <a:cs typeface="Trebuchet MS"/>
              </a:rPr>
              <a:t> </a:t>
            </a:r>
            <a:r>
              <a:rPr lang="it-IT" sz="1200" spc="-50" dirty="0">
                <a:latin typeface="Trebuchet MS"/>
                <a:cs typeface="Trebuchet MS"/>
              </a:rPr>
              <a:t>e</a:t>
            </a:r>
            <a:r>
              <a:rPr lang="it-IT" sz="1200" spc="-95" dirty="0">
                <a:latin typeface="Trebuchet MS"/>
                <a:cs typeface="Trebuchet MS"/>
              </a:rPr>
              <a:t> </a:t>
            </a:r>
            <a:r>
              <a:rPr lang="it-IT" sz="1200" spc="-35" dirty="0">
                <a:latin typeface="Trebuchet MS"/>
                <a:cs typeface="Trebuchet MS"/>
              </a:rPr>
              <a:t>video)</a:t>
            </a:r>
            <a:endParaRPr lang="it-IT" sz="1200" dirty="0">
              <a:latin typeface="Trebuchet MS"/>
              <a:cs typeface="Trebuchet MS"/>
            </a:endParaRPr>
          </a:p>
          <a:p>
            <a:pPr marL="241300" indent="-229235">
              <a:lnSpc>
                <a:spcPct val="100000"/>
              </a:lnSpc>
              <a:spcBef>
                <a:spcPts val="210"/>
              </a:spcBef>
              <a:buClr>
                <a:srgbClr val="3F3F3F"/>
              </a:buClr>
              <a:buSzPct val="109090"/>
              <a:buFont typeface="Times New Roman"/>
              <a:buChar char="▪"/>
              <a:tabLst>
                <a:tab pos="241300" algn="l"/>
                <a:tab pos="241935" algn="l"/>
              </a:tabLst>
            </a:pPr>
            <a:r>
              <a:rPr lang="it-IT" sz="1200" spc="-30" dirty="0" err="1">
                <a:latin typeface="Trebuchet MS"/>
                <a:cs typeface="Trebuchet MS"/>
              </a:rPr>
              <a:t>Mention</a:t>
            </a:r>
            <a:r>
              <a:rPr lang="it-IT" sz="1200" spc="-30" dirty="0">
                <a:latin typeface="Trebuchet MS"/>
                <a:cs typeface="Trebuchet MS"/>
              </a:rPr>
              <a:t>,</a:t>
            </a:r>
            <a:r>
              <a:rPr lang="it-IT" sz="1200" spc="-100" dirty="0">
                <a:latin typeface="Trebuchet MS"/>
                <a:cs typeface="Trebuchet MS"/>
              </a:rPr>
              <a:t> </a:t>
            </a:r>
            <a:r>
              <a:rPr lang="it-IT" sz="1200" spc="-45" dirty="0">
                <a:latin typeface="Trebuchet MS"/>
                <a:cs typeface="Trebuchet MS"/>
              </a:rPr>
              <a:t>commenti,</a:t>
            </a:r>
            <a:r>
              <a:rPr lang="it-IT" sz="1200" spc="-100" dirty="0">
                <a:latin typeface="Trebuchet MS"/>
                <a:cs typeface="Trebuchet MS"/>
              </a:rPr>
              <a:t> </a:t>
            </a:r>
            <a:r>
              <a:rPr lang="it-IT" sz="1200" spc="-55" dirty="0">
                <a:latin typeface="Trebuchet MS"/>
                <a:cs typeface="Trebuchet MS"/>
              </a:rPr>
              <a:t>like</a:t>
            </a:r>
            <a:r>
              <a:rPr lang="it-IT" sz="1200" spc="-105" dirty="0">
                <a:latin typeface="Trebuchet MS"/>
                <a:cs typeface="Trebuchet MS"/>
              </a:rPr>
              <a:t> </a:t>
            </a:r>
            <a:r>
              <a:rPr lang="it-IT" sz="1200" spc="-50" dirty="0">
                <a:latin typeface="Trebuchet MS"/>
                <a:cs typeface="Trebuchet MS"/>
              </a:rPr>
              <a:t>e</a:t>
            </a:r>
            <a:r>
              <a:rPr lang="it-IT" sz="1200" spc="-100" dirty="0">
                <a:latin typeface="Trebuchet MS"/>
                <a:cs typeface="Trebuchet MS"/>
              </a:rPr>
              <a:t> </a:t>
            </a:r>
            <a:r>
              <a:rPr lang="it-IT" sz="1200" spc="-25" dirty="0">
                <a:latin typeface="Trebuchet MS"/>
                <a:cs typeface="Trebuchet MS"/>
              </a:rPr>
              <a:t>condivisioni</a:t>
            </a:r>
            <a:endParaRPr lang="it-IT" sz="1200" dirty="0">
              <a:latin typeface="Trebuchet MS"/>
              <a:cs typeface="Trebuchet MS"/>
            </a:endParaRPr>
          </a:p>
          <a:p>
            <a:pPr marL="241300" marR="6350" indent="-228600">
              <a:lnSpc>
                <a:spcPct val="110500"/>
              </a:lnSpc>
              <a:spcBef>
                <a:spcPts val="65"/>
              </a:spcBef>
              <a:buClr>
                <a:srgbClr val="3F3F3F"/>
              </a:buClr>
              <a:buSzPct val="109090"/>
              <a:buFont typeface="Times New Roman"/>
              <a:buChar char="▪"/>
              <a:tabLst>
                <a:tab pos="241300" algn="l"/>
                <a:tab pos="241935" algn="l"/>
              </a:tabLst>
            </a:pPr>
            <a:r>
              <a:rPr lang="it-IT" sz="1200" spc="-20" dirty="0">
                <a:latin typeface="Trebuchet MS"/>
                <a:cs typeface="Trebuchet MS"/>
              </a:rPr>
              <a:t>Messaggistica</a:t>
            </a:r>
            <a:r>
              <a:rPr lang="it-IT" sz="1200" spc="295" dirty="0">
                <a:latin typeface="Trebuchet MS"/>
                <a:cs typeface="Trebuchet MS"/>
              </a:rPr>
              <a:t> </a:t>
            </a:r>
            <a:r>
              <a:rPr lang="it-IT" sz="1200" spc="-45" dirty="0">
                <a:latin typeface="Trebuchet MS"/>
                <a:cs typeface="Trebuchet MS"/>
              </a:rPr>
              <a:t>istantanea</a:t>
            </a:r>
            <a:r>
              <a:rPr lang="it-IT" sz="1200" spc="245" dirty="0">
                <a:latin typeface="Trebuchet MS"/>
                <a:cs typeface="Trebuchet MS"/>
              </a:rPr>
              <a:t> </a:t>
            </a:r>
            <a:r>
              <a:rPr lang="it-IT" sz="1200" spc="-45" dirty="0">
                <a:latin typeface="Trebuchet MS"/>
                <a:cs typeface="Trebuchet MS"/>
              </a:rPr>
              <a:t>(inclusa</a:t>
            </a:r>
            <a:r>
              <a:rPr lang="it-IT" sz="1200" spc="-40" dirty="0">
                <a:latin typeface="Trebuchet MS"/>
                <a:cs typeface="Trebuchet MS"/>
              </a:rPr>
              <a:t> </a:t>
            </a:r>
            <a:r>
              <a:rPr lang="it-IT" sz="1200" spc="-60" dirty="0">
                <a:latin typeface="Trebuchet MS"/>
                <a:cs typeface="Trebuchet MS"/>
              </a:rPr>
              <a:t>la</a:t>
            </a:r>
            <a:r>
              <a:rPr lang="it-IT" sz="1200" spc="-55" dirty="0">
                <a:latin typeface="Trebuchet MS"/>
                <a:cs typeface="Trebuchet MS"/>
              </a:rPr>
              <a:t> </a:t>
            </a:r>
            <a:r>
              <a:rPr lang="it-IT" sz="1200" spc="-35" dirty="0">
                <a:latin typeface="Trebuchet MS"/>
                <a:cs typeface="Trebuchet MS"/>
              </a:rPr>
              <a:t>possibilità</a:t>
            </a:r>
            <a:r>
              <a:rPr lang="it-IT" sz="1200" spc="-30" dirty="0">
                <a:latin typeface="Trebuchet MS"/>
                <a:cs typeface="Trebuchet MS"/>
              </a:rPr>
              <a:t> di</a:t>
            </a:r>
            <a:r>
              <a:rPr lang="it-IT" sz="1200" spc="-25" dirty="0">
                <a:latin typeface="Trebuchet MS"/>
                <a:cs typeface="Trebuchet MS"/>
              </a:rPr>
              <a:t> </a:t>
            </a:r>
            <a:r>
              <a:rPr lang="it-IT" sz="1200" spc="-50" dirty="0">
                <a:latin typeface="Trebuchet MS"/>
                <a:cs typeface="Trebuchet MS"/>
              </a:rPr>
              <a:t>automatizzare</a:t>
            </a:r>
            <a:r>
              <a:rPr lang="it-IT" sz="1200" spc="-45" dirty="0">
                <a:latin typeface="Trebuchet MS"/>
                <a:cs typeface="Trebuchet MS"/>
              </a:rPr>
              <a:t> </a:t>
            </a:r>
            <a:r>
              <a:rPr lang="it-IT" sz="1200" spc="-60" dirty="0">
                <a:latin typeface="Trebuchet MS"/>
                <a:cs typeface="Trebuchet MS"/>
              </a:rPr>
              <a:t>la </a:t>
            </a:r>
            <a:r>
              <a:rPr lang="it-IT" sz="1200" spc="-320" dirty="0">
                <a:latin typeface="Trebuchet MS"/>
                <a:cs typeface="Trebuchet MS"/>
              </a:rPr>
              <a:t> </a:t>
            </a:r>
            <a:r>
              <a:rPr lang="it-IT" sz="1200" spc="-30" dirty="0">
                <a:latin typeface="Trebuchet MS"/>
                <a:cs typeface="Trebuchet MS"/>
              </a:rPr>
              <a:t>conversazio</a:t>
            </a:r>
            <a:r>
              <a:rPr lang="it-IT" sz="1200" spc="-25" dirty="0">
                <a:latin typeface="Trebuchet MS"/>
                <a:cs typeface="Trebuchet MS"/>
              </a:rPr>
              <a:t>n</a:t>
            </a:r>
            <a:r>
              <a:rPr lang="it-IT" sz="1200" spc="-50" dirty="0">
                <a:latin typeface="Trebuchet MS"/>
                <a:cs typeface="Trebuchet MS"/>
              </a:rPr>
              <a:t>e</a:t>
            </a:r>
            <a:r>
              <a:rPr lang="it-IT" sz="1200" spc="-100" dirty="0">
                <a:latin typeface="Trebuchet MS"/>
                <a:cs typeface="Trebuchet MS"/>
              </a:rPr>
              <a:t> </a:t>
            </a:r>
            <a:r>
              <a:rPr lang="it-IT" sz="1200" spc="-15" dirty="0">
                <a:latin typeface="Trebuchet MS"/>
                <a:cs typeface="Trebuchet MS"/>
              </a:rPr>
              <a:t>con</a:t>
            </a:r>
            <a:r>
              <a:rPr lang="it-IT" sz="1200" spc="-100" dirty="0">
                <a:latin typeface="Trebuchet MS"/>
                <a:cs typeface="Trebuchet MS"/>
              </a:rPr>
              <a:t> </a:t>
            </a:r>
            <a:r>
              <a:rPr lang="it-IT" sz="1200" spc="-60" dirty="0">
                <a:latin typeface="Trebuchet MS"/>
                <a:cs typeface="Trebuchet MS"/>
              </a:rPr>
              <a:t>i</a:t>
            </a:r>
            <a:r>
              <a:rPr lang="it-IT" sz="1200" spc="-100" dirty="0">
                <a:latin typeface="Trebuchet MS"/>
                <a:cs typeface="Trebuchet MS"/>
              </a:rPr>
              <a:t> </a:t>
            </a:r>
            <a:r>
              <a:rPr lang="it-IT" sz="1200" spc="-40" dirty="0">
                <a:latin typeface="Trebuchet MS"/>
                <a:cs typeface="Trebuchet MS"/>
              </a:rPr>
              <a:t>chatbot)</a:t>
            </a:r>
            <a:endParaRPr lang="it-IT" sz="1200" dirty="0">
              <a:latin typeface="Trebuchet MS"/>
              <a:cs typeface="Trebuchet MS"/>
            </a:endParaRPr>
          </a:p>
          <a:p>
            <a:pPr marL="241300" indent="-229235">
              <a:lnSpc>
                <a:spcPct val="100000"/>
              </a:lnSpc>
              <a:spcBef>
                <a:spcPts val="204"/>
              </a:spcBef>
              <a:buClr>
                <a:srgbClr val="3F3F3F"/>
              </a:buClr>
              <a:buSzPct val="109090"/>
              <a:buFont typeface="Times New Roman"/>
              <a:buChar char="▪"/>
              <a:tabLst>
                <a:tab pos="241300" algn="l"/>
                <a:tab pos="241935" algn="l"/>
              </a:tabLst>
            </a:pPr>
            <a:r>
              <a:rPr lang="it-IT" sz="1200" spc="-35" dirty="0">
                <a:latin typeface="Trebuchet MS"/>
                <a:cs typeface="Trebuchet MS"/>
              </a:rPr>
              <a:t>Inserzioni</a:t>
            </a:r>
            <a:r>
              <a:rPr lang="it-IT" sz="1200" spc="-100" dirty="0">
                <a:latin typeface="Trebuchet MS"/>
                <a:cs typeface="Trebuchet MS"/>
              </a:rPr>
              <a:t> </a:t>
            </a:r>
            <a:r>
              <a:rPr lang="it-IT" sz="1200" spc="-50" dirty="0">
                <a:latin typeface="Trebuchet MS"/>
                <a:cs typeface="Trebuchet MS"/>
              </a:rPr>
              <a:t>a</a:t>
            </a:r>
            <a:r>
              <a:rPr lang="it-IT" sz="1200" spc="-100" dirty="0">
                <a:latin typeface="Trebuchet MS"/>
                <a:cs typeface="Trebuchet MS"/>
              </a:rPr>
              <a:t> </a:t>
            </a:r>
            <a:r>
              <a:rPr lang="it-IT" sz="1200" spc="-15" dirty="0">
                <a:latin typeface="Trebuchet MS"/>
                <a:cs typeface="Trebuchet MS"/>
              </a:rPr>
              <a:t>pagamento</a:t>
            </a:r>
            <a:r>
              <a:rPr lang="it-IT" sz="1200" spc="-100" dirty="0">
                <a:latin typeface="Trebuchet MS"/>
                <a:cs typeface="Trebuchet MS"/>
              </a:rPr>
              <a:t> </a:t>
            </a:r>
            <a:r>
              <a:rPr lang="it-IT" sz="1200" spc="-35" dirty="0">
                <a:latin typeface="Trebuchet MS"/>
                <a:cs typeface="Trebuchet MS"/>
              </a:rPr>
              <a:t>(Facebook</a:t>
            </a:r>
            <a:r>
              <a:rPr lang="it-IT" sz="1200" spc="-100" dirty="0">
                <a:latin typeface="Trebuchet MS"/>
                <a:cs typeface="Trebuchet MS"/>
              </a:rPr>
              <a:t> </a:t>
            </a:r>
            <a:r>
              <a:rPr lang="it-IT" sz="1200" spc="-20" dirty="0" err="1">
                <a:latin typeface="Trebuchet MS"/>
                <a:cs typeface="Trebuchet MS"/>
              </a:rPr>
              <a:t>Ads</a:t>
            </a:r>
            <a:r>
              <a:rPr lang="it-IT" sz="1200" spc="-20" dirty="0">
                <a:latin typeface="Trebuchet MS"/>
                <a:cs typeface="Trebuchet MS"/>
              </a:rPr>
              <a:t>)</a:t>
            </a:r>
            <a:endParaRPr lang="it-IT" sz="1200" dirty="0">
              <a:latin typeface="Trebuchet MS"/>
              <a:cs typeface="Trebuchet MS"/>
            </a:endParaRPr>
          </a:p>
          <a:p>
            <a:pPr marL="241300" indent="-229235">
              <a:lnSpc>
                <a:spcPct val="100000"/>
              </a:lnSpc>
              <a:spcBef>
                <a:spcPts val="210"/>
              </a:spcBef>
              <a:buClr>
                <a:srgbClr val="3F3F3F"/>
              </a:buClr>
              <a:buSzPct val="109090"/>
              <a:buFont typeface="Times New Roman"/>
              <a:buChar char="▪"/>
              <a:tabLst>
                <a:tab pos="241300" algn="l"/>
                <a:tab pos="241935" algn="l"/>
              </a:tabLst>
            </a:pPr>
            <a:r>
              <a:rPr lang="it-IT" sz="1200" spc="-45" dirty="0">
                <a:latin typeface="Trebuchet MS"/>
                <a:cs typeface="Trebuchet MS"/>
              </a:rPr>
              <a:t>Diretta</a:t>
            </a:r>
            <a:r>
              <a:rPr lang="it-IT" sz="1200" spc="-100" dirty="0">
                <a:latin typeface="Trebuchet MS"/>
                <a:cs typeface="Trebuchet MS"/>
              </a:rPr>
              <a:t> </a:t>
            </a:r>
            <a:r>
              <a:rPr lang="it-IT" sz="1200" spc="-20" dirty="0">
                <a:latin typeface="Trebuchet MS"/>
                <a:cs typeface="Trebuchet MS"/>
              </a:rPr>
              <a:t>video</a:t>
            </a:r>
            <a:r>
              <a:rPr lang="it-IT" sz="1200" spc="-100" dirty="0">
                <a:latin typeface="Trebuchet MS"/>
                <a:cs typeface="Trebuchet MS"/>
              </a:rPr>
              <a:t> </a:t>
            </a:r>
            <a:r>
              <a:rPr lang="it-IT" sz="1200" spc="-35" dirty="0">
                <a:latin typeface="Trebuchet MS"/>
                <a:cs typeface="Trebuchet MS"/>
              </a:rPr>
              <a:t>(Facebook</a:t>
            </a:r>
            <a:r>
              <a:rPr lang="it-IT" sz="1200" spc="-95" dirty="0">
                <a:latin typeface="Trebuchet MS"/>
                <a:cs typeface="Trebuchet MS"/>
              </a:rPr>
              <a:t> </a:t>
            </a:r>
            <a:r>
              <a:rPr lang="it-IT" sz="1200" spc="-50" dirty="0">
                <a:latin typeface="Trebuchet MS"/>
                <a:cs typeface="Trebuchet MS"/>
              </a:rPr>
              <a:t>Live)</a:t>
            </a:r>
            <a:endParaRPr lang="it-IT" sz="1200" dirty="0">
              <a:latin typeface="Trebuchet MS"/>
              <a:cs typeface="Trebuchet MS"/>
            </a:endParaRPr>
          </a:p>
          <a:p>
            <a:pPr marL="241300" indent="-229235">
              <a:lnSpc>
                <a:spcPct val="100000"/>
              </a:lnSpc>
              <a:spcBef>
                <a:spcPts val="204"/>
              </a:spcBef>
              <a:buClr>
                <a:srgbClr val="3F3F3F"/>
              </a:buClr>
              <a:buSzPct val="109090"/>
              <a:buFont typeface="Times New Roman"/>
              <a:buChar char="▪"/>
              <a:tabLst>
                <a:tab pos="241300" algn="l"/>
                <a:tab pos="241935" algn="l"/>
              </a:tabLst>
            </a:pPr>
            <a:r>
              <a:rPr lang="it-IT" sz="1200" spc="-30" dirty="0">
                <a:latin typeface="Trebuchet MS"/>
                <a:cs typeface="Trebuchet MS"/>
              </a:rPr>
              <a:t>Applicazioni</a:t>
            </a:r>
            <a:endParaRPr lang="it-IT" sz="1200" dirty="0">
              <a:latin typeface="Trebuchet MS"/>
              <a:cs typeface="Trebuchet MS"/>
            </a:endParaRPr>
          </a:p>
          <a:p>
            <a:pPr marL="241300" indent="-229235">
              <a:lnSpc>
                <a:spcPct val="100000"/>
              </a:lnSpc>
              <a:spcBef>
                <a:spcPts val="210"/>
              </a:spcBef>
              <a:buClr>
                <a:srgbClr val="3F3F3F"/>
              </a:buClr>
              <a:buSzPct val="109090"/>
              <a:buFont typeface="Times New Roman"/>
              <a:buChar char="▪"/>
              <a:tabLst>
                <a:tab pos="241300" algn="l"/>
                <a:tab pos="241935" algn="l"/>
              </a:tabLst>
            </a:pPr>
            <a:r>
              <a:rPr lang="it-IT" sz="1200" spc="-40" dirty="0">
                <a:latin typeface="Trebuchet MS"/>
                <a:cs typeface="Trebuchet MS"/>
              </a:rPr>
              <a:t>Eventi</a:t>
            </a:r>
            <a:endParaRPr lang="it-IT" sz="1200" dirty="0">
              <a:latin typeface="Trebuchet MS"/>
              <a:cs typeface="Trebuchet MS"/>
            </a:endParaRPr>
          </a:p>
          <a:p>
            <a:pPr marL="241300" indent="-229235">
              <a:lnSpc>
                <a:spcPct val="100000"/>
              </a:lnSpc>
              <a:spcBef>
                <a:spcPts val="204"/>
              </a:spcBef>
              <a:buClr>
                <a:srgbClr val="3F3F3F"/>
              </a:buClr>
              <a:buSzPct val="109090"/>
              <a:buFont typeface="Times New Roman"/>
              <a:buChar char="▪"/>
              <a:tabLst>
                <a:tab pos="241300" algn="l"/>
                <a:tab pos="241935" algn="l"/>
              </a:tabLst>
            </a:pPr>
            <a:r>
              <a:rPr lang="it-IT" sz="1200" spc="-45" dirty="0">
                <a:latin typeface="Trebuchet MS"/>
                <a:cs typeface="Trebuchet MS"/>
              </a:rPr>
              <a:t>Statistiche</a:t>
            </a:r>
            <a:r>
              <a:rPr lang="it-IT" sz="1200" spc="-100" dirty="0">
                <a:latin typeface="Trebuchet MS"/>
                <a:cs typeface="Trebuchet MS"/>
              </a:rPr>
              <a:t> </a:t>
            </a:r>
            <a:r>
              <a:rPr lang="it-IT" sz="1200" spc="-40" dirty="0">
                <a:latin typeface="Trebuchet MS"/>
                <a:cs typeface="Trebuchet MS"/>
              </a:rPr>
              <a:t>sulla</a:t>
            </a:r>
            <a:r>
              <a:rPr lang="it-IT" sz="1200" spc="-100" dirty="0">
                <a:latin typeface="Trebuchet MS"/>
                <a:cs typeface="Trebuchet MS"/>
              </a:rPr>
              <a:t> </a:t>
            </a:r>
            <a:r>
              <a:rPr lang="it-IT" sz="1200" spc="-30" dirty="0">
                <a:latin typeface="Trebuchet MS"/>
                <a:cs typeface="Trebuchet MS"/>
              </a:rPr>
              <a:t>propria</a:t>
            </a:r>
            <a:r>
              <a:rPr lang="it-IT" sz="1200" spc="-95" dirty="0">
                <a:latin typeface="Trebuchet MS"/>
                <a:cs typeface="Trebuchet MS"/>
              </a:rPr>
              <a:t> </a:t>
            </a:r>
            <a:r>
              <a:rPr lang="it-IT" sz="1200" spc="-15" dirty="0">
                <a:latin typeface="Trebuchet MS"/>
                <a:cs typeface="Trebuchet MS"/>
              </a:rPr>
              <a:t>pagina</a:t>
            </a:r>
            <a:r>
              <a:rPr lang="it-IT" sz="1200" spc="-100" dirty="0">
                <a:latin typeface="Trebuchet MS"/>
                <a:cs typeface="Trebuchet MS"/>
              </a:rPr>
              <a:t> </a:t>
            </a:r>
            <a:r>
              <a:rPr lang="it-IT" sz="1200" spc="-35" dirty="0">
                <a:latin typeface="Trebuchet MS"/>
                <a:cs typeface="Trebuchet MS"/>
              </a:rPr>
              <a:t>(Facebook</a:t>
            </a:r>
            <a:r>
              <a:rPr lang="it-IT" sz="1200" spc="-95" dirty="0">
                <a:latin typeface="Trebuchet MS"/>
                <a:cs typeface="Trebuchet MS"/>
              </a:rPr>
              <a:t> </a:t>
            </a:r>
            <a:r>
              <a:rPr lang="it-IT" sz="1200" spc="-40" dirty="0">
                <a:latin typeface="Trebuchet MS"/>
                <a:cs typeface="Trebuchet MS"/>
              </a:rPr>
              <a:t>Insights).</a:t>
            </a:r>
            <a:endParaRPr lang="it-IT" sz="12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3F3F3F"/>
              </a:buClr>
              <a:buFont typeface="Times New Roman"/>
              <a:buChar char="▪"/>
            </a:pPr>
            <a:endParaRPr lang="it-IT" sz="1400" dirty="0">
              <a:latin typeface="Trebuchet MS"/>
              <a:cs typeface="Trebuchet MS"/>
            </a:endParaRPr>
          </a:p>
        </p:txBody>
      </p:sp>
      <p:pic>
        <p:nvPicPr>
          <p:cNvPr id="9220" name="Picture 4">
            <a:extLst>
              <a:ext uri="{FF2B5EF4-FFF2-40B4-BE49-F238E27FC236}">
                <a16:creationId xmlns:a16="http://schemas.microsoft.com/office/drawing/2014/main" id="{D547BB56-4915-451B-B14C-47BD761429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9185" y="2911474"/>
            <a:ext cx="1157405" cy="1157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3668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  <p:bldP spid="1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 scenario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55" y="1213668"/>
            <a:ext cx="6871725" cy="143240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000" dirty="0" err="1">
                <a:latin typeface="Trebuchet MS" panose="020B0603020202020204" pitchFamily="34" charset="0"/>
              </a:rPr>
              <a:t>Definizione</a:t>
            </a:r>
            <a:endParaRPr lang="en-US" sz="2000" dirty="0">
              <a:latin typeface="Trebuchet MS" panose="020B0603020202020204" pitchFamily="34" charset="0"/>
            </a:endParaRPr>
          </a:p>
          <a:p>
            <a:pPr marL="0" indent="0">
              <a:buNone/>
            </a:pPr>
            <a:endParaRPr lang="en-US" sz="2000" b="1" i="1" dirty="0">
              <a:latin typeface="Trebuchet MS" panose="020B0603020202020204" pitchFamily="34" charset="0"/>
            </a:endParaRPr>
          </a:p>
          <a:p>
            <a:pPr marL="0" indent="0">
              <a:buNone/>
            </a:pPr>
            <a:r>
              <a:rPr lang="en-US" sz="2000" b="1" i="1" dirty="0">
                <a:latin typeface="Trebuchet MS" panose="020B0603020202020204" pitchFamily="34" charset="0"/>
              </a:rPr>
              <a:t>Come </a:t>
            </a:r>
            <a:r>
              <a:rPr lang="en-US" sz="2000" b="1" i="1" dirty="0" err="1">
                <a:latin typeface="Trebuchet MS" panose="020B0603020202020204" pitchFamily="34" charset="0"/>
              </a:rPr>
              <a:t>definiamo</a:t>
            </a:r>
            <a:r>
              <a:rPr lang="en-US" sz="2000" b="1" i="1" dirty="0">
                <a:latin typeface="Trebuchet MS" panose="020B0603020202020204" pitchFamily="34" charset="0"/>
              </a:rPr>
              <a:t> </a:t>
            </a:r>
            <a:r>
              <a:rPr lang="en-US" sz="2000" b="1" i="1" dirty="0" err="1">
                <a:latin typeface="Trebuchet MS" panose="020B0603020202020204" pitchFamily="34" charset="0"/>
              </a:rPr>
              <a:t>i</a:t>
            </a:r>
            <a:r>
              <a:rPr lang="en-US" sz="2000" b="1" i="1" dirty="0">
                <a:latin typeface="Trebuchet MS" panose="020B0603020202020204" pitchFamily="34" charset="0"/>
              </a:rPr>
              <a:t> social network </a:t>
            </a:r>
            <a:r>
              <a:rPr lang="en-US" sz="2000" b="1" i="1" dirty="0" err="1">
                <a:latin typeface="Trebuchet MS" panose="020B0603020202020204" pitchFamily="34" charset="0"/>
              </a:rPr>
              <a:t>nella</a:t>
            </a:r>
            <a:r>
              <a:rPr lang="en-US" sz="2000" b="1" i="1" dirty="0">
                <a:latin typeface="Trebuchet MS" panose="020B0603020202020204" pitchFamily="34" charset="0"/>
              </a:rPr>
              <a:t> PA?</a:t>
            </a:r>
          </a:p>
          <a:p>
            <a:pPr marL="63500" marR="30480" algn="just">
              <a:lnSpc>
                <a:spcPct val="110200"/>
              </a:lnSpc>
              <a:spcBef>
                <a:spcPts val="10"/>
              </a:spcBef>
            </a:pPr>
            <a:r>
              <a:rPr lang="it-IT" sz="2000" spc="-65" dirty="0">
                <a:latin typeface="Trebuchet MS" panose="020B0603020202020204" pitchFamily="34" charset="0"/>
                <a:cs typeface="Trebuchet MS"/>
              </a:rPr>
              <a:t>Strumenti di interazione con i cittadini</a:t>
            </a:r>
          </a:p>
          <a:p>
            <a:pPr marL="63500" marR="30480" algn="just">
              <a:lnSpc>
                <a:spcPct val="110200"/>
              </a:lnSpc>
              <a:spcBef>
                <a:spcPts val="10"/>
              </a:spcBef>
            </a:pPr>
            <a:r>
              <a:rPr lang="it-IT" sz="2000" spc="-65" dirty="0">
                <a:latin typeface="Trebuchet MS" panose="020B0603020202020204" pitchFamily="34" charset="0"/>
                <a:cs typeface="Trebuchet MS"/>
              </a:rPr>
              <a:t>Canali di comunicazione </a:t>
            </a:r>
          </a:p>
          <a:p>
            <a:pPr marL="63500" marR="30480" algn="just">
              <a:lnSpc>
                <a:spcPct val="110200"/>
              </a:lnSpc>
              <a:spcBef>
                <a:spcPts val="10"/>
              </a:spcBef>
            </a:pPr>
            <a:endParaRPr lang="it-IT" sz="2000" spc="-65" dirty="0">
              <a:latin typeface="Trebuchet MS" panose="020B0603020202020204" pitchFamily="34" charset="0"/>
              <a:cs typeface="Trebuchet MS"/>
            </a:endParaRPr>
          </a:p>
          <a:p>
            <a:pPr marL="0" marR="30480" indent="0" algn="just">
              <a:lnSpc>
                <a:spcPct val="110200"/>
              </a:lnSpc>
              <a:spcBef>
                <a:spcPts val="10"/>
              </a:spcBef>
              <a:buNone/>
            </a:pPr>
            <a:endParaRPr lang="en-US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7" name="Connettore 2 6">
            <a:extLst>
              <a:ext uri="{FF2B5EF4-FFF2-40B4-BE49-F238E27FC236}">
                <a16:creationId xmlns:a16="http://schemas.microsoft.com/office/drawing/2014/main" id="{B1A961CF-547E-4507-9BB3-671E753F17C9}"/>
              </a:ext>
            </a:extLst>
          </p:cNvPr>
          <p:cNvCxnSpPr>
            <a:cxnSpLocks/>
          </p:cNvCxnSpPr>
          <p:nvPr/>
        </p:nvCxnSpPr>
        <p:spPr>
          <a:xfrm flipH="1">
            <a:off x="2315371" y="3618323"/>
            <a:ext cx="396391" cy="3790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Connettore 2 8">
            <a:extLst>
              <a:ext uri="{FF2B5EF4-FFF2-40B4-BE49-F238E27FC236}">
                <a16:creationId xmlns:a16="http://schemas.microsoft.com/office/drawing/2014/main" id="{56DB6FBF-4F91-472D-935C-3C84CA7D3302}"/>
              </a:ext>
            </a:extLst>
          </p:cNvPr>
          <p:cNvCxnSpPr>
            <a:cxnSpLocks/>
          </p:cNvCxnSpPr>
          <p:nvPr/>
        </p:nvCxnSpPr>
        <p:spPr>
          <a:xfrm>
            <a:off x="4265803" y="3656229"/>
            <a:ext cx="1" cy="4199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Connettore 2 9">
            <a:extLst>
              <a:ext uri="{FF2B5EF4-FFF2-40B4-BE49-F238E27FC236}">
                <a16:creationId xmlns:a16="http://schemas.microsoft.com/office/drawing/2014/main" id="{8673E988-4782-481D-A9EA-356FD129A8D6}"/>
              </a:ext>
            </a:extLst>
          </p:cNvPr>
          <p:cNvCxnSpPr>
            <a:cxnSpLocks/>
          </p:cNvCxnSpPr>
          <p:nvPr/>
        </p:nvCxnSpPr>
        <p:spPr>
          <a:xfrm>
            <a:off x="5974124" y="3592271"/>
            <a:ext cx="458116" cy="3817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Ovale 12">
            <a:extLst>
              <a:ext uri="{FF2B5EF4-FFF2-40B4-BE49-F238E27FC236}">
                <a16:creationId xmlns:a16="http://schemas.microsoft.com/office/drawing/2014/main" id="{48AC771E-D9C5-4317-96FE-8DAA74B84796}"/>
              </a:ext>
            </a:extLst>
          </p:cNvPr>
          <p:cNvSpPr/>
          <p:nvPr/>
        </p:nvSpPr>
        <p:spPr>
          <a:xfrm>
            <a:off x="705023" y="2877157"/>
            <a:ext cx="7073782" cy="76352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800" spc="-65" dirty="0">
                <a:solidFill>
                  <a:schemeClr val="tx1"/>
                </a:solidFill>
                <a:latin typeface="Trebuchet MS" panose="020B0603020202020204" pitchFamily="34" charset="0"/>
                <a:cs typeface="Trebuchet MS"/>
              </a:rPr>
              <a:t> </a:t>
            </a:r>
            <a:r>
              <a:rPr lang="it-IT" sz="1800" b="1" spc="-65" dirty="0">
                <a:solidFill>
                  <a:schemeClr val="tx1"/>
                </a:solidFill>
                <a:latin typeface="Trebuchet MS" panose="020B0603020202020204" pitchFamily="34" charset="0"/>
                <a:cs typeface="Trebuchet MS"/>
              </a:rPr>
              <a:t>facili </a:t>
            </a:r>
            <a:r>
              <a:rPr lang="it-IT" sz="1800" b="1" spc="-25" dirty="0">
                <a:solidFill>
                  <a:schemeClr val="tx1"/>
                </a:solidFill>
                <a:latin typeface="Trebuchet MS" panose="020B0603020202020204" pitchFamily="34" charset="0"/>
                <a:cs typeface="Trebuchet MS"/>
              </a:rPr>
              <a:t>da </a:t>
            </a:r>
            <a:r>
              <a:rPr lang="it-IT" sz="1800" b="1" spc="-60" dirty="0">
                <a:solidFill>
                  <a:schemeClr val="tx1"/>
                </a:solidFill>
                <a:latin typeface="Trebuchet MS" panose="020B0603020202020204" pitchFamily="34" charset="0"/>
                <a:cs typeface="Trebuchet MS"/>
              </a:rPr>
              <a:t>usare</a:t>
            </a:r>
            <a:r>
              <a:rPr lang="it-IT" sz="1800" spc="-60" dirty="0">
                <a:solidFill>
                  <a:schemeClr val="tx1"/>
                </a:solidFill>
                <a:latin typeface="Trebuchet MS" panose="020B0603020202020204" pitchFamily="34" charset="0"/>
                <a:cs typeface="Trebuchet MS"/>
              </a:rPr>
              <a:t>, </a:t>
            </a:r>
            <a:r>
              <a:rPr lang="it-IT" sz="1800" b="1" spc="-40" dirty="0">
                <a:solidFill>
                  <a:schemeClr val="tx1"/>
                </a:solidFill>
                <a:latin typeface="Trebuchet MS" panose="020B0603020202020204" pitchFamily="34" charset="0"/>
                <a:cs typeface="Trebuchet MS"/>
              </a:rPr>
              <a:t>gratuiti</a:t>
            </a:r>
            <a:r>
              <a:rPr lang="it-IT" sz="1800" spc="-40" dirty="0">
                <a:solidFill>
                  <a:schemeClr val="tx1"/>
                </a:solidFill>
                <a:latin typeface="Trebuchet MS" panose="020B0603020202020204" pitchFamily="34" charset="0"/>
                <a:cs typeface="Trebuchet MS"/>
              </a:rPr>
              <a:t> </a:t>
            </a:r>
            <a:r>
              <a:rPr lang="it-IT" sz="1800" spc="-20" dirty="0">
                <a:solidFill>
                  <a:schemeClr val="tx1"/>
                </a:solidFill>
                <a:latin typeface="Trebuchet MS" panose="020B0603020202020204" pitchFamily="34" charset="0"/>
                <a:cs typeface="Trebuchet MS"/>
              </a:rPr>
              <a:t>ed </a:t>
            </a:r>
            <a:r>
              <a:rPr lang="it-IT" sz="1800" b="1" spc="-20" dirty="0">
                <a:solidFill>
                  <a:schemeClr val="tx1"/>
                </a:solidFill>
                <a:latin typeface="Trebuchet MS" panose="020B0603020202020204" pitchFamily="34" charset="0"/>
                <a:cs typeface="Trebuchet MS"/>
              </a:rPr>
              <a:t>efficaci</a:t>
            </a:r>
            <a:endParaRPr lang="it-IT" b="1" dirty="0">
              <a:solidFill>
                <a:schemeClr val="tx1"/>
              </a:solidFill>
            </a:endParaRPr>
          </a:p>
        </p:txBody>
      </p:sp>
      <p:sp>
        <p:nvSpPr>
          <p:cNvPr id="14" name="Ovale 13">
            <a:extLst>
              <a:ext uri="{FF2B5EF4-FFF2-40B4-BE49-F238E27FC236}">
                <a16:creationId xmlns:a16="http://schemas.microsoft.com/office/drawing/2014/main" id="{7D81D615-8F5E-4413-A3AE-2108920C7E54}"/>
              </a:ext>
            </a:extLst>
          </p:cNvPr>
          <p:cNvSpPr/>
          <p:nvPr/>
        </p:nvSpPr>
        <p:spPr>
          <a:xfrm>
            <a:off x="705023" y="3967639"/>
            <a:ext cx="1985150" cy="99612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>
                <a:solidFill>
                  <a:schemeClr val="tx1"/>
                </a:solidFill>
                <a:latin typeface="Trebuchet MS" panose="020B0603020202020204" pitchFamily="34" charset="0"/>
              </a:rPr>
              <a:t>Di comune e abituale utilizzo</a:t>
            </a:r>
          </a:p>
        </p:txBody>
      </p:sp>
      <p:sp>
        <p:nvSpPr>
          <p:cNvPr id="17" name="Ovale 16">
            <a:extLst>
              <a:ext uri="{FF2B5EF4-FFF2-40B4-BE49-F238E27FC236}">
                <a16:creationId xmlns:a16="http://schemas.microsoft.com/office/drawing/2014/main" id="{EF32EF7A-18D1-498D-B8E5-CEA4D6BD1855}"/>
              </a:ext>
            </a:extLst>
          </p:cNvPr>
          <p:cNvSpPr/>
          <p:nvPr/>
        </p:nvSpPr>
        <p:spPr>
          <a:xfrm>
            <a:off x="3273228" y="4102859"/>
            <a:ext cx="1985150" cy="99612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br>
              <a:rPr lang="it-IT" sz="1200" dirty="0">
                <a:solidFill>
                  <a:schemeClr val="tx1"/>
                </a:solidFill>
                <a:latin typeface="Trebuchet MS" panose="020B0603020202020204" pitchFamily="34" charset="0"/>
              </a:rPr>
            </a:br>
            <a:r>
              <a:rPr lang="it-IT" sz="1200" dirty="0">
                <a:solidFill>
                  <a:schemeClr val="tx1"/>
                </a:solidFill>
                <a:latin typeface="Trebuchet MS" panose="020B0603020202020204" pitchFamily="34" charset="0"/>
              </a:rPr>
              <a:t>Se ci si limita a considerare le funzioni di base</a:t>
            </a:r>
          </a:p>
          <a:p>
            <a:pPr algn="ctr"/>
            <a:endParaRPr lang="it-IT" dirty="0"/>
          </a:p>
        </p:txBody>
      </p:sp>
      <p:sp>
        <p:nvSpPr>
          <p:cNvPr id="18" name="Ovale 17">
            <a:extLst>
              <a:ext uri="{FF2B5EF4-FFF2-40B4-BE49-F238E27FC236}">
                <a16:creationId xmlns:a16="http://schemas.microsoft.com/office/drawing/2014/main" id="{371CDC32-3D28-4763-8EA2-C26FC5726097}"/>
              </a:ext>
            </a:extLst>
          </p:cNvPr>
          <p:cNvSpPr/>
          <p:nvPr/>
        </p:nvSpPr>
        <p:spPr>
          <a:xfrm>
            <a:off x="5673699" y="4047133"/>
            <a:ext cx="1985150" cy="99612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spc="-65" dirty="0">
                <a:latin typeface="Trebuchet MS" panose="020B0603020202020204" pitchFamily="34" charset="0"/>
                <a:cs typeface="Trebuchet MS"/>
              </a:rPr>
              <a:t> </a:t>
            </a:r>
            <a:r>
              <a:rPr lang="it-IT" sz="1200" spc="-65" dirty="0">
                <a:solidFill>
                  <a:schemeClr val="tx1"/>
                </a:solidFill>
                <a:latin typeface="Trebuchet MS" panose="020B0603020202020204" pitchFamily="34" charset="0"/>
                <a:cs typeface="Trebuchet MS"/>
              </a:rPr>
              <a:t>Se gli obiettivi comunicativi sono chiari e le competenze ben sviluppate</a:t>
            </a:r>
            <a:endParaRPr lang="it-IT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0977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86835" y="128470"/>
            <a:ext cx="8229600" cy="857250"/>
          </a:xfrm>
        </p:spPr>
        <p:txBody>
          <a:bodyPr anchor="ctr">
            <a:normAutofit/>
          </a:bodyPr>
          <a:lstStyle/>
          <a:p>
            <a:r>
              <a:rPr lang="en-US" dirty="0" err="1">
                <a:solidFill>
                  <a:schemeClr val="accent6"/>
                </a:solidFill>
                <a:latin typeface="Trebuchet MS" panose="020B0603020202020204" pitchFamily="34" charset="0"/>
              </a:rPr>
              <a:t>Analisi</a:t>
            </a:r>
            <a:r>
              <a:rPr lang="en-US" dirty="0">
                <a:solidFill>
                  <a:schemeClr val="accent6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chemeClr val="accent6"/>
                </a:solidFill>
                <a:latin typeface="Trebuchet MS" panose="020B0603020202020204" pitchFamily="34" charset="0"/>
              </a:rPr>
              <a:t>Strategica</a:t>
            </a:r>
            <a:endParaRPr lang="en-US" dirty="0">
              <a:solidFill>
                <a:schemeClr val="accent6"/>
              </a:solidFill>
              <a:latin typeface="Trebuchet MS" panose="020B0603020202020204" pitchFamily="34" charset="0"/>
            </a:endParaRPr>
          </a:p>
        </p:txBody>
      </p:sp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D7980B26-5815-4535-9EBB-9E55C87EF84F}"/>
              </a:ext>
            </a:extLst>
          </p:cNvPr>
          <p:cNvSpPr txBox="1">
            <a:spLocks/>
          </p:cNvSpPr>
          <p:nvPr/>
        </p:nvSpPr>
        <p:spPr>
          <a:xfrm>
            <a:off x="143556" y="1361515"/>
            <a:ext cx="4275740" cy="2770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244"/>
              </a:spcBef>
              <a:buFont typeface="Arial" pitchFamily="34" charset="0"/>
              <a:buNone/>
            </a:pPr>
            <a:r>
              <a:rPr lang="it-IT" sz="1300" b="1" spc="-55" dirty="0">
                <a:latin typeface="Tahoma"/>
                <a:cs typeface="Tahoma"/>
              </a:rPr>
              <a:t>5. Canali di comunicazione</a:t>
            </a:r>
            <a:endParaRPr lang="it-IT" sz="1300" dirty="0">
              <a:latin typeface="Tahoma"/>
              <a:cs typeface="Tahoma"/>
            </a:endParaRPr>
          </a:p>
          <a:p>
            <a:pPr marL="0" marR="5715" indent="0" algn="just">
              <a:lnSpc>
                <a:spcPct val="110100"/>
              </a:lnSpc>
              <a:spcBef>
                <a:spcPts val="10"/>
              </a:spcBef>
              <a:buFont typeface="Arial" pitchFamily="34" charset="0"/>
              <a:buNone/>
            </a:pPr>
            <a:endParaRPr lang="it-IT" sz="1300" spc="-55" dirty="0">
              <a:latin typeface="Trebuchet MS"/>
              <a:cs typeface="Trebuchet MS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1CAE2AC9-A0A6-465A-9D58-9D3A8E77A35F}"/>
              </a:ext>
            </a:extLst>
          </p:cNvPr>
          <p:cNvSpPr txBox="1"/>
          <p:nvPr/>
        </p:nvSpPr>
        <p:spPr>
          <a:xfrm>
            <a:off x="0" y="4866501"/>
            <a:ext cx="21378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i="1" dirty="0"/>
              <a:t>da Pietro Zilio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F647D6A5-5E51-45D6-8F20-919AC973C41A}"/>
              </a:ext>
            </a:extLst>
          </p:cNvPr>
          <p:cNvSpPr txBox="1"/>
          <p:nvPr/>
        </p:nvSpPr>
        <p:spPr>
          <a:xfrm>
            <a:off x="143555" y="1678329"/>
            <a:ext cx="2137871" cy="2831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065">
              <a:lnSpc>
                <a:spcPct val="100000"/>
              </a:lnSpc>
              <a:spcBef>
                <a:spcPts val="190"/>
              </a:spcBef>
              <a:buClr>
                <a:srgbClr val="3F3F3F"/>
              </a:buClr>
              <a:buSzPct val="109090"/>
              <a:tabLst>
                <a:tab pos="241300" algn="l"/>
                <a:tab pos="241935" algn="l"/>
              </a:tabLst>
            </a:pPr>
            <a:r>
              <a:rPr lang="it-IT" sz="1200" spc="-20" dirty="0">
                <a:latin typeface="Trebuchet MS"/>
                <a:cs typeface="Trebuchet MS"/>
              </a:rPr>
              <a:t>TWITTER</a:t>
            </a:r>
          </a:p>
          <a:p>
            <a:pPr marL="241300" indent="-229235">
              <a:lnSpc>
                <a:spcPct val="100000"/>
              </a:lnSpc>
              <a:spcBef>
                <a:spcPts val="190"/>
              </a:spcBef>
              <a:buClr>
                <a:srgbClr val="3F3F3F"/>
              </a:buClr>
              <a:buSzPct val="109090"/>
              <a:buFont typeface="Times New Roman"/>
              <a:buChar char="▪"/>
              <a:tabLst>
                <a:tab pos="241300" algn="l"/>
                <a:tab pos="241935" algn="l"/>
              </a:tabLst>
            </a:pPr>
            <a:r>
              <a:rPr lang="it-IT" sz="1200" spc="-20" dirty="0">
                <a:latin typeface="Trebuchet MS"/>
                <a:cs typeface="Trebuchet MS"/>
              </a:rPr>
              <a:t>Tweet sulla timeline (possono includere testo, link, immagini e video) </a:t>
            </a:r>
          </a:p>
          <a:p>
            <a:pPr marL="241300" indent="-229235">
              <a:lnSpc>
                <a:spcPct val="100000"/>
              </a:lnSpc>
              <a:spcBef>
                <a:spcPts val="190"/>
              </a:spcBef>
              <a:buClr>
                <a:srgbClr val="3F3F3F"/>
              </a:buClr>
              <a:buSzPct val="109090"/>
              <a:buFont typeface="Times New Roman"/>
              <a:buChar char="▪"/>
              <a:tabLst>
                <a:tab pos="241300" algn="l"/>
                <a:tab pos="241935" algn="l"/>
              </a:tabLst>
            </a:pPr>
            <a:r>
              <a:rPr lang="it-IT" sz="1200" spc="-20" dirty="0">
                <a:latin typeface="Trebuchet MS"/>
                <a:cs typeface="Trebuchet MS"/>
              </a:rPr>
              <a:t>Hashtag ed emoji (una libreria di icone oltre le solite faccine standard) </a:t>
            </a:r>
          </a:p>
          <a:p>
            <a:pPr marL="241300" indent="-229235">
              <a:lnSpc>
                <a:spcPct val="100000"/>
              </a:lnSpc>
              <a:spcBef>
                <a:spcPts val="190"/>
              </a:spcBef>
              <a:buClr>
                <a:srgbClr val="3F3F3F"/>
              </a:buClr>
              <a:buSzPct val="109090"/>
              <a:buFont typeface="Times New Roman"/>
              <a:buChar char="▪"/>
              <a:tabLst>
                <a:tab pos="241300" algn="l"/>
                <a:tab pos="241935" algn="l"/>
              </a:tabLst>
            </a:pPr>
            <a:r>
              <a:rPr lang="it-IT" sz="1200" spc="-20" dirty="0" err="1">
                <a:latin typeface="Trebuchet MS"/>
                <a:cs typeface="Trebuchet MS"/>
              </a:rPr>
              <a:t>Mention</a:t>
            </a:r>
            <a:r>
              <a:rPr lang="it-IT" sz="1200" spc="-20" dirty="0">
                <a:latin typeface="Trebuchet MS"/>
                <a:cs typeface="Trebuchet MS"/>
              </a:rPr>
              <a:t>, retweet, like </a:t>
            </a:r>
          </a:p>
          <a:p>
            <a:pPr marL="241300" indent="-229235">
              <a:lnSpc>
                <a:spcPct val="100000"/>
              </a:lnSpc>
              <a:spcBef>
                <a:spcPts val="190"/>
              </a:spcBef>
              <a:buClr>
                <a:srgbClr val="3F3F3F"/>
              </a:buClr>
              <a:buSzPct val="109090"/>
              <a:buFont typeface="Times New Roman"/>
              <a:buChar char="▪"/>
              <a:tabLst>
                <a:tab pos="241300" algn="l"/>
                <a:tab pos="241935" algn="l"/>
              </a:tabLst>
            </a:pPr>
            <a:r>
              <a:rPr lang="it-IT" sz="1200" spc="-20" dirty="0">
                <a:latin typeface="Trebuchet MS"/>
                <a:cs typeface="Trebuchet MS"/>
              </a:rPr>
              <a:t>Messaggi diretti Inserzioni a pagamento (Twitter Ad) </a:t>
            </a:r>
          </a:p>
          <a:p>
            <a:pPr marL="241300" indent="-229235">
              <a:lnSpc>
                <a:spcPct val="100000"/>
              </a:lnSpc>
              <a:spcBef>
                <a:spcPts val="190"/>
              </a:spcBef>
              <a:buClr>
                <a:srgbClr val="3F3F3F"/>
              </a:buClr>
              <a:buSzPct val="109090"/>
              <a:buFont typeface="Times New Roman"/>
              <a:buChar char="▪"/>
              <a:tabLst>
                <a:tab pos="241300" algn="l"/>
                <a:tab pos="241935" algn="l"/>
              </a:tabLst>
            </a:pPr>
            <a:r>
              <a:rPr lang="it-IT" sz="1200" spc="-20" dirty="0">
                <a:latin typeface="Trebuchet MS"/>
                <a:cs typeface="Trebuchet MS"/>
              </a:rPr>
              <a:t>Diretta video </a:t>
            </a:r>
          </a:p>
          <a:p>
            <a:pPr marL="241300" indent="-229235">
              <a:lnSpc>
                <a:spcPct val="100000"/>
              </a:lnSpc>
              <a:spcBef>
                <a:spcPts val="190"/>
              </a:spcBef>
              <a:buClr>
                <a:srgbClr val="3F3F3F"/>
              </a:buClr>
              <a:buSzPct val="109090"/>
              <a:buFont typeface="Times New Roman"/>
              <a:buChar char="▪"/>
              <a:tabLst>
                <a:tab pos="241300" algn="l"/>
                <a:tab pos="241935" algn="l"/>
              </a:tabLst>
            </a:pPr>
            <a:r>
              <a:rPr lang="it-IT" sz="1200" spc="-20" dirty="0">
                <a:latin typeface="Trebuchet MS"/>
                <a:cs typeface="Trebuchet MS"/>
              </a:rPr>
              <a:t>Insight sull’andamento del profilo (Twitter Analytics).</a:t>
            </a:r>
            <a:endParaRPr lang="it-IT" sz="1400" dirty="0">
              <a:latin typeface="Trebuchet MS"/>
              <a:cs typeface="Trebuchet MS"/>
            </a:endParaRPr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877464CA-2040-4422-9ED0-A0C02A1A87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245" y="4258400"/>
            <a:ext cx="85725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BE78CBE3-79B3-4AF1-ABBE-774930C269BA}"/>
              </a:ext>
            </a:extLst>
          </p:cNvPr>
          <p:cNvSpPr txBox="1"/>
          <p:nvPr/>
        </p:nvSpPr>
        <p:spPr>
          <a:xfrm>
            <a:off x="3158940" y="1692164"/>
            <a:ext cx="2520712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dirty="0">
                <a:latin typeface="Trebuchet MS" panose="020B0603020202020204" pitchFamily="34" charset="0"/>
              </a:rPr>
              <a:t>LINKEDIN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200" dirty="0">
                <a:latin typeface="Trebuchet MS" panose="020B0603020202020204" pitchFamily="34" charset="0"/>
              </a:rPr>
              <a:t>Pagina (consente di pubblicare post e aggiornamenti, con possibilità di promozioni a pagamento)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200" dirty="0" err="1">
                <a:latin typeface="Trebuchet MS" panose="020B0603020202020204" pitchFamily="34" charset="0"/>
              </a:rPr>
              <a:t>Pulse</a:t>
            </a:r>
            <a:r>
              <a:rPr lang="it-IT" sz="1200" dirty="0">
                <a:latin typeface="Trebuchet MS" panose="020B0603020202020204" pitchFamily="34" charset="0"/>
              </a:rPr>
              <a:t> (il sistema di blogging di LinkedIn)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200" dirty="0" err="1">
                <a:latin typeface="Trebuchet MS" panose="020B0603020202020204" pitchFamily="34" charset="0"/>
              </a:rPr>
              <a:t>SlideShare</a:t>
            </a:r>
            <a:r>
              <a:rPr lang="it-IT" sz="1200" dirty="0">
                <a:latin typeface="Trebuchet MS" panose="020B0603020202020204" pitchFamily="34" charset="0"/>
              </a:rPr>
              <a:t> (il social media di LinkedIn dedicato ai documenti – es.  infografiche, presentazioni)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200" dirty="0">
                <a:latin typeface="Trebuchet MS" panose="020B0603020202020204" pitchFamily="34" charset="0"/>
              </a:rPr>
              <a:t>Gruppo (post e aggiornamenti)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200" dirty="0">
                <a:latin typeface="Trebuchet MS" panose="020B0603020202020204" pitchFamily="34" charset="0"/>
              </a:rPr>
              <a:t>Messaggistica privata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200" dirty="0">
                <a:latin typeface="Trebuchet MS" panose="020B0603020202020204" pitchFamily="34" charset="0"/>
              </a:rPr>
              <a:t>Inserzioni a pagamento (LinkedIn </a:t>
            </a:r>
            <a:r>
              <a:rPr lang="it-IT" sz="1200" dirty="0" err="1">
                <a:latin typeface="Trebuchet MS" panose="020B0603020202020204" pitchFamily="34" charset="0"/>
              </a:rPr>
              <a:t>Ads</a:t>
            </a:r>
            <a:r>
              <a:rPr lang="it-IT" sz="1200" dirty="0">
                <a:latin typeface="Trebuchet MS" panose="020B0603020202020204" pitchFamily="34" charset="0"/>
              </a:rPr>
              <a:t>).</a:t>
            </a:r>
          </a:p>
        </p:txBody>
      </p:sp>
      <p:pic>
        <p:nvPicPr>
          <p:cNvPr id="10244" name="Picture 4">
            <a:extLst>
              <a:ext uri="{FF2B5EF4-FFF2-40B4-BE49-F238E27FC236}">
                <a16:creationId xmlns:a16="http://schemas.microsoft.com/office/drawing/2014/main" id="{06B590FE-1EE1-4342-9D64-CF4BF3EEA5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5525" y="4277936"/>
            <a:ext cx="925755" cy="818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BDF3E36E-F976-4F6F-B00B-9F157B1E3DE2}"/>
              </a:ext>
            </a:extLst>
          </p:cNvPr>
          <p:cNvSpPr txBox="1"/>
          <p:nvPr/>
        </p:nvSpPr>
        <p:spPr>
          <a:xfrm>
            <a:off x="6666831" y="1616773"/>
            <a:ext cx="187549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dirty="0">
                <a:latin typeface="Trebuchet MS" panose="020B0603020202020204" pitchFamily="34" charset="0"/>
              </a:rPr>
              <a:t>YOUTUBE </a:t>
            </a:r>
          </a:p>
          <a:p>
            <a:endParaRPr lang="it-IT" sz="1200" dirty="0">
              <a:latin typeface="Trebuchet MS" panose="020B0603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200" dirty="0">
                <a:latin typeface="Trebuchet MS" panose="020B0603020202020204" pitchFamily="34" charset="0"/>
              </a:rPr>
              <a:t>Canale Video (normale, in diretta)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200" dirty="0">
                <a:latin typeface="Trebuchet MS" panose="020B0603020202020204" pitchFamily="34" charset="0"/>
              </a:rPr>
              <a:t>Playlist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200" dirty="0">
                <a:latin typeface="Trebuchet MS" panose="020B0603020202020204" pitchFamily="34" charset="0"/>
              </a:rPr>
              <a:t>Commenti, like, condivisioni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200" dirty="0">
                <a:latin typeface="Trebuchet MS" panose="020B0603020202020204" pitchFamily="34" charset="0"/>
              </a:rPr>
              <a:t>Inserzioni a pagamento (</a:t>
            </a:r>
            <a:r>
              <a:rPr lang="it-IT" sz="1200" dirty="0" err="1">
                <a:latin typeface="Trebuchet MS" panose="020B0603020202020204" pitchFamily="34" charset="0"/>
              </a:rPr>
              <a:t>TrueViews</a:t>
            </a:r>
            <a:r>
              <a:rPr lang="it-IT" sz="1200" dirty="0">
                <a:latin typeface="Trebuchet MS" panose="020B0603020202020204" pitchFamily="34" charset="0"/>
              </a:rPr>
              <a:t>).</a:t>
            </a:r>
          </a:p>
        </p:txBody>
      </p:sp>
      <p:pic>
        <p:nvPicPr>
          <p:cNvPr id="10248" name="Picture 8" descr="kisspng-united-states-youtube-logo-youtube-play-button-transparent-png-5ab1be08946c16.888989591521597960608  - Onde Chiare">
            <a:extLst>
              <a:ext uri="{FF2B5EF4-FFF2-40B4-BE49-F238E27FC236}">
                <a16:creationId xmlns:a16="http://schemas.microsoft.com/office/drawing/2014/main" id="{B65B57E1-F61A-42A9-97BB-97831930FD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5950" y="4125355"/>
            <a:ext cx="1123340" cy="1123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0155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Analisi</a:t>
            </a:r>
            <a:r>
              <a:rPr lang="en-US" dirty="0"/>
              <a:t> </a:t>
            </a:r>
            <a:r>
              <a:rPr lang="en-US" dirty="0" err="1"/>
              <a:t>strategica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102521" y="2132997"/>
            <a:ext cx="7523579" cy="3010503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it-IT" sz="2000" dirty="0">
                <a:latin typeface="Trebuchet MS" panose="020B0603020202020204" pitchFamily="34" charset="0"/>
              </a:rPr>
              <a:t>Quando comunicate col vostro ente, quali dei punti dell’analisi strategica seguite?</a:t>
            </a:r>
          </a:p>
          <a:p>
            <a:pPr marL="0" indent="0" algn="l">
              <a:buNone/>
            </a:pPr>
            <a:endParaRPr lang="it-IT" sz="2000" dirty="0">
              <a:latin typeface="Trebuchet MS" panose="020B0603020202020204" pitchFamily="34" charset="0"/>
            </a:endParaRPr>
          </a:p>
          <a:p>
            <a:pPr marL="0" indent="0" algn="l">
              <a:buNone/>
            </a:pPr>
            <a:r>
              <a:rPr lang="it-IT" sz="2000" dirty="0">
                <a:latin typeface="Trebuchet MS" panose="020B0603020202020204" pitchFamily="34" charset="0"/>
              </a:rPr>
              <a:t>Quali strumenti scegliete, e perché?</a:t>
            </a:r>
          </a:p>
          <a:p>
            <a:pPr marL="0" indent="0" algn="l">
              <a:buNone/>
            </a:pPr>
            <a:endParaRPr lang="it-IT" sz="2000" dirty="0">
              <a:latin typeface="Trebuchet MS" panose="020B0603020202020204" pitchFamily="34" charset="0"/>
            </a:endParaRPr>
          </a:p>
          <a:p>
            <a:pPr marL="0" indent="0" algn="l">
              <a:buNone/>
            </a:pPr>
            <a:endParaRPr lang="it-IT" sz="2000" dirty="0">
              <a:latin typeface="Trebuchet MS" panose="020B0603020202020204" pitchFamily="34" charset="0"/>
            </a:endParaRPr>
          </a:p>
          <a:p>
            <a:pPr marL="0" indent="0" algn="l">
              <a:buNone/>
            </a:pPr>
            <a:endParaRPr lang="it-IT" dirty="0">
              <a:latin typeface="Trebuchet MS" panose="020B0603020202020204" pitchFamily="34" charset="0"/>
            </a:endParaRP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D25E6CA6-F91C-4E32-8D06-9F04902FE4AF}"/>
              </a:ext>
            </a:extLst>
          </p:cNvPr>
          <p:cNvSpPr txBox="1">
            <a:spLocks/>
          </p:cNvSpPr>
          <p:nvPr/>
        </p:nvSpPr>
        <p:spPr>
          <a:xfrm>
            <a:off x="2551906" y="1415609"/>
            <a:ext cx="4040188" cy="47982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Question time</a:t>
            </a:r>
            <a:endParaRPr lang="en-US" i="1" dirty="0"/>
          </a:p>
        </p:txBody>
      </p:sp>
      <p:pic>
        <p:nvPicPr>
          <p:cNvPr id="8196" name="Picture 4" descr="Health and Care Question Time Event - Healthwatch Wakefield">
            <a:extLst>
              <a:ext uri="{FF2B5EF4-FFF2-40B4-BE49-F238E27FC236}">
                <a16:creationId xmlns:a16="http://schemas.microsoft.com/office/drawing/2014/main" id="{57027696-0C10-4220-B09D-C49EBE818C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0690" y="1960930"/>
            <a:ext cx="1935508" cy="1935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4900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03065" y="385553"/>
            <a:ext cx="5566930" cy="564578"/>
          </a:xfrm>
          <a:prstGeom prst="rect">
            <a:avLst/>
          </a:prstGeom>
        </p:spPr>
        <p:txBody>
          <a:bodyPr vert="horz" wrap="square" lIns="0" tIns="10478" rIns="0" bIns="0" rtlCol="0" anchor="ctr">
            <a:spAutoFit/>
          </a:bodyPr>
          <a:lstStyle/>
          <a:p>
            <a:pPr marL="9525">
              <a:spcBef>
                <a:spcPts val="83"/>
              </a:spcBef>
            </a:pPr>
            <a:r>
              <a:rPr lang="it-IT" spc="8" dirty="0"/>
              <a:t>L’Analisi del Sentiment</a:t>
            </a:r>
            <a:endParaRPr spc="11" dirty="0"/>
          </a:p>
        </p:txBody>
      </p:sp>
      <p:sp>
        <p:nvSpPr>
          <p:cNvPr id="3" name="object 3"/>
          <p:cNvSpPr txBox="1"/>
          <p:nvPr/>
        </p:nvSpPr>
        <p:spPr>
          <a:xfrm>
            <a:off x="208684" y="2094717"/>
            <a:ext cx="4363316" cy="2380941"/>
          </a:xfrm>
          <a:prstGeom prst="rect">
            <a:avLst/>
          </a:prstGeom>
        </p:spPr>
        <p:txBody>
          <a:bodyPr vert="horz" wrap="square" lIns="0" tIns="10954" rIns="0" bIns="0" rtlCol="0">
            <a:spAutoFit/>
          </a:bodyPr>
          <a:lstStyle/>
          <a:p>
            <a:pPr marL="9525">
              <a:spcBef>
                <a:spcPts val="86"/>
              </a:spcBef>
            </a:pPr>
            <a:r>
              <a:rPr sz="1400" b="1" spc="15" dirty="0">
                <a:latin typeface="Trebuchet MS" panose="020B0603020202020204" pitchFamily="34" charset="0"/>
                <a:cs typeface="Calibri Light"/>
              </a:rPr>
              <a:t>APPROCCIO </a:t>
            </a:r>
            <a:r>
              <a:rPr sz="1400" b="1" spc="11" dirty="0">
                <a:latin typeface="Trebuchet MS" panose="020B0603020202020204" pitchFamily="34" charset="0"/>
                <a:cs typeface="Calibri Light"/>
              </a:rPr>
              <a:t>METODOLOGICO: </a:t>
            </a:r>
            <a:r>
              <a:rPr sz="1400" b="1" spc="15" dirty="0">
                <a:latin typeface="Trebuchet MS" panose="020B0603020202020204" pitchFamily="34" charset="0"/>
                <a:cs typeface="Calibri Light"/>
              </a:rPr>
              <a:t>SENTIMENT</a:t>
            </a:r>
            <a:r>
              <a:rPr sz="1400" b="1" spc="4" dirty="0">
                <a:latin typeface="Trebuchet MS" panose="020B0603020202020204" pitchFamily="34" charset="0"/>
                <a:cs typeface="Calibri Light"/>
              </a:rPr>
              <a:t> </a:t>
            </a:r>
            <a:r>
              <a:rPr sz="1400" b="1" dirty="0">
                <a:latin typeface="Trebuchet MS" panose="020B0603020202020204" pitchFamily="34" charset="0"/>
                <a:cs typeface="Calibri Light"/>
              </a:rPr>
              <a:t>ANALYSIS</a:t>
            </a:r>
          </a:p>
          <a:p>
            <a:pPr>
              <a:spcBef>
                <a:spcPts val="23"/>
              </a:spcBef>
            </a:pPr>
            <a:endParaRPr sz="1400" dirty="0">
              <a:latin typeface="Trebuchet MS" panose="020B0603020202020204" pitchFamily="34" charset="0"/>
              <a:cs typeface="Calibri Light"/>
            </a:endParaRPr>
          </a:p>
          <a:p>
            <a:pPr marL="9525" marR="3810"/>
            <a:r>
              <a:rPr sz="1400" spc="-4" dirty="0">
                <a:latin typeface="Trebuchet MS" panose="020B0603020202020204" pitchFamily="34" charset="0"/>
                <a:cs typeface="Calibri Light"/>
              </a:rPr>
              <a:t>La </a:t>
            </a:r>
            <a:r>
              <a:rPr sz="1400" spc="-8" dirty="0">
                <a:latin typeface="Trebuchet MS" panose="020B0603020202020204" pitchFamily="34" charset="0"/>
                <a:cs typeface="Calibri Light"/>
              </a:rPr>
              <a:t>Sentiment Analysis </a:t>
            </a:r>
            <a:r>
              <a:rPr sz="1400" spc="-4" dirty="0">
                <a:latin typeface="Trebuchet MS" panose="020B0603020202020204" pitchFamily="34" charset="0"/>
                <a:cs typeface="Calibri Light"/>
              </a:rPr>
              <a:t>(Opinion Mining) </a:t>
            </a:r>
            <a:r>
              <a:rPr sz="1400" dirty="0">
                <a:latin typeface="Trebuchet MS" panose="020B0603020202020204" pitchFamily="34" charset="0"/>
                <a:cs typeface="Calibri Light"/>
              </a:rPr>
              <a:t>è </a:t>
            </a:r>
            <a:r>
              <a:rPr sz="1400" spc="-4" dirty="0">
                <a:latin typeface="Trebuchet MS" panose="020B0603020202020204" pitchFamily="34" charset="0"/>
                <a:cs typeface="Calibri Light"/>
              </a:rPr>
              <a:t>una </a:t>
            </a:r>
            <a:r>
              <a:rPr sz="1400" spc="-8" dirty="0">
                <a:latin typeface="Trebuchet MS" panose="020B0603020202020204" pitchFamily="34" charset="0"/>
                <a:cs typeface="Calibri Light"/>
              </a:rPr>
              <a:t>tecnica </a:t>
            </a:r>
            <a:r>
              <a:rPr sz="1400" spc="-4" dirty="0">
                <a:latin typeface="Trebuchet MS" panose="020B0603020202020204" pitchFamily="34" charset="0"/>
                <a:cs typeface="Calibri Light"/>
              </a:rPr>
              <a:t>di </a:t>
            </a:r>
            <a:r>
              <a:rPr sz="1400" spc="-8" dirty="0">
                <a:latin typeface="Trebuchet MS" panose="020B0603020202020204" pitchFamily="34" charset="0"/>
                <a:cs typeface="Calibri Light"/>
              </a:rPr>
              <a:t>estrazione </a:t>
            </a:r>
            <a:r>
              <a:rPr sz="1400" spc="-4" dirty="0">
                <a:latin typeface="Trebuchet MS" panose="020B0603020202020204" pitchFamily="34" charset="0"/>
                <a:cs typeface="Calibri Light"/>
              </a:rPr>
              <a:t>di </a:t>
            </a:r>
            <a:r>
              <a:rPr sz="1400" spc="-8" dirty="0">
                <a:latin typeface="Trebuchet MS" panose="020B0603020202020204" pitchFamily="34" charset="0"/>
                <a:cs typeface="Calibri Light"/>
              </a:rPr>
              <a:t>dati </a:t>
            </a:r>
            <a:r>
              <a:rPr sz="1400" spc="-4" dirty="0">
                <a:latin typeface="Trebuchet MS" panose="020B0603020202020204" pitchFamily="34" charset="0"/>
                <a:cs typeface="Calibri Light"/>
              </a:rPr>
              <a:t>ed </a:t>
            </a:r>
            <a:r>
              <a:rPr sz="1400" spc="-8" dirty="0">
                <a:latin typeface="Trebuchet MS" panose="020B0603020202020204" pitchFamily="34" charset="0"/>
                <a:cs typeface="Calibri Light"/>
              </a:rPr>
              <a:t>informazioni soggettive </a:t>
            </a:r>
            <a:r>
              <a:rPr sz="1400" spc="-4" dirty="0">
                <a:latin typeface="Trebuchet MS" panose="020B0603020202020204" pitchFamily="34" charset="0"/>
                <a:cs typeface="Calibri Light"/>
              </a:rPr>
              <a:t>da </a:t>
            </a:r>
            <a:r>
              <a:rPr sz="1400" spc="-15" dirty="0">
                <a:latin typeface="Trebuchet MS" panose="020B0603020202020204" pitchFamily="34" charset="0"/>
                <a:cs typeface="Calibri Light"/>
              </a:rPr>
              <a:t>fonti  differenti </a:t>
            </a:r>
            <a:r>
              <a:rPr sz="1400" spc="-19" dirty="0">
                <a:latin typeface="Trebuchet MS" panose="020B0603020202020204" pitchFamily="34" charset="0"/>
                <a:cs typeface="Calibri Light"/>
              </a:rPr>
              <a:t>attraverso </a:t>
            </a:r>
            <a:r>
              <a:rPr sz="1400" spc="-8" dirty="0">
                <a:latin typeface="Trebuchet MS" panose="020B0603020202020204" pitchFamily="34" charset="0"/>
                <a:cs typeface="Calibri Light"/>
              </a:rPr>
              <a:t>dell'elaborazione </a:t>
            </a:r>
            <a:r>
              <a:rPr sz="1400" spc="-4" dirty="0">
                <a:latin typeface="Trebuchet MS" panose="020B0603020202020204" pitchFamily="34" charset="0"/>
                <a:cs typeface="Calibri Light"/>
              </a:rPr>
              <a:t>del linguaggio </a:t>
            </a:r>
            <a:r>
              <a:rPr sz="1400" spc="-11" dirty="0">
                <a:latin typeface="Trebuchet MS" panose="020B0603020202020204" pitchFamily="34" charset="0"/>
                <a:cs typeface="Calibri Light"/>
              </a:rPr>
              <a:t>naturale, </a:t>
            </a:r>
            <a:r>
              <a:rPr sz="1400" spc="-4" dirty="0">
                <a:latin typeface="Trebuchet MS" panose="020B0603020202020204" pitchFamily="34" charset="0"/>
                <a:cs typeface="Calibri Light"/>
              </a:rPr>
              <a:t>analisi </a:t>
            </a:r>
            <a:r>
              <a:rPr sz="1400" spc="-8" dirty="0">
                <a:latin typeface="Trebuchet MS" panose="020B0603020202020204" pitchFamily="34" charset="0"/>
                <a:cs typeface="Calibri Light"/>
              </a:rPr>
              <a:t>testuale </a:t>
            </a:r>
            <a:r>
              <a:rPr sz="1400" dirty="0">
                <a:latin typeface="Trebuchet MS" panose="020B0603020202020204" pitchFamily="34" charset="0"/>
                <a:cs typeface="Calibri Light"/>
              </a:rPr>
              <a:t>e </a:t>
            </a:r>
            <a:r>
              <a:rPr sz="1400" spc="-8" dirty="0">
                <a:latin typeface="Trebuchet MS" panose="020B0603020202020204" pitchFamily="34" charset="0"/>
                <a:cs typeface="Calibri Light"/>
              </a:rPr>
              <a:t>linguistica computazionale. </a:t>
            </a:r>
            <a:endParaRPr lang="it-IT" sz="1400" spc="-8" dirty="0">
              <a:latin typeface="Trebuchet MS" panose="020B0603020202020204" pitchFamily="34" charset="0"/>
              <a:cs typeface="Calibri Light"/>
            </a:endParaRPr>
          </a:p>
          <a:p>
            <a:pPr marL="9525" marR="3810"/>
            <a:endParaRPr lang="it-IT" sz="1400" spc="-8" dirty="0">
              <a:latin typeface="Trebuchet MS" panose="020B0603020202020204" pitchFamily="34" charset="0"/>
              <a:cs typeface="Calibri Light"/>
            </a:endParaRPr>
          </a:p>
          <a:p>
            <a:pPr marL="9525" marR="3810"/>
            <a:r>
              <a:rPr sz="1400" spc="-4" dirty="0" err="1">
                <a:latin typeface="Trebuchet MS" panose="020B0603020202020204" pitchFamily="34" charset="0"/>
                <a:cs typeface="Calibri Light"/>
              </a:rPr>
              <a:t>L'analisi</a:t>
            </a:r>
            <a:r>
              <a:rPr sz="1400" spc="-4" dirty="0">
                <a:latin typeface="Trebuchet MS" panose="020B0603020202020204" pitchFamily="34" charset="0"/>
                <a:cs typeface="Calibri Light"/>
              </a:rPr>
              <a:t> del </a:t>
            </a:r>
            <a:r>
              <a:rPr sz="1400" spc="-8" dirty="0">
                <a:latin typeface="Trebuchet MS" panose="020B0603020202020204" pitchFamily="34" charset="0"/>
                <a:cs typeface="Calibri Light"/>
              </a:rPr>
              <a:t>sentiment </a:t>
            </a:r>
            <a:r>
              <a:rPr sz="1400" dirty="0">
                <a:latin typeface="Trebuchet MS" panose="020B0603020202020204" pitchFamily="34" charset="0"/>
                <a:cs typeface="Calibri Light"/>
              </a:rPr>
              <a:t>è oggi </a:t>
            </a:r>
            <a:r>
              <a:rPr sz="1400" spc="-8" dirty="0">
                <a:latin typeface="Trebuchet MS" panose="020B0603020202020204" pitchFamily="34" charset="0"/>
                <a:cs typeface="Calibri Light"/>
              </a:rPr>
              <a:t>ampiamente </a:t>
            </a:r>
            <a:r>
              <a:rPr sz="1400" spc="-11" dirty="0">
                <a:latin typeface="Trebuchet MS" panose="020B0603020202020204" pitchFamily="34" charset="0"/>
                <a:cs typeface="Calibri Light"/>
              </a:rPr>
              <a:t>applicata </a:t>
            </a:r>
            <a:r>
              <a:rPr sz="1400" spc="-4" dirty="0">
                <a:latin typeface="Trebuchet MS" panose="020B0603020202020204" pitchFamily="34" charset="0"/>
                <a:cs typeface="Calibri Light"/>
              </a:rPr>
              <a:t>per </a:t>
            </a:r>
            <a:r>
              <a:rPr sz="1400" spc="-11" dirty="0">
                <a:latin typeface="Trebuchet MS" panose="020B0603020202020204" pitchFamily="34" charset="0"/>
                <a:cs typeface="Calibri Light"/>
              </a:rPr>
              <a:t>analizzare </a:t>
            </a:r>
            <a:r>
              <a:rPr sz="1400" dirty="0">
                <a:latin typeface="Trebuchet MS" panose="020B0603020202020204" pitchFamily="34" charset="0"/>
                <a:cs typeface="Calibri Light"/>
              </a:rPr>
              <a:t>i </a:t>
            </a:r>
            <a:r>
              <a:rPr sz="1400" spc="-4" dirty="0">
                <a:latin typeface="Trebuchet MS" panose="020B0603020202020204" pitchFamily="34" charset="0"/>
                <a:cs typeface="Calibri Light"/>
              </a:rPr>
              <a:t>social media per una </a:t>
            </a:r>
            <a:r>
              <a:rPr sz="1400" spc="-11" dirty="0">
                <a:latin typeface="Trebuchet MS" panose="020B0603020202020204" pitchFamily="34" charset="0"/>
                <a:cs typeface="Calibri Light"/>
              </a:rPr>
              <a:t>varietà </a:t>
            </a:r>
            <a:r>
              <a:rPr sz="1400" spc="-4" dirty="0">
                <a:latin typeface="Trebuchet MS" panose="020B0603020202020204" pitchFamily="34" charset="0"/>
                <a:cs typeface="Calibri Light"/>
              </a:rPr>
              <a:t>di </a:t>
            </a:r>
            <a:r>
              <a:rPr sz="1400" spc="-8" dirty="0">
                <a:latin typeface="Trebuchet MS" panose="020B0603020202020204" pitchFamily="34" charset="0"/>
                <a:cs typeface="Calibri Light"/>
              </a:rPr>
              <a:t>applicazioni, </a:t>
            </a:r>
            <a:r>
              <a:rPr sz="1400" spc="-4" dirty="0">
                <a:latin typeface="Trebuchet MS" panose="020B0603020202020204" pitchFamily="34" charset="0"/>
                <a:cs typeface="Calibri Light"/>
              </a:rPr>
              <a:t>dal </a:t>
            </a:r>
            <a:r>
              <a:rPr sz="1400" spc="-8" dirty="0">
                <a:latin typeface="Trebuchet MS" panose="020B0603020202020204" pitchFamily="34" charset="0"/>
                <a:cs typeface="Calibri Light"/>
              </a:rPr>
              <a:t>marketing </a:t>
            </a:r>
            <a:r>
              <a:rPr sz="1400" spc="-4" dirty="0">
                <a:latin typeface="Trebuchet MS" panose="020B0603020202020204" pitchFamily="34" charset="0"/>
                <a:cs typeface="Calibri Light"/>
              </a:rPr>
              <a:t>al </a:t>
            </a:r>
            <a:r>
              <a:rPr sz="1400" spc="-8" dirty="0">
                <a:latin typeface="Trebuchet MS" panose="020B0603020202020204" pitchFamily="34" charset="0"/>
                <a:cs typeface="Calibri Light"/>
              </a:rPr>
              <a:t>customer </a:t>
            </a:r>
            <a:r>
              <a:rPr sz="1400" spc="-11" dirty="0">
                <a:latin typeface="Trebuchet MS" panose="020B0603020202020204" pitchFamily="34" charset="0"/>
                <a:cs typeface="Calibri Light"/>
              </a:rPr>
              <a:t>care.</a:t>
            </a:r>
            <a:endParaRPr sz="1400" dirty="0">
              <a:latin typeface="Trebuchet MS" panose="020B0603020202020204" pitchFamily="34" charset="0"/>
              <a:cs typeface="Calibri Light"/>
            </a:endParaRPr>
          </a:p>
        </p:txBody>
      </p:sp>
      <p:pic>
        <p:nvPicPr>
          <p:cNvPr id="11266" name="Picture 2" descr="Analisi del sentiment: un approccio sicuro per garantirne l'accuratezza">
            <a:extLst>
              <a:ext uri="{FF2B5EF4-FFF2-40B4-BE49-F238E27FC236}">
                <a16:creationId xmlns:a16="http://schemas.microsoft.com/office/drawing/2014/main" id="{BA32044B-5F32-4E01-BBF0-E078790EF5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6021" y="2094717"/>
            <a:ext cx="4179295" cy="2309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Percezione del Brand e sentiment analysis: Che cos'è e come funziona">
            <a:extLst>
              <a:ext uri="{FF2B5EF4-FFF2-40B4-BE49-F238E27FC236}">
                <a16:creationId xmlns:a16="http://schemas.microsoft.com/office/drawing/2014/main" id="{B9642380-27A2-4C3A-8BFF-EBCC251FC3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1786772"/>
            <a:ext cx="4038600" cy="222123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" name="object 3"/>
          <p:cNvSpPr txBox="1"/>
          <p:nvPr/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9525">
              <a:lnSpc>
                <a:spcPct val="90000"/>
              </a:lnSpc>
              <a:spcBef>
                <a:spcPct val="20000"/>
              </a:spcBef>
              <a:buFont typeface="Arial" pitchFamily="34" charset="0"/>
            </a:pPr>
            <a:r>
              <a:rPr lang="en-US" spc="15"/>
              <a:t>FASI DELLA SENTIMENT</a:t>
            </a:r>
            <a:endParaRPr lang="en-US"/>
          </a:p>
          <a:p>
            <a:pPr marL="9525" marR="382905">
              <a:lnSpc>
                <a:spcPct val="90000"/>
              </a:lnSpc>
              <a:spcBef>
                <a:spcPct val="20000"/>
              </a:spcBef>
              <a:buFont typeface="Arial" pitchFamily="34" charset="0"/>
            </a:pPr>
            <a:r>
              <a:rPr lang="en-US" spc="-23"/>
              <a:t>FASE </a:t>
            </a:r>
            <a:r>
              <a:rPr lang="en-US"/>
              <a:t>I : </a:t>
            </a:r>
            <a:r>
              <a:rPr lang="en-US" spc="-4"/>
              <a:t>Selezione luogo </a:t>
            </a:r>
            <a:r>
              <a:rPr lang="en-US" spc="-8"/>
              <a:t>semantico-semiotico </a:t>
            </a:r>
            <a:r>
              <a:rPr lang="en-US" spc="-4"/>
              <a:t>(social </a:t>
            </a:r>
            <a:r>
              <a:rPr lang="en-US" spc="-8"/>
              <a:t>network, </a:t>
            </a:r>
            <a:r>
              <a:rPr lang="en-US" spc="-4"/>
              <a:t>es. </a:t>
            </a:r>
            <a:r>
              <a:rPr lang="en-US" spc="-15"/>
              <a:t>Twitter) </a:t>
            </a:r>
            <a:r>
              <a:rPr lang="en-US" spc="-4"/>
              <a:t>di </a:t>
            </a:r>
            <a:r>
              <a:rPr lang="en-US" spc="-11"/>
              <a:t>riferimento  </a:t>
            </a:r>
          </a:p>
          <a:p>
            <a:pPr marL="9525" marR="382905">
              <a:lnSpc>
                <a:spcPct val="90000"/>
              </a:lnSpc>
              <a:spcBef>
                <a:spcPct val="20000"/>
              </a:spcBef>
              <a:buFont typeface="Arial" pitchFamily="34" charset="0"/>
            </a:pPr>
            <a:r>
              <a:rPr lang="en-US" spc="-23"/>
              <a:t>FASE </a:t>
            </a:r>
            <a:r>
              <a:rPr lang="en-US"/>
              <a:t>II : </a:t>
            </a:r>
            <a:r>
              <a:rPr lang="en-US" spc="-4"/>
              <a:t>Studio </a:t>
            </a:r>
            <a:r>
              <a:rPr lang="en-US" spc="-15"/>
              <a:t>dell’argomento </a:t>
            </a:r>
            <a:r>
              <a:rPr lang="en-US" spc="-4"/>
              <a:t>di </a:t>
            </a:r>
            <a:r>
              <a:rPr lang="en-US" spc="-11"/>
              <a:t>riferimento </a:t>
            </a:r>
            <a:r>
              <a:rPr lang="en-US"/>
              <a:t>(es.</a:t>
            </a:r>
            <a:r>
              <a:rPr lang="en-US" spc="11"/>
              <a:t> </a:t>
            </a:r>
            <a:r>
              <a:rPr lang="en-US" spc="-4"/>
              <a:t>Nutella)</a:t>
            </a:r>
            <a:endParaRPr lang="en-US"/>
          </a:p>
          <a:p>
            <a:pPr marL="9525" marR="3810">
              <a:lnSpc>
                <a:spcPct val="90000"/>
              </a:lnSpc>
              <a:spcBef>
                <a:spcPct val="20000"/>
              </a:spcBef>
              <a:buFont typeface="Arial" pitchFamily="34" charset="0"/>
            </a:pPr>
            <a:r>
              <a:rPr lang="en-US" spc="-26"/>
              <a:t>FASE </a:t>
            </a:r>
            <a:r>
              <a:rPr lang="en-US" spc="-4"/>
              <a:t>III: </a:t>
            </a:r>
            <a:r>
              <a:rPr lang="en-US" spc="-8"/>
              <a:t>Scelta </a:t>
            </a:r>
            <a:r>
              <a:rPr lang="en-US" spc="-4"/>
              <a:t>delle </a:t>
            </a:r>
            <a:r>
              <a:rPr lang="en-US" spc="-11"/>
              <a:t>parole chiave </a:t>
            </a:r>
            <a:r>
              <a:rPr lang="en-US" spc="-8"/>
              <a:t>(hashtag) </a:t>
            </a:r>
            <a:r>
              <a:rPr lang="en-US" spc="-4"/>
              <a:t>di </a:t>
            </a:r>
            <a:r>
              <a:rPr lang="en-US" spc="-11"/>
              <a:t>riferimento </a:t>
            </a:r>
            <a:r>
              <a:rPr lang="en-US" spc="-4"/>
              <a:t>per </a:t>
            </a:r>
            <a:r>
              <a:rPr lang="en-US" spc="-11"/>
              <a:t>condurre </a:t>
            </a:r>
            <a:r>
              <a:rPr lang="en-US" spc="-4"/>
              <a:t>l’indagine (#Nutella)  </a:t>
            </a:r>
          </a:p>
          <a:p>
            <a:pPr marL="9525" marR="3810">
              <a:lnSpc>
                <a:spcPct val="90000"/>
              </a:lnSpc>
              <a:spcBef>
                <a:spcPct val="20000"/>
              </a:spcBef>
              <a:buFont typeface="Arial" pitchFamily="34" charset="0"/>
            </a:pPr>
            <a:r>
              <a:rPr lang="en-US" spc="-23"/>
              <a:t>FASE </a:t>
            </a:r>
            <a:r>
              <a:rPr lang="en-US" spc="-19"/>
              <a:t>IV: </a:t>
            </a:r>
            <a:r>
              <a:rPr lang="en-US" spc="-4"/>
              <a:t>Analisi </a:t>
            </a:r>
            <a:r>
              <a:rPr lang="en-US"/>
              <a:t>e </a:t>
            </a:r>
            <a:r>
              <a:rPr lang="en-US" spc="-4"/>
              <a:t>suddivisione dei </a:t>
            </a:r>
            <a:r>
              <a:rPr lang="en-US" spc="-8"/>
              <a:t>post </a:t>
            </a:r>
            <a:r>
              <a:rPr lang="en-US" spc="-4"/>
              <a:t>per </a:t>
            </a:r>
            <a:r>
              <a:rPr lang="en-US" spc="-8"/>
              <a:t>polarità </a:t>
            </a:r>
            <a:r>
              <a:rPr lang="en-US" spc="-4"/>
              <a:t>(positivi, </a:t>
            </a:r>
            <a:r>
              <a:rPr lang="en-US" spc="-8"/>
              <a:t>negativi,</a:t>
            </a:r>
            <a:r>
              <a:rPr lang="en-US" spc="38"/>
              <a:t> </a:t>
            </a:r>
            <a:r>
              <a:rPr lang="en-US" spc="-4"/>
              <a:t>neutri)</a:t>
            </a:r>
            <a:endParaRPr lang="en-US"/>
          </a:p>
          <a:p>
            <a:pPr marL="9525">
              <a:lnSpc>
                <a:spcPct val="90000"/>
              </a:lnSpc>
              <a:spcBef>
                <a:spcPct val="20000"/>
              </a:spcBef>
              <a:buFont typeface="Arial" pitchFamily="34" charset="0"/>
            </a:pPr>
            <a:r>
              <a:rPr lang="en-US" spc="-23"/>
              <a:t>FASE </a:t>
            </a:r>
            <a:r>
              <a:rPr lang="en-US" spc="-30"/>
              <a:t>V: </a:t>
            </a:r>
            <a:r>
              <a:rPr lang="en-US" spc="-4"/>
              <a:t>Analisi del </a:t>
            </a:r>
            <a:r>
              <a:rPr lang="en-US" spc="-11"/>
              <a:t>dato</a:t>
            </a:r>
            <a:r>
              <a:rPr lang="en-US" spc="34"/>
              <a:t> </a:t>
            </a:r>
            <a:r>
              <a:rPr lang="en-US" spc="-4"/>
              <a:t>finale</a:t>
            </a:r>
            <a:endParaRPr lang="en-US"/>
          </a:p>
        </p:txBody>
      </p:sp>
      <p:sp>
        <p:nvSpPr>
          <p:cNvPr id="12" name="object 2">
            <a:extLst>
              <a:ext uri="{FF2B5EF4-FFF2-40B4-BE49-F238E27FC236}">
                <a16:creationId xmlns:a16="http://schemas.microsoft.com/office/drawing/2014/main" id="{FA7D9190-6660-409A-B140-AE49894F5EB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961180" y="433880"/>
            <a:ext cx="5566930" cy="564578"/>
          </a:xfrm>
          <a:prstGeom prst="rect">
            <a:avLst/>
          </a:prstGeom>
        </p:spPr>
        <p:txBody>
          <a:bodyPr vert="horz" wrap="square" lIns="0" tIns="10478" rIns="0" bIns="0" rtlCol="0" anchor="ctr">
            <a:spAutoFit/>
          </a:bodyPr>
          <a:lstStyle/>
          <a:p>
            <a:pPr marL="9525">
              <a:spcBef>
                <a:spcPts val="83"/>
              </a:spcBef>
            </a:pPr>
            <a:r>
              <a:rPr lang="it-IT" sz="3600" spc="8" dirty="0">
                <a:solidFill>
                  <a:schemeClr val="accent6"/>
                </a:solidFill>
                <a:latin typeface="Trebuchet MS" panose="020B0603020202020204" pitchFamily="34" charset="0"/>
              </a:rPr>
              <a:t>L’Analisi del Sentiment</a:t>
            </a:r>
            <a:endParaRPr sz="3600" spc="11" dirty="0">
              <a:solidFill>
                <a:schemeClr val="accent6"/>
              </a:solidFill>
              <a:latin typeface="Trebuchet MS" panose="020B0603020202020204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208684" y="2003276"/>
            <a:ext cx="5006340" cy="565059"/>
          </a:xfrm>
          <a:prstGeom prst="rect">
            <a:avLst/>
          </a:prstGeom>
        </p:spPr>
        <p:txBody>
          <a:bodyPr vert="horz" wrap="square" lIns="0" tIns="10954" rIns="0" bIns="0" rtlCol="0">
            <a:spAutoFit/>
          </a:bodyPr>
          <a:lstStyle/>
          <a:p>
            <a:pPr marL="9525">
              <a:spcBef>
                <a:spcPts val="86"/>
              </a:spcBef>
            </a:pPr>
            <a:r>
              <a:rPr sz="1200" spc="15" dirty="0">
                <a:latin typeface="Trebuchet MS" panose="020B0603020202020204" pitchFamily="34" charset="0"/>
                <a:cs typeface="Calibri Light"/>
              </a:rPr>
              <a:t>APPROCCIO </a:t>
            </a:r>
            <a:r>
              <a:rPr sz="1200" spc="11" dirty="0">
                <a:latin typeface="Trebuchet MS" panose="020B0603020202020204" pitchFamily="34" charset="0"/>
                <a:cs typeface="Calibri Light"/>
              </a:rPr>
              <a:t>METODOLOGICO: </a:t>
            </a:r>
            <a:r>
              <a:rPr sz="1200" spc="15" dirty="0">
                <a:latin typeface="Trebuchet MS" panose="020B0603020202020204" pitchFamily="34" charset="0"/>
                <a:cs typeface="Calibri Light"/>
              </a:rPr>
              <a:t>SENTIMENT</a:t>
            </a:r>
            <a:r>
              <a:rPr sz="1200" spc="4" dirty="0">
                <a:latin typeface="Trebuchet MS" panose="020B0603020202020204" pitchFamily="34" charset="0"/>
                <a:cs typeface="Calibri Light"/>
              </a:rPr>
              <a:t> </a:t>
            </a:r>
            <a:r>
              <a:rPr sz="1200" dirty="0">
                <a:latin typeface="Trebuchet MS" panose="020B0603020202020204" pitchFamily="34" charset="0"/>
                <a:cs typeface="Calibri Light"/>
              </a:rPr>
              <a:t>ANALYSIS</a:t>
            </a:r>
          </a:p>
          <a:p>
            <a:pPr>
              <a:spcBef>
                <a:spcPts val="41"/>
              </a:spcBef>
            </a:pPr>
            <a:endParaRPr sz="1200" dirty="0">
              <a:latin typeface="Trebuchet MS" panose="020B0603020202020204" pitchFamily="34" charset="0"/>
              <a:cs typeface="Calibri Light"/>
            </a:endParaRPr>
          </a:p>
          <a:p>
            <a:pPr marL="37624">
              <a:tabLst>
                <a:tab pos="3516154" algn="l"/>
              </a:tabLst>
            </a:pPr>
            <a:r>
              <a:rPr sz="1200" spc="-19" dirty="0">
                <a:latin typeface="Trebuchet MS" panose="020B0603020202020204" pitchFamily="34" charset="0"/>
                <a:cs typeface="Calibri Light"/>
              </a:rPr>
              <a:t>POLARITÀ</a:t>
            </a:r>
            <a:r>
              <a:rPr sz="1200" dirty="0">
                <a:latin typeface="Trebuchet MS" panose="020B0603020202020204" pitchFamily="34" charset="0"/>
                <a:cs typeface="Calibri Light"/>
              </a:rPr>
              <a:t> </a:t>
            </a:r>
            <a:r>
              <a:rPr sz="1200" spc="-4" dirty="0">
                <a:latin typeface="Trebuchet MS" panose="020B0603020202020204" pitchFamily="34" charset="0"/>
                <a:cs typeface="Calibri Light"/>
              </a:rPr>
              <a:t>NEUTRA	</a:t>
            </a:r>
            <a:r>
              <a:rPr sz="1200" spc="-19" dirty="0">
                <a:latin typeface="Trebuchet MS" panose="020B0603020202020204" pitchFamily="34" charset="0"/>
                <a:cs typeface="Calibri Light"/>
              </a:rPr>
              <a:t>POLARITÀ</a:t>
            </a:r>
            <a:r>
              <a:rPr sz="1200" spc="-34" dirty="0">
                <a:latin typeface="Trebuchet MS" panose="020B0603020202020204" pitchFamily="34" charset="0"/>
                <a:cs typeface="Calibri Light"/>
              </a:rPr>
              <a:t> </a:t>
            </a:r>
            <a:r>
              <a:rPr sz="1200" spc="-11" dirty="0">
                <a:latin typeface="Trebuchet MS" panose="020B0603020202020204" pitchFamily="34" charset="0"/>
                <a:cs typeface="Calibri Light"/>
              </a:rPr>
              <a:t>POSITIVA</a:t>
            </a:r>
            <a:endParaRPr sz="1200" dirty="0">
              <a:latin typeface="Trebuchet MS" panose="020B0603020202020204" pitchFamily="34" charset="0"/>
              <a:cs typeface="Calibri Ligh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421061" y="2431160"/>
            <a:ext cx="1569244" cy="194284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200" spc="-19" dirty="0">
                <a:solidFill>
                  <a:srgbClr val="002060"/>
                </a:solidFill>
                <a:latin typeface="Trebuchet MS" panose="020B0603020202020204" pitchFamily="34" charset="0"/>
                <a:cs typeface="Calibri Light"/>
              </a:rPr>
              <a:t>POLARITÀ</a:t>
            </a:r>
            <a:r>
              <a:rPr sz="1200" spc="-34" dirty="0">
                <a:solidFill>
                  <a:srgbClr val="002060"/>
                </a:solidFill>
                <a:latin typeface="Trebuchet MS" panose="020B0603020202020204" pitchFamily="34" charset="0"/>
                <a:cs typeface="Calibri Light"/>
              </a:rPr>
              <a:t> </a:t>
            </a:r>
            <a:r>
              <a:rPr sz="1200" spc="-30" dirty="0">
                <a:solidFill>
                  <a:srgbClr val="002060"/>
                </a:solidFill>
                <a:latin typeface="Trebuchet MS" panose="020B0603020202020204" pitchFamily="34" charset="0"/>
                <a:cs typeface="Calibri Light"/>
              </a:rPr>
              <a:t>NEGATIVA</a:t>
            </a:r>
            <a:endParaRPr sz="1200" dirty="0">
              <a:latin typeface="Trebuchet MS" panose="020B0603020202020204" pitchFamily="34" charset="0"/>
              <a:cs typeface="Calibri Light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04342" y="2877160"/>
            <a:ext cx="8935316" cy="1985165"/>
            <a:chOff x="0" y="3630167"/>
            <a:chExt cx="12189460" cy="2987040"/>
          </a:xfrm>
        </p:grpSpPr>
        <p:sp>
          <p:nvSpPr>
            <p:cNvPr id="6" name="object 6"/>
            <p:cNvSpPr/>
            <p:nvPr/>
          </p:nvSpPr>
          <p:spPr>
            <a:xfrm>
              <a:off x="0" y="3630167"/>
              <a:ext cx="9796272" cy="188061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7" name="object 7"/>
            <p:cNvSpPr/>
            <p:nvPr/>
          </p:nvSpPr>
          <p:spPr>
            <a:xfrm>
              <a:off x="8397240" y="5507735"/>
              <a:ext cx="3791711" cy="110947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sp>
        <p:nvSpPr>
          <p:cNvPr id="9" name="object 2">
            <a:extLst>
              <a:ext uri="{FF2B5EF4-FFF2-40B4-BE49-F238E27FC236}">
                <a16:creationId xmlns:a16="http://schemas.microsoft.com/office/drawing/2014/main" id="{370858B0-E508-4B9A-B294-C2591AF5C094}"/>
              </a:ext>
            </a:extLst>
          </p:cNvPr>
          <p:cNvSpPr txBox="1">
            <a:spLocks/>
          </p:cNvSpPr>
          <p:nvPr/>
        </p:nvSpPr>
        <p:spPr>
          <a:xfrm>
            <a:off x="3503065" y="385553"/>
            <a:ext cx="5566930" cy="564578"/>
          </a:xfrm>
          <a:prstGeom prst="rect">
            <a:avLst/>
          </a:prstGeom>
        </p:spPr>
        <p:txBody>
          <a:bodyPr vert="horz" wrap="square" lIns="0" tIns="10478" rIns="0" bIns="0" rtlCol="0" anchor="ctr">
            <a:sp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rgbClr val="FE920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marL="9525">
              <a:spcBef>
                <a:spcPts val="83"/>
              </a:spcBef>
            </a:pPr>
            <a:r>
              <a:rPr lang="it-IT" spc="8" dirty="0"/>
              <a:t>L’Analisi del Sentiment</a:t>
            </a:r>
            <a:endParaRPr lang="it-IT" spc="11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208684" y="2094716"/>
            <a:ext cx="8631079" cy="2596384"/>
          </a:xfrm>
          <a:prstGeom prst="rect">
            <a:avLst/>
          </a:prstGeom>
        </p:spPr>
        <p:txBody>
          <a:bodyPr vert="horz" wrap="square" lIns="0" tIns="10954" rIns="0" bIns="0" rtlCol="0">
            <a:spAutoFit/>
          </a:bodyPr>
          <a:lstStyle/>
          <a:p>
            <a:pPr marL="9525">
              <a:spcBef>
                <a:spcPts val="86"/>
              </a:spcBef>
            </a:pPr>
            <a:r>
              <a:rPr sz="1400" spc="15" dirty="0">
                <a:latin typeface="Trebuchet MS" panose="020B0603020202020204" pitchFamily="34" charset="0"/>
                <a:cs typeface="Calibri Light"/>
              </a:rPr>
              <a:t>APPROCCIO </a:t>
            </a:r>
            <a:r>
              <a:rPr sz="1400" spc="11" dirty="0">
                <a:latin typeface="Trebuchet MS" panose="020B0603020202020204" pitchFamily="34" charset="0"/>
                <a:cs typeface="Calibri Light"/>
              </a:rPr>
              <a:t>METODOLOGICO: </a:t>
            </a:r>
            <a:r>
              <a:rPr sz="1400" spc="15" dirty="0">
                <a:latin typeface="Trebuchet MS" panose="020B0603020202020204" pitchFamily="34" charset="0"/>
                <a:cs typeface="Calibri Light"/>
              </a:rPr>
              <a:t>SENTIMENT</a:t>
            </a:r>
            <a:r>
              <a:rPr sz="1400" spc="4" dirty="0">
                <a:latin typeface="Trebuchet MS" panose="020B0603020202020204" pitchFamily="34" charset="0"/>
                <a:cs typeface="Calibri Light"/>
              </a:rPr>
              <a:t> </a:t>
            </a:r>
            <a:r>
              <a:rPr sz="1400" dirty="0">
                <a:latin typeface="Trebuchet MS" panose="020B0603020202020204" pitchFamily="34" charset="0"/>
                <a:cs typeface="Calibri Light"/>
              </a:rPr>
              <a:t>ANALYSIS</a:t>
            </a:r>
          </a:p>
          <a:p>
            <a:pPr>
              <a:spcBef>
                <a:spcPts val="23"/>
              </a:spcBef>
            </a:pPr>
            <a:endParaRPr sz="1400" dirty="0">
              <a:latin typeface="Trebuchet MS" panose="020B0603020202020204" pitchFamily="34" charset="0"/>
              <a:cs typeface="Calibri Light"/>
            </a:endParaRPr>
          </a:p>
          <a:p>
            <a:pPr marL="9525"/>
            <a:r>
              <a:rPr sz="1400" spc="-15" dirty="0">
                <a:latin typeface="Trebuchet MS" panose="020B0603020202020204" pitchFamily="34" charset="0"/>
                <a:cs typeface="Calibri Light"/>
              </a:rPr>
              <a:t>Perché</a:t>
            </a:r>
            <a:r>
              <a:rPr sz="1400" spc="-8" dirty="0">
                <a:latin typeface="Trebuchet MS" panose="020B0603020202020204" pitchFamily="34" charset="0"/>
                <a:cs typeface="Calibri Light"/>
              </a:rPr>
              <a:t> </a:t>
            </a:r>
            <a:r>
              <a:rPr sz="1400" spc="-15" dirty="0">
                <a:latin typeface="Trebuchet MS" panose="020B0603020202020204" pitchFamily="34" charset="0"/>
                <a:cs typeface="Calibri Light"/>
              </a:rPr>
              <a:t>Twitter:</a:t>
            </a:r>
            <a:endParaRPr sz="1400" dirty="0">
              <a:latin typeface="Trebuchet MS" panose="020B0603020202020204" pitchFamily="34" charset="0"/>
              <a:cs typeface="Calibri Light"/>
            </a:endParaRPr>
          </a:p>
          <a:p>
            <a:pPr>
              <a:spcBef>
                <a:spcPts val="15"/>
              </a:spcBef>
            </a:pPr>
            <a:endParaRPr sz="1400" dirty="0">
              <a:latin typeface="Trebuchet MS" panose="020B0603020202020204" pitchFamily="34" charset="0"/>
              <a:cs typeface="Calibri Light"/>
            </a:endParaRPr>
          </a:p>
          <a:p>
            <a:pPr marL="9525" marR="3810"/>
            <a:r>
              <a:rPr sz="1400" dirty="0">
                <a:latin typeface="Trebuchet MS" panose="020B0603020202020204" pitchFamily="34" charset="0"/>
                <a:cs typeface="Calibri Light"/>
              </a:rPr>
              <a:t>• Le </a:t>
            </a:r>
            <a:r>
              <a:rPr sz="1400" spc="-11" dirty="0">
                <a:latin typeface="Trebuchet MS" panose="020B0603020202020204" pitchFamily="34" charset="0"/>
                <a:cs typeface="Calibri Light"/>
              </a:rPr>
              <a:t>piattaforme </a:t>
            </a:r>
            <a:r>
              <a:rPr sz="1400" spc="-4" dirty="0">
                <a:latin typeface="Trebuchet MS" panose="020B0603020202020204" pitchFamily="34" charset="0"/>
                <a:cs typeface="Calibri Light"/>
              </a:rPr>
              <a:t>di </a:t>
            </a:r>
            <a:r>
              <a:rPr sz="1400" spc="-8" dirty="0">
                <a:latin typeface="Trebuchet MS" panose="020B0603020202020204" pitchFamily="34" charset="0"/>
                <a:cs typeface="Calibri Light"/>
              </a:rPr>
              <a:t>microblogging </a:t>
            </a:r>
            <a:r>
              <a:rPr sz="1400" spc="-4" dirty="0">
                <a:latin typeface="Trebuchet MS" panose="020B0603020202020204" pitchFamily="34" charset="0"/>
                <a:cs typeface="Calibri Light"/>
              </a:rPr>
              <a:t>sono </a:t>
            </a:r>
            <a:r>
              <a:rPr sz="1400" spc="-8" dirty="0">
                <a:latin typeface="Trebuchet MS" panose="020B0603020202020204" pitchFamily="34" charset="0"/>
                <a:cs typeface="Calibri Light"/>
              </a:rPr>
              <a:t>utilizzate </a:t>
            </a:r>
            <a:r>
              <a:rPr sz="1400" spc="-4" dirty="0">
                <a:latin typeface="Trebuchet MS" panose="020B0603020202020204" pitchFamily="34" charset="0"/>
                <a:cs typeface="Calibri Light"/>
              </a:rPr>
              <a:t>da </a:t>
            </a:r>
            <a:r>
              <a:rPr sz="1400" spc="-8" dirty="0">
                <a:latin typeface="Trebuchet MS" panose="020B0603020202020204" pitchFamily="34" charset="0"/>
                <a:cs typeface="Calibri Light"/>
              </a:rPr>
              <a:t>persone </a:t>
            </a:r>
            <a:r>
              <a:rPr sz="1400" spc="-11" dirty="0">
                <a:latin typeface="Trebuchet MS" panose="020B0603020202020204" pitchFamily="34" charset="0"/>
                <a:cs typeface="Calibri Light"/>
              </a:rPr>
              <a:t>eterogenee </a:t>
            </a:r>
            <a:r>
              <a:rPr sz="1400" spc="-4" dirty="0">
                <a:latin typeface="Trebuchet MS" panose="020B0603020202020204" pitchFamily="34" charset="0"/>
                <a:cs typeface="Calibri Light"/>
              </a:rPr>
              <a:t>per </a:t>
            </a:r>
            <a:r>
              <a:rPr sz="1400" spc="-8" dirty="0">
                <a:latin typeface="Trebuchet MS" panose="020B0603020202020204" pitchFamily="34" charset="0"/>
                <a:cs typeface="Calibri Light"/>
              </a:rPr>
              <a:t>esprimere </a:t>
            </a:r>
            <a:r>
              <a:rPr sz="1400" spc="-4" dirty="0">
                <a:latin typeface="Trebuchet MS" panose="020B0603020202020204" pitchFamily="34" charset="0"/>
                <a:cs typeface="Calibri Light"/>
              </a:rPr>
              <a:t>la </a:t>
            </a:r>
            <a:r>
              <a:rPr sz="1400" spc="-11" dirty="0">
                <a:latin typeface="Trebuchet MS" panose="020B0603020202020204" pitchFamily="34" charset="0"/>
                <a:cs typeface="Calibri Light"/>
              </a:rPr>
              <a:t>loro </a:t>
            </a:r>
            <a:r>
              <a:rPr sz="1400" spc="-8" dirty="0">
                <a:latin typeface="Trebuchet MS" panose="020B0603020202020204" pitchFamily="34" charset="0"/>
                <a:cs typeface="Calibri Light"/>
              </a:rPr>
              <a:t>opinione </a:t>
            </a:r>
            <a:r>
              <a:rPr sz="1400" dirty="0">
                <a:latin typeface="Trebuchet MS" panose="020B0603020202020204" pitchFamily="34" charset="0"/>
                <a:cs typeface="Calibri Light"/>
              </a:rPr>
              <a:t>su </a:t>
            </a:r>
            <a:r>
              <a:rPr sz="1400" spc="-11" dirty="0">
                <a:latin typeface="Trebuchet MS" panose="020B0603020202020204" pitchFamily="34" charset="0"/>
                <a:cs typeface="Calibri Light"/>
              </a:rPr>
              <a:t>diversi  </a:t>
            </a:r>
            <a:r>
              <a:rPr sz="1400" spc="-8" dirty="0">
                <a:latin typeface="Trebuchet MS" panose="020B0603020202020204" pitchFamily="34" charset="0"/>
                <a:cs typeface="Calibri Light"/>
              </a:rPr>
              <a:t>argomenti, </a:t>
            </a:r>
            <a:r>
              <a:rPr sz="1400" spc="-4" dirty="0">
                <a:latin typeface="Trebuchet MS" panose="020B0603020202020204" pitchFamily="34" charset="0"/>
                <a:cs typeface="Calibri Light"/>
              </a:rPr>
              <a:t>quindi </a:t>
            </a:r>
            <a:r>
              <a:rPr sz="1400" dirty="0">
                <a:latin typeface="Trebuchet MS" panose="020B0603020202020204" pitchFamily="34" charset="0"/>
                <a:cs typeface="Calibri Light"/>
              </a:rPr>
              <a:t>è </a:t>
            </a:r>
            <a:r>
              <a:rPr sz="1400" spc="-4" dirty="0">
                <a:latin typeface="Trebuchet MS" panose="020B0603020202020204" pitchFamily="34" charset="0"/>
                <a:cs typeface="Calibri Light"/>
              </a:rPr>
              <a:t>una </a:t>
            </a:r>
            <a:r>
              <a:rPr sz="1400" spc="-8" dirty="0">
                <a:latin typeface="Trebuchet MS" panose="020B0603020202020204" pitchFamily="34" charset="0"/>
                <a:cs typeface="Calibri Light"/>
              </a:rPr>
              <a:t>preziosa </a:t>
            </a:r>
            <a:r>
              <a:rPr sz="1400" spc="-15" dirty="0">
                <a:latin typeface="Trebuchet MS" panose="020B0603020202020204" pitchFamily="34" charset="0"/>
                <a:cs typeface="Calibri Light"/>
              </a:rPr>
              <a:t>fonte </a:t>
            </a:r>
            <a:r>
              <a:rPr sz="1400" spc="-4" dirty="0">
                <a:latin typeface="Trebuchet MS" panose="020B0603020202020204" pitchFamily="34" charset="0"/>
                <a:cs typeface="Calibri Light"/>
              </a:rPr>
              <a:t>di opinioni</a:t>
            </a:r>
            <a:r>
              <a:rPr sz="1400" spc="-11" dirty="0">
                <a:latin typeface="Trebuchet MS" panose="020B0603020202020204" pitchFamily="34" charset="0"/>
                <a:cs typeface="Calibri Light"/>
              </a:rPr>
              <a:t> </a:t>
            </a:r>
            <a:r>
              <a:rPr sz="1400" spc="-8" dirty="0">
                <a:latin typeface="Trebuchet MS" panose="020B0603020202020204" pitchFamily="34" charset="0"/>
                <a:cs typeface="Calibri Light"/>
              </a:rPr>
              <a:t>bottom-up</a:t>
            </a:r>
            <a:endParaRPr sz="1400" dirty="0">
              <a:latin typeface="Trebuchet MS" panose="020B0603020202020204" pitchFamily="34" charset="0"/>
              <a:cs typeface="Calibri Light"/>
            </a:endParaRPr>
          </a:p>
          <a:p>
            <a:pPr marL="9525" marR="103823"/>
            <a:r>
              <a:rPr sz="1400" dirty="0">
                <a:latin typeface="Trebuchet MS" panose="020B0603020202020204" pitchFamily="34" charset="0"/>
                <a:cs typeface="Calibri Light"/>
              </a:rPr>
              <a:t>• </a:t>
            </a:r>
            <a:r>
              <a:rPr sz="1400" spc="-19" dirty="0">
                <a:latin typeface="Trebuchet MS" panose="020B0603020202020204" pitchFamily="34" charset="0"/>
                <a:cs typeface="Calibri Light"/>
              </a:rPr>
              <a:t>Twitter </a:t>
            </a:r>
            <a:r>
              <a:rPr sz="1400" spc="-8" dirty="0">
                <a:latin typeface="Trebuchet MS" panose="020B0603020202020204" pitchFamily="34" charset="0"/>
                <a:cs typeface="Calibri Light"/>
              </a:rPr>
              <a:t>contiene </a:t>
            </a:r>
            <a:r>
              <a:rPr sz="1400" spc="-4" dirty="0">
                <a:latin typeface="Trebuchet MS" panose="020B0603020202020204" pitchFamily="34" charset="0"/>
                <a:cs typeface="Calibri Light"/>
              </a:rPr>
              <a:t>un </a:t>
            </a:r>
            <a:r>
              <a:rPr sz="1400" spc="-8" dirty="0">
                <a:latin typeface="Trebuchet MS" panose="020B0603020202020204" pitchFamily="34" charset="0"/>
                <a:cs typeface="Calibri Light"/>
              </a:rPr>
              <a:t>numero </a:t>
            </a:r>
            <a:r>
              <a:rPr sz="1400" spc="-4" dirty="0">
                <a:latin typeface="Trebuchet MS" panose="020B0603020202020204" pitchFamily="34" charset="0"/>
                <a:cs typeface="Calibri Light"/>
              </a:rPr>
              <a:t>enorme di </a:t>
            </a:r>
            <a:r>
              <a:rPr sz="1400" dirty="0">
                <a:latin typeface="Trebuchet MS" panose="020B0603020202020204" pitchFamily="34" charset="0"/>
                <a:cs typeface="Calibri Light"/>
              </a:rPr>
              <a:t>messaggi </a:t>
            </a:r>
            <a:r>
              <a:rPr sz="1400" spc="-4" dirty="0">
                <a:latin typeface="Trebuchet MS" panose="020B0603020202020204" pitchFamily="34" charset="0"/>
                <a:cs typeface="Calibri Light"/>
              </a:rPr>
              <a:t>di </a:t>
            </a:r>
            <a:r>
              <a:rPr sz="1400" spc="-11" dirty="0">
                <a:latin typeface="Trebuchet MS" panose="020B0603020202020204" pitchFamily="34" charset="0"/>
                <a:cs typeface="Calibri Light"/>
              </a:rPr>
              <a:t>testo </a:t>
            </a:r>
            <a:r>
              <a:rPr sz="1400" spc="-4" dirty="0">
                <a:latin typeface="Trebuchet MS" panose="020B0603020202020204" pitchFamily="34" charset="0"/>
                <a:cs typeface="Calibri Light"/>
              </a:rPr>
              <a:t>in </a:t>
            </a:r>
            <a:r>
              <a:rPr sz="1400" spc="-8" dirty="0">
                <a:latin typeface="Trebuchet MS" panose="020B0603020202020204" pitchFamily="34" charset="0"/>
                <a:cs typeface="Calibri Light"/>
              </a:rPr>
              <a:t>continuo flusso, cresce </a:t>
            </a:r>
            <a:r>
              <a:rPr sz="1400" spc="-4" dirty="0">
                <a:latin typeface="Trebuchet MS" panose="020B0603020202020204" pitchFamily="34" charset="0"/>
                <a:cs typeface="Calibri Light"/>
              </a:rPr>
              <a:t>quindi </a:t>
            </a:r>
            <a:r>
              <a:rPr sz="1400" spc="-8" dirty="0">
                <a:latin typeface="Trebuchet MS" panose="020B0603020202020204" pitchFamily="34" charset="0"/>
                <a:cs typeface="Calibri Light"/>
              </a:rPr>
              <a:t>live </a:t>
            </a:r>
            <a:r>
              <a:rPr sz="1400" dirty="0">
                <a:latin typeface="Trebuchet MS" panose="020B0603020202020204" pitchFamily="34" charset="0"/>
                <a:cs typeface="Calibri Light"/>
              </a:rPr>
              <a:t>time </a:t>
            </a:r>
            <a:r>
              <a:rPr sz="1400" spc="-4" dirty="0">
                <a:latin typeface="Trebuchet MS" panose="020B0603020202020204" pitchFamily="34" charset="0"/>
                <a:cs typeface="Calibri Light"/>
              </a:rPr>
              <a:t>Il </a:t>
            </a:r>
            <a:r>
              <a:rPr sz="1400" spc="-8" dirty="0">
                <a:latin typeface="Trebuchet MS" panose="020B0603020202020204" pitchFamily="34" charset="0"/>
                <a:cs typeface="Calibri Light"/>
              </a:rPr>
              <a:t>corpus </a:t>
            </a:r>
            <a:r>
              <a:rPr sz="1400" spc="-4" dirty="0">
                <a:latin typeface="Trebuchet MS" panose="020B0603020202020204" pitchFamily="34" charset="0"/>
                <a:cs typeface="Calibri Light"/>
              </a:rPr>
              <a:t>di  </a:t>
            </a:r>
            <a:r>
              <a:rPr sz="1400" spc="-8" dirty="0">
                <a:latin typeface="Trebuchet MS" panose="020B0603020202020204" pitchFamily="34" charset="0"/>
                <a:cs typeface="Calibri Light"/>
              </a:rPr>
              <a:t>testi, </a:t>
            </a:r>
            <a:r>
              <a:rPr sz="1400" dirty="0">
                <a:latin typeface="Trebuchet MS" panose="020B0603020202020204" pitchFamily="34" charset="0"/>
                <a:cs typeface="Calibri Light"/>
              </a:rPr>
              <a:t>messaggi e </a:t>
            </a:r>
            <a:r>
              <a:rPr sz="1400" spc="-8" dirty="0">
                <a:latin typeface="Trebuchet MS" panose="020B0603020202020204" pitchFamily="34" charset="0"/>
                <a:cs typeface="Calibri Light"/>
              </a:rPr>
              <a:t>opinioni </a:t>
            </a:r>
            <a:r>
              <a:rPr sz="1400" spc="-4" dirty="0">
                <a:latin typeface="Trebuchet MS" panose="020B0603020202020204" pitchFamily="34" charset="0"/>
                <a:cs typeface="Calibri Light"/>
              </a:rPr>
              <a:t>che può </a:t>
            </a:r>
            <a:r>
              <a:rPr sz="1400" spc="-8" dirty="0">
                <a:latin typeface="Trebuchet MS" panose="020B0603020202020204" pitchFamily="34" charset="0"/>
                <a:cs typeface="Calibri Light"/>
              </a:rPr>
              <a:t>essere</a:t>
            </a:r>
            <a:r>
              <a:rPr sz="1400" spc="-19" dirty="0">
                <a:latin typeface="Trebuchet MS" panose="020B0603020202020204" pitchFamily="34" charset="0"/>
                <a:cs typeface="Calibri Light"/>
              </a:rPr>
              <a:t> </a:t>
            </a:r>
            <a:r>
              <a:rPr sz="1400" spc="-11" dirty="0">
                <a:latin typeface="Trebuchet MS" panose="020B0603020202020204" pitchFamily="34" charset="0"/>
                <a:cs typeface="Calibri Light"/>
              </a:rPr>
              <a:t>raccolto</a:t>
            </a:r>
            <a:endParaRPr sz="1400" dirty="0">
              <a:latin typeface="Trebuchet MS" panose="020B0603020202020204" pitchFamily="34" charset="0"/>
              <a:cs typeface="Calibri Light"/>
            </a:endParaRPr>
          </a:p>
          <a:p>
            <a:pPr marL="9525" marR="57626"/>
            <a:r>
              <a:rPr sz="1400" dirty="0">
                <a:latin typeface="Trebuchet MS" panose="020B0603020202020204" pitchFamily="34" charset="0"/>
                <a:cs typeface="Calibri Light"/>
              </a:rPr>
              <a:t>• </a:t>
            </a:r>
            <a:r>
              <a:rPr sz="1400" spc="-4" dirty="0">
                <a:latin typeface="Trebuchet MS" panose="020B0603020202020204" pitchFamily="34" charset="0"/>
                <a:cs typeface="Calibri Light"/>
              </a:rPr>
              <a:t>Il </a:t>
            </a:r>
            <a:r>
              <a:rPr sz="1400" spc="-8" dirty="0">
                <a:latin typeface="Trebuchet MS" panose="020B0603020202020204" pitchFamily="34" charset="0"/>
                <a:cs typeface="Calibri Light"/>
              </a:rPr>
              <a:t>pubblico </a:t>
            </a:r>
            <a:r>
              <a:rPr sz="1400" spc="-4" dirty="0">
                <a:latin typeface="Trebuchet MS" panose="020B0603020202020204" pitchFamily="34" charset="0"/>
                <a:cs typeface="Calibri Light"/>
              </a:rPr>
              <a:t>di </a:t>
            </a:r>
            <a:r>
              <a:rPr sz="1400" spc="-19" dirty="0">
                <a:latin typeface="Trebuchet MS" panose="020B0603020202020204" pitchFamily="34" charset="0"/>
                <a:cs typeface="Calibri Light"/>
              </a:rPr>
              <a:t>Twitter </a:t>
            </a:r>
            <a:r>
              <a:rPr sz="1400" spc="-8" dirty="0">
                <a:latin typeface="Trebuchet MS" panose="020B0603020202020204" pitchFamily="34" charset="0"/>
                <a:cs typeface="Calibri Light"/>
              </a:rPr>
              <a:t>varia </a:t>
            </a:r>
            <a:r>
              <a:rPr sz="1400" spc="-4" dirty="0">
                <a:latin typeface="Trebuchet MS" panose="020B0603020202020204" pitchFamily="34" charset="0"/>
                <a:cs typeface="Calibri Light"/>
              </a:rPr>
              <a:t>da </a:t>
            </a:r>
            <a:r>
              <a:rPr sz="1400" spc="-8" dirty="0">
                <a:latin typeface="Trebuchet MS" panose="020B0603020202020204" pitchFamily="34" charset="0"/>
                <a:cs typeface="Calibri Light"/>
              </a:rPr>
              <a:t>utenti regolari </a:t>
            </a:r>
            <a:r>
              <a:rPr sz="1400" dirty="0">
                <a:latin typeface="Trebuchet MS" panose="020B0603020202020204" pitchFamily="34" charset="0"/>
                <a:cs typeface="Calibri Light"/>
              </a:rPr>
              <a:t>a </a:t>
            </a:r>
            <a:r>
              <a:rPr sz="1400" spc="-8" dirty="0">
                <a:latin typeface="Trebuchet MS" panose="020B0603020202020204" pitchFamily="34" charset="0"/>
                <a:cs typeface="Calibri Light"/>
              </a:rPr>
              <a:t>celebrità, </a:t>
            </a:r>
            <a:r>
              <a:rPr sz="1400" spc="-11" dirty="0">
                <a:latin typeface="Trebuchet MS" panose="020B0603020202020204" pitchFamily="34" charset="0"/>
                <a:cs typeface="Calibri Light"/>
              </a:rPr>
              <a:t>rappresentanti </a:t>
            </a:r>
            <a:r>
              <a:rPr sz="1400" dirty="0">
                <a:latin typeface="Trebuchet MS" panose="020B0603020202020204" pitchFamily="34" charset="0"/>
                <a:cs typeface="Calibri Light"/>
              </a:rPr>
              <a:t>e </a:t>
            </a:r>
            <a:r>
              <a:rPr sz="1400" spc="-11" dirty="0">
                <a:latin typeface="Trebuchet MS" panose="020B0603020202020204" pitchFamily="34" charset="0"/>
                <a:cs typeface="Calibri Light"/>
              </a:rPr>
              <a:t>brand </a:t>
            </a:r>
            <a:r>
              <a:rPr sz="1400" spc="-4" dirty="0">
                <a:latin typeface="Trebuchet MS" panose="020B0603020202020204" pitchFamily="34" charset="0"/>
                <a:cs typeface="Calibri Light"/>
              </a:rPr>
              <a:t>aziendali, politici, </a:t>
            </a:r>
            <a:r>
              <a:rPr sz="1400" spc="-8" dirty="0">
                <a:latin typeface="Trebuchet MS" panose="020B0603020202020204" pitchFamily="34" charset="0"/>
                <a:cs typeface="Calibri Light"/>
              </a:rPr>
              <a:t>pubblica  amministrazione </a:t>
            </a:r>
            <a:r>
              <a:rPr sz="1400" spc="-4" dirty="0">
                <a:latin typeface="Trebuchet MS" panose="020B0603020202020204" pitchFamily="34" charset="0"/>
                <a:cs typeface="Calibri Light"/>
              </a:rPr>
              <a:t>ecc. </a:t>
            </a:r>
            <a:r>
              <a:rPr sz="1400" spc="-15" dirty="0">
                <a:latin typeface="Trebuchet MS" panose="020B0603020202020204" pitchFamily="34" charset="0"/>
                <a:cs typeface="Calibri Light"/>
              </a:rPr>
              <a:t>Pertanto, </a:t>
            </a:r>
            <a:r>
              <a:rPr sz="1400" dirty="0">
                <a:latin typeface="Trebuchet MS" panose="020B0603020202020204" pitchFamily="34" charset="0"/>
                <a:cs typeface="Calibri Light"/>
              </a:rPr>
              <a:t>è </a:t>
            </a:r>
            <a:r>
              <a:rPr sz="1400" spc="-4" dirty="0">
                <a:latin typeface="Trebuchet MS" panose="020B0603020202020204" pitchFamily="34" charset="0"/>
                <a:cs typeface="Calibri Light"/>
              </a:rPr>
              <a:t>possibile </a:t>
            </a:r>
            <a:r>
              <a:rPr sz="1400" spc="-11" dirty="0">
                <a:latin typeface="Trebuchet MS" panose="020B0603020202020204" pitchFamily="34" charset="0"/>
                <a:cs typeface="Calibri Light"/>
              </a:rPr>
              <a:t>raccogliere </a:t>
            </a:r>
            <a:r>
              <a:rPr sz="1400" dirty="0">
                <a:latin typeface="Trebuchet MS" panose="020B0603020202020204" pitchFamily="34" charset="0"/>
                <a:cs typeface="Calibri Light"/>
              </a:rPr>
              <a:t>messaggi </a:t>
            </a:r>
            <a:r>
              <a:rPr sz="1400" spc="-4" dirty="0">
                <a:latin typeface="Trebuchet MS" panose="020B0603020202020204" pitchFamily="34" charset="0"/>
                <a:cs typeface="Calibri Light"/>
              </a:rPr>
              <a:t>di </a:t>
            </a:r>
            <a:r>
              <a:rPr sz="1400" spc="-11" dirty="0">
                <a:latin typeface="Trebuchet MS" panose="020B0603020202020204" pitchFamily="34" charset="0"/>
                <a:cs typeface="Calibri Light"/>
              </a:rPr>
              <a:t>testo </a:t>
            </a:r>
            <a:r>
              <a:rPr sz="1400" spc="-4" dirty="0">
                <a:latin typeface="Trebuchet MS" panose="020B0603020202020204" pitchFamily="34" charset="0"/>
                <a:cs typeface="Calibri Light"/>
              </a:rPr>
              <a:t>di </a:t>
            </a:r>
            <a:r>
              <a:rPr sz="1400" spc="-8" dirty="0">
                <a:latin typeface="Trebuchet MS" panose="020B0603020202020204" pitchFamily="34" charset="0"/>
                <a:cs typeface="Calibri Light"/>
              </a:rPr>
              <a:t>utenti </a:t>
            </a:r>
            <a:r>
              <a:rPr sz="1400" spc="-4" dirty="0">
                <a:latin typeface="Trebuchet MS" panose="020B0603020202020204" pitchFamily="34" charset="0"/>
                <a:cs typeface="Calibri Light"/>
              </a:rPr>
              <a:t>dai </a:t>
            </a:r>
            <a:r>
              <a:rPr sz="1400" spc="-8" dirty="0">
                <a:latin typeface="Trebuchet MS" panose="020B0603020202020204" pitchFamily="34" charset="0"/>
                <a:cs typeface="Calibri Light"/>
              </a:rPr>
              <a:t>background </a:t>
            </a:r>
            <a:r>
              <a:rPr sz="1400" dirty="0">
                <a:latin typeface="Trebuchet MS" panose="020B0603020202020204" pitchFamily="34" charset="0"/>
                <a:cs typeface="Calibri Light"/>
              </a:rPr>
              <a:t>e </a:t>
            </a:r>
            <a:r>
              <a:rPr sz="1400" spc="-4" dirty="0">
                <a:latin typeface="Trebuchet MS" panose="020B0603020202020204" pitchFamily="34" charset="0"/>
                <a:cs typeface="Calibri Light"/>
              </a:rPr>
              <a:t>dagli </a:t>
            </a:r>
            <a:r>
              <a:rPr sz="1400" spc="-8" dirty="0">
                <a:latin typeface="Trebuchet MS" panose="020B0603020202020204" pitchFamily="34" charset="0"/>
                <a:cs typeface="Calibri Light"/>
              </a:rPr>
              <a:t>interessi  </a:t>
            </a:r>
            <a:r>
              <a:rPr sz="1400" spc="-15" dirty="0">
                <a:latin typeface="Trebuchet MS" panose="020B0603020202020204" pitchFamily="34" charset="0"/>
                <a:cs typeface="Calibri Light"/>
              </a:rPr>
              <a:t>differenti.</a:t>
            </a:r>
            <a:endParaRPr sz="1400" dirty="0">
              <a:latin typeface="Trebuchet MS" panose="020B0603020202020204" pitchFamily="34" charset="0"/>
              <a:cs typeface="Calibri Light"/>
            </a:endParaRPr>
          </a:p>
          <a:p>
            <a:pPr marL="9525"/>
            <a:r>
              <a:rPr sz="1400" dirty="0">
                <a:latin typeface="Trebuchet MS" panose="020B0603020202020204" pitchFamily="34" charset="0"/>
                <a:cs typeface="Calibri"/>
              </a:rPr>
              <a:t>• </a:t>
            </a:r>
            <a:r>
              <a:rPr sz="1400" spc="-8" dirty="0">
                <a:latin typeface="Trebuchet MS" panose="020B0603020202020204" pitchFamily="34" charset="0"/>
                <a:cs typeface="Calibri"/>
              </a:rPr>
              <a:t>Rappresenta </a:t>
            </a:r>
            <a:r>
              <a:rPr sz="1400" dirty="0">
                <a:latin typeface="Trebuchet MS" panose="020B0603020202020204" pitchFamily="34" charset="0"/>
                <a:cs typeface="Calibri"/>
              </a:rPr>
              <a:t>il </a:t>
            </a:r>
            <a:r>
              <a:rPr sz="1400" spc="-4" dirty="0">
                <a:latin typeface="Trebuchet MS" panose="020B0603020202020204" pitchFamily="34" charset="0"/>
                <a:cs typeface="Calibri"/>
              </a:rPr>
              <a:t>primo </a:t>
            </a:r>
            <a:r>
              <a:rPr sz="1400" dirty="0">
                <a:latin typeface="Trebuchet MS" panose="020B0603020202020204" pitchFamily="34" charset="0"/>
                <a:cs typeface="Calibri"/>
              </a:rPr>
              <a:t>social </a:t>
            </a:r>
            <a:r>
              <a:rPr sz="1400" spc="-11" dirty="0">
                <a:latin typeface="Trebuchet MS" panose="020B0603020202020204" pitchFamily="34" charset="0"/>
                <a:cs typeface="Calibri"/>
              </a:rPr>
              <a:t>dove </a:t>
            </a:r>
            <a:r>
              <a:rPr sz="1400" dirty="0">
                <a:latin typeface="Trebuchet MS" panose="020B0603020202020204" pitchFamily="34" charset="0"/>
                <a:cs typeface="Calibri"/>
              </a:rPr>
              <a:t>si è </a:t>
            </a:r>
            <a:r>
              <a:rPr sz="1400" spc="-8" dirty="0">
                <a:latin typeface="Trebuchet MS" panose="020B0603020202020204" pitchFamily="34" charset="0"/>
                <a:cs typeface="Calibri"/>
              </a:rPr>
              <a:t>sviluppato</a:t>
            </a:r>
            <a:r>
              <a:rPr sz="1400" spc="8" dirty="0">
                <a:latin typeface="Trebuchet MS" panose="020B0603020202020204" pitchFamily="34" charset="0"/>
                <a:cs typeface="Calibri"/>
              </a:rPr>
              <a:t> </a:t>
            </a:r>
            <a:r>
              <a:rPr sz="1400" spc="-4" dirty="0">
                <a:latin typeface="Trebuchet MS" panose="020B0603020202020204" pitchFamily="34" charset="0"/>
                <a:cs typeface="Calibri"/>
              </a:rPr>
              <a:t>l’hashtag</a:t>
            </a:r>
            <a:endParaRPr sz="1400" dirty="0">
              <a:latin typeface="Trebuchet MS" panose="020B0603020202020204" pitchFamily="34" charset="0"/>
              <a:cs typeface="Calibri"/>
            </a:endParaRPr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304E2C89-6D5E-41BC-B5B3-DFF5742ABFDC}"/>
              </a:ext>
            </a:extLst>
          </p:cNvPr>
          <p:cNvSpPr txBox="1">
            <a:spLocks/>
          </p:cNvSpPr>
          <p:nvPr/>
        </p:nvSpPr>
        <p:spPr>
          <a:xfrm>
            <a:off x="3503065" y="385553"/>
            <a:ext cx="5566930" cy="564578"/>
          </a:xfrm>
          <a:prstGeom prst="rect">
            <a:avLst/>
          </a:prstGeom>
        </p:spPr>
        <p:txBody>
          <a:bodyPr vert="horz" wrap="square" lIns="0" tIns="10478" rIns="0" bIns="0" rtlCol="0" anchor="ctr">
            <a:sp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rgbClr val="FE920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marL="9525">
              <a:spcBef>
                <a:spcPts val="83"/>
              </a:spcBef>
            </a:pPr>
            <a:r>
              <a:rPr lang="it-IT" spc="8" dirty="0"/>
              <a:t>L’Analisi del Sentiment</a:t>
            </a:r>
            <a:endParaRPr lang="it-IT" spc="11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19126" y="2054004"/>
            <a:ext cx="1236821" cy="1195388"/>
          </a:xfrm>
          <a:custGeom>
            <a:avLst/>
            <a:gdLst/>
            <a:ahLst/>
            <a:cxnLst/>
            <a:rect l="l" t="t" r="r" b="b"/>
            <a:pathLst>
              <a:path w="1649095" h="1593850">
                <a:moveTo>
                  <a:pt x="0" y="796636"/>
                </a:moveTo>
                <a:lnTo>
                  <a:pt x="1399" y="749828"/>
                </a:lnTo>
                <a:lnTo>
                  <a:pt x="5545" y="703731"/>
                </a:lnTo>
                <a:lnTo>
                  <a:pt x="12362" y="658422"/>
                </a:lnTo>
                <a:lnTo>
                  <a:pt x="21771" y="613975"/>
                </a:lnTo>
                <a:lnTo>
                  <a:pt x="33695" y="570463"/>
                </a:lnTo>
                <a:lnTo>
                  <a:pt x="48058" y="527963"/>
                </a:lnTo>
                <a:lnTo>
                  <a:pt x="64781" y="486549"/>
                </a:lnTo>
                <a:lnTo>
                  <a:pt x="83787" y="446295"/>
                </a:lnTo>
                <a:lnTo>
                  <a:pt x="104999" y="407277"/>
                </a:lnTo>
                <a:lnTo>
                  <a:pt x="128340" y="369569"/>
                </a:lnTo>
                <a:lnTo>
                  <a:pt x="153733" y="333245"/>
                </a:lnTo>
                <a:lnTo>
                  <a:pt x="181099" y="298381"/>
                </a:lnTo>
                <a:lnTo>
                  <a:pt x="210362" y="265050"/>
                </a:lnTo>
                <a:lnTo>
                  <a:pt x="241445" y="233329"/>
                </a:lnTo>
                <a:lnTo>
                  <a:pt x="274269" y="203291"/>
                </a:lnTo>
                <a:lnTo>
                  <a:pt x="308759" y="175012"/>
                </a:lnTo>
                <a:lnTo>
                  <a:pt x="344836" y="148565"/>
                </a:lnTo>
                <a:lnTo>
                  <a:pt x="382423" y="124026"/>
                </a:lnTo>
                <a:lnTo>
                  <a:pt x="421443" y="101470"/>
                </a:lnTo>
                <a:lnTo>
                  <a:pt x="461819" y="80971"/>
                </a:lnTo>
                <a:lnTo>
                  <a:pt x="503473" y="62603"/>
                </a:lnTo>
                <a:lnTo>
                  <a:pt x="546327" y="46442"/>
                </a:lnTo>
                <a:lnTo>
                  <a:pt x="590306" y="32563"/>
                </a:lnTo>
                <a:lnTo>
                  <a:pt x="635330" y="21039"/>
                </a:lnTo>
                <a:lnTo>
                  <a:pt x="681324" y="11946"/>
                </a:lnTo>
                <a:lnTo>
                  <a:pt x="728209" y="5359"/>
                </a:lnTo>
                <a:lnTo>
                  <a:pt x="775908" y="1352"/>
                </a:lnTo>
                <a:lnTo>
                  <a:pt x="824345" y="0"/>
                </a:lnTo>
                <a:lnTo>
                  <a:pt x="872782" y="1352"/>
                </a:lnTo>
                <a:lnTo>
                  <a:pt x="920481" y="5359"/>
                </a:lnTo>
                <a:lnTo>
                  <a:pt x="967366" y="11946"/>
                </a:lnTo>
                <a:lnTo>
                  <a:pt x="1013360" y="21039"/>
                </a:lnTo>
                <a:lnTo>
                  <a:pt x="1058384" y="32563"/>
                </a:lnTo>
                <a:lnTo>
                  <a:pt x="1102363" y="46442"/>
                </a:lnTo>
                <a:lnTo>
                  <a:pt x="1145218" y="62603"/>
                </a:lnTo>
                <a:lnTo>
                  <a:pt x="1186871" y="80971"/>
                </a:lnTo>
                <a:lnTo>
                  <a:pt x="1227247" y="101470"/>
                </a:lnTo>
                <a:lnTo>
                  <a:pt x="1266267" y="124026"/>
                </a:lnTo>
                <a:lnTo>
                  <a:pt x="1303854" y="148565"/>
                </a:lnTo>
                <a:lnTo>
                  <a:pt x="1339931" y="175012"/>
                </a:lnTo>
                <a:lnTo>
                  <a:pt x="1374421" y="203291"/>
                </a:lnTo>
                <a:lnTo>
                  <a:pt x="1407245" y="233329"/>
                </a:lnTo>
                <a:lnTo>
                  <a:pt x="1438328" y="265050"/>
                </a:lnTo>
                <a:lnTo>
                  <a:pt x="1467591" y="298381"/>
                </a:lnTo>
                <a:lnTo>
                  <a:pt x="1494958" y="333245"/>
                </a:lnTo>
                <a:lnTo>
                  <a:pt x="1520350" y="369569"/>
                </a:lnTo>
                <a:lnTo>
                  <a:pt x="1543691" y="407277"/>
                </a:lnTo>
                <a:lnTo>
                  <a:pt x="1564903" y="446295"/>
                </a:lnTo>
                <a:lnTo>
                  <a:pt x="1583909" y="486549"/>
                </a:lnTo>
                <a:lnTo>
                  <a:pt x="1600632" y="527963"/>
                </a:lnTo>
                <a:lnTo>
                  <a:pt x="1614995" y="570463"/>
                </a:lnTo>
                <a:lnTo>
                  <a:pt x="1626919" y="613975"/>
                </a:lnTo>
                <a:lnTo>
                  <a:pt x="1636328" y="658422"/>
                </a:lnTo>
                <a:lnTo>
                  <a:pt x="1643145" y="703731"/>
                </a:lnTo>
                <a:lnTo>
                  <a:pt x="1647291" y="749828"/>
                </a:lnTo>
                <a:lnTo>
                  <a:pt x="1648691" y="796636"/>
                </a:lnTo>
                <a:lnTo>
                  <a:pt x="1647291" y="843444"/>
                </a:lnTo>
                <a:lnTo>
                  <a:pt x="1643145" y="889541"/>
                </a:lnTo>
                <a:lnTo>
                  <a:pt x="1636328" y="934850"/>
                </a:lnTo>
                <a:lnTo>
                  <a:pt x="1626919" y="979298"/>
                </a:lnTo>
                <a:lnTo>
                  <a:pt x="1614995" y="1022809"/>
                </a:lnTo>
                <a:lnTo>
                  <a:pt x="1600632" y="1065309"/>
                </a:lnTo>
                <a:lnTo>
                  <a:pt x="1583909" y="1106723"/>
                </a:lnTo>
                <a:lnTo>
                  <a:pt x="1564903" y="1146977"/>
                </a:lnTo>
                <a:lnTo>
                  <a:pt x="1543691" y="1185995"/>
                </a:lnTo>
                <a:lnTo>
                  <a:pt x="1520350" y="1223704"/>
                </a:lnTo>
                <a:lnTo>
                  <a:pt x="1494958" y="1260027"/>
                </a:lnTo>
                <a:lnTo>
                  <a:pt x="1467591" y="1294892"/>
                </a:lnTo>
                <a:lnTo>
                  <a:pt x="1438328" y="1328222"/>
                </a:lnTo>
                <a:lnTo>
                  <a:pt x="1407245" y="1359943"/>
                </a:lnTo>
                <a:lnTo>
                  <a:pt x="1374421" y="1389981"/>
                </a:lnTo>
                <a:lnTo>
                  <a:pt x="1339931" y="1418261"/>
                </a:lnTo>
                <a:lnTo>
                  <a:pt x="1303854" y="1444707"/>
                </a:lnTo>
                <a:lnTo>
                  <a:pt x="1266267" y="1469246"/>
                </a:lnTo>
                <a:lnTo>
                  <a:pt x="1227247" y="1491802"/>
                </a:lnTo>
                <a:lnTo>
                  <a:pt x="1186871" y="1512302"/>
                </a:lnTo>
                <a:lnTo>
                  <a:pt x="1145218" y="1530669"/>
                </a:lnTo>
                <a:lnTo>
                  <a:pt x="1102363" y="1546830"/>
                </a:lnTo>
                <a:lnTo>
                  <a:pt x="1058384" y="1560709"/>
                </a:lnTo>
                <a:lnTo>
                  <a:pt x="1013360" y="1572233"/>
                </a:lnTo>
                <a:lnTo>
                  <a:pt x="967366" y="1581326"/>
                </a:lnTo>
                <a:lnTo>
                  <a:pt x="920481" y="1587913"/>
                </a:lnTo>
                <a:lnTo>
                  <a:pt x="872782" y="1591920"/>
                </a:lnTo>
                <a:lnTo>
                  <a:pt x="824345" y="1593273"/>
                </a:lnTo>
                <a:lnTo>
                  <a:pt x="775908" y="1591920"/>
                </a:lnTo>
                <a:lnTo>
                  <a:pt x="728209" y="1587913"/>
                </a:lnTo>
                <a:lnTo>
                  <a:pt x="681324" y="1581326"/>
                </a:lnTo>
                <a:lnTo>
                  <a:pt x="635330" y="1572233"/>
                </a:lnTo>
                <a:lnTo>
                  <a:pt x="590306" y="1560709"/>
                </a:lnTo>
                <a:lnTo>
                  <a:pt x="546327" y="1546830"/>
                </a:lnTo>
                <a:lnTo>
                  <a:pt x="503473" y="1530669"/>
                </a:lnTo>
                <a:lnTo>
                  <a:pt x="461819" y="1512302"/>
                </a:lnTo>
                <a:lnTo>
                  <a:pt x="421443" y="1491802"/>
                </a:lnTo>
                <a:lnTo>
                  <a:pt x="382423" y="1469246"/>
                </a:lnTo>
                <a:lnTo>
                  <a:pt x="344836" y="1444707"/>
                </a:lnTo>
                <a:lnTo>
                  <a:pt x="308759" y="1418261"/>
                </a:lnTo>
                <a:lnTo>
                  <a:pt x="274269" y="1389981"/>
                </a:lnTo>
                <a:lnTo>
                  <a:pt x="241445" y="1359943"/>
                </a:lnTo>
                <a:lnTo>
                  <a:pt x="210362" y="1328222"/>
                </a:lnTo>
                <a:lnTo>
                  <a:pt x="181099" y="1294892"/>
                </a:lnTo>
                <a:lnTo>
                  <a:pt x="153733" y="1260027"/>
                </a:lnTo>
                <a:lnTo>
                  <a:pt x="128340" y="1223704"/>
                </a:lnTo>
                <a:lnTo>
                  <a:pt x="104999" y="1185995"/>
                </a:lnTo>
                <a:lnTo>
                  <a:pt x="83787" y="1146977"/>
                </a:lnTo>
                <a:lnTo>
                  <a:pt x="64781" y="1106723"/>
                </a:lnTo>
                <a:lnTo>
                  <a:pt x="48058" y="1065309"/>
                </a:lnTo>
                <a:lnTo>
                  <a:pt x="33695" y="1022809"/>
                </a:lnTo>
                <a:lnTo>
                  <a:pt x="21771" y="979298"/>
                </a:lnTo>
                <a:lnTo>
                  <a:pt x="12362" y="934850"/>
                </a:lnTo>
                <a:lnTo>
                  <a:pt x="5545" y="889541"/>
                </a:lnTo>
                <a:lnTo>
                  <a:pt x="1399" y="843444"/>
                </a:lnTo>
                <a:lnTo>
                  <a:pt x="0" y="796636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00">
              <a:latin typeface="Trebuchet MS" panose="020B060302020202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6060" y="2492297"/>
            <a:ext cx="642938" cy="17889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100" spc="-8" dirty="0">
                <a:latin typeface="Trebuchet MS" panose="020B0603020202020204" pitchFamily="34" charset="0"/>
                <a:cs typeface="Calibri Light"/>
              </a:rPr>
              <a:t>Cittadino</a:t>
            </a:r>
            <a:endParaRPr sz="1100">
              <a:latin typeface="Trebuchet MS" panose="020B0603020202020204" pitchFamily="34" charset="0"/>
              <a:cs typeface="Calibri Ligh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611708" y="2157028"/>
            <a:ext cx="1236821" cy="1195388"/>
          </a:xfrm>
          <a:custGeom>
            <a:avLst/>
            <a:gdLst/>
            <a:ahLst/>
            <a:cxnLst/>
            <a:rect l="l" t="t" r="r" b="b"/>
            <a:pathLst>
              <a:path w="1649095" h="1593850">
                <a:moveTo>
                  <a:pt x="0" y="796636"/>
                </a:moveTo>
                <a:lnTo>
                  <a:pt x="1399" y="749828"/>
                </a:lnTo>
                <a:lnTo>
                  <a:pt x="5545" y="703731"/>
                </a:lnTo>
                <a:lnTo>
                  <a:pt x="12362" y="658422"/>
                </a:lnTo>
                <a:lnTo>
                  <a:pt x="21771" y="613975"/>
                </a:lnTo>
                <a:lnTo>
                  <a:pt x="33695" y="570463"/>
                </a:lnTo>
                <a:lnTo>
                  <a:pt x="48058" y="527963"/>
                </a:lnTo>
                <a:lnTo>
                  <a:pt x="64781" y="486549"/>
                </a:lnTo>
                <a:lnTo>
                  <a:pt x="83787" y="446295"/>
                </a:lnTo>
                <a:lnTo>
                  <a:pt x="104999" y="407277"/>
                </a:lnTo>
                <a:lnTo>
                  <a:pt x="128340" y="369569"/>
                </a:lnTo>
                <a:lnTo>
                  <a:pt x="153733" y="333245"/>
                </a:lnTo>
                <a:lnTo>
                  <a:pt x="181099" y="298381"/>
                </a:lnTo>
                <a:lnTo>
                  <a:pt x="210362" y="265050"/>
                </a:lnTo>
                <a:lnTo>
                  <a:pt x="241445" y="233329"/>
                </a:lnTo>
                <a:lnTo>
                  <a:pt x="274269" y="203291"/>
                </a:lnTo>
                <a:lnTo>
                  <a:pt x="308759" y="175012"/>
                </a:lnTo>
                <a:lnTo>
                  <a:pt x="344836" y="148565"/>
                </a:lnTo>
                <a:lnTo>
                  <a:pt x="382423" y="124026"/>
                </a:lnTo>
                <a:lnTo>
                  <a:pt x="421443" y="101470"/>
                </a:lnTo>
                <a:lnTo>
                  <a:pt x="461819" y="80971"/>
                </a:lnTo>
                <a:lnTo>
                  <a:pt x="503473" y="62603"/>
                </a:lnTo>
                <a:lnTo>
                  <a:pt x="546327" y="46442"/>
                </a:lnTo>
                <a:lnTo>
                  <a:pt x="590306" y="32563"/>
                </a:lnTo>
                <a:lnTo>
                  <a:pt x="635330" y="21039"/>
                </a:lnTo>
                <a:lnTo>
                  <a:pt x="681324" y="11946"/>
                </a:lnTo>
                <a:lnTo>
                  <a:pt x="728209" y="5359"/>
                </a:lnTo>
                <a:lnTo>
                  <a:pt x="775908" y="1352"/>
                </a:lnTo>
                <a:lnTo>
                  <a:pt x="824345" y="0"/>
                </a:lnTo>
                <a:lnTo>
                  <a:pt x="872782" y="1352"/>
                </a:lnTo>
                <a:lnTo>
                  <a:pt x="920481" y="5359"/>
                </a:lnTo>
                <a:lnTo>
                  <a:pt x="967366" y="11946"/>
                </a:lnTo>
                <a:lnTo>
                  <a:pt x="1013360" y="21039"/>
                </a:lnTo>
                <a:lnTo>
                  <a:pt x="1058384" y="32563"/>
                </a:lnTo>
                <a:lnTo>
                  <a:pt x="1102363" y="46442"/>
                </a:lnTo>
                <a:lnTo>
                  <a:pt x="1145218" y="62603"/>
                </a:lnTo>
                <a:lnTo>
                  <a:pt x="1186871" y="80971"/>
                </a:lnTo>
                <a:lnTo>
                  <a:pt x="1227247" y="101470"/>
                </a:lnTo>
                <a:lnTo>
                  <a:pt x="1266267" y="124026"/>
                </a:lnTo>
                <a:lnTo>
                  <a:pt x="1303854" y="148565"/>
                </a:lnTo>
                <a:lnTo>
                  <a:pt x="1339931" y="175012"/>
                </a:lnTo>
                <a:lnTo>
                  <a:pt x="1374421" y="203291"/>
                </a:lnTo>
                <a:lnTo>
                  <a:pt x="1407245" y="233329"/>
                </a:lnTo>
                <a:lnTo>
                  <a:pt x="1438328" y="265050"/>
                </a:lnTo>
                <a:lnTo>
                  <a:pt x="1467591" y="298381"/>
                </a:lnTo>
                <a:lnTo>
                  <a:pt x="1494958" y="333245"/>
                </a:lnTo>
                <a:lnTo>
                  <a:pt x="1520350" y="369569"/>
                </a:lnTo>
                <a:lnTo>
                  <a:pt x="1543691" y="407277"/>
                </a:lnTo>
                <a:lnTo>
                  <a:pt x="1564903" y="446295"/>
                </a:lnTo>
                <a:lnTo>
                  <a:pt x="1583909" y="486549"/>
                </a:lnTo>
                <a:lnTo>
                  <a:pt x="1600632" y="527963"/>
                </a:lnTo>
                <a:lnTo>
                  <a:pt x="1614995" y="570463"/>
                </a:lnTo>
                <a:lnTo>
                  <a:pt x="1626919" y="613975"/>
                </a:lnTo>
                <a:lnTo>
                  <a:pt x="1636328" y="658422"/>
                </a:lnTo>
                <a:lnTo>
                  <a:pt x="1643145" y="703731"/>
                </a:lnTo>
                <a:lnTo>
                  <a:pt x="1647291" y="749828"/>
                </a:lnTo>
                <a:lnTo>
                  <a:pt x="1648691" y="796636"/>
                </a:lnTo>
                <a:lnTo>
                  <a:pt x="1647291" y="843444"/>
                </a:lnTo>
                <a:lnTo>
                  <a:pt x="1643145" y="889541"/>
                </a:lnTo>
                <a:lnTo>
                  <a:pt x="1636328" y="934850"/>
                </a:lnTo>
                <a:lnTo>
                  <a:pt x="1626919" y="979298"/>
                </a:lnTo>
                <a:lnTo>
                  <a:pt x="1614995" y="1022809"/>
                </a:lnTo>
                <a:lnTo>
                  <a:pt x="1600632" y="1065309"/>
                </a:lnTo>
                <a:lnTo>
                  <a:pt x="1583909" y="1106723"/>
                </a:lnTo>
                <a:lnTo>
                  <a:pt x="1564903" y="1146977"/>
                </a:lnTo>
                <a:lnTo>
                  <a:pt x="1543691" y="1185995"/>
                </a:lnTo>
                <a:lnTo>
                  <a:pt x="1520350" y="1223704"/>
                </a:lnTo>
                <a:lnTo>
                  <a:pt x="1494958" y="1260027"/>
                </a:lnTo>
                <a:lnTo>
                  <a:pt x="1467591" y="1294892"/>
                </a:lnTo>
                <a:lnTo>
                  <a:pt x="1438328" y="1328222"/>
                </a:lnTo>
                <a:lnTo>
                  <a:pt x="1407245" y="1359943"/>
                </a:lnTo>
                <a:lnTo>
                  <a:pt x="1374421" y="1389981"/>
                </a:lnTo>
                <a:lnTo>
                  <a:pt x="1339931" y="1418261"/>
                </a:lnTo>
                <a:lnTo>
                  <a:pt x="1303854" y="1444707"/>
                </a:lnTo>
                <a:lnTo>
                  <a:pt x="1266267" y="1469246"/>
                </a:lnTo>
                <a:lnTo>
                  <a:pt x="1227247" y="1491802"/>
                </a:lnTo>
                <a:lnTo>
                  <a:pt x="1186871" y="1512302"/>
                </a:lnTo>
                <a:lnTo>
                  <a:pt x="1145218" y="1530669"/>
                </a:lnTo>
                <a:lnTo>
                  <a:pt x="1102363" y="1546830"/>
                </a:lnTo>
                <a:lnTo>
                  <a:pt x="1058384" y="1560709"/>
                </a:lnTo>
                <a:lnTo>
                  <a:pt x="1013360" y="1572233"/>
                </a:lnTo>
                <a:lnTo>
                  <a:pt x="967366" y="1581326"/>
                </a:lnTo>
                <a:lnTo>
                  <a:pt x="920481" y="1587913"/>
                </a:lnTo>
                <a:lnTo>
                  <a:pt x="872782" y="1591920"/>
                </a:lnTo>
                <a:lnTo>
                  <a:pt x="824345" y="1593273"/>
                </a:lnTo>
                <a:lnTo>
                  <a:pt x="775908" y="1591920"/>
                </a:lnTo>
                <a:lnTo>
                  <a:pt x="728209" y="1587913"/>
                </a:lnTo>
                <a:lnTo>
                  <a:pt x="681324" y="1581326"/>
                </a:lnTo>
                <a:lnTo>
                  <a:pt x="635330" y="1572233"/>
                </a:lnTo>
                <a:lnTo>
                  <a:pt x="590306" y="1560709"/>
                </a:lnTo>
                <a:lnTo>
                  <a:pt x="546327" y="1546830"/>
                </a:lnTo>
                <a:lnTo>
                  <a:pt x="503473" y="1530669"/>
                </a:lnTo>
                <a:lnTo>
                  <a:pt x="461819" y="1512302"/>
                </a:lnTo>
                <a:lnTo>
                  <a:pt x="421443" y="1491802"/>
                </a:lnTo>
                <a:lnTo>
                  <a:pt x="382423" y="1469246"/>
                </a:lnTo>
                <a:lnTo>
                  <a:pt x="344836" y="1444707"/>
                </a:lnTo>
                <a:lnTo>
                  <a:pt x="308759" y="1418261"/>
                </a:lnTo>
                <a:lnTo>
                  <a:pt x="274269" y="1389981"/>
                </a:lnTo>
                <a:lnTo>
                  <a:pt x="241445" y="1359943"/>
                </a:lnTo>
                <a:lnTo>
                  <a:pt x="210362" y="1328222"/>
                </a:lnTo>
                <a:lnTo>
                  <a:pt x="181099" y="1294892"/>
                </a:lnTo>
                <a:lnTo>
                  <a:pt x="153733" y="1260027"/>
                </a:lnTo>
                <a:lnTo>
                  <a:pt x="128340" y="1223704"/>
                </a:lnTo>
                <a:lnTo>
                  <a:pt x="104999" y="1185995"/>
                </a:lnTo>
                <a:lnTo>
                  <a:pt x="83787" y="1146977"/>
                </a:lnTo>
                <a:lnTo>
                  <a:pt x="64781" y="1106723"/>
                </a:lnTo>
                <a:lnTo>
                  <a:pt x="48058" y="1065309"/>
                </a:lnTo>
                <a:lnTo>
                  <a:pt x="33695" y="1022809"/>
                </a:lnTo>
                <a:lnTo>
                  <a:pt x="21771" y="979298"/>
                </a:lnTo>
                <a:lnTo>
                  <a:pt x="12362" y="934850"/>
                </a:lnTo>
                <a:lnTo>
                  <a:pt x="5545" y="889541"/>
                </a:lnTo>
                <a:lnTo>
                  <a:pt x="1399" y="843444"/>
                </a:lnTo>
                <a:lnTo>
                  <a:pt x="0" y="796636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00">
              <a:latin typeface="Trebuchet MS" panose="020B0603020202020204" pitchFamily="34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684752" y="2528873"/>
            <a:ext cx="1009858" cy="411652"/>
          </a:xfrm>
          <a:prstGeom prst="rect">
            <a:avLst/>
          </a:prstGeom>
        </p:spPr>
        <p:txBody>
          <a:bodyPr vert="horz" wrap="square" lIns="0" tIns="20003" rIns="0" bIns="0" rtlCol="0">
            <a:spAutoFit/>
          </a:bodyPr>
          <a:lstStyle/>
          <a:p>
            <a:pPr marL="88583" marR="3810" indent="-79534">
              <a:lnSpc>
                <a:spcPts val="1583"/>
              </a:lnSpc>
              <a:spcBef>
                <a:spcPts val="158"/>
              </a:spcBef>
            </a:pPr>
            <a:r>
              <a:rPr sz="1100" spc="-4" dirty="0" err="1">
                <a:latin typeface="Trebuchet MS" panose="020B0603020202020204" pitchFamily="34" charset="0"/>
                <a:cs typeface="Calibri Light"/>
              </a:rPr>
              <a:t>A</a:t>
            </a:r>
            <a:r>
              <a:rPr sz="1100" spc="-8" dirty="0" err="1">
                <a:latin typeface="Trebuchet MS" panose="020B0603020202020204" pitchFamily="34" charset="0"/>
                <a:cs typeface="Calibri Light"/>
              </a:rPr>
              <a:t>g</a:t>
            </a:r>
            <a:r>
              <a:rPr sz="1100" spc="-4" dirty="0" err="1">
                <a:latin typeface="Trebuchet MS" panose="020B0603020202020204" pitchFamily="34" charset="0"/>
                <a:cs typeface="Calibri Light"/>
              </a:rPr>
              <a:t>e</a:t>
            </a:r>
            <a:r>
              <a:rPr sz="1100" spc="-15" dirty="0" err="1">
                <a:latin typeface="Trebuchet MS" panose="020B0603020202020204" pitchFamily="34" charset="0"/>
                <a:cs typeface="Calibri Light"/>
              </a:rPr>
              <a:t>n</a:t>
            </a:r>
            <a:r>
              <a:rPr sz="1100" spc="-19" dirty="0" err="1">
                <a:latin typeface="Trebuchet MS" panose="020B0603020202020204" pitchFamily="34" charset="0"/>
                <a:cs typeface="Calibri Light"/>
              </a:rPr>
              <a:t>t</a:t>
            </a:r>
            <a:r>
              <a:rPr sz="1100" dirty="0" err="1">
                <a:latin typeface="Trebuchet MS" panose="020B0603020202020204" pitchFamily="34" charset="0"/>
                <a:cs typeface="Calibri Light"/>
              </a:rPr>
              <a:t>e</a:t>
            </a:r>
            <a:r>
              <a:rPr sz="1100" dirty="0">
                <a:latin typeface="Trebuchet MS" panose="020B0603020202020204" pitchFamily="34" charset="0"/>
                <a:cs typeface="Calibri Light"/>
              </a:rPr>
              <a:t>  </a:t>
            </a:r>
            <a:r>
              <a:rPr sz="1100" spc="-8" dirty="0" err="1">
                <a:latin typeface="Trebuchet MS" panose="020B0603020202020204" pitchFamily="34" charset="0"/>
                <a:cs typeface="Calibri Light"/>
              </a:rPr>
              <a:t>filtro</a:t>
            </a:r>
            <a:r>
              <a:rPr lang="it-IT" sz="1100" spc="-8" dirty="0">
                <a:latin typeface="Trebuchet MS" panose="020B0603020202020204" pitchFamily="34" charset="0"/>
                <a:cs typeface="Calibri Light"/>
              </a:rPr>
              <a:t> o account PA</a:t>
            </a:r>
            <a:endParaRPr sz="1100" dirty="0">
              <a:latin typeface="Trebuchet MS" panose="020B0603020202020204" pitchFamily="34" charset="0"/>
              <a:cs typeface="Calibri Light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687418" y="2157028"/>
            <a:ext cx="1236821" cy="1195388"/>
          </a:xfrm>
          <a:custGeom>
            <a:avLst/>
            <a:gdLst/>
            <a:ahLst/>
            <a:cxnLst/>
            <a:rect l="l" t="t" r="r" b="b"/>
            <a:pathLst>
              <a:path w="1649095" h="1593850">
                <a:moveTo>
                  <a:pt x="0" y="796636"/>
                </a:moveTo>
                <a:lnTo>
                  <a:pt x="1399" y="749828"/>
                </a:lnTo>
                <a:lnTo>
                  <a:pt x="5545" y="703731"/>
                </a:lnTo>
                <a:lnTo>
                  <a:pt x="12362" y="658422"/>
                </a:lnTo>
                <a:lnTo>
                  <a:pt x="21771" y="613975"/>
                </a:lnTo>
                <a:lnTo>
                  <a:pt x="33695" y="570463"/>
                </a:lnTo>
                <a:lnTo>
                  <a:pt x="48058" y="527963"/>
                </a:lnTo>
                <a:lnTo>
                  <a:pt x="64781" y="486549"/>
                </a:lnTo>
                <a:lnTo>
                  <a:pt x="83787" y="446295"/>
                </a:lnTo>
                <a:lnTo>
                  <a:pt x="104999" y="407277"/>
                </a:lnTo>
                <a:lnTo>
                  <a:pt x="128340" y="369569"/>
                </a:lnTo>
                <a:lnTo>
                  <a:pt x="153733" y="333245"/>
                </a:lnTo>
                <a:lnTo>
                  <a:pt x="181099" y="298381"/>
                </a:lnTo>
                <a:lnTo>
                  <a:pt x="210362" y="265050"/>
                </a:lnTo>
                <a:lnTo>
                  <a:pt x="241445" y="233329"/>
                </a:lnTo>
                <a:lnTo>
                  <a:pt x="274269" y="203291"/>
                </a:lnTo>
                <a:lnTo>
                  <a:pt x="308759" y="175012"/>
                </a:lnTo>
                <a:lnTo>
                  <a:pt x="344836" y="148565"/>
                </a:lnTo>
                <a:lnTo>
                  <a:pt x="382423" y="124026"/>
                </a:lnTo>
                <a:lnTo>
                  <a:pt x="421443" y="101470"/>
                </a:lnTo>
                <a:lnTo>
                  <a:pt x="461819" y="80971"/>
                </a:lnTo>
                <a:lnTo>
                  <a:pt x="503473" y="62603"/>
                </a:lnTo>
                <a:lnTo>
                  <a:pt x="546327" y="46442"/>
                </a:lnTo>
                <a:lnTo>
                  <a:pt x="590306" y="32563"/>
                </a:lnTo>
                <a:lnTo>
                  <a:pt x="635330" y="21039"/>
                </a:lnTo>
                <a:lnTo>
                  <a:pt x="681324" y="11946"/>
                </a:lnTo>
                <a:lnTo>
                  <a:pt x="728209" y="5359"/>
                </a:lnTo>
                <a:lnTo>
                  <a:pt x="775908" y="1352"/>
                </a:lnTo>
                <a:lnTo>
                  <a:pt x="824345" y="0"/>
                </a:lnTo>
                <a:lnTo>
                  <a:pt x="872782" y="1352"/>
                </a:lnTo>
                <a:lnTo>
                  <a:pt x="920481" y="5359"/>
                </a:lnTo>
                <a:lnTo>
                  <a:pt x="967366" y="11946"/>
                </a:lnTo>
                <a:lnTo>
                  <a:pt x="1013360" y="21039"/>
                </a:lnTo>
                <a:lnTo>
                  <a:pt x="1058384" y="32563"/>
                </a:lnTo>
                <a:lnTo>
                  <a:pt x="1102363" y="46442"/>
                </a:lnTo>
                <a:lnTo>
                  <a:pt x="1145218" y="62603"/>
                </a:lnTo>
                <a:lnTo>
                  <a:pt x="1186871" y="80971"/>
                </a:lnTo>
                <a:lnTo>
                  <a:pt x="1227247" y="101470"/>
                </a:lnTo>
                <a:lnTo>
                  <a:pt x="1266267" y="124026"/>
                </a:lnTo>
                <a:lnTo>
                  <a:pt x="1303854" y="148565"/>
                </a:lnTo>
                <a:lnTo>
                  <a:pt x="1339931" y="175012"/>
                </a:lnTo>
                <a:lnTo>
                  <a:pt x="1374421" y="203291"/>
                </a:lnTo>
                <a:lnTo>
                  <a:pt x="1407245" y="233329"/>
                </a:lnTo>
                <a:lnTo>
                  <a:pt x="1438328" y="265050"/>
                </a:lnTo>
                <a:lnTo>
                  <a:pt x="1467591" y="298381"/>
                </a:lnTo>
                <a:lnTo>
                  <a:pt x="1494958" y="333245"/>
                </a:lnTo>
                <a:lnTo>
                  <a:pt x="1520350" y="369569"/>
                </a:lnTo>
                <a:lnTo>
                  <a:pt x="1543691" y="407277"/>
                </a:lnTo>
                <a:lnTo>
                  <a:pt x="1564903" y="446295"/>
                </a:lnTo>
                <a:lnTo>
                  <a:pt x="1583909" y="486549"/>
                </a:lnTo>
                <a:lnTo>
                  <a:pt x="1600632" y="527963"/>
                </a:lnTo>
                <a:lnTo>
                  <a:pt x="1614995" y="570463"/>
                </a:lnTo>
                <a:lnTo>
                  <a:pt x="1626919" y="613975"/>
                </a:lnTo>
                <a:lnTo>
                  <a:pt x="1636328" y="658422"/>
                </a:lnTo>
                <a:lnTo>
                  <a:pt x="1643145" y="703731"/>
                </a:lnTo>
                <a:lnTo>
                  <a:pt x="1647291" y="749828"/>
                </a:lnTo>
                <a:lnTo>
                  <a:pt x="1648691" y="796636"/>
                </a:lnTo>
                <a:lnTo>
                  <a:pt x="1647291" y="843444"/>
                </a:lnTo>
                <a:lnTo>
                  <a:pt x="1643145" y="889541"/>
                </a:lnTo>
                <a:lnTo>
                  <a:pt x="1636328" y="934850"/>
                </a:lnTo>
                <a:lnTo>
                  <a:pt x="1626919" y="979298"/>
                </a:lnTo>
                <a:lnTo>
                  <a:pt x="1614995" y="1022809"/>
                </a:lnTo>
                <a:lnTo>
                  <a:pt x="1600632" y="1065309"/>
                </a:lnTo>
                <a:lnTo>
                  <a:pt x="1583909" y="1106723"/>
                </a:lnTo>
                <a:lnTo>
                  <a:pt x="1564903" y="1146977"/>
                </a:lnTo>
                <a:lnTo>
                  <a:pt x="1543691" y="1185995"/>
                </a:lnTo>
                <a:lnTo>
                  <a:pt x="1520350" y="1223704"/>
                </a:lnTo>
                <a:lnTo>
                  <a:pt x="1494958" y="1260027"/>
                </a:lnTo>
                <a:lnTo>
                  <a:pt x="1467591" y="1294892"/>
                </a:lnTo>
                <a:lnTo>
                  <a:pt x="1438328" y="1328222"/>
                </a:lnTo>
                <a:lnTo>
                  <a:pt x="1407245" y="1359943"/>
                </a:lnTo>
                <a:lnTo>
                  <a:pt x="1374421" y="1389981"/>
                </a:lnTo>
                <a:lnTo>
                  <a:pt x="1339931" y="1418261"/>
                </a:lnTo>
                <a:lnTo>
                  <a:pt x="1303854" y="1444707"/>
                </a:lnTo>
                <a:lnTo>
                  <a:pt x="1266267" y="1469246"/>
                </a:lnTo>
                <a:lnTo>
                  <a:pt x="1227247" y="1491802"/>
                </a:lnTo>
                <a:lnTo>
                  <a:pt x="1186871" y="1512302"/>
                </a:lnTo>
                <a:lnTo>
                  <a:pt x="1145218" y="1530669"/>
                </a:lnTo>
                <a:lnTo>
                  <a:pt x="1102363" y="1546830"/>
                </a:lnTo>
                <a:lnTo>
                  <a:pt x="1058384" y="1560709"/>
                </a:lnTo>
                <a:lnTo>
                  <a:pt x="1013360" y="1572233"/>
                </a:lnTo>
                <a:lnTo>
                  <a:pt x="967366" y="1581326"/>
                </a:lnTo>
                <a:lnTo>
                  <a:pt x="920481" y="1587913"/>
                </a:lnTo>
                <a:lnTo>
                  <a:pt x="872782" y="1591920"/>
                </a:lnTo>
                <a:lnTo>
                  <a:pt x="824345" y="1593273"/>
                </a:lnTo>
                <a:lnTo>
                  <a:pt x="775908" y="1591920"/>
                </a:lnTo>
                <a:lnTo>
                  <a:pt x="728209" y="1587913"/>
                </a:lnTo>
                <a:lnTo>
                  <a:pt x="681324" y="1581326"/>
                </a:lnTo>
                <a:lnTo>
                  <a:pt x="635330" y="1572233"/>
                </a:lnTo>
                <a:lnTo>
                  <a:pt x="590306" y="1560709"/>
                </a:lnTo>
                <a:lnTo>
                  <a:pt x="546327" y="1546830"/>
                </a:lnTo>
                <a:lnTo>
                  <a:pt x="503473" y="1530669"/>
                </a:lnTo>
                <a:lnTo>
                  <a:pt x="461819" y="1512302"/>
                </a:lnTo>
                <a:lnTo>
                  <a:pt x="421443" y="1491802"/>
                </a:lnTo>
                <a:lnTo>
                  <a:pt x="382423" y="1469246"/>
                </a:lnTo>
                <a:lnTo>
                  <a:pt x="344836" y="1444707"/>
                </a:lnTo>
                <a:lnTo>
                  <a:pt x="308759" y="1418261"/>
                </a:lnTo>
                <a:lnTo>
                  <a:pt x="274269" y="1389981"/>
                </a:lnTo>
                <a:lnTo>
                  <a:pt x="241445" y="1359943"/>
                </a:lnTo>
                <a:lnTo>
                  <a:pt x="210362" y="1328222"/>
                </a:lnTo>
                <a:lnTo>
                  <a:pt x="181099" y="1294892"/>
                </a:lnTo>
                <a:lnTo>
                  <a:pt x="153733" y="1260027"/>
                </a:lnTo>
                <a:lnTo>
                  <a:pt x="128340" y="1223704"/>
                </a:lnTo>
                <a:lnTo>
                  <a:pt x="104999" y="1185995"/>
                </a:lnTo>
                <a:lnTo>
                  <a:pt x="83787" y="1146977"/>
                </a:lnTo>
                <a:lnTo>
                  <a:pt x="64781" y="1106723"/>
                </a:lnTo>
                <a:lnTo>
                  <a:pt x="48058" y="1065309"/>
                </a:lnTo>
                <a:lnTo>
                  <a:pt x="33695" y="1022809"/>
                </a:lnTo>
                <a:lnTo>
                  <a:pt x="21771" y="979298"/>
                </a:lnTo>
                <a:lnTo>
                  <a:pt x="12362" y="934850"/>
                </a:lnTo>
                <a:lnTo>
                  <a:pt x="5545" y="889541"/>
                </a:lnTo>
                <a:lnTo>
                  <a:pt x="1399" y="843444"/>
                </a:lnTo>
                <a:lnTo>
                  <a:pt x="0" y="796636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00">
              <a:latin typeface="Trebuchet MS" panose="020B0603020202020204" pitchFamily="34" charset="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883694" y="2631743"/>
            <a:ext cx="843915" cy="17889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algn="ctr">
              <a:spcBef>
                <a:spcPts val="75"/>
              </a:spcBef>
            </a:pPr>
            <a:r>
              <a:rPr sz="1100" spc="-23" dirty="0">
                <a:latin typeface="Trebuchet MS" panose="020B0603020202020204" pitchFamily="34" charset="0"/>
                <a:cs typeface="Calibri Light"/>
              </a:rPr>
              <a:t>P</a:t>
            </a:r>
            <a:r>
              <a:rPr lang="it-IT" sz="1100" spc="-23" dirty="0">
                <a:latin typeface="Trebuchet MS" panose="020B0603020202020204" pitchFamily="34" charset="0"/>
                <a:cs typeface="Calibri Light"/>
              </a:rPr>
              <a:t>A</a:t>
            </a:r>
            <a:endParaRPr sz="1100" dirty="0">
              <a:latin typeface="Trebuchet MS" panose="020B0603020202020204" pitchFamily="34" charset="0"/>
              <a:cs typeface="Calibri Light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208811" y="3248960"/>
            <a:ext cx="6101715" cy="750570"/>
            <a:chOff x="1603664" y="4339840"/>
            <a:chExt cx="8135620" cy="1000760"/>
          </a:xfrm>
        </p:grpSpPr>
        <p:sp>
          <p:nvSpPr>
            <p:cNvPr id="9" name="object 9"/>
            <p:cNvSpPr/>
            <p:nvPr/>
          </p:nvSpPr>
          <p:spPr>
            <a:xfrm>
              <a:off x="1641762" y="4477204"/>
              <a:ext cx="8091170" cy="857250"/>
            </a:xfrm>
            <a:custGeom>
              <a:avLst/>
              <a:gdLst/>
              <a:ahLst/>
              <a:cxnLst/>
              <a:rect l="l" t="t" r="r" b="b"/>
              <a:pathLst>
                <a:path w="8091170" h="857250">
                  <a:moveTo>
                    <a:pt x="8091055" y="0"/>
                  </a:moveTo>
                  <a:lnTo>
                    <a:pt x="8091055" y="856796"/>
                  </a:lnTo>
                  <a:lnTo>
                    <a:pt x="0" y="856796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100">
                <a:latin typeface="Trebuchet MS" panose="020B0603020202020204" pitchFamily="34" charset="0"/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1603664" y="4339840"/>
              <a:ext cx="76200" cy="994410"/>
            </a:xfrm>
            <a:custGeom>
              <a:avLst/>
              <a:gdLst/>
              <a:ahLst/>
              <a:cxnLst/>
              <a:rect l="l" t="t" r="r" b="b"/>
              <a:pathLst>
                <a:path w="76200" h="994410">
                  <a:moveTo>
                    <a:pt x="50799" y="63500"/>
                  </a:moveTo>
                  <a:lnTo>
                    <a:pt x="25399" y="63500"/>
                  </a:lnTo>
                  <a:lnTo>
                    <a:pt x="25399" y="994161"/>
                  </a:lnTo>
                  <a:lnTo>
                    <a:pt x="50799" y="994161"/>
                  </a:lnTo>
                  <a:lnTo>
                    <a:pt x="50799" y="63500"/>
                  </a:lnTo>
                  <a:close/>
                </a:path>
                <a:path w="76200" h="994410">
                  <a:moveTo>
                    <a:pt x="38099" y="0"/>
                  </a:moveTo>
                  <a:lnTo>
                    <a:pt x="0" y="76200"/>
                  </a:lnTo>
                  <a:lnTo>
                    <a:pt x="25399" y="76200"/>
                  </a:lnTo>
                  <a:lnTo>
                    <a:pt x="25399" y="63500"/>
                  </a:lnTo>
                  <a:lnTo>
                    <a:pt x="69849" y="63500"/>
                  </a:lnTo>
                  <a:lnTo>
                    <a:pt x="38099" y="0"/>
                  </a:lnTo>
                  <a:close/>
                </a:path>
                <a:path w="76200" h="994410">
                  <a:moveTo>
                    <a:pt x="69849" y="63500"/>
                  </a:moveTo>
                  <a:lnTo>
                    <a:pt x="50799" y="63500"/>
                  </a:lnTo>
                  <a:lnTo>
                    <a:pt x="50799" y="76200"/>
                  </a:lnTo>
                  <a:lnTo>
                    <a:pt x="76199" y="76200"/>
                  </a:lnTo>
                  <a:lnTo>
                    <a:pt x="69849" y="635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00">
                <a:latin typeface="Trebuchet MS" panose="020B0603020202020204" pitchFamily="34" charset="0"/>
              </a:endParaRPr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2025079" y="1895680"/>
            <a:ext cx="1344454" cy="37638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9049" marR="3810" algn="ctr">
              <a:lnSpc>
                <a:spcPts val="1425"/>
              </a:lnSpc>
              <a:spcBef>
                <a:spcPts val="135"/>
              </a:spcBef>
            </a:pPr>
            <a:r>
              <a:rPr sz="1100" spc="-4" dirty="0" err="1">
                <a:latin typeface="Trebuchet MS" panose="020B0603020202020204" pitchFamily="34" charset="0"/>
                <a:cs typeface="Calibri Light"/>
              </a:rPr>
              <a:t>Codifica</a:t>
            </a:r>
            <a:r>
              <a:rPr sz="1100" spc="-4" dirty="0">
                <a:latin typeface="Trebuchet MS" panose="020B0603020202020204" pitchFamily="34" charset="0"/>
                <a:cs typeface="Calibri Light"/>
              </a:rPr>
              <a:t> </a:t>
            </a:r>
            <a:r>
              <a:rPr lang="it-IT" sz="1100" spc="-4" dirty="0">
                <a:latin typeface="Trebuchet MS" panose="020B0603020202020204" pitchFamily="34" charset="0"/>
                <a:cs typeface="Calibri Light"/>
              </a:rPr>
              <a:t>il messaggio </a:t>
            </a:r>
            <a:r>
              <a:rPr sz="1100" spc="-11" dirty="0" err="1">
                <a:latin typeface="Trebuchet MS" panose="020B0603020202020204" pitchFamily="34" charset="0"/>
                <a:cs typeface="Calibri Light"/>
              </a:rPr>
              <a:t>tramite</a:t>
            </a:r>
            <a:r>
              <a:rPr sz="1100" spc="-11" dirty="0">
                <a:latin typeface="Trebuchet MS" panose="020B0603020202020204" pitchFamily="34" charset="0"/>
                <a:cs typeface="Calibri Light"/>
              </a:rPr>
              <a:t>  </a:t>
            </a:r>
            <a:r>
              <a:rPr sz="1100" spc="-4" dirty="0">
                <a:latin typeface="Trebuchet MS" panose="020B0603020202020204" pitchFamily="34" charset="0"/>
                <a:cs typeface="Calibri Light"/>
              </a:rPr>
              <a:t>#hashtag</a:t>
            </a:r>
            <a:endParaRPr sz="1100" dirty="0">
              <a:latin typeface="Trebuchet MS" panose="020B0603020202020204" pitchFamily="34" charset="0"/>
              <a:cs typeface="Calibri Ligh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402670" y="2375120"/>
            <a:ext cx="525780" cy="180337"/>
          </a:xfrm>
          <a:prstGeom prst="rect">
            <a:avLst/>
          </a:prstGeom>
        </p:spPr>
        <p:txBody>
          <a:bodyPr vert="horz" wrap="square" lIns="0" tIns="10953" rIns="0" bIns="0" rtlCol="0">
            <a:spAutoFit/>
          </a:bodyPr>
          <a:lstStyle/>
          <a:p>
            <a:pPr marL="9525">
              <a:spcBef>
                <a:spcPts val="86"/>
              </a:spcBef>
            </a:pPr>
            <a:r>
              <a:rPr sz="1100" spc="15" dirty="0">
                <a:latin typeface="Trebuchet MS" panose="020B0603020202020204" pitchFamily="34" charset="0"/>
                <a:cs typeface="Calibri Light"/>
              </a:rPr>
              <a:t>OPPURE</a:t>
            </a:r>
            <a:endParaRPr sz="1100">
              <a:latin typeface="Trebuchet MS" panose="020B0603020202020204" pitchFamily="34" charset="0"/>
              <a:cs typeface="Calibri Ligh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015451" y="2641442"/>
            <a:ext cx="1337786" cy="348172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100" spc="-23" dirty="0">
                <a:latin typeface="Trebuchet MS" panose="020B0603020202020204" pitchFamily="34" charset="0"/>
                <a:cs typeface="Calibri Light"/>
              </a:rPr>
              <a:t>@Tagga </a:t>
            </a:r>
            <a:r>
              <a:rPr sz="1100" spc="-19" dirty="0">
                <a:latin typeface="Trebuchet MS" panose="020B0603020202020204" pitchFamily="34" charset="0"/>
                <a:cs typeface="Calibri Light"/>
              </a:rPr>
              <a:t>l’agente</a:t>
            </a:r>
            <a:r>
              <a:rPr sz="1100" spc="-26" dirty="0">
                <a:latin typeface="Trebuchet MS" panose="020B0603020202020204" pitchFamily="34" charset="0"/>
                <a:cs typeface="Calibri Light"/>
              </a:rPr>
              <a:t> </a:t>
            </a:r>
            <a:r>
              <a:rPr sz="1100" spc="-8" dirty="0">
                <a:latin typeface="Trebuchet MS" panose="020B0603020202020204" pitchFamily="34" charset="0"/>
                <a:cs typeface="Calibri Light"/>
              </a:rPr>
              <a:t>filtro</a:t>
            </a:r>
            <a:endParaRPr sz="1100" dirty="0">
              <a:latin typeface="Trebuchet MS" panose="020B0603020202020204" pitchFamily="34" charset="0"/>
              <a:cs typeface="Calibri Light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782904" y="2935581"/>
            <a:ext cx="4894421" cy="1059180"/>
          </a:xfrm>
          <a:custGeom>
            <a:avLst/>
            <a:gdLst/>
            <a:ahLst/>
            <a:cxnLst/>
            <a:rect l="l" t="t" r="r" b="b"/>
            <a:pathLst>
              <a:path w="6525895" h="1412239">
                <a:moveTo>
                  <a:pt x="2438400" y="66954"/>
                </a:moveTo>
                <a:lnTo>
                  <a:pt x="2413000" y="54254"/>
                </a:lnTo>
                <a:lnTo>
                  <a:pt x="2362200" y="28854"/>
                </a:lnTo>
                <a:lnTo>
                  <a:pt x="2362200" y="54254"/>
                </a:lnTo>
                <a:lnTo>
                  <a:pt x="76200" y="54254"/>
                </a:lnTo>
                <a:lnTo>
                  <a:pt x="76200" y="28854"/>
                </a:lnTo>
                <a:lnTo>
                  <a:pt x="0" y="66954"/>
                </a:lnTo>
                <a:lnTo>
                  <a:pt x="76200" y="105054"/>
                </a:lnTo>
                <a:lnTo>
                  <a:pt x="76200" y="79654"/>
                </a:lnTo>
                <a:lnTo>
                  <a:pt x="2362200" y="79654"/>
                </a:lnTo>
                <a:lnTo>
                  <a:pt x="2362200" y="105054"/>
                </a:lnTo>
                <a:lnTo>
                  <a:pt x="2413000" y="79654"/>
                </a:lnTo>
                <a:lnTo>
                  <a:pt x="2438400" y="66954"/>
                </a:lnTo>
                <a:close/>
              </a:path>
              <a:path w="6525895" h="1412239">
                <a:moveTo>
                  <a:pt x="3300844" y="631405"/>
                </a:moveTo>
                <a:lnTo>
                  <a:pt x="3294494" y="618705"/>
                </a:lnTo>
                <a:lnTo>
                  <a:pt x="3262744" y="555205"/>
                </a:lnTo>
                <a:lnTo>
                  <a:pt x="3224644" y="631405"/>
                </a:lnTo>
                <a:lnTo>
                  <a:pt x="3250044" y="631405"/>
                </a:lnTo>
                <a:lnTo>
                  <a:pt x="3250044" y="1412011"/>
                </a:lnTo>
                <a:lnTo>
                  <a:pt x="3275444" y="1412011"/>
                </a:lnTo>
                <a:lnTo>
                  <a:pt x="3275444" y="631405"/>
                </a:lnTo>
                <a:lnTo>
                  <a:pt x="3300844" y="631405"/>
                </a:lnTo>
                <a:close/>
              </a:path>
              <a:path w="6525895" h="1412239">
                <a:moveTo>
                  <a:pt x="6525488" y="38100"/>
                </a:moveTo>
                <a:lnTo>
                  <a:pt x="6449288" y="0"/>
                </a:lnTo>
                <a:lnTo>
                  <a:pt x="6449288" y="25400"/>
                </a:lnTo>
                <a:lnTo>
                  <a:pt x="4163288" y="25400"/>
                </a:lnTo>
                <a:lnTo>
                  <a:pt x="4163288" y="0"/>
                </a:lnTo>
                <a:lnTo>
                  <a:pt x="4087088" y="38100"/>
                </a:lnTo>
                <a:lnTo>
                  <a:pt x="4163288" y="76200"/>
                </a:lnTo>
                <a:lnTo>
                  <a:pt x="4163288" y="50800"/>
                </a:lnTo>
                <a:lnTo>
                  <a:pt x="6449288" y="50800"/>
                </a:lnTo>
                <a:lnTo>
                  <a:pt x="6449288" y="76200"/>
                </a:lnTo>
                <a:lnTo>
                  <a:pt x="6500088" y="50800"/>
                </a:lnTo>
                <a:lnTo>
                  <a:pt x="6525488" y="381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100">
              <a:latin typeface="Trebuchet MS" panose="020B0603020202020204" pitchFamily="34" charset="0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104708" y="1599233"/>
            <a:ext cx="1450181" cy="1363354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049" marR="3810" indent="83820" algn="ctr">
              <a:lnSpc>
                <a:spcPct val="100299"/>
              </a:lnSpc>
              <a:spcBef>
                <a:spcPts val="71"/>
              </a:spcBef>
            </a:pPr>
            <a:r>
              <a:rPr sz="1100" spc="-8" dirty="0" err="1">
                <a:latin typeface="Trebuchet MS" panose="020B0603020202020204" pitchFamily="34" charset="0"/>
                <a:cs typeface="Calibri Light"/>
              </a:rPr>
              <a:t>Estrapola</a:t>
            </a:r>
            <a:r>
              <a:rPr sz="1100" spc="-8" dirty="0">
                <a:latin typeface="Trebuchet MS" panose="020B0603020202020204" pitchFamily="34" charset="0"/>
                <a:cs typeface="Calibri Light"/>
              </a:rPr>
              <a:t> </a:t>
            </a:r>
            <a:r>
              <a:rPr lang="it-IT" sz="1100" spc="-4" dirty="0">
                <a:latin typeface="Trebuchet MS" panose="020B0603020202020204" pitchFamily="34" charset="0"/>
                <a:cs typeface="Calibri Light"/>
              </a:rPr>
              <a:t>l’informazione </a:t>
            </a:r>
            <a:r>
              <a:rPr sz="1100" spc="-8" dirty="0">
                <a:latin typeface="Trebuchet MS" panose="020B0603020202020204" pitchFamily="34" charset="0"/>
                <a:cs typeface="Calibri Light"/>
              </a:rPr>
              <a:t>(#sentimentanalysis </a:t>
            </a:r>
            <a:r>
              <a:rPr sz="1100" dirty="0">
                <a:latin typeface="Trebuchet MS" panose="020B0603020202020204" pitchFamily="34" charset="0"/>
                <a:cs typeface="Calibri Light"/>
              </a:rPr>
              <a:t>o  </a:t>
            </a:r>
            <a:r>
              <a:rPr sz="1100" spc="-8" dirty="0">
                <a:latin typeface="Trebuchet MS" panose="020B0603020202020204" pitchFamily="34" charset="0"/>
                <a:cs typeface="Calibri Light"/>
              </a:rPr>
              <a:t>tag), </a:t>
            </a:r>
            <a:r>
              <a:rPr sz="1100" spc="-4" dirty="0">
                <a:latin typeface="Trebuchet MS" panose="020B0603020202020204" pitchFamily="34" charset="0"/>
                <a:cs typeface="Calibri Light"/>
              </a:rPr>
              <a:t>la </a:t>
            </a:r>
            <a:r>
              <a:rPr sz="1100" spc="-8" dirty="0">
                <a:latin typeface="Trebuchet MS" panose="020B0603020202020204" pitchFamily="34" charset="0"/>
                <a:cs typeface="Calibri Light"/>
              </a:rPr>
              <a:t>verifica </a:t>
            </a:r>
            <a:r>
              <a:rPr sz="1100" dirty="0">
                <a:latin typeface="Trebuchet MS" panose="020B0603020202020204" pitchFamily="34" charset="0"/>
                <a:cs typeface="Calibri Light"/>
              </a:rPr>
              <a:t>e </a:t>
            </a:r>
            <a:r>
              <a:rPr sz="1100" spc="-4" dirty="0">
                <a:latin typeface="Trebuchet MS" panose="020B0603020202020204" pitchFamily="34" charset="0"/>
                <a:cs typeface="Calibri Light"/>
              </a:rPr>
              <a:t>la  </a:t>
            </a:r>
            <a:r>
              <a:rPr sz="1100" spc="-8" dirty="0" err="1">
                <a:latin typeface="Trebuchet MS" panose="020B0603020202020204" pitchFamily="34" charset="0"/>
                <a:cs typeface="Calibri Light"/>
              </a:rPr>
              <a:t>smista</a:t>
            </a:r>
            <a:r>
              <a:rPr sz="1100" spc="-8" dirty="0">
                <a:latin typeface="Trebuchet MS" panose="020B0603020202020204" pitchFamily="34" charset="0"/>
                <a:cs typeface="Calibri Light"/>
              </a:rPr>
              <a:t> </a:t>
            </a:r>
            <a:r>
              <a:rPr lang="it-IT" sz="1100" spc="-4" dirty="0">
                <a:latin typeface="Trebuchet MS" panose="020B0603020202020204" pitchFamily="34" charset="0"/>
                <a:cs typeface="Calibri Light"/>
              </a:rPr>
              <a:t>all’amministrazione</a:t>
            </a:r>
            <a:r>
              <a:rPr sz="1100" spc="-8" dirty="0">
                <a:latin typeface="Trebuchet MS" panose="020B0603020202020204" pitchFamily="34" charset="0"/>
                <a:cs typeface="Calibri Light"/>
              </a:rPr>
              <a:t> (metodo</a:t>
            </a:r>
            <a:r>
              <a:rPr sz="1100" dirty="0">
                <a:latin typeface="Trebuchet MS" panose="020B0603020202020204" pitchFamily="34" charset="0"/>
                <a:cs typeface="Calibri Light"/>
              </a:rPr>
              <a:t> </a:t>
            </a:r>
            <a:r>
              <a:rPr sz="1100" spc="-8" dirty="0">
                <a:latin typeface="Trebuchet MS" panose="020B0603020202020204" pitchFamily="34" charset="0"/>
                <a:cs typeface="Calibri Light"/>
              </a:rPr>
              <a:t>online/offline)</a:t>
            </a:r>
            <a:endParaRPr sz="1100" dirty="0">
              <a:latin typeface="Trebuchet MS" panose="020B0603020202020204" pitchFamily="34" charset="0"/>
              <a:cs typeface="Calibri Ligh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395659" y="4174792"/>
            <a:ext cx="4851083" cy="589264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R="3810" algn="r">
              <a:lnSpc>
                <a:spcPts val="1594"/>
              </a:lnSpc>
              <a:spcBef>
                <a:spcPts val="75"/>
              </a:spcBef>
            </a:pPr>
            <a:r>
              <a:rPr sz="1100" dirty="0">
                <a:latin typeface="Trebuchet MS" panose="020B0603020202020204" pitchFamily="34" charset="0"/>
                <a:cs typeface="Calibri Light"/>
              </a:rPr>
              <a:t>1) </a:t>
            </a:r>
            <a:r>
              <a:rPr lang="it-IT" sz="1100" spc="-4" dirty="0">
                <a:latin typeface="Trebuchet MS" panose="020B0603020202020204" pitchFamily="34" charset="0"/>
                <a:cs typeface="Calibri Light"/>
              </a:rPr>
              <a:t>Risolve la richiesta segnalata</a:t>
            </a:r>
            <a:endParaRPr sz="1100" dirty="0">
              <a:latin typeface="Trebuchet MS" panose="020B0603020202020204" pitchFamily="34" charset="0"/>
              <a:cs typeface="Calibri Light"/>
            </a:endParaRPr>
          </a:p>
          <a:p>
            <a:pPr marR="4286" algn="r">
              <a:lnSpc>
                <a:spcPts val="1594"/>
              </a:lnSpc>
            </a:pPr>
            <a:r>
              <a:rPr sz="1100" dirty="0">
                <a:latin typeface="Trebuchet MS" panose="020B0603020202020204" pitchFamily="34" charset="0"/>
                <a:cs typeface="Calibri Light"/>
              </a:rPr>
              <a:t>2) </a:t>
            </a:r>
            <a:r>
              <a:rPr sz="1100" spc="-4" dirty="0">
                <a:latin typeface="Trebuchet MS" panose="020B0603020202020204" pitchFamily="34" charset="0"/>
                <a:cs typeface="Calibri Light"/>
              </a:rPr>
              <a:t>Rilascia </a:t>
            </a:r>
            <a:r>
              <a:rPr sz="1100" dirty="0">
                <a:latin typeface="Trebuchet MS" panose="020B0603020202020204" pitchFamily="34" charset="0"/>
                <a:cs typeface="Calibri Light"/>
              </a:rPr>
              <a:t>un </a:t>
            </a:r>
            <a:r>
              <a:rPr sz="1100" spc="-8" dirty="0">
                <a:latin typeface="Trebuchet MS" panose="020B0603020202020204" pitchFamily="34" charset="0"/>
                <a:cs typeface="Calibri Light"/>
              </a:rPr>
              <a:t>feedback </a:t>
            </a:r>
            <a:r>
              <a:rPr sz="1100" spc="-4" dirty="0">
                <a:latin typeface="Trebuchet MS" panose="020B0603020202020204" pitchFamily="34" charset="0"/>
                <a:cs typeface="Calibri Light"/>
              </a:rPr>
              <a:t>immediato </a:t>
            </a:r>
            <a:r>
              <a:rPr sz="1100" dirty="0">
                <a:latin typeface="Trebuchet MS" panose="020B0603020202020204" pitchFamily="34" charset="0"/>
                <a:cs typeface="Calibri Light"/>
              </a:rPr>
              <a:t>al </a:t>
            </a:r>
            <a:r>
              <a:rPr sz="1100" spc="-8" dirty="0">
                <a:latin typeface="Trebuchet MS" panose="020B0603020202020204" pitchFamily="34" charset="0"/>
                <a:cs typeface="Calibri Light"/>
              </a:rPr>
              <a:t>cittadino </a:t>
            </a:r>
            <a:r>
              <a:rPr sz="1100" dirty="0">
                <a:latin typeface="Trebuchet MS" panose="020B0603020202020204" pitchFamily="34" charset="0"/>
                <a:cs typeface="Calibri Light"/>
              </a:rPr>
              <a:t>o lo </a:t>
            </a:r>
            <a:r>
              <a:rPr sz="1100" spc="-4" dirty="0">
                <a:latin typeface="Trebuchet MS" panose="020B0603020202020204" pitchFamily="34" charset="0"/>
                <a:cs typeface="Calibri Light"/>
              </a:rPr>
              <a:t>demanda</a:t>
            </a:r>
            <a:r>
              <a:rPr sz="1100" spc="38" dirty="0">
                <a:latin typeface="Trebuchet MS" panose="020B0603020202020204" pitchFamily="34" charset="0"/>
                <a:cs typeface="Calibri Light"/>
              </a:rPr>
              <a:t> </a:t>
            </a:r>
            <a:r>
              <a:rPr sz="1100" spc="-15" dirty="0">
                <a:latin typeface="Trebuchet MS" panose="020B0603020202020204" pitchFamily="34" charset="0"/>
                <a:cs typeface="Calibri Light"/>
              </a:rPr>
              <a:t>all’agente</a:t>
            </a:r>
            <a:endParaRPr sz="1100" dirty="0">
              <a:latin typeface="Trebuchet MS" panose="020B0603020202020204" pitchFamily="34" charset="0"/>
              <a:cs typeface="Calibri Light"/>
            </a:endParaRPr>
          </a:p>
          <a:p>
            <a:pPr marR="4286" algn="r">
              <a:spcBef>
                <a:spcPts val="34"/>
              </a:spcBef>
            </a:pPr>
            <a:r>
              <a:rPr sz="1100" spc="-4" dirty="0">
                <a:latin typeface="Trebuchet MS" panose="020B0603020202020204" pitchFamily="34" charset="0"/>
                <a:cs typeface="Calibri Light"/>
              </a:rPr>
              <a:t>f</a:t>
            </a:r>
            <a:r>
              <a:rPr sz="1100" dirty="0">
                <a:latin typeface="Trebuchet MS" panose="020B0603020202020204" pitchFamily="34" charset="0"/>
                <a:cs typeface="Calibri Light"/>
              </a:rPr>
              <a:t>il</a:t>
            </a:r>
            <a:r>
              <a:rPr sz="1100" spc="-4" dirty="0">
                <a:latin typeface="Trebuchet MS" panose="020B0603020202020204" pitchFamily="34" charset="0"/>
                <a:cs typeface="Calibri Light"/>
              </a:rPr>
              <a:t>t</a:t>
            </a:r>
            <a:r>
              <a:rPr sz="1100" spc="-26" dirty="0">
                <a:latin typeface="Trebuchet MS" panose="020B0603020202020204" pitchFamily="34" charset="0"/>
                <a:cs typeface="Calibri Light"/>
              </a:rPr>
              <a:t>r</a:t>
            </a:r>
            <a:r>
              <a:rPr sz="1100" dirty="0">
                <a:latin typeface="Trebuchet MS" panose="020B0603020202020204" pitchFamily="34" charset="0"/>
                <a:cs typeface="Calibri Light"/>
              </a:rPr>
              <a:t>o</a:t>
            </a:r>
          </a:p>
        </p:txBody>
      </p:sp>
      <p:sp>
        <p:nvSpPr>
          <p:cNvPr id="18" name="object 18"/>
          <p:cNvSpPr/>
          <p:nvPr/>
        </p:nvSpPr>
        <p:spPr>
          <a:xfrm>
            <a:off x="1905729" y="272972"/>
            <a:ext cx="1051560" cy="10515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00">
              <a:latin typeface="Trebuchet MS" panose="020B0603020202020204" pitchFamily="34" charset="0"/>
            </a:endParaRPr>
          </a:p>
        </p:txBody>
      </p:sp>
      <p:sp>
        <p:nvSpPr>
          <p:cNvPr id="22" name="object 2">
            <a:extLst>
              <a:ext uri="{FF2B5EF4-FFF2-40B4-BE49-F238E27FC236}">
                <a16:creationId xmlns:a16="http://schemas.microsoft.com/office/drawing/2014/main" id="{3501A93B-9E5A-407B-999A-76E589966272}"/>
              </a:ext>
            </a:extLst>
          </p:cNvPr>
          <p:cNvSpPr txBox="1">
            <a:spLocks/>
          </p:cNvSpPr>
          <p:nvPr/>
        </p:nvSpPr>
        <p:spPr>
          <a:xfrm>
            <a:off x="3503065" y="385553"/>
            <a:ext cx="5566930" cy="564578"/>
          </a:xfrm>
          <a:prstGeom prst="rect">
            <a:avLst/>
          </a:prstGeom>
        </p:spPr>
        <p:txBody>
          <a:bodyPr vert="horz" wrap="square" lIns="0" tIns="10478" rIns="0" bIns="0" rtlCol="0" anchor="ctr">
            <a:sp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rgbClr val="FE920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marL="9525">
              <a:spcBef>
                <a:spcPts val="83"/>
              </a:spcBef>
            </a:pPr>
            <a:r>
              <a:rPr lang="it-IT" spc="8" dirty="0"/>
              <a:t>L’Analisi del Sentiment</a:t>
            </a:r>
            <a:endParaRPr lang="it-IT" spc="11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1517900" y="1960930"/>
            <a:ext cx="6640343" cy="24432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7" name="object 2">
            <a:extLst>
              <a:ext uri="{FF2B5EF4-FFF2-40B4-BE49-F238E27FC236}">
                <a16:creationId xmlns:a16="http://schemas.microsoft.com/office/drawing/2014/main" id="{172F4D58-BB4C-472A-8FED-2D60AEA15A84}"/>
              </a:ext>
            </a:extLst>
          </p:cNvPr>
          <p:cNvSpPr txBox="1">
            <a:spLocks/>
          </p:cNvSpPr>
          <p:nvPr/>
        </p:nvSpPr>
        <p:spPr>
          <a:xfrm>
            <a:off x="3503065" y="385553"/>
            <a:ext cx="5566930" cy="564578"/>
          </a:xfrm>
          <a:prstGeom prst="rect">
            <a:avLst/>
          </a:prstGeom>
        </p:spPr>
        <p:txBody>
          <a:bodyPr vert="horz" wrap="square" lIns="0" tIns="10478" rIns="0" bIns="0" rtlCol="0" anchor="ctr">
            <a:sp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rgbClr val="FE920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marL="9525">
              <a:spcBef>
                <a:spcPts val="83"/>
              </a:spcBef>
            </a:pPr>
            <a:r>
              <a:rPr lang="it-IT" spc="8" dirty="0"/>
              <a:t>L’Analisi del Sentiment</a:t>
            </a:r>
            <a:endParaRPr lang="it-IT" spc="11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2932043" y="1960930"/>
            <a:ext cx="3279913" cy="21784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7" name="object 2">
            <a:extLst>
              <a:ext uri="{FF2B5EF4-FFF2-40B4-BE49-F238E27FC236}">
                <a16:creationId xmlns:a16="http://schemas.microsoft.com/office/drawing/2014/main" id="{9D0CDDA2-35DA-498F-BEF0-69270F0A8A31}"/>
              </a:ext>
            </a:extLst>
          </p:cNvPr>
          <p:cNvSpPr txBox="1">
            <a:spLocks/>
          </p:cNvSpPr>
          <p:nvPr/>
        </p:nvSpPr>
        <p:spPr>
          <a:xfrm>
            <a:off x="3503065" y="385553"/>
            <a:ext cx="5566930" cy="564578"/>
          </a:xfrm>
          <a:prstGeom prst="rect">
            <a:avLst/>
          </a:prstGeom>
        </p:spPr>
        <p:txBody>
          <a:bodyPr vert="horz" wrap="square" lIns="0" tIns="10478" rIns="0" bIns="0" rtlCol="0" anchor="ctr">
            <a:sp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rgbClr val="FE920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marL="9525">
              <a:spcBef>
                <a:spcPts val="83"/>
              </a:spcBef>
            </a:pPr>
            <a:r>
              <a:rPr lang="it-IT" spc="8" dirty="0"/>
              <a:t>L’Analisi del Sentiment</a:t>
            </a:r>
            <a:endParaRPr lang="it-IT" spc="11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>
            <a:extLst>
              <a:ext uri="{FF2B5EF4-FFF2-40B4-BE49-F238E27FC236}">
                <a16:creationId xmlns:a16="http://schemas.microsoft.com/office/drawing/2014/main" id="{9D0CDDA2-35DA-498F-BEF0-69270F0A8A31}"/>
              </a:ext>
            </a:extLst>
          </p:cNvPr>
          <p:cNvSpPr txBox="1">
            <a:spLocks/>
          </p:cNvSpPr>
          <p:nvPr/>
        </p:nvSpPr>
        <p:spPr>
          <a:xfrm>
            <a:off x="3503065" y="385553"/>
            <a:ext cx="5566930" cy="564578"/>
          </a:xfrm>
          <a:prstGeom prst="rect">
            <a:avLst/>
          </a:prstGeom>
        </p:spPr>
        <p:txBody>
          <a:bodyPr vert="horz" wrap="square" lIns="0" tIns="10478" rIns="0" bIns="0" rtlCol="0" anchor="ctr">
            <a:sp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rgbClr val="FE920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marL="9525">
              <a:spcBef>
                <a:spcPts val="83"/>
              </a:spcBef>
            </a:pPr>
            <a:r>
              <a:rPr lang="it-IT" spc="8" dirty="0"/>
              <a:t>L’Analisi del Sentiment</a:t>
            </a:r>
            <a:endParaRPr lang="it-IT" spc="11" dirty="0"/>
          </a:p>
        </p:txBody>
      </p:sp>
      <p:pic>
        <p:nvPicPr>
          <p:cNvPr id="2" name="Elementi multimediali online 1" title="Dominici - 15 - Social network e sentiment analysis">
            <a:hlinkClick r:id="" action="ppaction://media"/>
            <a:extLst>
              <a:ext uri="{FF2B5EF4-FFF2-40B4-BE49-F238E27FC236}">
                <a16:creationId xmlns:a16="http://schemas.microsoft.com/office/drawing/2014/main" id="{56A3736F-EB46-4B35-87BB-528840F370D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128720" y="1655520"/>
            <a:ext cx="5139375" cy="2903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08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 scenario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55" y="1371654"/>
            <a:ext cx="6871725" cy="104739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dirty="0" err="1">
                <a:latin typeface="Trebuchet MS" panose="020B0603020202020204" pitchFamily="34" charset="0"/>
              </a:rPr>
              <a:t>Definizione</a:t>
            </a:r>
            <a:endParaRPr lang="en-US" sz="2000" dirty="0">
              <a:latin typeface="Trebuchet MS" panose="020B0603020202020204" pitchFamily="34" charset="0"/>
            </a:endParaRPr>
          </a:p>
          <a:p>
            <a:pPr marL="0" indent="0">
              <a:buNone/>
            </a:pPr>
            <a:endParaRPr lang="en-US" sz="2000" spc="-65" dirty="0">
              <a:latin typeface="Trebuchet MS" panose="020B0603020202020204" pitchFamily="34" charset="0"/>
              <a:cs typeface="Trebuchet MS"/>
            </a:endParaRPr>
          </a:p>
          <a:p>
            <a:pPr marL="0" indent="0">
              <a:buNone/>
            </a:pPr>
            <a:r>
              <a:rPr lang="en-US" sz="2000" spc="-65" dirty="0">
                <a:latin typeface="Trebuchet MS" panose="020B0603020202020204" pitchFamily="34" charset="0"/>
                <a:cs typeface="Trebuchet MS"/>
              </a:rPr>
              <a:t>Come definite </a:t>
            </a:r>
            <a:r>
              <a:rPr lang="en-US" sz="2000" spc="-65" dirty="0" err="1">
                <a:latin typeface="Trebuchet MS" panose="020B0603020202020204" pitchFamily="34" charset="0"/>
                <a:cs typeface="Trebuchet MS"/>
              </a:rPr>
              <a:t>i</a:t>
            </a:r>
            <a:r>
              <a:rPr lang="en-US" sz="2000" spc="-65" dirty="0">
                <a:latin typeface="Trebuchet MS" panose="020B0603020202020204" pitchFamily="34" charset="0"/>
                <a:cs typeface="Trebuchet MS"/>
              </a:rPr>
              <a:t> social network </a:t>
            </a:r>
            <a:r>
              <a:rPr lang="en-US" sz="2000" spc="-65" dirty="0" err="1">
                <a:latin typeface="Trebuchet MS" panose="020B0603020202020204" pitchFamily="34" charset="0"/>
                <a:cs typeface="Trebuchet MS"/>
              </a:rPr>
              <a:t>nel</a:t>
            </a:r>
            <a:r>
              <a:rPr lang="en-US" sz="2000" spc="-65" dirty="0">
                <a:latin typeface="Trebuchet MS" panose="020B0603020202020204" pitchFamily="34" charset="0"/>
                <a:cs typeface="Trebuchet MS"/>
              </a:rPr>
              <a:t> vostro </a:t>
            </a:r>
            <a:r>
              <a:rPr lang="en-US" sz="2000" spc="-65" dirty="0" err="1">
                <a:latin typeface="Trebuchet MS" panose="020B0603020202020204" pitchFamily="34" charset="0"/>
                <a:cs typeface="Trebuchet MS"/>
              </a:rPr>
              <a:t>uso</a:t>
            </a:r>
            <a:r>
              <a:rPr lang="en-US" sz="2000" spc="-65" dirty="0">
                <a:latin typeface="Trebuchet MS" panose="020B0603020202020204" pitchFamily="34" charset="0"/>
                <a:cs typeface="Trebuchet MS"/>
              </a:rPr>
              <a:t> </a:t>
            </a:r>
            <a:r>
              <a:rPr lang="en-US" sz="2000" spc="-65" dirty="0" err="1">
                <a:latin typeface="Trebuchet MS" panose="020B0603020202020204" pitchFamily="34" charset="0"/>
                <a:cs typeface="Trebuchet MS"/>
              </a:rPr>
              <a:t>quotidiano</a:t>
            </a:r>
            <a:r>
              <a:rPr lang="en-US" sz="2000" spc="-65" dirty="0">
                <a:latin typeface="Trebuchet MS" panose="020B0603020202020204" pitchFamily="34" charset="0"/>
                <a:cs typeface="Trebuchet MS"/>
              </a:rPr>
              <a:t>?</a:t>
            </a:r>
            <a:endParaRPr lang="it-IT" sz="2000" spc="-65" dirty="0">
              <a:latin typeface="Trebuchet MS" panose="020B0603020202020204" pitchFamily="34" charset="0"/>
              <a:cs typeface="Trebuchet MS"/>
            </a:endParaRPr>
          </a:p>
          <a:p>
            <a:pPr marL="63500" marR="30480" algn="just">
              <a:lnSpc>
                <a:spcPct val="110200"/>
              </a:lnSpc>
              <a:spcBef>
                <a:spcPts val="10"/>
              </a:spcBef>
            </a:pPr>
            <a:endParaRPr lang="it-IT" sz="2000" spc="-65" dirty="0">
              <a:latin typeface="Trebuchet MS" panose="020B0603020202020204" pitchFamily="34" charset="0"/>
              <a:cs typeface="Trebuchet MS"/>
            </a:endParaRPr>
          </a:p>
          <a:p>
            <a:pPr marL="0" marR="30480" indent="0" algn="just">
              <a:lnSpc>
                <a:spcPct val="110200"/>
              </a:lnSpc>
              <a:spcBef>
                <a:spcPts val="10"/>
              </a:spcBef>
              <a:buNone/>
            </a:pPr>
            <a:endParaRPr lang="en-US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6E495B7-FB98-420E-A782-5A4BB7F9A44D}"/>
              </a:ext>
            </a:extLst>
          </p:cNvPr>
          <p:cNvSpPr txBox="1">
            <a:spLocks/>
          </p:cNvSpPr>
          <p:nvPr/>
        </p:nvSpPr>
        <p:spPr>
          <a:xfrm>
            <a:off x="143555" y="3029865"/>
            <a:ext cx="8856890" cy="10473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it-IT" sz="2000" b="1" i="1" dirty="0">
                <a:latin typeface="Trebuchet MS" panose="020B0603020202020204" pitchFamily="34" charset="0"/>
              </a:rPr>
              <a:t>Prospettiva personale                       Prospettiva lavorativa </a:t>
            </a:r>
            <a:endParaRPr lang="en-US" b="1" i="1" dirty="0"/>
          </a:p>
        </p:txBody>
      </p:sp>
      <p:pic>
        <p:nvPicPr>
          <p:cNvPr id="5122" name="Picture 2" descr="Social Media PNG Transparent Images | PNG All">
            <a:extLst>
              <a:ext uri="{FF2B5EF4-FFF2-40B4-BE49-F238E27FC236}">
                <a16:creationId xmlns:a16="http://schemas.microsoft.com/office/drawing/2014/main" id="{ADA747F1-6C6E-4655-BED0-8B87570337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605" y="3492860"/>
            <a:ext cx="1522170" cy="1522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Aziende e social network. Qualche buona regola da tenere a mente. |  GUEST.it Blog">
            <a:extLst>
              <a:ext uri="{FF2B5EF4-FFF2-40B4-BE49-F238E27FC236}">
                <a16:creationId xmlns:a16="http://schemas.microsoft.com/office/drawing/2014/main" id="{43018D48-71AE-4057-B1B0-9B6476011E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3640" y="3553560"/>
            <a:ext cx="1845715" cy="1477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43941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L’Analisi</a:t>
            </a:r>
            <a:r>
              <a:rPr lang="en-US" dirty="0"/>
              <a:t> del Sentiment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143555" y="2391186"/>
            <a:ext cx="7523579" cy="3010503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it-IT" sz="2000" dirty="0">
                <a:latin typeface="Trebuchet MS" panose="020B0603020202020204" pitchFamily="34" charset="0"/>
              </a:rPr>
              <a:t>Avete mai condotto indagini di sentiment </a:t>
            </a:r>
            <a:r>
              <a:rPr lang="it-IT" sz="2000" dirty="0" err="1">
                <a:latin typeface="Trebuchet MS" panose="020B0603020202020204" pitchFamily="34" charset="0"/>
              </a:rPr>
              <a:t>analysis</a:t>
            </a:r>
            <a:r>
              <a:rPr lang="it-IT" sz="2000" dirty="0">
                <a:latin typeface="Trebuchet MS" panose="020B0603020202020204" pitchFamily="34" charset="0"/>
              </a:rPr>
              <a:t>?</a:t>
            </a:r>
            <a:br>
              <a:rPr lang="it-IT" sz="2000" dirty="0">
                <a:latin typeface="Trebuchet MS" panose="020B0603020202020204" pitchFamily="34" charset="0"/>
              </a:rPr>
            </a:br>
            <a:br>
              <a:rPr lang="it-IT" sz="2000" dirty="0">
                <a:latin typeface="Trebuchet MS" panose="020B0603020202020204" pitchFamily="34" charset="0"/>
              </a:rPr>
            </a:br>
            <a:r>
              <a:rPr lang="it-IT" sz="2000" dirty="0">
                <a:latin typeface="Trebuchet MS" panose="020B0603020202020204" pitchFamily="34" charset="0"/>
              </a:rPr>
              <a:t>In che modo verificate l’opinione degli utenti rispetto al vostro ente?</a:t>
            </a:r>
          </a:p>
          <a:p>
            <a:pPr marL="0" indent="0" algn="l">
              <a:buNone/>
            </a:pPr>
            <a:endParaRPr lang="it-IT" sz="2000" dirty="0">
              <a:latin typeface="Trebuchet MS" panose="020B0603020202020204" pitchFamily="34" charset="0"/>
            </a:endParaRPr>
          </a:p>
          <a:p>
            <a:pPr marL="0" indent="0" algn="l">
              <a:buNone/>
            </a:pPr>
            <a:endParaRPr lang="it-IT" sz="2000" dirty="0">
              <a:latin typeface="Trebuchet MS" panose="020B0603020202020204" pitchFamily="34" charset="0"/>
            </a:endParaRPr>
          </a:p>
          <a:p>
            <a:pPr marL="0" indent="0" algn="l">
              <a:buNone/>
            </a:pPr>
            <a:endParaRPr lang="it-IT" dirty="0">
              <a:latin typeface="Trebuchet MS" panose="020B0603020202020204" pitchFamily="34" charset="0"/>
            </a:endParaRP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D25E6CA6-F91C-4E32-8D06-9F04902FE4AF}"/>
              </a:ext>
            </a:extLst>
          </p:cNvPr>
          <p:cNvSpPr txBox="1">
            <a:spLocks/>
          </p:cNvSpPr>
          <p:nvPr/>
        </p:nvSpPr>
        <p:spPr>
          <a:xfrm>
            <a:off x="2551906" y="1415609"/>
            <a:ext cx="4040188" cy="47982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Question time</a:t>
            </a:r>
            <a:endParaRPr lang="en-US" i="1" dirty="0"/>
          </a:p>
        </p:txBody>
      </p:sp>
      <p:pic>
        <p:nvPicPr>
          <p:cNvPr id="8196" name="Picture 4" descr="Health and Care Question Time Event - Healthwatch Wakefield">
            <a:extLst>
              <a:ext uri="{FF2B5EF4-FFF2-40B4-BE49-F238E27FC236}">
                <a16:creationId xmlns:a16="http://schemas.microsoft.com/office/drawing/2014/main" id="{57027696-0C10-4220-B09D-C49EBE818C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0690" y="1960930"/>
            <a:ext cx="1935508" cy="1935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2165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65195" y="1197405"/>
            <a:ext cx="5802790" cy="763525"/>
          </a:xfrm>
        </p:spPr>
        <p:txBody>
          <a:bodyPr>
            <a:normAutofit/>
          </a:bodyPr>
          <a:lstStyle/>
          <a:p>
            <a:r>
              <a:rPr lang="en-US" dirty="0" err="1">
                <a:latin typeface="Trebuchet MS" panose="020B0603020202020204" pitchFamily="34" charset="0"/>
              </a:rPr>
              <a:t>Grazie</a:t>
            </a:r>
            <a:r>
              <a:rPr lang="en-US" dirty="0">
                <a:latin typeface="Trebuchet MS" panose="020B0603020202020204" pitchFamily="34" charset="0"/>
              </a:rPr>
              <a:t> per </a:t>
            </a:r>
            <a:r>
              <a:rPr lang="en-US" dirty="0" err="1">
                <a:latin typeface="Trebuchet MS" panose="020B0603020202020204" pitchFamily="34" charset="0"/>
              </a:rPr>
              <a:t>l’attenzione</a:t>
            </a:r>
            <a:endParaRPr lang="en-US" dirty="0">
              <a:latin typeface="Trebuchet MS" panose="020B0603020202020204" pitchFamily="34" charset="0"/>
            </a:endParaRPr>
          </a:p>
        </p:txBody>
      </p:sp>
      <p:pic>
        <p:nvPicPr>
          <p:cNvPr id="13314" name="Picture 2" descr="Saper presentare la propria ricerca Perché la slide &quot;grazie per l'att…">
            <a:extLst>
              <a:ext uri="{FF2B5EF4-FFF2-40B4-BE49-F238E27FC236}">
                <a16:creationId xmlns:a16="http://schemas.microsoft.com/office/drawing/2014/main" id="{55597CE6-0C8F-40A3-8FB1-D048D10484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189" y="1960930"/>
            <a:ext cx="5427621" cy="305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2179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091FC1B-D4DA-DD3A-97A6-3E19789751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Esercitazione 1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EAFBE3CD-321D-D1F4-9D42-81DE267AA8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8965" y="1655520"/>
            <a:ext cx="7523579" cy="3010503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it-IT" sz="2000" dirty="0">
                <a:latin typeface="Trebuchet MS" panose="020B0603020202020204" pitchFamily="34" charset="0"/>
              </a:rPr>
              <a:t>Mappare, per settore/ente, i canali social più utilizzati dagli enti. Rilevarne la frequenza (1-2 post settimanali, 3-5 risposte ai commenti e in che giorni) e i numeri che ne derivano</a:t>
            </a:r>
          </a:p>
          <a:p>
            <a:pPr marL="0" indent="0" algn="l">
              <a:buNone/>
            </a:pPr>
            <a:endParaRPr lang="it-IT" sz="2000" dirty="0">
              <a:latin typeface="Trebuchet MS" panose="020B0603020202020204" pitchFamily="34" charset="0"/>
            </a:endParaRPr>
          </a:p>
          <a:p>
            <a:pPr marL="0" indent="0" algn="l">
              <a:buNone/>
            </a:pPr>
            <a:r>
              <a:rPr lang="it-IT" sz="2000" dirty="0">
                <a:latin typeface="Trebuchet MS" panose="020B0603020202020204" pitchFamily="34" charset="0"/>
              </a:rPr>
              <a:t>Consegna: 15 minuti</a:t>
            </a:r>
          </a:p>
          <a:p>
            <a:pPr marL="0" indent="0" algn="l">
              <a:buNone/>
            </a:pPr>
            <a:endParaRPr lang="it-IT" sz="2000" dirty="0">
              <a:latin typeface="Trebuchet MS" panose="020B0603020202020204" pitchFamily="34" charset="0"/>
            </a:endParaRPr>
          </a:p>
          <a:p>
            <a:pPr marL="0" indent="0" algn="l">
              <a:buNone/>
            </a:pPr>
            <a:endParaRPr lang="it-IT" sz="2000" dirty="0">
              <a:latin typeface="Trebuchet MS" panose="020B0603020202020204" pitchFamily="34" charset="0"/>
            </a:endParaRPr>
          </a:p>
          <a:p>
            <a:pPr marL="0" indent="0" algn="l">
              <a:buNone/>
            </a:pPr>
            <a:endParaRPr lang="it-IT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20628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091FC1B-D4DA-DD3A-97A6-3E19789751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Esercitazione 1</a:t>
            </a:r>
          </a:p>
        </p:txBody>
      </p:sp>
      <p:graphicFrame>
        <p:nvGraphicFramePr>
          <p:cNvPr id="5" name="Tabella 5">
            <a:extLst>
              <a:ext uri="{FF2B5EF4-FFF2-40B4-BE49-F238E27FC236}">
                <a16:creationId xmlns:a16="http://schemas.microsoft.com/office/drawing/2014/main" id="{82F0A8C8-711C-0DC3-F248-28F10148B8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50053"/>
              </p:ext>
            </p:extLst>
          </p:nvPr>
        </p:nvGraphicFramePr>
        <p:xfrm>
          <a:off x="285033" y="1197405"/>
          <a:ext cx="8856889" cy="54793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9964">
                  <a:extLst>
                    <a:ext uri="{9D8B030D-6E8A-4147-A177-3AD203B41FA5}">
                      <a16:colId xmlns:a16="http://schemas.microsoft.com/office/drawing/2014/main" val="3758149851"/>
                    </a:ext>
                  </a:extLst>
                </a:gridCol>
                <a:gridCol w="1290576">
                  <a:extLst>
                    <a:ext uri="{9D8B030D-6E8A-4147-A177-3AD203B41FA5}">
                      <a16:colId xmlns:a16="http://schemas.microsoft.com/office/drawing/2014/main" val="3470056154"/>
                    </a:ext>
                  </a:extLst>
                </a:gridCol>
                <a:gridCol w="2075041">
                  <a:extLst>
                    <a:ext uri="{9D8B030D-6E8A-4147-A177-3AD203B41FA5}">
                      <a16:colId xmlns:a16="http://schemas.microsoft.com/office/drawing/2014/main" val="2531710431"/>
                    </a:ext>
                  </a:extLst>
                </a:gridCol>
                <a:gridCol w="1239964">
                  <a:extLst>
                    <a:ext uri="{9D8B030D-6E8A-4147-A177-3AD203B41FA5}">
                      <a16:colId xmlns:a16="http://schemas.microsoft.com/office/drawing/2014/main" val="4018658601"/>
                    </a:ext>
                  </a:extLst>
                </a:gridCol>
                <a:gridCol w="884702">
                  <a:extLst>
                    <a:ext uri="{9D8B030D-6E8A-4147-A177-3AD203B41FA5}">
                      <a16:colId xmlns:a16="http://schemas.microsoft.com/office/drawing/2014/main" val="1822384508"/>
                    </a:ext>
                  </a:extLst>
                </a:gridCol>
                <a:gridCol w="861372">
                  <a:extLst>
                    <a:ext uri="{9D8B030D-6E8A-4147-A177-3AD203B41FA5}">
                      <a16:colId xmlns:a16="http://schemas.microsoft.com/office/drawing/2014/main" val="3504764266"/>
                    </a:ext>
                  </a:extLst>
                </a:gridCol>
                <a:gridCol w="1265270">
                  <a:extLst>
                    <a:ext uri="{9D8B030D-6E8A-4147-A177-3AD203B41FA5}">
                      <a16:colId xmlns:a16="http://schemas.microsoft.com/office/drawing/2014/main" val="860915993"/>
                    </a:ext>
                  </a:extLst>
                </a:gridCol>
              </a:tblGrid>
              <a:tr h="499391"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Ente/i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dirty="0"/>
                        <a:t>Canali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dirty="0"/>
                        <a:t>Numero di post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dirty="0"/>
                        <a:t>Frequenza  di interazione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Metriche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dirty="0"/>
                        <a:t>Note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5482725"/>
                  </a:ext>
                </a:extLst>
              </a:tr>
              <a:tr h="2947313"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/>
                        <a:t>Università</a:t>
                      </a:r>
                      <a:br>
                        <a:rPr lang="it-IT" sz="1200" dirty="0"/>
                      </a:br>
                      <a:r>
                        <a:rPr lang="it-IT" sz="1200" dirty="0" err="1"/>
                        <a:t>Unibo</a:t>
                      </a:r>
                      <a:br>
                        <a:rPr lang="it-IT" sz="1200" dirty="0"/>
                      </a:br>
                      <a:endParaRPr lang="it-IT" sz="1200" dirty="0"/>
                    </a:p>
                    <a:p>
                      <a:pPr algn="ctr"/>
                      <a:endParaRPr lang="it-IT" sz="1200" dirty="0"/>
                    </a:p>
                    <a:p>
                      <a:pPr algn="ctr"/>
                      <a:endParaRPr lang="it-IT" sz="1200" dirty="0"/>
                    </a:p>
                    <a:p>
                      <a:pPr algn="ctr"/>
                      <a:endParaRPr lang="it-IT" sz="1200" dirty="0"/>
                    </a:p>
                    <a:p>
                      <a:pPr algn="ctr"/>
                      <a:endParaRPr lang="it-IT" sz="1200" dirty="0"/>
                    </a:p>
                    <a:p>
                      <a:pPr algn="ctr"/>
                      <a:endParaRPr lang="it-IT" sz="1200" dirty="0"/>
                    </a:p>
                    <a:p>
                      <a:pPr algn="ctr"/>
                      <a:r>
                        <a:rPr lang="it-IT" sz="1200" dirty="0" err="1"/>
                        <a:t>Univr</a:t>
                      </a:r>
                      <a:endParaRPr lang="it-IT" sz="1200" dirty="0"/>
                    </a:p>
                    <a:p>
                      <a:pPr algn="ctr"/>
                      <a:endParaRPr lang="it-IT" sz="1200" dirty="0"/>
                    </a:p>
                    <a:p>
                      <a:pPr algn="ctr"/>
                      <a:endParaRPr lang="it-IT" sz="1200" dirty="0"/>
                    </a:p>
                    <a:p>
                      <a:pPr algn="ctr"/>
                      <a:endParaRPr lang="it-IT" sz="1200" dirty="0"/>
                    </a:p>
                    <a:p>
                      <a:pPr algn="ctr"/>
                      <a:endParaRPr lang="it-IT" sz="1200" dirty="0"/>
                    </a:p>
                    <a:p>
                      <a:pPr algn="ctr"/>
                      <a:endParaRPr lang="it-IT" sz="1200" dirty="0"/>
                    </a:p>
                    <a:p>
                      <a:pPr algn="ctr"/>
                      <a:r>
                        <a:rPr lang="it-IT" sz="1200" dirty="0"/>
                        <a:t>Unica</a:t>
                      </a:r>
                    </a:p>
                    <a:p>
                      <a:pPr algn="ctr"/>
                      <a:endParaRPr lang="it-IT" sz="1200" dirty="0"/>
                    </a:p>
                    <a:p>
                      <a:pPr algn="ctr"/>
                      <a:endParaRPr lang="it-IT" sz="1200" dirty="0"/>
                    </a:p>
                    <a:p>
                      <a:pPr algn="ctr"/>
                      <a:endParaRPr lang="it-IT" sz="1200" dirty="0"/>
                    </a:p>
                    <a:p>
                      <a:pPr algn="ctr"/>
                      <a:br>
                        <a:rPr lang="it-IT" sz="1200" dirty="0"/>
                      </a:br>
                      <a:r>
                        <a:rPr lang="it-IT" sz="1200" dirty="0"/>
                        <a:t>Uni Pisa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br>
                        <a:rPr lang="it-IT" sz="1200" dirty="0"/>
                      </a:br>
                      <a:r>
                        <a:rPr lang="it-IT" sz="1200" dirty="0"/>
                        <a:t>Facebook</a:t>
                      </a:r>
                    </a:p>
                    <a:p>
                      <a:pPr algn="ctr"/>
                      <a:r>
                        <a:rPr lang="it-IT" sz="1200" dirty="0"/>
                        <a:t>Instagram</a:t>
                      </a:r>
                    </a:p>
                    <a:p>
                      <a:pPr algn="ctr"/>
                      <a:r>
                        <a:rPr lang="it-IT" sz="1200" dirty="0"/>
                        <a:t>Linkedin</a:t>
                      </a:r>
                    </a:p>
                    <a:p>
                      <a:pPr algn="ctr"/>
                      <a:endParaRPr lang="it-IT" sz="1200" dirty="0"/>
                    </a:p>
                    <a:p>
                      <a:pPr algn="ctr"/>
                      <a:endParaRPr lang="it-IT" sz="1200" dirty="0"/>
                    </a:p>
                    <a:p>
                      <a:pPr algn="ctr"/>
                      <a:endParaRPr lang="it-IT" sz="1200" dirty="0"/>
                    </a:p>
                    <a:p>
                      <a:pPr algn="ctr"/>
                      <a:endParaRPr lang="it-IT" sz="1200" dirty="0"/>
                    </a:p>
                    <a:p>
                      <a:pPr algn="ctr"/>
                      <a:endParaRPr lang="it-IT" sz="1200" dirty="0"/>
                    </a:p>
                    <a:p>
                      <a:pPr algn="ctr"/>
                      <a:endParaRPr lang="it-IT" sz="1200" dirty="0"/>
                    </a:p>
                    <a:p>
                      <a:pPr algn="ctr"/>
                      <a:endParaRPr lang="it-IT" sz="1200" dirty="0"/>
                    </a:p>
                    <a:p>
                      <a:pPr algn="ctr"/>
                      <a:endParaRPr lang="it-IT" sz="1200" dirty="0"/>
                    </a:p>
                    <a:p>
                      <a:pPr algn="ctr"/>
                      <a:endParaRPr lang="it-IT" sz="1200" dirty="0"/>
                    </a:p>
                    <a:p>
                      <a:pPr algn="ctr"/>
                      <a:endParaRPr lang="it-IT" sz="1200" dirty="0"/>
                    </a:p>
                    <a:p>
                      <a:pPr algn="ctr"/>
                      <a:endParaRPr lang="it-IT" sz="1200" dirty="0"/>
                    </a:p>
                    <a:p>
                      <a:pPr algn="ctr"/>
                      <a:endParaRPr lang="it-IT" sz="1200" dirty="0"/>
                    </a:p>
                    <a:p>
                      <a:pPr algn="ctr"/>
                      <a:endParaRPr lang="it-IT" sz="1200" dirty="0"/>
                    </a:p>
                    <a:p>
                      <a:pPr algn="ctr"/>
                      <a:endParaRPr lang="it-IT" sz="1200" dirty="0"/>
                    </a:p>
                    <a:p>
                      <a:pPr algn="ctr"/>
                      <a:endParaRPr lang="it-IT" sz="1200" dirty="0"/>
                    </a:p>
                    <a:p>
                      <a:pPr algn="ctr"/>
                      <a:r>
                        <a:rPr lang="it-IT" sz="1200" dirty="0"/>
                        <a:t>Facebook</a:t>
                      </a:r>
                    </a:p>
                    <a:p>
                      <a:pPr algn="ctr"/>
                      <a:endParaRPr lang="it-IT" sz="1200" dirty="0"/>
                    </a:p>
                    <a:p>
                      <a:pPr algn="ctr"/>
                      <a:endParaRPr lang="it-IT" sz="1200" dirty="0"/>
                    </a:p>
                    <a:p>
                      <a:pPr algn="ctr"/>
                      <a:endParaRPr lang="it-IT" sz="1200" dirty="0"/>
                    </a:p>
                    <a:p>
                      <a:pPr algn="ctr"/>
                      <a:r>
                        <a:rPr lang="it-IT" sz="1200" dirty="0" err="1"/>
                        <a:t>Youtube</a:t>
                      </a:r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br>
                        <a:rPr lang="it-IT" sz="1200" dirty="0"/>
                      </a:br>
                      <a:r>
                        <a:rPr lang="it-IT" sz="1200" dirty="0"/>
                        <a:t>7/10 post settimanali Facebook/Linkedin</a:t>
                      </a:r>
                      <a:br>
                        <a:rPr lang="it-IT" sz="1200" dirty="0"/>
                      </a:br>
                      <a:r>
                        <a:rPr lang="it-IT" sz="1200" dirty="0"/>
                        <a:t>Instagram 1 post gg</a:t>
                      </a:r>
                      <a:br>
                        <a:rPr lang="it-IT" sz="1200" dirty="0"/>
                      </a:br>
                      <a:endParaRPr lang="it-IT" sz="1200" dirty="0"/>
                    </a:p>
                    <a:p>
                      <a:endParaRPr lang="it-IT" sz="1200" dirty="0"/>
                    </a:p>
                    <a:p>
                      <a:endParaRPr lang="it-IT" sz="1200" dirty="0"/>
                    </a:p>
                    <a:p>
                      <a:endParaRPr lang="it-IT" sz="1200" dirty="0"/>
                    </a:p>
                    <a:p>
                      <a:r>
                        <a:rPr lang="it-IT" sz="1200" dirty="0"/>
                        <a:t>5/7 post settimanali </a:t>
                      </a:r>
                      <a:br>
                        <a:rPr lang="it-IT" sz="1200" dirty="0"/>
                      </a:br>
                      <a:r>
                        <a:rPr lang="it-IT" sz="1200" dirty="0"/>
                        <a:t>Facebook</a:t>
                      </a:r>
                    </a:p>
                    <a:p>
                      <a:r>
                        <a:rPr lang="it-IT" sz="1200" dirty="0"/>
                        <a:t>3 post settimanali Linkedin</a:t>
                      </a:r>
                      <a:br>
                        <a:rPr lang="it-IT" sz="1200" dirty="0"/>
                      </a:br>
                      <a:r>
                        <a:rPr lang="it-IT" sz="1200" dirty="0"/>
                        <a:t>Instagram 1 post gg</a:t>
                      </a:r>
                    </a:p>
                    <a:p>
                      <a:endParaRPr lang="it-IT" sz="12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br>
                        <a:rPr lang="it-IT" sz="1200" dirty="0"/>
                      </a:br>
                      <a:r>
                        <a:rPr lang="it-IT" sz="1200" dirty="0"/>
                        <a:t>5/7 post settimanali </a:t>
                      </a:r>
                      <a:br>
                        <a:rPr lang="it-IT" sz="1200" dirty="0"/>
                      </a:br>
                      <a:r>
                        <a:rPr lang="it-IT" sz="1200" dirty="0"/>
                        <a:t>Facebook/Instagram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dirty="0"/>
                        <a:t>2/3 post settimanali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dirty="0"/>
                        <a:t>Linkedin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2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dirty="0"/>
                        <a:t>10 post settimanali</a:t>
                      </a:r>
                    </a:p>
                    <a:p>
                      <a:endParaRPr lang="it-IT" sz="1200" dirty="0"/>
                    </a:p>
                    <a:p>
                      <a:endParaRPr lang="it-IT" sz="1200" dirty="0"/>
                    </a:p>
                    <a:p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200" dirty="0"/>
                    </a:p>
                    <a:p>
                      <a:r>
                        <a:rPr lang="it-IT" sz="1200" dirty="0"/>
                        <a:t>Entro 24h</a:t>
                      </a:r>
                    </a:p>
                    <a:p>
                      <a:endParaRPr lang="it-IT" sz="1200" dirty="0"/>
                    </a:p>
                    <a:p>
                      <a:endParaRPr lang="it-IT" sz="1200" dirty="0"/>
                    </a:p>
                    <a:p>
                      <a:endParaRPr lang="it-IT" sz="1200" dirty="0"/>
                    </a:p>
                    <a:p>
                      <a:endParaRPr lang="it-IT" sz="1200" dirty="0"/>
                    </a:p>
                    <a:p>
                      <a:endParaRPr lang="it-IT" sz="1200" dirty="0"/>
                    </a:p>
                    <a:p>
                      <a:endParaRPr lang="it-IT" sz="1200" dirty="0"/>
                    </a:p>
                    <a:p>
                      <a:r>
                        <a:rPr lang="it-IT" sz="1200" dirty="0"/>
                        <a:t>Entro 48h</a:t>
                      </a:r>
                    </a:p>
                    <a:p>
                      <a:endParaRPr lang="it-IT" sz="1200" dirty="0"/>
                    </a:p>
                    <a:p>
                      <a:endParaRPr lang="it-IT" sz="1200" dirty="0"/>
                    </a:p>
                    <a:p>
                      <a:endParaRPr lang="it-IT" sz="1200" dirty="0"/>
                    </a:p>
                    <a:p>
                      <a:endParaRPr lang="it-IT" sz="1200" dirty="0"/>
                    </a:p>
                    <a:p>
                      <a:endParaRPr lang="it-IT" sz="1200" dirty="0"/>
                    </a:p>
                    <a:p>
                      <a:r>
                        <a:rPr lang="it-IT" sz="1200" dirty="0"/>
                        <a:t>Scarsa frequenza di interazione</a:t>
                      </a:r>
                    </a:p>
                    <a:p>
                      <a:endParaRPr lang="it-IT" sz="1200" dirty="0"/>
                    </a:p>
                    <a:p>
                      <a:endParaRPr lang="it-IT" sz="1200" dirty="0"/>
                    </a:p>
                    <a:p>
                      <a:endParaRPr lang="it-IT" sz="1200" dirty="0"/>
                    </a:p>
                    <a:p>
                      <a:r>
                        <a:rPr lang="it-IT" sz="1200" dirty="0"/>
                        <a:t>45 risposte settimanali di cui 14 su un post.</a:t>
                      </a:r>
                    </a:p>
                    <a:p>
                      <a:endParaRPr lang="it-IT" sz="1200" dirty="0"/>
                    </a:p>
                    <a:p>
                      <a:r>
                        <a:rPr lang="it-IT" sz="1200" dirty="0"/>
                        <a:t>Scarsa frequenza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200" dirty="0"/>
                    </a:p>
                    <a:p>
                      <a:r>
                        <a:rPr lang="it-IT" sz="1200" dirty="0"/>
                        <a:t>Facebook 129.479 follower </a:t>
                      </a:r>
                    </a:p>
                    <a:p>
                      <a:r>
                        <a:rPr lang="it-IT" sz="1200" dirty="0"/>
                        <a:t>Instagram 134.000 follower</a:t>
                      </a:r>
                    </a:p>
                    <a:p>
                      <a:endParaRPr lang="it-IT" sz="1200" dirty="0"/>
                    </a:p>
                    <a:p>
                      <a:endParaRPr lang="it-IT" sz="1200" dirty="0"/>
                    </a:p>
                    <a:p>
                      <a:endParaRPr lang="it-IT" sz="1200" dirty="0"/>
                    </a:p>
                    <a:p>
                      <a:endParaRPr lang="it-IT" sz="1200" dirty="0"/>
                    </a:p>
                    <a:p>
                      <a:endParaRPr lang="it-IT" sz="1200" dirty="0"/>
                    </a:p>
                    <a:p>
                      <a:endParaRPr lang="it-IT" sz="1200" dirty="0"/>
                    </a:p>
                    <a:p>
                      <a:endParaRPr lang="it-IT" sz="1200" dirty="0"/>
                    </a:p>
                    <a:p>
                      <a:endParaRPr lang="it-IT" sz="1200" dirty="0"/>
                    </a:p>
                    <a:p>
                      <a:endParaRPr lang="it-IT" sz="1200" dirty="0"/>
                    </a:p>
                    <a:p>
                      <a:endParaRPr lang="it-IT" sz="1200" dirty="0"/>
                    </a:p>
                    <a:p>
                      <a:endParaRPr lang="it-IT" sz="1200" dirty="0"/>
                    </a:p>
                    <a:p>
                      <a:endParaRPr lang="it-IT" sz="1200" dirty="0"/>
                    </a:p>
                    <a:p>
                      <a:r>
                        <a:rPr lang="it-IT" sz="1200" dirty="0"/>
                        <a:t>71k follower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200" dirty="0"/>
                    </a:p>
                    <a:p>
                      <a:endParaRPr lang="it-IT" sz="1200" dirty="0"/>
                    </a:p>
                    <a:p>
                      <a:endParaRPr lang="it-IT" sz="1200" dirty="0"/>
                    </a:p>
                    <a:p>
                      <a:endParaRPr lang="it-IT" sz="1200" dirty="0"/>
                    </a:p>
                    <a:p>
                      <a:endParaRPr lang="it-IT" sz="1200" dirty="0"/>
                    </a:p>
                    <a:p>
                      <a:endParaRPr lang="it-IT" sz="1200" dirty="0"/>
                    </a:p>
                    <a:p>
                      <a:endParaRPr lang="it-IT" sz="1200" dirty="0"/>
                    </a:p>
                    <a:p>
                      <a:endParaRPr lang="it-IT" sz="1200" dirty="0"/>
                    </a:p>
                    <a:p>
                      <a:r>
                        <a:rPr lang="it-IT" sz="1200" dirty="0"/>
                        <a:t>Particolare interazione con </a:t>
                      </a:r>
                      <a:r>
                        <a:rPr lang="it-IT" sz="1200" dirty="0" err="1"/>
                        <a:t>topic</a:t>
                      </a:r>
                      <a:r>
                        <a:rPr lang="it-IT" sz="1200" dirty="0"/>
                        <a:t> specifici (sedute di laurea)</a:t>
                      </a:r>
                    </a:p>
                    <a:p>
                      <a:endParaRPr lang="it-IT" sz="1200" dirty="0"/>
                    </a:p>
                    <a:p>
                      <a:endParaRPr lang="it-IT" sz="1200" dirty="0"/>
                    </a:p>
                    <a:p>
                      <a:endParaRPr lang="it-IT" sz="1200" dirty="0"/>
                    </a:p>
                    <a:p>
                      <a:endParaRPr lang="it-IT" sz="1200" dirty="0"/>
                    </a:p>
                    <a:p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Utente reattivo su Facebook e Instagram</a:t>
                      </a:r>
                    </a:p>
                    <a:p>
                      <a:pPr algn="ctr"/>
                      <a:endParaRPr lang="it-IT" sz="1200" dirty="0"/>
                    </a:p>
                    <a:p>
                      <a:pPr algn="ctr"/>
                      <a:endParaRPr lang="it-IT" sz="1200" dirty="0"/>
                    </a:p>
                    <a:p>
                      <a:pPr algn="ctr"/>
                      <a:r>
                        <a:rPr lang="it-IT" sz="1200" dirty="0"/>
                        <a:t>Linkedin</a:t>
                      </a:r>
                    </a:p>
                    <a:p>
                      <a:pPr algn="ctr"/>
                      <a:r>
                        <a:rPr lang="it-IT" sz="1200" dirty="0"/>
                        <a:t>Commenti di apprezzamento rispetto al contenuto</a:t>
                      </a:r>
                      <a:br>
                        <a:rPr lang="it-IT" sz="1200" dirty="0"/>
                      </a:br>
                      <a:r>
                        <a:rPr lang="it-IT" sz="1200" dirty="0"/>
                        <a:t>(premi e riconoscimenti)</a:t>
                      </a:r>
                    </a:p>
                    <a:p>
                      <a:pPr algn="ctr"/>
                      <a:endParaRPr lang="it-IT" sz="1200" dirty="0"/>
                    </a:p>
                    <a:p>
                      <a:pPr algn="ctr"/>
                      <a:endParaRPr lang="it-IT" sz="1200" dirty="0"/>
                    </a:p>
                    <a:p>
                      <a:pPr algn="ctr"/>
                      <a:endParaRPr lang="it-IT" sz="1200" dirty="0"/>
                    </a:p>
                    <a:p>
                      <a:pPr algn="ctr"/>
                      <a:endParaRPr lang="it-IT" sz="1200" dirty="0"/>
                    </a:p>
                    <a:p>
                      <a:pPr algn="ctr"/>
                      <a:endParaRPr lang="it-IT" sz="1200" dirty="0"/>
                    </a:p>
                    <a:p>
                      <a:pPr algn="ctr"/>
                      <a:endParaRPr lang="it-IT" sz="1200" dirty="0"/>
                    </a:p>
                    <a:p>
                      <a:pPr algn="ctr"/>
                      <a:endParaRPr lang="it-IT" sz="1200" dirty="0"/>
                    </a:p>
                    <a:p>
                      <a:pPr algn="ctr"/>
                      <a:r>
                        <a:rPr lang="it-IT" sz="1200" dirty="0"/>
                        <a:t>Disseminazione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5015338"/>
                  </a:ext>
                </a:extLst>
              </a:tr>
              <a:tr h="499391">
                <a:tc>
                  <a:txBody>
                    <a:bodyPr/>
                    <a:lstStyle/>
                    <a:p>
                      <a:endParaRPr lang="it-IT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92043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475969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091FC1B-D4DA-DD3A-97A6-3E19789751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Esercitazione 1</a:t>
            </a:r>
          </a:p>
        </p:txBody>
      </p:sp>
      <p:graphicFrame>
        <p:nvGraphicFramePr>
          <p:cNvPr id="5" name="Tabella 5">
            <a:extLst>
              <a:ext uri="{FF2B5EF4-FFF2-40B4-BE49-F238E27FC236}">
                <a16:creationId xmlns:a16="http://schemas.microsoft.com/office/drawing/2014/main" id="{82F0A8C8-711C-0DC3-F248-28F10148B8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6152538"/>
              </p:ext>
            </p:extLst>
          </p:nvPr>
        </p:nvGraphicFramePr>
        <p:xfrm>
          <a:off x="285033" y="1197405"/>
          <a:ext cx="8856889" cy="49307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9964">
                  <a:extLst>
                    <a:ext uri="{9D8B030D-6E8A-4147-A177-3AD203B41FA5}">
                      <a16:colId xmlns:a16="http://schemas.microsoft.com/office/drawing/2014/main" val="3758149851"/>
                    </a:ext>
                  </a:extLst>
                </a:gridCol>
                <a:gridCol w="1290576">
                  <a:extLst>
                    <a:ext uri="{9D8B030D-6E8A-4147-A177-3AD203B41FA5}">
                      <a16:colId xmlns:a16="http://schemas.microsoft.com/office/drawing/2014/main" val="3470056154"/>
                    </a:ext>
                  </a:extLst>
                </a:gridCol>
                <a:gridCol w="2075041">
                  <a:extLst>
                    <a:ext uri="{9D8B030D-6E8A-4147-A177-3AD203B41FA5}">
                      <a16:colId xmlns:a16="http://schemas.microsoft.com/office/drawing/2014/main" val="2531710431"/>
                    </a:ext>
                  </a:extLst>
                </a:gridCol>
                <a:gridCol w="1239964">
                  <a:extLst>
                    <a:ext uri="{9D8B030D-6E8A-4147-A177-3AD203B41FA5}">
                      <a16:colId xmlns:a16="http://schemas.microsoft.com/office/drawing/2014/main" val="4018658601"/>
                    </a:ext>
                  </a:extLst>
                </a:gridCol>
                <a:gridCol w="884702">
                  <a:extLst>
                    <a:ext uri="{9D8B030D-6E8A-4147-A177-3AD203B41FA5}">
                      <a16:colId xmlns:a16="http://schemas.microsoft.com/office/drawing/2014/main" val="1822384508"/>
                    </a:ext>
                  </a:extLst>
                </a:gridCol>
                <a:gridCol w="1068935">
                  <a:extLst>
                    <a:ext uri="{9D8B030D-6E8A-4147-A177-3AD203B41FA5}">
                      <a16:colId xmlns:a16="http://schemas.microsoft.com/office/drawing/2014/main" val="3504764266"/>
                    </a:ext>
                  </a:extLst>
                </a:gridCol>
                <a:gridCol w="1057707">
                  <a:extLst>
                    <a:ext uri="{9D8B030D-6E8A-4147-A177-3AD203B41FA5}">
                      <a16:colId xmlns:a16="http://schemas.microsoft.com/office/drawing/2014/main" val="860915993"/>
                    </a:ext>
                  </a:extLst>
                </a:gridCol>
              </a:tblGrid>
              <a:tr h="499391"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Ente/i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dirty="0"/>
                        <a:t>Canali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dirty="0"/>
                        <a:t>Numero di post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dirty="0"/>
                        <a:t>Frequenza  di interazione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Metriche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dirty="0"/>
                        <a:t>Note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5482725"/>
                  </a:ext>
                </a:extLst>
              </a:tr>
              <a:tr h="2947313"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/>
                        <a:t>Guardia di Finanza</a:t>
                      </a:r>
                      <a:br>
                        <a:rPr lang="it-IT" sz="1200" dirty="0"/>
                      </a:br>
                      <a:endParaRPr lang="it-IT" sz="1200" dirty="0"/>
                    </a:p>
                    <a:p>
                      <a:pPr algn="ctr"/>
                      <a:r>
                        <a:rPr lang="it-IT" sz="1200" dirty="0"/>
                        <a:t>Profilo ufficiale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br>
                        <a:rPr lang="it-IT" sz="1200" dirty="0"/>
                      </a:br>
                      <a:endParaRPr lang="it-IT" sz="1200" dirty="0"/>
                    </a:p>
                    <a:p>
                      <a:pPr algn="ctr"/>
                      <a:endParaRPr lang="it-IT" sz="1200" dirty="0"/>
                    </a:p>
                    <a:p>
                      <a:pPr algn="ctr"/>
                      <a:r>
                        <a:rPr lang="it-IT" sz="1200" dirty="0"/>
                        <a:t>Facebook</a:t>
                      </a:r>
                    </a:p>
                    <a:p>
                      <a:pPr algn="ctr"/>
                      <a:endParaRPr lang="it-IT" sz="1200" dirty="0"/>
                    </a:p>
                    <a:p>
                      <a:pPr algn="ctr"/>
                      <a:endParaRPr lang="it-IT" sz="1200" dirty="0"/>
                    </a:p>
                    <a:p>
                      <a:pPr algn="ctr"/>
                      <a:endParaRPr lang="it-IT" sz="1200" dirty="0"/>
                    </a:p>
                    <a:p>
                      <a:pPr algn="ctr"/>
                      <a:endParaRPr lang="it-IT" sz="1200" dirty="0"/>
                    </a:p>
                    <a:p>
                      <a:pPr algn="ctr"/>
                      <a:r>
                        <a:rPr lang="it-IT" sz="1200" dirty="0"/>
                        <a:t>Twitter</a:t>
                      </a:r>
                    </a:p>
                    <a:p>
                      <a:pPr algn="ctr"/>
                      <a:endParaRPr lang="it-IT" sz="1200" dirty="0"/>
                    </a:p>
                    <a:p>
                      <a:pPr algn="ctr"/>
                      <a:endParaRPr lang="it-IT" sz="1200" dirty="0"/>
                    </a:p>
                    <a:p>
                      <a:pPr algn="ctr"/>
                      <a:endParaRPr lang="it-IT" sz="1200" dirty="0"/>
                    </a:p>
                    <a:p>
                      <a:pPr algn="ctr"/>
                      <a:r>
                        <a:rPr lang="it-IT" sz="1200" dirty="0"/>
                        <a:t>Instagram</a:t>
                      </a:r>
                    </a:p>
                    <a:p>
                      <a:pPr algn="ctr"/>
                      <a:endParaRPr lang="it-IT" sz="1200" dirty="0"/>
                    </a:p>
                    <a:p>
                      <a:pPr algn="ctr"/>
                      <a:endParaRPr lang="it-IT" sz="1200" dirty="0"/>
                    </a:p>
                    <a:p>
                      <a:pPr algn="ctr"/>
                      <a:r>
                        <a:rPr lang="it-IT" sz="1200" dirty="0"/>
                        <a:t>YouTube</a:t>
                      </a:r>
                    </a:p>
                    <a:p>
                      <a:pPr algn="ctr"/>
                      <a:endParaRPr lang="it-IT" sz="1200" dirty="0"/>
                    </a:p>
                    <a:p>
                      <a:pPr algn="ctr"/>
                      <a:endParaRPr lang="it-IT" sz="1200" dirty="0"/>
                    </a:p>
                    <a:p>
                      <a:pPr algn="ctr"/>
                      <a:r>
                        <a:rPr lang="it-IT" sz="1200" dirty="0" err="1"/>
                        <a:t>Telegram</a:t>
                      </a:r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br>
                        <a:rPr lang="it-IT" sz="1200" dirty="0"/>
                      </a:br>
                      <a:endParaRPr lang="it-IT" sz="1200" dirty="0"/>
                    </a:p>
                    <a:p>
                      <a:endParaRPr lang="it-IT" sz="1200" dirty="0"/>
                    </a:p>
                    <a:p>
                      <a:r>
                        <a:rPr lang="it-IT" sz="1200" dirty="0"/>
                        <a:t>Post giornalieri Facebook</a:t>
                      </a:r>
                      <a:br>
                        <a:rPr lang="it-IT" sz="1200" dirty="0"/>
                      </a:br>
                      <a:br>
                        <a:rPr lang="it-IT" sz="1200" dirty="0"/>
                      </a:br>
                      <a:endParaRPr lang="it-IT" sz="1200" dirty="0"/>
                    </a:p>
                    <a:p>
                      <a:endParaRPr lang="it-IT" sz="1200" dirty="0"/>
                    </a:p>
                    <a:p>
                      <a:endParaRPr lang="it-IT" sz="1200" dirty="0"/>
                    </a:p>
                    <a:p>
                      <a:r>
                        <a:rPr lang="it-IT" sz="1200" dirty="0"/>
                        <a:t>Tweet giornalieri</a:t>
                      </a:r>
                    </a:p>
                    <a:p>
                      <a:endParaRPr lang="it-IT" sz="12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br>
                        <a:rPr lang="it-IT" sz="1200" dirty="0"/>
                      </a:br>
                      <a:endParaRPr lang="it-IT" sz="12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dirty="0" err="1"/>
                        <a:t>Reel</a:t>
                      </a:r>
                      <a:r>
                        <a:rPr lang="it-IT" sz="1200" dirty="0"/>
                        <a:t>/foto giornalieri</a:t>
                      </a:r>
                    </a:p>
                    <a:p>
                      <a:endParaRPr lang="it-IT" sz="1200" dirty="0"/>
                    </a:p>
                    <a:p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200" dirty="0"/>
                    </a:p>
                    <a:p>
                      <a:endParaRPr lang="it-IT" sz="1200" dirty="0"/>
                    </a:p>
                    <a:p>
                      <a:endParaRPr lang="it-IT" sz="1200" dirty="0"/>
                    </a:p>
                    <a:p>
                      <a:r>
                        <a:rPr lang="it-IT" sz="1200" dirty="0"/>
                        <a:t>Scarsa frequenza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200" dirty="0"/>
                    </a:p>
                    <a:p>
                      <a:endParaRPr lang="it-IT" sz="1200" dirty="0"/>
                    </a:p>
                    <a:p>
                      <a:endParaRPr lang="it-IT" sz="1200" dirty="0"/>
                    </a:p>
                    <a:p>
                      <a:r>
                        <a:rPr lang="it-IT" sz="1200" dirty="0"/>
                        <a:t>Facebook 57.221 follower </a:t>
                      </a:r>
                    </a:p>
                    <a:p>
                      <a:endParaRPr lang="it-IT" sz="1200" dirty="0"/>
                    </a:p>
                    <a:p>
                      <a:endParaRPr lang="it-IT" sz="1200" dirty="0"/>
                    </a:p>
                    <a:p>
                      <a:r>
                        <a:rPr lang="it-IT" sz="1200" dirty="0"/>
                        <a:t>Twitter </a:t>
                      </a:r>
                    </a:p>
                    <a:p>
                      <a:r>
                        <a:rPr lang="it-IT" sz="1200" dirty="0"/>
                        <a:t>120.566 follower</a:t>
                      </a:r>
                    </a:p>
                    <a:p>
                      <a:endParaRPr lang="it-IT" sz="1200" dirty="0"/>
                    </a:p>
                    <a:p>
                      <a:endParaRPr lang="it-IT" sz="1200" dirty="0"/>
                    </a:p>
                    <a:p>
                      <a:endParaRPr lang="it-IT" sz="1200" dirty="0"/>
                    </a:p>
                    <a:p>
                      <a:endParaRPr lang="it-IT" sz="1200" dirty="0"/>
                    </a:p>
                    <a:p>
                      <a:r>
                        <a:rPr lang="it-IT" sz="1200" dirty="0"/>
                        <a:t>15.000 iscritti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200" dirty="0"/>
                    </a:p>
                    <a:p>
                      <a:endParaRPr lang="it-IT" sz="1200" dirty="0"/>
                    </a:p>
                    <a:p>
                      <a:endParaRPr lang="it-IT" sz="1200" dirty="0"/>
                    </a:p>
                    <a:p>
                      <a:r>
                        <a:rPr lang="it-IT" sz="1200" dirty="0"/>
                        <a:t>Informazioni sulle attività della guardia di finanza.</a:t>
                      </a:r>
                      <a:br>
                        <a:rPr lang="it-IT" sz="1200" dirty="0"/>
                      </a:br>
                      <a:r>
                        <a:rPr lang="it-IT" sz="1200" dirty="0"/>
                        <a:t>Risultati ottenuti.</a:t>
                      </a:r>
                    </a:p>
                    <a:p>
                      <a:endParaRPr lang="it-IT" sz="1200" dirty="0"/>
                    </a:p>
                    <a:p>
                      <a:endParaRPr lang="it-IT" sz="1200" dirty="0"/>
                    </a:p>
                    <a:p>
                      <a:endParaRPr lang="it-IT" sz="1200" dirty="0"/>
                    </a:p>
                    <a:p>
                      <a:endParaRPr lang="it-IT" sz="1200" dirty="0"/>
                    </a:p>
                    <a:p>
                      <a:endParaRPr lang="it-IT" sz="1200" dirty="0"/>
                    </a:p>
                    <a:p>
                      <a:endParaRPr lang="it-IT" sz="1200" dirty="0"/>
                    </a:p>
                    <a:p>
                      <a:endParaRPr lang="it-IT" sz="1200" dirty="0"/>
                    </a:p>
                    <a:p>
                      <a:endParaRPr lang="it-IT" sz="1200" dirty="0"/>
                    </a:p>
                    <a:p>
                      <a:endParaRPr lang="it-IT" sz="1200" dirty="0"/>
                    </a:p>
                    <a:p>
                      <a:endParaRPr lang="it-IT" sz="1200" dirty="0"/>
                    </a:p>
                    <a:p>
                      <a:endParaRPr lang="it-IT" sz="1200" dirty="0"/>
                    </a:p>
                    <a:p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5015338"/>
                  </a:ext>
                </a:extLst>
              </a:tr>
              <a:tr h="499391">
                <a:tc>
                  <a:txBody>
                    <a:bodyPr/>
                    <a:lstStyle/>
                    <a:p>
                      <a:endParaRPr lang="it-IT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92043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009901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091FC1B-D4DA-DD3A-97A6-3E19789751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Esercitazione 1</a:t>
            </a:r>
          </a:p>
        </p:txBody>
      </p:sp>
      <p:graphicFrame>
        <p:nvGraphicFramePr>
          <p:cNvPr id="5" name="Tabella 5">
            <a:extLst>
              <a:ext uri="{FF2B5EF4-FFF2-40B4-BE49-F238E27FC236}">
                <a16:creationId xmlns:a16="http://schemas.microsoft.com/office/drawing/2014/main" id="{82F0A8C8-711C-0DC3-F248-28F10148B8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9059613"/>
              </p:ext>
            </p:extLst>
          </p:nvPr>
        </p:nvGraphicFramePr>
        <p:xfrm>
          <a:off x="285033" y="1197405"/>
          <a:ext cx="8856889" cy="45649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9964">
                  <a:extLst>
                    <a:ext uri="{9D8B030D-6E8A-4147-A177-3AD203B41FA5}">
                      <a16:colId xmlns:a16="http://schemas.microsoft.com/office/drawing/2014/main" val="3758149851"/>
                    </a:ext>
                  </a:extLst>
                </a:gridCol>
                <a:gridCol w="1290576">
                  <a:extLst>
                    <a:ext uri="{9D8B030D-6E8A-4147-A177-3AD203B41FA5}">
                      <a16:colId xmlns:a16="http://schemas.microsoft.com/office/drawing/2014/main" val="3470056154"/>
                    </a:ext>
                  </a:extLst>
                </a:gridCol>
                <a:gridCol w="2075041">
                  <a:extLst>
                    <a:ext uri="{9D8B030D-6E8A-4147-A177-3AD203B41FA5}">
                      <a16:colId xmlns:a16="http://schemas.microsoft.com/office/drawing/2014/main" val="2531710431"/>
                    </a:ext>
                  </a:extLst>
                </a:gridCol>
                <a:gridCol w="1239964">
                  <a:extLst>
                    <a:ext uri="{9D8B030D-6E8A-4147-A177-3AD203B41FA5}">
                      <a16:colId xmlns:a16="http://schemas.microsoft.com/office/drawing/2014/main" val="4018658601"/>
                    </a:ext>
                  </a:extLst>
                </a:gridCol>
                <a:gridCol w="884702">
                  <a:extLst>
                    <a:ext uri="{9D8B030D-6E8A-4147-A177-3AD203B41FA5}">
                      <a16:colId xmlns:a16="http://schemas.microsoft.com/office/drawing/2014/main" val="1822384508"/>
                    </a:ext>
                  </a:extLst>
                </a:gridCol>
                <a:gridCol w="916230">
                  <a:extLst>
                    <a:ext uri="{9D8B030D-6E8A-4147-A177-3AD203B41FA5}">
                      <a16:colId xmlns:a16="http://schemas.microsoft.com/office/drawing/2014/main" val="3504764266"/>
                    </a:ext>
                  </a:extLst>
                </a:gridCol>
                <a:gridCol w="1210412">
                  <a:extLst>
                    <a:ext uri="{9D8B030D-6E8A-4147-A177-3AD203B41FA5}">
                      <a16:colId xmlns:a16="http://schemas.microsoft.com/office/drawing/2014/main" val="860915993"/>
                    </a:ext>
                  </a:extLst>
                </a:gridCol>
              </a:tblGrid>
              <a:tr h="499391"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Ente/i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dirty="0"/>
                        <a:t>Canali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dirty="0"/>
                        <a:t>Numero di post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dirty="0"/>
                        <a:t>Frequenza  di interazione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Metriche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dirty="0"/>
                        <a:t>Note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5482725"/>
                  </a:ext>
                </a:extLst>
              </a:tr>
              <a:tr h="2947313"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/>
                        <a:t>Ministero della Salute</a:t>
                      </a:r>
                      <a:br>
                        <a:rPr lang="it-IT" sz="1200" dirty="0"/>
                      </a:br>
                      <a:endParaRPr lang="it-IT" sz="1200" dirty="0"/>
                    </a:p>
                    <a:p>
                      <a:pPr algn="ctr"/>
                      <a:r>
                        <a:rPr lang="it-IT" sz="1200" dirty="0"/>
                        <a:t>Profilo ufficiale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br>
                        <a:rPr lang="it-IT" sz="1200" dirty="0"/>
                      </a:br>
                      <a:endParaRPr lang="it-IT" sz="1200" dirty="0"/>
                    </a:p>
                    <a:p>
                      <a:pPr algn="ctr"/>
                      <a:endParaRPr lang="it-IT" sz="1200" dirty="0"/>
                    </a:p>
                    <a:p>
                      <a:pPr algn="ctr"/>
                      <a:r>
                        <a:rPr lang="it-IT" sz="1200" dirty="0"/>
                        <a:t>Facebook</a:t>
                      </a:r>
                    </a:p>
                    <a:p>
                      <a:pPr algn="ctr"/>
                      <a:endParaRPr lang="it-IT" sz="1200" dirty="0"/>
                    </a:p>
                    <a:p>
                      <a:pPr algn="ctr"/>
                      <a:endParaRPr lang="it-IT" sz="1200" dirty="0"/>
                    </a:p>
                    <a:p>
                      <a:pPr algn="ctr"/>
                      <a:endParaRPr lang="it-IT" sz="1200" dirty="0"/>
                    </a:p>
                    <a:p>
                      <a:pPr algn="ctr"/>
                      <a:endParaRPr lang="it-IT" sz="1200" dirty="0"/>
                    </a:p>
                    <a:p>
                      <a:pPr algn="ctr"/>
                      <a:r>
                        <a:rPr lang="it-IT" sz="1200" dirty="0"/>
                        <a:t>Twitter</a:t>
                      </a:r>
                    </a:p>
                    <a:p>
                      <a:pPr algn="ctr"/>
                      <a:endParaRPr lang="it-IT" sz="1200" dirty="0"/>
                    </a:p>
                    <a:p>
                      <a:pPr algn="ctr"/>
                      <a:endParaRPr lang="it-IT" sz="1200" dirty="0"/>
                    </a:p>
                    <a:p>
                      <a:pPr algn="ctr"/>
                      <a:endParaRPr lang="it-IT" sz="1200" dirty="0"/>
                    </a:p>
                    <a:p>
                      <a:pPr algn="ctr"/>
                      <a:r>
                        <a:rPr lang="it-IT" sz="1200" dirty="0"/>
                        <a:t>Instagram</a:t>
                      </a:r>
                    </a:p>
                    <a:p>
                      <a:pPr algn="ctr"/>
                      <a:endParaRPr lang="it-IT" sz="1200" dirty="0"/>
                    </a:p>
                    <a:p>
                      <a:pPr algn="ctr"/>
                      <a:endParaRPr lang="it-IT" sz="1200" dirty="0"/>
                    </a:p>
                    <a:p>
                      <a:pPr algn="ctr"/>
                      <a:r>
                        <a:rPr lang="it-IT" sz="1200" dirty="0"/>
                        <a:t>YouTube</a:t>
                      </a:r>
                    </a:p>
                    <a:p>
                      <a:pPr algn="ctr"/>
                      <a:endParaRPr lang="it-IT" sz="1200" dirty="0"/>
                    </a:p>
                    <a:p>
                      <a:pPr algn="ctr"/>
                      <a:endParaRPr lang="it-IT" sz="1200" dirty="0"/>
                    </a:p>
                    <a:p>
                      <a:pPr algn="ctr"/>
                      <a:r>
                        <a:rPr lang="it-IT" sz="1200" dirty="0" err="1"/>
                        <a:t>Telegram</a:t>
                      </a:r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br>
                        <a:rPr lang="it-IT" sz="1200" dirty="0"/>
                      </a:br>
                      <a:endParaRPr lang="it-IT" sz="1200" dirty="0"/>
                    </a:p>
                    <a:p>
                      <a:endParaRPr lang="it-IT" sz="1200" dirty="0"/>
                    </a:p>
                    <a:p>
                      <a:endParaRPr lang="it-IT" sz="1200" dirty="0"/>
                    </a:p>
                    <a:p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200" dirty="0"/>
                    </a:p>
                    <a:p>
                      <a:endParaRPr lang="it-IT" sz="1200" dirty="0"/>
                    </a:p>
                    <a:p>
                      <a:endParaRPr lang="it-IT" sz="1200" dirty="0"/>
                    </a:p>
                    <a:p>
                      <a:pPr algn="ctr"/>
                      <a:r>
                        <a:rPr lang="it-IT" sz="1200" dirty="0"/>
                        <a:t>Alta</a:t>
                      </a:r>
                    </a:p>
                    <a:p>
                      <a:pPr algn="ctr"/>
                      <a:r>
                        <a:rPr lang="it-IT" sz="1200" dirty="0"/>
                        <a:t>900 mi piace per post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200" dirty="0"/>
                    </a:p>
                    <a:p>
                      <a:endParaRPr lang="it-IT" sz="1200" dirty="0"/>
                    </a:p>
                    <a:p>
                      <a:endParaRPr lang="it-IT" sz="12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dirty="0"/>
                        <a:t>1.5 mil</a:t>
                      </a:r>
                    </a:p>
                    <a:p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200" dirty="0"/>
                    </a:p>
                    <a:p>
                      <a:endParaRPr lang="it-IT" sz="1200" dirty="0"/>
                    </a:p>
                    <a:p>
                      <a:endParaRPr lang="it-IT" sz="1200" dirty="0"/>
                    </a:p>
                    <a:p>
                      <a:r>
                        <a:rPr lang="it-IT" sz="1200" dirty="0"/>
                        <a:t>Campagne informative specifiche</a:t>
                      </a:r>
                    </a:p>
                    <a:p>
                      <a:endParaRPr lang="it-IT" sz="1200" dirty="0"/>
                    </a:p>
                    <a:p>
                      <a:endParaRPr lang="it-IT" sz="1200" dirty="0"/>
                    </a:p>
                    <a:p>
                      <a:endParaRPr lang="it-IT" sz="1200" dirty="0"/>
                    </a:p>
                    <a:p>
                      <a:endParaRPr lang="it-IT" sz="1200" dirty="0"/>
                    </a:p>
                    <a:p>
                      <a:endParaRPr lang="it-IT" sz="1200" dirty="0"/>
                    </a:p>
                    <a:p>
                      <a:endParaRPr lang="it-IT" sz="1200" dirty="0"/>
                    </a:p>
                    <a:p>
                      <a:endParaRPr lang="it-IT" sz="1200" dirty="0"/>
                    </a:p>
                    <a:p>
                      <a:endParaRPr lang="it-IT" sz="1200" dirty="0"/>
                    </a:p>
                    <a:p>
                      <a:endParaRPr lang="it-IT" sz="1200" dirty="0"/>
                    </a:p>
                    <a:p>
                      <a:endParaRPr lang="it-IT" sz="1200" dirty="0"/>
                    </a:p>
                    <a:p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200" dirty="0"/>
                    </a:p>
                    <a:p>
                      <a:pPr algn="ctr"/>
                      <a:endParaRPr lang="it-IT" sz="1200" dirty="0"/>
                    </a:p>
                    <a:p>
                      <a:pPr algn="ctr"/>
                      <a:endParaRPr lang="it-IT" sz="1200" dirty="0"/>
                    </a:p>
                    <a:p>
                      <a:pPr algn="ctr"/>
                      <a:r>
                        <a:rPr lang="it-IT" sz="1200" dirty="0"/>
                        <a:t>Disseminazione</a:t>
                      </a:r>
                    </a:p>
                    <a:p>
                      <a:pPr algn="ctr"/>
                      <a:r>
                        <a:rPr lang="it-IT" sz="1200" dirty="0"/>
                        <a:t>Informativo</a:t>
                      </a:r>
                    </a:p>
                    <a:p>
                      <a:pPr algn="ctr"/>
                      <a:endParaRPr lang="it-IT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5015338"/>
                  </a:ext>
                </a:extLst>
              </a:tr>
              <a:tr h="499391">
                <a:tc>
                  <a:txBody>
                    <a:bodyPr/>
                    <a:lstStyle/>
                    <a:p>
                      <a:endParaRPr lang="it-IT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92043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433105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091FC1B-D4DA-DD3A-97A6-3E19789751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Esercitazione 2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EAFBE3CD-321D-D1F4-9D42-81DE267AA8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8965" y="1655520"/>
            <a:ext cx="7523579" cy="3010503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it-IT" sz="2000" dirty="0">
                <a:latin typeface="Trebuchet MS" panose="020B0603020202020204" pitchFamily="34" charset="0"/>
              </a:rPr>
              <a:t>Fare un confronto con il proprio ente sugli strumenti utilizzati e realizzare un’analisi SWAT (punti di forza, punti di debolezza, opportunità, minacce) dell’implementazione dei canali mancanti nel proprio ente (miglior contatto con il pubblico – risorse mancanti – </a:t>
            </a:r>
            <a:r>
              <a:rPr lang="it-IT" sz="2000" dirty="0" err="1">
                <a:latin typeface="Trebuchet MS" panose="020B0603020202020204" pitchFamily="34" charset="0"/>
              </a:rPr>
              <a:t>retention</a:t>
            </a:r>
            <a:r>
              <a:rPr lang="it-IT" sz="2000" dirty="0">
                <a:latin typeface="Trebuchet MS" panose="020B0603020202020204" pitchFamily="34" charset="0"/>
              </a:rPr>
              <a:t> e </a:t>
            </a:r>
            <a:r>
              <a:rPr lang="it-IT" sz="2000" dirty="0" err="1">
                <a:latin typeface="Trebuchet MS" panose="020B0603020202020204" pitchFamily="34" charset="0"/>
              </a:rPr>
              <a:t>reputation</a:t>
            </a:r>
            <a:r>
              <a:rPr lang="it-IT" sz="2000" dirty="0">
                <a:latin typeface="Trebuchet MS" panose="020B0603020202020204" pitchFamily="34" charset="0"/>
              </a:rPr>
              <a:t> – resistenza al cambiamento)</a:t>
            </a:r>
          </a:p>
          <a:p>
            <a:pPr marL="0" indent="0" algn="l">
              <a:buNone/>
            </a:pPr>
            <a:endParaRPr lang="it-IT" sz="2000" dirty="0">
              <a:latin typeface="Trebuchet MS" panose="020B0603020202020204" pitchFamily="34" charset="0"/>
            </a:endParaRPr>
          </a:p>
          <a:p>
            <a:pPr marL="0" indent="0" algn="l">
              <a:buNone/>
            </a:pPr>
            <a:r>
              <a:rPr lang="it-IT" sz="2000" dirty="0">
                <a:latin typeface="Trebuchet MS" panose="020B0603020202020204" pitchFamily="34" charset="0"/>
              </a:rPr>
              <a:t>Consegna 20 minuti</a:t>
            </a:r>
          </a:p>
          <a:p>
            <a:pPr marL="0" indent="0" algn="l">
              <a:buNone/>
            </a:pPr>
            <a:endParaRPr lang="it-IT" sz="2000" dirty="0">
              <a:latin typeface="Trebuchet MS" panose="020B0603020202020204" pitchFamily="34" charset="0"/>
            </a:endParaRPr>
          </a:p>
          <a:p>
            <a:pPr marL="0" indent="0" algn="l">
              <a:buNone/>
            </a:pPr>
            <a:endParaRPr lang="it-IT" sz="2000" dirty="0">
              <a:latin typeface="Trebuchet MS" panose="020B0603020202020204" pitchFamily="34" charset="0"/>
            </a:endParaRPr>
          </a:p>
          <a:p>
            <a:pPr marL="0" indent="0" algn="l">
              <a:buNone/>
            </a:pPr>
            <a:endParaRPr lang="it-IT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653634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091FC1B-D4DA-DD3A-97A6-3E19789751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Esercitazione 3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EAFBE3CD-321D-D1F4-9D42-81DE267AA8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8965" y="1655520"/>
            <a:ext cx="7523579" cy="3010503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it-IT" sz="2000" dirty="0">
                <a:latin typeface="Trebuchet MS" panose="020B0603020202020204" pitchFamily="34" charset="0"/>
              </a:rPr>
              <a:t>Disegnare una Social Media Policy per la propria organizzazione</a:t>
            </a:r>
          </a:p>
          <a:p>
            <a:pPr marL="0" indent="0" algn="l">
              <a:buNone/>
            </a:pPr>
            <a:endParaRPr lang="it-IT" sz="2000" dirty="0">
              <a:latin typeface="Trebuchet MS" panose="020B0603020202020204" pitchFamily="34" charset="0"/>
            </a:endParaRPr>
          </a:p>
          <a:p>
            <a:pPr marL="0" indent="0" algn="l">
              <a:buNone/>
            </a:pPr>
            <a:r>
              <a:rPr lang="it-IT" sz="2000" dirty="0">
                <a:latin typeface="Trebuchet MS" panose="020B0603020202020204" pitchFamily="34" charset="0"/>
              </a:rPr>
              <a:t>Consegna 30 minuti</a:t>
            </a:r>
          </a:p>
          <a:p>
            <a:pPr marL="0" indent="0" algn="l">
              <a:buNone/>
            </a:pPr>
            <a:endParaRPr lang="it-IT" sz="2000" dirty="0">
              <a:latin typeface="Trebuchet MS" panose="020B0603020202020204" pitchFamily="34" charset="0"/>
            </a:endParaRPr>
          </a:p>
          <a:p>
            <a:pPr marL="0" indent="0" algn="l">
              <a:buNone/>
            </a:pPr>
            <a:endParaRPr lang="it-IT" sz="2000" dirty="0">
              <a:latin typeface="Trebuchet MS" panose="020B0603020202020204" pitchFamily="34" charset="0"/>
            </a:endParaRPr>
          </a:p>
          <a:p>
            <a:pPr marL="0" indent="0" algn="l">
              <a:buNone/>
            </a:pPr>
            <a:endParaRPr lang="it-IT" dirty="0">
              <a:latin typeface="Trebuchet MS" panose="020B0603020202020204" pitchFamily="34" charset="0"/>
            </a:endParaRPr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C1CD9070-8B40-3975-2619-67E846B85390}"/>
              </a:ext>
            </a:extLst>
          </p:cNvPr>
          <p:cNvSpPr txBox="1">
            <a:spLocks/>
          </p:cNvSpPr>
          <p:nvPr/>
        </p:nvSpPr>
        <p:spPr>
          <a:xfrm>
            <a:off x="3667746" y="2266340"/>
            <a:ext cx="4774889" cy="301050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ct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ctr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ct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ctr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ctr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Font typeface="Arial" pitchFamily="34" charset="0"/>
              <a:buNone/>
            </a:pPr>
            <a:r>
              <a:rPr lang="it-IT">
                <a:latin typeface="Trebuchet MS" panose="020B0603020202020204" pitchFamily="34" charset="0"/>
              </a:rPr>
              <a:t>Sezione 1. Cosa postiamo sui social network</a:t>
            </a:r>
            <a:br>
              <a:rPr lang="it-IT">
                <a:latin typeface="Trebuchet MS" panose="020B0603020202020204" pitchFamily="34" charset="0"/>
              </a:rPr>
            </a:br>
            <a:r>
              <a:rPr lang="it-IT">
                <a:latin typeface="Trebuchet MS" panose="020B0603020202020204" pitchFamily="34" charset="0"/>
              </a:rPr>
              <a:t>Sezione 2. Cosa non postiamo</a:t>
            </a:r>
            <a:br>
              <a:rPr lang="it-IT">
                <a:latin typeface="Trebuchet MS" panose="020B0603020202020204" pitchFamily="34" charset="0"/>
              </a:rPr>
            </a:br>
            <a:r>
              <a:rPr lang="it-IT">
                <a:latin typeface="Trebuchet MS" panose="020B0603020202020204" pitchFamily="34" charset="0"/>
              </a:rPr>
              <a:t>Sezione 3. Vi ricordiamo che</a:t>
            </a:r>
            <a:br>
              <a:rPr lang="it-IT">
                <a:latin typeface="Trebuchet MS" panose="020B0603020202020204" pitchFamily="34" charset="0"/>
              </a:rPr>
            </a:br>
            <a:r>
              <a:rPr lang="it-IT">
                <a:latin typeface="Trebuchet MS" panose="020B0603020202020204" pitchFamily="34" charset="0"/>
              </a:rPr>
              <a:t>Sezione 4. I social network dove siamo presenti</a:t>
            </a:r>
            <a:br>
              <a:rPr lang="it-IT">
                <a:latin typeface="Trebuchet MS" panose="020B0603020202020204" pitchFamily="34" charset="0"/>
              </a:rPr>
            </a:br>
            <a:r>
              <a:rPr lang="it-IT">
                <a:latin typeface="Trebuchet MS" panose="020B0603020202020204" pitchFamily="34" charset="0"/>
              </a:rPr>
              <a:t>Sezione 5. Netiquette</a:t>
            </a:r>
            <a:br>
              <a:rPr lang="it-IT">
                <a:latin typeface="Trebuchet MS" panose="020B0603020202020204" pitchFamily="34" charset="0"/>
              </a:rPr>
            </a:br>
            <a:r>
              <a:rPr lang="it-IT">
                <a:latin typeface="Trebuchet MS" panose="020B0603020202020204" pitchFamily="34" charset="0"/>
              </a:rPr>
              <a:t>Sezione 6. Social media policy interna (estratto)</a:t>
            </a:r>
            <a:br>
              <a:rPr lang="it-IT">
                <a:latin typeface="Trebuchet MS" panose="020B0603020202020204" pitchFamily="34" charset="0"/>
              </a:rPr>
            </a:br>
            <a:r>
              <a:rPr lang="it-IT">
                <a:latin typeface="Trebuchet MS" panose="020B0603020202020204" pitchFamily="34" charset="0"/>
              </a:rPr>
              <a:t>Sezione 7. Privacy</a:t>
            </a:r>
            <a:br>
              <a:rPr lang="it-IT">
                <a:latin typeface="Trebuchet MS" panose="020B0603020202020204" pitchFamily="34" charset="0"/>
              </a:rPr>
            </a:br>
            <a:r>
              <a:rPr lang="it-IT">
                <a:latin typeface="Trebuchet MS" panose="020B0603020202020204" pitchFamily="34" charset="0"/>
              </a:rPr>
              <a:t>Sezione 8. Contatti e suggerimenti</a:t>
            </a:r>
            <a:endParaRPr lang="it-IT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8910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091FC1B-D4DA-DD3A-97A6-3E19789751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Esercitazione 3</a:t>
            </a:r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C1CD9070-8B40-3975-2619-67E846B85390}"/>
              </a:ext>
            </a:extLst>
          </p:cNvPr>
          <p:cNvSpPr txBox="1">
            <a:spLocks/>
          </p:cNvSpPr>
          <p:nvPr/>
        </p:nvSpPr>
        <p:spPr>
          <a:xfrm>
            <a:off x="296260" y="1655520"/>
            <a:ext cx="8246070" cy="3010503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>
            <a:lvl1pPr marL="342900" indent="-342900" algn="ct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ctr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ct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ctr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ctr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it-IT" dirty="0" err="1">
                <a:latin typeface="Trebuchet MS" panose="020B0603020202020204" pitchFamily="34" charset="0"/>
              </a:rPr>
              <a:t>Unisa</a:t>
            </a:r>
            <a:r>
              <a:rPr lang="it-IT" dirty="0">
                <a:latin typeface="Trebuchet MS" panose="020B0603020202020204" pitchFamily="34" charset="0"/>
              </a:rPr>
              <a:t> Social Media Policy (Regolamento canali di comunicazione d’ateneo)</a:t>
            </a:r>
          </a:p>
          <a:p>
            <a:pPr marL="0" indent="0" algn="l">
              <a:buFont typeface="Arial" pitchFamily="34" charset="0"/>
              <a:buNone/>
            </a:pPr>
            <a:r>
              <a:rPr lang="it-IT" b="1" dirty="0">
                <a:latin typeface="Trebuchet MS" panose="020B0603020202020204" pitchFamily="34" charset="0"/>
              </a:rPr>
              <a:t>Sezione 1. Cosa </a:t>
            </a:r>
            <a:r>
              <a:rPr lang="it-IT" b="1" dirty="0" err="1">
                <a:latin typeface="Trebuchet MS" panose="020B0603020202020204" pitchFamily="34" charset="0"/>
              </a:rPr>
              <a:t>Unisa</a:t>
            </a:r>
            <a:r>
              <a:rPr lang="it-IT" b="1" dirty="0">
                <a:latin typeface="Trebuchet MS" panose="020B0603020202020204" pitchFamily="34" charset="0"/>
              </a:rPr>
              <a:t> posta</a:t>
            </a:r>
            <a:r>
              <a:rPr lang="it-IT" dirty="0">
                <a:latin typeface="Trebuchet MS" panose="020B0603020202020204" pitchFamily="34" charset="0"/>
              </a:rPr>
              <a:t>:</a:t>
            </a:r>
            <a:br>
              <a:rPr lang="it-IT" dirty="0">
                <a:latin typeface="Trebuchet MS" panose="020B0603020202020204" pitchFamily="34" charset="0"/>
              </a:rPr>
            </a:br>
            <a:r>
              <a:rPr lang="it-IT" dirty="0">
                <a:latin typeface="Trebuchet MS" panose="020B0603020202020204" pitchFamily="34" charset="0"/>
              </a:rPr>
              <a:t>Contenuti del sito: </a:t>
            </a:r>
            <a:br>
              <a:rPr lang="it-IT" dirty="0">
                <a:latin typeface="Trebuchet MS" panose="020B0603020202020204" pitchFamily="34" charset="0"/>
              </a:rPr>
            </a:br>
            <a:r>
              <a:rPr lang="it-IT" dirty="0">
                <a:latin typeface="Trebuchet MS" panose="020B0603020202020204" pitchFamily="34" charset="0"/>
              </a:rPr>
              <a:t>1) Informazioni e avvisi su didattica;</a:t>
            </a:r>
          </a:p>
          <a:p>
            <a:pPr marL="0" indent="0" algn="l">
              <a:buFont typeface="Arial" pitchFamily="34" charset="0"/>
              <a:buNone/>
            </a:pPr>
            <a:r>
              <a:rPr lang="it-IT" dirty="0">
                <a:latin typeface="Trebuchet MS" panose="020B0603020202020204" pitchFamily="34" charset="0"/>
              </a:rPr>
              <a:t>2) Ricerca dei dipartimenti di ateneo, progetti e premi;</a:t>
            </a:r>
          </a:p>
          <a:p>
            <a:pPr marL="0" indent="0" algn="l">
              <a:buFont typeface="Arial" pitchFamily="34" charset="0"/>
              <a:buNone/>
            </a:pPr>
            <a:r>
              <a:rPr lang="it-IT" dirty="0">
                <a:latin typeface="Trebuchet MS" panose="020B0603020202020204" pitchFamily="34" charset="0"/>
              </a:rPr>
              <a:t>3) International: dimensione internazionale di ateneo (Erasmus, cooperazione </a:t>
            </a:r>
            <a:r>
              <a:rPr lang="it-IT" dirty="0" err="1">
                <a:latin typeface="Trebuchet MS" panose="020B0603020202020204" pitchFamily="34" charset="0"/>
              </a:rPr>
              <a:t>interateneo</a:t>
            </a:r>
            <a:r>
              <a:rPr lang="it-IT" dirty="0">
                <a:latin typeface="Trebuchet MS" panose="020B0603020202020204" pitchFamily="34" charset="0"/>
              </a:rPr>
              <a:t>)</a:t>
            </a:r>
            <a:br>
              <a:rPr lang="it-IT" dirty="0">
                <a:latin typeface="Trebuchet MS" panose="020B0603020202020204" pitchFamily="34" charset="0"/>
              </a:rPr>
            </a:br>
            <a:r>
              <a:rPr lang="it-IT" dirty="0">
                <a:latin typeface="Trebuchet MS" panose="020B0603020202020204" pitchFamily="34" charset="0"/>
              </a:rPr>
              <a:t>4) Terza missione (brevetti, spinoff)</a:t>
            </a:r>
          </a:p>
          <a:p>
            <a:pPr marL="0" indent="0" algn="l">
              <a:buFont typeface="Arial" pitchFamily="34" charset="0"/>
              <a:buNone/>
            </a:pPr>
            <a:r>
              <a:rPr lang="it-IT" dirty="0">
                <a:latin typeface="Trebuchet MS" panose="020B0603020202020204" pitchFamily="34" charset="0"/>
              </a:rPr>
              <a:t>5) Vita da campus (servizi ed esperienze per gli studenti)</a:t>
            </a:r>
          </a:p>
          <a:p>
            <a:pPr marL="0" indent="0" algn="l">
              <a:buFont typeface="Arial" pitchFamily="34" charset="0"/>
              <a:buNone/>
            </a:pPr>
            <a:br>
              <a:rPr lang="it-IT" dirty="0">
                <a:latin typeface="Trebuchet MS" panose="020B0603020202020204" pitchFamily="34" charset="0"/>
              </a:rPr>
            </a:br>
            <a:r>
              <a:rPr lang="it-IT" b="1" dirty="0">
                <a:latin typeface="Trebuchet MS" panose="020B0603020202020204" pitchFamily="34" charset="0"/>
              </a:rPr>
              <a:t>Sezione 2: Cosa non postiamo + Netiquette</a:t>
            </a:r>
          </a:p>
          <a:p>
            <a:pPr marL="457200" indent="-457200" algn="l">
              <a:buFont typeface="Arial" pitchFamily="34" charset="0"/>
              <a:buAutoNum type="arabicParenR"/>
            </a:pPr>
            <a:r>
              <a:rPr lang="it-IT" dirty="0">
                <a:latin typeface="Trebuchet MS" panose="020B0603020202020204" pitchFamily="34" charset="0"/>
              </a:rPr>
              <a:t>Contenuti diffamatori, offensivi</a:t>
            </a:r>
          </a:p>
          <a:p>
            <a:pPr marL="457200" indent="-457200" algn="l">
              <a:buFont typeface="Arial" pitchFamily="34" charset="0"/>
              <a:buAutoNum type="arabicParenR"/>
            </a:pPr>
            <a:r>
              <a:rPr lang="it-IT" dirty="0">
                <a:latin typeface="Trebuchet MS" panose="020B0603020202020204" pitchFamily="34" charset="0"/>
              </a:rPr>
              <a:t>Privati, commerciali</a:t>
            </a:r>
          </a:p>
          <a:p>
            <a:pPr marL="457200" indent="-457200" algn="l">
              <a:buFont typeface="Arial" pitchFamily="34" charset="0"/>
              <a:buAutoNum type="arabicParenR"/>
            </a:pPr>
            <a:r>
              <a:rPr lang="it-IT" dirty="0">
                <a:latin typeface="Trebuchet MS" panose="020B0603020202020204" pitchFamily="34" charset="0"/>
              </a:rPr>
              <a:t>Tutti i contenuti che contrastano con il codice etico di ateneo</a:t>
            </a:r>
          </a:p>
          <a:p>
            <a:pPr marL="0" indent="0" algn="l">
              <a:buFont typeface="Arial" pitchFamily="34" charset="0"/>
              <a:buNone/>
            </a:pPr>
            <a:br>
              <a:rPr lang="it-IT" dirty="0">
                <a:latin typeface="Trebuchet MS" panose="020B0603020202020204" pitchFamily="34" charset="0"/>
              </a:rPr>
            </a:br>
            <a:br>
              <a:rPr lang="it-IT" dirty="0">
                <a:latin typeface="Trebuchet MS" panose="020B0603020202020204" pitchFamily="34" charset="0"/>
              </a:rPr>
            </a:br>
            <a:r>
              <a:rPr lang="it-IT" b="1" dirty="0">
                <a:latin typeface="Trebuchet MS" panose="020B0603020202020204" pitchFamily="34" charset="0"/>
              </a:rPr>
              <a:t>Sezione 4. I social network dove siamo presenti</a:t>
            </a:r>
          </a:p>
          <a:p>
            <a:pPr marL="0" indent="0" algn="l">
              <a:buFont typeface="Arial" pitchFamily="34" charset="0"/>
              <a:buNone/>
            </a:pPr>
            <a:r>
              <a:rPr lang="it-IT" b="1" dirty="0">
                <a:latin typeface="Trebuchet MS" panose="020B0603020202020204" pitchFamily="34" charset="0"/>
              </a:rPr>
              <a:t>Potete trovarci su:</a:t>
            </a:r>
            <a:br>
              <a:rPr lang="it-IT" b="1" dirty="0">
                <a:latin typeface="Trebuchet MS" panose="020B0603020202020204" pitchFamily="34" charset="0"/>
              </a:rPr>
            </a:br>
            <a:r>
              <a:rPr lang="it-IT" dirty="0">
                <a:latin typeface="Trebuchet MS" panose="020B0603020202020204" pitchFamily="34" charset="0"/>
              </a:rPr>
              <a:t>Facebook, Instagram, Twitter, YouTube, LinkedIn, </a:t>
            </a:r>
            <a:r>
              <a:rPr lang="it-IT" dirty="0" err="1">
                <a:latin typeface="Trebuchet MS" panose="020B0603020202020204" pitchFamily="34" charset="0"/>
              </a:rPr>
              <a:t>Tik</a:t>
            </a:r>
            <a:r>
              <a:rPr lang="it-IT" dirty="0">
                <a:latin typeface="Trebuchet MS" panose="020B0603020202020204" pitchFamily="34" charset="0"/>
              </a:rPr>
              <a:t> </a:t>
            </a:r>
            <a:r>
              <a:rPr lang="it-IT" dirty="0" err="1">
                <a:latin typeface="Trebuchet MS" panose="020B0603020202020204" pitchFamily="34" charset="0"/>
              </a:rPr>
              <a:t>Tok</a:t>
            </a:r>
            <a:r>
              <a:rPr lang="it-IT" dirty="0">
                <a:latin typeface="Trebuchet MS" panose="020B0603020202020204" pitchFamily="34" charset="0"/>
              </a:rPr>
              <a:t>, Spotify</a:t>
            </a:r>
          </a:p>
          <a:p>
            <a:pPr marL="0" indent="0" algn="l">
              <a:buFont typeface="Arial" pitchFamily="34" charset="0"/>
              <a:buNone/>
            </a:pPr>
            <a:endParaRPr lang="it-IT" dirty="0">
              <a:latin typeface="Trebuchet MS" panose="020B0603020202020204" pitchFamily="34" charset="0"/>
            </a:endParaRPr>
          </a:p>
          <a:p>
            <a:pPr marL="0" indent="0" algn="l">
              <a:buFont typeface="Arial" pitchFamily="34" charset="0"/>
              <a:buNone/>
            </a:pPr>
            <a:r>
              <a:rPr lang="it-IT" b="1" dirty="0">
                <a:latin typeface="Trebuchet MS" panose="020B0603020202020204" pitchFamily="34" charset="0"/>
              </a:rPr>
              <a:t>Sezione 3 da fare</a:t>
            </a:r>
          </a:p>
          <a:p>
            <a:pPr marL="0" indent="0" algn="l">
              <a:buFont typeface="Arial" pitchFamily="34" charset="0"/>
              <a:buNone/>
            </a:pPr>
            <a:endParaRPr lang="it-IT" b="1" dirty="0">
              <a:latin typeface="Trebuchet MS" panose="020B0603020202020204" pitchFamily="34" charset="0"/>
            </a:endParaRPr>
          </a:p>
          <a:p>
            <a:pPr marL="0" indent="0" algn="l">
              <a:buFont typeface="Arial" pitchFamily="34" charset="0"/>
              <a:buNone/>
            </a:pPr>
            <a:r>
              <a:rPr lang="it-IT" b="1" dirty="0">
                <a:latin typeface="Trebuchet MS" panose="020B0603020202020204" pitchFamily="34" charset="0"/>
              </a:rPr>
              <a:t>Sezione 5 Netiquette</a:t>
            </a:r>
            <a:br>
              <a:rPr lang="it-IT" b="1" dirty="0">
                <a:latin typeface="Trebuchet MS" panose="020B0603020202020204" pitchFamily="34" charset="0"/>
              </a:rPr>
            </a:br>
            <a:r>
              <a:rPr lang="it-IT" b="1" dirty="0">
                <a:latin typeface="Trebuchet MS" panose="020B0603020202020204" pitchFamily="34" charset="0"/>
              </a:rPr>
              <a:t>Monitoraggio dei contenuti </a:t>
            </a:r>
          </a:p>
          <a:p>
            <a:pPr marL="0" indent="0" algn="l">
              <a:buFont typeface="Arial" pitchFamily="34" charset="0"/>
              <a:buNone/>
            </a:pPr>
            <a:br>
              <a:rPr lang="it-IT" dirty="0">
                <a:latin typeface="Trebuchet MS" panose="020B0603020202020204" pitchFamily="34" charset="0"/>
              </a:rPr>
            </a:br>
            <a:endParaRPr lang="it-IT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0679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46" dur="2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1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52" dur="2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091FC1B-D4DA-DD3A-97A6-3E19789751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Esercitazione 3</a:t>
            </a:r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C1CD9070-8B40-3975-2619-67E846B85390}"/>
              </a:ext>
            </a:extLst>
          </p:cNvPr>
          <p:cNvSpPr txBox="1">
            <a:spLocks/>
          </p:cNvSpPr>
          <p:nvPr/>
        </p:nvSpPr>
        <p:spPr>
          <a:xfrm>
            <a:off x="296260" y="1655520"/>
            <a:ext cx="8246070" cy="3010503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342900" indent="-342900" algn="ct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ctr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ct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ctr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ctr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dirty="0">
                <a:latin typeface="Trebuchet MS" panose="020B0603020202020204" pitchFamily="34" charset="0"/>
              </a:rPr>
              <a:t>Provincia di Salerno Social Media Policy</a:t>
            </a:r>
          </a:p>
          <a:p>
            <a:pPr marL="0" indent="0" algn="l">
              <a:buNone/>
            </a:pPr>
            <a:r>
              <a:rPr lang="it-IT" dirty="0">
                <a:latin typeface="Trebuchet MS" panose="020B0603020202020204" pitchFamily="34" charset="0"/>
              </a:rPr>
              <a:t>Sezione 1. Cosa postiamo</a:t>
            </a:r>
          </a:p>
          <a:p>
            <a:pPr marL="0" indent="0" algn="l">
              <a:buNone/>
            </a:pPr>
            <a:r>
              <a:rPr lang="it-IT" dirty="0">
                <a:latin typeface="Trebuchet MS" panose="020B0603020202020204" pitchFamily="34" charset="0"/>
              </a:rPr>
              <a:t>Contenuti su: Ruolo di area vasta:</a:t>
            </a:r>
            <a:br>
              <a:rPr lang="it-IT" dirty="0">
                <a:latin typeface="Trebuchet MS" panose="020B0603020202020204" pitchFamily="34" charset="0"/>
              </a:rPr>
            </a:br>
            <a:r>
              <a:rPr lang="it-IT" dirty="0">
                <a:latin typeface="Trebuchet MS" panose="020B0603020202020204" pitchFamily="34" charset="0"/>
              </a:rPr>
              <a:t>1) incontri svolti</a:t>
            </a:r>
            <a:br>
              <a:rPr lang="it-IT" dirty="0">
                <a:latin typeface="Trebuchet MS" panose="020B0603020202020204" pitchFamily="34" charset="0"/>
              </a:rPr>
            </a:br>
            <a:r>
              <a:rPr lang="it-IT" dirty="0">
                <a:latin typeface="Trebuchet MS" panose="020B0603020202020204" pitchFamily="34" charset="0"/>
              </a:rPr>
              <a:t>2) disseminazione su temi di aree interne</a:t>
            </a:r>
          </a:p>
          <a:p>
            <a:pPr marL="0" indent="0" algn="l">
              <a:buNone/>
            </a:pPr>
            <a:r>
              <a:rPr lang="it-IT" dirty="0">
                <a:latin typeface="Trebuchet MS" panose="020B0603020202020204" pitchFamily="34" charset="0"/>
              </a:rPr>
              <a:t>3) trasparenza</a:t>
            </a:r>
          </a:p>
          <a:p>
            <a:pPr marL="0" indent="0" algn="l">
              <a:buNone/>
            </a:pPr>
            <a:endParaRPr lang="it-IT" dirty="0">
              <a:latin typeface="Trebuchet MS" panose="020B0603020202020204" pitchFamily="34" charset="0"/>
            </a:endParaRPr>
          </a:p>
          <a:p>
            <a:pPr marL="0" indent="0" algn="l">
              <a:buNone/>
            </a:pPr>
            <a:r>
              <a:rPr lang="it-IT" dirty="0">
                <a:latin typeface="Trebuchet MS" panose="020B0603020202020204" pitchFamily="34" charset="0"/>
              </a:rPr>
              <a:t>Sezione 2. Cosa non postiamo</a:t>
            </a:r>
            <a:br>
              <a:rPr lang="it-IT" dirty="0">
                <a:latin typeface="Trebuchet MS" panose="020B0603020202020204" pitchFamily="34" charset="0"/>
              </a:rPr>
            </a:br>
            <a:r>
              <a:rPr lang="it-IT" dirty="0">
                <a:latin typeface="Trebuchet MS" panose="020B0603020202020204" pitchFamily="34" charset="0"/>
              </a:rPr>
              <a:t>1) contenuti commerciali ed interesse privato</a:t>
            </a:r>
          </a:p>
          <a:p>
            <a:pPr marL="0" indent="0" algn="l">
              <a:buNone/>
            </a:pPr>
            <a:r>
              <a:rPr lang="it-IT" dirty="0">
                <a:latin typeface="Trebuchet MS" panose="020B0603020202020204" pitchFamily="34" charset="0"/>
              </a:rPr>
              <a:t>2) Contenuti sponsorizzati</a:t>
            </a:r>
          </a:p>
          <a:p>
            <a:pPr marL="0" indent="0" algn="l">
              <a:buNone/>
            </a:pPr>
            <a:br>
              <a:rPr lang="it-IT" dirty="0">
                <a:latin typeface="Trebuchet MS" panose="020B0603020202020204" pitchFamily="34" charset="0"/>
              </a:rPr>
            </a:br>
            <a:r>
              <a:rPr lang="it-IT" dirty="0">
                <a:latin typeface="Trebuchet MS" panose="020B0603020202020204" pitchFamily="34" charset="0"/>
              </a:rPr>
              <a:t>Sezione 5. Netiquette (Una buona educazione per una buona comunicazione)</a:t>
            </a:r>
          </a:p>
          <a:p>
            <a:pPr marL="0" indent="0" algn="l">
              <a:buNone/>
            </a:pPr>
            <a:r>
              <a:rPr lang="it-IT" dirty="0">
                <a:latin typeface="Trebuchet MS" panose="020B0603020202020204" pitchFamily="34" charset="0"/>
              </a:rPr>
              <a:t>1) Risposte in tempi rapidi</a:t>
            </a:r>
          </a:p>
          <a:p>
            <a:pPr marL="0" indent="0" algn="l">
              <a:buNone/>
            </a:pPr>
            <a:endParaRPr lang="it-IT" dirty="0">
              <a:latin typeface="Trebuchet MS" panose="020B0603020202020204" pitchFamily="34" charset="0"/>
            </a:endParaRPr>
          </a:p>
          <a:p>
            <a:pPr marL="0" indent="0" algn="l">
              <a:buFont typeface="Arial" pitchFamily="34" charset="0"/>
              <a:buNone/>
            </a:pPr>
            <a:br>
              <a:rPr lang="it-IT" dirty="0">
                <a:latin typeface="Trebuchet MS" panose="020B0603020202020204" pitchFamily="34" charset="0"/>
              </a:rPr>
            </a:br>
            <a:endParaRPr lang="it-IT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1495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 scenario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55" y="1350110"/>
            <a:ext cx="5497380" cy="351221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600" dirty="0" err="1">
                <a:latin typeface="Trebuchet MS" panose="020B0603020202020204" pitchFamily="34" charset="0"/>
              </a:rPr>
              <a:t>Perché</a:t>
            </a:r>
            <a:r>
              <a:rPr lang="en-US" sz="2600" dirty="0">
                <a:latin typeface="Trebuchet MS" panose="020B0603020202020204" pitchFamily="34" charset="0"/>
              </a:rPr>
              <a:t> </a:t>
            </a:r>
            <a:r>
              <a:rPr lang="en-US" sz="2600" dirty="0" err="1">
                <a:latin typeface="Trebuchet MS" panose="020B0603020202020204" pitchFamily="34" charset="0"/>
              </a:rPr>
              <a:t>comunicare</a:t>
            </a:r>
            <a:r>
              <a:rPr lang="en-US" sz="2600" dirty="0">
                <a:latin typeface="Trebuchet MS" panose="020B0603020202020204" pitchFamily="34" charset="0"/>
              </a:rPr>
              <a:t> con </a:t>
            </a:r>
            <a:r>
              <a:rPr lang="en-US" sz="2600" dirty="0" err="1">
                <a:latin typeface="Trebuchet MS" panose="020B0603020202020204" pitchFamily="34" charset="0"/>
              </a:rPr>
              <a:t>i</a:t>
            </a:r>
            <a:r>
              <a:rPr lang="en-US" sz="2600" dirty="0">
                <a:latin typeface="Trebuchet MS" panose="020B0603020202020204" pitchFamily="34" charset="0"/>
              </a:rPr>
              <a:t> social network?</a:t>
            </a:r>
          </a:p>
          <a:p>
            <a:pPr marL="0" indent="0">
              <a:buNone/>
            </a:pPr>
            <a:r>
              <a:rPr lang="en-US" sz="2600" b="1" i="1" dirty="0" err="1">
                <a:latin typeface="Trebuchet MS" panose="020B0603020202020204" pitchFamily="34" charset="0"/>
              </a:rPr>
              <a:t>Prospettiva</a:t>
            </a:r>
            <a:r>
              <a:rPr lang="en-US" sz="2600" b="1" i="1" dirty="0">
                <a:latin typeface="Trebuchet MS" panose="020B0603020202020204" pitchFamily="34" charset="0"/>
              </a:rPr>
              <a:t> PA</a:t>
            </a:r>
          </a:p>
          <a:p>
            <a:r>
              <a:rPr lang="it-IT" sz="2600" dirty="0">
                <a:latin typeface="Trebuchet MS" panose="020B0603020202020204" pitchFamily="34" charset="0"/>
              </a:rPr>
              <a:t>Stare dove sono i cittadini</a:t>
            </a:r>
          </a:p>
          <a:p>
            <a:r>
              <a:rPr lang="it-IT" sz="2600" dirty="0">
                <a:latin typeface="Trebuchet MS" panose="020B0603020202020204" pitchFamily="34" charset="0"/>
              </a:rPr>
              <a:t>Comunicare i servizi dell’ente/istituzione</a:t>
            </a:r>
          </a:p>
          <a:p>
            <a:r>
              <a:rPr lang="en-US" sz="2600" dirty="0" err="1">
                <a:latin typeface="Trebuchet MS" panose="020B0603020202020204" pitchFamily="34" charset="0"/>
              </a:rPr>
              <a:t>Migliorare</a:t>
            </a:r>
            <a:r>
              <a:rPr lang="en-US" sz="2600" dirty="0">
                <a:latin typeface="Trebuchet MS" panose="020B0603020202020204" pitchFamily="34" charset="0"/>
              </a:rPr>
              <a:t> la </a:t>
            </a:r>
            <a:r>
              <a:rPr lang="en-US" sz="2600" dirty="0" err="1">
                <a:latin typeface="Trebuchet MS" panose="020B0603020202020204" pitchFamily="34" charset="0"/>
              </a:rPr>
              <a:t>reputazione</a:t>
            </a:r>
            <a:r>
              <a:rPr lang="en-US" sz="2600" dirty="0">
                <a:latin typeface="Trebuchet MS" panose="020B0603020202020204" pitchFamily="34" charset="0"/>
              </a:rPr>
              <a:t> </a:t>
            </a:r>
            <a:r>
              <a:rPr lang="en-US" sz="2600" dirty="0" err="1">
                <a:latin typeface="Trebuchet MS" panose="020B0603020202020204" pitchFamily="34" charset="0"/>
              </a:rPr>
              <a:t>dell’ente</a:t>
            </a:r>
            <a:r>
              <a:rPr lang="en-US" sz="2600" dirty="0">
                <a:latin typeface="Trebuchet MS" panose="020B0603020202020204" pitchFamily="34" charset="0"/>
              </a:rPr>
              <a:t>/</a:t>
            </a:r>
            <a:r>
              <a:rPr lang="en-US" sz="2600" dirty="0" err="1">
                <a:latin typeface="Trebuchet MS" panose="020B0603020202020204" pitchFamily="34" charset="0"/>
              </a:rPr>
              <a:t>istituzione</a:t>
            </a:r>
            <a:endParaRPr lang="en-US" sz="2600" dirty="0">
              <a:latin typeface="Trebuchet MS" panose="020B0603020202020204" pitchFamily="34" charset="0"/>
            </a:endParaRPr>
          </a:p>
          <a:p>
            <a:r>
              <a:rPr lang="en-US" sz="2600" dirty="0" err="1">
                <a:latin typeface="Trebuchet MS" panose="020B0603020202020204" pitchFamily="34" charset="0"/>
              </a:rPr>
              <a:t>Costruire</a:t>
            </a:r>
            <a:r>
              <a:rPr lang="en-US" sz="2600" dirty="0">
                <a:latin typeface="Trebuchet MS" panose="020B0603020202020204" pitchFamily="34" charset="0"/>
              </a:rPr>
              <a:t> un </a:t>
            </a:r>
            <a:r>
              <a:rPr lang="en-US" sz="2600" dirty="0" err="1">
                <a:latin typeface="Trebuchet MS" panose="020B0603020202020204" pitchFamily="34" charset="0"/>
              </a:rPr>
              <a:t>rapporto</a:t>
            </a:r>
            <a:r>
              <a:rPr lang="it-IT" sz="2600" dirty="0">
                <a:latin typeface="Trebuchet MS" panose="020B0603020202020204" pitchFamily="34" charset="0"/>
              </a:rPr>
              <a:t> di fiducia</a:t>
            </a:r>
            <a:endParaRPr lang="en-US" sz="2600" dirty="0">
              <a:latin typeface="Trebuchet MS" panose="020B0603020202020204" pitchFamily="34" charset="0"/>
            </a:endParaRPr>
          </a:p>
          <a:p>
            <a:endParaRPr lang="en-US" dirty="0">
              <a:latin typeface="Arial Narrow" panose="020B0606020202030204" pitchFamily="34" charset="0"/>
            </a:endParaRPr>
          </a:p>
          <a:p>
            <a:endParaRPr lang="en-US" dirty="0"/>
          </a:p>
        </p:txBody>
      </p:sp>
      <p:pic>
        <p:nvPicPr>
          <p:cNvPr id="4" name="Picture 10" descr="Pubblica Amministrazione - aka formazione">
            <a:extLst>
              <a:ext uri="{FF2B5EF4-FFF2-40B4-BE49-F238E27FC236}">
                <a16:creationId xmlns:a16="http://schemas.microsoft.com/office/drawing/2014/main" id="{5B809089-53BA-47FC-96B6-01AE524ABA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3640" y="1960930"/>
            <a:ext cx="2533955" cy="2533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28470"/>
            <a:ext cx="7940659" cy="763525"/>
          </a:xfrm>
        </p:spPr>
        <p:txBody>
          <a:bodyPr anchor="ctr">
            <a:normAutofit/>
          </a:bodyPr>
          <a:lstStyle/>
          <a:p>
            <a:r>
              <a:rPr lang="en-US" dirty="0"/>
              <a:t>Lo scenario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384158" y="1508669"/>
            <a:ext cx="3817625" cy="3506361"/>
          </a:xfrm>
        </p:spPr>
        <p:txBody>
          <a:bodyPr>
            <a:normAutofit fontScale="92500"/>
          </a:bodyPr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2800" dirty="0" err="1">
                <a:latin typeface="Trebuchet MS" panose="020B0603020202020204" pitchFamily="34" charset="0"/>
              </a:rPr>
              <a:t>Perché</a:t>
            </a:r>
            <a:r>
              <a:rPr lang="en-US" sz="2800" dirty="0">
                <a:latin typeface="Trebuchet MS" panose="020B0603020202020204" pitchFamily="34" charset="0"/>
              </a:rPr>
              <a:t> </a:t>
            </a:r>
            <a:r>
              <a:rPr lang="en-US" sz="2800" dirty="0" err="1">
                <a:latin typeface="Trebuchet MS" panose="020B0603020202020204" pitchFamily="34" charset="0"/>
              </a:rPr>
              <a:t>comunicare</a:t>
            </a:r>
            <a:r>
              <a:rPr lang="en-US" sz="2800" dirty="0">
                <a:latin typeface="Trebuchet MS" panose="020B0603020202020204" pitchFamily="34" charset="0"/>
              </a:rPr>
              <a:t> con </a:t>
            </a:r>
            <a:r>
              <a:rPr lang="en-US" sz="2800" dirty="0" err="1">
                <a:latin typeface="Trebuchet MS" panose="020B0603020202020204" pitchFamily="34" charset="0"/>
              </a:rPr>
              <a:t>i</a:t>
            </a:r>
            <a:r>
              <a:rPr lang="en-US" sz="2800" dirty="0">
                <a:latin typeface="Trebuchet MS" panose="020B0603020202020204" pitchFamily="34" charset="0"/>
              </a:rPr>
              <a:t> social network?</a:t>
            </a:r>
          </a:p>
          <a:p>
            <a:pPr marL="0" indent="0" algn="l">
              <a:buNone/>
            </a:pPr>
            <a:r>
              <a:rPr lang="en-US" sz="2800" b="1" i="1" dirty="0" err="1">
                <a:latin typeface="Trebuchet MS" panose="020B0603020202020204" pitchFamily="34" charset="0"/>
              </a:rPr>
              <a:t>Prospettiva</a:t>
            </a:r>
            <a:r>
              <a:rPr lang="en-US" sz="2800" b="1" i="1" dirty="0">
                <a:latin typeface="Trebuchet MS" panose="020B0603020202020204" pitchFamily="34" charset="0"/>
              </a:rPr>
              <a:t> Cittadino</a:t>
            </a:r>
          </a:p>
          <a:p>
            <a:pPr marL="0" indent="0" algn="l">
              <a:buNone/>
            </a:pPr>
            <a:endParaRPr lang="en-US" sz="2800" b="1" i="1" dirty="0">
              <a:latin typeface="Trebuchet MS" panose="020B0603020202020204" pitchFamily="34" charset="0"/>
            </a:endParaRPr>
          </a:p>
          <a:p>
            <a:pPr algn="l">
              <a:lnSpc>
                <a:spcPct val="90000"/>
              </a:lnSpc>
            </a:pPr>
            <a:r>
              <a:rPr lang="it-IT" sz="2800" dirty="0">
                <a:latin typeface="Trebuchet MS" panose="020B0603020202020204" pitchFamily="34" charset="0"/>
              </a:rPr>
              <a:t>Ottenere informazioni sui servizi dell’ente</a:t>
            </a:r>
          </a:p>
          <a:p>
            <a:pPr algn="l">
              <a:lnSpc>
                <a:spcPct val="90000"/>
              </a:lnSpc>
            </a:pPr>
            <a:r>
              <a:rPr lang="en-US" sz="2800" dirty="0" err="1">
                <a:latin typeface="Trebuchet MS" panose="020B0603020202020204" pitchFamily="34" charset="0"/>
              </a:rPr>
              <a:t>Costruire</a:t>
            </a:r>
            <a:r>
              <a:rPr lang="en-US" sz="2800" dirty="0">
                <a:latin typeface="Trebuchet MS" panose="020B0603020202020204" pitchFamily="34" charset="0"/>
              </a:rPr>
              <a:t> un </a:t>
            </a:r>
            <a:r>
              <a:rPr lang="en-US" sz="2800" dirty="0" err="1">
                <a:latin typeface="Trebuchet MS" panose="020B0603020202020204" pitchFamily="34" charset="0"/>
              </a:rPr>
              <a:t>rapporto</a:t>
            </a:r>
            <a:r>
              <a:rPr lang="it-IT" sz="2800" dirty="0">
                <a:latin typeface="Trebuchet MS" panose="020B0603020202020204" pitchFamily="34" charset="0"/>
              </a:rPr>
              <a:t> di fiducia</a:t>
            </a:r>
          </a:p>
          <a:p>
            <a:pPr>
              <a:lnSpc>
                <a:spcPct val="90000"/>
              </a:lnSpc>
            </a:pPr>
            <a:endParaRPr lang="en-US" sz="2000" dirty="0"/>
          </a:p>
          <a:p>
            <a:pPr>
              <a:lnSpc>
                <a:spcPct val="90000"/>
              </a:lnSpc>
            </a:pPr>
            <a:endParaRPr lang="en-US" sz="2000" dirty="0"/>
          </a:p>
          <a:p>
            <a:pPr>
              <a:lnSpc>
                <a:spcPct val="90000"/>
              </a:lnSpc>
            </a:pPr>
            <a:endParaRPr lang="en-US" sz="2000" dirty="0"/>
          </a:p>
        </p:txBody>
      </p:sp>
      <p:pic>
        <p:nvPicPr>
          <p:cNvPr id="7" name="Picture 14" descr="Quando, finalmente, saremo cittadini">
            <a:extLst>
              <a:ext uri="{FF2B5EF4-FFF2-40B4-BE49-F238E27FC236}">
                <a16:creationId xmlns:a16="http://schemas.microsoft.com/office/drawing/2014/main" id="{9481A584-F9C1-4E0D-AF3E-5C623C56BC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378" y="1808225"/>
            <a:ext cx="3968464" cy="2643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05370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Narrow" panose="020B0606020202030204" pitchFamily="34" charset="0"/>
              </a:rPr>
              <a:t>Lo scenario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it-IT" sz="2400" dirty="0">
                <a:latin typeface="Trebuchet MS" panose="020B0603020202020204" pitchFamily="34" charset="0"/>
              </a:rPr>
              <a:t>Perché utilizzate i Social Network per comunicare con la PA?</a:t>
            </a:r>
          </a:p>
          <a:p>
            <a:pPr marL="0" indent="0" algn="ctr">
              <a:buNone/>
            </a:pPr>
            <a:endParaRPr lang="en-US" sz="2400" dirty="0">
              <a:latin typeface="Trebuchet MS" panose="020B0603020202020204" pitchFamily="34" charset="0"/>
            </a:endParaRPr>
          </a:p>
          <a:p>
            <a:pPr marL="0" indent="0" algn="ctr">
              <a:buNone/>
            </a:pPr>
            <a:endParaRPr lang="en-US" sz="2400" dirty="0">
              <a:latin typeface="Trebuchet MS" panose="020B0603020202020204" pitchFamily="34" charset="0"/>
            </a:endParaRPr>
          </a:p>
          <a:p>
            <a:pPr marL="0" indent="0">
              <a:buNone/>
            </a:pPr>
            <a:r>
              <a:rPr lang="en-US" sz="2400" b="1" i="1" dirty="0">
                <a:latin typeface="Trebuchet MS" panose="020B0603020202020204" pitchFamily="34" charset="0"/>
              </a:rPr>
              <a:t>           </a:t>
            </a:r>
          </a:p>
          <a:p>
            <a:pPr marL="0" indent="0">
              <a:buNone/>
            </a:pPr>
            <a:r>
              <a:rPr lang="en-US" sz="2400" b="1" i="1" dirty="0">
                <a:latin typeface="Trebuchet MS" panose="020B0603020202020204" pitchFamily="34" charset="0"/>
              </a:rPr>
              <a:t>           </a:t>
            </a:r>
            <a:r>
              <a:rPr lang="en-US" sz="2400" b="1" i="1" dirty="0" err="1">
                <a:latin typeface="Trebuchet MS" panose="020B0603020202020204" pitchFamily="34" charset="0"/>
              </a:rPr>
              <a:t>Prospettiva</a:t>
            </a:r>
            <a:r>
              <a:rPr lang="en-US" sz="2400" b="1" i="1" dirty="0">
                <a:latin typeface="Trebuchet MS" panose="020B0603020202020204" pitchFamily="34" charset="0"/>
              </a:rPr>
              <a:t> Cittadino             </a:t>
            </a:r>
            <a:r>
              <a:rPr lang="en-US" sz="2400" b="1" i="1" dirty="0" err="1">
                <a:latin typeface="Trebuchet MS" panose="020B0603020202020204" pitchFamily="34" charset="0"/>
              </a:rPr>
              <a:t>Prospettiva</a:t>
            </a:r>
            <a:r>
              <a:rPr lang="en-US" sz="2400" b="1" i="1" dirty="0">
                <a:latin typeface="Trebuchet MS" panose="020B0603020202020204" pitchFamily="34" charset="0"/>
              </a:rPr>
              <a:t> PA </a:t>
            </a:r>
          </a:p>
          <a:p>
            <a:pPr marL="0" indent="0">
              <a:buNone/>
            </a:pPr>
            <a:endParaRPr lang="en-US" b="1" i="1" dirty="0"/>
          </a:p>
          <a:p>
            <a:pPr marL="0" indent="0">
              <a:buNone/>
            </a:pPr>
            <a:r>
              <a:rPr lang="en-US" b="1" i="1" dirty="0"/>
              <a:t>             </a:t>
            </a:r>
          </a:p>
        </p:txBody>
      </p:sp>
      <p:pic>
        <p:nvPicPr>
          <p:cNvPr id="4100" name="Picture 4" descr="Soluzioni pubblica amministrazione sviluppo siti per comuni | Blend IT">
            <a:extLst>
              <a:ext uri="{FF2B5EF4-FFF2-40B4-BE49-F238E27FC236}">
                <a16:creationId xmlns:a16="http://schemas.microsoft.com/office/drawing/2014/main" id="{85EC3229-469C-4758-9146-D7AD219336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805" y="2525516"/>
            <a:ext cx="1542503" cy="1518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sportello per il cittadino - unica - consulenti ambientali by empty">
            <a:extLst>
              <a:ext uri="{FF2B5EF4-FFF2-40B4-BE49-F238E27FC236}">
                <a16:creationId xmlns:a16="http://schemas.microsoft.com/office/drawing/2014/main" id="{55F470E6-5FCA-45E5-9687-42CAA4B5F0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35" y="2877160"/>
            <a:ext cx="1262792" cy="89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88028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350360" y="120252"/>
            <a:ext cx="8229600" cy="857250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chemeClr val="accent6"/>
                </a:solidFill>
                <a:latin typeface="Trebuchet MS" panose="020B0603020202020204" pitchFamily="34" charset="0"/>
              </a:rPr>
              <a:t>Lo scenario</a:t>
            </a:r>
          </a:p>
        </p:txBody>
      </p:sp>
      <p:pic>
        <p:nvPicPr>
          <p:cNvPr id="6146" name="Picture 2" descr="Social media epic fail: questi 4 sono memorabili - Ameri Communications &amp; PR">
            <a:extLst>
              <a:ext uri="{FF2B5EF4-FFF2-40B4-BE49-F238E27FC236}">
                <a16:creationId xmlns:a16="http://schemas.microsoft.com/office/drawing/2014/main" id="{821616A9-0E37-408A-80F9-4FEACA30B3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6260" y="1163806"/>
            <a:ext cx="4038600" cy="2271712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564626" y="1538823"/>
            <a:ext cx="4495800" cy="3522197"/>
          </a:xfrm>
        </p:spPr>
        <p:txBody>
          <a:bodyPr>
            <a:normAutofit/>
          </a:bodyPr>
          <a:lstStyle/>
          <a:p>
            <a:pPr marL="0" marR="30480" indent="0">
              <a:lnSpc>
                <a:spcPct val="90000"/>
              </a:lnSpc>
              <a:spcBef>
                <a:spcPts val="5"/>
              </a:spcBef>
              <a:buNone/>
            </a:pPr>
            <a:r>
              <a:rPr lang="it-IT" sz="1500" spc="-40" dirty="0">
                <a:latin typeface="Trebuchet MS" panose="020B0603020202020204" pitchFamily="34" charset="0"/>
              </a:rPr>
              <a:t>La comunicazione per obiettivi rappresenta un </a:t>
            </a:r>
            <a:r>
              <a:rPr lang="it-IT" sz="1500" spc="-30" dirty="0">
                <a:latin typeface="Trebuchet MS" panose="020B0603020202020204" pitchFamily="34" charset="0"/>
              </a:rPr>
              <a:t>approccio</a:t>
            </a:r>
            <a:r>
              <a:rPr lang="it-IT" sz="1500" spc="-70" dirty="0">
                <a:latin typeface="Trebuchet MS" panose="020B0603020202020204" pitchFamily="34" charset="0"/>
              </a:rPr>
              <a:t> </a:t>
            </a:r>
            <a:r>
              <a:rPr lang="it-IT" sz="1500" spc="-50" dirty="0">
                <a:latin typeface="Trebuchet MS" panose="020B0603020202020204" pitchFamily="34" charset="0"/>
              </a:rPr>
              <a:t>strategico al</a:t>
            </a:r>
            <a:r>
              <a:rPr lang="it-IT" sz="1500" spc="-60" dirty="0">
                <a:latin typeface="Trebuchet MS" panose="020B0603020202020204" pitchFamily="34" charset="0"/>
              </a:rPr>
              <a:t>la</a:t>
            </a:r>
            <a:r>
              <a:rPr lang="it-IT" sz="1500" spc="-70" dirty="0">
                <a:latin typeface="Trebuchet MS" panose="020B0603020202020204" pitchFamily="34" charset="0"/>
              </a:rPr>
              <a:t> comunicazione, requisito fondamentale per il suo successo. </a:t>
            </a:r>
          </a:p>
          <a:p>
            <a:pPr marL="0" marR="30480" indent="0">
              <a:lnSpc>
                <a:spcPct val="90000"/>
              </a:lnSpc>
              <a:spcBef>
                <a:spcPts val="5"/>
              </a:spcBef>
              <a:buNone/>
            </a:pPr>
            <a:endParaRPr lang="it-IT" sz="1500" spc="-70" dirty="0">
              <a:latin typeface="Trebuchet MS" panose="020B0603020202020204" pitchFamily="34" charset="0"/>
            </a:endParaRPr>
          </a:p>
          <a:p>
            <a:pPr marL="0" marR="30480" indent="0">
              <a:lnSpc>
                <a:spcPct val="90000"/>
              </a:lnSpc>
              <a:spcBef>
                <a:spcPts val="5"/>
              </a:spcBef>
              <a:buNone/>
            </a:pPr>
            <a:r>
              <a:rPr lang="it-IT" sz="1500" spc="-70" dirty="0">
                <a:latin typeface="Trebuchet MS" panose="020B0603020202020204" pitchFamily="34" charset="0"/>
              </a:rPr>
              <a:t>Senza obiettivi, la comunicazione:</a:t>
            </a:r>
          </a:p>
          <a:p>
            <a:pPr marL="0" marR="30480" indent="0">
              <a:lnSpc>
                <a:spcPct val="90000"/>
              </a:lnSpc>
              <a:spcBef>
                <a:spcPts val="5"/>
              </a:spcBef>
              <a:buNone/>
            </a:pPr>
            <a:endParaRPr lang="it-IT" sz="1500" spc="-70" dirty="0">
              <a:latin typeface="Trebuchet MS" panose="020B0603020202020204" pitchFamily="34" charset="0"/>
            </a:endParaRPr>
          </a:p>
          <a:p>
            <a:pPr marL="514350" marR="30480" indent="-514350">
              <a:lnSpc>
                <a:spcPct val="90000"/>
              </a:lnSpc>
              <a:spcBef>
                <a:spcPts val="5"/>
              </a:spcBef>
              <a:buAutoNum type="arabicParenBoth"/>
            </a:pPr>
            <a:r>
              <a:rPr lang="it-IT" sz="1500" b="1" spc="-70" dirty="0">
                <a:latin typeface="Trebuchet MS" panose="020B0603020202020204" pitchFamily="34" charset="0"/>
              </a:rPr>
              <a:t>fallisce   </a:t>
            </a:r>
            <a:r>
              <a:rPr lang="it-IT" sz="1500" spc="-70" dirty="0">
                <a:latin typeface="Trebuchet MS" panose="020B0603020202020204" pitchFamily="34" charset="0"/>
              </a:rPr>
              <a:t> (target, performance)</a:t>
            </a:r>
          </a:p>
          <a:p>
            <a:pPr marL="514350" marR="30480" indent="-514350">
              <a:lnSpc>
                <a:spcPct val="90000"/>
              </a:lnSpc>
              <a:spcBef>
                <a:spcPts val="5"/>
              </a:spcBef>
              <a:buAutoNum type="arabicParenBoth"/>
            </a:pPr>
            <a:r>
              <a:rPr lang="it-IT" sz="1500" b="1" spc="-70" dirty="0">
                <a:latin typeface="Trebuchet MS" panose="020B0603020202020204" pitchFamily="34" charset="0"/>
              </a:rPr>
              <a:t>danneggia</a:t>
            </a:r>
            <a:r>
              <a:rPr lang="it-IT" sz="1500" spc="-70" dirty="0">
                <a:latin typeface="Trebuchet MS" panose="020B0603020202020204" pitchFamily="34" charset="0"/>
              </a:rPr>
              <a:t> (reputazione)</a:t>
            </a:r>
          </a:p>
          <a:p>
            <a:pPr marL="0" marR="30480" indent="0">
              <a:lnSpc>
                <a:spcPct val="90000"/>
              </a:lnSpc>
              <a:spcBef>
                <a:spcPts val="5"/>
              </a:spcBef>
              <a:buNone/>
            </a:pPr>
            <a:endParaRPr lang="it-IT" sz="1500" spc="-30" dirty="0">
              <a:latin typeface="Trebuchet MS" panose="020B0603020202020204" pitchFamily="34" charset="0"/>
            </a:endParaRPr>
          </a:p>
          <a:p>
            <a:pPr marL="0" marR="30480" indent="0">
              <a:lnSpc>
                <a:spcPct val="90000"/>
              </a:lnSpc>
              <a:spcBef>
                <a:spcPts val="5"/>
              </a:spcBef>
              <a:buNone/>
            </a:pPr>
            <a:endParaRPr lang="it-IT" sz="1500" spc="-30" dirty="0">
              <a:latin typeface="Trebuchet MS" panose="020B0603020202020204" pitchFamily="34" charset="0"/>
            </a:endParaRPr>
          </a:p>
          <a:p>
            <a:pPr marL="0" marR="30480" indent="0">
              <a:lnSpc>
                <a:spcPct val="90000"/>
              </a:lnSpc>
              <a:spcBef>
                <a:spcPts val="5"/>
              </a:spcBef>
              <a:buNone/>
            </a:pPr>
            <a:r>
              <a:rPr lang="it-IT" sz="1500" spc="-30" dirty="0">
                <a:latin typeface="Trebuchet MS" panose="020B0603020202020204" pitchFamily="34" charset="0"/>
              </a:rPr>
              <a:t>Pertanto, è opportuno compiere</a:t>
            </a:r>
            <a:r>
              <a:rPr lang="it-IT" sz="1500" spc="-25" dirty="0">
                <a:latin typeface="Trebuchet MS" panose="020B0603020202020204" pitchFamily="34" charset="0"/>
              </a:rPr>
              <a:t> </a:t>
            </a:r>
            <a:r>
              <a:rPr lang="it-IT" sz="1500" spc="-50" dirty="0">
                <a:latin typeface="Trebuchet MS" panose="020B0603020202020204" pitchFamily="34" charset="0"/>
              </a:rPr>
              <a:t>scelte</a:t>
            </a:r>
            <a:r>
              <a:rPr lang="it-IT" sz="1500" spc="-45" dirty="0">
                <a:latin typeface="Trebuchet MS" panose="020B0603020202020204" pitchFamily="34" charset="0"/>
              </a:rPr>
              <a:t> </a:t>
            </a:r>
            <a:r>
              <a:rPr lang="it-IT" sz="1500" spc="-25" dirty="0">
                <a:latin typeface="Trebuchet MS" panose="020B0603020202020204" pitchFamily="34" charset="0"/>
              </a:rPr>
              <a:t>consapevoli di presenza sui social network, </a:t>
            </a:r>
            <a:r>
              <a:rPr lang="it-IT" sz="1500" spc="-35" dirty="0">
                <a:latin typeface="Trebuchet MS" panose="020B0603020202020204" pitchFamily="34" charset="0"/>
              </a:rPr>
              <a:t>al fine di </a:t>
            </a:r>
            <a:r>
              <a:rPr lang="it-IT" sz="1500" spc="-45" dirty="0">
                <a:latin typeface="Trebuchet MS" panose="020B0603020202020204" pitchFamily="34" charset="0"/>
              </a:rPr>
              <a:t>assicurare </a:t>
            </a:r>
            <a:r>
              <a:rPr lang="it-IT" sz="1500" spc="-65" dirty="0">
                <a:latin typeface="Trebuchet MS" panose="020B0603020202020204" pitchFamily="34" charset="0"/>
              </a:rPr>
              <a:t>il </a:t>
            </a:r>
            <a:r>
              <a:rPr lang="it-IT" sz="1500" spc="-35" dirty="0">
                <a:latin typeface="Trebuchet MS" panose="020B0603020202020204" pitchFamily="34" charset="0"/>
              </a:rPr>
              <a:t>ritorno </a:t>
            </a:r>
            <a:r>
              <a:rPr lang="it-IT" sz="1500" spc="-30" dirty="0">
                <a:latin typeface="Trebuchet MS" panose="020B0603020202020204" pitchFamily="34" charset="0"/>
              </a:rPr>
              <a:t> </a:t>
            </a:r>
            <a:r>
              <a:rPr lang="it-IT" sz="1500" spc="-40" dirty="0">
                <a:latin typeface="Trebuchet MS" panose="020B0603020202020204" pitchFamily="34" charset="0"/>
              </a:rPr>
              <a:t>sull’investimento di tempo/risorse </a:t>
            </a:r>
            <a:r>
              <a:rPr lang="it-IT" sz="1500" spc="-45" dirty="0">
                <a:latin typeface="Trebuchet MS" panose="020B0603020202020204" pitchFamily="34" charset="0"/>
              </a:rPr>
              <a:t>della </a:t>
            </a:r>
            <a:r>
              <a:rPr lang="it-IT" sz="1500" spc="-65" dirty="0">
                <a:latin typeface="Trebuchet MS" panose="020B0603020202020204" pitchFamily="34" charset="0"/>
              </a:rPr>
              <a:t>PA, </a:t>
            </a:r>
            <a:r>
              <a:rPr lang="it-IT" sz="1500" spc="-50" dirty="0">
                <a:latin typeface="Trebuchet MS" panose="020B0603020202020204" pitchFamily="34" charset="0"/>
              </a:rPr>
              <a:t>e </a:t>
            </a:r>
            <a:r>
              <a:rPr lang="it-IT" sz="1500" spc="-35" dirty="0">
                <a:latin typeface="Trebuchet MS" panose="020B0603020202020204" pitchFamily="34" charset="0"/>
              </a:rPr>
              <a:t>aumentare </a:t>
            </a:r>
            <a:r>
              <a:rPr lang="it-IT" sz="1500" spc="-75" dirty="0">
                <a:latin typeface="Trebuchet MS" panose="020B0603020202020204" pitchFamily="34" charset="0"/>
              </a:rPr>
              <a:t>l’efficacia </a:t>
            </a:r>
            <a:r>
              <a:rPr lang="it-IT" sz="1500" spc="-55" dirty="0">
                <a:latin typeface="Trebuchet MS" panose="020B0603020202020204" pitchFamily="34" charset="0"/>
              </a:rPr>
              <a:t>dell’azione </a:t>
            </a:r>
            <a:r>
              <a:rPr lang="it-IT" sz="1500" spc="-30" dirty="0">
                <a:latin typeface="Trebuchet MS" panose="020B0603020202020204" pitchFamily="34" charset="0"/>
              </a:rPr>
              <a:t>pubblica </a:t>
            </a:r>
            <a:r>
              <a:rPr lang="it-IT" sz="1500" spc="-10" dirty="0">
                <a:latin typeface="Trebuchet MS" panose="020B0603020202020204" pitchFamily="34" charset="0"/>
              </a:rPr>
              <a:t>su </a:t>
            </a:r>
            <a:r>
              <a:rPr lang="it-IT" sz="1500" spc="-5" dirty="0">
                <a:latin typeface="Trebuchet MS" panose="020B0603020202020204" pitchFamily="34" charset="0"/>
              </a:rPr>
              <a:t> </a:t>
            </a:r>
            <a:r>
              <a:rPr lang="it-IT" sz="1500" spc="-35" dirty="0">
                <a:latin typeface="Trebuchet MS" panose="020B0603020202020204" pitchFamily="34" charset="0"/>
              </a:rPr>
              <a:t>questi</a:t>
            </a:r>
            <a:r>
              <a:rPr lang="it-IT" sz="1500" spc="-100" dirty="0">
                <a:latin typeface="Trebuchet MS" panose="020B0603020202020204" pitchFamily="34" charset="0"/>
              </a:rPr>
              <a:t> </a:t>
            </a:r>
            <a:r>
              <a:rPr lang="it-IT" sz="1500" spc="-45" dirty="0">
                <a:latin typeface="Trebuchet MS" panose="020B0603020202020204" pitchFamily="34" charset="0"/>
              </a:rPr>
              <a:t>canali</a:t>
            </a:r>
            <a:r>
              <a:rPr lang="it-IT" sz="1500" spc="-100" dirty="0">
                <a:latin typeface="Trebuchet MS" panose="020B0603020202020204" pitchFamily="34" charset="0"/>
              </a:rPr>
              <a:t> </a:t>
            </a:r>
            <a:r>
              <a:rPr lang="it-IT" sz="1500" spc="-30" dirty="0">
                <a:latin typeface="Trebuchet MS" panose="020B0603020202020204" pitchFamily="34" charset="0"/>
              </a:rPr>
              <a:t>di partecipazione attiva</a:t>
            </a:r>
            <a:endParaRPr lang="it-IT" sz="1500" spc="-60" dirty="0">
              <a:latin typeface="Trebuchet MS" panose="020B0603020202020204" pitchFamily="34" charset="0"/>
            </a:endParaRPr>
          </a:p>
          <a:p>
            <a:pPr marL="0" marR="30480" indent="0">
              <a:lnSpc>
                <a:spcPct val="90000"/>
              </a:lnSpc>
              <a:spcBef>
                <a:spcPts val="5"/>
              </a:spcBef>
              <a:buNone/>
            </a:pPr>
            <a:endParaRPr lang="it-IT" sz="1500" dirty="0"/>
          </a:p>
        </p:txBody>
      </p:sp>
      <p:pic>
        <p:nvPicPr>
          <p:cNvPr id="6150" name="Picture 6" descr="Lead generation: controllare gli obiettivi - KPI - GOAL - Report">
            <a:extLst>
              <a:ext uri="{FF2B5EF4-FFF2-40B4-BE49-F238E27FC236}">
                <a16:creationId xmlns:a16="http://schemas.microsoft.com/office/drawing/2014/main" id="{FF07BE54-6198-42EB-8891-DE9E1339BB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60" y="3478534"/>
            <a:ext cx="4038600" cy="1582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 scenario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-619970" y="1633812"/>
            <a:ext cx="4040188" cy="479822"/>
          </a:xfrm>
        </p:spPr>
        <p:txBody>
          <a:bodyPr/>
          <a:lstStyle/>
          <a:p>
            <a:r>
              <a:rPr lang="en-US" dirty="0" err="1"/>
              <a:t>Vantaggio</a:t>
            </a:r>
            <a:r>
              <a:rPr lang="en-US" dirty="0"/>
              <a:t> </a:t>
            </a:r>
            <a:r>
              <a:rPr lang="en-US" dirty="0" err="1"/>
              <a:t>sociale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102520" y="2132997"/>
            <a:ext cx="2719276" cy="21378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1800" dirty="0">
                <a:latin typeface="Trebuchet MS" panose="020B0603020202020204" pitchFamily="34" charset="0"/>
              </a:rPr>
              <a:t>Aggregazione libera (auto-organizzazione) per la condivisione di tempo, impegno e competenza per il miglioramento della vita e del servizio pubblico</a:t>
            </a:r>
            <a:endParaRPr lang="en-US" sz="1800" dirty="0">
              <a:latin typeface="Trebuchet MS" panose="020B0603020202020204" pitchFamily="34" charset="0"/>
            </a:endParaRPr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95E781B3-A347-449A-A58E-3E12B99595A7}"/>
              </a:ext>
            </a:extLst>
          </p:cNvPr>
          <p:cNvSpPr txBox="1">
            <a:spLocks/>
          </p:cNvSpPr>
          <p:nvPr/>
        </p:nvSpPr>
        <p:spPr>
          <a:xfrm>
            <a:off x="2874482" y="2142226"/>
            <a:ext cx="3395035" cy="213787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ct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ctr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ct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ctr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ctr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800" dirty="0"/>
              <a:t>Creare conoscenza e consapevolezza sulle attività e i progetti dell'amministrazione, ma anche sulla possibilità di partecipare, stimolando il coinvolgimento nelle decisioni e nelle relative politiche attuate da gli enti.</a:t>
            </a:r>
            <a:endParaRPr lang="en-US" sz="1800" dirty="0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D868EFA1-1626-4A30-BA90-47DE7F29878B}"/>
              </a:ext>
            </a:extLst>
          </p:cNvPr>
          <p:cNvSpPr txBox="1">
            <a:spLocks/>
          </p:cNvSpPr>
          <p:nvPr/>
        </p:nvSpPr>
        <p:spPr>
          <a:xfrm>
            <a:off x="6439388" y="2266340"/>
            <a:ext cx="2719276" cy="21378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ct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ctr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ct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ctr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ctr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800" dirty="0">
                <a:latin typeface="Trebuchet MS" panose="020B0603020202020204" pitchFamily="34" charset="0"/>
              </a:rPr>
              <a:t>Ottimo strumento per sensibilizzare su temi prettamente culturali, sviluppando senso civico e di appartenenza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11E34C9B-002B-450C-9FFC-E02F23819194}"/>
              </a:ext>
            </a:extLst>
          </p:cNvPr>
          <p:cNvSpPr txBox="1">
            <a:spLocks/>
          </p:cNvSpPr>
          <p:nvPr/>
        </p:nvSpPr>
        <p:spPr>
          <a:xfrm>
            <a:off x="2475555" y="1633812"/>
            <a:ext cx="4040188" cy="47982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Vantaggio</a:t>
            </a:r>
            <a:r>
              <a:rPr lang="en-US" dirty="0"/>
              <a:t> </a:t>
            </a:r>
            <a:r>
              <a:rPr lang="en-US" dirty="0" err="1"/>
              <a:t>organizzativo</a:t>
            </a:r>
            <a:endParaRPr lang="en-US" dirty="0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D25E6CA6-F91C-4E32-8D06-9F04902FE4AF}"/>
              </a:ext>
            </a:extLst>
          </p:cNvPr>
          <p:cNvSpPr txBox="1">
            <a:spLocks/>
          </p:cNvSpPr>
          <p:nvPr/>
        </p:nvSpPr>
        <p:spPr>
          <a:xfrm>
            <a:off x="5699185" y="1633812"/>
            <a:ext cx="4040188" cy="47982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Vantaggio</a:t>
            </a:r>
            <a:r>
              <a:rPr lang="en-US" dirty="0"/>
              <a:t> </a:t>
            </a:r>
            <a:r>
              <a:rPr lang="en-US" dirty="0" err="1"/>
              <a:t>culturale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0783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  <p:bldP spid="6" grpId="0" build="p"/>
      <p:bldP spid="9" grpId="0"/>
      <p:bldP spid="10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 scenario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102520" y="2132997"/>
            <a:ext cx="8745220" cy="2137871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it-IT" sz="1600" dirty="0">
                <a:latin typeface="Trebuchet MS" panose="020B0603020202020204" pitchFamily="34" charset="0"/>
              </a:rPr>
              <a:t>La social media policy è un documento – elaborato, condiviso all’interno dell’ente e infine formalizzato all’esterno – in cui vengono stabilite le regole per un’efficace gestione dei social media. </a:t>
            </a:r>
          </a:p>
          <a:p>
            <a:pPr marL="0" indent="0" algn="l">
              <a:buNone/>
            </a:pPr>
            <a:endParaRPr lang="it-IT" sz="1600" dirty="0">
              <a:latin typeface="Trebuchet MS" panose="020B0603020202020204" pitchFamily="34" charset="0"/>
            </a:endParaRPr>
          </a:p>
          <a:p>
            <a:pPr marL="0" indent="0" algn="l">
              <a:buNone/>
            </a:pPr>
            <a:r>
              <a:rPr lang="it-IT" sz="1600" dirty="0">
                <a:latin typeface="Trebuchet MS" panose="020B0603020202020204" pitchFamily="34" charset="0"/>
              </a:rPr>
              <a:t>Tali regole riguardano sia la relazione tra l’ente e i suoi utenti (SMP esterna), sia quella tra l’ente e i suoi dipendenti (SMP interna)</a:t>
            </a:r>
          </a:p>
          <a:p>
            <a:pPr marL="0" indent="0" algn="l">
              <a:buNone/>
            </a:pPr>
            <a:endParaRPr lang="it-IT" sz="1600" dirty="0">
              <a:latin typeface="Trebuchet MS" panose="020B0603020202020204" pitchFamily="34" charset="0"/>
            </a:endParaRPr>
          </a:p>
          <a:p>
            <a:pPr marL="0" indent="0" algn="l">
              <a:buNone/>
            </a:pPr>
            <a:r>
              <a:rPr lang="it-IT" sz="1600" dirty="0">
                <a:latin typeface="Trebuchet MS" panose="020B0603020202020204" pitchFamily="34" charset="0"/>
              </a:rPr>
              <a:t>La social media policy serve a rendere chiara e trasparente la fruizione dei social e consente di arginare i problemi che potrebbero nascere con gli utenti e con i dipendenti.</a:t>
            </a:r>
            <a:endParaRPr lang="en-US" sz="1600" dirty="0">
              <a:latin typeface="Trebuchet MS" panose="020B0603020202020204" pitchFamily="34" charset="0"/>
            </a:endParaRP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D25E6CA6-F91C-4E32-8D06-9F04902FE4AF}"/>
              </a:ext>
            </a:extLst>
          </p:cNvPr>
          <p:cNvSpPr txBox="1">
            <a:spLocks/>
          </p:cNvSpPr>
          <p:nvPr/>
        </p:nvSpPr>
        <p:spPr>
          <a:xfrm>
            <a:off x="2739540" y="1099345"/>
            <a:ext cx="4040188" cy="47982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Social Media Policy</a:t>
            </a:r>
          </a:p>
        </p:txBody>
      </p:sp>
    </p:spTree>
    <p:extLst>
      <p:ext uri="{BB962C8B-B14F-4D97-AF65-F5344CB8AC3E}">
        <p14:creationId xmlns:p14="http://schemas.microsoft.com/office/powerpoint/2010/main" val="3948441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p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13296</TotalTime>
  <Words>3077</Words>
  <Application>Microsoft Office PowerPoint</Application>
  <PresentationFormat>Presentazione su schermo (16:9)</PresentationFormat>
  <Paragraphs>583</Paragraphs>
  <Slides>39</Slides>
  <Notes>0</Notes>
  <HiddenSlides>0</HiddenSlides>
  <MMClips>1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39</vt:i4>
      </vt:variant>
    </vt:vector>
  </HeadingPairs>
  <TitlesOfParts>
    <vt:vector size="48" baseType="lpstr">
      <vt:lpstr>Arial</vt:lpstr>
      <vt:lpstr>Arial MT</vt:lpstr>
      <vt:lpstr>Arial Narrow</vt:lpstr>
      <vt:lpstr>Calibri</vt:lpstr>
      <vt:lpstr>Symbol</vt:lpstr>
      <vt:lpstr>Tahoma</vt:lpstr>
      <vt:lpstr>Times New Roman</vt:lpstr>
      <vt:lpstr>Trebuchet MS</vt:lpstr>
      <vt:lpstr>Office Theme</vt:lpstr>
      <vt:lpstr>Dott. Nicola Capolupo Università degli Studi di Salerno</vt:lpstr>
      <vt:lpstr>Lo scenario</vt:lpstr>
      <vt:lpstr>Lo scenario</vt:lpstr>
      <vt:lpstr>Lo scenario</vt:lpstr>
      <vt:lpstr>Lo scenario</vt:lpstr>
      <vt:lpstr>Lo scenario</vt:lpstr>
      <vt:lpstr>Lo scenario</vt:lpstr>
      <vt:lpstr>Lo scenario</vt:lpstr>
      <vt:lpstr>Lo scenario</vt:lpstr>
      <vt:lpstr>Lo scenario</vt:lpstr>
      <vt:lpstr>Lo scenario</vt:lpstr>
      <vt:lpstr>Analisi Strategica</vt:lpstr>
      <vt:lpstr>Analisi Strategica</vt:lpstr>
      <vt:lpstr>Analisi Strategica</vt:lpstr>
      <vt:lpstr>Analisi Strategica</vt:lpstr>
      <vt:lpstr>Analisi Strategica</vt:lpstr>
      <vt:lpstr>Analisi Strategica</vt:lpstr>
      <vt:lpstr>Analisi Strategica</vt:lpstr>
      <vt:lpstr>Analisi Strategica</vt:lpstr>
      <vt:lpstr>Analisi Strategica</vt:lpstr>
      <vt:lpstr>Analisi strategica</vt:lpstr>
      <vt:lpstr>L’Analisi del Sentiment</vt:lpstr>
      <vt:lpstr>L’Analisi del Sentiment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L’Analisi del Sentiment</vt:lpstr>
      <vt:lpstr>Grazie per l’attenzione</vt:lpstr>
      <vt:lpstr>Esercitazione 1</vt:lpstr>
      <vt:lpstr>Esercitazione 1</vt:lpstr>
      <vt:lpstr>Esercitazione 1</vt:lpstr>
      <vt:lpstr>Esercitazione 1</vt:lpstr>
      <vt:lpstr>Esercitazione 2</vt:lpstr>
      <vt:lpstr>Esercitazione 3</vt:lpstr>
      <vt:lpstr>Esercitazione 3</vt:lpstr>
      <vt:lpstr>Esercitazione 3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Nicola CAPOLUPO</cp:lastModifiedBy>
  <cp:revision>157</cp:revision>
  <dcterms:created xsi:type="dcterms:W3CDTF">2013-08-21T19:17:07Z</dcterms:created>
  <dcterms:modified xsi:type="dcterms:W3CDTF">2023-07-20T16:19:16Z</dcterms:modified>
</cp:coreProperties>
</file>