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4" r:id="rId5"/>
    <p:sldMasterId id="2147483687" r:id="rId6"/>
    <p:sldMasterId id="2147483700" r:id="rId7"/>
    <p:sldMasterId id="2147483712" r:id="rId8"/>
    <p:sldMasterId id="2147483724" r:id="rId9"/>
  </p:sldMasterIdLst>
  <p:notesMasterIdLst>
    <p:notesMasterId r:id="rId122"/>
  </p:notesMasterIdLst>
  <p:handoutMasterIdLst>
    <p:handoutMasterId r:id="rId123"/>
  </p:handoutMasterIdLst>
  <p:sldIdLst>
    <p:sldId id="452" r:id="rId10"/>
    <p:sldId id="1225" r:id="rId11"/>
    <p:sldId id="688" r:id="rId12"/>
    <p:sldId id="1232" r:id="rId13"/>
    <p:sldId id="1233" r:id="rId14"/>
    <p:sldId id="1628" r:id="rId15"/>
    <p:sldId id="1234" r:id="rId16"/>
    <p:sldId id="687" r:id="rId17"/>
    <p:sldId id="1235" r:id="rId18"/>
    <p:sldId id="1477" r:id="rId19"/>
    <p:sldId id="1478" r:id="rId20"/>
    <p:sldId id="1539" r:id="rId21"/>
    <p:sldId id="1266" r:id="rId22"/>
    <p:sldId id="1261" r:id="rId23"/>
    <p:sldId id="1197" r:id="rId24"/>
    <p:sldId id="1010" r:id="rId25"/>
    <p:sldId id="1023" r:id="rId26"/>
    <p:sldId id="1024" r:id="rId27"/>
    <p:sldId id="487" r:id="rId28"/>
    <p:sldId id="698" r:id="rId29"/>
    <p:sldId id="489" r:id="rId30"/>
    <p:sldId id="777" r:id="rId31"/>
    <p:sldId id="779" r:id="rId32"/>
    <p:sldId id="780" r:id="rId33"/>
    <p:sldId id="773" r:id="rId34"/>
    <p:sldId id="1269" r:id="rId35"/>
    <p:sldId id="1282" r:id="rId36"/>
    <p:sldId id="493" r:id="rId37"/>
    <p:sldId id="280" r:id="rId38"/>
    <p:sldId id="473" r:id="rId39"/>
    <p:sldId id="474" r:id="rId40"/>
    <p:sldId id="648" r:id="rId41"/>
    <p:sldId id="1283" r:id="rId42"/>
    <p:sldId id="1572" r:id="rId43"/>
    <p:sldId id="671" r:id="rId44"/>
    <p:sldId id="1274" r:id="rId45"/>
    <p:sldId id="668" r:id="rId46"/>
    <p:sldId id="669" r:id="rId47"/>
    <p:sldId id="670" r:id="rId48"/>
    <p:sldId id="646" r:id="rId49"/>
    <p:sldId id="1277" r:id="rId50"/>
    <p:sldId id="1276" r:id="rId51"/>
    <p:sldId id="679" r:id="rId52"/>
    <p:sldId id="680" r:id="rId53"/>
    <p:sldId id="745" r:id="rId54"/>
    <p:sldId id="1091" r:id="rId55"/>
    <p:sldId id="302" r:id="rId56"/>
    <p:sldId id="303" r:id="rId57"/>
    <p:sldId id="304" r:id="rId58"/>
    <p:sldId id="305" r:id="rId59"/>
    <p:sldId id="1278" r:id="rId60"/>
    <p:sldId id="1271" r:id="rId61"/>
    <p:sldId id="657" r:id="rId62"/>
    <p:sldId id="1279" r:id="rId63"/>
    <p:sldId id="346" r:id="rId64"/>
    <p:sldId id="644" r:id="rId65"/>
    <p:sldId id="1246" r:id="rId66"/>
    <p:sldId id="643" r:id="rId67"/>
    <p:sldId id="1280" r:id="rId68"/>
    <p:sldId id="477" r:id="rId69"/>
    <p:sldId id="1568" r:id="rId70"/>
    <p:sldId id="820" r:id="rId71"/>
    <p:sldId id="980" r:id="rId72"/>
    <p:sldId id="1648" r:id="rId73"/>
    <p:sldId id="1649" r:id="rId74"/>
    <p:sldId id="1665" r:id="rId75"/>
    <p:sldId id="1666" r:id="rId76"/>
    <p:sldId id="1577" r:id="rId77"/>
    <p:sldId id="1650" r:id="rId78"/>
    <p:sldId id="1671" r:id="rId79"/>
    <p:sldId id="1651" r:id="rId80"/>
    <p:sldId id="1652" r:id="rId81"/>
    <p:sldId id="1653" r:id="rId82"/>
    <p:sldId id="1654" r:id="rId83"/>
    <p:sldId id="1655" r:id="rId84"/>
    <p:sldId id="1656" r:id="rId85"/>
    <p:sldId id="1657" r:id="rId86"/>
    <p:sldId id="1589" r:id="rId87"/>
    <p:sldId id="1590" r:id="rId88"/>
    <p:sldId id="1593" r:id="rId89"/>
    <p:sldId id="1594" r:id="rId90"/>
    <p:sldId id="1264" r:id="rId91"/>
    <p:sldId id="1634" r:id="rId92"/>
    <p:sldId id="1557" r:id="rId93"/>
    <p:sldId id="1311" r:id="rId94"/>
    <p:sldId id="1312" r:id="rId95"/>
    <p:sldId id="1310" r:id="rId96"/>
    <p:sldId id="1309" r:id="rId97"/>
    <p:sldId id="673" r:id="rId98"/>
    <p:sldId id="1281" r:id="rId99"/>
    <p:sldId id="709" r:id="rId100"/>
    <p:sldId id="1496" r:id="rId101"/>
    <p:sldId id="1495" r:id="rId102"/>
    <p:sldId id="1497" r:id="rId103"/>
    <p:sldId id="1054" r:id="rId104"/>
    <p:sldId id="1498" r:id="rId105"/>
    <p:sldId id="266" r:id="rId106"/>
    <p:sldId id="267" r:id="rId107"/>
    <p:sldId id="268" r:id="rId108"/>
    <p:sldId id="1494" r:id="rId109"/>
    <p:sldId id="271" r:id="rId110"/>
    <p:sldId id="272" r:id="rId111"/>
    <p:sldId id="273" r:id="rId112"/>
    <p:sldId id="274" r:id="rId113"/>
    <p:sldId id="275" r:id="rId114"/>
    <p:sldId id="276" r:id="rId115"/>
    <p:sldId id="347" r:id="rId116"/>
    <p:sldId id="348" r:id="rId117"/>
    <p:sldId id="277" r:id="rId118"/>
    <p:sldId id="1492" r:id="rId119"/>
    <p:sldId id="997" r:id="rId120"/>
    <p:sldId id="1677" r:id="rId12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oli di testa" id="{0AAC1B6C-0957-4656-A5C0-C7F531BAAF81}">
          <p14:sldIdLst>
            <p14:sldId id="452"/>
          </p14:sldIdLst>
        </p14:section>
        <p14:section name="Copertina e premesse" id="{A88ED0D5-8A0B-400D-AE93-8FCB8F787319}">
          <p14:sldIdLst/>
        </p14:section>
        <p14:section name="Le tre caratteristiche del digitale" id="{88387CA7-DCC1-4177-B818-A5178A93EE48}">
          <p14:sldIdLst>
            <p14:sldId id="1225"/>
            <p14:sldId id="688"/>
            <p14:sldId id="1232"/>
            <p14:sldId id="1233"/>
            <p14:sldId id="1628"/>
            <p14:sldId id="1234"/>
            <p14:sldId id="687"/>
            <p14:sldId id="1235"/>
            <p14:sldId id="1477"/>
            <p14:sldId id="1478"/>
            <p14:sldId id="1539"/>
          </p14:sldIdLst>
        </p14:section>
        <p14:section name="Consapevolezza" id="{487779B7-D6B3-4CCE-85F0-5C0040A418DD}">
          <p14:sldIdLst>
            <p14:sldId id="1266"/>
            <p14:sldId id="1261"/>
            <p14:sldId id="1197"/>
            <p14:sldId id="1010"/>
            <p14:sldId id="1023"/>
            <p14:sldId id="1024"/>
            <p14:sldId id="487"/>
            <p14:sldId id="698"/>
            <p14:sldId id="489"/>
            <p14:sldId id="777"/>
            <p14:sldId id="779"/>
            <p14:sldId id="780"/>
            <p14:sldId id="773"/>
            <p14:sldId id="1269"/>
          </p14:sldIdLst>
        </p14:section>
        <p14:section name="Il dramma dei numeri italiani" id="{F1A3BD7C-29FF-41BA-87F7-F96CF58F48B0}">
          <p14:sldIdLst>
            <p14:sldId id="1282"/>
            <p14:sldId id="493"/>
            <p14:sldId id="280"/>
            <p14:sldId id="473"/>
            <p14:sldId id="474"/>
            <p14:sldId id="648"/>
            <p14:sldId id="1283"/>
            <p14:sldId id="1572"/>
          </p14:sldIdLst>
        </p14:section>
        <p14:section name="Gestione del budget" id="{694ACE54-369B-4AFC-BAFB-C6DC6DC605E0}">
          <p14:sldIdLst>
            <p14:sldId id="671"/>
            <p14:sldId id="1274"/>
            <p14:sldId id="668"/>
            <p14:sldId id="669"/>
            <p14:sldId id="670"/>
            <p14:sldId id="646"/>
          </p14:sldIdLst>
        </p14:section>
        <p14:section name="RTD" id="{667A265F-FB3E-4A26-BAE8-D94260678BA4}">
          <p14:sldIdLst>
            <p14:sldId id="1277"/>
            <p14:sldId id="1276"/>
            <p14:sldId id="679"/>
          </p14:sldIdLst>
        </p14:section>
        <p14:section name="Tsunami burocratico" id="{45BA8F83-1A63-43AD-89C7-FFF461BD42A0}">
          <p14:sldIdLst>
            <p14:sldId id="680"/>
            <p14:sldId id="745"/>
            <p14:sldId id="1091"/>
            <p14:sldId id="302"/>
            <p14:sldId id="303"/>
            <p14:sldId id="304"/>
            <p14:sldId id="305"/>
            <p14:sldId id="1278"/>
            <p14:sldId id="1271"/>
            <p14:sldId id="657"/>
          </p14:sldIdLst>
        </p14:section>
        <p14:section name="Terremoto di Amatrice" id="{1D2B9B9A-C8B8-4659-95D8-B782C1344EB9}">
          <p14:sldIdLst>
            <p14:sldId id="1279"/>
            <p14:sldId id="346"/>
            <p14:sldId id="644"/>
            <p14:sldId id="1246"/>
          </p14:sldIdLst>
        </p14:section>
        <p14:section name="CAD" id="{760B90A6-46A0-4725-AACA-7590717CD91D}">
          <p14:sldIdLst>
            <p14:sldId id="643"/>
            <p14:sldId id="1280"/>
            <p14:sldId id="477"/>
            <p14:sldId id="1568"/>
          </p14:sldIdLst>
        </p14:section>
        <p14:section name="DESI" id="{D9090C89-7C1D-4071-AD38-BAE9428FA5A6}">
          <p14:sldIdLst>
            <p14:sldId id="820"/>
            <p14:sldId id="980"/>
            <p14:sldId id="1648"/>
            <p14:sldId id="1649"/>
            <p14:sldId id="1665"/>
            <p14:sldId id="1666"/>
            <p14:sldId id="1577"/>
            <p14:sldId id="1650"/>
            <p14:sldId id="1671"/>
            <p14:sldId id="1651"/>
            <p14:sldId id="1652"/>
            <p14:sldId id="1653"/>
            <p14:sldId id="1654"/>
            <p14:sldId id="1655"/>
            <p14:sldId id="1656"/>
            <p14:sldId id="1657"/>
            <p14:sldId id="1589"/>
            <p14:sldId id="1590"/>
            <p14:sldId id="1593"/>
            <p14:sldId id="1594"/>
            <p14:sldId id="1264"/>
            <p14:sldId id="1634"/>
          </p14:sldIdLst>
        </p14:section>
        <p14:section name="Servizi pubblici digitali" id="{ED5A5974-C43B-43C9-AEFF-5312CD6F6F2E}">
          <p14:sldIdLst>
            <p14:sldId id="1557"/>
            <p14:sldId id="1311"/>
            <p14:sldId id="1312"/>
            <p14:sldId id="1310"/>
            <p14:sldId id="1309"/>
            <p14:sldId id="673"/>
            <p14:sldId id="1281"/>
            <p14:sldId id="709"/>
            <p14:sldId id="1496"/>
            <p14:sldId id="1495"/>
            <p14:sldId id="1497"/>
            <p14:sldId id="1054"/>
            <p14:sldId id="1498"/>
            <p14:sldId id="266"/>
            <p14:sldId id="267"/>
            <p14:sldId id="268"/>
            <p14:sldId id="1494"/>
            <p14:sldId id="271"/>
            <p14:sldId id="272"/>
            <p14:sldId id="273"/>
            <p14:sldId id="274"/>
            <p14:sldId id="275"/>
            <p14:sldId id="276"/>
            <p14:sldId id="347"/>
            <p14:sldId id="348"/>
            <p14:sldId id="277"/>
            <p14:sldId id="1492"/>
            <p14:sldId id="997"/>
          </p14:sldIdLst>
        </p14:section>
        <p14:section name="Titoli di coda - Ringraziamenti" id="{7B23A534-1856-452B-8243-6BC21AF45C93}">
          <p14:sldIdLst>
            <p14:sldId id="1677"/>
          </p14:sldIdLst>
        </p14:section>
        <p14:section name="Mini rassegna stampa" id="{6A2C3F60-00E1-47D0-8912-6CE240A3EA3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533C"/>
    <a:srgbClr val="0563C1"/>
    <a:srgbClr val="0057BA"/>
    <a:srgbClr val="00B573"/>
    <a:srgbClr val="CF5F25"/>
    <a:srgbClr val="B3B3B2"/>
    <a:srgbClr val="2F5597"/>
    <a:srgbClr val="548235"/>
    <a:srgbClr val="2E75B6"/>
    <a:srgbClr val="BF9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522E7C-1DAF-41EF-97D8-07CCAE96F8E5}" v="48" dt="2023-06-14T07:32:15.116"/>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868" autoAdjust="0"/>
    <p:restoredTop sz="96370" autoAdjust="0"/>
  </p:normalViewPr>
  <p:slideViewPr>
    <p:cSldViewPr snapToGrid="0">
      <p:cViewPr varScale="1">
        <p:scale>
          <a:sx n="111" d="100"/>
          <a:sy n="111" d="100"/>
        </p:scale>
        <p:origin x="138"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slide" Target="slides/slide103.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handoutMaster" Target="handoutMasters/handoutMaster1.xml"/><Relationship Id="rId128" Type="http://schemas.microsoft.com/office/2016/11/relationships/changesInfo" Target="changesInfos/changesInfo1.xml"/><Relationship Id="rId5" Type="http://schemas.openxmlformats.org/officeDocument/2006/relationships/slideMaster" Target="slideMasters/slideMaster2.xml"/><Relationship Id="rId90" Type="http://schemas.openxmlformats.org/officeDocument/2006/relationships/slide" Target="slides/slide81.xml"/><Relationship Id="rId95" Type="http://schemas.openxmlformats.org/officeDocument/2006/relationships/slide" Target="slides/slide86.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13" Type="http://schemas.openxmlformats.org/officeDocument/2006/relationships/slide" Target="slides/slide104.xml"/><Relationship Id="rId118" Type="http://schemas.openxmlformats.org/officeDocument/2006/relationships/slide" Target="slides/slide109.xml"/><Relationship Id="rId12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openxmlformats.org/officeDocument/2006/relationships/slide" Target="slides/slide94.xml"/><Relationship Id="rId108" Type="http://schemas.openxmlformats.org/officeDocument/2006/relationships/slide" Target="slides/slide99.xml"/><Relationship Id="rId116" Type="http://schemas.openxmlformats.org/officeDocument/2006/relationships/slide" Target="slides/slide107.xml"/><Relationship Id="rId124" Type="http://schemas.openxmlformats.org/officeDocument/2006/relationships/presProps" Target="presProps.xml"/><Relationship Id="rId129" Type="http://schemas.microsoft.com/office/2015/10/relationships/revisionInfo" Target="revisionInfo.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11" Type="http://schemas.openxmlformats.org/officeDocument/2006/relationships/slide" Target="slides/slide102.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slide" Target="slides/slide97.xml"/><Relationship Id="rId114" Type="http://schemas.openxmlformats.org/officeDocument/2006/relationships/slide" Target="slides/slide105.xml"/><Relationship Id="rId119" Type="http://schemas.openxmlformats.org/officeDocument/2006/relationships/slide" Target="slides/slide110.xml"/><Relationship Id="rId127" Type="http://schemas.openxmlformats.org/officeDocument/2006/relationships/tableStyles" Target="tableStyle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61" Type="http://schemas.openxmlformats.org/officeDocument/2006/relationships/slide" Target="slides/slide52.xml"/><Relationship Id="rId82" Type="http://schemas.openxmlformats.org/officeDocument/2006/relationships/slide" Target="slides/slide7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istofari Fabio" userId="2cf9502e-925b-480a-920b-40e0289087a6" providerId="ADAL" clId="{A147FDDF-8CCD-4174-AD66-A1DC5404B9DD}"/>
    <pc:docChg chg="modSld">
      <pc:chgData name="Cristofari Fabio" userId="2cf9502e-925b-480a-920b-40e0289087a6" providerId="ADAL" clId="{A147FDDF-8CCD-4174-AD66-A1DC5404B9DD}" dt="2023-06-14T07:57:01.798" v="1" actId="207"/>
      <pc:docMkLst>
        <pc:docMk/>
      </pc:docMkLst>
      <pc:sldChg chg="modSp mod">
        <pc:chgData name="Cristofari Fabio" userId="2cf9502e-925b-480a-920b-40e0289087a6" providerId="ADAL" clId="{A147FDDF-8CCD-4174-AD66-A1DC5404B9DD}" dt="2023-06-14T07:57:01.798" v="1" actId="207"/>
        <pc:sldMkLst>
          <pc:docMk/>
          <pc:sldMk cId="3374339021" sldId="1677"/>
        </pc:sldMkLst>
        <pc:spChg chg="mod">
          <ac:chgData name="Cristofari Fabio" userId="2cf9502e-925b-480a-920b-40e0289087a6" providerId="ADAL" clId="{A147FDDF-8CCD-4174-AD66-A1DC5404B9DD}" dt="2023-06-14T07:57:01.798" v="1" actId="207"/>
          <ac:spMkLst>
            <pc:docMk/>
            <pc:sldMk cId="3374339021" sldId="1677"/>
            <ac:spMk id="6" creationId="{B764FAF0-CEDA-46F9-8A54-BAF152CEA8A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BEAC409E-2A53-4AFF-AB65-4983D8CD3F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a:extLst>
              <a:ext uri="{FF2B5EF4-FFF2-40B4-BE49-F238E27FC236}">
                <a16:creationId xmlns:a16="http://schemas.microsoft.com/office/drawing/2014/main" id="{A84377E6-ED8B-493F-BD7C-3A0FC167193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D588170-B26B-4777-AE89-1AB197FDDD8A}" type="datetimeFigureOut">
              <a:rPr lang="it-IT" smtClean="0"/>
              <a:t>14/06/2023</a:t>
            </a:fld>
            <a:endParaRPr lang="it-IT"/>
          </a:p>
        </p:txBody>
      </p:sp>
      <p:sp>
        <p:nvSpPr>
          <p:cNvPr id="4" name="Segnaposto piè di pagina 3">
            <a:extLst>
              <a:ext uri="{FF2B5EF4-FFF2-40B4-BE49-F238E27FC236}">
                <a16:creationId xmlns:a16="http://schemas.microsoft.com/office/drawing/2014/main" id="{8EC252DA-E0B5-4F72-A925-CC1064DF13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a:extLst>
              <a:ext uri="{FF2B5EF4-FFF2-40B4-BE49-F238E27FC236}">
                <a16:creationId xmlns:a16="http://schemas.microsoft.com/office/drawing/2014/main" id="{2FE9A1D6-02F5-43B9-B7EC-748B58C1584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3B18E8C-A78B-4054-8727-28C725E3CC24}" type="slidenum">
              <a:rPr lang="it-IT" smtClean="0"/>
              <a:t>‹N›</a:t>
            </a:fld>
            <a:endParaRPr lang="it-IT"/>
          </a:p>
        </p:txBody>
      </p:sp>
    </p:spTree>
    <p:extLst>
      <p:ext uri="{BB962C8B-B14F-4D97-AF65-F5344CB8AC3E}">
        <p14:creationId xmlns:p14="http://schemas.microsoft.com/office/powerpoint/2010/main" val="224176340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2547" cy="457712"/>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3852" y="0"/>
            <a:ext cx="2972547" cy="457712"/>
          </a:xfrm>
          <a:prstGeom prst="rect">
            <a:avLst/>
          </a:prstGeom>
        </p:spPr>
        <p:txBody>
          <a:bodyPr vert="horz" lIns="91440" tIns="45720" rIns="91440" bIns="45720" rtlCol="0"/>
          <a:lstStyle>
            <a:lvl1pPr algn="r">
              <a:defRPr sz="1200"/>
            </a:lvl1pPr>
          </a:lstStyle>
          <a:p>
            <a:fld id="{F632AF80-B770-49D7-8BF5-6A107101039E}" type="datetimeFigureOut">
              <a:rPr lang="it-IT" smtClean="0"/>
              <a:t>14/06/2023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480" y="4400176"/>
            <a:ext cx="5487041" cy="3600276"/>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6288"/>
            <a:ext cx="2972547" cy="457712"/>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3852" y="8686288"/>
            <a:ext cx="2972547" cy="457712"/>
          </a:xfrm>
          <a:prstGeom prst="rect">
            <a:avLst/>
          </a:prstGeom>
        </p:spPr>
        <p:txBody>
          <a:bodyPr vert="horz" lIns="91440" tIns="45720" rIns="91440" bIns="45720" rtlCol="0" anchor="b"/>
          <a:lstStyle>
            <a:lvl1pPr algn="r">
              <a:defRPr sz="1200"/>
            </a:lvl1pPr>
          </a:lstStyle>
          <a:p>
            <a:fld id="{3D12761F-9CB4-4C4C-8AD3-B6427BDACCBC}" type="slidenum">
              <a:rPr lang="it-IT" smtClean="0"/>
              <a:t>‹N›</a:t>
            </a:fld>
            <a:endParaRPr lang="it-IT"/>
          </a:p>
        </p:txBody>
      </p:sp>
    </p:spTree>
    <p:extLst>
      <p:ext uri="{BB962C8B-B14F-4D97-AF65-F5344CB8AC3E}">
        <p14:creationId xmlns:p14="http://schemas.microsoft.com/office/powerpoint/2010/main" val="246273712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3222766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Attias</a:t>
            </a:r>
            <a:endParaRPr lang="it-IT" dirty="0"/>
          </a:p>
        </p:txBody>
      </p:sp>
    </p:spTree>
    <p:extLst>
      <p:ext uri="{BB962C8B-B14F-4D97-AF65-F5344CB8AC3E}">
        <p14:creationId xmlns:p14="http://schemas.microsoft.com/office/powerpoint/2010/main" val="3613743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12761F-9CB4-4C4C-8AD3-B6427BDACCBC}" type="slidenum">
              <a:rPr kumimoji="0" lang="it-IT"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it-IT"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0573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12761F-9CB4-4C4C-8AD3-B6427BDACCBC}" type="slidenum">
              <a:rPr kumimoji="0" lang="it-IT"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it-IT"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5918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3134633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1761343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1367565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bwMode="auto">
          <a:xfrm>
            <a:off x="719403" y="76200"/>
            <a:ext cx="10670381"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a:lstStyle/>
          <a:p>
            <a:pPr lvl="0"/>
            <a:r>
              <a:rPr lang="it-IT" dirty="0"/>
              <a:t>Fare clic per modificare stile</a:t>
            </a:r>
          </a:p>
        </p:txBody>
      </p:sp>
      <p:sp>
        <p:nvSpPr>
          <p:cNvPr id="12" name="Rectangle 3"/>
          <p:cNvSpPr>
            <a:spLocks noGrp="1" noChangeArrowheads="1"/>
          </p:cNvSpPr>
          <p:nvPr>
            <p:ph idx="1"/>
          </p:nvPr>
        </p:nvSpPr>
        <p:spPr bwMode="auto">
          <a:xfrm>
            <a:off x="719403" y="1125538"/>
            <a:ext cx="10670381" cy="489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a:lstStyle/>
          <a:p>
            <a:pPr lvl="0"/>
            <a:r>
              <a:rPr lang="it-IT" noProof="0"/>
              <a:t>Click to edit Master text styles</a:t>
            </a:r>
          </a:p>
          <a:p>
            <a:pPr lvl="1"/>
            <a:r>
              <a:rPr lang="it-IT" noProof="0"/>
              <a:t>Second level</a:t>
            </a:r>
          </a:p>
          <a:p>
            <a:pPr lvl="2"/>
            <a:r>
              <a:rPr lang="it-IT" noProof="0"/>
              <a:t>Third level</a:t>
            </a:r>
          </a:p>
          <a:p>
            <a:pPr lvl="3"/>
            <a:r>
              <a:rPr lang="it-IT" noProof="0"/>
              <a:t>Fourth level</a:t>
            </a:r>
          </a:p>
        </p:txBody>
      </p:sp>
      <p:sp>
        <p:nvSpPr>
          <p:cNvPr id="4" name="Rectangle 6"/>
          <p:cNvSpPr>
            <a:spLocks noGrp="1" noChangeArrowheads="1"/>
          </p:cNvSpPr>
          <p:nvPr>
            <p:ph type="sldNum" sz="quarter" idx="10"/>
          </p:nvPr>
        </p:nvSpPr>
        <p:spPr/>
        <p:txBody>
          <a:bodyPr/>
          <a:lstStyle>
            <a:lvl1pPr>
              <a:defRPr>
                <a:solidFill>
                  <a:srgbClr val="FFFFFF"/>
                </a:solidFill>
              </a:defRPr>
            </a:lvl1pPr>
          </a:lstStyle>
          <a:p>
            <a:pPr>
              <a:defRPr/>
            </a:pPr>
            <a:fld id="{8D266BC9-6334-4BDB-9F17-10542131D9A0}" type="slidenum">
              <a:rPr lang="it-IT" altLang="it-IT"/>
              <a:pPr>
                <a:defRPr/>
              </a:pPr>
              <a:t>‹N›</a:t>
            </a:fld>
            <a:endParaRPr lang="it-IT" altLang="it-IT"/>
          </a:p>
        </p:txBody>
      </p:sp>
    </p:spTree>
    <p:extLst>
      <p:ext uri="{BB962C8B-B14F-4D97-AF65-F5344CB8AC3E}">
        <p14:creationId xmlns:p14="http://schemas.microsoft.com/office/powerpoint/2010/main" val="25591898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E079933F-B93B-2149-A3C7-13B49998C31B}" type="datetimeFigureOut">
              <a:rPr lang="it-IT" smtClean="0"/>
              <a:t>14/06/2023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CF03DA4-4E0C-854E-97C9-05BCBA278BE7}" type="slidenum">
              <a:rPr lang="it-IT" smtClean="0"/>
              <a:t>‹N›</a:t>
            </a:fld>
            <a:endParaRPr lang="it-IT"/>
          </a:p>
        </p:txBody>
      </p:sp>
    </p:spTree>
    <p:extLst>
      <p:ext uri="{BB962C8B-B14F-4D97-AF65-F5344CB8AC3E}">
        <p14:creationId xmlns:p14="http://schemas.microsoft.com/office/powerpoint/2010/main" val="7051616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E079933F-B93B-2149-A3C7-13B49998C31B}" type="datetimeFigureOut">
              <a:rPr lang="it-IT" smtClean="0"/>
              <a:t>14/06/2023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CF03DA4-4E0C-854E-97C9-05BCBA278BE7}" type="slidenum">
              <a:rPr lang="it-IT" smtClean="0"/>
              <a:t>‹N›</a:t>
            </a:fld>
            <a:endParaRPr lang="it-IT"/>
          </a:p>
        </p:txBody>
      </p:sp>
    </p:spTree>
    <p:extLst>
      <p:ext uri="{BB962C8B-B14F-4D97-AF65-F5344CB8AC3E}">
        <p14:creationId xmlns:p14="http://schemas.microsoft.com/office/powerpoint/2010/main" val="2554165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E079933F-B93B-2149-A3C7-13B49998C31B}" type="datetimeFigureOut">
              <a:rPr lang="it-IT" smtClean="0"/>
              <a:t>14/06/2023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CF03DA4-4E0C-854E-97C9-05BCBA278BE7}" type="slidenum">
              <a:rPr lang="it-IT" smtClean="0"/>
              <a:t>‹N›</a:t>
            </a:fld>
            <a:endParaRPr lang="it-IT"/>
          </a:p>
        </p:txBody>
      </p:sp>
    </p:spTree>
    <p:extLst>
      <p:ext uri="{BB962C8B-B14F-4D97-AF65-F5344CB8AC3E}">
        <p14:creationId xmlns:p14="http://schemas.microsoft.com/office/powerpoint/2010/main" val="40766827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E079933F-B93B-2149-A3C7-13B49998C31B}" type="datetimeFigureOut">
              <a:rPr lang="it-IT" smtClean="0"/>
              <a:t>14/06/2023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CF03DA4-4E0C-854E-97C9-05BCBA278BE7}" type="slidenum">
              <a:rPr lang="it-IT" smtClean="0"/>
              <a:t>‹N›</a:t>
            </a:fld>
            <a:endParaRPr lang="it-IT"/>
          </a:p>
        </p:txBody>
      </p:sp>
    </p:spTree>
    <p:extLst>
      <p:ext uri="{BB962C8B-B14F-4D97-AF65-F5344CB8AC3E}">
        <p14:creationId xmlns:p14="http://schemas.microsoft.com/office/powerpoint/2010/main" val="33724573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E079933F-B93B-2149-A3C7-13B49998C31B}" type="datetimeFigureOut">
              <a:rPr lang="it-IT" smtClean="0"/>
              <a:t>14/06/2023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ACF03DA4-4E0C-854E-97C9-05BCBA278BE7}" type="slidenum">
              <a:rPr lang="it-IT" smtClean="0"/>
              <a:t>‹N›</a:t>
            </a:fld>
            <a:endParaRPr lang="it-IT"/>
          </a:p>
        </p:txBody>
      </p:sp>
    </p:spTree>
    <p:extLst>
      <p:ext uri="{BB962C8B-B14F-4D97-AF65-F5344CB8AC3E}">
        <p14:creationId xmlns:p14="http://schemas.microsoft.com/office/powerpoint/2010/main" val="36220262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E079933F-B93B-2149-A3C7-13B49998C31B}" type="datetimeFigureOut">
              <a:rPr lang="it-IT" smtClean="0"/>
              <a:t>14/06/2023</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ACF03DA4-4E0C-854E-97C9-05BCBA278BE7}" type="slidenum">
              <a:rPr lang="it-IT" smtClean="0"/>
              <a:t>‹N›</a:t>
            </a:fld>
            <a:endParaRPr lang="it-IT"/>
          </a:p>
        </p:txBody>
      </p:sp>
    </p:spTree>
    <p:extLst>
      <p:ext uri="{BB962C8B-B14F-4D97-AF65-F5344CB8AC3E}">
        <p14:creationId xmlns:p14="http://schemas.microsoft.com/office/powerpoint/2010/main" val="5773162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79933F-B93B-2149-A3C7-13B49998C31B}" type="datetimeFigureOut">
              <a:rPr lang="it-IT" smtClean="0"/>
              <a:t>14/06/2023</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ACF03DA4-4E0C-854E-97C9-05BCBA278BE7}" type="slidenum">
              <a:rPr lang="it-IT" smtClean="0"/>
              <a:t>‹N›</a:t>
            </a:fld>
            <a:endParaRPr lang="it-IT"/>
          </a:p>
        </p:txBody>
      </p:sp>
    </p:spTree>
    <p:extLst>
      <p:ext uri="{BB962C8B-B14F-4D97-AF65-F5344CB8AC3E}">
        <p14:creationId xmlns:p14="http://schemas.microsoft.com/office/powerpoint/2010/main" val="811810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14323022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E079933F-B93B-2149-A3C7-13B49998C31B}" type="datetimeFigureOut">
              <a:rPr lang="it-IT" smtClean="0"/>
              <a:t>14/06/2023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CF03DA4-4E0C-854E-97C9-05BCBA278BE7}" type="slidenum">
              <a:rPr lang="it-IT" smtClean="0"/>
              <a:t>‹N›</a:t>
            </a:fld>
            <a:endParaRPr lang="it-IT"/>
          </a:p>
        </p:txBody>
      </p:sp>
    </p:spTree>
    <p:extLst>
      <p:ext uri="{BB962C8B-B14F-4D97-AF65-F5344CB8AC3E}">
        <p14:creationId xmlns:p14="http://schemas.microsoft.com/office/powerpoint/2010/main" val="21730597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E079933F-B93B-2149-A3C7-13B49998C31B}" type="datetimeFigureOut">
              <a:rPr lang="it-IT" smtClean="0"/>
              <a:t>14/06/2023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CF03DA4-4E0C-854E-97C9-05BCBA278BE7}" type="slidenum">
              <a:rPr lang="it-IT" smtClean="0"/>
              <a:t>‹N›</a:t>
            </a:fld>
            <a:endParaRPr lang="it-IT"/>
          </a:p>
        </p:txBody>
      </p:sp>
    </p:spTree>
    <p:extLst>
      <p:ext uri="{BB962C8B-B14F-4D97-AF65-F5344CB8AC3E}">
        <p14:creationId xmlns:p14="http://schemas.microsoft.com/office/powerpoint/2010/main" val="24285621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E079933F-B93B-2149-A3C7-13B49998C31B}" type="datetimeFigureOut">
              <a:rPr lang="it-IT" smtClean="0"/>
              <a:t>14/06/2023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CF03DA4-4E0C-854E-97C9-05BCBA278BE7}" type="slidenum">
              <a:rPr lang="it-IT" smtClean="0"/>
              <a:t>‹N›</a:t>
            </a:fld>
            <a:endParaRPr lang="it-IT"/>
          </a:p>
        </p:txBody>
      </p:sp>
    </p:spTree>
    <p:extLst>
      <p:ext uri="{BB962C8B-B14F-4D97-AF65-F5344CB8AC3E}">
        <p14:creationId xmlns:p14="http://schemas.microsoft.com/office/powerpoint/2010/main" val="30927593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E079933F-B93B-2149-A3C7-13B49998C31B}" type="datetimeFigureOut">
              <a:rPr lang="it-IT" smtClean="0"/>
              <a:t>14/06/2023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CF03DA4-4E0C-854E-97C9-05BCBA278BE7}" type="slidenum">
              <a:rPr lang="it-IT" smtClean="0"/>
              <a:t>‹N›</a:t>
            </a:fld>
            <a:endParaRPr lang="it-IT"/>
          </a:p>
        </p:txBody>
      </p:sp>
    </p:spTree>
    <p:extLst>
      <p:ext uri="{BB962C8B-B14F-4D97-AF65-F5344CB8AC3E}">
        <p14:creationId xmlns:p14="http://schemas.microsoft.com/office/powerpoint/2010/main" val="8687465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bwMode="auto">
          <a:xfrm>
            <a:off x="719404" y="76200"/>
            <a:ext cx="10670381"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a:lstStyle/>
          <a:p>
            <a:pPr lvl="0"/>
            <a:r>
              <a:rPr lang="it-IT" dirty="0"/>
              <a:t>Fare clic per modificare stile</a:t>
            </a:r>
          </a:p>
        </p:txBody>
      </p:sp>
      <p:sp>
        <p:nvSpPr>
          <p:cNvPr id="12" name="Rectangle 3"/>
          <p:cNvSpPr>
            <a:spLocks noGrp="1" noChangeArrowheads="1"/>
          </p:cNvSpPr>
          <p:nvPr>
            <p:ph idx="1"/>
          </p:nvPr>
        </p:nvSpPr>
        <p:spPr bwMode="auto">
          <a:xfrm>
            <a:off x="719404" y="1125538"/>
            <a:ext cx="10670381" cy="489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a:lstStyle/>
          <a:p>
            <a:pPr lvl="0"/>
            <a:r>
              <a:rPr lang="it-IT" noProof="0"/>
              <a:t>Click to edit Master text styles</a:t>
            </a:r>
          </a:p>
          <a:p>
            <a:pPr lvl="1"/>
            <a:r>
              <a:rPr lang="it-IT" noProof="0"/>
              <a:t>Second level</a:t>
            </a:r>
          </a:p>
          <a:p>
            <a:pPr lvl="2"/>
            <a:r>
              <a:rPr lang="it-IT" noProof="0"/>
              <a:t>Third level</a:t>
            </a:r>
          </a:p>
          <a:p>
            <a:pPr lvl="3"/>
            <a:r>
              <a:rPr lang="it-IT" noProof="0"/>
              <a:t>Fourth level</a:t>
            </a:r>
          </a:p>
        </p:txBody>
      </p:sp>
      <p:sp>
        <p:nvSpPr>
          <p:cNvPr id="4" name="Rectangle 6"/>
          <p:cNvSpPr>
            <a:spLocks noGrp="1" noChangeArrowheads="1"/>
          </p:cNvSpPr>
          <p:nvPr>
            <p:ph type="sldNum" sz="quarter" idx="10"/>
          </p:nvPr>
        </p:nvSpPr>
        <p:spPr/>
        <p:txBody>
          <a:bodyPr/>
          <a:lstStyle>
            <a:lvl1pPr>
              <a:defRPr>
                <a:solidFill>
                  <a:srgbClr val="FFFFFF"/>
                </a:solidFill>
              </a:defRPr>
            </a:lvl1pPr>
          </a:lstStyle>
          <a:p>
            <a:pPr>
              <a:defRPr/>
            </a:pPr>
            <a:fld id="{8D266BC9-6334-4BDB-9F17-10542131D9A0}" type="slidenum">
              <a:rPr lang="it-IT" altLang="it-IT" smtClean="0"/>
              <a:pPr>
                <a:defRPr/>
              </a:pPr>
              <a:t>‹N›</a:t>
            </a:fld>
            <a:endParaRPr lang="it-IT" altLang="it-IT"/>
          </a:p>
        </p:txBody>
      </p:sp>
    </p:spTree>
    <p:extLst>
      <p:ext uri="{BB962C8B-B14F-4D97-AF65-F5344CB8AC3E}">
        <p14:creationId xmlns:p14="http://schemas.microsoft.com/office/powerpoint/2010/main" val="458349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04FAA2-737B-4EC1-B507-4E5F35340F85}"/>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248EB6A0-92B5-496B-BB59-9D8215BE8E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4B5759C-1C60-4732-8E5B-345A990523CF}"/>
              </a:ext>
            </a:extLst>
          </p:cNvPr>
          <p:cNvSpPr>
            <a:spLocks noGrp="1"/>
          </p:cNvSpPr>
          <p:nvPr>
            <p:ph type="dt" sz="half" idx="10"/>
          </p:nvPr>
        </p:nvSpPr>
        <p:spPr/>
        <p:txBody>
          <a:bodyPr/>
          <a:lstStyle/>
          <a:p>
            <a:fld id="{D70A6549-97FE-42FD-BF96-4E0A7CAA545B}" type="datetimeFigureOut">
              <a:rPr lang="it-IT" smtClean="0"/>
              <a:t>14/06/2023</a:t>
            </a:fld>
            <a:endParaRPr lang="it-IT"/>
          </a:p>
        </p:txBody>
      </p:sp>
      <p:sp>
        <p:nvSpPr>
          <p:cNvPr id="5" name="Segnaposto piè di pagina 4">
            <a:extLst>
              <a:ext uri="{FF2B5EF4-FFF2-40B4-BE49-F238E27FC236}">
                <a16:creationId xmlns:a16="http://schemas.microsoft.com/office/drawing/2014/main" id="{5EF40048-1CD9-4DD9-91A5-94F0BFADB19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40AEE52-812D-45EB-A80D-4516C390FCBE}"/>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16509531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FB2C9EE-A198-4790-89B2-DADECC5A8BD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984DA2B-D8B2-4A73-92CB-96CB2E102321}"/>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8785260-C2E8-45FF-92C8-4D72379F0B04}"/>
              </a:ext>
            </a:extLst>
          </p:cNvPr>
          <p:cNvSpPr>
            <a:spLocks noGrp="1"/>
          </p:cNvSpPr>
          <p:nvPr>
            <p:ph type="dt" sz="half" idx="10"/>
          </p:nvPr>
        </p:nvSpPr>
        <p:spPr/>
        <p:txBody>
          <a:bodyPr/>
          <a:lstStyle/>
          <a:p>
            <a:fld id="{D70A6549-97FE-42FD-BF96-4E0A7CAA545B}" type="datetimeFigureOut">
              <a:rPr lang="it-IT" smtClean="0"/>
              <a:t>14/06/2023</a:t>
            </a:fld>
            <a:endParaRPr lang="it-IT"/>
          </a:p>
        </p:txBody>
      </p:sp>
      <p:sp>
        <p:nvSpPr>
          <p:cNvPr id="5" name="Segnaposto piè di pagina 4">
            <a:extLst>
              <a:ext uri="{FF2B5EF4-FFF2-40B4-BE49-F238E27FC236}">
                <a16:creationId xmlns:a16="http://schemas.microsoft.com/office/drawing/2014/main" id="{1D3EB078-A6A2-4400-B699-1A56FFE44E9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C657275-5A1C-45B3-A009-AF100057D88B}"/>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9180413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1D364D-4D56-4A42-8FC2-0ABBBEA8A8AA}"/>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B822C7C3-F9BF-4986-BFEA-F9D2B5C4EB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a:extLst>
              <a:ext uri="{FF2B5EF4-FFF2-40B4-BE49-F238E27FC236}">
                <a16:creationId xmlns:a16="http://schemas.microsoft.com/office/drawing/2014/main" id="{A45AFB7D-0176-4B78-8461-E1503F8E02E9}"/>
              </a:ext>
            </a:extLst>
          </p:cNvPr>
          <p:cNvSpPr>
            <a:spLocks noGrp="1"/>
          </p:cNvSpPr>
          <p:nvPr>
            <p:ph type="dt" sz="half" idx="10"/>
          </p:nvPr>
        </p:nvSpPr>
        <p:spPr/>
        <p:txBody>
          <a:bodyPr/>
          <a:lstStyle/>
          <a:p>
            <a:fld id="{D70A6549-97FE-42FD-BF96-4E0A7CAA545B}" type="datetimeFigureOut">
              <a:rPr lang="it-IT" smtClean="0"/>
              <a:t>14/06/2023</a:t>
            </a:fld>
            <a:endParaRPr lang="it-IT"/>
          </a:p>
        </p:txBody>
      </p:sp>
      <p:sp>
        <p:nvSpPr>
          <p:cNvPr id="5" name="Segnaposto piè di pagina 4">
            <a:extLst>
              <a:ext uri="{FF2B5EF4-FFF2-40B4-BE49-F238E27FC236}">
                <a16:creationId xmlns:a16="http://schemas.microsoft.com/office/drawing/2014/main" id="{9B8CAEA9-480B-4C8E-86D4-8849A502449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6F74E2B-48B0-408B-B7DC-55697FD4FE9E}"/>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34684234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F53052-27F9-4375-823C-E69D3EEFFC0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78DD0BA-70BD-4E9A-8765-2E740304FFC1}"/>
              </a:ext>
            </a:extLst>
          </p:cNvPr>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A221D5A1-30AD-4553-B9F7-BFBFE89B1AC1}"/>
              </a:ext>
            </a:extLst>
          </p:cNvPr>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F1251E75-6780-46C1-8BDA-222042465FBB}"/>
              </a:ext>
            </a:extLst>
          </p:cNvPr>
          <p:cNvSpPr>
            <a:spLocks noGrp="1"/>
          </p:cNvSpPr>
          <p:nvPr>
            <p:ph type="dt" sz="half" idx="10"/>
          </p:nvPr>
        </p:nvSpPr>
        <p:spPr/>
        <p:txBody>
          <a:bodyPr/>
          <a:lstStyle/>
          <a:p>
            <a:fld id="{D70A6549-97FE-42FD-BF96-4E0A7CAA545B}" type="datetimeFigureOut">
              <a:rPr lang="it-IT" smtClean="0"/>
              <a:t>14/06/2023</a:t>
            </a:fld>
            <a:endParaRPr lang="it-IT"/>
          </a:p>
        </p:txBody>
      </p:sp>
      <p:sp>
        <p:nvSpPr>
          <p:cNvPr id="6" name="Segnaposto piè di pagina 5">
            <a:extLst>
              <a:ext uri="{FF2B5EF4-FFF2-40B4-BE49-F238E27FC236}">
                <a16:creationId xmlns:a16="http://schemas.microsoft.com/office/drawing/2014/main" id="{A910D0D6-D41F-4312-8947-2E1C247E84D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39884EC-7081-4FD3-ABF9-C5D8B304FFDB}"/>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19836492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A86387-A6D1-4D67-99F8-4F584CC98BAB}"/>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481E56B-9D42-4EC7-9212-F57B351A88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98E43328-DE72-43CC-B5EA-4972883FA65B}"/>
              </a:ext>
            </a:extLst>
          </p:cNvPr>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F055C36D-2538-418A-8D1B-2AC46CA4DA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A048C1D4-F793-4CC2-BAD0-A96E300EC7F8}"/>
              </a:ext>
            </a:extLst>
          </p:cNvPr>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9CD56354-333B-479B-957B-A178584FED9C}"/>
              </a:ext>
            </a:extLst>
          </p:cNvPr>
          <p:cNvSpPr>
            <a:spLocks noGrp="1"/>
          </p:cNvSpPr>
          <p:nvPr>
            <p:ph type="dt" sz="half" idx="10"/>
          </p:nvPr>
        </p:nvSpPr>
        <p:spPr/>
        <p:txBody>
          <a:bodyPr/>
          <a:lstStyle/>
          <a:p>
            <a:fld id="{D70A6549-97FE-42FD-BF96-4E0A7CAA545B}" type="datetimeFigureOut">
              <a:rPr lang="it-IT" smtClean="0"/>
              <a:t>14/06/2023</a:t>
            </a:fld>
            <a:endParaRPr lang="it-IT"/>
          </a:p>
        </p:txBody>
      </p:sp>
      <p:sp>
        <p:nvSpPr>
          <p:cNvPr id="8" name="Segnaposto piè di pagina 7">
            <a:extLst>
              <a:ext uri="{FF2B5EF4-FFF2-40B4-BE49-F238E27FC236}">
                <a16:creationId xmlns:a16="http://schemas.microsoft.com/office/drawing/2014/main" id="{309E8CC4-5C5B-4910-A931-D986A7E8D219}"/>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8153D46F-43B4-4377-8BFC-25BB74C1B2D2}"/>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1418640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41241450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896722-51D1-42D3-BDB5-7FC0BA69AFA9}"/>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40432FBC-1719-41CF-9755-A2A3AB63A9DA}"/>
              </a:ext>
            </a:extLst>
          </p:cNvPr>
          <p:cNvSpPr>
            <a:spLocks noGrp="1"/>
          </p:cNvSpPr>
          <p:nvPr>
            <p:ph type="dt" sz="half" idx="10"/>
          </p:nvPr>
        </p:nvSpPr>
        <p:spPr/>
        <p:txBody>
          <a:bodyPr/>
          <a:lstStyle/>
          <a:p>
            <a:fld id="{D70A6549-97FE-42FD-BF96-4E0A7CAA545B}" type="datetimeFigureOut">
              <a:rPr lang="it-IT" smtClean="0"/>
              <a:t>14/06/2023</a:t>
            </a:fld>
            <a:endParaRPr lang="it-IT"/>
          </a:p>
        </p:txBody>
      </p:sp>
      <p:sp>
        <p:nvSpPr>
          <p:cNvPr id="4" name="Segnaposto piè di pagina 3">
            <a:extLst>
              <a:ext uri="{FF2B5EF4-FFF2-40B4-BE49-F238E27FC236}">
                <a16:creationId xmlns:a16="http://schemas.microsoft.com/office/drawing/2014/main" id="{2CE5FFCB-95DA-4E8E-AD15-E14E313C8ABC}"/>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7A5450C2-DE7A-4EAC-AEA5-36E13D8CE4BE}"/>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977634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0CBBCA65-F6F0-4E61-AC3E-DEAE71DC342A}"/>
              </a:ext>
            </a:extLst>
          </p:cNvPr>
          <p:cNvSpPr>
            <a:spLocks noGrp="1"/>
          </p:cNvSpPr>
          <p:nvPr>
            <p:ph type="dt" sz="half" idx="10"/>
          </p:nvPr>
        </p:nvSpPr>
        <p:spPr/>
        <p:txBody>
          <a:bodyPr/>
          <a:lstStyle/>
          <a:p>
            <a:fld id="{D70A6549-97FE-42FD-BF96-4E0A7CAA545B}" type="datetimeFigureOut">
              <a:rPr lang="it-IT" smtClean="0"/>
              <a:t>14/06/2023</a:t>
            </a:fld>
            <a:endParaRPr lang="it-IT"/>
          </a:p>
        </p:txBody>
      </p:sp>
      <p:sp>
        <p:nvSpPr>
          <p:cNvPr id="3" name="Segnaposto piè di pagina 2">
            <a:extLst>
              <a:ext uri="{FF2B5EF4-FFF2-40B4-BE49-F238E27FC236}">
                <a16:creationId xmlns:a16="http://schemas.microsoft.com/office/drawing/2014/main" id="{342860D4-FB0F-4B11-8F9B-330DAEDAAA7E}"/>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1ECC86E7-B10E-4092-BE68-6A2E972F542C}"/>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25483608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1AD733E-53FC-495B-A15D-28311B8AF9B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55B27F2-D8B9-4A38-AA04-5F892AED1C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63CB09EB-2895-4507-906C-DB9366EE01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A1B293FB-CEFD-4F7D-AADE-44A04343A00E}"/>
              </a:ext>
            </a:extLst>
          </p:cNvPr>
          <p:cNvSpPr>
            <a:spLocks noGrp="1"/>
          </p:cNvSpPr>
          <p:nvPr>
            <p:ph type="dt" sz="half" idx="10"/>
          </p:nvPr>
        </p:nvSpPr>
        <p:spPr/>
        <p:txBody>
          <a:bodyPr/>
          <a:lstStyle/>
          <a:p>
            <a:fld id="{D70A6549-97FE-42FD-BF96-4E0A7CAA545B}" type="datetimeFigureOut">
              <a:rPr lang="it-IT" smtClean="0"/>
              <a:t>14/06/2023</a:t>
            </a:fld>
            <a:endParaRPr lang="it-IT"/>
          </a:p>
        </p:txBody>
      </p:sp>
      <p:sp>
        <p:nvSpPr>
          <p:cNvPr id="6" name="Segnaposto piè di pagina 5">
            <a:extLst>
              <a:ext uri="{FF2B5EF4-FFF2-40B4-BE49-F238E27FC236}">
                <a16:creationId xmlns:a16="http://schemas.microsoft.com/office/drawing/2014/main" id="{1B7643FC-23DD-4AAD-B92C-BD7336B6FA8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B63868C-32D5-4E02-9D0B-A8379516D786}"/>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41720718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2227684-7FA9-4D45-9514-8AF14F414FD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C6F6BA6D-1AFE-45A1-8AFB-339B2461B8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5A59E643-84E5-4925-B895-4E6E1EA899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0EC2D4F4-83D2-420D-8766-D770FA2FC317}"/>
              </a:ext>
            </a:extLst>
          </p:cNvPr>
          <p:cNvSpPr>
            <a:spLocks noGrp="1"/>
          </p:cNvSpPr>
          <p:nvPr>
            <p:ph type="dt" sz="half" idx="10"/>
          </p:nvPr>
        </p:nvSpPr>
        <p:spPr/>
        <p:txBody>
          <a:bodyPr/>
          <a:lstStyle/>
          <a:p>
            <a:fld id="{D70A6549-97FE-42FD-BF96-4E0A7CAA545B}" type="datetimeFigureOut">
              <a:rPr lang="it-IT" smtClean="0"/>
              <a:t>14/06/2023</a:t>
            </a:fld>
            <a:endParaRPr lang="it-IT"/>
          </a:p>
        </p:txBody>
      </p:sp>
      <p:sp>
        <p:nvSpPr>
          <p:cNvPr id="6" name="Segnaposto piè di pagina 5">
            <a:extLst>
              <a:ext uri="{FF2B5EF4-FFF2-40B4-BE49-F238E27FC236}">
                <a16:creationId xmlns:a16="http://schemas.microsoft.com/office/drawing/2014/main" id="{C9439E0D-3A0C-4BD2-9CFE-D25889D4890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D0FC011C-7D46-4371-94FD-2B1671A3D6D1}"/>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36492791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8BFBA4-D874-48E0-934B-4CA0E8E2F8E3}"/>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3657155-F54B-43B2-97A3-A1C9A2FADA6E}"/>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130891F-2A94-462D-AF95-BFE659707FFB}"/>
              </a:ext>
            </a:extLst>
          </p:cNvPr>
          <p:cNvSpPr>
            <a:spLocks noGrp="1"/>
          </p:cNvSpPr>
          <p:nvPr>
            <p:ph type="dt" sz="half" idx="10"/>
          </p:nvPr>
        </p:nvSpPr>
        <p:spPr/>
        <p:txBody>
          <a:bodyPr/>
          <a:lstStyle/>
          <a:p>
            <a:fld id="{D70A6549-97FE-42FD-BF96-4E0A7CAA545B}" type="datetimeFigureOut">
              <a:rPr lang="it-IT" smtClean="0"/>
              <a:t>14/06/2023</a:t>
            </a:fld>
            <a:endParaRPr lang="it-IT"/>
          </a:p>
        </p:txBody>
      </p:sp>
      <p:sp>
        <p:nvSpPr>
          <p:cNvPr id="5" name="Segnaposto piè di pagina 4">
            <a:extLst>
              <a:ext uri="{FF2B5EF4-FFF2-40B4-BE49-F238E27FC236}">
                <a16:creationId xmlns:a16="http://schemas.microsoft.com/office/drawing/2014/main" id="{BCBD4605-257D-48C6-8F24-03D5CCDF085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A850CE1-076B-4066-9F72-C84109C75FD6}"/>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35303837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ECC3ED1-A0F2-47B8-948A-7D45E461FAD7}"/>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B470364B-18AD-4732-ACAA-F45A2729763D}"/>
              </a:ext>
            </a:extLst>
          </p:cNvPr>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7BABB09-0C6D-44C6-9ACA-7ACB8EE3DBA3}"/>
              </a:ext>
            </a:extLst>
          </p:cNvPr>
          <p:cNvSpPr>
            <a:spLocks noGrp="1"/>
          </p:cNvSpPr>
          <p:nvPr>
            <p:ph type="dt" sz="half" idx="10"/>
          </p:nvPr>
        </p:nvSpPr>
        <p:spPr/>
        <p:txBody>
          <a:bodyPr/>
          <a:lstStyle/>
          <a:p>
            <a:fld id="{D70A6549-97FE-42FD-BF96-4E0A7CAA545B}" type="datetimeFigureOut">
              <a:rPr lang="it-IT" smtClean="0"/>
              <a:t>14/06/2023</a:t>
            </a:fld>
            <a:endParaRPr lang="it-IT"/>
          </a:p>
        </p:txBody>
      </p:sp>
      <p:sp>
        <p:nvSpPr>
          <p:cNvPr id="5" name="Segnaposto piè di pagina 4">
            <a:extLst>
              <a:ext uri="{FF2B5EF4-FFF2-40B4-BE49-F238E27FC236}">
                <a16:creationId xmlns:a16="http://schemas.microsoft.com/office/drawing/2014/main" id="{E1D47B3F-AFB3-41E5-AD5B-DB08A81D951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9EE91B8-7323-4B0E-90CE-57B98E77A031}"/>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14264500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bwMode="auto">
          <a:xfrm>
            <a:off x="719403" y="76200"/>
            <a:ext cx="10670381"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a:lstStyle/>
          <a:p>
            <a:pPr lvl="0"/>
            <a:r>
              <a:rPr lang="it-IT" dirty="0"/>
              <a:t>Fare clic per modificare stile</a:t>
            </a:r>
          </a:p>
        </p:txBody>
      </p:sp>
      <p:sp>
        <p:nvSpPr>
          <p:cNvPr id="12" name="Rectangle 3"/>
          <p:cNvSpPr>
            <a:spLocks noGrp="1" noChangeArrowheads="1"/>
          </p:cNvSpPr>
          <p:nvPr>
            <p:ph idx="1"/>
          </p:nvPr>
        </p:nvSpPr>
        <p:spPr bwMode="auto">
          <a:xfrm>
            <a:off x="719403" y="1125538"/>
            <a:ext cx="10670381" cy="489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a:lstStyle/>
          <a:p>
            <a:pPr lvl="0"/>
            <a:r>
              <a:rPr lang="it-IT" noProof="0"/>
              <a:t>Click to edit Master text styles</a:t>
            </a:r>
          </a:p>
          <a:p>
            <a:pPr lvl="1"/>
            <a:r>
              <a:rPr lang="it-IT" noProof="0"/>
              <a:t>Second level</a:t>
            </a:r>
          </a:p>
          <a:p>
            <a:pPr lvl="2"/>
            <a:r>
              <a:rPr lang="it-IT" noProof="0"/>
              <a:t>Third level</a:t>
            </a:r>
          </a:p>
          <a:p>
            <a:pPr lvl="3"/>
            <a:r>
              <a:rPr lang="it-IT" noProof="0"/>
              <a:t>Fourth level</a:t>
            </a:r>
          </a:p>
        </p:txBody>
      </p:sp>
      <p:sp>
        <p:nvSpPr>
          <p:cNvPr id="4" name="Rectangle 6"/>
          <p:cNvSpPr>
            <a:spLocks noGrp="1" noChangeArrowheads="1"/>
          </p:cNvSpPr>
          <p:nvPr>
            <p:ph type="sldNum" sz="quarter" idx="10"/>
          </p:nvPr>
        </p:nvSpPr>
        <p:spPr/>
        <p:txBody>
          <a:bodyPr/>
          <a:lstStyle>
            <a:lvl1pPr>
              <a:defRPr>
                <a:solidFill>
                  <a:srgbClr val="FFFFFF"/>
                </a:solidFill>
              </a:defRPr>
            </a:lvl1pPr>
          </a:lstStyle>
          <a:p>
            <a:pPr>
              <a:defRPr/>
            </a:pPr>
            <a:fld id="{8D266BC9-6334-4BDB-9F17-10542131D9A0}" type="slidenum">
              <a:rPr lang="it-IT" altLang="it-IT"/>
              <a:pPr>
                <a:defRPr/>
              </a:pPr>
              <a:t>‹N›</a:t>
            </a:fld>
            <a:endParaRPr lang="it-IT" altLang="it-IT"/>
          </a:p>
        </p:txBody>
      </p:sp>
    </p:spTree>
    <p:extLst>
      <p:ext uri="{BB962C8B-B14F-4D97-AF65-F5344CB8AC3E}">
        <p14:creationId xmlns:p14="http://schemas.microsoft.com/office/powerpoint/2010/main" val="3969783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7538693-9A3C-4C79-9D3B-64A958E4CF66}"/>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D3FB32B5-8927-4E69-B57A-8E0E07C700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D826C2E8-7EF5-4FCC-89A9-A17485873C7D}"/>
              </a:ext>
            </a:extLst>
          </p:cNvPr>
          <p:cNvSpPr>
            <a:spLocks noGrp="1"/>
          </p:cNvSpPr>
          <p:nvPr>
            <p:ph type="dt" sz="half" idx="10"/>
          </p:nvPr>
        </p:nvSpPr>
        <p:spPr/>
        <p:txBody>
          <a:bodyPr/>
          <a:lstStyle/>
          <a:p>
            <a:fld id="{15322C3E-9B60-4DBE-A6FB-D0E5DAF30AD9}" type="datetimeFigureOut">
              <a:rPr lang="it-IT" smtClean="0"/>
              <a:t>14/06/2023</a:t>
            </a:fld>
            <a:endParaRPr lang="it-IT"/>
          </a:p>
        </p:txBody>
      </p:sp>
      <p:sp>
        <p:nvSpPr>
          <p:cNvPr id="5" name="Segnaposto piè di pagina 4">
            <a:extLst>
              <a:ext uri="{FF2B5EF4-FFF2-40B4-BE49-F238E27FC236}">
                <a16:creationId xmlns:a16="http://schemas.microsoft.com/office/drawing/2014/main" id="{0EE838F2-3267-43C1-9294-D2AF721629E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52D9C5E-DD17-4053-9C07-BC0EACBE847F}"/>
              </a:ext>
            </a:extLst>
          </p:cNvPr>
          <p:cNvSpPr>
            <a:spLocks noGrp="1"/>
          </p:cNvSpPr>
          <p:nvPr>
            <p:ph type="sldNum" sz="quarter" idx="12"/>
          </p:nvPr>
        </p:nvSpPr>
        <p:spPr/>
        <p:txBody>
          <a:bodyPr/>
          <a:lstStyle/>
          <a:p>
            <a:fld id="{FEBD7713-3572-4502-8D80-A8BC73FFB5CB}" type="slidenum">
              <a:rPr lang="it-IT" smtClean="0"/>
              <a:t>‹N›</a:t>
            </a:fld>
            <a:endParaRPr lang="it-IT"/>
          </a:p>
        </p:txBody>
      </p:sp>
    </p:spTree>
    <p:extLst>
      <p:ext uri="{BB962C8B-B14F-4D97-AF65-F5344CB8AC3E}">
        <p14:creationId xmlns:p14="http://schemas.microsoft.com/office/powerpoint/2010/main" val="28635165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39E16B-6036-4A12-82BF-87A1D7A28BA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19D4829-A4B1-4A4A-AE18-26695646B2EE}"/>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32C9014-9B9D-49C5-BF34-1314C7607F4E}"/>
              </a:ext>
            </a:extLst>
          </p:cNvPr>
          <p:cNvSpPr>
            <a:spLocks noGrp="1"/>
          </p:cNvSpPr>
          <p:nvPr>
            <p:ph type="dt" sz="half" idx="10"/>
          </p:nvPr>
        </p:nvSpPr>
        <p:spPr/>
        <p:txBody>
          <a:bodyPr/>
          <a:lstStyle/>
          <a:p>
            <a:fld id="{15322C3E-9B60-4DBE-A6FB-D0E5DAF30AD9}" type="datetimeFigureOut">
              <a:rPr lang="it-IT" smtClean="0"/>
              <a:t>14/06/2023</a:t>
            </a:fld>
            <a:endParaRPr lang="it-IT"/>
          </a:p>
        </p:txBody>
      </p:sp>
      <p:sp>
        <p:nvSpPr>
          <p:cNvPr id="5" name="Segnaposto piè di pagina 4">
            <a:extLst>
              <a:ext uri="{FF2B5EF4-FFF2-40B4-BE49-F238E27FC236}">
                <a16:creationId xmlns:a16="http://schemas.microsoft.com/office/drawing/2014/main" id="{E76B2189-02C3-4F20-A59C-2A949C3E89A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8277B46-5F56-43B8-B091-917D21496F22}"/>
              </a:ext>
            </a:extLst>
          </p:cNvPr>
          <p:cNvSpPr>
            <a:spLocks noGrp="1"/>
          </p:cNvSpPr>
          <p:nvPr>
            <p:ph type="sldNum" sz="quarter" idx="12"/>
          </p:nvPr>
        </p:nvSpPr>
        <p:spPr/>
        <p:txBody>
          <a:bodyPr/>
          <a:lstStyle/>
          <a:p>
            <a:fld id="{FEBD7713-3572-4502-8D80-A8BC73FFB5CB}" type="slidenum">
              <a:rPr lang="it-IT" smtClean="0"/>
              <a:t>‹N›</a:t>
            </a:fld>
            <a:endParaRPr lang="it-IT"/>
          </a:p>
        </p:txBody>
      </p:sp>
    </p:spTree>
    <p:extLst>
      <p:ext uri="{BB962C8B-B14F-4D97-AF65-F5344CB8AC3E}">
        <p14:creationId xmlns:p14="http://schemas.microsoft.com/office/powerpoint/2010/main" val="9452094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80CF3D-70D2-4AD5-A6A2-F504CAB6FCE4}"/>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25D105E4-8CDA-4BB8-BFB9-680454B4F6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BEAB83CC-0978-42FC-A3C3-029A0F10F73F}"/>
              </a:ext>
            </a:extLst>
          </p:cNvPr>
          <p:cNvSpPr>
            <a:spLocks noGrp="1"/>
          </p:cNvSpPr>
          <p:nvPr>
            <p:ph type="dt" sz="half" idx="10"/>
          </p:nvPr>
        </p:nvSpPr>
        <p:spPr/>
        <p:txBody>
          <a:bodyPr/>
          <a:lstStyle/>
          <a:p>
            <a:fld id="{15322C3E-9B60-4DBE-A6FB-D0E5DAF30AD9}" type="datetimeFigureOut">
              <a:rPr lang="it-IT" smtClean="0"/>
              <a:t>14/06/2023</a:t>
            </a:fld>
            <a:endParaRPr lang="it-IT"/>
          </a:p>
        </p:txBody>
      </p:sp>
      <p:sp>
        <p:nvSpPr>
          <p:cNvPr id="5" name="Segnaposto piè di pagina 4">
            <a:extLst>
              <a:ext uri="{FF2B5EF4-FFF2-40B4-BE49-F238E27FC236}">
                <a16:creationId xmlns:a16="http://schemas.microsoft.com/office/drawing/2014/main" id="{AA5295E6-872D-48B1-8F3D-92EFDF72B90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8016EB8-942C-404D-A444-98631E03247C}"/>
              </a:ext>
            </a:extLst>
          </p:cNvPr>
          <p:cNvSpPr>
            <a:spLocks noGrp="1"/>
          </p:cNvSpPr>
          <p:nvPr>
            <p:ph type="sldNum" sz="quarter" idx="12"/>
          </p:nvPr>
        </p:nvSpPr>
        <p:spPr/>
        <p:txBody>
          <a:bodyPr/>
          <a:lstStyle/>
          <a:p>
            <a:fld id="{FEBD7713-3572-4502-8D80-A8BC73FFB5CB}" type="slidenum">
              <a:rPr lang="it-IT" smtClean="0"/>
              <a:t>‹N›</a:t>
            </a:fld>
            <a:endParaRPr lang="it-IT"/>
          </a:p>
        </p:txBody>
      </p:sp>
    </p:spTree>
    <p:extLst>
      <p:ext uri="{BB962C8B-B14F-4D97-AF65-F5344CB8AC3E}">
        <p14:creationId xmlns:p14="http://schemas.microsoft.com/office/powerpoint/2010/main" val="2122676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35285202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2E4C81F-CB2A-46C3-82F4-BAB0A671F859}"/>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CCD7AAC-2F77-4121-A46D-2AF12286DC98}"/>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D4B94BB9-E070-4FD6-A28D-1E98A0FD8064}"/>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0625ECD2-87C2-4E20-B1B5-F2D8695AAF80}"/>
              </a:ext>
            </a:extLst>
          </p:cNvPr>
          <p:cNvSpPr>
            <a:spLocks noGrp="1"/>
          </p:cNvSpPr>
          <p:nvPr>
            <p:ph type="dt" sz="half" idx="10"/>
          </p:nvPr>
        </p:nvSpPr>
        <p:spPr/>
        <p:txBody>
          <a:bodyPr/>
          <a:lstStyle/>
          <a:p>
            <a:fld id="{15322C3E-9B60-4DBE-A6FB-D0E5DAF30AD9}" type="datetimeFigureOut">
              <a:rPr lang="it-IT" smtClean="0"/>
              <a:t>14/06/2023</a:t>
            </a:fld>
            <a:endParaRPr lang="it-IT"/>
          </a:p>
        </p:txBody>
      </p:sp>
      <p:sp>
        <p:nvSpPr>
          <p:cNvPr id="6" name="Segnaposto piè di pagina 5">
            <a:extLst>
              <a:ext uri="{FF2B5EF4-FFF2-40B4-BE49-F238E27FC236}">
                <a16:creationId xmlns:a16="http://schemas.microsoft.com/office/drawing/2014/main" id="{92AE76A4-8FF6-4720-ADC4-794BDB9318A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F4E58C4F-47FC-4959-9531-00E632EC8E43}"/>
              </a:ext>
            </a:extLst>
          </p:cNvPr>
          <p:cNvSpPr>
            <a:spLocks noGrp="1"/>
          </p:cNvSpPr>
          <p:nvPr>
            <p:ph type="sldNum" sz="quarter" idx="12"/>
          </p:nvPr>
        </p:nvSpPr>
        <p:spPr/>
        <p:txBody>
          <a:bodyPr/>
          <a:lstStyle/>
          <a:p>
            <a:fld id="{FEBD7713-3572-4502-8D80-A8BC73FFB5CB}" type="slidenum">
              <a:rPr lang="it-IT" smtClean="0"/>
              <a:t>‹N›</a:t>
            </a:fld>
            <a:endParaRPr lang="it-IT"/>
          </a:p>
        </p:txBody>
      </p:sp>
    </p:spTree>
    <p:extLst>
      <p:ext uri="{BB962C8B-B14F-4D97-AF65-F5344CB8AC3E}">
        <p14:creationId xmlns:p14="http://schemas.microsoft.com/office/powerpoint/2010/main" val="36881288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EE26AB-8209-4A9E-ACBD-6340EAA1046F}"/>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62D58BA0-3221-4721-8F8F-1DCBAABA73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95E37016-3672-4970-86BB-7DB0A7C2E378}"/>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E8BE4333-3A9C-43C1-BE7A-94143480B5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206E60A6-A44F-4838-8F41-8E13C2836C86}"/>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93D09C0D-A419-48A8-8DFD-25FEA1DB5299}"/>
              </a:ext>
            </a:extLst>
          </p:cNvPr>
          <p:cNvSpPr>
            <a:spLocks noGrp="1"/>
          </p:cNvSpPr>
          <p:nvPr>
            <p:ph type="dt" sz="half" idx="10"/>
          </p:nvPr>
        </p:nvSpPr>
        <p:spPr/>
        <p:txBody>
          <a:bodyPr/>
          <a:lstStyle/>
          <a:p>
            <a:fld id="{15322C3E-9B60-4DBE-A6FB-D0E5DAF30AD9}" type="datetimeFigureOut">
              <a:rPr lang="it-IT" smtClean="0"/>
              <a:t>14/06/2023</a:t>
            </a:fld>
            <a:endParaRPr lang="it-IT"/>
          </a:p>
        </p:txBody>
      </p:sp>
      <p:sp>
        <p:nvSpPr>
          <p:cNvPr id="8" name="Segnaposto piè di pagina 7">
            <a:extLst>
              <a:ext uri="{FF2B5EF4-FFF2-40B4-BE49-F238E27FC236}">
                <a16:creationId xmlns:a16="http://schemas.microsoft.com/office/drawing/2014/main" id="{9821A117-9D6E-4180-8565-63FE4A9286CD}"/>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3806425C-9E66-4970-8B18-5C9C02532DEF}"/>
              </a:ext>
            </a:extLst>
          </p:cNvPr>
          <p:cNvSpPr>
            <a:spLocks noGrp="1"/>
          </p:cNvSpPr>
          <p:nvPr>
            <p:ph type="sldNum" sz="quarter" idx="12"/>
          </p:nvPr>
        </p:nvSpPr>
        <p:spPr/>
        <p:txBody>
          <a:bodyPr/>
          <a:lstStyle/>
          <a:p>
            <a:fld id="{FEBD7713-3572-4502-8D80-A8BC73FFB5CB}" type="slidenum">
              <a:rPr lang="it-IT" smtClean="0"/>
              <a:t>‹N›</a:t>
            </a:fld>
            <a:endParaRPr lang="it-IT"/>
          </a:p>
        </p:txBody>
      </p:sp>
    </p:spTree>
    <p:extLst>
      <p:ext uri="{BB962C8B-B14F-4D97-AF65-F5344CB8AC3E}">
        <p14:creationId xmlns:p14="http://schemas.microsoft.com/office/powerpoint/2010/main" val="384875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08BA33-E430-410F-98CD-E8E0E7E7AA51}"/>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6DC8157B-470C-460E-91BE-E483AD4ED66B}"/>
              </a:ext>
            </a:extLst>
          </p:cNvPr>
          <p:cNvSpPr>
            <a:spLocks noGrp="1"/>
          </p:cNvSpPr>
          <p:nvPr>
            <p:ph type="dt" sz="half" idx="10"/>
          </p:nvPr>
        </p:nvSpPr>
        <p:spPr/>
        <p:txBody>
          <a:bodyPr/>
          <a:lstStyle/>
          <a:p>
            <a:fld id="{15322C3E-9B60-4DBE-A6FB-D0E5DAF30AD9}" type="datetimeFigureOut">
              <a:rPr lang="it-IT" smtClean="0"/>
              <a:t>14/06/2023</a:t>
            </a:fld>
            <a:endParaRPr lang="it-IT"/>
          </a:p>
        </p:txBody>
      </p:sp>
      <p:sp>
        <p:nvSpPr>
          <p:cNvPr id="4" name="Segnaposto piè di pagina 3">
            <a:extLst>
              <a:ext uri="{FF2B5EF4-FFF2-40B4-BE49-F238E27FC236}">
                <a16:creationId xmlns:a16="http://schemas.microsoft.com/office/drawing/2014/main" id="{773F8815-3382-4A8B-BF46-8BF84933A886}"/>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B649E316-5D86-4FE1-9554-CBCDECE8F258}"/>
              </a:ext>
            </a:extLst>
          </p:cNvPr>
          <p:cNvSpPr>
            <a:spLocks noGrp="1"/>
          </p:cNvSpPr>
          <p:nvPr>
            <p:ph type="sldNum" sz="quarter" idx="12"/>
          </p:nvPr>
        </p:nvSpPr>
        <p:spPr/>
        <p:txBody>
          <a:bodyPr/>
          <a:lstStyle/>
          <a:p>
            <a:fld id="{FEBD7713-3572-4502-8D80-A8BC73FFB5CB}" type="slidenum">
              <a:rPr lang="it-IT" smtClean="0"/>
              <a:t>‹N›</a:t>
            </a:fld>
            <a:endParaRPr lang="it-IT"/>
          </a:p>
        </p:txBody>
      </p:sp>
    </p:spTree>
    <p:extLst>
      <p:ext uri="{BB962C8B-B14F-4D97-AF65-F5344CB8AC3E}">
        <p14:creationId xmlns:p14="http://schemas.microsoft.com/office/powerpoint/2010/main" val="14162908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50144065-47E2-4495-A893-75DB6FA8A80D}"/>
              </a:ext>
            </a:extLst>
          </p:cNvPr>
          <p:cNvSpPr>
            <a:spLocks noGrp="1"/>
          </p:cNvSpPr>
          <p:nvPr>
            <p:ph type="dt" sz="half" idx="10"/>
          </p:nvPr>
        </p:nvSpPr>
        <p:spPr/>
        <p:txBody>
          <a:bodyPr/>
          <a:lstStyle/>
          <a:p>
            <a:fld id="{15322C3E-9B60-4DBE-A6FB-D0E5DAF30AD9}" type="datetimeFigureOut">
              <a:rPr lang="it-IT" smtClean="0"/>
              <a:t>14/06/2023</a:t>
            </a:fld>
            <a:endParaRPr lang="it-IT"/>
          </a:p>
        </p:txBody>
      </p:sp>
      <p:sp>
        <p:nvSpPr>
          <p:cNvPr id="3" name="Segnaposto piè di pagina 2">
            <a:extLst>
              <a:ext uri="{FF2B5EF4-FFF2-40B4-BE49-F238E27FC236}">
                <a16:creationId xmlns:a16="http://schemas.microsoft.com/office/drawing/2014/main" id="{3DA93D3F-D6F4-4C3E-972F-B9C83F062BC0}"/>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D42DABAA-AEA5-40DD-88D8-CE190AD6B309}"/>
              </a:ext>
            </a:extLst>
          </p:cNvPr>
          <p:cNvSpPr>
            <a:spLocks noGrp="1"/>
          </p:cNvSpPr>
          <p:nvPr>
            <p:ph type="sldNum" sz="quarter" idx="12"/>
          </p:nvPr>
        </p:nvSpPr>
        <p:spPr/>
        <p:txBody>
          <a:bodyPr/>
          <a:lstStyle/>
          <a:p>
            <a:fld id="{FEBD7713-3572-4502-8D80-A8BC73FFB5CB}" type="slidenum">
              <a:rPr lang="it-IT" smtClean="0"/>
              <a:t>‹N›</a:t>
            </a:fld>
            <a:endParaRPr lang="it-IT"/>
          </a:p>
        </p:txBody>
      </p:sp>
    </p:spTree>
    <p:extLst>
      <p:ext uri="{BB962C8B-B14F-4D97-AF65-F5344CB8AC3E}">
        <p14:creationId xmlns:p14="http://schemas.microsoft.com/office/powerpoint/2010/main" val="5524109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669108A-2C78-43CA-B0C5-8FC50DFD2D0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F5C34F5-1C18-4DDA-9C25-1C8A956796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DE7BA26C-4946-424E-A47A-7FE4D4E726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1AE4AE2-FFB5-42CB-B428-D5643D7CF9D7}"/>
              </a:ext>
            </a:extLst>
          </p:cNvPr>
          <p:cNvSpPr>
            <a:spLocks noGrp="1"/>
          </p:cNvSpPr>
          <p:nvPr>
            <p:ph type="dt" sz="half" idx="10"/>
          </p:nvPr>
        </p:nvSpPr>
        <p:spPr/>
        <p:txBody>
          <a:bodyPr/>
          <a:lstStyle/>
          <a:p>
            <a:fld id="{15322C3E-9B60-4DBE-A6FB-D0E5DAF30AD9}" type="datetimeFigureOut">
              <a:rPr lang="it-IT" smtClean="0"/>
              <a:t>14/06/2023</a:t>
            </a:fld>
            <a:endParaRPr lang="it-IT"/>
          </a:p>
        </p:txBody>
      </p:sp>
      <p:sp>
        <p:nvSpPr>
          <p:cNvPr id="6" name="Segnaposto piè di pagina 5">
            <a:extLst>
              <a:ext uri="{FF2B5EF4-FFF2-40B4-BE49-F238E27FC236}">
                <a16:creationId xmlns:a16="http://schemas.microsoft.com/office/drawing/2014/main" id="{7D3A76DE-368B-40C2-9881-E76E105817E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602E11A-F19C-486E-A51F-F253E917DE37}"/>
              </a:ext>
            </a:extLst>
          </p:cNvPr>
          <p:cNvSpPr>
            <a:spLocks noGrp="1"/>
          </p:cNvSpPr>
          <p:nvPr>
            <p:ph type="sldNum" sz="quarter" idx="12"/>
          </p:nvPr>
        </p:nvSpPr>
        <p:spPr/>
        <p:txBody>
          <a:bodyPr/>
          <a:lstStyle/>
          <a:p>
            <a:fld id="{FEBD7713-3572-4502-8D80-A8BC73FFB5CB}" type="slidenum">
              <a:rPr lang="it-IT" smtClean="0"/>
              <a:t>‹N›</a:t>
            </a:fld>
            <a:endParaRPr lang="it-IT"/>
          </a:p>
        </p:txBody>
      </p:sp>
    </p:spTree>
    <p:extLst>
      <p:ext uri="{BB962C8B-B14F-4D97-AF65-F5344CB8AC3E}">
        <p14:creationId xmlns:p14="http://schemas.microsoft.com/office/powerpoint/2010/main" val="25543896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43D966-85A7-47B5-B0CA-CD9F8DB5B7E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2732B37D-DDA7-4A33-8722-38B1A14109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3B1DB72A-E80D-48D7-9D37-B24031DB30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3F8B15C-3846-4054-91D8-D28C40572D6C}"/>
              </a:ext>
            </a:extLst>
          </p:cNvPr>
          <p:cNvSpPr>
            <a:spLocks noGrp="1"/>
          </p:cNvSpPr>
          <p:nvPr>
            <p:ph type="dt" sz="half" idx="10"/>
          </p:nvPr>
        </p:nvSpPr>
        <p:spPr/>
        <p:txBody>
          <a:bodyPr/>
          <a:lstStyle/>
          <a:p>
            <a:fld id="{15322C3E-9B60-4DBE-A6FB-D0E5DAF30AD9}" type="datetimeFigureOut">
              <a:rPr lang="it-IT" smtClean="0"/>
              <a:t>14/06/2023</a:t>
            </a:fld>
            <a:endParaRPr lang="it-IT"/>
          </a:p>
        </p:txBody>
      </p:sp>
      <p:sp>
        <p:nvSpPr>
          <p:cNvPr id="6" name="Segnaposto piè di pagina 5">
            <a:extLst>
              <a:ext uri="{FF2B5EF4-FFF2-40B4-BE49-F238E27FC236}">
                <a16:creationId xmlns:a16="http://schemas.microsoft.com/office/drawing/2014/main" id="{F0147962-A0C7-4C46-8D42-875958CA442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D21F5B8-EAE6-4BD3-B4B4-669983F6BF5E}"/>
              </a:ext>
            </a:extLst>
          </p:cNvPr>
          <p:cNvSpPr>
            <a:spLocks noGrp="1"/>
          </p:cNvSpPr>
          <p:nvPr>
            <p:ph type="sldNum" sz="quarter" idx="12"/>
          </p:nvPr>
        </p:nvSpPr>
        <p:spPr/>
        <p:txBody>
          <a:bodyPr/>
          <a:lstStyle/>
          <a:p>
            <a:fld id="{FEBD7713-3572-4502-8D80-A8BC73FFB5CB}" type="slidenum">
              <a:rPr lang="it-IT" smtClean="0"/>
              <a:t>‹N›</a:t>
            </a:fld>
            <a:endParaRPr lang="it-IT"/>
          </a:p>
        </p:txBody>
      </p:sp>
    </p:spTree>
    <p:extLst>
      <p:ext uri="{BB962C8B-B14F-4D97-AF65-F5344CB8AC3E}">
        <p14:creationId xmlns:p14="http://schemas.microsoft.com/office/powerpoint/2010/main" val="11752240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C93E40-BA49-46BD-9005-D5192F94482F}"/>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FF10D5CA-E4D2-4E66-B6D5-0EF5CC6A9E19}"/>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EBA7E93-AA5D-42BF-9E0B-6A7C41F00AAE}"/>
              </a:ext>
            </a:extLst>
          </p:cNvPr>
          <p:cNvSpPr>
            <a:spLocks noGrp="1"/>
          </p:cNvSpPr>
          <p:nvPr>
            <p:ph type="dt" sz="half" idx="10"/>
          </p:nvPr>
        </p:nvSpPr>
        <p:spPr/>
        <p:txBody>
          <a:bodyPr/>
          <a:lstStyle/>
          <a:p>
            <a:fld id="{15322C3E-9B60-4DBE-A6FB-D0E5DAF30AD9}" type="datetimeFigureOut">
              <a:rPr lang="it-IT" smtClean="0"/>
              <a:t>14/06/2023</a:t>
            </a:fld>
            <a:endParaRPr lang="it-IT"/>
          </a:p>
        </p:txBody>
      </p:sp>
      <p:sp>
        <p:nvSpPr>
          <p:cNvPr id="5" name="Segnaposto piè di pagina 4">
            <a:extLst>
              <a:ext uri="{FF2B5EF4-FFF2-40B4-BE49-F238E27FC236}">
                <a16:creationId xmlns:a16="http://schemas.microsoft.com/office/drawing/2014/main" id="{908DF891-6943-41EE-9068-B25875A1799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341AF2E-6805-4BB1-A5F7-3C35741D8EDB}"/>
              </a:ext>
            </a:extLst>
          </p:cNvPr>
          <p:cNvSpPr>
            <a:spLocks noGrp="1"/>
          </p:cNvSpPr>
          <p:nvPr>
            <p:ph type="sldNum" sz="quarter" idx="12"/>
          </p:nvPr>
        </p:nvSpPr>
        <p:spPr/>
        <p:txBody>
          <a:bodyPr/>
          <a:lstStyle/>
          <a:p>
            <a:fld id="{FEBD7713-3572-4502-8D80-A8BC73FFB5CB}" type="slidenum">
              <a:rPr lang="it-IT" smtClean="0"/>
              <a:t>‹N›</a:t>
            </a:fld>
            <a:endParaRPr lang="it-IT"/>
          </a:p>
        </p:txBody>
      </p:sp>
    </p:spTree>
    <p:extLst>
      <p:ext uri="{BB962C8B-B14F-4D97-AF65-F5344CB8AC3E}">
        <p14:creationId xmlns:p14="http://schemas.microsoft.com/office/powerpoint/2010/main" val="5438045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EFA542A4-AA87-4C21-9F0D-AB0662873243}"/>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7880553-1E77-48AC-83F3-1D3278DA02B2}"/>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F27DE03-E04E-40C3-B91B-40C6BFDF3885}"/>
              </a:ext>
            </a:extLst>
          </p:cNvPr>
          <p:cNvSpPr>
            <a:spLocks noGrp="1"/>
          </p:cNvSpPr>
          <p:nvPr>
            <p:ph type="dt" sz="half" idx="10"/>
          </p:nvPr>
        </p:nvSpPr>
        <p:spPr/>
        <p:txBody>
          <a:bodyPr/>
          <a:lstStyle/>
          <a:p>
            <a:fld id="{15322C3E-9B60-4DBE-A6FB-D0E5DAF30AD9}" type="datetimeFigureOut">
              <a:rPr lang="it-IT" smtClean="0"/>
              <a:t>14/06/2023</a:t>
            </a:fld>
            <a:endParaRPr lang="it-IT"/>
          </a:p>
        </p:txBody>
      </p:sp>
      <p:sp>
        <p:nvSpPr>
          <p:cNvPr id="5" name="Segnaposto piè di pagina 4">
            <a:extLst>
              <a:ext uri="{FF2B5EF4-FFF2-40B4-BE49-F238E27FC236}">
                <a16:creationId xmlns:a16="http://schemas.microsoft.com/office/drawing/2014/main" id="{151E438C-3DD2-4C61-A724-BC98D72A8FC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DBC4264-E23D-4B71-B5FD-C6F3B3209DA2}"/>
              </a:ext>
            </a:extLst>
          </p:cNvPr>
          <p:cNvSpPr>
            <a:spLocks noGrp="1"/>
          </p:cNvSpPr>
          <p:nvPr>
            <p:ph type="sldNum" sz="quarter" idx="12"/>
          </p:nvPr>
        </p:nvSpPr>
        <p:spPr/>
        <p:txBody>
          <a:bodyPr/>
          <a:lstStyle/>
          <a:p>
            <a:fld id="{FEBD7713-3572-4502-8D80-A8BC73FFB5CB}" type="slidenum">
              <a:rPr lang="it-IT" smtClean="0"/>
              <a:t>‹N›</a:t>
            </a:fld>
            <a:endParaRPr lang="it-IT"/>
          </a:p>
        </p:txBody>
      </p:sp>
    </p:spTree>
    <p:extLst>
      <p:ext uri="{BB962C8B-B14F-4D97-AF65-F5344CB8AC3E}">
        <p14:creationId xmlns:p14="http://schemas.microsoft.com/office/powerpoint/2010/main" val="14195661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F893A-B5CA-F04E-8164-D23470FF856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IT"/>
          </a:p>
        </p:txBody>
      </p:sp>
      <p:sp>
        <p:nvSpPr>
          <p:cNvPr id="3" name="Subtitle 2">
            <a:extLst>
              <a:ext uri="{FF2B5EF4-FFF2-40B4-BE49-F238E27FC236}">
                <a16:creationId xmlns:a16="http://schemas.microsoft.com/office/drawing/2014/main" id="{9A64FE05-389A-7646-8C43-42BA2F35A8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IT"/>
          </a:p>
        </p:txBody>
      </p:sp>
      <p:sp>
        <p:nvSpPr>
          <p:cNvPr id="4" name="Date Placeholder 3">
            <a:extLst>
              <a:ext uri="{FF2B5EF4-FFF2-40B4-BE49-F238E27FC236}">
                <a16:creationId xmlns:a16="http://schemas.microsoft.com/office/drawing/2014/main" id="{006AA387-D98C-EA40-AE89-538AE506E87C}"/>
              </a:ext>
            </a:extLst>
          </p:cNvPr>
          <p:cNvSpPr>
            <a:spLocks noGrp="1"/>
          </p:cNvSpPr>
          <p:nvPr>
            <p:ph type="dt" sz="half" idx="10"/>
          </p:nvPr>
        </p:nvSpPr>
        <p:spPr/>
        <p:txBody>
          <a:bodyPr/>
          <a:lstStyle/>
          <a:p>
            <a:fld id="{15C33069-EA3D-7B45-AAE3-0CD063993D05}" type="datetimeFigureOut">
              <a:rPr lang="en-IT" smtClean="0"/>
              <a:t>06/14/2023</a:t>
            </a:fld>
            <a:endParaRPr lang="en-IT"/>
          </a:p>
        </p:txBody>
      </p:sp>
      <p:sp>
        <p:nvSpPr>
          <p:cNvPr id="5" name="Footer Placeholder 4">
            <a:extLst>
              <a:ext uri="{FF2B5EF4-FFF2-40B4-BE49-F238E27FC236}">
                <a16:creationId xmlns:a16="http://schemas.microsoft.com/office/drawing/2014/main" id="{65B71925-6C3A-5241-B3B5-CFF0C8C3F949}"/>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FAE796FC-19B3-B948-AC73-0720CCB0472C}"/>
              </a:ext>
            </a:extLst>
          </p:cNvPr>
          <p:cNvSpPr>
            <a:spLocks noGrp="1"/>
          </p:cNvSpPr>
          <p:nvPr>
            <p:ph type="sldNum" sz="quarter" idx="12"/>
          </p:nvPr>
        </p:nvSpPr>
        <p:spPr/>
        <p:txBody>
          <a:bodyPr/>
          <a:lstStyle/>
          <a:p>
            <a:fld id="{4289A798-6B80-4046-B2E5-12CFA6DA0183}" type="slidenum">
              <a:rPr lang="en-IT" smtClean="0"/>
              <a:t>‹N›</a:t>
            </a:fld>
            <a:endParaRPr lang="en-IT"/>
          </a:p>
        </p:txBody>
      </p:sp>
    </p:spTree>
    <p:extLst>
      <p:ext uri="{BB962C8B-B14F-4D97-AF65-F5344CB8AC3E}">
        <p14:creationId xmlns:p14="http://schemas.microsoft.com/office/powerpoint/2010/main" val="1779508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E7076-5DE4-0444-BFC3-E71420EB6CE6}"/>
              </a:ext>
            </a:extLst>
          </p:cNvPr>
          <p:cNvSpPr>
            <a:spLocks noGrp="1"/>
          </p:cNvSpPr>
          <p:nvPr>
            <p:ph type="title"/>
          </p:nvPr>
        </p:nvSpPr>
        <p:spPr/>
        <p:txBody>
          <a:bodyPr/>
          <a:lstStyle/>
          <a:p>
            <a:r>
              <a:rPr lang="en-GB"/>
              <a:t>Click to edit Master title style</a:t>
            </a:r>
            <a:endParaRPr lang="en-IT"/>
          </a:p>
        </p:txBody>
      </p:sp>
      <p:sp>
        <p:nvSpPr>
          <p:cNvPr id="3" name="Content Placeholder 2">
            <a:extLst>
              <a:ext uri="{FF2B5EF4-FFF2-40B4-BE49-F238E27FC236}">
                <a16:creationId xmlns:a16="http://schemas.microsoft.com/office/drawing/2014/main" id="{331E49B1-A710-1E48-9F79-28390CED0CF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B15A67E4-3F87-F64B-B93E-76C9DC9278D3}"/>
              </a:ext>
            </a:extLst>
          </p:cNvPr>
          <p:cNvSpPr>
            <a:spLocks noGrp="1"/>
          </p:cNvSpPr>
          <p:nvPr>
            <p:ph type="dt" sz="half" idx="10"/>
          </p:nvPr>
        </p:nvSpPr>
        <p:spPr/>
        <p:txBody>
          <a:bodyPr/>
          <a:lstStyle/>
          <a:p>
            <a:fld id="{15C33069-EA3D-7B45-AAE3-0CD063993D05}" type="datetimeFigureOut">
              <a:rPr lang="en-IT" smtClean="0"/>
              <a:t>06/14/2023</a:t>
            </a:fld>
            <a:endParaRPr lang="en-IT"/>
          </a:p>
        </p:txBody>
      </p:sp>
      <p:sp>
        <p:nvSpPr>
          <p:cNvPr id="5" name="Footer Placeholder 4">
            <a:extLst>
              <a:ext uri="{FF2B5EF4-FFF2-40B4-BE49-F238E27FC236}">
                <a16:creationId xmlns:a16="http://schemas.microsoft.com/office/drawing/2014/main" id="{5554B02D-5003-E24D-86AB-23BFB733FEDA}"/>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27480CE7-D666-1E42-B52F-C69D9E264477}"/>
              </a:ext>
            </a:extLst>
          </p:cNvPr>
          <p:cNvSpPr>
            <a:spLocks noGrp="1"/>
          </p:cNvSpPr>
          <p:nvPr>
            <p:ph type="sldNum" sz="quarter" idx="12"/>
          </p:nvPr>
        </p:nvSpPr>
        <p:spPr/>
        <p:txBody>
          <a:bodyPr/>
          <a:lstStyle/>
          <a:p>
            <a:fld id="{4289A798-6B80-4046-B2E5-12CFA6DA0183}" type="slidenum">
              <a:rPr lang="en-IT" smtClean="0"/>
              <a:t>‹N›</a:t>
            </a:fld>
            <a:endParaRPr lang="en-IT"/>
          </a:p>
        </p:txBody>
      </p:sp>
    </p:spTree>
    <p:extLst>
      <p:ext uri="{BB962C8B-B14F-4D97-AF65-F5344CB8AC3E}">
        <p14:creationId xmlns:p14="http://schemas.microsoft.com/office/powerpoint/2010/main" val="849762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38299076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C1EAE-A1BC-2046-A6C3-3883E1A5C56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IT"/>
          </a:p>
        </p:txBody>
      </p:sp>
      <p:sp>
        <p:nvSpPr>
          <p:cNvPr id="3" name="Text Placeholder 2">
            <a:extLst>
              <a:ext uri="{FF2B5EF4-FFF2-40B4-BE49-F238E27FC236}">
                <a16:creationId xmlns:a16="http://schemas.microsoft.com/office/drawing/2014/main" id="{A39C1C16-91AE-6E44-8535-498D81A331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021011E-59DA-6B48-BF80-292948903C14}"/>
              </a:ext>
            </a:extLst>
          </p:cNvPr>
          <p:cNvSpPr>
            <a:spLocks noGrp="1"/>
          </p:cNvSpPr>
          <p:nvPr>
            <p:ph type="dt" sz="half" idx="10"/>
          </p:nvPr>
        </p:nvSpPr>
        <p:spPr/>
        <p:txBody>
          <a:bodyPr/>
          <a:lstStyle/>
          <a:p>
            <a:fld id="{15C33069-EA3D-7B45-AAE3-0CD063993D05}" type="datetimeFigureOut">
              <a:rPr lang="en-IT" smtClean="0"/>
              <a:t>06/14/2023</a:t>
            </a:fld>
            <a:endParaRPr lang="en-IT"/>
          </a:p>
        </p:txBody>
      </p:sp>
      <p:sp>
        <p:nvSpPr>
          <p:cNvPr id="5" name="Footer Placeholder 4">
            <a:extLst>
              <a:ext uri="{FF2B5EF4-FFF2-40B4-BE49-F238E27FC236}">
                <a16:creationId xmlns:a16="http://schemas.microsoft.com/office/drawing/2014/main" id="{F3F8F8D5-3B13-CC44-9024-D3FCD1A30A97}"/>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9803D147-A141-7E4B-B3F6-D28BA03AC283}"/>
              </a:ext>
            </a:extLst>
          </p:cNvPr>
          <p:cNvSpPr>
            <a:spLocks noGrp="1"/>
          </p:cNvSpPr>
          <p:nvPr>
            <p:ph type="sldNum" sz="quarter" idx="12"/>
          </p:nvPr>
        </p:nvSpPr>
        <p:spPr/>
        <p:txBody>
          <a:bodyPr/>
          <a:lstStyle/>
          <a:p>
            <a:fld id="{4289A798-6B80-4046-B2E5-12CFA6DA0183}" type="slidenum">
              <a:rPr lang="en-IT" smtClean="0"/>
              <a:t>‹N›</a:t>
            </a:fld>
            <a:endParaRPr lang="en-IT"/>
          </a:p>
        </p:txBody>
      </p:sp>
    </p:spTree>
    <p:extLst>
      <p:ext uri="{BB962C8B-B14F-4D97-AF65-F5344CB8AC3E}">
        <p14:creationId xmlns:p14="http://schemas.microsoft.com/office/powerpoint/2010/main" val="21663941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37891-F997-0249-B67B-3091AD455541}"/>
              </a:ext>
            </a:extLst>
          </p:cNvPr>
          <p:cNvSpPr>
            <a:spLocks noGrp="1"/>
          </p:cNvSpPr>
          <p:nvPr>
            <p:ph type="title"/>
          </p:nvPr>
        </p:nvSpPr>
        <p:spPr/>
        <p:txBody>
          <a:bodyPr/>
          <a:lstStyle/>
          <a:p>
            <a:r>
              <a:rPr lang="en-GB"/>
              <a:t>Click to edit Master title style</a:t>
            </a:r>
            <a:endParaRPr lang="en-IT"/>
          </a:p>
        </p:txBody>
      </p:sp>
      <p:sp>
        <p:nvSpPr>
          <p:cNvPr id="3" name="Content Placeholder 2">
            <a:extLst>
              <a:ext uri="{FF2B5EF4-FFF2-40B4-BE49-F238E27FC236}">
                <a16:creationId xmlns:a16="http://schemas.microsoft.com/office/drawing/2014/main" id="{ABB13655-57F3-FC44-8ABD-B0575B2804B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Content Placeholder 3">
            <a:extLst>
              <a:ext uri="{FF2B5EF4-FFF2-40B4-BE49-F238E27FC236}">
                <a16:creationId xmlns:a16="http://schemas.microsoft.com/office/drawing/2014/main" id="{55A367E9-D8B8-6344-A3F5-EBFD9E9EF5C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5" name="Date Placeholder 4">
            <a:extLst>
              <a:ext uri="{FF2B5EF4-FFF2-40B4-BE49-F238E27FC236}">
                <a16:creationId xmlns:a16="http://schemas.microsoft.com/office/drawing/2014/main" id="{4FBAB76D-9BE3-C24E-B375-9568F567128B}"/>
              </a:ext>
            </a:extLst>
          </p:cNvPr>
          <p:cNvSpPr>
            <a:spLocks noGrp="1"/>
          </p:cNvSpPr>
          <p:nvPr>
            <p:ph type="dt" sz="half" idx="10"/>
          </p:nvPr>
        </p:nvSpPr>
        <p:spPr/>
        <p:txBody>
          <a:bodyPr/>
          <a:lstStyle/>
          <a:p>
            <a:fld id="{15C33069-EA3D-7B45-AAE3-0CD063993D05}" type="datetimeFigureOut">
              <a:rPr lang="en-IT" smtClean="0"/>
              <a:t>06/14/2023</a:t>
            </a:fld>
            <a:endParaRPr lang="en-IT"/>
          </a:p>
        </p:txBody>
      </p:sp>
      <p:sp>
        <p:nvSpPr>
          <p:cNvPr id="6" name="Footer Placeholder 5">
            <a:extLst>
              <a:ext uri="{FF2B5EF4-FFF2-40B4-BE49-F238E27FC236}">
                <a16:creationId xmlns:a16="http://schemas.microsoft.com/office/drawing/2014/main" id="{4E400CE2-AB9D-654F-B340-E8D44054D910}"/>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1535D357-081C-6848-A71B-A978F87B8A94}"/>
              </a:ext>
            </a:extLst>
          </p:cNvPr>
          <p:cNvSpPr>
            <a:spLocks noGrp="1"/>
          </p:cNvSpPr>
          <p:nvPr>
            <p:ph type="sldNum" sz="quarter" idx="12"/>
          </p:nvPr>
        </p:nvSpPr>
        <p:spPr/>
        <p:txBody>
          <a:bodyPr/>
          <a:lstStyle/>
          <a:p>
            <a:fld id="{4289A798-6B80-4046-B2E5-12CFA6DA0183}" type="slidenum">
              <a:rPr lang="en-IT" smtClean="0"/>
              <a:t>‹N›</a:t>
            </a:fld>
            <a:endParaRPr lang="en-IT"/>
          </a:p>
        </p:txBody>
      </p:sp>
    </p:spTree>
    <p:extLst>
      <p:ext uri="{BB962C8B-B14F-4D97-AF65-F5344CB8AC3E}">
        <p14:creationId xmlns:p14="http://schemas.microsoft.com/office/powerpoint/2010/main" val="13322120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84FEC-6BF9-5247-AFA2-45394ADDCE6A}"/>
              </a:ext>
            </a:extLst>
          </p:cNvPr>
          <p:cNvSpPr>
            <a:spLocks noGrp="1"/>
          </p:cNvSpPr>
          <p:nvPr>
            <p:ph type="title"/>
          </p:nvPr>
        </p:nvSpPr>
        <p:spPr>
          <a:xfrm>
            <a:off x="839788" y="365125"/>
            <a:ext cx="10515600" cy="1325563"/>
          </a:xfrm>
        </p:spPr>
        <p:txBody>
          <a:bodyPr/>
          <a:lstStyle/>
          <a:p>
            <a:r>
              <a:rPr lang="en-GB"/>
              <a:t>Click to edit Master title style</a:t>
            </a:r>
            <a:endParaRPr lang="en-IT"/>
          </a:p>
        </p:txBody>
      </p:sp>
      <p:sp>
        <p:nvSpPr>
          <p:cNvPr id="3" name="Text Placeholder 2">
            <a:extLst>
              <a:ext uri="{FF2B5EF4-FFF2-40B4-BE49-F238E27FC236}">
                <a16:creationId xmlns:a16="http://schemas.microsoft.com/office/drawing/2014/main" id="{820F7743-1D91-874A-B745-1939B37500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4918A16-B434-2241-849B-DA628EDE7A0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5" name="Text Placeholder 4">
            <a:extLst>
              <a:ext uri="{FF2B5EF4-FFF2-40B4-BE49-F238E27FC236}">
                <a16:creationId xmlns:a16="http://schemas.microsoft.com/office/drawing/2014/main" id="{2710A491-9265-2B40-B556-8B77AE8E3B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E0E94AE-E21D-7442-960A-019B567024A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7" name="Date Placeholder 6">
            <a:extLst>
              <a:ext uri="{FF2B5EF4-FFF2-40B4-BE49-F238E27FC236}">
                <a16:creationId xmlns:a16="http://schemas.microsoft.com/office/drawing/2014/main" id="{CE63FC4F-7B7B-4544-A70D-256109550607}"/>
              </a:ext>
            </a:extLst>
          </p:cNvPr>
          <p:cNvSpPr>
            <a:spLocks noGrp="1"/>
          </p:cNvSpPr>
          <p:nvPr>
            <p:ph type="dt" sz="half" idx="10"/>
          </p:nvPr>
        </p:nvSpPr>
        <p:spPr/>
        <p:txBody>
          <a:bodyPr/>
          <a:lstStyle/>
          <a:p>
            <a:fld id="{15C33069-EA3D-7B45-AAE3-0CD063993D05}" type="datetimeFigureOut">
              <a:rPr lang="en-IT" smtClean="0"/>
              <a:t>06/14/2023</a:t>
            </a:fld>
            <a:endParaRPr lang="en-IT"/>
          </a:p>
        </p:txBody>
      </p:sp>
      <p:sp>
        <p:nvSpPr>
          <p:cNvPr id="8" name="Footer Placeholder 7">
            <a:extLst>
              <a:ext uri="{FF2B5EF4-FFF2-40B4-BE49-F238E27FC236}">
                <a16:creationId xmlns:a16="http://schemas.microsoft.com/office/drawing/2014/main" id="{207AFBB0-AF14-7247-BC1C-403D954DEDDA}"/>
              </a:ext>
            </a:extLst>
          </p:cNvPr>
          <p:cNvSpPr>
            <a:spLocks noGrp="1"/>
          </p:cNvSpPr>
          <p:nvPr>
            <p:ph type="ftr" sz="quarter" idx="11"/>
          </p:nvPr>
        </p:nvSpPr>
        <p:spPr/>
        <p:txBody>
          <a:bodyPr/>
          <a:lstStyle/>
          <a:p>
            <a:endParaRPr lang="en-IT"/>
          </a:p>
        </p:txBody>
      </p:sp>
      <p:sp>
        <p:nvSpPr>
          <p:cNvPr id="9" name="Slide Number Placeholder 8">
            <a:extLst>
              <a:ext uri="{FF2B5EF4-FFF2-40B4-BE49-F238E27FC236}">
                <a16:creationId xmlns:a16="http://schemas.microsoft.com/office/drawing/2014/main" id="{6151F32C-B176-B64A-8A7B-A045DDB16BDA}"/>
              </a:ext>
            </a:extLst>
          </p:cNvPr>
          <p:cNvSpPr>
            <a:spLocks noGrp="1"/>
          </p:cNvSpPr>
          <p:nvPr>
            <p:ph type="sldNum" sz="quarter" idx="12"/>
          </p:nvPr>
        </p:nvSpPr>
        <p:spPr/>
        <p:txBody>
          <a:bodyPr/>
          <a:lstStyle/>
          <a:p>
            <a:fld id="{4289A798-6B80-4046-B2E5-12CFA6DA0183}" type="slidenum">
              <a:rPr lang="en-IT" smtClean="0"/>
              <a:t>‹N›</a:t>
            </a:fld>
            <a:endParaRPr lang="en-IT"/>
          </a:p>
        </p:txBody>
      </p:sp>
    </p:spTree>
    <p:extLst>
      <p:ext uri="{BB962C8B-B14F-4D97-AF65-F5344CB8AC3E}">
        <p14:creationId xmlns:p14="http://schemas.microsoft.com/office/powerpoint/2010/main" val="3601975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7EC73-4EC5-404E-A202-E2313239D150}"/>
              </a:ext>
            </a:extLst>
          </p:cNvPr>
          <p:cNvSpPr>
            <a:spLocks noGrp="1"/>
          </p:cNvSpPr>
          <p:nvPr>
            <p:ph type="title"/>
          </p:nvPr>
        </p:nvSpPr>
        <p:spPr/>
        <p:txBody>
          <a:bodyPr/>
          <a:lstStyle/>
          <a:p>
            <a:r>
              <a:rPr lang="en-GB"/>
              <a:t>Click to edit Master title style</a:t>
            </a:r>
            <a:endParaRPr lang="en-IT"/>
          </a:p>
        </p:txBody>
      </p:sp>
      <p:sp>
        <p:nvSpPr>
          <p:cNvPr id="3" name="Date Placeholder 2">
            <a:extLst>
              <a:ext uri="{FF2B5EF4-FFF2-40B4-BE49-F238E27FC236}">
                <a16:creationId xmlns:a16="http://schemas.microsoft.com/office/drawing/2014/main" id="{61408E9A-F310-AE43-B0DF-E90BA20B78C7}"/>
              </a:ext>
            </a:extLst>
          </p:cNvPr>
          <p:cNvSpPr>
            <a:spLocks noGrp="1"/>
          </p:cNvSpPr>
          <p:nvPr>
            <p:ph type="dt" sz="half" idx="10"/>
          </p:nvPr>
        </p:nvSpPr>
        <p:spPr/>
        <p:txBody>
          <a:bodyPr/>
          <a:lstStyle/>
          <a:p>
            <a:fld id="{15C33069-EA3D-7B45-AAE3-0CD063993D05}" type="datetimeFigureOut">
              <a:rPr lang="en-IT" smtClean="0"/>
              <a:t>06/14/2023</a:t>
            </a:fld>
            <a:endParaRPr lang="en-IT"/>
          </a:p>
        </p:txBody>
      </p:sp>
      <p:sp>
        <p:nvSpPr>
          <p:cNvPr id="4" name="Footer Placeholder 3">
            <a:extLst>
              <a:ext uri="{FF2B5EF4-FFF2-40B4-BE49-F238E27FC236}">
                <a16:creationId xmlns:a16="http://schemas.microsoft.com/office/drawing/2014/main" id="{F99E07E2-C998-EA4C-9D9D-7B23EB0C8967}"/>
              </a:ext>
            </a:extLst>
          </p:cNvPr>
          <p:cNvSpPr>
            <a:spLocks noGrp="1"/>
          </p:cNvSpPr>
          <p:nvPr>
            <p:ph type="ftr" sz="quarter" idx="11"/>
          </p:nvPr>
        </p:nvSpPr>
        <p:spPr/>
        <p:txBody>
          <a:bodyPr/>
          <a:lstStyle/>
          <a:p>
            <a:endParaRPr lang="en-IT"/>
          </a:p>
        </p:txBody>
      </p:sp>
      <p:sp>
        <p:nvSpPr>
          <p:cNvPr id="5" name="Slide Number Placeholder 4">
            <a:extLst>
              <a:ext uri="{FF2B5EF4-FFF2-40B4-BE49-F238E27FC236}">
                <a16:creationId xmlns:a16="http://schemas.microsoft.com/office/drawing/2014/main" id="{F6C199DA-3158-5F4A-BC3E-D1AA7FC9AA51}"/>
              </a:ext>
            </a:extLst>
          </p:cNvPr>
          <p:cNvSpPr>
            <a:spLocks noGrp="1"/>
          </p:cNvSpPr>
          <p:nvPr>
            <p:ph type="sldNum" sz="quarter" idx="12"/>
          </p:nvPr>
        </p:nvSpPr>
        <p:spPr/>
        <p:txBody>
          <a:bodyPr/>
          <a:lstStyle/>
          <a:p>
            <a:fld id="{4289A798-6B80-4046-B2E5-12CFA6DA0183}" type="slidenum">
              <a:rPr lang="en-IT" smtClean="0"/>
              <a:t>‹N›</a:t>
            </a:fld>
            <a:endParaRPr lang="en-IT"/>
          </a:p>
        </p:txBody>
      </p:sp>
    </p:spTree>
    <p:extLst>
      <p:ext uri="{BB962C8B-B14F-4D97-AF65-F5344CB8AC3E}">
        <p14:creationId xmlns:p14="http://schemas.microsoft.com/office/powerpoint/2010/main" val="27914931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6392A7-0C02-0C40-8ABD-DF1D5FA6FAEB}"/>
              </a:ext>
            </a:extLst>
          </p:cNvPr>
          <p:cNvSpPr>
            <a:spLocks noGrp="1"/>
          </p:cNvSpPr>
          <p:nvPr>
            <p:ph type="dt" sz="half" idx="10"/>
          </p:nvPr>
        </p:nvSpPr>
        <p:spPr/>
        <p:txBody>
          <a:bodyPr/>
          <a:lstStyle/>
          <a:p>
            <a:fld id="{15C33069-EA3D-7B45-AAE3-0CD063993D05}" type="datetimeFigureOut">
              <a:rPr lang="en-IT" smtClean="0"/>
              <a:t>06/14/2023</a:t>
            </a:fld>
            <a:endParaRPr lang="en-IT"/>
          </a:p>
        </p:txBody>
      </p:sp>
      <p:sp>
        <p:nvSpPr>
          <p:cNvPr id="3" name="Footer Placeholder 2">
            <a:extLst>
              <a:ext uri="{FF2B5EF4-FFF2-40B4-BE49-F238E27FC236}">
                <a16:creationId xmlns:a16="http://schemas.microsoft.com/office/drawing/2014/main" id="{D9614EB2-4736-8A4E-96E5-36EE1E8B2918}"/>
              </a:ext>
            </a:extLst>
          </p:cNvPr>
          <p:cNvSpPr>
            <a:spLocks noGrp="1"/>
          </p:cNvSpPr>
          <p:nvPr>
            <p:ph type="ftr" sz="quarter" idx="11"/>
          </p:nvPr>
        </p:nvSpPr>
        <p:spPr/>
        <p:txBody>
          <a:bodyPr/>
          <a:lstStyle/>
          <a:p>
            <a:endParaRPr lang="en-IT"/>
          </a:p>
        </p:txBody>
      </p:sp>
      <p:sp>
        <p:nvSpPr>
          <p:cNvPr id="4" name="Slide Number Placeholder 3">
            <a:extLst>
              <a:ext uri="{FF2B5EF4-FFF2-40B4-BE49-F238E27FC236}">
                <a16:creationId xmlns:a16="http://schemas.microsoft.com/office/drawing/2014/main" id="{8733547F-3C0C-4447-A2B6-43AADD7DF588}"/>
              </a:ext>
            </a:extLst>
          </p:cNvPr>
          <p:cNvSpPr>
            <a:spLocks noGrp="1"/>
          </p:cNvSpPr>
          <p:nvPr>
            <p:ph type="sldNum" sz="quarter" idx="12"/>
          </p:nvPr>
        </p:nvSpPr>
        <p:spPr/>
        <p:txBody>
          <a:bodyPr/>
          <a:lstStyle/>
          <a:p>
            <a:fld id="{4289A798-6B80-4046-B2E5-12CFA6DA0183}" type="slidenum">
              <a:rPr lang="en-IT" smtClean="0"/>
              <a:t>‹N›</a:t>
            </a:fld>
            <a:endParaRPr lang="en-IT"/>
          </a:p>
        </p:txBody>
      </p:sp>
    </p:spTree>
    <p:extLst>
      <p:ext uri="{BB962C8B-B14F-4D97-AF65-F5344CB8AC3E}">
        <p14:creationId xmlns:p14="http://schemas.microsoft.com/office/powerpoint/2010/main" val="35452664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2B5D1-A7BC-AA43-A08F-08433FF8589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T"/>
          </a:p>
        </p:txBody>
      </p:sp>
      <p:sp>
        <p:nvSpPr>
          <p:cNvPr id="3" name="Content Placeholder 2">
            <a:extLst>
              <a:ext uri="{FF2B5EF4-FFF2-40B4-BE49-F238E27FC236}">
                <a16:creationId xmlns:a16="http://schemas.microsoft.com/office/drawing/2014/main" id="{830C3435-C17B-974C-9998-A17F3D4C48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Text Placeholder 3">
            <a:extLst>
              <a:ext uri="{FF2B5EF4-FFF2-40B4-BE49-F238E27FC236}">
                <a16:creationId xmlns:a16="http://schemas.microsoft.com/office/drawing/2014/main" id="{CA3BBCB2-F359-3B4B-84A3-BD85C09E39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83966C9-CED5-724D-B936-879030CB7B88}"/>
              </a:ext>
            </a:extLst>
          </p:cNvPr>
          <p:cNvSpPr>
            <a:spLocks noGrp="1"/>
          </p:cNvSpPr>
          <p:nvPr>
            <p:ph type="dt" sz="half" idx="10"/>
          </p:nvPr>
        </p:nvSpPr>
        <p:spPr/>
        <p:txBody>
          <a:bodyPr/>
          <a:lstStyle/>
          <a:p>
            <a:fld id="{15C33069-EA3D-7B45-AAE3-0CD063993D05}" type="datetimeFigureOut">
              <a:rPr lang="en-IT" smtClean="0"/>
              <a:t>06/14/2023</a:t>
            </a:fld>
            <a:endParaRPr lang="en-IT"/>
          </a:p>
        </p:txBody>
      </p:sp>
      <p:sp>
        <p:nvSpPr>
          <p:cNvPr id="6" name="Footer Placeholder 5">
            <a:extLst>
              <a:ext uri="{FF2B5EF4-FFF2-40B4-BE49-F238E27FC236}">
                <a16:creationId xmlns:a16="http://schemas.microsoft.com/office/drawing/2014/main" id="{661D4503-B8B3-5D4C-9CDE-B7319D299FB2}"/>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F8BE9DEE-6DD6-0340-A441-C2B452B70F11}"/>
              </a:ext>
            </a:extLst>
          </p:cNvPr>
          <p:cNvSpPr>
            <a:spLocks noGrp="1"/>
          </p:cNvSpPr>
          <p:nvPr>
            <p:ph type="sldNum" sz="quarter" idx="12"/>
          </p:nvPr>
        </p:nvSpPr>
        <p:spPr/>
        <p:txBody>
          <a:bodyPr/>
          <a:lstStyle/>
          <a:p>
            <a:fld id="{4289A798-6B80-4046-B2E5-12CFA6DA0183}" type="slidenum">
              <a:rPr lang="en-IT" smtClean="0"/>
              <a:t>‹N›</a:t>
            </a:fld>
            <a:endParaRPr lang="en-IT"/>
          </a:p>
        </p:txBody>
      </p:sp>
    </p:spTree>
    <p:extLst>
      <p:ext uri="{BB962C8B-B14F-4D97-AF65-F5344CB8AC3E}">
        <p14:creationId xmlns:p14="http://schemas.microsoft.com/office/powerpoint/2010/main" val="36851918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D06C4-BA00-E146-A229-AECBD1D753F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T"/>
          </a:p>
        </p:txBody>
      </p:sp>
      <p:sp>
        <p:nvSpPr>
          <p:cNvPr id="3" name="Picture Placeholder 2">
            <a:extLst>
              <a:ext uri="{FF2B5EF4-FFF2-40B4-BE49-F238E27FC236}">
                <a16:creationId xmlns:a16="http://schemas.microsoft.com/office/drawing/2014/main" id="{7319F889-46D5-7642-8140-B8BC9958E9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T"/>
          </a:p>
        </p:txBody>
      </p:sp>
      <p:sp>
        <p:nvSpPr>
          <p:cNvPr id="4" name="Text Placeholder 3">
            <a:extLst>
              <a:ext uri="{FF2B5EF4-FFF2-40B4-BE49-F238E27FC236}">
                <a16:creationId xmlns:a16="http://schemas.microsoft.com/office/drawing/2014/main" id="{BEEED660-6211-D549-B8FA-F81AB16B6D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B8088C4-4B5A-3E44-94C4-3662B6064A12}"/>
              </a:ext>
            </a:extLst>
          </p:cNvPr>
          <p:cNvSpPr>
            <a:spLocks noGrp="1"/>
          </p:cNvSpPr>
          <p:nvPr>
            <p:ph type="dt" sz="half" idx="10"/>
          </p:nvPr>
        </p:nvSpPr>
        <p:spPr/>
        <p:txBody>
          <a:bodyPr/>
          <a:lstStyle/>
          <a:p>
            <a:fld id="{15C33069-EA3D-7B45-AAE3-0CD063993D05}" type="datetimeFigureOut">
              <a:rPr lang="en-IT" smtClean="0"/>
              <a:t>06/14/2023</a:t>
            </a:fld>
            <a:endParaRPr lang="en-IT"/>
          </a:p>
        </p:txBody>
      </p:sp>
      <p:sp>
        <p:nvSpPr>
          <p:cNvPr id="6" name="Footer Placeholder 5">
            <a:extLst>
              <a:ext uri="{FF2B5EF4-FFF2-40B4-BE49-F238E27FC236}">
                <a16:creationId xmlns:a16="http://schemas.microsoft.com/office/drawing/2014/main" id="{C2E9C59D-C747-7242-AFCE-ABDA8194E6F6}"/>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4D60568A-7C87-234A-AF0A-CC352466396A}"/>
              </a:ext>
            </a:extLst>
          </p:cNvPr>
          <p:cNvSpPr>
            <a:spLocks noGrp="1"/>
          </p:cNvSpPr>
          <p:nvPr>
            <p:ph type="sldNum" sz="quarter" idx="12"/>
          </p:nvPr>
        </p:nvSpPr>
        <p:spPr/>
        <p:txBody>
          <a:bodyPr/>
          <a:lstStyle/>
          <a:p>
            <a:fld id="{4289A798-6B80-4046-B2E5-12CFA6DA0183}" type="slidenum">
              <a:rPr lang="en-IT" smtClean="0"/>
              <a:t>‹N›</a:t>
            </a:fld>
            <a:endParaRPr lang="en-IT"/>
          </a:p>
        </p:txBody>
      </p:sp>
    </p:spTree>
    <p:extLst>
      <p:ext uri="{BB962C8B-B14F-4D97-AF65-F5344CB8AC3E}">
        <p14:creationId xmlns:p14="http://schemas.microsoft.com/office/powerpoint/2010/main" val="8679027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C54A5-8C09-6D46-92A0-A27DCB8CA9ED}"/>
              </a:ext>
            </a:extLst>
          </p:cNvPr>
          <p:cNvSpPr>
            <a:spLocks noGrp="1"/>
          </p:cNvSpPr>
          <p:nvPr>
            <p:ph type="title"/>
          </p:nvPr>
        </p:nvSpPr>
        <p:spPr/>
        <p:txBody>
          <a:bodyPr/>
          <a:lstStyle/>
          <a:p>
            <a:r>
              <a:rPr lang="en-GB"/>
              <a:t>Click to edit Master title style</a:t>
            </a:r>
            <a:endParaRPr lang="en-IT"/>
          </a:p>
        </p:txBody>
      </p:sp>
      <p:sp>
        <p:nvSpPr>
          <p:cNvPr id="3" name="Vertical Text Placeholder 2">
            <a:extLst>
              <a:ext uri="{FF2B5EF4-FFF2-40B4-BE49-F238E27FC236}">
                <a16:creationId xmlns:a16="http://schemas.microsoft.com/office/drawing/2014/main" id="{6758FFFD-4E74-5F49-97B4-A366C5A5483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2DB8FDFC-C8DB-434F-9941-AB7BF124F1D5}"/>
              </a:ext>
            </a:extLst>
          </p:cNvPr>
          <p:cNvSpPr>
            <a:spLocks noGrp="1"/>
          </p:cNvSpPr>
          <p:nvPr>
            <p:ph type="dt" sz="half" idx="10"/>
          </p:nvPr>
        </p:nvSpPr>
        <p:spPr/>
        <p:txBody>
          <a:bodyPr/>
          <a:lstStyle/>
          <a:p>
            <a:fld id="{15C33069-EA3D-7B45-AAE3-0CD063993D05}" type="datetimeFigureOut">
              <a:rPr lang="en-IT" smtClean="0"/>
              <a:t>06/14/2023</a:t>
            </a:fld>
            <a:endParaRPr lang="en-IT"/>
          </a:p>
        </p:txBody>
      </p:sp>
      <p:sp>
        <p:nvSpPr>
          <p:cNvPr id="5" name="Footer Placeholder 4">
            <a:extLst>
              <a:ext uri="{FF2B5EF4-FFF2-40B4-BE49-F238E27FC236}">
                <a16:creationId xmlns:a16="http://schemas.microsoft.com/office/drawing/2014/main" id="{24C926AD-34DB-BB45-83D5-FA33133BA4BB}"/>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BC8385EC-05EE-DA44-BC76-A38038B9714C}"/>
              </a:ext>
            </a:extLst>
          </p:cNvPr>
          <p:cNvSpPr>
            <a:spLocks noGrp="1"/>
          </p:cNvSpPr>
          <p:nvPr>
            <p:ph type="sldNum" sz="quarter" idx="12"/>
          </p:nvPr>
        </p:nvSpPr>
        <p:spPr/>
        <p:txBody>
          <a:bodyPr/>
          <a:lstStyle/>
          <a:p>
            <a:fld id="{4289A798-6B80-4046-B2E5-12CFA6DA0183}" type="slidenum">
              <a:rPr lang="en-IT" smtClean="0"/>
              <a:t>‹N›</a:t>
            </a:fld>
            <a:endParaRPr lang="en-IT"/>
          </a:p>
        </p:txBody>
      </p:sp>
    </p:spTree>
    <p:extLst>
      <p:ext uri="{BB962C8B-B14F-4D97-AF65-F5344CB8AC3E}">
        <p14:creationId xmlns:p14="http://schemas.microsoft.com/office/powerpoint/2010/main" val="27603141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D0E50C-4174-964D-850F-921DAE76E04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IT"/>
          </a:p>
        </p:txBody>
      </p:sp>
      <p:sp>
        <p:nvSpPr>
          <p:cNvPr id="3" name="Vertical Text Placeholder 2">
            <a:extLst>
              <a:ext uri="{FF2B5EF4-FFF2-40B4-BE49-F238E27FC236}">
                <a16:creationId xmlns:a16="http://schemas.microsoft.com/office/drawing/2014/main" id="{F094FF48-8A05-E84B-B180-9C2E138BC51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8518FB6A-509A-F14E-B7F2-160BB4264C23}"/>
              </a:ext>
            </a:extLst>
          </p:cNvPr>
          <p:cNvSpPr>
            <a:spLocks noGrp="1"/>
          </p:cNvSpPr>
          <p:nvPr>
            <p:ph type="dt" sz="half" idx="10"/>
          </p:nvPr>
        </p:nvSpPr>
        <p:spPr/>
        <p:txBody>
          <a:bodyPr/>
          <a:lstStyle/>
          <a:p>
            <a:fld id="{15C33069-EA3D-7B45-AAE3-0CD063993D05}" type="datetimeFigureOut">
              <a:rPr lang="en-IT" smtClean="0"/>
              <a:t>06/14/2023</a:t>
            </a:fld>
            <a:endParaRPr lang="en-IT"/>
          </a:p>
        </p:txBody>
      </p:sp>
      <p:sp>
        <p:nvSpPr>
          <p:cNvPr id="5" name="Footer Placeholder 4">
            <a:extLst>
              <a:ext uri="{FF2B5EF4-FFF2-40B4-BE49-F238E27FC236}">
                <a16:creationId xmlns:a16="http://schemas.microsoft.com/office/drawing/2014/main" id="{A36CD374-2DA6-B24F-940A-6C53A5C1B201}"/>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63612C10-641B-F448-8550-BBB1572AEFE4}"/>
              </a:ext>
            </a:extLst>
          </p:cNvPr>
          <p:cNvSpPr>
            <a:spLocks noGrp="1"/>
          </p:cNvSpPr>
          <p:nvPr>
            <p:ph type="sldNum" sz="quarter" idx="12"/>
          </p:nvPr>
        </p:nvSpPr>
        <p:spPr/>
        <p:txBody>
          <a:bodyPr/>
          <a:lstStyle/>
          <a:p>
            <a:fld id="{4289A798-6B80-4046-B2E5-12CFA6DA0183}" type="slidenum">
              <a:rPr lang="en-IT" smtClean="0"/>
              <a:t>‹N›</a:t>
            </a:fld>
            <a:endParaRPr lang="en-IT"/>
          </a:p>
        </p:txBody>
      </p:sp>
    </p:spTree>
    <p:extLst>
      <p:ext uri="{BB962C8B-B14F-4D97-AF65-F5344CB8AC3E}">
        <p14:creationId xmlns:p14="http://schemas.microsoft.com/office/powerpoint/2010/main" val="42425373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2259749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14347640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20741620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16935944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24917748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29123320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37348595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16632550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34620108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42721686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7656101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2195064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23147258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bwMode="auto">
          <a:xfrm>
            <a:off x="719403" y="76200"/>
            <a:ext cx="10670381"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a:lstStyle/>
          <a:p>
            <a:pPr lvl="0"/>
            <a:r>
              <a:rPr lang="it-IT" dirty="0"/>
              <a:t>Fare clic per modificare stile</a:t>
            </a:r>
          </a:p>
        </p:txBody>
      </p:sp>
      <p:sp>
        <p:nvSpPr>
          <p:cNvPr id="12" name="Rectangle 3"/>
          <p:cNvSpPr>
            <a:spLocks noGrp="1" noChangeArrowheads="1"/>
          </p:cNvSpPr>
          <p:nvPr>
            <p:ph idx="1"/>
          </p:nvPr>
        </p:nvSpPr>
        <p:spPr bwMode="auto">
          <a:xfrm>
            <a:off x="719403" y="1125538"/>
            <a:ext cx="10670381" cy="489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a:lstStyle/>
          <a:p>
            <a:pPr lvl="0"/>
            <a:r>
              <a:rPr lang="it-IT" noProof="0"/>
              <a:t>Click to edit Master text styles</a:t>
            </a:r>
          </a:p>
          <a:p>
            <a:pPr lvl="1"/>
            <a:r>
              <a:rPr lang="it-IT" noProof="0"/>
              <a:t>Second level</a:t>
            </a:r>
          </a:p>
          <a:p>
            <a:pPr lvl="2"/>
            <a:r>
              <a:rPr lang="it-IT" noProof="0"/>
              <a:t>Third level</a:t>
            </a:r>
          </a:p>
          <a:p>
            <a:pPr lvl="3"/>
            <a:r>
              <a:rPr lang="it-IT" noProof="0"/>
              <a:t>Fourth level</a:t>
            </a:r>
          </a:p>
        </p:txBody>
      </p:sp>
      <p:sp>
        <p:nvSpPr>
          <p:cNvPr id="4" name="Rectangle 6"/>
          <p:cNvSpPr>
            <a:spLocks noGrp="1" noChangeArrowheads="1"/>
          </p:cNvSpPr>
          <p:nvPr>
            <p:ph type="sldNum" sz="quarter" idx="10"/>
          </p:nvPr>
        </p:nvSpPr>
        <p:spPr/>
        <p:txBody>
          <a:bodyPr/>
          <a:lstStyle>
            <a:lvl1pPr>
              <a:defRPr>
                <a:solidFill>
                  <a:srgbClr val="FFFFFF"/>
                </a:solidFill>
              </a:defRPr>
            </a:lvl1pPr>
          </a:lstStyle>
          <a:p>
            <a:pPr>
              <a:defRPr/>
            </a:pPr>
            <a:fld id="{8D266BC9-6334-4BDB-9F17-10542131D9A0}" type="slidenum">
              <a:rPr lang="it-IT" altLang="it-IT"/>
              <a:pPr>
                <a:defRPr/>
              </a:pPr>
              <a:t>‹N›</a:t>
            </a:fld>
            <a:endParaRPr lang="it-IT" altLang="it-IT"/>
          </a:p>
        </p:txBody>
      </p:sp>
    </p:spTree>
    <p:extLst>
      <p:ext uri="{BB962C8B-B14F-4D97-AF65-F5344CB8AC3E}">
        <p14:creationId xmlns:p14="http://schemas.microsoft.com/office/powerpoint/2010/main" val="2877402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1357924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3949375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FA49F6-0C6B-4EC0-AA5A-A59332F10E21}" type="slidenum">
              <a:rPr lang="it-IT" smtClean="0"/>
              <a:t>‹N›</a:t>
            </a:fld>
            <a:endParaRPr lang="it-IT"/>
          </a:p>
        </p:txBody>
      </p:sp>
    </p:spTree>
    <p:extLst>
      <p:ext uri="{BB962C8B-B14F-4D97-AF65-F5344CB8AC3E}">
        <p14:creationId xmlns:p14="http://schemas.microsoft.com/office/powerpoint/2010/main" val="13529124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79933F-B93B-2149-A3C7-13B49998C31B}" type="datetimeFigureOut">
              <a:rPr lang="it-IT" smtClean="0"/>
              <a:t>14/06/2023</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F03DA4-4E0C-854E-97C9-05BCBA278BE7}" type="slidenum">
              <a:rPr lang="it-IT" smtClean="0"/>
              <a:t>‹N›</a:t>
            </a:fld>
            <a:endParaRPr lang="it-IT"/>
          </a:p>
        </p:txBody>
      </p:sp>
    </p:spTree>
    <p:extLst>
      <p:ext uri="{BB962C8B-B14F-4D97-AF65-F5344CB8AC3E}">
        <p14:creationId xmlns:p14="http://schemas.microsoft.com/office/powerpoint/2010/main" val="236506311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4F6FD90D-17F4-48BD-BE23-EED3E66A0A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7CA1DC8-8AE1-4885-870C-D95709464F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45C59BF-6630-4CC1-8E0C-4398F26B13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0A6549-97FE-42FD-BF96-4E0A7CAA545B}" type="datetimeFigureOut">
              <a:rPr lang="it-IT" smtClean="0"/>
              <a:t>14/06/2023</a:t>
            </a:fld>
            <a:endParaRPr lang="it-IT"/>
          </a:p>
        </p:txBody>
      </p:sp>
      <p:sp>
        <p:nvSpPr>
          <p:cNvPr id="5" name="Segnaposto piè di pagina 4">
            <a:extLst>
              <a:ext uri="{FF2B5EF4-FFF2-40B4-BE49-F238E27FC236}">
                <a16:creationId xmlns:a16="http://schemas.microsoft.com/office/drawing/2014/main" id="{2CC501A3-5400-46E3-91AB-40EF0AE308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E48D7006-D92A-49A9-9645-DF52ACAADF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931971-393E-44E5-BC5B-DB264B5D1E11}" type="slidenum">
              <a:rPr lang="it-IT" smtClean="0"/>
              <a:t>‹N›</a:t>
            </a:fld>
            <a:endParaRPr lang="it-IT"/>
          </a:p>
        </p:txBody>
      </p:sp>
    </p:spTree>
    <p:extLst>
      <p:ext uri="{BB962C8B-B14F-4D97-AF65-F5344CB8AC3E}">
        <p14:creationId xmlns:p14="http://schemas.microsoft.com/office/powerpoint/2010/main" val="160215980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8D5D264F-9682-4B45-A616-C3100FC69A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E3BDA21F-BA48-4A6B-8C2C-018F7C4A2C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9E4281C-099B-4807-9A89-3E58454DF0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322C3E-9B60-4DBE-A6FB-D0E5DAF30AD9}" type="datetimeFigureOut">
              <a:rPr lang="it-IT" smtClean="0"/>
              <a:t>14/06/2023</a:t>
            </a:fld>
            <a:endParaRPr lang="it-IT"/>
          </a:p>
        </p:txBody>
      </p:sp>
      <p:sp>
        <p:nvSpPr>
          <p:cNvPr id="5" name="Segnaposto piè di pagina 4">
            <a:extLst>
              <a:ext uri="{FF2B5EF4-FFF2-40B4-BE49-F238E27FC236}">
                <a16:creationId xmlns:a16="http://schemas.microsoft.com/office/drawing/2014/main" id="{9D57CCF1-F286-4D07-8433-9732C7220D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1A597837-5884-4F56-A9FD-24862B0E0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BD7713-3572-4502-8D80-A8BC73FFB5CB}" type="slidenum">
              <a:rPr lang="it-IT" smtClean="0"/>
              <a:t>‹N›</a:t>
            </a:fld>
            <a:endParaRPr lang="it-IT"/>
          </a:p>
        </p:txBody>
      </p:sp>
    </p:spTree>
    <p:extLst>
      <p:ext uri="{BB962C8B-B14F-4D97-AF65-F5344CB8AC3E}">
        <p14:creationId xmlns:p14="http://schemas.microsoft.com/office/powerpoint/2010/main" val="214953970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F61A39-6B6B-9F4B-8C0C-40A512FF9B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IT"/>
          </a:p>
        </p:txBody>
      </p:sp>
      <p:sp>
        <p:nvSpPr>
          <p:cNvPr id="3" name="Text Placeholder 2">
            <a:extLst>
              <a:ext uri="{FF2B5EF4-FFF2-40B4-BE49-F238E27FC236}">
                <a16:creationId xmlns:a16="http://schemas.microsoft.com/office/drawing/2014/main" id="{F9DEA4CD-BD55-D247-86C1-B6D9F4C8AB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2A19BA59-31CC-FB4E-BBAC-3171EB4A6A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C33069-EA3D-7B45-AAE3-0CD063993D05}" type="datetimeFigureOut">
              <a:rPr lang="en-IT" smtClean="0"/>
              <a:t>06/14/2023</a:t>
            </a:fld>
            <a:endParaRPr lang="en-IT"/>
          </a:p>
        </p:txBody>
      </p:sp>
      <p:sp>
        <p:nvSpPr>
          <p:cNvPr id="5" name="Footer Placeholder 4">
            <a:extLst>
              <a:ext uri="{FF2B5EF4-FFF2-40B4-BE49-F238E27FC236}">
                <a16:creationId xmlns:a16="http://schemas.microsoft.com/office/drawing/2014/main" id="{467E0408-FCAA-2747-844A-851C1381B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T"/>
          </a:p>
        </p:txBody>
      </p:sp>
      <p:sp>
        <p:nvSpPr>
          <p:cNvPr id="6" name="Slide Number Placeholder 5">
            <a:extLst>
              <a:ext uri="{FF2B5EF4-FFF2-40B4-BE49-F238E27FC236}">
                <a16:creationId xmlns:a16="http://schemas.microsoft.com/office/drawing/2014/main" id="{F0A65A27-8DEE-C748-9BE4-30B06E0A73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89A798-6B80-4046-B2E5-12CFA6DA0183}" type="slidenum">
              <a:rPr lang="en-IT" smtClean="0"/>
              <a:t>‹N›</a:t>
            </a:fld>
            <a:endParaRPr lang="en-IT"/>
          </a:p>
        </p:txBody>
      </p:sp>
    </p:spTree>
    <p:extLst>
      <p:ext uri="{BB962C8B-B14F-4D97-AF65-F5344CB8AC3E}">
        <p14:creationId xmlns:p14="http://schemas.microsoft.com/office/powerpoint/2010/main" val="284862381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FA49F6-0C6B-4EC0-AA5A-A59332F10E21}" type="slidenum">
              <a:rPr lang="it-IT" smtClean="0"/>
              <a:t>‹N›</a:t>
            </a:fld>
            <a:endParaRPr lang="it-IT"/>
          </a:p>
        </p:txBody>
      </p:sp>
    </p:spTree>
    <p:extLst>
      <p:ext uri="{BB962C8B-B14F-4D97-AF65-F5344CB8AC3E}">
        <p14:creationId xmlns:p14="http://schemas.microsoft.com/office/powerpoint/2010/main" val="1844759408"/>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mailto:luca.attias@corteconti.it" TargetMode="External"/><Relationship Id="rId1" Type="http://schemas.openxmlformats.org/officeDocument/2006/relationships/slideLayout" Target="../slideLayouts/slideLayout60.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31.xml"/></Relationships>
</file>

<file path=ppt/slides/_rels/slide111.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31.xml"/></Relationships>
</file>

<file path=ppt/slides/_rels/slide1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mailto:luca.attias@corteconti.it" TargetMode="External"/><Relationship Id="rId1" Type="http://schemas.openxmlformats.org/officeDocument/2006/relationships/slideLayout" Target="../slideLayouts/slideLayout26.xml"/><Relationship Id="rId5" Type="http://schemas.openxmlformats.org/officeDocument/2006/relationships/image" Target="../media/image3.jpe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ilsole24ore.com/art/management/2017-08-30/digital-skills-maturita-digitale-e-competenze-prova-futuro-130714.shtml?uuid=AE0belJC"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agendadigitale.eu/cultura-digitale/competenze-emergenza-nazionale-ecco-la-strategia-suggerita-dallocse/"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microsoft.com/office/2007/relationships/hdphoto" Target="../media/hdphoto8.wdp"/></Relationships>
</file>

<file path=ppt/slides/_rels/slide1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jpeg"/><Relationship Id="rId18" Type="http://schemas.openxmlformats.org/officeDocument/2006/relationships/image" Target="../media/image37.jpeg"/><Relationship Id="rId26" Type="http://schemas.openxmlformats.org/officeDocument/2006/relationships/image" Target="../media/image45.jpeg"/><Relationship Id="rId3" Type="http://schemas.openxmlformats.org/officeDocument/2006/relationships/image" Target="../media/image22.png"/><Relationship Id="rId21" Type="http://schemas.openxmlformats.org/officeDocument/2006/relationships/image" Target="../media/image40.jpeg"/><Relationship Id="rId7" Type="http://schemas.openxmlformats.org/officeDocument/2006/relationships/image" Target="../media/image26.jpeg"/><Relationship Id="rId12" Type="http://schemas.openxmlformats.org/officeDocument/2006/relationships/image" Target="../media/image31.png"/><Relationship Id="rId17" Type="http://schemas.openxmlformats.org/officeDocument/2006/relationships/image" Target="../media/image36.png"/><Relationship Id="rId25" Type="http://schemas.openxmlformats.org/officeDocument/2006/relationships/image" Target="../media/image44.jpeg"/><Relationship Id="rId2" Type="http://schemas.openxmlformats.org/officeDocument/2006/relationships/image" Target="../media/image21.jpeg"/><Relationship Id="rId16" Type="http://schemas.openxmlformats.org/officeDocument/2006/relationships/image" Target="../media/image35.png"/><Relationship Id="rId20" Type="http://schemas.openxmlformats.org/officeDocument/2006/relationships/image" Target="../media/image39.jpeg"/><Relationship Id="rId1" Type="http://schemas.openxmlformats.org/officeDocument/2006/relationships/slideLayout" Target="../slideLayouts/slideLayout12.xml"/><Relationship Id="rId6" Type="http://schemas.openxmlformats.org/officeDocument/2006/relationships/image" Target="../media/image25.jpeg"/><Relationship Id="rId11" Type="http://schemas.openxmlformats.org/officeDocument/2006/relationships/image" Target="../media/image30.jpeg"/><Relationship Id="rId24" Type="http://schemas.openxmlformats.org/officeDocument/2006/relationships/image" Target="../media/image43.pn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png"/><Relationship Id="rId28" Type="http://schemas.openxmlformats.org/officeDocument/2006/relationships/image" Target="../media/image47.pn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image" Target="../media/image23.jpeg"/><Relationship Id="rId9" Type="http://schemas.openxmlformats.org/officeDocument/2006/relationships/image" Target="../media/image28.jpeg"/><Relationship Id="rId14" Type="http://schemas.openxmlformats.org/officeDocument/2006/relationships/image" Target="../media/image33.png"/><Relationship Id="rId22" Type="http://schemas.openxmlformats.org/officeDocument/2006/relationships/image" Target="../media/image41.png"/><Relationship Id="rId27"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pressreader.com/italy/corriere-della-sera-sette/20180420/283089889747129"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58.tmp"/><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microsoft.com/office/2007/relationships/hdphoto" Target="../media/hdphoto20.wdp"/></Relationships>
</file>

<file path=ppt/slides/_rels/slide4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48.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51.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www.roars.it/online/la-cappella-sistina-e-il-codice-appalti-sarebbe-andata-cosi/" TargetMode="Externa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2.xml"/><Relationship Id="rId6" Type="http://schemas.microsoft.com/office/2007/relationships/hdphoto" Target="../media/hdphoto21.wdp"/><Relationship Id="rId5" Type="http://schemas.openxmlformats.org/officeDocument/2006/relationships/image" Target="../media/image80.png"/><Relationship Id="rId4" Type="http://schemas.openxmlformats.org/officeDocument/2006/relationships/image" Target="../media/image79.gif"/></Relationships>
</file>

<file path=ppt/slides/_rels/slide5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82.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87.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31.xml"/></Relationships>
</file>

<file path=ppt/slides/_rels/slide62.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4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6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54.xml"/></Relationships>
</file>

<file path=ppt/slides/_rels/slide6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54.xml"/></Relationships>
</file>

<file path=ppt/slides/_rels/slide7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54.xml"/></Relationships>
</file>

<file path=ppt/slides/_rels/slide7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54.xml"/></Relationships>
</file>

<file path=ppt/slides/_rels/slide7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8.emf"/><Relationship Id="rId1" Type="http://schemas.openxmlformats.org/officeDocument/2006/relationships/slideLayout" Target="../slideLayouts/slideLayout7.xml"/><Relationship Id="rId6" Type="http://schemas.openxmlformats.org/officeDocument/2006/relationships/image" Target="../media/image102.emf"/><Relationship Id="rId5" Type="http://schemas.openxmlformats.org/officeDocument/2006/relationships/image" Target="../media/image101.emf"/><Relationship Id="rId4" Type="http://schemas.openxmlformats.org/officeDocument/2006/relationships/image" Target="../media/image100.emf"/></Relationships>
</file>

<file path=ppt/slides/_rels/slide7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103.emf"/><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microsoft.com/office/2007/relationships/hdphoto" Target="../media/hdphoto27.wdp"/></Relationships>
</file>

<file path=ppt/slides/_rels/slide9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114.pn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31.xml"/></Relationships>
</file>

<file path=ppt/slides/_rels/slide95.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15.png"/><Relationship Id="rId1" Type="http://schemas.openxmlformats.org/officeDocument/2006/relationships/slideLayout" Target="../slideLayouts/slideLayout31.xml"/><Relationship Id="rId5" Type="http://schemas.microsoft.com/office/2007/relationships/hdphoto" Target="../media/hdphoto29.wdp"/><Relationship Id="rId4" Type="http://schemas.openxmlformats.org/officeDocument/2006/relationships/image" Target="../media/image117.png"/></Relationships>
</file>

<file path=ppt/slides/_rels/slide96.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B764FAF0-CEDA-46F9-8A54-BAF152CEA8A0}"/>
              </a:ext>
            </a:extLst>
          </p:cNvPr>
          <p:cNvSpPr txBox="1">
            <a:spLocks/>
          </p:cNvSpPr>
          <p:nvPr/>
        </p:nvSpPr>
        <p:spPr>
          <a:xfrm>
            <a:off x="1250833" y="4876166"/>
            <a:ext cx="9739223" cy="1768475"/>
          </a:xfrm>
          <a:prstGeom prst="rect">
            <a:avLst/>
          </a:prstGeom>
        </p:spPr>
        <p:txBody>
          <a:bodyPr vert="horz" lIns="91440" tIns="45720" rIns="91440" bIns="45720" rtlCol="0" anchor="ctr">
            <a:normAutofit fontScale="25000" lnSpcReduction="20000"/>
          </a:bodyPr>
          <a:lstStyle>
            <a:lvl1pPr algn="l" rtl="0" eaLnBrk="1" fontAlgn="base" hangingPunct="1">
              <a:spcBef>
                <a:spcPct val="0"/>
              </a:spcBef>
              <a:spcAft>
                <a:spcPct val="0"/>
              </a:spcAft>
              <a:defRPr sz="4000" kern="1200" spc="-1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Arial" charset="0"/>
              </a:defRPr>
            </a:lvl2pPr>
            <a:lvl3pPr algn="l" rtl="0" eaLnBrk="1" fontAlgn="base" hangingPunct="1">
              <a:spcBef>
                <a:spcPct val="0"/>
              </a:spcBef>
              <a:spcAft>
                <a:spcPct val="0"/>
              </a:spcAft>
              <a:defRPr sz="4000">
                <a:solidFill>
                  <a:schemeClr val="tx2"/>
                </a:solidFill>
                <a:latin typeface="Arial" charset="0"/>
              </a:defRPr>
            </a:lvl3pPr>
            <a:lvl4pPr algn="l" rtl="0" eaLnBrk="1" fontAlgn="base" hangingPunct="1">
              <a:spcBef>
                <a:spcPct val="0"/>
              </a:spcBef>
              <a:spcAft>
                <a:spcPct val="0"/>
              </a:spcAft>
              <a:defRPr sz="4000">
                <a:solidFill>
                  <a:schemeClr val="tx2"/>
                </a:solidFill>
                <a:latin typeface="Arial" charset="0"/>
              </a:defRPr>
            </a:lvl4pPr>
            <a:lvl5pPr algn="l" rtl="0" eaLnBrk="1" fontAlgn="base" hangingPunct="1">
              <a:spcBef>
                <a:spcPct val="0"/>
              </a:spcBef>
              <a:spcAft>
                <a:spcPct val="0"/>
              </a:spcAft>
              <a:defRPr sz="4000">
                <a:solidFill>
                  <a:schemeClr val="tx2"/>
                </a:solidFill>
                <a:latin typeface="Arial" charset="0"/>
              </a:defRPr>
            </a:lvl5pPr>
            <a:lvl6pPr marL="457200" algn="l" rtl="0" eaLnBrk="1" fontAlgn="base" hangingPunct="1">
              <a:spcBef>
                <a:spcPct val="0"/>
              </a:spcBef>
              <a:spcAft>
                <a:spcPct val="0"/>
              </a:spcAft>
              <a:defRPr sz="4000">
                <a:solidFill>
                  <a:schemeClr val="tx2"/>
                </a:solidFill>
                <a:latin typeface="Arial" charset="0"/>
              </a:defRPr>
            </a:lvl6pPr>
            <a:lvl7pPr marL="914400" algn="l" rtl="0" eaLnBrk="1" fontAlgn="base" hangingPunct="1">
              <a:spcBef>
                <a:spcPct val="0"/>
              </a:spcBef>
              <a:spcAft>
                <a:spcPct val="0"/>
              </a:spcAft>
              <a:defRPr sz="4000">
                <a:solidFill>
                  <a:schemeClr val="tx2"/>
                </a:solidFill>
                <a:latin typeface="Arial" charset="0"/>
              </a:defRPr>
            </a:lvl7pPr>
            <a:lvl8pPr marL="1371600" algn="l" rtl="0" eaLnBrk="1" fontAlgn="base" hangingPunct="1">
              <a:spcBef>
                <a:spcPct val="0"/>
              </a:spcBef>
              <a:spcAft>
                <a:spcPct val="0"/>
              </a:spcAft>
              <a:defRPr sz="4000">
                <a:solidFill>
                  <a:schemeClr val="tx2"/>
                </a:solidFill>
                <a:latin typeface="Arial" charset="0"/>
              </a:defRPr>
            </a:lvl8pPr>
            <a:lvl9pPr marL="1828800" algn="l" rtl="0" eaLnBrk="1" fontAlgn="base" hangingPunct="1">
              <a:spcBef>
                <a:spcPct val="0"/>
              </a:spcBef>
              <a:spcAft>
                <a:spcPct val="0"/>
              </a:spcAft>
              <a:defRPr sz="4000">
                <a:solidFill>
                  <a:schemeClr val="tx2"/>
                </a:solidFill>
                <a:latin typeface="Arial" charset="0"/>
              </a:defRPr>
            </a:lvl9pPr>
          </a:lstStyle>
          <a:p>
            <a:pPr algn="ctr"/>
            <a:r>
              <a:rPr lang="it-IT" sz="1800" b="0" i="0" u="none" strike="noStrike" baseline="0" dirty="0">
                <a:solidFill>
                  <a:srgbClr val="000000"/>
                </a:solidFill>
                <a:latin typeface="Calibri" panose="020F0502020204030204" pitchFamily="34" charset="0"/>
              </a:rPr>
              <a:t> </a:t>
            </a:r>
            <a:r>
              <a:rPr lang="it-IT" sz="9800" dirty="0">
                <a:solidFill>
                  <a:srgbClr val="D2533C"/>
                </a:solidFill>
                <a:latin typeface="Arial" panose="020B0604020202020204" pitchFamily="34" charset="0"/>
                <a:cs typeface="Arial" panose="020B0604020202020204" pitchFamily="34" charset="0"/>
              </a:rPr>
              <a:t>La trasformazione digitale:</a:t>
            </a:r>
            <a:br>
              <a:rPr lang="it-IT" sz="9800" dirty="0">
                <a:solidFill>
                  <a:srgbClr val="D2533C"/>
                </a:solidFill>
                <a:latin typeface="Arial" panose="020B0604020202020204" pitchFamily="34" charset="0"/>
                <a:cs typeface="Arial" panose="020B0604020202020204" pitchFamily="34" charset="0"/>
              </a:rPr>
            </a:br>
            <a:r>
              <a:rPr lang="it-IT" sz="9800" dirty="0">
                <a:solidFill>
                  <a:srgbClr val="D2533C"/>
                </a:solidFill>
                <a:latin typeface="Arial" panose="020B0604020202020204" pitchFamily="34" charset="0"/>
                <a:cs typeface="Arial" panose="020B0604020202020204" pitchFamily="34" charset="0"/>
              </a:rPr>
              <a:t>il piano triennale per l'informatica nella PA 	</a:t>
            </a:r>
          </a:p>
          <a:p>
            <a:pPr algn="ctr">
              <a:defRPr/>
            </a:pPr>
            <a:endParaRPr lang="en-US" sz="9800" dirty="0">
              <a:solidFill>
                <a:srgbClr val="D2533C"/>
              </a:solidFill>
              <a:latin typeface="Arial" panose="020B0604020202020204" pitchFamily="34" charset="0"/>
              <a:cs typeface="Arial" panose="020B0604020202020204" pitchFamily="34" charset="0"/>
            </a:endParaRPr>
          </a:p>
          <a:p>
            <a:pPr algn="ctr">
              <a:defRPr/>
            </a:pPr>
            <a:r>
              <a:rPr lang="en-US" sz="9800" dirty="0">
                <a:solidFill>
                  <a:srgbClr val="D2533C"/>
                </a:solidFill>
                <a:latin typeface="Arial" panose="020B0604020202020204" pitchFamily="34" charset="0"/>
                <a:cs typeface="Arial" panose="020B0604020202020204" pitchFamily="34" charset="0"/>
              </a:rPr>
              <a:t>Luca Attias, 29 </a:t>
            </a:r>
            <a:r>
              <a:rPr lang="en-US" sz="9800" dirty="0" err="1">
                <a:solidFill>
                  <a:srgbClr val="D2533C"/>
                </a:solidFill>
                <a:latin typeface="Arial" panose="020B0604020202020204" pitchFamily="34" charset="0"/>
                <a:cs typeface="Arial" panose="020B0604020202020204" pitchFamily="34" charset="0"/>
              </a:rPr>
              <a:t>giugno</a:t>
            </a:r>
            <a:r>
              <a:rPr lang="en-US" sz="9800" dirty="0">
                <a:solidFill>
                  <a:srgbClr val="D2533C"/>
                </a:solidFill>
                <a:latin typeface="Arial" panose="020B0604020202020204" pitchFamily="34" charset="0"/>
                <a:cs typeface="Arial" panose="020B0604020202020204" pitchFamily="34" charset="0"/>
              </a:rPr>
              <a:t> 2023 </a:t>
            </a:r>
          </a:p>
          <a:p>
            <a:pPr algn="ctr">
              <a:defRPr/>
            </a:pPr>
            <a:endParaRPr lang="en-US" dirty="0">
              <a:solidFill>
                <a:schemeClr val="tx1"/>
              </a:solidFill>
              <a:latin typeface="Arial" charset="0"/>
              <a:ea typeface="+mn-ea"/>
              <a:cs typeface="Arial" charset="0"/>
            </a:endParaRPr>
          </a:p>
          <a:p>
            <a:pPr algn="ctr">
              <a:defRPr/>
            </a:pPr>
            <a:r>
              <a:rPr lang="en-US" sz="8800" dirty="0">
                <a:solidFill>
                  <a:schemeClr val="tx1"/>
                </a:solidFill>
                <a:latin typeface="Arial" charset="0"/>
                <a:ea typeface="+mn-ea"/>
                <a:cs typeface="Arial" charset="0"/>
              </a:rPr>
              <a:t>Corte dei conti</a:t>
            </a:r>
          </a:p>
          <a:p>
            <a:pPr algn="ctr">
              <a:defRPr/>
            </a:pPr>
            <a:r>
              <a:rPr lang="en-US" sz="8800" dirty="0">
                <a:solidFill>
                  <a:schemeClr val="tx1"/>
                </a:solidFill>
                <a:latin typeface="Arial" charset="0"/>
                <a:ea typeface="+mn-ea"/>
                <a:cs typeface="Arial" charset="0"/>
                <a:hlinkClick r:id="rId2">
                  <a:extLst>
                    <a:ext uri="{A12FA001-AC4F-418D-AE19-62706E023703}">
                      <ahyp:hlinkClr xmlns:ahyp="http://schemas.microsoft.com/office/drawing/2018/hyperlinkcolor" val="tx"/>
                    </a:ext>
                  </a:extLst>
                </a:hlinkClick>
              </a:rPr>
              <a:t>luca.attias@corteconti.it</a:t>
            </a:r>
            <a:r>
              <a:rPr lang="en-US" sz="8800" dirty="0">
                <a:solidFill>
                  <a:schemeClr val="tx1"/>
                </a:solidFill>
                <a:latin typeface="Arial" charset="0"/>
                <a:ea typeface="+mn-ea"/>
                <a:cs typeface="Arial" charset="0"/>
              </a:rPr>
              <a:t> </a:t>
            </a:r>
            <a:endParaRPr lang="it-IT" sz="8800" dirty="0">
              <a:solidFill>
                <a:schemeClr val="tx1"/>
              </a:solidFill>
              <a:latin typeface="Arial" charset="0"/>
              <a:ea typeface="+mn-ea"/>
              <a:cs typeface="Arial" charset="0"/>
            </a:endParaRPr>
          </a:p>
        </p:txBody>
      </p:sp>
      <p:pic>
        <p:nvPicPr>
          <p:cNvPr id="1026" name="Picture 2" descr="Uer Academy - Per lo sviluppo delle professionalità">
            <a:extLst>
              <a:ext uri="{FF2B5EF4-FFF2-40B4-BE49-F238E27FC236}">
                <a16:creationId xmlns:a16="http://schemas.microsoft.com/office/drawing/2014/main" id="{FD5ED4A9-BDDB-41F2-8E47-0043F11284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4072" y="149552"/>
            <a:ext cx="1108512" cy="1108512"/>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p:cNvPicPr>
            <a:picLocks noChangeAspect="1"/>
          </p:cNvPicPr>
          <p:nvPr/>
        </p:nvPicPr>
        <p:blipFill>
          <a:blip r:embed="rId4"/>
          <a:stretch>
            <a:fillRect/>
          </a:stretch>
        </p:blipFill>
        <p:spPr>
          <a:xfrm>
            <a:off x="2711624" y="109998"/>
            <a:ext cx="2592288" cy="1076718"/>
          </a:xfrm>
          <a:prstGeom prst="rect">
            <a:avLst/>
          </a:prstGeom>
        </p:spPr>
      </p:pic>
      <p:pic>
        <p:nvPicPr>
          <p:cNvPr id="2050" name="Picture 2" descr="(Olivier Le Moal - stock.adobe.com)">
            <a:extLst>
              <a:ext uri="{FF2B5EF4-FFF2-40B4-BE49-F238E27FC236}">
                <a16:creationId xmlns:a16="http://schemas.microsoft.com/office/drawing/2014/main" id="{0F150F00-2861-C5D7-BB86-8EDF5D21BF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8774" y="1338580"/>
            <a:ext cx="8957946" cy="337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28219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F52DBAC-9CC2-4B3E-9EEC-12F547893B5A}"/>
              </a:ext>
            </a:extLst>
          </p:cNvPr>
          <p:cNvPicPr>
            <a:picLocks noChangeAspect="1"/>
          </p:cNvPicPr>
          <p:nvPr/>
        </p:nvPicPr>
        <p:blipFill rotWithShape="1">
          <a:blip r:embed="rId2">
            <a:alphaModFix/>
          </a:blip>
          <a:srcRect l="5039"/>
          <a:stretch/>
        </p:blipFill>
        <p:spPr>
          <a:xfrm>
            <a:off x="0" y="1"/>
            <a:ext cx="12192000" cy="6857999"/>
          </a:xfrm>
          <a:prstGeom prst="rect">
            <a:avLst/>
          </a:prstGeom>
        </p:spPr>
      </p:pic>
      <p:sp>
        <p:nvSpPr>
          <p:cNvPr id="4" name="Rettangolo 3">
            <a:extLst>
              <a:ext uri="{FF2B5EF4-FFF2-40B4-BE49-F238E27FC236}">
                <a16:creationId xmlns:a16="http://schemas.microsoft.com/office/drawing/2014/main" id="{77E0AFE7-EE4F-4181-8547-CECF104327AD}"/>
              </a:ext>
            </a:extLst>
          </p:cNvPr>
          <p:cNvSpPr/>
          <p:nvPr/>
        </p:nvSpPr>
        <p:spPr>
          <a:xfrm>
            <a:off x="1" y="2529000"/>
            <a:ext cx="12191999" cy="1800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6000" b="0" i="0" u="none" strike="noStrike" kern="1200" cap="none" spc="0" normalizeH="0" baseline="0" noProof="0" dirty="0">
                <a:ln>
                  <a:noFill/>
                </a:ln>
                <a:solidFill>
                  <a:prstClr val="black"/>
                </a:solidFill>
                <a:effectLst/>
                <a:uLnTx/>
                <a:uFillTx/>
                <a:latin typeface="Calibri" panose="020F0502020204030204"/>
                <a:ea typeface="+mn-ea"/>
                <a:cs typeface="+mn-cs"/>
              </a:rPr>
              <a:t>Un vero e proprio tsunami</a:t>
            </a:r>
          </a:p>
        </p:txBody>
      </p:sp>
    </p:spTree>
    <p:extLst>
      <p:ext uri="{BB962C8B-B14F-4D97-AF65-F5344CB8AC3E}">
        <p14:creationId xmlns:p14="http://schemas.microsoft.com/office/powerpoint/2010/main" val="375860054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ECBC00"/>
        </a:solidFill>
        <a:effectLst/>
      </p:bgPr>
    </p:bg>
    <p:spTree>
      <p:nvGrpSpPr>
        <p:cNvPr id="1" name=""/>
        <p:cNvGrpSpPr/>
        <p:nvPr/>
      </p:nvGrpSpPr>
      <p:grpSpPr>
        <a:xfrm>
          <a:off x="0" y="0"/>
          <a:ext cx="0" cy="0"/>
          <a:chOff x="0" y="0"/>
          <a:chExt cx="0" cy="0"/>
        </a:xfrm>
      </p:grpSpPr>
      <p:pic>
        <p:nvPicPr>
          <p:cNvPr id="38914" name="Picture 7" descr="https://sdways01.smugmug.com/Random/Daily-Photo-2009/i-Sf78Pqw/0/L/Homer3829-L.jpg"/>
          <p:cNvPicPr>
            <a:picLocks noChangeAspect="1" noChangeArrowheads="1"/>
          </p:cNvPicPr>
          <p:nvPr/>
        </p:nvPicPr>
        <p:blipFill rotWithShape="1">
          <a:blip r:embed="rId2">
            <a:extLst>
              <a:ext uri="{28A0092B-C50C-407E-A947-70E740481C1C}">
                <a14:useLocalDpi xmlns:a14="http://schemas.microsoft.com/office/drawing/2010/main" val="0"/>
              </a:ext>
            </a:extLst>
          </a:blip>
          <a:srcRect l="40488" t="18109" r="6842" b="8034"/>
          <a:stretch/>
        </p:blipFill>
        <p:spPr bwMode="auto">
          <a:xfrm>
            <a:off x="6095998" y="0"/>
            <a:ext cx="6095999" cy="6858000"/>
          </a:xfrm>
          <a:prstGeom prst="rect">
            <a:avLst/>
          </a:prstGeom>
          <a:solidFill>
            <a:srgbClr val="E5B4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0" y="299694"/>
            <a:ext cx="6096000" cy="1259994"/>
          </a:xfrm>
          <a:prstGeom prst="rect">
            <a:avLst/>
          </a:prstGeom>
          <a:no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altLang="it-IT" sz="3600" b="0" i="0" u="none" strike="noStrike" kern="1200" cap="none" spc="0" normalizeH="0" baseline="0" noProof="0" dirty="0">
                <a:ln>
                  <a:noFill/>
                </a:ln>
                <a:solidFill>
                  <a:prstClr val="black"/>
                </a:solidFill>
                <a:effectLst/>
                <a:uLnTx/>
                <a:uFillTx/>
                <a:latin typeface="Calibri" panose="020F0502020204030204"/>
                <a:ea typeface="+mj-ea"/>
                <a:cs typeface="+mj-cs"/>
              </a:rPr>
              <a:t>«Tuttofare» e «smanettoni» (artigiani della digitalizzazione)</a:t>
            </a:r>
            <a:endParaRPr kumimoji="0" lang="en-US" altLang="it-IT" sz="36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
        <p:nvSpPr>
          <p:cNvPr id="5" name="Rettangolo 1"/>
          <p:cNvSpPr>
            <a:spLocks noChangeArrowheads="1"/>
          </p:cNvSpPr>
          <p:nvPr/>
        </p:nvSpPr>
        <p:spPr bwMode="auto">
          <a:xfrm>
            <a:off x="168812" y="1559688"/>
            <a:ext cx="5758376" cy="4911450"/>
          </a:xfrm>
          <a:prstGeom prst="rect">
            <a:avLst/>
          </a:prstGeom>
          <a:noFill/>
          <a:ln>
            <a:noFill/>
          </a:ln>
        </p:spPr>
        <p:txBody>
          <a:bodyPr anchor="ct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altLang="it-IT" sz="2600" b="0" i="0" u="none" strike="noStrike" kern="1200" cap="none" spc="0" normalizeH="0" baseline="0" noProof="0" dirty="0">
                <a:ln>
                  <a:noFill/>
                </a:ln>
                <a:solidFill>
                  <a:prstClr val="black"/>
                </a:solidFill>
                <a:effectLst/>
                <a:uLnTx/>
                <a:uFillTx/>
                <a:latin typeface="Calibri" panose="020F0502020204030204"/>
                <a:ea typeface="ヒラギノ角ゴ Pro W3"/>
              </a:rPr>
              <a:t>Oltre a quanto già asserito e descritto, dobbiamo aggiungere che, in Italia, tanto nel settore pubblico, quanto in quello privato, il contesto obsolescente non ha favorito neanche lo sviluppo di specifiche specializzazioni nell’ambito delle competenze informatiche.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altLang="it-IT" sz="2600" b="0" i="0" u="none" strike="noStrike" kern="1200" cap="none" spc="0" normalizeH="0" baseline="0" noProof="0" dirty="0">
              <a:ln>
                <a:noFill/>
              </a:ln>
              <a:solidFill>
                <a:prstClr val="black"/>
              </a:solidFill>
              <a:effectLst/>
              <a:uLnTx/>
              <a:uFillTx/>
              <a:latin typeface="Calibri" panose="020F0502020204030204"/>
              <a:ea typeface="ヒラギノ角ゴ Pro W3"/>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altLang="it-IT" sz="2600" b="0" i="0" u="none" strike="noStrike" kern="1200" cap="none" spc="0" normalizeH="0" baseline="0" noProof="0" dirty="0">
                <a:ln>
                  <a:noFill/>
                </a:ln>
                <a:solidFill>
                  <a:prstClr val="black"/>
                </a:solidFill>
                <a:effectLst/>
                <a:uLnTx/>
                <a:uFillTx/>
                <a:latin typeface="Calibri" panose="020F0502020204030204"/>
                <a:ea typeface="ヒラギノ角ゴ Pro W3"/>
              </a:rPr>
              <a:t>Per tale motivo, nel corso del tempo, si sono moltiplicati i «tuttofare» e gli «smanettoni» del settore digitale.</a:t>
            </a:r>
          </a:p>
        </p:txBody>
      </p:sp>
    </p:spTree>
    <p:extLst>
      <p:ext uri="{BB962C8B-B14F-4D97-AF65-F5344CB8AC3E}">
        <p14:creationId xmlns:p14="http://schemas.microsoft.com/office/powerpoint/2010/main" val="24324762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A4C3E9"/>
        </a:solidFill>
        <a:effectLst/>
      </p:bgPr>
    </p:bg>
    <p:spTree>
      <p:nvGrpSpPr>
        <p:cNvPr id="1" name=""/>
        <p:cNvGrpSpPr/>
        <p:nvPr/>
      </p:nvGrpSpPr>
      <p:grpSpPr>
        <a:xfrm>
          <a:off x="0" y="0"/>
          <a:ext cx="0" cy="0"/>
          <a:chOff x="0" y="0"/>
          <a:chExt cx="0" cy="0"/>
        </a:xfrm>
      </p:grpSpPr>
      <p:pic>
        <p:nvPicPr>
          <p:cNvPr id="40965" name="Picture 9" descr="https://thefty.files.wordpress.com/2013/06/helena-maratheftis-facebook-flowchart-small.jpg?w=5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702" y="0"/>
            <a:ext cx="493776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Rettangolo 1"/>
          <p:cNvSpPr>
            <a:spLocks noChangeArrowheads="1"/>
          </p:cNvSpPr>
          <p:nvPr/>
        </p:nvSpPr>
        <p:spPr bwMode="auto">
          <a:xfrm>
            <a:off x="6096000" y="1109516"/>
            <a:ext cx="5746651" cy="5593740"/>
          </a:xfrm>
          <a:prstGeom prst="rect">
            <a:avLst/>
          </a:prstGeom>
          <a:solidFill>
            <a:srgbClr val="A4C3E9"/>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altLang="it-IT" sz="2800" b="0" i="0" u="none" strike="noStrike" kern="1200" cap="none" spc="0" normalizeH="0" baseline="0" noProof="0" dirty="0">
                <a:ln>
                  <a:noFill/>
                </a:ln>
                <a:solidFill>
                  <a:prstClr val="black"/>
                </a:solidFill>
                <a:effectLst/>
                <a:uLnTx/>
                <a:uFillTx/>
                <a:latin typeface="Calibri" panose="020F0502020204030204"/>
                <a:ea typeface="ヒラギノ角ゴ Pro W3"/>
              </a:rPr>
              <a:t>Gli «esperti funzionali» sono Risorse con competenze professionali elevate (ingegneri, laureati in scienze informatiche, ecc.), che vengono costretti dall’organizzazione della PA a snaturare il loro sapere e a svolgere mansioni ben diverse e molto più modeste (esperto di protocollo, di processo amministrativo, di trattamento economico, ecc.), rispetto a quanto teoricamente previsto dal loro corso di studi.</a:t>
            </a:r>
          </a:p>
        </p:txBody>
      </p:sp>
      <p:sp>
        <p:nvSpPr>
          <p:cNvPr id="5" name="Title 1"/>
          <p:cNvSpPr txBox="1">
            <a:spLocks/>
          </p:cNvSpPr>
          <p:nvPr/>
        </p:nvSpPr>
        <p:spPr bwMode="auto">
          <a:xfrm>
            <a:off x="6096000" y="0"/>
            <a:ext cx="5746651" cy="1264260"/>
          </a:xfrm>
          <a:prstGeom prst="rect">
            <a:avLst/>
          </a:prstGeom>
          <a:solidFill>
            <a:srgbClr val="A4C3E9"/>
          </a:solidFill>
          <a:ln>
            <a:noFill/>
          </a:ln>
          <a:extLst>
            <a:ext uri="{FAA26D3D-D897-4be2-8F04-BA451C77F1D7}"/>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altLang="it-IT" sz="4500" b="0" i="0" u="none" strike="noStrike" kern="1200" cap="none" spc="0" normalizeH="0" baseline="0" noProof="0" dirty="0">
                <a:ln>
                  <a:noFill/>
                </a:ln>
                <a:solidFill>
                  <a:prstClr val="black"/>
                </a:solidFill>
                <a:effectLst/>
                <a:uLnTx/>
                <a:uFillTx/>
                <a:latin typeface="Calibri" panose="020F0502020204030204"/>
                <a:ea typeface="+mj-ea"/>
                <a:cs typeface="+mj-cs"/>
              </a:rPr>
              <a:t>Esperti funzionali</a:t>
            </a:r>
            <a:endParaRPr kumimoji="0" lang="en-US" altLang="it-IT" sz="45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139650283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DDC085"/>
        </a:solidFill>
        <a:effectLst/>
      </p:bgPr>
    </p:bg>
    <p:spTree>
      <p:nvGrpSpPr>
        <p:cNvPr id="1" name=""/>
        <p:cNvGrpSpPr/>
        <p:nvPr/>
      </p:nvGrpSpPr>
      <p:grpSpPr>
        <a:xfrm>
          <a:off x="0" y="0"/>
          <a:ext cx="0" cy="0"/>
          <a:chOff x="0" y="0"/>
          <a:chExt cx="0" cy="0"/>
        </a:xfrm>
      </p:grpSpPr>
      <p:pic>
        <p:nvPicPr>
          <p:cNvPr id="41989" name="Picture 7" descr="http://uschefnerarchive.com/wp-content/uploads/2013/09/fil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3412" y="1165785"/>
            <a:ext cx="8385175" cy="559374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0" y="0"/>
            <a:ext cx="12192000" cy="1264260"/>
          </a:xfrm>
          <a:prstGeom prst="rect">
            <a:avLst/>
          </a:prstGeom>
          <a:solidFill>
            <a:srgbClr val="DDC085"/>
          </a:solidFill>
          <a:ln>
            <a:noFill/>
          </a:ln>
          <a:extLst>
            <a:ext uri="{FAA26D3D-D897-4be2-8F04-BA451C77F1D7}"/>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altLang="it-IT" sz="4500" b="0" i="0" u="none" strike="noStrike" kern="1200" cap="none" spc="0" normalizeH="0" baseline="0" noProof="0" dirty="0">
                <a:ln>
                  <a:noFill/>
                </a:ln>
                <a:solidFill>
                  <a:prstClr val="black"/>
                </a:solidFill>
                <a:effectLst/>
                <a:uLnTx/>
                <a:uFillTx/>
                <a:latin typeface="Calibri" panose="020F0502020204030204"/>
                <a:ea typeface="+mj-ea"/>
                <a:cs typeface="+mj-cs"/>
              </a:rPr>
              <a:t>Esperti di sistemi di protocollo</a:t>
            </a:r>
            <a:endParaRPr kumimoji="0" lang="en-US" altLang="it-IT" sz="45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251939706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CBC6C0"/>
        </a:solidFill>
        <a:effectLst/>
      </p:bgPr>
    </p:bg>
    <p:spTree>
      <p:nvGrpSpPr>
        <p:cNvPr id="1" name=""/>
        <p:cNvGrpSpPr/>
        <p:nvPr/>
      </p:nvGrpSpPr>
      <p:grpSpPr>
        <a:xfrm>
          <a:off x="0" y="0"/>
          <a:ext cx="0" cy="0"/>
          <a:chOff x="0" y="0"/>
          <a:chExt cx="0" cy="0"/>
        </a:xfrm>
      </p:grpSpPr>
      <p:pic>
        <p:nvPicPr>
          <p:cNvPr id="43013" name="Picture 7" descr="http://www.aceart.org/wp-content/uploads/2012/07/archive1-w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4835" y="632130"/>
            <a:ext cx="6817886" cy="55937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itle 1"/>
          <p:cNvSpPr txBox="1">
            <a:spLocks/>
          </p:cNvSpPr>
          <p:nvPr/>
        </p:nvSpPr>
        <p:spPr bwMode="auto">
          <a:xfrm>
            <a:off x="0" y="0"/>
            <a:ext cx="5134835" cy="6858000"/>
          </a:xfrm>
          <a:prstGeom prst="rect">
            <a:avLst/>
          </a:prstGeom>
          <a:solidFill>
            <a:srgbClr val="CBC6C0"/>
          </a:solid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altLang="it-IT" sz="4500" b="0" i="0" u="none" strike="noStrike" kern="1200" cap="none" spc="0" normalizeH="0" baseline="0" noProof="0" dirty="0">
                <a:ln>
                  <a:noFill/>
                </a:ln>
                <a:solidFill>
                  <a:prstClr val="black"/>
                </a:solidFill>
                <a:effectLst/>
                <a:uLnTx/>
                <a:uFillTx/>
                <a:latin typeface="Calibri" panose="020F0502020204030204"/>
                <a:ea typeface="+mj-ea"/>
                <a:cs typeface="+mj-cs"/>
              </a:rPr>
              <a:t>Esperti di sistemi di gestione documentale</a:t>
            </a:r>
            <a:endParaRPr kumimoji="0" lang="en-US" altLang="it-IT" sz="45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274241131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677274"/>
        </a:solidFill>
        <a:effectLst/>
      </p:bgPr>
    </p:bg>
    <p:spTree>
      <p:nvGrpSpPr>
        <p:cNvPr id="1" name=""/>
        <p:cNvGrpSpPr/>
        <p:nvPr/>
      </p:nvGrpSpPr>
      <p:grpSpPr>
        <a:xfrm>
          <a:off x="0" y="0"/>
          <a:ext cx="0" cy="0"/>
          <a:chOff x="0" y="0"/>
          <a:chExt cx="0" cy="0"/>
        </a:xfrm>
      </p:grpSpPr>
      <p:sp>
        <p:nvSpPr>
          <p:cNvPr id="4" name="Title 1"/>
          <p:cNvSpPr txBox="1">
            <a:spLocks/>
          </p:cNvSpPr>
          <p:nvPr/>
        </p:nvSpPr>
        <p:spPr bwMode="auto">
          <a:xfrm>
            <a:off x="0" y="0"/>
            <a:ext cx="12192000" cy="1264260"/>
          </a:xfrm>
          <a:prstGeom prst="rect">
            <a:avLst/>
          </a:prstGeom>
          <a:solidFill>
            <a:srgbClr val="677274"/>
          </a:solidFill>
          <a:ln>
            <a:noFill/>
          </a:ln>
          <a:extLst>
            <a:ext uri="{FAA26D3D-D897-4be2-8F04-BA451C77F1D7}"/>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altLang="it-IT" sz="4500" b="0" i="0" u="none" strike="noStrike" kern="1200" cap="none" spc="0" normalizeH="0" baseline="0" noProof="0" dirty="0">
                <a:ln>
                  <a:noFill/>
                </a:ln>
                <a:solidFill>
                  <a:prstClr val="white"/>
                </a:solidFill>
                <a:effectLst/>
                <a:uLnTx/>
                <a:uFillTx/>
                <a:latin typeface="Calibri" panose="020F0502020204030204"/>
                <a:ea typeface="+mj-ea"/>
                <a:cs typeface="+mj-cs"/>
              </a:rPr>
              <a:t>Esperti di contabilità finanziaria ed analitica</a:t>
            </a:r>
            <a:endParaRPr kumimoji="0" lang="en-US" altLang="it-IT" sz="4500" b="0"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pic>
        <p:nvPicPr>
          <p:cNvPr id="44037" name="Picture 4" descr="https://assets.entrepreneur.com/content/3x2/822/20151029192324-vintage-calculator-calculate-numbers-calculation-mathematical-digits-retro.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9150" y="1109511"/>
            <a:ext cx="8013700" cy="55937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7670951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6F6F6F"/>
        </a:solidFill>
        <a:effectLst/>
      </p:bgPr>
    </p:bg>
    <p:spTree>
      <p:nvGrpSpPr>
        <p:cNvPr id="1" name=""/>
        <p:cNvGrpSpPr/>
        <p:nvPr/>
      </p:nvGrpSpPr>
      <p:grpSpPr>
        <a:xfrm>
          <a:off x="0" y="0"/>
          <a:ext cx="0" cy="0"/>
          <a:chOff x="0" y="0"/>
          <a:chExt cx="0" cy="0"/>
        </a:xfrm>
      </p:grpSpPr>
      <p:sp>
        <p:nvSpPr>
          <p:cNvPr id="5" name="Title 1"/>
          <p:cNvSpPr txBox="1">
            <a:spLocks/>
          </p:cNvSpPr>
          <p:nvPr/>
        </p:nvSpPr>
        <p:spPr bwMode="auto">
          <a:xfrm>
            <a:off x="0" y="0"/>
            <a:ext cx="12192000" cy="1264260"/>
          </a:xfrm>
          <a:prstGeom prst="rect">
            <a:avLst/>
          </a:prstGeom>
          <a:solidFill>
            <a:srgbClr val="6F6F6F"/>
          </a:solidFill>
          <a:ln>
            <a:noFill/>
          </a:ln>
          <a:extLst>
            <a:ext uri="{FAA26D3D-D897-4be2-8F04-BA451C77F1D7}"/>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altLang="it-IT" sz="4500" b="0" i="0" u="none" strike="noStrike" kern="1200" cap="none" spc="0" normalizeH="0" baseline="0" noProof="0" dirty="0">
                <a:ln>
                  <a:noFill/>
                </a:ln>
                <a:solidFill>
                  <a:prstClr val="white"/>
                </a:solidFill>
                <a:effectLst/>
                <a:uLnTx/>
                <a:uFillTx/>
                <a:latin typeface="Calibri" panose="020F0502020204030204"/>
                <a:ea typeface="+mj-ea"/>
                <a:cs typeface="+mj-cs"/>
              </a:rPr>
              <a:t>Esperti di trattamento economico</a:t>
            </a:r>
            <a:endParaRPr kumimoji="0" lang="en-US" altLang="it-IT" sz="4500" b="0"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pic>
        <p:nvPicPr>
          <p:cNvPr id="45061" name="Picture 4" descr="http://archivio.panorama.it/images/mytech/n/11938713-1/Anche-la-busta-paga-si-piega-al-formato-elettronico_h_part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6047" y="1095444"/>
            <a:ext cx="9379906" cy="55937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5749646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D3D3D3"/>
        </a:solidFill>
        <a:effectLst/>
      </p:bgPr>
    </p:bg>
    <p:spTree>
      <p:nvGrpSpPr>
        <p:cNvPr id="1" name=""/>
        <p:cNvGrpSpPr/>
        <p:nvPr/>
      </p:nvGrpSpPr>
      <p:grpSpPr>
        <a:xfrm>
          <a:off x="0" y="0"/>
          <a:ext cx="0" cy="0"/>
          <a:chOff x="0" y="0"/>
          <a:chExt cx="0" cy="0"/>
        </a:xfrm>
      </p:grpSpPr>
      <p:sp>
        <p:nvSpPr>
          <p:cNvPr id="4" name="Title 1"/>
          <p:cNvSpPr txBox="1">
            <a:spLocks/>
          </p:cNvSpPr>
          <p:nvPr/>
        </p:nvSpPr>
        <p:spPr bwMode="auto">
          <a:xfrm>
            <a:off x="0" y="-1"/>
            <a:ext cx="3788960" cy="6858001"/>
          </a:xfrm>
          <a:prstGeom prst="rect">
            <a:avLst/>
          </a:prstGeom>
          <a:solidFill>
            <a:srgbClr val="D3D3D3"/>
          </a:solid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altLang="it-IT" sz="4500" b="0" i="0" u="none" strike="noStrike" kern="1200" cap="none" spc="0" normalizeH="0" baseline="0" noProof="0" dirty="0">
                <a:ln>
                  <a:noFill/>
                </a:ln>
                <a:solidFill>
                  <a:prstClr val="black"/>
                </a:solidFill>
                <a:effectLst/>
                <a:uLnTx/>
                <a:uFillTx/>
                <a:latin typeface="Calibri" panose="020F0502020204030204"/>
                <a:ea typeface="+mj-ea"/>
                <a:cs typeface="+mj-cs"/>
              </a:rPr>
              <a:t>Formatori su strumenti di office </a:t>
            </a:r>
            <a:r>
              <a:rPr kumimoji="0" lang="it-IT" altLang="it-IT" sz="4500" b="0" i="0" u="none" strike="noStrike" kern="1200" cap="none" spc="0" normalizeH="0" baseline="0" noProof="0" dirty="0" err="1">
                <a:ln>
                  <a:noFill/>
                </a:ln>
                <a:solidFill>
                  <a:prstClr val="black"/>
                </a:solidFill>
                <a:effectLst/>
                <a:uLnTx/>
                <a:uFillTx/>
                <a:latin typeface="Calibri" panose="020F0502020204030204"/>
                <a:ea typeface="+mj-ea"/>
                <a:cs typeface="+mj-cs"/>
              </a:rPr>
              <a:t>automation</a:t>
            </a:r>
            <a:endParaRPr kumimoji="0" lang="en-US" altLang="it-IT" sz="45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pic>
        <p:nvPicPr>
          <p:cNvPr id="46085" name="Picture 9" descr="http://midlifecrisishawaii.com/wp-content/uploads/2015/01/typing-cla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8960" y="632130"/>
            <a:ext cx="8018461" cy="55937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0055509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9C6953"/>
        </a:solidFill>
        <a:effectLst/>
      </p:bgPr>
    </p:bg>
    <p:spTree>
      <p:nvGrpSpPr>
        <p:cNvPr id="1" name=""/>
        <p:cNvGrpSpPr/>
        <p:nvPr/>
      </p:nvGrpSpPr>
      <p:grpSpPr>
        <a:xfrm>
          <a:off x="0" y="0"/>
          <a:ext cx="0" cy="0"/>
          <a:chOff x="0" y="0"/>
          <a:chExt cx="0" cy="0"/>
        </a:xfrm>
      </p:grpSpPr>
      <p:sp>
        <p:nvSpPr>
          <p:cNvPr id="3" name="Title 1"/>
          <p:cNvSpPr txBox="1">
            <a:spLocks/>
          </p:cNvSpPr>
          <p:nvPr/>
        </p:nvSpPr>
        <p:spPr bwMode="auto">
          <a:xfrm>
            <a:off x="0" y="0"/>
            <a:ext cx="12192000" cy="1264260"/>
          </a:xfrm>
          <a:prstGeom prst="rect">
            <a:avLst/>
          </a:prstGeom>
          <a:solidFill>
            <a:srgbClr val="9C6953"/>
          </a:solid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altLang="it-IT" sz="4500" b="0" i="0" u="none" strike="noStrike" kern="1200" cap="none" spc="0" normalizeH="0" baseline="0" noProof="0" dirty="0">
                <a:ln>
                  <a:noFill/>
                </a:ln>
                <a:solidFill>
                  <a:prstClr val="white"/>
                </a:solidFill>
                <a:effectLst/>
                <a:uLnTx/>
                <a:uFillTx/>
                <a:latin typeface="Calibri" panose="020F0502020204030204"/>
                <a:ea typeface="+mj-ea"/>
                <a:cs typeface="+mj-cs"/>
              </a:rPr>
              <a:t>Esperti di contrattualistica informatica</a:t>
            </a:r>
            <a:endParaRPr kumimoji="0" lang="en-US" altLang="it-IT" sz="4500" b="0"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pic>
        <p:nvPicPr>
          <p:cNvPr id="3076" name="Picture 4" descr="Risultati immagini"/>
          <p:cNvPicPr>
            <a:picLocks noChangeAspect="1" noChangeArrowheads="1"/>
          </p:cNvPicPr>
          <p:nvPr/>
        </p:nvPicPr>
        <p:blipFill rotWithShape="1">
          <a:blip r:embed="rId2">
            <a:extLst>
              <a:ext uri="{28A0092B-C50C-407E-A947-70E740481C1C}">
                <a14:useLocalDpi xmlns:a14="http://schemas.microsoft.com/office/drawing/2010/main" val="0"/>
              </a:ext>
            </a:extLst>
          </a:blip>
          <a:srcRect l="10258"/>
          <a:stretch/>
        </p:blipFill>
        <p:spPr bwMode="auto">
          <a:xfrm>
            <a:off x="1360225" y="1264260"/>
            <a:ext cx="9471551" cy="559374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357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FE3C3"/>
        </a:solidFill>
        <a:effectLst/>
      </p:bgPr>
    </p:bg>
    <p:spTree>
      <p:nvGrpSpPr>
        <p:cNvPr id="1" name=""/>
        <p:cNvGrpSpPr/>
        <p:nvPr/>
      </p:nvGrpSpPr>
      <p:grpSpPr>
        <a:xfrm>
          <a:off x="0" y="0"/>
          <a:ext cx="0" cy="0"/>
          <a:chOff x="0" y="0"/>
          <a:chExt cx="0" cy="0"/>
        </a:xfrm>
      </p:grpSpPr>
      <p:sp>
        <p:nvSpPr>
          <p:cNvPr id="3" name="Title 1"/>
          <p:cNvSpPr txBox="1">
            <a:spLocks/>
          </p:cNvSpPr>
          <p:nvPr/>
        </p:nvSpPr>
        <p:spPr bwMode="auto">
          <a:xfrm>
            <a:off x="0" y="0"/>
            <a:ext cx="12192000" cy="1264260"/>
          </a:xfrm>
          <a:prstGeom prst="rect">
            <a:avLst/>
          </a:prstGeom>
          <a:solidFill>
            <a:srgbClr val="FFE3C3"/>
          </a:solidFill>
          <a:ln>
            <a:noFill/>
          </a:ln>
          <a:extLst>
            <a:ext uri="{FAA26D3D-D897-4be2-8F04-BA451C77F1D7}"/>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altLang="it-IT" sz="4500" b="0" i="0" u="none" strike="noStrike" kern="1200" cap="none" spc="0" normalizeH="0" baseline="0" noProof="0" dirty="0">
                <a:ln>
                  <a:noFill/>
                </a:ln>
                <a:solidFill>
                  <a:prstClr val="black"/>
                </a:solidFill>
                <a:effectLst/>
                <a:uLnTx/>
                <a:uFillTx/>
                <a:latin typeface="Calibri" panose="020F0502020204030204"/>
                <a:ea typeface="+mj-ea"/>
                <a:cs typeface="+mj-cs"/>
              </a:rPr>
              <a:t>Esperti di informatica giuridica</a:t>
            </a:r>
            <a:endParaRPr kumimoji="0" lang="en-US" altLang="it-IT" sz="45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pic>
        <p:nvPicPr>
          <p:cNvPr id="2050" name="Picture 2" descr="Risultati immagi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8280" y="982781"/>
            <a:ext cx="8815440" cy="587521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50879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8" descr="http://i.imgur.com/FXCk3mk.jpg"/>
          <p:cNvPicPr>
            <a:picLocks noChangeAspect="1" noChangeArrowheads="1"/>
          </p:cNvPicPr>
          <p:nvPr/>
        </p:nvPicPr>
        <p:blipFill rotWithShape="1">
          <a:blip r:embed="rId2">
            <a:extLst>
              <a:ext uri="{28A0092B-C50C-407E-A947-70E740481C1C}">
                <a14:useLocalDpi xmlns:a14="http://schemas.microsoft.com/office/drawing/2010/main" val="0"/>
              </a:ext>
            </a:extLst>
          </a:blip>
          <a:srcRect l="8915"/>
          <a:stretch/>
        </p:blipFill>
        <p:spPr bwMode="auto">
          <a:xfrm>
            <a:off x="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egnaposto contenuto 1"/>
          <p:cNvSpPr txBox="1">
            <a:spLocks/>
          </p:cNvSpPr>
          <p:nvPr/>
        </p:nvSpPr>
        <p:spPr>
          <a:xfrm>
            <a:off x="6096000" y="1"/>
            <a:ext cx="6096000" cy="6857999"/>
          </a:xfrm>
          <a:prstGeom prst="rect">
            <a:avLst/>
          </a:prstGeom>
          <a:solidFill>
            <a:srgbClr val="CEA115"/>
          </a:solidFill>
        </p:spPr>
        <p:txBody>
          <a:bodyPr anchor="ctr">
            <a:normAutofit/>
          </a:bodyPr>
          <a:lstStyle>
            <a:lvl1pPr marL="0" indent="0" algn="l" rtl="0" eaLnBrk="1" latinLnBrk="0" hangingPunct="1">
              <a:spcBef>
                <a:spcPts val="580"/>
              </a:spcBef>
              <a:buClr>
                <a:schemeClr val="accent1"/>
              </a:buClr>
              <a:buSzPct val="85000"/>
              <a:buFont typeface="Wingdings 2"/>
              <a:buNone/>
              <a:defRPr kumimoji="0" sz="2400" kern="1200">
                <a:solidFill>
                  <a:schemeClr val="tx1">
                    <a:tint val="75000"/>
                  </a:schemeClr>
                </a:solidFill>
                <a:latin typeface="+mn-lt"/>
                <a:ea typeface="+mn-ea"/>
                <a:cs typeface="+mn-cs"/>
              </a:defRPr>
            </a:lvl1pPr>
            <a:lvl2pPr marL="548640" indent="-228600" algn="l" rtl="0" eaLnBrk="1" latinLnBrk="0" hangingPunct="1">
              <a:spcBef>
                <a:spcPts val="370"/>
              </a:spcBef>
              <a:buClr>
                <a:schemeClr val="accent2"/>
              </a:buClr>
              <a:buSzPct val="85000"/>
              <a:buFont typeface="Wingdings 2"/>
              <a:buNone/>
              <a:defRPr kumimoji="0" sz="1800" kern="1200">
                <a:solidFill>
                  <a:schemeClr val="tx1">
                    <a:tint val="75000"/>
                  </a:schemeClr>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None/>
              <a:defRPr kumimoji="0" sz="1600" kern="1200">
                <a:solidFill>
                  <a:schemeClr val="tx1">
                    <a:tint val="75000"/>
                  </a:schemeClr>
                </a:solidFill>
                <a:latin typeface="+mn-lt"/>
                <a:ea typeface="+mn-ea"/>
                <a:cs typeface="+mn-cs"/>
              </a:defRPr>
            </a:lvl3pPr>
            <a:lvl4pPr marL="1097280" indent="-228600" algn="l" rtl="0" eaLnBrk="1" latinLnBrk="0" hangingPunct="1">
              <a:spcBef>
                <a:spcPts val="370"/>
              </a:spcBef>
              <a:buClr>
                <a:schemeClr val="accent3"/>
              </a:buClr>
              <a:buSzPct val="80000"/>
              <a:buFont typeface="Wingdings 2"/>
              <a:buNone/>
              <a:defRPr kumimoji="0" sz="1400" kern="1200">
                <a:solidFill>
                  <a:schemeClr val="tx1">
                    <a:tint val="75000"/>
                  </a:schemeClr>
                </a:solidFill>
                <a:latin typeface="+mn-lt"/>
                <a:ea typeface="+mn-ea"/>
                <a:cs typeface="+mn-cs"/>
              </a:defRPr>
            </a:lvl4pPr>
            <a:lvl5pPr marL="1371600" indent="-228600" algn="l" rtl="0" eaLnBrk="1" latinLnBrk="0" hangingPunct="1">
              <a:spcBef>
                <a:spcPts val="370"/>
              </a:spcBef>
              <a:buClr>
                <a:schemeClr val="accent3"/>
              </a:buClr>
              <a:buFontTx/>
              <a:buNone/>
              <a:defRPr kumimoji="0" sz="1400" kern="1200">
                <a:solidFill>
                  <a:schemeClr val="tx1">
                    <a:tint val="75000"/>
                  </a:schemeClr>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580"/>
              </a:spcBef>
              <a:spcAft>
                <a:spcPts val="0"/>
              </a:spcAft>
              <a:buClr>
                <a:srgbClr val="5B9BD5"/>
              </a:buClr>
              <a:buSzPct val="85000"/>
              <a:buFont typeface="Wingdings 2"/>
              <a:buNone/>
              <a:tabLst/>
              <a:defRPr/>
            </a:pPr>
            <a:endParaRPr kumimoji="0" lang="it-IT" sz="3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ttangolo 2">
            <a:extLst>
              <a:ext uri="{FF2B5EF4-FFF2-40B4-BE49-F238E27FC236}">
                <a16:creationId xmlns:a16="http://schemas.microsoft.com/office/drawing/2014/main" id="{BBF0BCC3-7BF9-493A-87F1-1CA2CDFFCF15}"/>
              </a:ext>
            </a:extLst>
          </p:cNvPr>
          <p:cNvSpPr/>
          <p:nvPr/>
        </p:nvSpPr>
        <p:spPr>
          <a:xfrm>
            <a:off x="6562578" y="1832317"/>
            <a:ext cx="5162843" cy="31933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000" b="0" i="0" u="none" strike="noStrike" kern="1200" cap="none" spc="0" normalizeH="0" baseline="0" noProof="0">
                <a:ln>
                  <a:noFill/>
                </a:ln>
                <a:solidFill>
                  <a:prstClr val="black"/>
                </a:solidFill>
                <a:effectLst/>
                <a:uLnTx/>
                <a:uFillTx/>
                <a:latin typeface="Calibri" panose="020F0502020204030204"/>
                <a:ea typeface="+mn-ea"/>
                <a:cs typeface="+mn-cs"/>
              </a:rPr>
              <a:t>Professioni inutili e a volte dannose, sia nell’ambito della Pubblica Amministrazione, che nel suo indotto</a:t>
            </a:r>
            <a:endParaRPr kumimoji="0" lang="it-IT" sz="3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2453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051075B7-85F5-4C26-B095-BA394D44EDAB}"/>
              </a:ext>
            </a:extLst>
          </p:cNvPr>
          <p:cNvPicPr>
            <a:picLocks noChangeAspect="1"/>
          </p:cNvPicPr>
          <p:nvPr/>
        </p:nvPicPr>
        <p:blipFill rotWithShape="1">
          <a:blip r:embed="rId2">
            <a:alphaModFix/>
          </a:blip>
          <a:srcRect l="5039"/>
          <a:stretch/>
        </p:blipFill>
        <p:spPr>
          <a:xfrm>
            <a:off x="0" y="1"/>
            <a:ext cx="12192000" cy="6857999"/>
          </a:xfrm>
          <a:prstGeom prst="rect">
            <a:avLst/>
          </a:prstGeom>
        </p:spPr>
      </p:pic>
      <p:sp>
        <p:nvSpPr>
          <p:cNvPr id="2" name="Rettangolo 1">
            <a:extLst>
              <a:ext uri="{FF2B5EF4-FFF2-40B4-BE49-F238E27FC236}">
                <a16:creationId xmlns:a16="http://schemas.microsoft.com/office/drawing/2014/main" id="{A88D5CE3-FD9D-47D0-8E8B-7FEA9AF2CE58}"/>
              </a:ext>
            </a:extLst>
          </p:cNvPr>
          <p:cNvSpPr/>
          <p:nvPr/>
        </p:nvSpPr>
        <p:spPr>
          <a:xfrm>
            <a:off x="1" y="0"/>
            <a:ext cx="6096000" cy="685799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3D5418F6-F65D-47A6-8B54-E1E5C4C5E4E0}"/>
              </a:ext>
            </a:extLst>
          </p:cNvPr>
          <p:cNvSpPr txBox="1">
            <a:spLocks/>
          </p:cNvSpPr>
          <p:nvPr/>
        </p:nvSpPr>
        <p:spPr bwMode="auto">
          <a:xfrm>
            <a:off x="0" y="555673"/>
            <a:ext cx="6096000" cy="989941"/>
          </a:xfrm>
          <a:prstGeom prst="rect">
            <a:avLst/>
          </a:prstGeom>
          <a:noFill/>
          <a:ln>
            <a:noFill/>
          </a:ln>
          <a:extLst>
            <a:ext uri="{FAA26D3D-D897-4be2-8F04-BA451C77F1D7}"/>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it-IT" sz="4000" b="0" i="0" u="none" strike="noStrike" kern="1200" cap="none" spc="0" normalizeH="0" baseline="0" noProof="0" dirty="0" err="1">
                <a:ln>
                  <a:noFill/>
                </a:ln>
                <a:solidFill>
                  <a:prstClr val="black"/>
                </a:solidFill>
                <a:effectLst/>
                <a:uLnTx/>
                <a:uFillTx/>
                <a:latin typeface="Calibri" panose="020F0502020204030204"/>
                <a:ea typeface="+mj-ea"/>
                <a:cs typeface="+mj-cs"/>
              </a:rPr>
              <a:t>Proverbio</a:t>
            </a:r>
            <a:r>
              <a:rPr kumimoji="0" lang="en-US" altLang="it-IT" sz="4000" b="0" i="0" u="none" strike="noStrike" kern="1200" cap="none" spc="0" normalizeH="0" baseline="0" noProof="0" dirty="0">
                <a:ln>
                  <a:noFill/>
                </a:ln>
                <a:solidFill>
                  <a:prstClr val="black"/>
                </a:solidFill>
                <a:effectLst/>
                <a:uLnTx/>
                <a:uFillTx/>
                <a:latin typeface="Calibri" panose="020F0502020204030204"/>
                <a:ea typeface="+mj-ea"/>
                <a:cs typeface="+mj-cs"/>
              </a:rPr>
              <a:t> </a:t>
            </a:r>
            <a:r>
              <a:rPr kumimoji="0" lang="en-US" altLang="it-IT" sz="4000" b="0" i="0" u="none" strike="noStrike" kern="1200" cap="none" spc="0" normalizeH="0" baseline="0" noProof="0" dirty="0" err="1">
                <a:ln>
                  <a:noFill/>
                </a:ln>
                <a:solidFill>
                  <a:prstClr val="black"/>
                </a:solidFill>
                <a:effectLst/>
                <a:uLnTx/>
                <a:uFillTx/>
                <a:latin typeface="Calibri" panose="020F0502020204030204"/>
                <a:ea typeface="+mj-ea"/>
                <a:cs typeface="+mj-cs"/>
              </a:rPr>
              <a:t>orientale</a:t>
            </a:r>
            <a:endParaRPr kumimoji="0" lang="en-US" altLang="it-IT" sz="40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
        <p:nvSpPr>
          <p:cNvPr id="6" name="Rettangolo 5">
            <a:extLst>
              <a:ext uri="{FF2B5EF4-FFF2-40B4-BE49-F238E27FC236}">
                <a16:creationId xmlns:a16="http://schemas.microsoft.com/office/drawing/2014/main" id="{DF445027-6B95-4A9E-9A2E-4091F8B8E922}"/>
              </a:ext>
            </a:extLst>
          </p:cNvPr>
          <p:cNvSpPr/>
          <p:nvPr/>
        </p:nvSpPr>
        <p:spPr>
          <a:xfrm>
            <a:off x="240323" y="1545615"/>
            <a:ext cx="5615353" cy="4756711"/>
          </a:xfrm>
          <a:prstGeom prst="rect">
            <a:avLst/>
          </a:prstGeom>
          <a:noFill/>
          <a:ln w="12700" cap="flat" cmpd="sng" algn="ctr">
            <a:no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000" b="0" i="0" u="none" strike="noStrike" kern="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«Quando soffia il vento del cambiamento, alcuni costruiscono un riparo, altri costruiscono un mulino a vento».</a:t>
            </a:r>
          </a:p>
        </p:txBody>
      </p:sp>
    </p:spTree>
    <p:extLst>
      <p:ext uri="{BB962C8B-B14F-4D97-AF65-F5344CB8AC3E}">
        <p14:creationId xmlns:p14="http://schemas.microsoft.com/office/powerpoint/2010/main" val="323736135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egnaposto contenuto 1">
            <a:extLst>
              <a:ext uri="{FF2B5EF4-FFF2-40B4-BE49-F238E27FC236}">
                <a16:creationId xmlns:a16="http://schemas.microsoft.com/office/drawing/2014/main" id="{2CEA35B7-292E-431D-A85D-1C8DB654F028}"/>
              </a:ext>
            </a:extLst>
          </p:cNvPr>
          <p:cNvSpPr txBox="1">
            <a:spLocks/>
          </p:cNvSpPr>
          <p:nvPr/>
        </p:nvSpPr>
        <p:spPr>
          <a:xfrm>
            <a:off x="6103664" y="0"/>
            <a:ext cx="5642856" cy="6858000"/>
          </a:xfrm>
          <a:prstGeom prst="rect">
            <a:avLst/>
          </a:prstGeom>
          <a:noFill/>
        </p:spPr>
        <p:txBody>
          <a:bodyPr anchor="ctr">
            <a:noAutofit/>
          </a:bodyPr>
          <a:lstStyle>
            <a:lvl1pPr marL="0" indent="0" algn="l" rtl="0" eaLnBrk="1" latinLnBrk="0" hangingPunct="1">
              <a:spcBef>
                <a:spcPts val="580"/>
              </a:spcBef>
              <a:buClr>
                <a:schemeClr val="accent1"/>
              </a:buClr>
              <a:buSzPct val="85000"/>
              <a:buFont typeface="Wingdings 2"/>
              <a:buNone/>
              <a:defRPr kumimoji="0" sz="2400" kern="1200">
                <a:solidFill>
                  <a:schemeClr val="tx1">
                    <a:tint val="75000"/>
                  </a:schemeClr>
                </a:solidFill>
                <a:latin typeface="+mn-lt"/>
                <a:ea typeface="+mn-ea"/>
                <a:cs typeface="+mn-cs"/>
              </a:defRPr>
            </a:lvl1pPr>
            <a:lvl2pPr marL="548640" indent="-228600" algn="l" rtl="0" eaLnBrk="1" latinLnBrk="0" hangingPunct="1">
              <a:spcBef>
                <a:spcPts val="370"/>
              </a:spcBef>
              <a:buClr>
                <a:schemeClr val="accent2"/>
              </a:buClr>
              <a:buSzPct val="85000"/>
              <a:buFont typeface="Wingdings 2"/>
              <a:buNone/>
              <a:defRPr kumimoji="0" sz="1800" kern="1200">
                <a:solidFill>
                  <a:schemeClr val="tx1">
                    <a:tint val="75000"/>
                  </a:schemeClr>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None/>
              <a:defRPr kumimoji="0" sz="1600" kern="1200">
                <a:solidFill>
                  <a:schemeClr val="tx1">
                    <a:tint val="75000"/>
                  </a:schemeClr>
                </a:solidFill>
                <a:latin typeface="+mn-lt"/>
                <a:ea typeface="+mn-ea"/>
                <a:cs typeface="+mn-cs"/>
              </a:defRPr>
            </a:lvl3pPr>
            <a:lvl4pPr marL="1097280" indent="-228600" algn="l" rtl="0" eaLnBrk="1" latinLnBrk="0" hangingPunct="1">
              <a:spcBef>
                <a:spcPts val="370"/>
              </a:spcBef>
              <a:buClr>
                <a:schemeClr val="accent3"/>
              </a:buClr>
              <a:buSzPct val="80000"/>
              <a:buFont typeface="Wingdings 2"/>
              <a:buNone/>
              <a:defRPr kumimoji="0" sz="1400" kern="1200">
                <a:solidFill>
                  <a:schemeClr val="tx1">
                    <a:tint val="75000"/>
                  </a:schemeClr>
                </a:solidFill>
                <a:latin typeface="+mn-lt"/>
                <a:ea typeface="+mn-ea"/>
                <a:cs typeface="+mn-cs"/>
              </a:defRPr>
            </a:lvl4pPr>
            <a:lvl5pPr marL="1371600" indent="-228600" algn="l" rtl="0" eaLnBrk="1" latinLnBrk="0" hangingPunct="1">
              <a:spcBef>
                <a:spcPts val="370"/>
              </a:spcBef>
              <a:buClr>
                <a:schemeClr val="accent3"/>
              </a:buClr>
              <a:buFontTx/>
              <a:buNone/>
              <a:defRPr kumimoji="0" sz="1400" kern="1200">
                <a:solidFill>
                  <a:schemeClr val="tx1">
                    <a:tint val="75000"/>
                  </a:schemeClr>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580"/>
              </a:spcBef>
              <a:spcAft>
                <a:spcPts val="0"/>
              </a:spcAft>
              <a:buClr>
                <a:srgbClr val="4472C4"/>
              </a:buClr>
              <a:buSzPct val="85000"/>
              <a:buFont typeface="Wingdings 2"/>
              <a:buNone/>
              <a:tabLst/>
              <a:defRPr/>
            </a:pPr>
            <a:r>
              <a:rPr kumimoji="0" lang="it-IT" sz="3000" b="0" i="0" u="none" strike="noStrike" kern="1200" cap="none" spc="0" normalizeH="0" baseline="0" noProof="0" dirty="0">
                <a:ln>
                  <a:noFill/>
                </a:ln>
                <a:solidFill>
                  <a:prstClr val="white"/>
                </a:solidFill>
                <a:effectLst/>
                <a:uLnTx/>
                <a:uFillTx/>
                <a:latin typeface="Calibri" panose="020F0502020204030204"/>
                <a:ea typeface="+mn-ea"/>
                <a:cs typeface="+mn-cs"/>
              </a:rPr>
              <a:t>Non intendiamo dire che le professioni appena elencate non debbano più esistere; sistemisti, programmatori ed analisti, ad esempio, dovranno continuare ad operare, ma adeguandosi ai tempi e con la precondizione della competenza.</a:t>
            </a:r>
          </a:p>
        </p:txBody>
      </p:sp>
    </p:spTree>
    <p:extLst>
      <p:ext uri="{BB962C8B-B14F-4D97-AF65-F5344CB8AC3E}">
        <p14:creationId xmlns:p14="http://schemas.microsoft.com/office/powerpoint/2010/main" val="292236986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345A9A"/>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00D79B72-1059-40B9-B514-DFEF7A202B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000" y="189000"/>
            <a:ext cx="11520000" cy="64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97071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B764FAF0-CEDA-46F9-8A54-BAF152CEA8A0}"/>
              </a:ext>
            </a:extLst>
          </p:cNvPr>
          <p:cNvSpPr txBox="1">
            <a:spLocks/>
          </p:cNvSpPr>
          <p:nvPr/>
        </p:nvSpPr>
        <p:spPr>
          <a:xfrm>
            <a:off x="1440610" y="4876166"/>
            <a:ext cx="9376915" cy="1768475"/>
          </a:xfrm>
          <a:prstGeom prst="rect">
            <a:avLst/>
          </a:prstGeom>
        </p:spPr>
        <p:txBody>
          <a:bodyPr vert="horz" lIns="91440" tIns="45720" rIns="91440" bIns="45720" rtlCol="0" anchor="ctr">
            <a:normAutofit/>
          </a:bodyPr>
          <a:lstStyle>
            <a:lvl1pPr algn="l" rtl="0" eaLnBrk="1" fontAlgn="base" hangingPunct="1">
              <a:spcBef>
                <a:spcPct val="0"/>
              </a:spcBef>
              <a:spcAft>
                <a:spcPct val="0"/>
              </a:spcAft>
              <a:defRPr sz="4000" kern="1200" spc="-1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Arial" charset="0"/>
              </a:defRPr>
            </a:lvl2pPr>
            <a:lvl3pPr algn="l" rtl="0" eaLnBrk="1" fontAlgn="base" hangingPunct="1">
              <a:spcBef>
                <a:spcPct val="0"/>
              </a:spcBef>
              <a:spcAft>
                <a:spcPct val="0"/>
              </a:spcAft>
              <a:defRPr sz="4000">
                <a:solidFill>
                  <a:schemeClr val="tx2"/>
                </a:solidFill>
                <a:latin typeface="Arial" charset="0"/>
              </a:defRPr>
            </a:lvl3pPr>
            <a:lvl4pPr algn="l" rtl="0" eaLnBrk="1" fontAlgn="base" hangingPunct="1">
              <a:spcBef>
                <a:spcPct val="0"/>
              </a:spcBef>
              <a:spcAft>
                <a:spcPct val="0"/>
              </a:spcAft>
              <a:defRPr sz="4000">
                <a:solidFill>
                  <a:schemeClr val="tx2"/>
                </a:solidFill>
                <a:latin typeface="Arial" charset="0"/>
              </a:defRPr>
            </a:lvl4pPr>
            <a:lvl5pPr algn="l" rtl="0" eaLnBrk="1" fontAlgn="base" hangingPunct="1">
              <a:spcBef>
                <a:spcPct val="0"/>
              </a:spcBef>
              <a:spcAft>
                <a:spcPct val="0"/>
              </a:spcAft>
              <a:defRPr sz="4000">
                <a:solidFill>
                  <a:schemeClr val="tx2"/>
                </a:solidFill>
                <a:latin typeface="Arial" charset="0"/>
              </a:defRPr>
            </a:lvl5pPr>
            <a:lvl6pPr marL="457200" algn="l" rtl="0" eaLnBrk="1" fontAlgn="base" hangingPunct="1">
              <a:spcBef>
                <a:spcPct val="0"/>
              </a:spcBef>
              <a:spcAft>
                <a:spcPct val="0"/>
              </a:spcAft>
              <a:defRPr sz="4000">
                <a:solidFill>
                  <a:schemeClr val="tx2"/>
                </a:solidFill>
                <a:latin typeface="Arial" charset="0"/>
              </a:defRPr>
            </a:lvl6pPr>
            <a:lvl7pPr marL="914400" algn="l" rtl="0" eaLnBrk="1" fontAlgn="base" hangingPunct="1">
              <a:spcBef>
                <a:spcPct val="0"/>
              </a:spcBef>
              <a:spcAft>
                <a:spcPct val="0"/>
              </a:spcAft>
              <a:defRPr sz="4000">
                <a:solidFill>
                  <a:schemeClr val="tx2"/>
                </a:solidFill>
                <a:latin typeface="Arial" charset="0"/>
              </a:defRPr>
            </a:lvl7pPr>
            <a:lvl8pPr marL="1371600" algn="l" rtl="0" eaLnBrk="1" fontAlgn="base" hangingPunct="1">
              <a:spcBef>
                <a:spcPct val="0"/>
              </a:spcBef>
              <a:spcAft>
                <a:spcPct val="0"/>
              </a:spcAft>
              <a:defRPr sz="4000">
                <a:solidFill>
                  <a:schemeClr val="tx2"/>
                </a:solidFill>
                <a:latin typeface="Arial" charset="0"/>
              </a:defRPr>
            </a:lvl8pPr>
            <a:lvl9pPr marL="1828800" algn="l" rtl="0" eaLnBrk="1" fontAlgn="base" hangingPunct="1">
              <a:spcBef>
                <a:spcPct val="0"/>
              </a:spcBef>
              <a:spcAft>
                <a:spcPct val="0"/>
              </a:spcAft>
              <a:defRPr sz="4000">
                <a:solidFill>
                  <a:schemeClr val="tx2"/>
                </a:solidFill>
                <a:latin typeface="Arial" charset="0"/>
              </a:defRPr>
            </a:lvl9pPr>
          </a:lstStyle>
          <a:p>
            <a:pPr algn="ctr"/>
            <a:r>
              <a:rPr lang="it-IT" sz="1400" b="0" i="0" u="none" strike="noStrike" baseline="0" dirty="0">
                <a:solidFill>
                  <a:srgbClr val="000000"/>
                </a:solidFill>
                <a:latin typeface="Calibri" panose="020F0502020204030204" pitchFamily="34" charset="0"/>
              </a:rPr>
              <a:t> </a:t>
            </a:r>
            <a:r>
              <a:rPr lang="it-IT" sz="2500" dirty="0">
                <a:solidFill>
                  <a:srgbClr val="D2533C"/>
                </a:solidFill>
                <a:latin typeface="Arial" panose="020B0604020202020204" pitchFamily="34" charset="0"/>
                <a:cs typeface="Arial" panose="020B0604020202020204" pitchFamily="34" charset="0"/>
              </a:rPr>
              <a:t>Vi ringraziamo per l’attenzione prestata</a:t>
            </a:r>
          </a:p>
          <a:p>
            <a:pPr algn="ctr">
              <a:defRPr/>
            </a:pPr>
            <a:endParaRPr lang="en-US" sz="1400" dirty="0">
              <a:solidFill>
                <a:srgbClr val="0563C1"/>
              </a:solidFill>
              <a:latin typeface="Arial" charset="0"/>
              <a:ea typeface="+mn-ea"/>
              <a:cs typeface="Arial" charset="0"/>
              <a:hlinkClick r:id="rId2">
                <a:extLst>
                  <a:ext uri="{A12FA001-AC4F-418D-AE19-62706E023703}">
                    <ahyp:hlinkClr xmlns:ahyp="http://schemas.microsoft.com/office/drawing/2018/hyperlinkcolor" val="tx"/>
                  </a:ext>
                </a:extLst>
              </a:hlinkClick>
            </a:endParaRPr>
          </a:p>
          <a:p>
            <a:pPr algn="ctr">
              <a:defRPr/>
            </a:pPr>
            <a:r>
              <a:rPr lang="en-US" sz="1800" dirty="0">
                <a:solidFill>
                  <a:schemeClr val="tx1"/>
                </a:solidFill>
                <a:latin typeface="Arial" charset="0"/>
                <a:ea typeface="+mn-ea"/>
                <a:cs typeface="Arial" charset="0"/>
                <a:hlinkClick r:id="rId2">
                  <a:extLst>
                    <a:ext uri="{A12FA001-AC4F-418D-AE19-62706E023703}">
                      <ahyp:hlinkClr xmlns:ahyp="http://schemas.microsoft.com/office/drawing/2018/hyperlinkcolor" val="tx"/>
                    </a:ext>
                  </a:extLst>
                </a:hlinkClick>
              </a:rPr>
              <a:t>luca.attias@corteconti.it</a:t>
            </a:r>
            <a:endParaRPr lang="it-IT" dirty="0">
              <a:solidFill>
                <a:schemeClr val="tx1"/>
              </a:solidFill>
              <a:latin typeface="Arial" charset="0"/>
              <a:ea typeface="+mn-ea"/>
              <a:cs typeface="Arial" charset="0"/>
            </a:endParaRPr>
          </a:p>
        </p:txBody>
      </p:sp>
      <p:pic>
        <p:nvPicPr>
          <p:cNvPr id="1026" name="Picture 2" descr="Uer Academy - Per lo sviluppo delle professionalità">
            <a:extLst>
              <a:ext uri="{FF2B5EF4-FFF2-40B4-BE49-F238E27FC236}">
                <a16:creationId xmlns:a16="http://schemas.microsoft.com/office/drawing/2014/main" id="{FD5ED4A9-BDDB-41F2-8E47-0043F11284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4072" y="149552"/>
            <a:ext cx="1108512" cy="1108512"/>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p:cNvPicPr>
            <a:picLocks noChangeAspect="1"/>
          </p:cNvPicPr>
          <p:nvPr/>
        </p:nvPicPr>
        <p:blipFill>
          <a:blip r:embed="rId4"/>
          <a:stretch>
            <a:fillRect/>
          </a:stretch>
        </p:blipFill>
        <p:spPr>
          <a:xfrm>
            <a:off x="2711624" y="109998"/>
            <a:ext cx="2592288" cy="1076718"/>
          </a:xfrm>
          <a:prstGeom prst="rect">
            <a:avLst/>
          </a:prstGeom>
        </p:spPr>
      </p:pic>
      <p:pic>
        <p:nvPicPr>
          <p:cNvPr id="2050" name="Picture 2" descr="(Olivier Le Moal - stock.adobe.com)">
            <a:extLst>
              <a:ext uri="{FF2B5EF4-FFF2-40B4-BE49-F238E27FC236}">
                <a16:creationId xmlns:a16="http://schemas.microsoft.com/office/drawing/2014/main" id="{0F150F00-2861-C5D7-BB86-8EDF5D21BF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8774" y="1338580"/>
            <a:ext cx="8957946" cy="337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339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159A1194-E41B-40F6-9EAE-4644C8598E3A}"/>
              </a:ext>
            </a:extLst>
          </p:cNvPr>
          <p:cNvSpPr/>
          <p:nvPr/>
        </p:nvSpPr>
        <p:spPr>
          <a:xfrm>
            <a:off x="307145" y="1266092"/>
            <a:ext cx="5615353" cy="5591908"/>
          </a:xfrm>
          <a:prstGeom prst="rect">
            <a:avLst/>
          </a:prstGeom>
          <a:noFill/>
          <a:ln w="12700" cap="flat" cmpd="sng" algn="ctr">
            <a:no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Queste tre caratteristiche, considerate in modo congiunto, rendono la trasformazione digitale totalmente diversa da qualsiasi altro tipo di trasformazione avvenuta nella precedente storia umana.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0" cap="none" spc="0" normalizeH="0" baseline="0" noProof="0" dirty="0">
              <a:ln>
                <a:noFill/>
              </a:ln>
              <a:solidFill>
                <a:prstClr val="black"/>
              </a:solidFill>
              <a:effectLst/>
              <a:uLnTx/>
              <a:uFillTx/>
              <a:latin typeface="Calibri" panose="020F0502020204030204"/>
              <a:ea typeface="+mn-ea"/>
              <a:cs typeface="Aharoni" panose="02010803020104030203" pitchFamily="2" charset="-79"/>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Si tratta di uno tsunami che si avvicina a folle velocità, che porta con sé opportunità inimmaginabili, seppur complesse da gestire, che possono provocare panico e, quindi, resistenza.</a:t>
            </a:r>
          </a:p>
        </p:txBody>
      </p:sp>
      <p:sp>
        <p:nvSpPr>
          <p:cNvPr id="4" name="Title 1">
            <a:extLst>
              <a:ext uri="{FF2B5EF4-FFF2-40B4-BE49-F238E27FC236}">
                <a16:creationId xmlns:a16="http://schemas.microsoft.com/office/drawing/2014/main" id="{3D5418F6-F65D-47A6-8B54-E1E5C4C5E4E0}"/>
              </a:ext>
            </a:extLst>
          </p:cNvPr>
          <p:cNvSpPr txBox="1">
            <a:spLocks/>
          </p:cNvSpPr>
          <p:nvPr/>
        </p:nvSpPr>
        <p:spPr bwMode="auto">
          <a:xfrm>
            <a:off x="0" y="281355"/>
            <a:ext cx="6096000" cy="1264260"/>
          </a:xfrm>
          <a:prstGeom prst="rect">
            <a:avLst/>
          </a:prstGeom>
          <a:noFill/>
          <a:ln>
            <a:noFill/>
          </a:ln>
          <a:extLst>
            <a:ext uri="{FAA26D3D-D897-4be2-8F04-BA451C77F1D7}"/>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it-IT" sz="4000" b="0" i="0" u="none" strike="noStrike" kern="1200" cap="none" spc="0" normalizeH="0" baseline="0" noProof="0" dirty="0">
                <a:ln>
                  <a:noFill/>
                </a:ln>
                <a:solidFill>
                  <a:prstClr val="black"/>
                </a:solidFill>
                <a:effectLst/>
                <a:uLnTx/>
                <a:uFillTx/>
                <a:latin typeface="Calibri" panose="020F0502020204030204"/>
                <a:ea typeface="+mj-ea"/>
                <a:cs typeface="+mj-cs"/>
              </a:rPr>
              <a:t>Un </a:t>
            </a:r>
            <a:r>
              <a:rPr kumimoji="0" lang="en-US" altLang="it-IT" sz="4000" b="0" i="0" u="none" strike="noStrike" kern="1200" cap="none" spc="0" normalizeH="0" baseline="0" noProof="0" dirty="0" err="1">
                <a:ln>
                  <a:noFill/>
                </a:ln>
                <a:solidFill>
                  <a:prstClr val="black"/>
                </a:solidFill>
                <a:effectLst/>
                <a:uLnTx/>
                <a:uFillTx/>
                <a:latin typeface="Calibri" panose="020F0502020204030204"/>
                <a:ea typeface="+mj-ea"/>
                <a:cs typeface="+mj-cs"/>
              </a:rPr>
              <a:t>vero</a:t>
            </a:r>
            <a:r>
              <a:rPr kumimoji="0" lang="en-US" altLang="it-IT" sz="4000" b="0" i="0" u="none" strike="noStrike" kern="1200" cap="none" spc="0" normalizeH="0" baseline="0" noProof="0" dirty="0">
                <a:ln>
                  <a:noFill/>
                </a:ln>
                <a:solidFill>
                  <a:prstClr val="black"/>
                </a:solidFill>
                <a:effectLst/>
                <a:uLnTx/>
                <a:uFillTx/>
                <a:latin typeface="Calibri" panose="020F0502020204030204"/>
                <a:ea typeface="+mj-ea"/>
                <a:cs typeface="+mj-cs"/>
              </a:rPr>
              <a:t> e proprio tsunami</a:t>
            </a:r>
          </a:p>
        </p:txBody>
      </p:sp>
      <p:pic>
        <p:nvPicPr>
          <p:cNvPr id="5" name="Immagine 4">
            <a:extLst>
              <a:ext uri="{FF2B5EF4-FFF2-40B4-BE49-F238E27FC236}">
                <a16:creationId xmlns:a16="http://schemas.microsoft.com/office/drawing/2014/main" id="{340C5EF5-C3A8-4362-AE3C-C4FCC3D819EE}"/>
              </a:ext>
            </a:extLst>
          </p:cNvPr>
          <p:cNvPicPr>
            <a:picLocks noChangeAspect="1"/>
          </p:cNvPicPr>
          <p:nvPr/>
        </p:nvPicPr>
        <p:blipFill rotWithShape="1">
          <a:blip r:embed="rId2">
            <a:alphaModFix/>
          </a:blip>
          <a:srcRect l="5039"/>
          <a:stretch/>
        </p:blipFill>
        <p:spPr>
          <a:xfrm>
            <a:off x="6536787" y="1989000"/>
            <a:ext cx="5120000" cy="288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201509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526DBB71-DDF7-4BB2-8496-B36E9EA6A526}"/>
              </a:ext>
            </a:extLst>
          </p:cNvPr>
          <p:cNvSpPr/>
          <p:nvPr/>
        </p:nvSpPr>
        <p:spPr>
          <a:xfrm>
            <a:off x="323557" y="1264260"/>
            <a:ext cx="11535509" cy="55937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Digital skills: la maturità digitale e le competenze a prova di futuro</a:t>
            </a:r>
            <a:endPar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Giulio </a:t>
            </a:r>
            <a:r>
              <a:rPr kumimoji="0" lang="it-IT" sz="2800" b="0" i="0" u="none" strike="noStrike" kern="1200" cap="none" spc="0" normalizeH="0" baseline="0" noProof="0" dirty="0" err="1">
                <a:ln>
                  <a:noFill/>
                </a:ln>
                <a:solidFill>
                  <a:prstClr val="black"/>
                </a:solidFill>
                <a:effectLst/>
                <a:uLnTx/>
                <a:uFillTx/>
                <a:latin typeface="Calibri" panose="020F0502020204030204"/>
                <a:ea typeface="+mn-ea"/>
                <a:cs typeface="+mn-cs"/>
              </a:rPr>
              <a:t>Xhaët</a:t>
            </a: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 19 settembre 2017</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In molti settori, le professioni ad oggi più richieste dal mercato fino a dieci anni fa non esistevano ancora. La maggior parte dei bambini che oggi stanno affrontando le scuole elementari, un domani avranno un lavoro che attualmente non esiste.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I manager devono vincere la propria resistenza al cambiamento, devono cioè acquisire una cultura che gli permetta di comprendere in profondità le logiche delle nuove tecnologie. Una cultura evoluta, che possiamo definire maturità digitale.  </a:t>
            </a:r>
          </a:p>
        </p:txBody>
      </p:sp>
      <p:sp>
        <p:nvSpPr>
          <p:cNvPr id="6" name="Title 1">
            <a:extLst>
              <a:ext uri="{FF2B5EF4-FFF2-40B4-BE49-F238E27FC236}">
                <a16:creationId xmlns:a16="http://schemas.microsoft.com/office/drawing/2014/main" id="{F456E15F-5641-4912-891B-764E98D9CAA7}"/>
              </a:ext>
            </a:extLst>
          </p:cNvPr>
          <p:cNvSpPr txBox="1">
            <a:spLocks/>
          </p:cNvSpPr>
          <p:nvPr/>
        </p:nvSpPr>
        <p:spPr bwMode="auto">
          <a:xfrm>
            <a:off x="0" y="0"/>
            <a:ext cx="6096000" cy="1264260"/>
          </a:xfrm>
          <a:prstGeom prst="rect">
            <a:avLst/>
          </a:prstGeom>
          <a:solidFill>
            <a:schemeClr val="tx1"/>
          </a:solidFill>
          <a:ln>
            <a:noFill/>
          </a:ln>
          <a:extLst>
            <a:ext uri="{FAA26D3D-D897-4be2-8F04-BA451C77F1D7}"/>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altLang="it-IT" sz="4000" b="0" i="0" u="none" strike="noStrike" kern="1200" cap="none" spc="0" normalizeH="0" baseline="0" noProof="0">
                <a:ln>
                  <a:noFill/>
                </a:ln>
                <a:solidFill>
                  <a:prstClr val="white"/>
                </a:solidFill>
                <a:effectLst/>
                <a:uLnTx/>
                <a:uFillTx/>
                <a:latin typeface="Calibri" panose="020F0502020204030204"/>
                <a:ea typeface="+mj-ea"/>
                <a:cs typeface="+mj-cs"/>
              </a:rPr>
              <a:t>Analisi scenario attuale</a:t>
            </a:r>
            <a:endParaRPr kumimoji="0" lang="en-US" altLang="it-IT" sz="4000" b="0" i="0" u="none" strike="noStrike" kern="1200" cap="none" spc="0" normalizeH="0" baseline="0" noProof="0">
              <a:ln>
                <a:noFill/>
              </a:ln>
              <a:solidFill>
                <a:prstClr val="white"/>
              </a:solidFill>
              <a:effectLst/>
              <a:uLnTx/>
              <a:uFillTx/>
              <a:latin typeface="Calibri" panose="020F0502020204030204"/>
              <a:ea typeface="+mj-ea"/>
              <a:cs typeface="+mj-cs"/>
            </a:endParaRPr>
          </a:p>
        </p:txBody>
      </p:sp>
      <p:pic>
        <p:nvPicPr>
          <p:cNvPr id="5122" name="Picture 2">
            <a:extLst>
              <a:ext uri="{FF2B5EF4-FFF2-40B4-BE49-F238E27FC236}">
                <a16:creationId xmlns:a16="http://schemas.microsoft.com/office/drawing/2014/main" id="{CE5B860C-4E4B-4371-B539-FD6CB50E65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6509" y="80760"/>
            <a:ext cx="5040000" cy="110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73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526DBB71-DDF7-4BB2-8496-B36E9EA6A526}"/>
              </a:ext>
            </a:extLst>
          </p:cNvPr>
          <p:cNvSpPr/>
          <p:nvPr/>
        </p:nvSpPr>
        <p:spPr>
          <a:xfrm>
            <a:off x="323557" y="1264260"/>
            <a:ext cx="11535509" cy="55937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Competenze, emergenza nazionale: ecco la strategia suggerita dall’Ocse</a:t>
            </a:r>
            <a:endPar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Nello Iacono, 13 ottobre 2017</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Il rapporto Ocse sulle competenze in Italia descrive una spirale negativa che porta sempre più alla penalizzazione dei talenti e delle competenze. Il nostro Paese incontra maggiori difficoltà rispetto agli altri nell’adottare una cultura delle competenze prospera e dinamica.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Il rapporto Ocse sottolinea come l’Italia «sia oggi incagliata in un “equilibrio di basse competenze” in cui la scarsa offerta di competenze è accompagnata da una scarsa domanda di competenze da parte delle imprese».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Le scarse competenze dei manager portano a una bassa valorizzazione delle competenze dei lavoratori, per cui si registra anche una situazione di loro sovra-qualificazione rispetto ai lavori svolti, con forte spinta di fuga all’estero.  </a:t>
            </a:r>
          </a:p>
        </p:txBody>
      </p:sp>
      <p:pic>
        <p:nvPicPr>
          <p:cNvPr id="5" name="Picture 2" descr="Agenda Digitale | Il giornale sull&amp;#39;agenda digitale italiana">
            <a:extLst>
              <a:ext uri="{FF2B5EF4-FFF2-40B4-BE49-F238E27FC236}">
                <a16:creationId xmlns:a16="http://schemas.microsoft.com/office/drawing/2014/main" id="{F4B72EF2-6BF2-4D52-9B7E-424D7E85E3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699" b="14699"/>
          <a:stretch/>
        </p:blipFill>
        <p:spPr bwMode="auto">
          <a:xfrm>
            <a:off x="6747801" y="0"/>
            <a:ext cx="4762500" cy="126426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F456E15F-5641-4912-891B-764E98D9CAA7}"/>
              </a:ext>
            </a:extLst>
          </p:cNvPr>
          <p:cNvSpPr txBox="1">
            <a:spLocks/>
          </p:cNvSpPr>
          <p:nvPr/>
        </p:nvSpPr>
        <p:spPr bwMode="auto">
          <a:xfrm>
            <a:off x="0" y="0"/>
            <a:ext cx="6096000" cy="1264260"/>
          </a:xfrm>
          <a:prstGeom prst="rect">
            <a:avLst/>
          </a:prstGeom>
          <a:solidFill>
            <a:srgbClr val="144D9D"/>
          </a:solidFill>
          <a:ln>
            <a:noFill/>
          </a:ln>
          <a:extLst>
            <a:ext uri="{FAA26D3D-D897-4be2-8F04-BA451C77F1D7}"/>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altLang="it-IT" sz="4000" b="0" i="0" u="none" strike="noStrike" kern="1200" cap="none" spc="0" normalizeH="0" baseline="0" noProof="0">
                <a:ln>
                  <a:noFill/>
                </a:ln>
                <a:solidFill>
                  <a:prstClr val="white"/>
                </a:solidFill>
                <a:effectLst/>
                <a:uLnTx/>
                <a:uFillTx/>
                <a:latin typeface="Calibri" panose="020F0502020204030204"/>
                <a:ea typeface="+mj-ea"/>
                <a:cs typeface="+mj-cs"/>
              </a:rPr>
              <a:t>Analisi scenario attuale</a:t>
            </a:r>
            <a:endParaRPr kumimoji="0" lang="en-US" altLang="it-IT" sz="4000" b="0" i="0" u="none" strike="noStrike" kern="1200" cap="none" spc="0" normalizeH="0" baseline="0" noProof="0">
              <a:ln>
                <a:noFill/>
              </a:ln>
              <a:solidFill>
                <a:prstClr val="white"/>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30730030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58383"/>
        </a:solidFill>
        <a:effectLst/>
      </p:bgPr>
    </p:bg>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id="{C81565B4-2871-40B8-A35A-59669924E34C}"/>
              </a:ext>
            </a:extLst>
          </p:cNvPr>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tretch>
            <a:fillRect/>
          </a:stretch>
        </p:blipFill>
        <p:spPr>
          <a:xfrm>
            <a:off x="336000" y="189000"/>
            <a:ext cx="11520000" cy="64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riangolo isoscele 5">
            <a:extLst>
              <a:ext uri="{FF2B5EF4-FFF2-40B4-BE49-F238E27FC236}">
                <a16:creationId xmlns:a16="http://schemas.microsoft.com/office/drawing/2014/main" id="{BD0A4DCE-552B-4E0B-8AB0-8E36B923054C}"/>
              </a:ext>
            </a:extLst>
          </p:cNvPr>
          <p:cNvSpPr/>
          <p:nvPr/>
        </p:nvSpPr>
        <p:spPr>
          <a:xfrm rot="5400000">
            <a:off x="-24000" y="548999"/>
            <a:ext cx="6480001" cy="5760002"/>
          </a:xfrm>
          <a:prstGeom prst="triangle">
            <a:avLst/>
          </a:prstGeom>
          <a:solidFill>
            <a:schemeClr val="bg2">
              <a:alpha val="7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35CF85D5-8EE5-4B38-9DF2-741BB7ECA8D2}"/>
              </a:ext>
            </a:extLst>
          </p:cNvPr>
          <p:cNvSpPr txBox="1">
            <a:spLocks/>
          </p:cNvSpPr>
          <p:nvPr/>
        </p:nvSpPr>
        <p:spPr bwMode="auto">
          <a:xfrm>
            <a:off x="375634" y="0"/>
            <a:ext cx="5230700" cy="6857999"/>
          </a:xfrm>
          <a:prstGeom prst="rect">
            <a:avLst/>
          </a:prstGeom>
          <a:no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altLang="it-IT" sz="3200" b="0" i="0" u="none" strike="noStrike" kern="1200" cap="none" spc="0" normalizeH="0" baseline="0" noProof="0" dirty="0">
                <a:ln>
                  <a:noFill/>
                </a:ln>
                <a:solidFill>
                  <a:sysClr val="windowText" lastClr="000000"/>
                </a:solidFill>
                <a:effectLst/>
                <a:uLnTx/>
                <a:uFillTx/>
                <a:latin typeface="Calibri" panose="020F0502020204030204"/>
                <a:ea typeface="+mj-ea"/>
                <a:cs typeface="+mj-cs"/>
              </a:rPr>
              <a:t>L’attuale contesto organizzativo, normativo e manageriale è fallimentare</a:t>
            </a:r>
            <a:endParaRPr kumimoji="0" lang="en-US" altLang="it-IT" sz="3200" b="0" i="0" u="none" strike="noStrike" kern="1200" cap="none" spc="0" normalizeH="0" baseline="0" noProof="0" dirty="0">
              <a:ln>
                <a:noFill/>
              </a:ln>
              <a:solidFill>
                <a:sysClr val="windowText" lastClr="000000"/>
              </a:solidFill>
              <a:effectLst/>
              <a:uLnTx/>
              <a:uFillTx/>
              <a:latin typeface="Calibri" panose="020F0502020204030204"/>
              <a:ea typeface="+mj-ea"/>
              <a:cs typeface="+mj-cs"/>
            </a:endParaRPr>
          </a:p>
        </p:txBody>
      </p:sp>
      <p:sp>
        <p:nvSpPr>
          <p:cNvPr id="9" name="Triangolo isoscele 8">
            <a:extLst>
              <a:ext uri="{FF2B5EF4-FFF2-40B4-BE49-F238E27FC236}">
                <a16:creationId xmlns:a16="http://schemas.microsoft.com/office/drawing/2014/main" id="{1A027A97-C23B-4FE8-A82F-7DA861EE0B56}"/>
              </a:ext>
            </a:extLst>
          </p:cNvPr>
          <p:cNvSpPr/>
          <p:nvPr/>
        </p:nvSpPr>
        <p:spPr>
          <a:xfrm rot="16200000">
            <a:off x="5735999" y="548999"/>
            <a:ext cx="6480000" cy="5760002"/>
          </a:xfrm>
          <a:prstGeom prst="triangle">
            <a:avLst/>
          </a:prstGeom>
          <a:solidFill>
            <a:schemeClr val="bg2">
              <a:alpha val="7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52BCA1AC-2742-4513-BCF0-A5A5BB1758DD}"/>
              </a:ext>
            </a:extLst>
          </p:cNvPr>
          <p:cNvSpPr txBox="1">
            <a:spLocks/>
          </p:cNvSpPr>
          <p:nvPr/>
        </p:nvSpPr>
        <p:spPr bwMode="auto">
          <a:xfrm>
            <a:off x="6349890" y="-1"/>
            <a:ext cx="5438340" cy="6857999"/>
          </a:xfrm>
          <a:prstGeom prst="rect">
            <a:avLst/>
          </a:prstGeom>
          <a:no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it-IT" altLang="it-IT" sz="3200" b="0" i="0" u="none" strike="noStrike" kern="1200" cap="none" spc="0" normalizeH="0" baseline="0" noProof="0" dirty="0">
                <a:ln>
                  <a:noFill/>
                </a:ln>
                <a:solidFill>
                  <a:sysClr val="windowText" lastClr="000000"/>
                </a:solidFill>
                <a:effectLst/>
                <a:uLnTx/>
                <a:uFillTx/>
                <a:latin typeface="Calibri" panose="020F0502020204030204"/>
                <a:ea typeface="+mj-ea"/>
                <a:cs typeface="+mj-cs"/>
              </a:rPr>
              <a:t>Su di esso continuano a stratificarsi riforme inapplicate, perché inapplicabili</a:t>
            </a:r>
            <a:endParaRPr kumimoji="0" lang="en-US" altLang="it-IT" sz="3200" b="0" i="0" u="none" strike="noStrike" kern="1200" cap="none" spc="0" normalizeH="0" baseline="0" noProof="0" dirty="0">
              <a:ln>
                <a:noFill/>
              </a:ln>
              <a:solidFill>
                <a:sysClr val="windowText" lastClr="000000"/>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3597329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58383"/>
        </a:solidFill>
        <a:effectLst/>
      </p:bgPr>
    </p:bg>
    <p:spTree>
      <p:nvGrpSpPr>
        <p:cNvPr id="1" name=""/>
        <p:cNvGrpSpPr/>
        <p:nvPr/>
      </p:nvGrpSpPr>
      <p:grpSpPr>
        <a:xfrm>
          <a:off x="0" y="0"/>
          <a:ext cx="0" cy="0"/>
          <a:chOff x="0" y="0"/>
          <a:chExt cx="0" cy="0"/>
        </a:xfrm>
      </p:grpSpPr>
      <p:pic>
        <p:nvPicPr>
          <p:cNvPr id="19" name="Immagine 18">
            <a:extLst>
              <a:ext uri="{FF2B5EF4-FFF2-40B4-BE49-F238E27FC236}">
                <a16:creationId xmlns:a16="http://schemas.microsoft.com/office/drawing/2014/main" id="{7B1F00FE-333C-40B9-9B89-F4200E96404B}"/>
              </a:ext>
            </a:extLst>
          </p:cNvPr>
          <p:cNvPicPr>
            <a:picLocks noChangeAspect="1"/>
          </p:cNvPicPr>
          <p:nvPr/>
        </p:nvPicPr>
        <p:blipFill>
          <a:blip r:embed="rId2">
            <a:extLst>
              <a:ext uri="{BEBA8EAE-BF5A-486C-A8C5-ECC9F3942E4B}">
                <a14:imgProps xmlns:a14="http://schemas.microsoft.com/office/drawing/2010/main">
                  <a14:imgLayer r:embed="rId3">
                    <a14:imgEffect>
                      <a14:artisticTexturizer/>
                    </a14:imgEffect>
                  </a14:imgLayer>
                </a14:imgProps>
              </a:ext>
            </a:extLst>
          </a:blip>
          <a:stretch>
            <a:fillRect/>
          </a:stretch>
        </p:blipFill>
        <p:spPr>
          <a:xfrm>
            <a:off x="400000" y="225000"/>
            <a:ext cx="11392000" cy="640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ttangolo 3">
            <a:extLst>
              <a:ext uri="{FF2B5EF4-FFF2-40B4-BE49-F238E27FC236}">
                <a16:creationId xmlns:a16="http://schemas.microsoft.com/office/drawing/2014/main" id="{2E366948-E40F-48D7-A590-755DBFDF3139}"/>
              </a:ext>
            </a:extLst>
          </p:cNvPr>
          <p:cNvSpPr>
            <a:spLocks noChangeArrowheads="1"/>
          </p:cNvSpPr>
          <p:nvPr/>
        </p:nvSpPr>
        <p:spPr bwMode="auto">
          <a:xfrm>
            <a:off x="7772821" y="5579472"/>
            <a:ext cx="3275413" cy="1015663"/>
          </a:xfrm>
          <a:prstGeom prst="rect">
            <a:avLst/>
          </a:prstGeom>
          <a:noFill/>
          <a:ln w="12700">
            <a:noFill/>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h-TH" altLang="it-IT" sz="6000" b="0" i="0" u="none" strike="noStrike" kern="1200" cap="none" spc="0" normalizeH="0" baseline="0" noProof="0" dirty="0">
                <a:ln>
                  <a:noFill/>
                </a:ln>
                <a:solidFill>
                  <a:prstClr val="black"/>
                </a:solidFill>
                <a:effectLst/>
                <a:uLnTx/>
                <a:uFillTx/>
                <a:latin typeface="Calibri" panose="020F0502020204030204"/>
                <a:ea typeface="ヒラギノ角ゴ Pro W3" charset="-128"/>
                <a:cs typeface="Cordia New" panose="020B0304020202020204" pitchFamily="34" charset="-34"/>
              </a:rPr>
              <a:t>ความตระหนัก</a:t>
            </a:r>
            <a:endParaRPr kumimoji="0" lang="it-IT" altLang="it-IT" sz="6000" b="0" i="0" u="none" strike="noStrike" kern="1200" cap="none" spc="0" normalizeH="0" baseline="0" noProof="0" dirty="0">
              <a:ln>
                <a:noFill/>
              </a:ln>
              <a:solidFill>
                <a:prstClr val="black"/>
              </a:solidFill>
              <a:effectLst/>
              <a:uLnTx/>
              <a:uFillTx/>
              <a:latin typeface="Calibri" panose="020F0502020204030204"/>
              <a:ea typeface="ヒラギノ角ゴ Pro W3" charset="-128"/>
              <a:cs typeface="+mn-cs"/>
            </a:endParaRPr>
          </a:p>
        </p:txBody>
      </p:sp>
      <p:sp>
        <p:nvSpPr>
          <p:cNvPr id="5" name="Rettangolo 4">
            <a:extLst>
              <a:ext uri="{FF2B5EF4-FFF2-40B4-BE49-F238E27FC236}">
                <a16:creationId xmlns:a16="http://schemas.microsoft.com/office/drawing/2014/main" id="{CFAD5925-E6BB-440E-B4F7-7CF15F608B5D}"/>
              </a:ext>
            </a:extLst>
          </p:cNvPr>
          <p:cNvSpPr>
            <a:spLocks noChangeArrowheads="1"/>
          </p:cNvSpPr>
          <p:nvPr/>
        </p:nvSpPr>
        <p:spPr bwMode="auto">
          <a:xfrm>
            <a:off x="7407978" y="4112096"/>
            <a:ext cx="4421237" cy="1015663"/>
          </a:xfrm>
          <a:prstGeom prst="rect">
            <a:avLst/>
          </a:prstGeom>
          <a:noFill/>
          <a:ln w="12700">
            <a:noFill/>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6000" b="0" i="0" u="none" strike="noStrike" kern="1200" cap="none" spc="0" normalizeH="0" baseline="0" noProof="0" dirty="0" err="1">
                <a:ln>
                  <a:noFill/>
                </a:ln>
                <a:solidFill>
                  <a:prstClr val="black"/>
                </a:solidFill>
                <a:effectLst/>
                <a:uLnTx/>
                <a:uFillTx/>
                <a:latin typeface="Calibri" panose="020F0502020204030204"/>
                <a:ea typeface="ヒラギノ角ゴ Pro W3" charset="-128"/>
                <a:cs typeface="+mn-cs"/>
              </a:rPr>
              <a:t>conciencia</a:t>
            </a:r>
            <a:endParaRPr kumimoji="0" lang="it-IT" altLang="it-IT" sz="6000" b="0" i="0" u="none" strike="noStrike" kern="1200" cap="none" spc="0" normalizeH="0" baseline="0" noProof="0" dirty="0">
              <a:ln>
                <a:noFill/>
              </a:ln>
              <a:solidFill>
                <a:prstClr val="black"/>
              </a:solidFill>
              <a:effectLst/>
              <a:uLnTx/>
              <a:uFillTx/>
              <a:latin typeface="Calibri" panose="020F0502020204030204"/>
              <a:ea typeface="ヒラギノ角ゴ Pro W3" charset="-128"/>
              <a:cs typeface="+mn-cs"/>
            </a:endParaRPr>
          </a:p>
        </p:txBody>
      </p:sp>
      <p:sp>
        <p:nvSpPr>
          <p:cNvPr id="6" name="Rettangolo 5">
            <a:extLst>
              <a:ext uri="{FF2B5EF4-FFF2-40B4-BE49-F238E27FC236}">
                <a16:creationId xmlns:a16="http://schemas.microsoft.com/office/drawing/2014/main" id="{6880CFA8-59CA-4A5C-BFA6-795892FF8B9A}"/>
              </a:ext>
            </a:extLst>
          </p:cNvPr>
          <p:cNvSpPr>
            <a:spLocks noChangeArrowheads="1"/>
          </p:cNvSpPr>
          <p:nvPr/>
        </p:nvSpPr>
        <p:spPr bwMode="auto">
          <a:xfrm>
            <a:off x="712784" y="4659779"/>
            <a:ext cx="3085500" cy="1231106"/>
          </a:xfrm>
          <a:prstGeom prst="rect">
            <a:avLst/>
          </a:prstGeom>
          <a:noFill/>
          <a:ln w="12700">
            <a:noFill/>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it-IT" sz="7400" b="0" i="0" u="none" strike="noStrike" kern="1200" cap="none" spc="0" normalizeH="0" baseline="0" noProof="0" dirty="0">
                <a:ln>
                  <a:noFill/>
                </a:ln>
                <a:solidFill>
                  <a:prstClr val="black"/>
                </a:solidFill>
                <a:effectLst/>
                <a:uLnTx/>
                <a:uFillTx/>
                <a:latin typeface="Calibri" panose="020F0502020204030204"/>
                <a:ea typeface="ヒラギノ角ゴ Pro W3" charset="-128"/>
                <a:cs typeface="Arial" panose="020B0604020202020204" pitchFamily="34" charset="0"/>
              </a:rPr>
              <a:t>認知度</a:t>
            </a:r>
          </a:p>
        </p:txBody>
      </p:sp>
      <p:sp>
        <p:nvSpPr>
          <p:cNvPr id="7" name="Rettangolo 6">
            <a:extLst>
              <a:ext uri="{FF2B5EF4-FFF2-40B4-BE49-F238E27FC236}">
                <a16:creationId xmlns:a16="http://schemas.microsoft.com/office/drawing/2014/main" id="{CEDFFA7E-3DB7-467B-AA6F-E1FD8D2EF6BA}"/>
              </a:ext>
            </a:extLst>
          </p:cNvPr>
          <p:cNvSpPr>
            <a:spLocks noChangeArrowheads="1"/>
          </p:cNvSpPr>
          <p:nvPr/>
        </p:nvSpPr>
        <p:spPr bwMode="auto">
          <a:xfrm>
            <a:off x="3678247" y="3795740"/>
            <a:ext cx="3867623" cy="1015663"/>
          </a:xfrm>
          <a:prstGeom prst="rect">
            <a:avLst/>
          </a:prstGeom>
          <a:noFill/>
          <a:ln w="12700">
            <a:noFill/>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6000" b="0" i="0" u="none" strike="noStrike" kern="1200" cap="none" spc="0" normalizeH="0" baseline="0" noProof="0" dirty="0" err="1">
                <a:ln>
                  <a:noFill/>
                </a:ln>
                <a:solidFill>
                  <a:prstClr val="black"/>
                </a:solidFill>
                <a:effectLst/>
                <a:uLnTx/>
                <a:uFillTx/>
                <a:latin typeface="Calibri" panose="020F0502020204030204"/>
                <a:ea typeface="ヒラギノ角ゴ Pro W3" charset="-128"/>
                <a:cs typeface="+mn-cs"/>
              </a:rPr>
              <a:t>povědomí</a:t>
            </a:r>
            <a:endParaRPr kumimoji="0" lang="it-IT" altLang="it-IT" sz="6000" b="0" i="0" u="none" strike="noStrike" kern="1200" cap="none" spc="0" normalizeH="0" baseline="0" noProof="0" dirty="0">
              <a:ln>
                <a:noFill/>
              </a:ln>
              <a:solidFill>
                <a:prstClr val="black"/>
              </a:solidFill>
              <a:effectLst/>
              <a:uLnTx/>
              <a:uFillTx/>
              <a:latin typeface="Calibri" panose="020F0502020204030204"/>
              <a:ea typeface="ヒラギノ角ゴ Pro W3" charset="-128"/>
              <a:cs typeface="+mn-cs"/>
            </a:endParaRPr>
          </a:p>
        </p:txBody>
      </p:sp>
      <p:sp>
        <p:nvSpPr>
          <p:cNvPr id="8" name="Rettangolo 7">
            <a:extLst>
              <a:ext uri="{FF2B5EF4-FFF2-40B4-BE49-F238E27FC236}">
                <a16:creationId xmlns:a16="http://schemas.microsoft.com/office/drawing/2014/main" id="{3DC9274E-633B-418D-B6F5-04F2603FB77F}"/>
              </a:ext>
            </a:extLst>
          </p:cNvPr>
          <p:cNvSpPr>
            <a:spLocks noChangeArrowheads="1"/>
          </p:cNvSpPr>
          <p:nvPr/>
        </p:nvSpPr>
        <p:spPr bwMode="auto">
          <a:xfrm>
            <a:off x="1511241" y="5579471"/>
            <a:ext cx="5195077" cy="1015663"/>
          </a:xfrm>
          <a:prstGeom prst="rect">
            <a:avLst/>
          </a:prstGeom>
          <a:noFill/>
          <a:ln w="12700">
            <a:noFill/>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z-Cyrl-AZ" altLang="it-IT" sz="6000" b="0" i="0" u="none" strike="noStrike" kern="1200" cap="none" spc="0" normalizeH="0" baseline="0" noProof="0" dirty="0">
                <a:ln>
                  <a:noFill/>
                </a:ln>
                <a:solidFill>
                  <a:prstClr val="black"/>
                </a:solidFill>
                <a:effectLst/>
                <a:uLnTx/>
                <a:uFillTx/>
                <a:latin typeface="Calibri" panose="020F0502020204030204"/>
                <a:ea typeface="ヒラギノ角ゴ Pro W3" charset="-128"/>
                <a:cs typeface="+mn-cs"/>
              </a:rPr>
              <a:t>осознание</a:t>
            </a:r>
            <a:endParaRPr kumimoji="0" lang="it-IT" altLang="it-IT" sz="6000" b="0" i="0" u="none" strike="noStrike" kern="1200" cap="none" spc="0" normalizeH="0" baseline="0" noProof="0" dirty="0">
              <a:ln>
                <a:noFill/>
              </a:ln>
              <a:solidFill>
                <a:prstClr val="black"/>
              </a:solidFill>
              <a:effectLst/>
              <a:uLnTx/>
              <a:uFillTx/>
              <a:latin typeface="Calibri" panose="020F0502020204030204"/>
              <a:ea typeface="ヒラギノ角ゴ Pro W3" charset="-128"/>
              <a:cs typeface="+mn-cs"/>
            </a:endParaRPr>
          </a:p>
        </p:txBody>
      </p:sp>
      <p:sp>
        <p:nvSpPr>
          <p:cNvPr id="9" name="Rettangolo 8">
            <a:extLst>
              <a:ext uri="{FF2B5EF4-FFF2-40B4-BE49-F238E27FC236}">
                <a16:creationId xmlns:a16="http://schemas.microsoft.com/office/drawing/2014/main" id="{8FF69FAB-3398-485A-A0BA-8A45D39CA240}"/>
              </a:ext>
            </a:extLst>
          </p:cNvPr>
          <p:cNvSpPr>
            <a:spLocks noChangeArrowheads="1"/>
          </p:cNvSpPr>
          <p:nvPr/>
        </p:nvSpPr>
        <p:spPr bwMode="auto">
          <a:xfrm>
            <a:off x="7545870" y="236716"/>
            <a:ext cx="4022476" cy="1015663"/>
          </a:xfrm>
          <a:prstGeom prst="rect">
            <a:avLst/>
          </a:prstGeom>
          <a:noFill/>
          <a:ln w="12700">
            <a:noFill/>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6000" b="0" i="0" u="none" strike="noStrike" kern="1200" cap="none" spc="0" normalizeH="0" baseline="0" noProof="0" dirty="0" err="1">
                <a:ln>
                  <a:noFill/>
                </a:ln>
                <a:solidFill>
                  <a:prstClr val="black"/>
                </a:solidFill>
                <a:effectLst/>
                <a:uLnTx/>
                <a:uFillTx/>
                <a:latin typeface="Calibri" panose="020F0502020204030204"/>
                <a:ea typeface="ヒラギノ角ゴ Pro W3" charset="-128"/>
                <a:cs typeface="+mn-cs"/>
              </a:rPr>
              <a:t>bewusstsein</a:t>
            </a:r>
            <a:endParaRPr kumimoji="0" lang="it-IT" altLang="it-IT" sz="6000" b="0" i="0" u="none" strike="noStrike" kern="1200" cap="none" spc="0" normalizeH="0" baseline="0" noProof="0" dirty="0">
              <a:ln>
                <a:noFill/>
              </a:ln>
              <a:solidFill>
                <a:prstClr val="black"/>
              </a:solidFill>
              <a:effectLst/>
              <a:uLnTx/>
              <a:uFillTx/>
              <a:latin typeface="Calibri" panose="020F0502020204030204"/>
              <a:ea typeface="ヒラギノ角ゴ Pro W3" charset="-128"/>
              <a:cs typeface="+mn-cs"/>
            </a:endParaRPr>
          </a:p>
        </p:txBody>
      </p:sp>
      <p:sp>
        <p:nvSpPr>
          <p:cNvPr id="10" name="Rettangolo 9">
            <a:extLst>
              <a:ext uri="{FF2B5EF4-FFF2-40B4-BE49-F238E27FC236}">
                <a16:creationId xmlns:a16="http://schemas.microsoft.com/office/drawing/2014/main" id="{61C8223B-9D80-49DA-A716-D1923E4E3E8A}"/>
              </a:ext>
            </a:extLst>
          </p:cNvPr>
          <p:cNvSpPr>
            <a:spLocks noChangeArrowheads="1"/>
          </p:cNvSpPr>
          <p:nvPr/>
        </p:nvSpPr>
        <p:spPr bwMode="auto">
          <a:xfrm>
            <a:off x="9039356" y="2698355"/>
            <a:ext cx="2409241" cy="1231106"/>
          </a:xfrm>
          <a:prstGeom prst="rect">
            <a:avLst/>
          </a:prstGeom>
          <a:noFill/>
          <a:ln w="12700">
            <a:noFill/>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it-IT" sz="7400" b="0" i="0" u="none" strike="noStrike" kern="1200" cap="none" spc="0" normalizeH="0" baseline="0" noProof="0" dirty="0">
                <a:ln>
                  <a:noFill/>
                </a:ln>
                <a:solidFill>
                  <a:prstClr val="black"/>
                </a:solidFill>
                <a:effectLst/>
                <a:uLnTx/>
                <a:uFillTx/>
                <a:latin typeface="Calibri" panose="020F0502020204030204"/>
                <a:ea typeface="ヒラギノ角ゴ Pro W3" charset="-128"/>
                <a:cs typeface="+mn-cs"/>
              </a:rPr>
              <a:t>意識</a:t>
            </a:r>
          </a:p>
        </p:txBody>
      </p:sp>
      <p:sp>
        <p:nvSpPr>
          <p:cNvPr id="11" name="Rettangolo 10">
            <a:extLst>
              <a:ext uri="{FF2B5EF4-FFF2-40B4-BE49-F238E27FC236}">
                <a16:creationId xmlns:a16="http://schemas.microsoft.com/office/drawing/2014/main" id="{F0B38A15-3D4C-4B1F-8B1F-43266A038C95}"/>
              </a:ext>
            </a:extLst>
          </p:cNvPr>
          <p:cNvSpPr>
            <a:spLocks noChangeArrowheads="1"/>
          </p:cNvSpPr>
          <p:nvPr/>
        </p:nvSpPr>
        <p:spPr bwMode="auto">
          <a:xfrm>
            <a:off x="4518464" y="4875222"/>
            <a:ext cx="4984258" cy="1015663"/>
          </a:xfrm>
          <a:prstGeom prst="rect">
            <a:avLst/>
          </a:prstGeom>
          <a:noFill/>
          <a:ln w="12700">
            <a:noFill/>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6000" b="0" i="0" u="none" strike="noStrike" kern="1200" cap="none" spc="0" normalizeH="0" baseline="0" noProof="0" dirty="0" err="1">
                <a:ln>
                  <a:noFill/>
                </a:ln>
                <a:solidFill>
                  <a:prstClr val="black"/>
                </a:solidFill>
                <a:effectLst/>
                <a:uLnTx/>
                <a:uFillTx/>
                <a:latin typeface="Calibri" panose="020F0502020204030204"/>
                <a:ea typeface="ヒラギノ角ゴ Pro W3" charset="-128"/>
                <a:cs typeface="Cordia New" pitchFamily="34" charset="-34"/>
              </a:rPr>
              <a:t>awareness</a:t>
            </a:r>
            <a:endParaRPr kumimoji="0" lang="it-IT" altLang="it-IT" sz="6000" b="0" i="0" u="none" strike="noStrike" kern="1200" cap="none" spc="0" normalizeH="0" baseline="0" noProof="0" dirty="0">
              <a:ln>
                <a:noFill/>
              </a:ln>
              <a:solidFill>
                <a:prstClr val="black"/>
              </a:solidFill>
              <a:effectLst/>
              <a:uLnTx/>
              <a:uFillTx/>
              <a:latin typeface="Calibri" panose="020F0502020204030204"/>
              <a:ea typeface="ヒラギノ角ゴ Pro W3" charset="-128"/>
              <a:cs typeface="Cordia New" pitchFamily="34" charset="-34"/>
            </a:endParaRPr>
          </a:p>
        </p:txBody>
      </p:sp>
      <p:sp>
        <p:nvSpPr>
          <p:cNvPr id="12" name="Rettangolo 11">
            <a:extLst>
              <a:ext uri="{FF2B5EF4-FFF2-40B4-BE49-F238E27FC236}">
                <a16:creationId xmlns:a16="http://schemas.microsoft.com/office/drawing/2014/main" id="{407CA0D9-A0A8-41D2-99E8-A971C9F05C67}"/>
              </a:ext>
            </a:extLst>
          </p:cNvPr>
          <p:cNvSpPr>
            <a:spLocks noChangeArrowheads="1"/>
          </p:cNvSpPr>
          <p:nvPr/>
        </p:nvSpPr>
        <p:spPr bwMode="auto">
          <a:xfrm>
            <a:off x="6533104" y="1758665"/>
            <a:ext cx="4421237" cy="1015663"/>
          </a:xfrm>
          <a:prstGeom prst="rect">
            <a:avLst/>
          </a:prstGeom>
          <a:noFill/>
          <a:ln w="12700">
            <a:noFill/>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6000" b="0" i="0" u="none" strike="noStrike" kern="1200" cap="none" spc="0" normalizeH="0" baseline="0" noProof="0" dirty="0" err="1">
                <a:ln>
                  <a:noFill/>
                </a:ln>
                <a:solidFill>
                  <a:prstClr val="black"/>
                </a:solidFill>
                <a:effectLst/>
                <a:uLnTx/>
                <a:uFillTx/>
                <a:latin typeface="Calibri" panose="020F0502020204030204"/>
                <a:ea typeface="ヒラギノ角ゴ Pro W3" charset="-128"/>
                <a:cs typeface="+mn-cs"/>
              </a:rPr>
              <a:t>medvetenhet</a:t>
            </a:r>
            <a:endParaRPr kumimoji="0" lang="it-IT" altLang="it-IT" sz="6000" b="0" i="0" u="none" strike="noStrike" kern="1200" cap="none" spc="0" normalizeH="0" baseline="0" noProof="0" dirty="0">
              <a:ln>
                <a:noFill/>
              </a:ln>
              <a:solidFill>
                <a:prstClr val="black"/>
              </a:solidFill>
              <a:effectLst/>
              <a:uLnTx/>
              <a:uFillTx/>
              <a:latin typeface="Calibri" panose="020F0502020204030204"/>
              <a:ea typeface="ヒラギノ角ゴ Pro W3" charset="-128"/>
              <a:cs typeface="+mn-cs"/>
            </a:endParaRPr>
          </a:p>
        </p:txBody>
      </p:sp>
      <p:sp>
        <p:nvSpPr>
          <p:cNvPr id="13" name="Rettangolo 12">
            <a:extLst>
              <a:ext uri="{FF2B5EF4-FFF2-40B4-BE49-F238E27FC236}">
                <a16:creationId xmlns:a16="http://schemas.microsoft.com/office/drawing/2014/main" id="{C0C91B74-C12B-4634-A1DF-72AA6B6AAF12}"/>
              </a:ext>
            </a:extLst>
          </p:cNvPr>
          <p:cNvSpPr>
            <a:spLocks noChangeArrowheads="1"/>
          </p:cNvSpPr>
          <p:nvPr/>
        </p:nvSpPr>
        <p:spPr bwMode="auto">
          <a:xfrm>
            <a:off x="3385032" y="2822392"/>
            <a:ext cx="5440000" cy="1015663"/>
          </a:xfrm>
          <a:prstGeom prst="rect">
            <a:avLst/>
          </a:prstGeom>
          <a:noFill/>
          <a:ln w="12700">
            <a:noFill/>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6000" b="0" i="0" u="none" strike="noStrike" kern="1200" cap="none" spc="0" normalizeH="0" baseline="0" noProof="0" dirty="0">
                <a:ln>
                  <a:noFill/>
                </a:ln>
                <a:solidFill>
                  <a:prstClr val="black"/>
                </a:solidFill>
                <a:effectLst/>
                <a:uLnTx/>
                <a:uFillTx/>
                <a:latin typeface="Calibri" panose="020F0502020204030204"/>
                <a:ea typeface="ヒラギノ角ゴ Pro W3" charset="-128"/>
                <a:cs typeface="+mn-cs"/>
              </a:rPr>
              <a:t>consapevolezza</a:t>
            </a:r>
          </a:p>
        </p:txBody>
      </p:sp>
      <p:sp>
        <p:nvSpPr>
          <p:cNvPr id="14" name="Rettangolo 13">
            <a:extLst>
              <a:ext uri="{FF2B5EF4-FFF2-40B4-BE49-F238E27FC236}">
                <a16:creationId xmlns:a16="http://schemas.microsoft.com/office/drawing/2014/main" id="{935865FB-A57C-47CA-941B-D657F947096A}"/>
              </a:ext>
            </a:extLst>
          </p:cNvPr>
          <p:cNvSpPr>
            <a:spLocks noChangeArrowheads="1"/>
          </p:cNvSpPr>
          <p:nvPr/>
        </p:nvSpPr>
        <p:spPr bwMode="auto">
          <a:xfrm>
            <a:off x="540000" y="1937740"/>
            <a:ext cx="5037915" cy="1015663"/>
          </a:xfrm>
          <a:prstGeom prst="rect">
            <a:avLst/>
          </a:prstGeom>
          <a:noFill/>
          <a:ln w="12700">
            <a:noFill/>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6000" b="0" i="0" u="none" strike="noStrike" kern="1200" cap="none" spc="0" normalizeH="0" baseline="0" noProof="0" dirty="0" err="1">
                <a:ln>
                  <a:noFill/>
                </a:ln>
                <a:solidFill>
                  <a:prstClr val="black"/>
                </a:solidFill>
                <a:effectLst/>
                <a:uLnTx/>
                <a:uFillTx/>
                <a:latin typeface="Calibri" panose="020F0502020204030204"/>
                <a:ea typeface="ヒラギノ角ゴ Pro W3" charset="-128"/>
                <a:cs typeface="+mn-cs"/>
              </a:rPr>
              <a:t>tietoisuus</a:t>
            </a:r>
            <a:endParaRPr kumimoji="0" lang="it-IT" altLang="it-IT" sz="6000" b="0" i="0" u="none" strike="noStrike" kern="1200" cap="none" spc="0" normalizeH="0" baseline="0" noProof="0" dirty="0">
              <a:ln>
                <a:noFill/>
              </a:ln>
              <a:solidFill>
                <a:prstClr val="black"/>
              </a:solidFill>
              <a:effectLst/>
              <a:uLnTx/>
              <a:uFillTx/>
              <a:latin typeface="Calibri" panose="020F0502020204030204"/>
              <a:ea typeface="ヒラギノ角ゴ Pro W3" charset="-128"/>
              <a:cs typeface="+mn-cs"/>
            </a:endParaRPr>
          </a:p>
        </p:txBody>
      </p:sp>
      <p:sp>
        <p:nvSpPr>
          <p:cNvPr id="15" name="Rettangolo 14">
            <a:extLst>
              <a:ext uri="{FF2B5EF4-FFF2-40B4-BE49-F238E27FC236}">
                <a16:creationId xmlns:a16="http://schemas.microsoft.com/office/drawing/2014/main" id="{66B74C56-4928-4E3D-9CD3-DF254F8F9309}"/>
              </a:ext>
            </a:extLst>
          </p:cNvPr>
          <p:cNvSpPr>
            <a:spLocks noChangeArrowheads="1"/>
          </p:cNvSpPr>
          <p:nvPr/>
        </p:nvSpPr>
        <p:spPr bwMode="auto">
          <a:xfrm>
            <a:off x="350817" y="471275"/>
            <a:ext cx="5371537" cy="1015663"/>
          </a:xfrm>
          <a:prstGeom prst="rect">
            <a:avLst/>
          </a:prstGeom>
          <a:noFill/>
          <a:ln w="12700">
            <a:noFill/>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i-IN" altLang="it-IT" sz="6000" b="0" i="0" u="none" strike="noStrike" kern="1200" cap="none" spc="0" normalizeH="0" baseline="0" noProof="0" dirty="0">
                <a:ln>
                  <a:noFill/>
                </a:ln>
                <a:solidFill>
                  <a:prstClr val="black"/>
                </a:solidFill>
                <a:effectLst/>
                <a:uLnTx/>
                <a:uFillTx/>
                <a:latin typeface="Calibri" panose="020F0502020204030204"/>
                <a:ea typeface="ヒラギノ角ゴ Pro W3" charset="-128"/>
                <a:cs typeface="Mangal"/>
              </a:rPr>
              <a:t>जागरूकता</a:t>
            </a:r>
          </a:p>
        </p:txBody>
      </p:sp>
      <p:sp>
        <p:nvSpPr>
          <p:cNvPr id="16" name="Rettangolo 15">
            <a:extLst>
              <a:ext uri="{FF2B5EF4-FFF2-40B4-BE49-F238E27FC236}">
                <a16:creationId xmlns:a16="http://schemas.microsoft.com/office/drawing/2014/main" id="{D553757D-F50C-413B-9EB4-D4F1AB535E18}"/>
              </a:ext>
            </a:extLst>
          </p:cNvPr>
          <p:cNvSpPr>
            <a:spLocks noChangeArrowheads="1"/>
          </p:cNvSpPr>
          <p:nvPr/>
        </p:nvSpPr>
        <p:spPr bwMode="auto">
          <a:xfrm>
            <a:off x="910281" y="2996077"/>
            <a:ext cx="2066921" cy="1231106"/>
          </a:xfrm>
          <a:prstGeom prst="rect">
            <a:avLst/>
          </a:prstGeom>
          <a:noFill/>
          <a:ln w="12700">
            <a:noFill/>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altLang="it-IT" sz="7400" b="0" i="0" u="none" strike="noStrike" kern="1200" cap="none" spc="0" normalizeH="0" baseline="0" noProof="0" dirty="0">
                <a:ln>
                  <a:noFill/>
                </a:ln>
                <a:solidFill>
                  <a:prstClr val="black"/>
                </a:solidFill>
                <a:effectLst/>
                <a:uLnTx/>
                <a:uFillTx/>
                <a:latin typeface="Calibri" panose="020F0502020204030204"/>
                <a:ea typeface="ヒラギノ角ゴ Pro W3" charset="-128"/>
                <a:cs typeface="Arial" panose="020B0604020202020204" pitchFamily="34" charset="0"/>
              </a:rPr>
              <a:t>وعي</a:t>
            </a:r>
          </a:p>
        </p:txBody>
      </p:sp>
      <p:sp>
        <p:nvSpPr>
          <p:cNvPr id="17" name="Rettangolo 16">
            <a:extLst>
              <a:ext uri="{FF2B5EF4-FFF2-40B4-BE49-F238E27FC236}">
                <a16:creationId xmlns:a16="http://schemas.microsoft.com/office/drawing/2014/main" id="{EA9DD9CC-6B93-41CD-9DFB-4AEB65A8515B}"/>
              </a:ext>
            </a:extLst>
          </p:cNvPr>
          <p:cNvSpPr>
            <a:spLocks noChangeArrowheads="1"/>
          </p:cNvSpPr>
          <p:nvPr/>
        </p:nvSpPr>
        <p:spPr bwMode="auto">
          <a:xfrm>
            <a:off x="4105646" y="1073041"/>
            <a:ext cx="3727673" cy="1015663"/>
          </a:xfrm>
          <a:prstGeom prst="rect">
            <a:avLst/>
          </a:prstGeom>
          <a:noFill/>
          <a:ln w="12700">
            <a:noFill/>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6000" b="0" i="0" u="none" strike="noStrike" kern="1200" cap="none" spc="0" normalizeH="0" baseline="0" noProof="0" dirty="0" err="1">
                <a:ln>
                  <a:noFill/>
                </a:ln>
                <a:solidFill>
                  <a:prstClr val="black"/>
                </a:solidFill>
                <a:effectLst/>
                <a:uLnTx/>
                <a:uFillTx/>
                <a:latin typeface="Calibri" panose="020F0502020204030204"/>
                <a:ea typeface="ヒラギノ角ゴ Pro W3" charset="-128"/>
                <a:cs typeface="+mn-cs"/>
              </a:rPr>
              <a:t>conscience</a:t>
            </a:r>
            <a:endParaRPr kumimoji="0" lang="it-IT" altLang="it-IT" sz="6000" b="0" i="0" u="none" strike="noStrike" kern="1200" cap="none" spc="0" normalizeH="0" baseline="0" noProof="0" dirty="0">
              <a:ln>
                <a:noFill/>
              </a:ln>
              <a:solidFill>
                <a:prstClr val="black"/>
              </a:solidFill>
              <a:effectLst/>
              <a:uLnTx/>
              <a:uFillTx/>
              <a:latin typeface="Calibri" panose="020F0502020204030204"/>
              <a:ea typeface="ヒラギノ角ゴ Pro W3" charset="-128"/>
              <a:cs typeface="+mn-cs"/>
            </a:endParaRPr>
          </a:p>
        </p:txBody>
      </p:sp>
      <p:sp>
        <p:nvSpPr>
          <p:cNvPr id="22" name="Rettangolo 21">
            <a:extLst>
              <a:ext uri="{FF2B5EF4-FFF2-40B4-BE49-F238E27FC236}">
                <a16:creationId xmlns:a16="http://schemas.microsoft.com/office/drawing/2014/main" id="{33BF5F45-F529-41D6-A4BB-8CF35EAE0B27}"/>
              </a:ext>
            </a:extLst>
          </p:cNvPr>
          <p:cNvSpPr>
            <a:spLocks noChangeArrowheads="1"/>
          </p:cNvSpPr>
          <p:nvPr/>
        </p:nvSpPr>
        <p:spPr bwMode="auto">
          <a:xfrm>
            <a:off x="3385032" y="2829086"/>
            <a:ext cx="5440000" cy="1015663"/>
          </a:xfrm>
          <a:prstGeom prst="rect">
            <a:avLst/>
          </a:prstGeom>
          <a:noFill/>
          <a:ln w="12700">
            <a:noFill/>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6000" b="0" i="0" u="none" strike="noStrike" kern="1200" cap="none" spc="0" normalizeH="0" baseline="0" noProof="0" dirty="0">
                <a:ln>
                  <a:noFill/>
                </a:ln>
                <a:solidFill>
                  <a:srgbClr val="FF0000"/>
                </a:solidFill>
                <a:effectLst/>
                <a:uLnTx/>
                <a:uFillTx/>
                <a:latin typeface="Calibri" panose="020F0502020204030204"/>
                <a:ea typeface="ヒラギノ角ゴ Pro W3" charset="-128"/>
                <a:cs typeface="+mn-cs"/>
              </a:rPr>
              <a:t>consapevolezza</a:t>
            </a:r>
          </a:p>
        </p:txBody>
      </p:sp>
    </p:spTree>
    <p:extLst>
      <p:ext uri="{BB962C8B-B14F-4D97-AF65-F5344CB8AC3E}">
        <p14:creationId xmlns:p14="http://schemas.microsoft.com/office/powerpoint/2010/main" val="120373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500"/>
                                  </p:stCondLst>
                                  <p:childTnLst>
                                    <p:set>
                                      <p:cBhvr>
                                        <p:cTn id="11" dur="1" fill="hold">
                                          <p:stCondLst>
                                            <p:cond delay="0"/>
                                          </p:stCondLst>
                                        </p:cTn>
                                        <p:tgtEl>
                                          <p:spTgt spid="14"/>
                                        </p:tgtEl>
                                        <p:attrNameLst>
                                          <p:attrName>style.visibility</p:attrName>
                                        </p:attrNameLst>
                                      </p:cBhvr>
                                      <p:to>
                                        <p:strVal val="visible"/>
                                      </p:to>
                                    </p:set>
                                  </p:childTnLst>
                                </p:cTn>
                              </p:par>
                            </p:childTnLst>
                          </p:cTn>
                        </p:par>
                        <p:par>
                          <p:cTn id="12" fill="hold">
                            <p:stCondLst>
                              <p:cond delay="1000"/>
                            </p:stCondLst>
                            <p:childTnLst>
                              <p:par>
                                <p:cTn id="13" presetID="1" presetClass="entr" presetSubtype="0" fill="hold" grpId="0" nodeType="afterEffect">
                                  <p:stCondLst>
                                    <p:cond delay="500"/>
                                  </p:stCondLst>
                                  <p:childTnLst>
                                    <p:set>
                                      <p:cBhvr>
                                        <p:cTn id="14" dur="1" fill="hold">
                                          <p:stCondLst>
                                            <p:cond delay="0"/>
                                          </p:stCondLst>
                                        </p:cTn>
                                        <p:tgtEl>
                                          <p:spTgt spid="5"/>
                                        </p:tgtEl>
                                        <p:attrNameLst>
                                          <p:attrName>style.visibility</p:attrName>
                                        </p:attrNameLst>
                                      </p:cBhvr>
                                      <p:to>
                                        <p:strVal val="visible"/>
                                      </p:to>
                                    </p:set>
                                  </p:childTnLst>
                                </p:cTn>
                              </p:par>
                            </p:childTnLst>
                          </p:cTn>
                        </p:par>
                        <p:par>
                          <p:cTn id="15" fill="hold">
                            <p:stCondLst>
                              <p:cond delay="1500"/>
                            </p:stCondLst>
                            <p:childTnLst>
                              <p:par>
                                <p:cTn id="16" presetID="1" presetClass="entr" presetSubtype="0" fill="hold" grpId="0" nodeType="afterEffect">
                                  <p:stCondLst>
                                    <p:cond delay="500"/>
                                  </p:stCondLst>
                                  <p:childTnLst>
                                    <p:set>
                                      <p:cBhvr>
                                        <p:cTn id="17" dur="1" fill="hold">
                                          <p:stCondLst>
                                            <p:cond delay="0"/>
                                          </p:stCondLst>
                                        </p:cTn>
                                        <p:tgtEl>
                                          <p:spTgt spid="13"/>
                                        </p:tgtEl>
                                        <p:attrNameLst>
                                          <p:attrName>style.visibility</p:attrName>
                                        </p:attrNameLst>
                                      </p:cBhvr>
                                      <p:to>
                                        <p:strVal val="visible"/>
                                      </p:to>
                                    </p:set>
                                  </p:childTnLst>
                                </p:cTn>
                              </p:par>
                            </p:childTnLst>
                          </p:cTn>
                        </p:par>
                        <p:par>
                          <p:cTn id="18" fill="hold">
                            <p:stCondLst>
                              <p:cond delay="2000"/>
                            </p:stCondLst>
                            <p:childTnLst>
                              <p:par>
                                <p:cTn id="19" presetID="1" presetClass="entr" presetSubtype="0" fill="hold" grpId="0" nodeType="afterEffect">
                                  <p:stCondLst>
                                    <p:cond delay="500"/>
                                  </p:stCondLst>
                                  <p:childTnLst>
                                    <p:set>
                                      <p:cBhvr>
                                        <p:cTn id="20" dur="1" fill="hold">
                                          <p:stCondLst>
                                            <p:cond delay="0"/>
                                          </p:stCondLst>
                                        </p:cTn>
                                        <p:tgtEl>
                                          <p:spTgt spid="8"/>
                                        </p:tgtEl>
                                        <p:attrNameLst>
                                          <p:attrName>style.visibility</p:attrName>
                                        </p:attrNameLst>
                                      </p:cBhvr>
                                      <p:to>
                                        <p:strVal val="visible"/>
                                      </p:to>
                                    </p:set>
                                  </p:childTnLst>
                                </p:cTn>
                              </p:par>
                            </p:childTnLst>
                          </p:cTn>
                        </p:par>
                        <p:par>
                          <p:cTn id="21" fill="hold">
                            <p:stCondLst>
                              <p:cond delay="2500"/>
                            </p:stCondLst>
                            <p:childTnLst>
                              <p:par>
                                <p:cTn id="22" presetID="1" presetClass="entr" presetSubtype="0" fill="hold" grpId="0" nodeType="afterEffect">
                                  <p:stCondLst>
                                    <p:cond delay="500"/>
                                  </p:stCondLst>
                                  <p:childTnLst>
                                    <p:set>
                                      <p:cBhvr>
                                        <p:cTn id="23" dur="1" fill="hold">
                                          <p:stCondLst>
                                            <p:cond delay="0"/>
                                          </p:stCondLst>
                                        </p:cTn>
                                        <p:tgtEl>
                                          <p:spTgt spid="15"/>
                                        </p:tgtEl>
                                        <p:attrNameLst>
                                          <p:attrName>style.visibility</p:attrName>
                                        </p:attrNameLst>
                                      </p:cBhvr>
                                      <p:to>
                                        <p:strVal val="visible"/>
                                      </p:to>
                                    </p:set>
                                  </p:childTnLst>
                                </p:cTn>
                              </p:par>
                            </p:childTnLst>
                          </p:cTn>
                        </p:par>
                        <p:par>
                          <p:cTn id="24" fill="hold">
                            <p:stCondLst>
                              <p:cond delay="3000"/>
                            </p:stCondLst>
                            <p:childTnLst>
                              <p:par>
                                <p:cTn id="25" presetID="1" presetClass="entr" presetSubtype="0" fill="hold" grpId="0" nodeType="afterEffect">
                                  <p:stCondLst>
                                    <p:cond delay="500"/>
                                  </p:stCondLst>
                                  <p:childTnLst>
                                    <p:set>
                                      <p:cBhvr>
                                        <p:cTn id="26" dur="1" fill="hold">
                                          <p:stCondLst>
                                            <p:cond delay="0"/>
                                          </p:stCondLst>
                                        </p:cTn>
                                        <p:tgtEl>
                                          <p:spTgt spid="11"/>
                                        </p:tgtEl>
                                        <p:attrNameLst>
                                          <p:attrName>style.visibility</p:attrName>
                                        </p:attrNameLst>
                                      </p:cBhvr>
                                      <p:to>
                                        <p:strVal val="visible"/>
                                      </p:to>
                                    </p:set>
                                  </p:childTnLst>
                                </p:cTn>
                              </p:par>
                            </p:childTnLst>
                          </p:cTn>
                        </p:par>
                        <p:par>
                          <p:cTn id="27" fill="hold">
                            <p:stCondLst>
                              <p:cond delay="3500"/>
                            </p:stCondLst>
                            <p:childTnLst>
                              <p:par>
                                <p:cTn id="28" presetID="1" presetClass="entr" presetSubtype="0" fill="hold" grpId="0" nodeType="afterEffect">
                                  <p:stCondLst>
                                    <p:cond delay="500"/>
                                  </p:stCondLst>
                                  <p:childTnLst>
                                    <p:set>
                                      <p:cBhvr>
                                        <p:cTn id="29" dur="1" fill="hold">
                                          <p:stCondLst>
                                            <p:cond delay="0"/>
                                          </p:stCondLst>
                                        </p:cTn>
                                        <p:tgtEl>
                                          <p:spTgt spid="9"/>
                                        </p:tgtEl>
                                        <p:attrNameLst>
                                          <p:attrName>style.visibility</p:attrName>
                                        </p:attrNameLst>
                                      </p:cBhvr>
                                      <p:to>
                                        <p:strVal val="visible"/>
                                      </p:to>
                                    </p:set>
                                  </p:childTnLst>
                                </p:cTn>
                              </p:par>
                            </p:childTnLst>
                          </p:cTn>
                        </p:par>
                        <p:par>
                          <p:cTn id="30" fill="hold">
                            <p:stCondLst>
                              <p:cond delay="4000"/>
                            </p:stCondLst>
                            <p:childTnLst>
                              <p:par>
                                <p:cTn id="31" presetID="1" presetClass="entr" presetSubtype="0" fill="hold" grpId="0" nodeType="afterEffect">
                                  <p:stCondLst>
                                    <p:cond delay="500"/>
                                  </p:stCondLst>
                                  <p:childTnLst>
                                    <p:set>
                                      <p:cBhvr>
                                        <p:cTn id="32" dur="1" fill="hold">
                                          <p:stCondLst>
                                            <p:cond delay="0"/>
                                          </p:stCondLst>
                                        </p:cTn>
                                        <p:tgtEl>
                                          <p:spTgt spid="6"/>
                                        </p:tgtEl>
                                        <p:attrNameLst>
                                          <p:attrName>style.visibility</p:attrName>
                                        </p:attrNameLst>
                                      </p:cBhvr>
                                      <p:to>
                                        <p:strVal val="visible"/>
                                      </p:to>
                                    </p:set>
                                  </p:childTnLst>
                                </p:cTn>
                              </p:par>
                            </p:childTnLst>
                          </p:cTn>
                        </p:par>
                        <p:par>
                          <p:cTn id="33" fill="hold">
                            <p:stCondLst>
                              <p:cond delay="4500"/>
                            </p:stCondLst>
                            <p:childTnLst>
                              <p:par>
                                <p:cTn id="34" presetID="1" presetClass="entr" presetSubtype="0" fill="hold" grpId="0" nodeType="afterEffect">
                                  <p:stCondLst>
                                    <p:cond delay="500"/>
                                  </p:stCondLst>
                                  <p:childTnLst>
                                    <p:set>
                                      <p:cBhvr>
                                        <p:cTn id="35" dur="1" fill="hold">
                                          <p:stCondLst>
                                            <p:cond delay="0"/>
                                          </p:stCondLst>
                                        </p:cTn>
                                        <p:tgtEl>
                                          <p:spTgt spid="4"/>
                                        </p:tgtEl>
                                        <p:attrNameLst>
                                          <p:attrName>style.visibility</p:attrName>
                                        </p:attrNameLst>
                                      </p:cBhvr>
                                      <p:to>
                                        <p:strVal val="visible"/>
                                      </p:to>
                                    </p:set>
                                  </p:childTnLst>
                                </p:cTn>
                              </p:par>
                            </p:childTnLst>
                          </p:cTn>
                        </p:par>
                        <p:par>
                          <p:cTn id="36" fill="hold">
                            <p:stCondLst>
                              <p:cond delay="5000"/>
                            </p:stCondLst>
                            <p:childTnLst>
                              <p:par>
                                <p:cTn id="37" presetID="1" presetClass="entr" presetSubtype="0" fill="hold" grpId="0" nodeType="afterEffect">
                                  <p:stCondLst>
                                    <p:cond delay="500"/>
                                  </p:stCondLst>
                                  <p:childTnLst>
                                    <p:set>
                                      <p:cBhvr>
                                        <p:cTn id="38" dur="1" fill="hold">
                                          <p:stCondLst>
                                            <p:cond delay="0"/>
                                          </p:stCondLst>
                                        </p:cTn>
                                        <p:tgtEl>
                                          <p:spTgt spid="16"/>
                                        </p:tgtEl>
                                        <p:attrNameLst>
                                          <p:attrName>style.visibility</p:attrName>
                                        </p:attrNameLst>
                                      </p:cBhvr>
                                      <p:to>
                                        <p:strVal val="visible"/>
                                      </p:to>
                                    </p:set>
                                  </p:childTnLst>
                                </p:cTn>
                              </p:par>
                            </p:childTnLst>
                          </p:cTn>
                        </p:par>
                        <p:par>
                          <p:cTn id="39" fill="hold">
                            <p:stCondLst>
                              <p:cond delay="5500"/>
                            </p:stCondLst>
                            <p:childTnLst>
                              <p:par>
                                <p:cTn id="40" presetID="1" presetClass="entr" presetSubtype="0" fill="hold" grpId="0" nodeType="afterEffect">
                                  <p:stCondLst>
                                    <p:cond delay="500"/>
                                  </p:stCondLst>
                                  <p:childTnLst>
                                    <p:set>
                                      <p:cBhvr>
                                        <p:cTn id="41" dur="1" fill="hold">
                                          <p:stCondLst>
                                            <p:cond delay="0"/>
                                          </p:stCondLst>
                                        </p:cTn>
                                        <p:tgtEl>
                                          <p:spTgt spid="12"/>
                                        </p:tgtEl>
                                        <p:attrNameLst>
                                          <p:attrName>style.visibility</p:attrName>
                                        </p:attrNameLst>
                                      </p:cBhvr>
                                      <p:to>
                                        <p:strVal val="visible"/>
                                      </p:to>
                                    </p:set>
                                  </p:childTnLst>
                                </p:cTn>
                              </p:par>
                            </p:childTnLst>
                          </p:cTn>
                        </p:par>
                        <p:par>
                          <p:cTn id="42" fill="hold">
                            <p:stCondLst>
                              <p:cond delay="6000"/>
                            </p:stCondLst>
                            <p:childTnLst>
                              <p:par>
                                <p:cTn id="43" presetID="1" presetClass="entr" presetSubtype="0" fill="hold" grpId="0" nodeType="afterEffect">
                                  <p:stCondLst>
                                    <p:cond delay="500"/>
                                  </p:stCondLst>
                                  <p:childTnLst>
                                    <p:set>
                                      <p:cBhvr>
                                        <p:cTn id="44" dur="1" fill="hold">
                                          <p:stCondLst>
                                            <p:cond delay="0"/>
                                          </p:stCondLst>
                                        </p:cTn>
                                        <p:tgtEl>
                                          <p:spTgt spid="7"/>
                                        </p:tgtEl>
                                        <p:attrNameLst>
                                          <p:attrName>style.visibility</p:attrName>
                                        </p:attrNameLst>
                                      </p:cBhvr>
                                      <p:to>
                                        <p:strVal val="visible"/>
                                      </p:to>
                                    </p:set>
                                  </p:childTnLst>
                                </p:cTn>
                              </p:par>
                            </p:childTnLst>
                          </p:cTn>
                        </p:par>
                        <p:par>
                          <p:cTn id="45" fill="hold">
                            <p:stCondLst>
                              <p:cond delay="6500"/>
                            </p:stCondLst>
                            <p:childTnLst>
                              <p:par>
                                <p:cTn id="46" presetID="1" presetClass="entr" presetSubtype="0" fill="hold" grpId="0" nodeType="afterEffect">
                                  <p:stCondLst>
                                    <p:cond delay="500"/>
                                  </p:stCondLst>
                                  <p:childTnLst>
                                    <p:set>
                                      <p:cBhvr>
                                        <p:cTn id="47" dur="1" fill="hold">
                                          <p:stCondLst>
                                            <p:cond delay="0"/>
                                          </p:stCondLst>
                                        </p:cTn>
                                        <p:tgtEl>
                                          <p:spTgt spid="10"/>
                                        </p:tgtEl>
                                        <p:attrNameLst>
                                          <p:attrName>style.visibility</p:attrName>
                                        </p:attrNameLst>
                                      </p:cBhvr>
                                      <p:to>
                                        <p:strVal val="visible"/>
                                      </p:to>
                                    </p:set>
                                  </p:childTnLst>
                                </p:cTn>
                              </p:par>
                            </p:childTnLst>
                          </p:cTn>
                        </p:par>
                        <p:par>
                          <p:cTn id="48" fill="hold">
                            <p:stCondLst>
                              <p:cond delay="7000"/>
                            </p:stCondLst>
                            <p:childTnLst>
                              <p:par>
                                <p:cTn id="49" presetID="1" presetClass="entr" presetSubtype="0" fill="hold" grpId="0" nodeType="afterEffect">
                                  <p:stCondLst>
                                    <p:cond delay="500"/>
                                  </p:stCondLst>
                                  <p:childTnLst>
                                    <p:set>
                                      <p:cBhvr>
                                        <p:cTn id="50" dur="1" fill="hold">
                                          <p:stCondLst>
                                            <p:cond delay="0"/>
                                          </p:stCondLst>
                                        </p:cTn>
                                        <p:tgtEl>
                                          <p:spTgt spid="17"/>
                                        </p:tgtEl>
                                        <p:attrNameLst>
                                          <p:attrName>style.visibility</p:attrName>
                                        </p:attrNameLst>
                                      </p:cBhvr>
                                      <p:to>
                                        <p:strVal val="visible"/>
                                      </p:to>
                                    </p:set>
                                  </p:childTnLst>
                                </p:cTn>
                              </p:par>
                            </p:childTnLst>
                          </p:cTn>
                        </p:par>
                        <p:par>
                          <p:cTn id="51" fill="hold">
                            <p:stCondLst>
                              <p:cond delay="7500"/>
                            </p:stCondLst>
                            <p:childTnLst>
                              <p:par>
                                <p:cTn id="52" presetID="1" presetClass="entr" presetSubtype="0" fill="hold" grpId="0" nodeType="afterEffect">
                                  <p:stCondLst>
                                    <p:cond delay="500"/>
                                  </p:stCondLst>
                                  <p:childTnLst>
                                    <p:set>
                                      <p:cBhvr>
                                        <p:cTn id="53"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58383"/>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l="15060" r="11620"/>
          <a:stretch/>
        </p:blipFill>
        <p:spPr bwMode="auto">
          <a:xfrm>
            <a:off x="394403" y="189000"/>
            <a:ext cx="11403194" cy="64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riangolo isoscele 4">
            <a:extLst>
              <a:ext uri="{FF2B5EF4-FFF2-40B4-BE49-F238E27FC236}">
                <a16:creationId xmlns:a16="http://schemas.microsoft.com/office/drawing/2014/main" id="{7574BD0D-DD3F-417E-8590-9287E627C7A6}"/>
              </a:ext>
            </a:extLst>
          </p:cNvPr>
          <p:cNvSpPr/>
          <p:nvPr/>
        </p:nvSpPr>
        <p:spPr>
          <a:xfrm rot="10800000">
            <a:off x="394401" y="154736"/>
            <a:ext cx="11403193" cy="1932043"/>
          </a:xfrm>
          <a:prstGeom prst="triangle">
            <a:avLst/>
          </a:prstGeom>
          <a:solidFill>
            <a:schemeClr val="bg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BCCA8D21-4DCF-4FE0-B9D4-131469715AFD}"/>
              </a:ext>
            </a:extLst>
          </p:cNvPr>
          <p:cNvSpPr txBox="1">
            <a:spLocks/>
          </p:cNvSpPr>
          <p:nvPr/>
        </p:nvSpPr>
        <p:spPr bwMode="auto">
          <a:xfrm>
            <a:off x="0" y="369000"/>
            <a:ext cx="12192000" cy="886594"/>
          </a:xfrm>
          <a:prstGeom prst="rect">
            <a:avLst/>
          </a:prstGeom>
          <a:noFill/>
          <a:ln>
            <a:noFill/>
          </a:ln>
          <a:extLst>
            <a:ext uri="{FAA26D3D-D897-4be2-8F04-BA451C77F1D7}"/>
          </a:extLst>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it-IT" sz="3200" b="0" i="0" u="none" strike="noStrike" kern="1200" cap="none" spc="0" normalizeH="0" baseline="0" noProof="0" dirty="0">
                <a:ln>
                  <a:noFill/>
                </a:ln>
                <a:solidFill>
                  <a:sysClr val="windowText" lastClr="000000"/>
                </a:solidFill>
                <a:effectLst/>
                <a:uLnTx/>
                <a:uFillTx/>
                <a:latin typeface="Calibri" panose="020F0502020204030204"/>
                <a:ea typeface="+mj-ea"/>
                <a:cs typeface="+mj-cs"/>
              </a:rPr>
              <a:t>La </a:t>
            </a:r>
            <a:r>
              <a:rPr kumimoji="0" lang="en-US" altLang="it-IT" sz="3200" b="0" i="0" u="none" strike="noStrike" kern="1200" cap="none" spc="0" normalizeH="0" baseline="0" noProof="0" dirty="0" err="1">
                <a:ln>
                  <a:noFill/>
                </a:ln>
                <a:solidFill>
                  <a:sysClr val="windowText" lastClr="000000"/>
                </a:solidFill>
                <a:effectLst/>
                <a:uLnTx/>
                <a:uFillTx/>
                <a:latin typeface="Calibri" panose="020F0502020204030204"/>
                <a:ea typeface="+mj-ea"/>
                <a:cs typeface="+mj-cs"/>
              </a:rPr>
              <a:t>Pubblica</a:t>
            </a:r>
            <a:r>
              <a:rPr kumimoji="0" lang="en-US" altLang="it-IT" sz="3200" b="0" i="0" u="none" strike="noStrike" kern="1200" cap="none" spc="0" normalizeH="0" baseline="0" noProof="0" dirty="0">
                <a:ln>
                  <a:noFill/>
                </a:ln>
                <a:solidFill>
                  <a:sysClr val="windowText" lastClr="000000"/>
                </a:solidFill>
                <a:effectLst/>
                <a:uLnTx/>
                <a:uFillTx/>
                <a:latin typeface="Calibri" panose="020F0502020204030204"/>
                <a:ea typeface="+mj-ea"/>
                <a:cs typeface="+mj-cs"/>
              </a:rPr>
              <a:t> </a:t>
            </a:r>
            <a:r>
              <a:rPr kumimoji="0" lang="en-US" altLang="it-IT" sz="3200" b="0" i="0" u="none" strike="noStrike" kern="1200" cap="none" spc="0" normalizeH="0" baseline="0" noProof="0" dirty="0" err="1">
                <a:ln>
                  <a:noFill/>
                </a:ln>
                <a:solidFill>
                  <a:sysClr val="windowText" lastClr="000000"/>
                </a:solidFill>
                <a:effectLst/>
                <a:uLnTx/>
                <a:uFillTx/>
                <a:latin typeface="Calibri" panose="020F0502020204030204"/>
                <a:ea typeface="+mj-ea"/>
                <a:cs typeface="+mj-cs"/>
              </a:rPr>
              <a:t>Amministrazione</a:t>
            </a:r>
            <a:r>
              <a:rPr kumimoji="0" lang="en-US" altLang="it-IT" sz="3200" b="0" i="0" u="none" strike="noStrike" kern="1200" cap="none" spc="0" normalizeH="0" baseline="0" noProof="0" dirty="0">
                <a:ln>
                  <a:noFill/>
                </a:ln>
                <a:solidFill>
                  <a:sysClr val="windowText" lastClr="000000"/>
                </a:solidFill>
                <a:effectLst/>
                <a:uLnTx/>
                <a:uFillTx/>
                <a:latin typeface="Calibri" panose="020F0502020204030204"/>
                <a:ea typeface="+mj-ea"/>
                <a:cs typeface="+mj-cs"/>
              </a:rPr>
              <a:t>:</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it-IT" sz="3200" b="0" i="0" u="none" strike="noStrike" kern="1200" cap="none" spc="0" normalizeH="0" baseline="0" noProof="0" dirty="0">
                <a:ln>
                  <a:noFill/>
                </a:ln>
                <a:solidFill>
                  <a:sysClr val="windowText" lastClr="000000"/>
                </a:solidFill>
                <a:effectLst/>
                <a:uLnTx/>
                <a:uFillTx/>
                <a:latin typeface="Calibri" panose="020F0502020204030204"/>
                <a:ea typeface="+mj-ea"/>
                <a:cs typeface="+mj-cs"/>
              </a:rPr>
              <a:t>come </a:t>
            </a:r>
            <a:r>
              <a:rPr kumimoji="0" lang="en-US" altLang="it-IT" sz="3200" b="0" i="0" u="none" strike="noStrike" kern="1200" cap="none" spc="0" normalizeH="0" baseline="0" noProof="0" dirty="0" err="1">
                <a:ln>
                  <a:noFill/>
                </a:ln>
                <a:solidFill>
                  <a:sysClr val="windowText" lastClr="000000"/>
                </a:solidFill>
                <a:effectLst/>
                <a:uLnTx/>
                <a:uFillTx/>
                <a:latin typeface="Calibri" panose="020F0502020204030204"/>
                <a:ea typeface="+mj-ea"/>
                <a:cs typeface="+mj-cs"/>
              </a:rPr>
              <a:t>dovrebbe</a:t>
            </a:r>
            <a:r>
              <a:rPr kumimoji="0" lang="en-US" altLang="it-IT" sz="3200" b="0" i="0" u="none" strike="noStrike" kern="1200" cap="none" spc="0" normalizeH="0" baseline="0" noProof="0" dirty="0">
                <a:ln>
                  <a:noFill/>
                </a:ln>
                <a:solidFill>
                  <a:sysClr val="windowText" lastClr="000000"/>
                </a:solidFill>
                <a:effectLst/>
                <a:uLnTx/>
                <a:uFillTx/>
                <a:latin typeface="Calibri" panose="020F0502020204030204"/>
                <a:ea typeface="+mj-ea"/>
                <a:cs typeface="+mj-cs"/>
              </a:rPr>
              <a:t> </a:t>
            </a:r>
            <a:r>
              <a:rPr kumimoji="0" lang="en-US" altLang="it-IT" sz="3200" b="0" i="0" u="none" strike="noStrike" kern="1200" cap="none" spc="0" normalizeH="0" baseline="0" noProof="0" dirty="0" err="1">
                <a:ln>
                  <a:noFill/>
                </a:ln>
                <a:solidFill>
                  <a:sysClr val="windowText" lastClr="000000"/>
                </a:solidFill>
                <a:effectLst/>
                <a:uLnTx/>
                <a:uFillTx/>
                <a:latin typeface="Calibri" panose="020F0502020204030204"/>
                <a:ea typeface="+mj-ea"/>
                <a:cs typeface="+mj-cs"/>
              </a:rPr>
              <a:t>essere</a:t>
            </a:r>
            <a:endParaRPr kumimoji="0" lang="en-US" altLang="it-IT" sz="3200" b="0" i="0" u="none" strike="noStrike" kern="1200" cap="none" spc="0" normalizeH="0" baseline="0" noProof="0" dirty="0">
              <a:ln>
                <a:noFill/>
              </a:ln>
              <a:solidFill>
                <a:sysClr val="windowText" lastClr="000000"/>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6893190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58383"/>
        </a:solidFill>
        <a:effectLst/>
      </p:bgPr>
    </p:bg>
    <p:spTree>
      <p:nvGrpSpPr>
        <p:cNvPr id="1" name=""/>
        <p:cNvGrpSpPr/>
        <p:nvPr/>
      </p:nvGrpSpPr>
      <p:grpSpPr>
        <a:xfrm>
          <a:off x="0" y="0"/>
          <a:ext cx="0" cy="0"/>
          <a:chOff x="0" y="0"/>
          <a:chExt cx="0" cy="0"/>
        </a:xfrm>
      </p:grpSpPr>
      <p:pic>
        <p:nvPicPr>
          <p:cNvPr id="7" name="Segnaposto contenuto 4">
            <a:extLst>
              <a:ext uri="{FF2B5EF4-FFF2-40B4-BE49-F238E27FC236}">
                <a16:creationId xmlns:a16="http://schemas.microsoft.com/office/drawing/2014/main" id="{BDC3BD5C-0B56-43A5-A030-589477A7DFE9}"/>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t="3063" b="7150"/>
          <a:stretch/>
        </p:blipFill>
        <p:spPr bwMode="auto">
          <a:xfrm>
            <a:off x="335996" y="189000"/>
            <a:ext cx="11520009" cy="64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riangolo isoscele 4">
            <a:extLst>
              <a:ext uri="{FF2B5EF4-FFF2-40B4-BE49-F238E27FC236}">
                <a16:creationId xmlns:a16="http://schemas.microsoft.com/office/drawing/2014/main" id="{7574BD0D-DD3F-417E-8590-9287E627C7A6}"/>
              </a:ext>
            </a:extLst>
          </p:cNvPr>
          <p:cNvSpPr/>
          <p:nvPr/>
        </p:nvSpPr>
        <p:spPr>
          <a:xfrm rot="10800000">
            <a:off x="335994" y="188999"/>
            <a:ext cx="11520008" cy="1743031"/>
          </a:xfrm>
          <a:prstGeom prst="triangle">
            <a:avLst/>
          </a:prstGeom>
          <a:solidFill>
            <a:schemeClr val="bg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BCCA8D21-4DCF-4FE0-B9D4-131469715AFD}"/>
              </a:ext>
            </a:extLst>
          </p:cNvPr>
          <p:cNvSpPr txBox="1">
            <a:spLocks/>
          </p:cNvSpPr>
          <p:nvPr/>
        </p:nvSpPr>
        <p:spPr bwMode="auto">
          <a:xfrm>
            <a:off x="0" y="369000"/>
            <a:ext cx="12192000" cy="886594"/>
          </a:xfrm>
          <a:prstGeom prst="rect">
            <a:avLst/>
          </a:prstGeom>
          <a:noFill/>
          <a:ln>
            <a:noFill/>
          </a:ln>
          <a:extLst>
            <a:ext uri="{FAA26D3D-D897-4be2-8F04-BA451C77F1D7}"/>
          </a:extLst>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it-IT" sz="3200" b="0" i="0" u="none" strike="noStrike" kern="1200" cap="none" spc="0" normalizeH="0" baseline="0" noProof="0" dirty="0">
                <a:ln>
                  <a:noFill/>
                </a:ln>
                <a:solidFill>
                  <a:sysClr val="windowText" lastClr="000000"/>
                </a:solidFill>
                <a:effectLst/>
                <a:uLnTx/>
                <a:uFillTx/>
                <a:latin typeface="Calibri" panose="020F0502020204030204"/>
                <a:ea typeface="+mj-ea"/>
                <a:cs typeface="+mj-cs"/>
              </a:rPr>
              <a:t>La </a:t>
            </a:r>
            <a:r>
              <a:rPr kumimoji="0" lang="en-US" altLang="it-IT" sz="3200" b="0" i="0" u="none" strike="noStrike" kern="1200" cap="none" spc="0" normalizeH="0" baseline="0" noProof="0" dirty="0" err="1">
                <a:ln>
                  <a:noFill/>
                </a:ln>
                <a:solidFill>
                  <a:sysClr val="windowText" lastClr="000000"/>
                </a:solidFill>
                <a:effectLst/>
                <a:uLnTx/>
                <a:uFillTx/>
                <a:latin typeface="Calibri" panose="020F0502020204030204"/>
                <a:ea typeface="+mj-ea"/>
                <a:cs typeface="+mj-cs"/>
              </a:rPr>
              <a:t>Pubblica</a:t>
            </a:r>
            <a:r>
              <a:rPr kumimoji="0" lang="en-US" altLang="it-IT" sz="3200" b="0" i="0" u="none" strike="noStrike" kern="1200" cap="none" spc="0" normalizeH="0" baseline="0" noProof="0" dirty="0">
                <a:ln>
                  <a:noFill/>
                </a:ln>
                <a:solidFill>
                  <a:sysClr val="windowText" lastClr="000000"/>
                </a:solidFill>
                <a:effectLst/>
                <a:uLnTx/>
                <a:uFillTx/>
                <a:latin typeface="Calibri" panose="020F0502020204030204"/>
                <a:ea typeface="+mj-ea"/>
                <a:cs typeface="+mj-cs"/>
              </a:rPr>
              <a:t> </a:t>
            </a:r>
            <a:r>
              <a:rPr kumimoji="0" lang="en-US" altLang="it-IT" sz="3200" b="0" i="0" u="none" strike="noStrike" kern="1200" cap="none" spc="0" normalizeH="0" baseline="0" noProof="0" dirty="0" err="1">
                <a:ln>
                  <a:noFill/>
                </a:ln>
                <a:solidFill>
                  <a:sysClr val="windowText" lastClr="000000"/>
                </a:solidFill>
                <a:effectLst/>
                <a:uLnTx/>
                <a:uFillTx/>
                <a:latin typeface="Calibri" panose="020F0502020204030204"/>
                <a:ea typeface="+mj-ea"/>
                <a:cs typeface="+mj-cs"/>
              </a:rPr>
              <a:t>Amministrazione</a:t>
            </a:r>
            <a:r>
              <a:rPr kumimoji="0" lang="en-US" altLang="it-IT" sz="3200" b="0" i="0" u="none" strike="noStrike" kern="1200" cap="none" spc="0" normalizeH="0" baseline="0" noProof="0" dirty="0">
                <a:ln>
                  <a:noFill/>
                </a:ln>
                <a:solidFill>
                  <a:sysClr val="windowText" lastClr="000000"/>
                </a:solidFill>
                <a:effectLst/>
                <a:uLnTx/>
                <a:uFillTx/>
                <a:latin typeface="Calibri" panose="020F0502020204030204"/>
                <a:ea typeface="+mj-ea"/>
                <a:cs typeface="+mj-cs"/>
              </a:rPr>
              <a:t>:</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it-IT" sz="3200" b="0" i="0" u="none" strike="noStrike" kern="1200" cap="none" spc="0" normalizeH="0" baseline="0" noProof="0" dirty="0">
                <a:ln>
                  <a:noFill/>
                </a:ln>
                <a:solidFill>
                  <a:sysClr val="windowText" lastClr="000000"/>
                </a:solidFill>
                <a:effectLst/>
                <a:uLnTx/>
                <a:uFillTx/>
                <a:latin typeface="Calibri" panose="020F0502020204030204"/>
                <a:ea typeface="+mj-ea"/>
                <a:cs typeface="+mj-cs"/>
              </a:rPr>
              <a:t>come è</a:t>
            </a:r>
          </a:p>
        </p:txBody>
      </p:sp>
    </p:spTree>
    <p:extLst>
      <p:ext uri="{BB962C8B-B14F-4D97-AF65-F5344CB8AC3E}">
        <p14:creationId xmlns:p14="http://schemas.microsoft.com/office/powerpoint/2010/main" val="3601413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0"/>
            <a:ext cx="12192000" cy="1264260"/>
          </a:xfrm>
          <a:prstGeom prst="rect">
            <a:avLst/>
          </a:prstGeom>
          <a:solidFill>
            <a:srgbClr val="F1C355"/>
          </a:solidFill>
          <a:ln>
            <a:noFill/>
          </a:ln>
          <a:extLst>
            <a:ext uri="{FAA26D3D-D897-4be2-8F04-BA451C77F1D7}"/>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it-IT" sz="6000">
                <a:latin typeface="+mn-lt"/>
                <a:ea typeface="+mn-ea"/>
                <a:cs typeface="+mn-cs"/>
              </a:rPr>
              <a:t>La ricerca di una PA digitale</a:t>
            </a:r>
          </a:p>
        </p:txBody>
      </p:sp>
      <p:pic>
        <p:nvPicPr>
          <p:cNvPr id="1030" name="Picture 6" descr="Risultati immagi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4006702" y="1907368"/>
            <a:ext cx="4178597" cy="4319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7027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A378210C-D5C8-45BE-A621-9954758986B0}"/>
              </a:ext>
            </a:extLst>
          </p:cNvPr>
          <p:cNvSpPr/>
          <p:nvPr/>
        </p:nvSpPr>
        <p:spPr>
          <a:xfrm>
            <a:off x="351691" y="1264260"/>
            <a:ext cx="5458264" cy="502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Il digitale presenta tre caratteristiche essenziali, la cui assimilazione risulta fondamentale per comprenderne gli impatti e cercare di orientarne gli effetti in maniera positiva.</a:t>
            </a:r>
          </a:p>
        </p:txBody>
      </p:sp>
      <p:sp>
        <p:nvSpPr>
          <p:cNvPr id="3" name="Title 1">
            <a:extLst>
              <a:ext uri="{FF2B5EF4-FFF2-40B4-BE49-F238E27FC236}">
                <a16:creationId xmlns:a16="http://schemas.microsoft.com/office/drawing/2014/main" id="{DA7239DF-33E5-4803-8FA0-ADC152BF7800}"/>
              </a:ext>
            </a:extLst>
          </p:cNvPr>
          <p:cNvSpPr txBox="1">
            <a:spLocks/>
          </p:cNvSpPr>
          <p:nvPr/>
        </p:nvSpPr>
        <p:spPr bwMode="auto">
          <a:xfrm>
            <a:off x="0" y="281355"/>
            <a:ext cx="6096000" cy="1264260"/>
          </a:xfrm>
          <a:prstGeom prst="rect">
            <a:avLst/>
          </a:prstGeom>
          <a:noFill/>
          <a:ln>
            <a:noFill/>
          </a:ln>
          <a:extLst>
            <a:ext uri="{FAA26D3D-D897-4be2-8F04-BA451C77F1D7}"/>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altLang="it-IT" sz="4000" b="0" i="0" u="none" strike="noStrike" kern="1200" cap="none" spc="0" normalizeH="0" baseline="0" noProof="0" dirty="0">
                <a:ln>
                  <a:noFill/>
                </a:ln>
                <a:solidFill>
                  <a:prstClr val="black"/>
                </a:solidFill>
                <a:effectLst/>
                <a:uLnTx/>
                <a:uFillTx/>
                <a:latin typeface="Calibri" panose="020F0502020204030204"/>
                <a:ea typeface="+mj-ea"/>
                <a:cs typeface="+mj-cs"/>
              </a:rPr>
              <a:t>Le caratteristiche fondamentali del digitale</a:t>
            </a:r>
            <a:endParaRPr kumimoji="0" lang="en-US" altLang="it-IT" sz="40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pic>
        <p:nvPicPr>
          <p:cNvPr id="5" name="Immagine 4">
            <a:extLst>
              <a:ext uri="{FF2B5EF4-FFF2-40B4-BE49-F238E27FC236}">
                <a16:creationId xmlns:a16="http://schemas.microsoft.com/office/drawing/2014/main" id="{174A67C3-4CF0-4503-B28E-FBFFC0F9469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colorTemperature colorTemp="7200"/>
                    </a14:imgEffect>
                    <a14:imgEffect>
                      <a14:saturation sat="200000"/>
                    </a14:imgEffect>
                    <a14:imgEffect>
                      <a14:brightnessContrast contrast="20000"/>
                    </a14:imgEffect>
                  </a14:imgLayer>
                </a14:imgProps>
              </a:ext>
            </a:extLst>
          </a:blip>
          <a:srcRect l="8138" r="35216"/>
          <a:stretch/>
        </p:blipFill>
        <p:spPr>
          <a:xfrm>
            <a:off x="6447691" y="369000"/>
            <a:ext cx="5440000" cy="6120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8249037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txBox="1">
            <a:spLocks/>
          </p:cNvSpPr>
          <p:nvPr/>
        </p:nvSpPr>
        <p:spPr bwMode="auto">
          <a:xfrm>
            <a:off x="0" y="2529000"/>
            <a:ext cx="12192000" cy="1800000"/>
          </a:xfrm>
          <a:prstGeom prst="rect">
            <a:avLst/>
          </a:prstGeom>
          <a:solidFill>
            <a:srgbClr val="978376">
              <a:alpha val="60000"/>
            </a:srgbClr>
          </a:solid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it-IT" sz="4500" b="0" i="0" u="none" strike="noStrike" kern="1200" cap="none" spc="0" normalizeH="0" baseline="0" noProof="0">
                <a:ln>
                  <a:noFill/>
                </a:ln>
                <a:solidFill>
                  <a:srgbClr val="000000"/>
                </a:solidFill>
                <a:effectLst/>
                <a:uLnTx/>
                <a:uFillTx/>
                <a:latin typeface="+mn-lt"/>
                <a:ea typeface="+mn-ea"/>
                <a:cs typeface="+mn-cs"/>
              </a:rPr>
              <a:t>La “fuga dei cervelli”,</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it-IT" sz="4500" b="0" i="0" u="none" strike="noStrike" kern="1200" cap="none" spc="0" normalizeH="0" baseline="0" noProof="0">
                <a:ln>
                  <a:noFill/>
                </a:ln>
                <a:solidFill>
                  <a:srgbClr val="000000"/>
                </a:solidFill>
                <a:effectLst/>
                <a:uLnTx/>
                <a:uFillTx/>
                <a:latin typeface="+mn-lt"/>
                <a:ea typeface="+mn-ea"/>
                <a:cs typeface="+mn-cs"/>
              </a:rPr>
              <a:t>ovvero l’emigrazione delle competenze</a:t>
            </a:r>
          </a:p>
        </p:txBody>
      </p:sp>
    </p:spTree>
    <p:extLst>
      <p:ext uri="{BB962C8B-B14F-4D97-AF65-F5344CB8AC3E}">
        <p14:creationId xmlns:p14="http://schemas.microsoft.com/office/powerpoint/2010/main" val="2571905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0"/>
            <a:ext cx="12192000" cy="1264260"/>
          </a:xfrm>
          <a:prstGeom prst="rect">
            <a:avLst/>
          </a:prstGeom>
          <a:solidFill>
            <a:schemeClr val="bg1"/>
          </a:solid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it-IT" sz="4500" dirty="0">
                <a:latin typeface="+mn-lt"/>
                <a:ea typeface="+mn-ea"/>
                <a:cs typeface="+mn-cs"/>
              </a:rPr>
              <a:t>I</a:t>
            </a:r>
            <a:r>
              <a:rPr lang="it-IT" altLang="it-IT" sz="4500" dirty="0">
                <a:latin typeface="+mn-lt"/>
                <a:ea typeface="+mn-ea"/>
                <a:cs typeface="+mn-cs"/>
              </a:rPr>
              <a:t>l Paese dei convegni e della non </a:t>
            </a:r>
            <a:r>
              <a:rPr lang="it-IT" altLang="it-IT" sz="4500" dirty="0" err="1">
                <a:latin typeface="+mn-lt"/>
                <a:ea typeface="+mn-ea"/>
                <a:cs typeface="+mn-cs"/>
              </a:rPr>
              <a:t>execution</a:t>
            </a:r>
            <a:endParaRPr lang="en-US" altLang="it-IT" sz="4500" dirty="0">
              <a:latin typeface="+mn-lt"/>
              <a:ea typeface="+mn-ea"/>
              <a:cs typeface="+mn-cs"/>
            </a:endParaRP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rcRect l="11909" r="22395"/>
          <a:stretch>
            <a:fillRect/>
          </a:stretch>
        </p:blipFill>
        <p:spPr bwMode="auto">
          <a:xfrm>
            <a:off x="7329884" y="1343896"/>
            <a:ext cx="1130300"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6145" y="4471397"/>
            <a:ext cx="2109787"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7433" y="2859237"/>
            <a:ext cx="16986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magine 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16661" y="5675831"/>
            <a:ext cx="969962"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magin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5445" y="1505560"/>
            <a:ext cx="4005262"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magin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81359" y="4540860"/>
            <a:ext cx="16224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magine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130826" y="1305535"/>
            <a:ext cx="1693863"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magine 12"/>
          <p:cNvPicPr>
            <a:picLocks noChangeAspect="1"/>
          </p:cNvPicPr>
          <p:nvPr/>
        </p:nvPicPr>
        <p:blipFill>
          <a:blip r:embed="rId9">
            <a:extLst>
              <a:ext uri="{28A0092B-C50C-407E-A947-70E740481C1C}">
                <a14:useLocalDpi xmlns:a14="http://schemas.microsoft.com/office/drawing/2010/main" val="0"/>
              </a:ext>
            </a:extLst>
          </a:blip>
          <a:srcRect l="13303" t="8069" r="13213" b="5856"/>
          <a:stretch>
            <a:fillRect/>
          </a:stretch>
        </p:blipFill>
        <p:spPr bwMode="auto">
          <a:xfrm>
            <a:off x="9707154" y="4282868"/>
            <a:ext cx="2203450" cy="99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magine 13"/>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647002">
            <a:off x="165920" y="1500798"/>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magine 14"/>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087792" y="5435788"/>
            <a:ext cx="1273175"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15"/>
          <p:cNvPicPr>
            <a:picLocks noChangeAspect="1"/>
          </p:cNvPicPr>
          <p:nvPr/>
        </p:nvPicPr>
        <p:blipFill>
          <a:blip r:embed="rId12">
            <a:extLst>
              <a:ext uri="{28A0092B-C50C-407E-A947-70E740481C1C}">
                <a14:useLocalDpi xmlns:a14="http://schemas.microsoft.com/office/drawing/2010/main" val="0"/>
              </a:ext>
            </a:extLst>
          </a:blip>
          <a:srcRect b="20384"/>
          <a:stretch>
            <a:fillRect/>
          </a:stretch>
        </p:blipFill>
        <p:spPr bwMode="auto">
          <a:xfrm>
            <a:off x="5845748" y="1977048"/>
            <a:ext cx="1296988"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magine 16"/>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528979" y="3183362"/>
            <a:ext cx="2003425"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ttangolo 17"/>
          <p:cNvSpPr/>
          <p:nvPr/>
        </p:nvSpPr>
        <p:spPr>
          <a:xfrm rot="20043670">
            <a:off x="6742907" y="3573756"/>
            <a:ext cx="1764932" cy="461665"/>
          </a:xfrm>
          <a:prstGeom prst="rect">
            <a:avLst/>
          </a:prstGeom>
          <a:noFill/>
        </p:spPr>
        <p:txBody>
          <a:bodyPr>
            <a:spAutoFit/>
          </a:bodyPr>
          <a:lstStyle/>
          <a:p>
            <a:pPr algn="ctr" eaLnBrk="1" fontAlgn="auto" hangingPunct="1">
              <a:spcBef>
                <a:spcPts val="0"/>
              </a:spcBef>
              <a:spcAft>
                <a:spcPts val="0"/>
              </a:spcAft>
              <a:defRPr/>
            </a:pPr>
            <a:r>
              <a:rPr lang="it-IT" b="1" dirty="0">
                <a:ln w="11430" cmpd="sng">
                  <a:solidFill>
                    <a:srgbClr val="D34817">
                      <a:tint val="10000"/>
                    </a:srgbClr>
                  </a:solidFill>
                  <a:prstDash val="solid"/>
                  <a:miter lim="800000"/>
                </a:ln>
                <a:solidFill>
                  <a:srgbClr val="FF0000"/>
                </a:solidFill>
                <a:effectLst>
                  <a:glow rad="45500">
                    <a:srgbClr val="D34817">
                      <a:satMod val="220000"/>
                      <a:alpha val="35000"/>
                    </a:srgbClr>
                  </a:glow>
                  <a:outerShdw blurRad="38100" dist="38100" dir="2700000" algn="tl">
                    <a:srgbClr val="000000">
                      <a:alpha val="43137"/>
                    </a:srgbClr>
                  </a:outerShdw>
                </a:effectLst>
                <a:latin typeface="Perpetua"/>
              </a:rPr>
              <a:t>trasparenza</a:t>
            </a:r>
          </a:p>
        </p:txBody>
      </p:sp>
      <p:pic>
        <p:nvPicPr>
          <p:cNvPr id="19" name="Immagine 18"/>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623737" y="1936778"/>
            <a:ext cx="1123950"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ttangolo 19"/>
          <p:cNvSpPr/>
          <p:nvPr/>
        </p:nvSpPr>
        <p:spPr>
          <a:xfrm>
            <a:off x="10123259" y="3340274"/>
            <a:ext cx="1703915" cy="830997"/>
          </a:xfrm>
          <a:prstGeom prst="rect">
            <a:avLst/>
          </a:prstGeom>
          <a:noFill/>
        </p:spPr>
        <p:txBody>
          <a:bodyPr wrap="square">
            <a:spAutoFit/>
          </a:bodyPr>
          <a:lstStyle/>
          <a:p>
            <a:pPr algn="ctr" eaLnBrk="1" fontAlgn="auto" hangingPunct="1">
              <a:spcBef>
                <a:spcPts val="0"/>
              </a:spcBef>
              <a:spcAft>
                <a:spcPts val="0"/>
              </a:spcAft>
              <a:defRPr/>
            </a:pPr>
            <a:r>
              <a:rPr lang="it-IT" sz="4800" b="1" dirty="0">
                <a:ln w="10541" cmpd="sng">
                  <a:solidFill>
                    <a:srgbClr val="7D7D7D">
                      <a:tint val="100000"/>
                      <a:shade val="100000"/>
                      <a:satMod val="110000"/>
                    </a:srgbClr>
                  </a:solidFill>
                  <a:prstDash val="solid"/>
                </a:ln>
                <a:solidFill>
                  <a:srgbClr val="92D050"/>
                </a:solidFill>
                <a:effectLst>
                  <a:outerShdw blurRad="38100" dist="38100" dir="2700000" algn="tl">
                    <a:srgbClr val="000000">
                      <a:alpha val="43137"/>
                    </a:srgbClr>
                  </a:outerShdw>
                </a:effectLst>
                <a:latin typeface="Adventure Subtitles" pitchFamily="82" charset="0"/>
              </a:rPr>
              <a:t>PA </a:t>
            </a:r>
            <a:r>
              <a:rPr lang="it-IT" sz="4400" b="1" dirty="0">
                <a:ln w="10541" cmpd="sng">
                  <a:solidFill>
                    <a:srgbClr val="7D7D7D">
                      <a:tint val="100000"/>
                      <a:shade val="100000"/>
                      <a:satMod val="110000"/>
                    </a:srgbClr>
                  </a:solidFill>
                  <a:prstDash val="solid"/>
                </a:ln>
                <a:solidFill>
                  <a:srgbClr val="92D050"/>
                </a:solidFill>
                <a:effectLst>
                  <a:outerShdw blurRad="38100" dist="38100" dir="2700000" algn="tl">
                    <a:srgbClr val="000000">
                      <a:alpha val="43137"/>
                    </a:srgbClr>
                  </a:outerShdw>
                </a:effectLst>
                <a:latin typeface="Adventure Subtitles" pitchFamily="82" charset="0"/>
              </a:rPr>
              <a:t>2.0</a:t>
            </a:r>
          </a:p>
        </p:txBody>
      </p:sp>
      <p:pic>
        <p:nvPicPr>
          <p:cNvPr id="21" name="Picture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69452" y="4947026"/>
            <a:ext cx="752475" cy="1204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1130841">
            <a:off x="1124770" y="2291373"/>
            <a:ext cx="1974850" cy="138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393596" y="5486679"/>
            <a:ext cx="1646238" cy="123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ttangolo 23"/>
          <p:cNvSpPr/>
          <p:nvPr/>
        </p:nvSpPr>
        <p:spPr>
          <a:xfrm>
            <a:off x="4248850" y="1804749"/>
            <a:ext cx="1594323" cy="461665"/>
          </a:xfrm>
          <a:prstGeom prst="rect">
            <a:avLst/>
          </a:prstGeom>
          <a:noFill/>
        </p:spPr>
        <p:txBody>
          <a:bodyPr>
            <a:spAutoFit/>
          </a:bodyPr>
          <a:lstStyle/>
          <a:p>
            <a:pPr algn="ctr" eaLnBrk="1" fontAlgn="auto" hangingPunct="1">
              <a:spcBef>
                <a:spcPts val="0"/>
              </a:spcBef>
              <a:spcAft>
                <a:spcPts val="0"/>
              </a:spcAft>
              <a:defRPr/>
            </a:pPr>
            <a:r>
              <a:rPr lang="it-IT" b="1" dirty="0" err="1">
                <a:ln w="12700">
                  <a:solidFill>
                    <a:srgbClr val="696464">
                      <a:satMod val="155000"/>
                    </a:srgbClr>
                  </a:solidFill>
                  <a:prstDash val="solid"/>
                </a:ln>
                <a:solidFill>
                  <a:srgbClr val="E9E5DC">
                    <a:tint val="85000"/>
                    <a:satMod val="155000"/>
                  </a:srgbClr>
                </a:solidFill>
                <a:effectLst>
                  <a:outerShdw blurRad="41275" dist="20320" dir="1800000" algn="tl" rotWithShape="0">
                    <a:srgbClr val="000000">
                      <a:alpha val="40000"/>
                    </a:srgbClr>
                  </a:outerShdw>
                </a:effectLst>
                <a:latin typeface="Adventure Subtitles" pitchFamily="82" charset="0"/>
              </a:rPr>
              <a:t>digital</a:t>
            </a:r>
            <a:r>
              <a:rPr lang="it-IT" b="1" dirty="0">
                <a:ln w="12700">
                  <a:solidFill>
                    <a:srgbClr val="696464">
                      <a:satMod val="155000"/>
                    </a:srgbClr>
                  </a:solidFill>
                  <a:prstDash val="solid"/>
                </a:ln>
                <a:solidFill>
                  <a:srgbClr val="E9E5DC">
                    <a:tint val="85000"/>
                    <a:satMod val="155000"/>
                  </a:srgbClr>
                </a:solidFill>
                <a:effectLst>
                  <a:outerShdw blurRad="41275" dist="20320" dir="1800000" algn="tl" rotWithShape="0">
                    <a:srgbClr val="000000">
                      <a:alpha val="40000"/>
                    </a:srgbClr>
                  </a:outerShdw>
                </a:effectLst>
                <a:latin typeface="Adventure Subtitles" pitchFamily="82" charset="0"/>
              </a:rPr>
              <a:t>  divide</a:t>
            </a:r>
          </a:p>
        </p:txBody>
      </p:sp>
      <p:grpSp>
        <p:nvGrpSpPr>
          <p:cNvPr id="25" name="Gruppo 24"/>
          <p:cNvGrpSpPr>
            <a:grpSpLocks/>
          </p:cNvGrpSpPr>
          <p:nvPr/>
        </p:nvGrpSpPr>
        <p:grpSpPr bwMode="auto">
          <a:xfrm rot="1834166">
            <a:off x="9527285" y="2489227"/>
            <a:ext cx="2457450" cy="865187"/>
            <a:chOff x="188100" y="-3873941"/>
            <a:chExt cx="3080240" cy="2175452"/>
          </a:xfrm>
        </p:grpSpPr>
        <p:pic>
          <p:nvPicPr>
            <p:cNvPr id="26" name="Immagine 20"/>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rot="-1821517">
              <a:off x="683282" y="-3768277"/>
              <a:ext cx="2356465" cy="206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ttangolo 26"/>
            <p:cNvSpPr/>
            <p:nvPr/>
          </p:nvSpPr>
          <p:spPr>
            <a:xfrm rot="19766742">
              <a:off x="188100" y="-3873941"/>
              <a:ext cx="3080240" cy="852555"/>
            </a:xfrm>
            <a:prstGeom prst="rect">
              <a:avLst/>
            </a:prstGeom>
            <a:noFill/>
          </p:spPr>
          <p:txBody>
            <a:bodyPr>
              <a:spAutoFit/>
            </a:bodyPr>
            <a:lstStyle/>
            <a:p>
              <a:pPr algn="ctr" eaLnBrk="1" fontAlgn="auto" hangingPunct="1">
                <a:spcBef>
                  <a:spcPts val="0"/>
                </a:spcBef>
                <a:spcAft>
                  <a:spcPts val="0"/>
                </a:spcAft>
                <a:defRPr/>
              </a:pPr>
              <a:r>
                <a:rPr lang="it-IT" sz="1600" b="1" dirty="0">
                  <a:ln w="11430" cmpd="sng">
                    <a:solidFill>
                      <a:srgbClr val="D34817">
                        <a:tint val="10000"/>
                      </a:srgbClr>
                    </a:solidFill>
                    <a:prstDash val="solid"/>
                    <a:miter lim="800000"/>
                  </a:ln>
                  <a:gradFill>
                    <a:gsLst>
                      <a:gs pos="10000">
                        <a:srgbClr val="D34817">
                          <a:tint val="83000"/>
                          <a:shade val="100000"/>
                          <a:satMod val="200000"/>
                        </a:srgbClr>
                      </a:gs>
                      <a:gs pos="75000">
                        <a:srgbClr val="D34817">
                          <a:tint val="100000"/>
                          <a:shade val="50000"/>
                          <a:satMod val="150000"/>
                        </a:srgbClr>
                      </a:gs>
                    </a:gsLst>
                    <a:lin ang="5400000"/>
                  </a:gradFill>
                  <a:effectLst>
                    <a:glow rad="45500">
                      <a:srgbClr val="D34817">
                        <a:satMod val="220000"/>
                        <a:alpha val="35000"/>
                      </a:srgbClr>
                    </a:glow>
                    <a:outerShdw blurRad="38100" dist="38100" dir="2700000" algn="tl">
                      <a:srgbClr val="000000">
                        <a:alpha val="43137"/>
                      </a:srgbClr>
                    </a:outerShdw>
                  </a:effectLst>
                  <a:latin typeface="Perpetua"/>
                </a:rPr>
                <a:t>dematerializzazione</a:t>
              </a:r>
            </a:p>
          </p:txBody>
        </p:sp>
      </p:grpSp>
      <p:pic>
        <p:nvPicPr>
          <p:cNvPr id="28" name="Picture 5"/>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75495" y="3451835"/>
            <a:ext cx="1658937" cy="124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Immagine 28"/>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597937" y="3154155"/>
            <a:ext cx="1231900"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Immagine 29"/>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10107204" y="1139940"/>
            <a:ext cx="1403350"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magine 3"/>
          <p:cNvPicPr>
            <a:picLocks noChangeAspect="1"/>
          </p:cNvPicPr>
          <p:nvPr/>
        </p:nvPicPr>
        <p:blipFill>
          <a:blip r:embed="rId22" cstate="print">
            <a:extLst>
              <a:ext uri="{28A0092B-C50C-407E-A947-70E740481C1C}">
                <a14:useLocalDpi xmlns:a14="http://schemas.microsoft.com/office/drawing/2010/main" val="0"/>
              </a:ext>
            </a:extLst>
          </a:blip>
          <a:srcRect/>
          <a:stretch>
            <a:fillRect/>
          </a:stretch>
        </p:blipFill>
        <p:spPr bwMode="auto">
          <a:xfrm rot="-245013">
            <a:off x="1998556" y="4964401"/>
            <a:ext cx="1095375"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magine 5"/>
          <p:cNvPicPr>
            <a:picLocks noChangeAspect="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90023" y="5951362"/>
            <a:ext cx="1398587"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Immagine 32"/>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5548872" y="5371823"/>
            <a:ext cx="1312540" cy="148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magine 4"/>
          <p:cNvPicPr>
            <a:picLocks noChangeAspect="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178004" y="4157060"/>
            <a:ext cx="1538287"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297078" y="5651688"/>
            <a:ext cx="1546225" cy="108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2"/>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102824" y="5435788"/>
            <a:ext cx="1468438" cy="1298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2855847" y="4002701"/>
            <a:ext cx="1552575" cy="94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97412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A79A8753-574B-4AB8-84D2-30CEF73EC40A}"/>
              </a:ext>
            </a:extLst>
          </p:cNvPr>
          <p:cNvPicPr>
            <a:picLocks noChangeAspect="1"/>
          </p:cNvPicPr>
          <p:nvPr/>
        </p:nvPicPr>
        <p:blipFill>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riangolo isoscele 6">
            <a:extLst>
              <a:ext uri="{FF2B5EF4-FFF2-40B4-BE49-F238E27FC236}">
                <a16:creationId xmlns:a16="http://schemas.microsoft.com/office/drawing/2014/main" id="{F388F2D7-EDC7-4B28-A3C2-EA8D2B37411B}"/>
              </a:ext>
            </a:extLst>
          </p:cNvPr>
          <p:cNvSpPr/>
          <p:nvPr/>
        </p:nvSpPr>
        <p:spPr>
          <a:xfrm rot="16200000">
            <a:off x="5715002" y="380997"/>
            <a:ext cx="6858000" cy="6096002"/>
          </a:xfrm>
          <a:prstGeom prst="triangle">
            <a:avLst/>
          </a:prstGeom>
          <a:solidFill>
            <a:srgbClr val="59661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B1E492E3-98C7-4894-8C7F-BBEC5A8B9181}"/>
              </a:ext>
            </a:extLst>
          </p:cNvPr>
          <p:cNvSpPr txBox="1">
            <a:spLocks/>
          </p:cNvSpPr>
          <p:nvPr/>
        </p:nvSpPr>
        <p:spPr bwMode="auto">
          <a:xfrm>
            <a:off x="9696091" y="0"/>
            <a:ext cx="2155014" cy="6857998"/>
          </a:xfrm>
          <a:prstGeom prst="rect">
            <a:avLst/>
          </a:prstGeom>
          <a:no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altLang="it-IT" sz="3200" b="0" i="0" u="none" strike="noStrike" kern="1200" cap="none" spc="0" normalizeH="0" baseline="0" noProof="0" dirty="0">
                <a:ln>
                  <a:noFill/>
                </a:ln>
                <a:solidFill>
                  <a:prstClr val="white"/>
                </a:solidFill>
                <a:effectLst/>
                <a:uLnTx/>
                <a:uFillTx/>
                <a:latin typeface="Calibri" panose="020F0502020204030204"/>
                <a:ea typeface="+mj-ea"/>
                <a:cs typeface="+mj-cs"/>
              </a:rPr>
              <a:t>Deadlock</a:t>
            </a:r>
          </a:p>
        </p:txBody>
      </p:sp>
    </p:spTree>
    <p:extLst>
      <p:ext uri="{BB962C8B-B14F-4D97-AF65-F5344CB8AC3E}">
        <p14:creationId xmlns:p14="http://schemas.microsoft.com/office/powerpoint/2010/main" val="26526996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D4811698-6330-46EE-99BE-E156835D58AE}"/>
              </a:ext>
            </a:extLst>
          </p:cNvPr>
          <p:cNvPicPr>
            <a:picLocks noChangeAspect="1"/>
          </p:cNvPicPr>
          <p:nvPr/>
        </p:nvPicPr>
        <p:blipFill>
          <a:blip r:embed="rId2"/>
          <a:stretch>
            <a:fillRect/>
          </a:stretch>
        </p:blipFill>
        <p:spPr>
          <a:xfrm>
            <a:off x="0" y="0"/>
            <a:ext cx="12192000" cy="6857999"/>
          </a:xfrm>
          <a:prstGeom prst="rect">
            <a:avLst/>
          </a:prstGeom>
        </p:spPr>
      </p:pic>
      <p:sp>
        <p:nvSpPr>
          <p:cNvPr id="3" name="Documento 2">
            <a:extLst>
              <a:ext uri="{FF2B5EF4-FFF2-40B4-BE49-F238E27FC236}">
                <a16:creationId xmlns:a16="http://schemas.microsoft.com/office/drawing/2014/main" id="{15E4BB0E-7059-479A-801B-96B7C516CAAF}"/>
              </a:ext>
            </a:extLst>
          </p:cNvPr>
          <p:cNvSpPr/>
          <p:nvPr/>
        </p:nvSpPr>
        <p:spPr>
          <a:xfrm>
            <a:off x="0" y="0"/>
            <a:ext cx="12191999" cy="2907102"/>
          </a:xfrm>
          <a:prstGeom prst="flowChartDocument">
            <a:avLst/>
          </a:prstGeom>
          <a:solidFill>
            <a:srgbClr val="59661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A90415BA-0DB3-4BA1-AAFE-906EFB31E4D6}"/>
              </a:ext>
            </a:extLst>
          </p:cNvPr>
          <p:cNvSpPr txBox="1">
            <a:spLocks/>
          </p:cNvSpPr>
          <p:nvPr/>
        </p:nvSpPr>
        <p:spPr bwMode="auto">
          <a:xfrm>
            <a:off x="351692" y="266163"/>
            <a:ext cx="11507373" cy="1971135"/>
          </a:xfrm>
          <a:prstGeom prst="rect">
            <a:avLst/>
          </a:prstGeom>
          <a:no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altLang="it-IT" sz="3200" b="0" i="0" u="none" strike="noStrike" kern="1200" cap="none" spc="0" normalizeH="0" baseline="0" noProof="0" dirty="0">
                <a:ln>
                  <a:noFill/>
                </a:ln>
                <a:solidFill>
                  <a:prstClr val="white"/>
                </a:solidFill>
                <a:effectLst/>
                <a:uLnTx/>
                <a:uFillTx/>
                <a:latin typeface="Calibri" panose="020F0502020204030204"/>
                <a:ea typeface="+mj-ea"/>
                <a:cs typeface="+mj-cs"/>
              </a:rPr>
              <a:t>Alcune inefficienze (malcostume, individualismo, nepotismo, raccomandazione, malaffare, corruzione) potrebbero essere combattute molto efficacemente anche grazie all’informatica</a:t>
            </a:r>
          </a:p>
        </p:txBody>
      </p:sp>
    </p:spTree>
    <p:extLst>
      <p:ext uri="{BB962C8B-B14F-4D97-AF65-F5344CB8AC3E}">
        <p14:creationId xmlns:p14="http://schemas.microsoft.com/office/powerpoint/2010/main" val="1019168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BAB88BC9-E0F9-491C-97D6-F594CA35152C}"/>
              </a:ext>
            </a:extLst>
          </p:cNvPr>
          <p:cNvPicPr>
            <a:picLocks noChangeAspect="1"/>
          </p:cNvPicPr>
          <p:nvPr/>
        </p:nvPicPr>
        <p:blipFill>
          <a:blip r:embed="rId2"/>
          <a:stretch>
            <a:fillRect/>
          </a:stretch>
        </p:blipFill>
        <p:spPr>
          <a:xfrm>
            <a:off x="0" y="0"/>
            <a:ext cx="12192000" cy="6857999"/>
          </a:xfrm>
          <a:prstGeom prst="rect">
            <a:avLst/>
          </a:prstGeom>
        </p:spPr>
      </p:pic>
      <p:sp>
        <p:nvSpPr>
          <p:cNvPr id="3" name="Documento 2">
            <a:extLst>
              <a:ext uri="{FF2B5EF4-FFF2-40B4-BE49-F238E27FC236}">
                <a16:creationId xmlns:a16="http://schemas.microsoft.com/office/drawing/2014/main" id="{15E4BB0E-7059-479A-801B-96B7C516CAAF}"/>
              </a:ext>
            </a:extLst>
          </p:cNvPr>
          <p:cNvSpPr/>
          <p:nvPr/>
        </p:nvSpPr>
        <p:spPr>
          <a:xfrm rot="10800000">
            <a:off x="1" y="3950897"/>
            <a:ext cx="12191999" cy="2907102"/>
          </a:xfrm>
          <a:prstGeom prst="flowChartDocument">
            <a:avLst/>
          </a:prstGeom>
          <a:solidFill>
            <a:srgbClr val="59661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A90415BA-0DB3-4BA1-AAFE-906EFB31E4D6}"/>
              </a:ext>
            </a:extLst>
          </p:cNvPr>
          <p:cNvSpPr txBox="1">
            <a:spLocks/>
          </p:cNvSpPr>
          <p:nvPr/>
        </p:nvSpPr>
        <p:spPr bwMode="auto">
          <a:xfrm>
            <a:off x="351691" y="4633641"/>
            <a:ext cx="11507373" cy="1971135"/>
          </a:xfrm>
          <a:prstGeom prst="rect">
            <a:avLst/>
          </a:prstGeom>
          <a:no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altLang="it-IT" sz="3200" b="0" i="0" u="none" strike="noStrike" kern="1200" cap="none" spc="0" normalizeH="0" baseline="0" noProof="0" dirty="0">
                <a:ln>
                  <a:noFill/>
                </a:ln>
                <a:solidFill>
                  <a:prstClr val="white"/>
                </a:solidFill>
                <a:effectLst/>
                <a:uLnTx/>
                <a:uFillTx/>
                <a:latin typeface="Calibri" panose="020F0502020204030204"/>
                <a:ea typeface="+mj-ea"/>
                <a:cs typeface="+mj-cs"/>
              </a:rPr>
              <a:t>Purtroppo, questa sua potenzialità è ostacolata</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altLang="it-IT" sz="3200" b="0" i="0" u="none" strike="noStrike" kern="1200" cap="none" spc="0" normalizeH="0" baseline="0" noProof="0" dirty="0">
                <a:ln>
                  <a:noFill/>
                </a:ln>
                <a:solidFill>
                  <a:prstClr val="white"/>
                </a:solidFill>
                <a:effectLst/>
                <a:uLnTx/>
                <a:uFillTx/>
                <a:latin typeface="Calibri" panose="020F0502020204030204"/>
                <a:ea typeface="+mj-ea"/>
                <a:cs typeface="+mj-cs"/>
              </a:rPr>
              <a:t>proprio da quelle stesse inefficienze</a:t>
            </a:r>
          </a:p>
        </p:txBody>
      </p:sp>
    </p:spTree>
    <p:extLst>
      <p:ext uri="{BB962C8B-B14F-4D97-AF65-F5344CB8AC3E}">
        <p14:creationId xmlns:p14="http://schemas.microsoft.com/office/powerpoint/2010/main" val="17577044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riangolo isoscele 4">
            <a:extLst>
              <a:ext uri="{FF2B5EF4-FFF2-40B4-BE49-F238E27FC236}">
                <a16:creationId xmlns:a16="http://schemas.microsoft.com/office/drawing/2014/main" id="{D107FB03-8AF6-45C2-971B-2BEB438934FE}"/>
              </a:ext>
            </a:extLst>
          </p:cNvPr>
          <p:cNvSpPr/>
          <p:nvPr/>
        </p:nvSpPr>
        <p:spPr>
          <a:xfrm rot="16200000">
            <a:off x="5715002" y="380997"/>
            <a:ext cx="6858000" cy="6096002"/>
          </a:xfrm>
          <a:prstGeom prst="triangle">
            <a:avLst/>
          </a:prstGeom>
          <a:solidFill>
            <a:srgbClr val="BF39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1"/>
          <p:cNvSpPr txBox="1">
            <a:spLocks/>
          </p:cNvSpPr>
          <p:nvPr/>
        </p:nvSpPr>
        <p:spPr bwMode="auto">
          <a:xfrm>
            <a:off x="6253316" y="0"/>
            <a:ext cx="5591354" cy="6858000"/>
          </a:xfrm>
          <a:prstGeom prst="rect">
            <a:avLst/>
          </a:prstGeom>
          <a:no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it-IT" altLang="it-IT" sz="3200" b="0" i="0" u="none" strike="noStrike" kern="1200" cap="none" spc="0" normalizeH="0" baseline="0" noProof="0" dirty="0">
                <a:ln>
                  <a:noFill/>
                </a:ln>
                <a:solidFill>
                  <a:prstClr val="white"/>
                </a:solidFill>
                <a:effectLst/>
                <a:uLnTx/>
                <a:uFillTx/>
                <a:latin typeface="Calibri" panose="020F0502020204030204"/>
                <a:ea typeface="+mj-ea"/>
                <a:cs typeface="+mj-cs"/>
              </a:rPr>
              <a:t>L’Italia e la digitalizzazione:</a:t>
            </a:r>
          </a:p>
          <a:p>
            <a:pPr marL="0" marR="0" lvl="0" indent="0" algn="r" defTabSz="914400" rtl="0" eaLnBrk="1" fontAlgn="auto" latinLnBrk="0" hangingPunct="1">
              <a:lnSpc>
                <a:spcPct val="90000"/>
              </a:lnSpc>
              <a:spcBef>
                <a:spcPct val="0"/>
              </a:spcBef>
              <a:spcAft>
                <a:spcPts val="0"/>
              </a:spcAft>
              <a:buClrTx/>
              <a:buSzTx/>
              <a:buFontTx/>
              <a:buNone/>
              <a:tabLst/>
              <a:defRPr/>
            </a:pPr>
            <a:r>
              <a:rPr kumimoji="0" lang="it-IT" altLang="it-IT" sz="3200" b="0" i="0" u="none" strike="noStrike" kern="1200" cap="none" spc="0" normalizeH="0" baseline="0" noProof="0" dirty="0">
                <a:ln>
                  <a:noFill/>
                </a:ln>
                <a:solidFill>
                  <a:prstClr val="white"/>
                </a:solidFill>
                <a:effectLst/>
                <a:uLnTx/>
                <a:uFillTx/>
                <a:latin typeface="Calibri" panose="020F0502020204030204"/>
                <a:ea typeface="+mj-ea"/>
                <a:cs typeface="+mj-cs"/>
              </a:rPr>
              <a:t>un rapporto difficile</a:t>
            </a:r>
            <a:endParaRPr kumimoji="0" lang="en-US" altLang="it-IT" sz="3200" b="0"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
        <p:nvSpPr>
          <p:cNvPr id="2" name="Rettangolo 1"/>
          <p:cNvSpPr/>
          <p:nvPr/>
        </p:nvSpPr>
        <p:spPr>
          <a:xfrm>
            <a:off x="2119406" y="553108"/>
            <a:ext cx="2394858" cy="235131"/>
          </a:xfrm>
          <a:prstGeom prst="rect">
            <a:avLst/>
          </a:prstGeom>
          <a:solidFill>
            <a:srgbClr val="1D1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Immagine 9" descr="Immagine che contiene testo, persona, interni, arancia&#10;&#10;Descrizione generata automaticamente">
            <a:extLst>
              <a:ext uri="{FF2B5EF4-FFF2-40B4-BE49-F238E27FC236}">
                <a16:creationId xmlns:a16="http://schemas.microsoft.com/office/drawing/2014/main" id="{3AB02071-0861-4DB4-800A-8D623AEE3F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5650" y="0"/>
            <a:ext cx="4450080" cy="6858000"/>
          </a:xfrm>
          <a:prstGeom prst="rect">
            <a:avLst/>
          </a:prstGeom>
        </p:spPr>
      </p:pic>
    </p:spTree>
    <p:extLst>
      <p:ext uri="{BB962C8B-B14F-4D97-AF65-F5344CB8AC3E}">
        <p14:creationId xmlns:p14="http://schemas.microsoft.com/office/powerpoint/2010/main" val="8947983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526DBB71-DDF7-4BB2-8496-B36E9EA6A526}"/>
              </a:ext>
            </a:extLst>
          </p:cNvPr>
          <p:cNvSpPr/>
          <p:nvPr/>
        </p:nvSpPr>
        <p:spPr>
          <a:xfrm>
            <a:off x="323557" y="1264260"/>
            <a:ext cx="11535509" cy="55937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Diego Piacentini: «Cancelliamo gli alibi per non fare le cose»</a:t>
            </a:r>
            <a:endPar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Chiara Severgnini, 20 aprile 2018</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Per il Financial Times il lavoro del Commissario straordinario per l’attuazione dell’Agenda digitale è il «più difficile d’Italia»: portare la Pubblica amministrazione nel XXI secolo.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Lui dice: «La trasformazione digitale non ha colore politico. Sarebbe una follia interrompere il lavoro che stiamo facendo».  </a:t>
            </a:r>
          </a:p>
        </p:txBody>
      </p:sp>
      <p:sp>
        <p:nvSpPr>
          <p:cNvPr id="6" name="Title 1">
            <a:extLst>
              <a:ext uri="{FF2B5EF4-FFF2-40B4-BE49-F238E27FC236}">
                <a16:creationId xmlns:a16="http://schemas.microsoft.com/office/drawing/2014/main" id="{F456E15F-5641-4912-891B-764E98D9CAA7}"/>
              </a:ext>
            </a:extLst>
          </p:cNvPr>
          <p:cNvSpPr txBox="1">
            <a:spLocks/>
          </p:cNvSpPr>
          <p:nvPr/>
        </p:nvSpPr>
        <p:spPr bwMode="auto">
          <a:xfrm>
            <a:off x="0" y="0"/>
            <a:ext cx="6096000" cy="1264260"/>
          </a:xfrm>
          <a:prstGeom prst="rect">
            <a:avLst/>
          </a:prstGeom>
          <a:solidFill>
            <a:srgbClr val="00BE00"/>
          </a:solidFill>
          <a:ln>
            <a:noFill/>
          </a:ln>
          <a:extLst>
            <a:ext uri="{FAA26D3D-D897-4be2-8F04-BA451C77F1D7}"/>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altLang="it-IT" sz="4000" b="0" i="0" u="none" strike="noStrike" kern="1200" cap="none" spc="0" normalizeH="0" baseline="0" noProof="0">
                <a:ln>
                  <a:noFill/>
                </a:ln>
                <a:solidFill>
                  <a:prstClr val="black"/>
                </a:solidFill>
                <a:effectLst/>
                <a:uLnTx/>
                <a:uFillTx/>
                <a:latin typeface="Calibri" panose="020F0502020204030204"/>
                <a:ea typeface="+mj-ea"/>
                <a:cs typeface="+mj-cs"/>
              </a:rPr>
              <a:t>Analisi scenario attuale</a:t>
            </a:r>
            <a:endParaRPr kumimoji="0" lang="en-US" altLang="it-IT" sz="4000" b="0" i="0" u="none" strike="noStrike" kern="1200" cap="none" spc="0" normalizeH="0" baseline="0" noProof="0">
              <a:ln>
                <a:noFill/>
              </a:ln>
              <a:solidFill>
                <a:prstClr val="black"/>
              </a:solidFill>
              <a:effectLst/>
              <a:uLnTx/>
              <a:uFillTx/>
              <a:latin typeface="Calibri" panose="020F0502020204030204"/>
              <a:ea typeface="+mj-ea"/>
              <a:cs typeface="+mj-cs"/>
            </a:endParaRPr>
          </a:p>
        </p:txBody>
      </p:sp>
      <p:pic>
        <p:nvPicPr>
          <p:cNvPr id="8194" name="Picture 2" descr="Sono un">
            <a:extLst>
              <a:ext uri="{FF2B5EF4-FFF2-40B4-BE49-F238E27FC236}">
                <a16:creationId xmlns:a16="http://schemas.microsoft.com/office/drawing/2014/main" id="{37B90B05-DE66-4DE7-A018-F7ECAA488F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4495"/>
          <a:stretch/>
        </p:blipFill>
        <p:spPr bwMode="auto">
          <a:xfrm>
            <a:off x="7066451" y="41752"/>
            <a:ext cx="4320000" cy="1264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4781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7E7F1D6-D6C5-4033-BF83-6CD38DE95673}"/>
              </a:ext>
            </a:extLst>
          </p:cNvPr>
          <p:cNvPicPr>
            <a:picLocks noChangeAspect="1"/>
          </p:cNvPicPr>
          <p:nvPr/>
        </p:nvPicPr>
        <p:blipFill>
          <a:blip r:embed="rId2">
            <a:extLst>
              <a:ext uri="{BEBA8EAE-BF5A-486C-A8C5-ECC9F3942E4B}">
                <a14:imgProps xmlns:a14="http://schemas.microsoft.com/office/drawing/2010/main">
                  <a14:imgLayer r:embed="rId3">
                    <a14:imgEffect>
                      <a14:artisticFilmGrain/>
                    </a14:imgEffect>
                    <a14:imgEffect>
                      <a14:sharpenSoften amount="50000"/>
                    </a14:imgEffect>
                    <a14:imgEffect>
                      <a14:saturation sat="200000"/>
                    </a14:imgEffect>
                    <a14:imgEffect>
                      <a14:brightnessContrast contrast="20000"/>
                    </a14:imgEffect>
                  </a14:imgLayer>
                </a14:imgProps>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5D7A14F-E509-496F-B8DC-B0787634FED5}"/>
              </a:ext>
            </a:extLst>
          </p:cNvPr>
          <p:cNvSpPr txBox="1">
            <a:spLocks/>
          </p:cNvSpPr>
          <p:nvPr/>
        </p:nvSpPr>
        <p:spPr bwMode="auto">
          <a:xfrm>
            <a:off x="0" y="2529000"/>
            <a:ext cx="12192000" cy="1800000"/>
          </a:xfrm>
          <a:prstGeom prst="rect">
            <a:avLst/>
          </a:prstGeom>
          <a:solidFill>
            <a:schemeClr val="tx1">
              <a:alpha val="40000"/>
            </a:schemeClr>
          </a:solidFill>
          <a:ln>
            <a:noFill/>
          </a:ln>
          <a:extLst>
            <a:ext uri="{FAA26D3D-D897-4be2-8F04-BA451C77F1D7}"/>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altLang="it-IT" sz="4500">
                <a:solidFill>
                  <a:schemeClr val="bg1"/>
                </a:solidFill>
                <a:latin typeface="+mn-lt"/>
                <a:ea typeface="+mn-ea"/>
                <a:cs typeface="+mn-cs"/>
              </a:rPr>
              <a:t>Il dramma dei numeri italiani</a:t>
            </a:r>
            <a:endParaRPr lang="en-US" altLang="it-IT" sz="4500">
              <a:solidFill>
                <a:schemeClr val="bg1"/>
              </a:solidFill>
              <a:latin typeface="+mn-lt"/>
              <a:ea typeface="+mn-ea"/>
              <a:cs typeface="+mn-cs"/>
            </a:endParaRPr>
          </a:p>
        </p:txBody>
      </p:sp>
    </p:spTree>
    <p:extLst>
      <p:ext uri="{BB962C8B-B14F-4D97-AF65-F5344CB8AC3E}">
        <p14:creationId xmlns:p14="http://schemas.microsoft.com/office/powerpoint/2010/main" val="2848729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p:cNvPicPr>
            <a:picLocks noChangeAspect="1"/>
          </p:cNvPicPr>
          <p:nvPr/>
        </p:nvPicPr>
        <p:blipFill rotWithShape="1">
          <a:blip r:embed="rId2" cstate="print">
            <a:extLst>
              <a:ext uri="{28A0092B-C50C-407E-A947-70E740481C1C}">
                <a14:useLocalDpi xmlns:a14="http://schemas.microsoft.com/office/drawing/2010/main" val="0"/>
              </a:ext>
            </a:extLst>
          </a:blip>
          <a:srcRect b="15972"/>
          <a:stretch/>
        </p:blipFill>
        <p:spPr>
          <a:xfrm>
            <a:off x="0" y="-1"/>
            <a:ext cx="12192000" cy="6858001"/>
          </a:xfrm>
          <a:prstGeom prst="rect">
            <a:avLst/>
          </a:prstGeom>
        </p:spPr>
      </p:pic>
      <p:sp>
        <p:nvSpPr>
          <p:cNvPr id="8" name="Title 1"/>
          <p:cNvSpPr txBox="1">
            <a:spLocks/>
          </p:cNvSpPr>
          <p:nvPr/>
        </p:nvSpPr>
        <p:spPr bwMode="auto">
          <a:xfrm>
            <a:off x="0" y="2529000"/>
            <a:ext cx="12192000" cy="1800000"/>
          </a:xfrm>
          <a:prstGeom prst="rect">
            <a:avLst/>
          </a:prstGeom>
          <a:solidFill>
            <a:schemeClr val="bg1">
              <a:alpha val="60000"/>
            </a:schemeClr>
          </a:solidFill>
          <a:ln>
            <a:noFill/>
          </a:ln>
          <a:extLst>
            <a:ext uri="{FAA26D3D-D897-4be2-8F04-BA451C77F1D7}"/>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altLang="it-IT" sz="4000">
                <a:latin typeface="+mn-lt"/>
                <a:ea typeface="+mn-ea"/>
                <a:cs typeface="+mn-cs"/>
              </a:rPr>
              <a:t>Individualismo e parcellizzazione generano </a:t>
            </a:r>
          </a:p>
          <a:p>
            <a:pPr algn="ctr"/>
            <a:r>
              <a:rPr lang="it-IT" altLang="it-IT" sz="4000">
                <a:latin typeface="+mn-lt"/>
                <a:ea typeface="+mn-ea"/>
                <a:cs typeface="+mn-cs"/>
              </a:rPr>
              <a:t>frammentarietà e, conseguentemente, spreco</a:t>
            </a:r>
          </a:p>
        </p:txBody>
      </p:sp>
    </p:spTree>
    <p:extLst>
      <p:ext uri="{BB962C8B-B14F-4D97-AF65-F5344CB8AC3E}">
        <p14:creationId xmlns:p14="http://schemas.microsoft.com/office/powerpoint/2010/main" val="9043807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http://blog.schneider-electric.com/wp-content/uploads/2015/07/bigsmall.jpg"/>
          <p:cNvPicPr>
            <a:picLocks noChangeAspect="1" noChangeArrowheads="1"/>
          </p:cNvPicPr>
          <p:nvPr/>
        </p:nvPicPr>
        <p:blipFill>
          <a:blip r:embed="rId2">
            <a:extLst>
              <a:ext uri="{28A0092B-C50C-407E-A947-70E740481C1C}">
                <a14:useLocalDpi xmlns:a14="http://schemas.microsoft.com/office/drawing/2010/main" val="0"/>
              </a:ext>
            </a:extLst>
          </a:blip>
          <a:srcRect t="30804" b="9346"/>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bwMode="auto">
          <a:xfrm>
            <a:off x="0" y="2529000"/>
            <a:ext cx="12192000" cy="1800000"/>
          </a:xfrm>
          <a:prstGeom prst="rect">
            <a:avLst/>
          </a:prstGeom>
          <a:solidFill>
            <a:schemeClr val="tx1">
              <a:alpha val="40000"/>
            </a:schemeClr>
          </a:solid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altLang="it-IT" sz="3600">
                <a:solidFill>
                  <a:schemeClr val="bg1"/>
                </a:solidFill>
                <a:latin typeface="+mn-lt"/>
                <a:ea typeface="+mn-ea"/>
                <a:cs typeface="+mn-cs"/>
              </a:rPr>
              <a:t>Numero dei CED in Italia e nell’Europa avanzata:</a:t>
            </a:r>
          </a:p>
          <a:p>
            <a:pPr algn="ctr"/>
            <a:r>
              <a:rPr lang="it-IT" altLang="it-IT" sz="3600">
                <a:solidFill>
                  <a:schemeClr val="bg1"/>
                </a:solidFill>
                <a:latin typeface="+mn-lt"/>
                <a:ea typeface="+mn-ea"/>
                <a:cs typeface="+mn-cs"/>
              </a:rPr>
              <a:t>In Europa l’ordine di grandezza è in decine, in Italia in migliaia</a:t>
            </a:r>
          </a:p>
        </p:txBody>
      </p:sp>
    </p:spTree>
    <p:extLst>
      <p:ext uri="{BB962C8B-B14F-4D97-AF65-F5344CB8AC3E}">
        <p14:creationId xmlns:p14="http://schemas.microsoft.com/office/powerpoint/2010/main" val="7563602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200000"/>
                    </a14:imgEffect>
                    <a14:imgEffect>
                      <a14:brightnessContrast contrast="40000"/>
                    </a14:imgEffect>
                  </a14:imgLayer>
                </a14:imgProps>
              </a:ext>
            </a:extLst>
          </a:blip>
          <a:srcRect t="10000"/>
          <a:stretch/>
        </p:blipFill>
        <p:spPr>
          <a:xfrm>
            <a:off x="0" y="0"/>
            <a:ext cx="12192000" cy="6858000"/>
          </a:xfrm>
          <a:prstGeom prst="rect">
            <a:avLst/>
          </a:prstGeom>
        </p:spPr>
      </p:pic>
      <p:sp>
        <p:nvSpPr>
          <p:cNvPr id="5" name="Rettangolo 4"/>
          <p:cNvSpPr/>
          <p:nvPr/>
        </p:nvSpPr>
        <p:spPr>
          <a:xfrm>
            <a:off x="1" y="2529000"/>
            <a:ext cx="12191999" cy="1800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6000" b="0" i="0" u="none" strike="noStrike" kern="1200" cap="none" spc="0" normalizeH="0" baseline="0" noProof="0" dirty="0">
                <a:ln>
                  <a:noFill/>
                </a:ln>
                <a:solidFill>
                  <a:prstClr val="black"/>
                </a:solidFill>
                <a:effectLst/>
                <a:uLnTx/>
                <a:uFillTx/>
                <a:latin typeface="Calibri" panose="020F0502020204030204"/>
                <a:ea typeface="+mn-ea"/>
                <a:cs typeface="+mn-cs"/>
              </a:rPr>
              <a:t>Pervasività</a:t>
            </a:r>
          </a:p>
        </p:txBody>
      </p:sp>
    </p:spTree>
    <p:extLst>
      <p:ext uri="{BB962C8B-B14F-4D97-AF65-F5344CB8AC3E}">
        <p14:creationId xmlns:p14="http://schemas.microsoft.com/office/powerpoint/2010/main" val="27632026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s://i.imgur.com/vbM1AA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bwMode="auto">
          <a:xfrm>
            <a:off x="0" y="2529000"/>
            <a:ext cx="12192000" cy="1800000"/>
          </a:xfrm>
          <a:prstGeom prst="rect">
            <a:avLst/>
          </a:prstGeom>
          <a:solidFill>
            <a:schemeClr val="tx1">
              <a:alpha val="40000"/>
            </a:schemeClr>
          </a:solid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altLang="it-IT" sz="4000">
                <a:solidFill>
                  <a:schemeClr val="bg1"/>
                </a:solidFill>
                <a:latin typeface="+mn-lt"/>
                <a:ea typeface="+mn-ea"/>
                <a:cs typeface="+mn-cs"/>
              </a:rPr>
              <a:t>In ambito PA, le applicazioni sono replicate all’infinito</a:t>
            </a:r>
          </a:p>
        </p:txBody>
      </p:sp>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05999" y="966214"/>
            <a:ext cx="1770687" cy="596090"/>
          </a:xfrm>
          <a:prstGeom prst="rect">
            <a:avLst/>
          </a:prstGeom>
        </p:spPr>
      </p:pic>
    </p:spTree>
    <p:extLst>
      <p:ext uri="{BB962C8B-B14F-4D97-AF65-F5344CB8AC3E}">
        <p14:creationId xmlns:p14="http://schemas.microsoft.com/office/powerpoint/2010/main" val="28091447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90625"/>
            <a:ext cx="7481888"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egnaposto contenuto 1"/>
          <p:cNvSpPr txBox="1">
            <a:spLocks/>
          </p:cNvSpPr>
          <p:nvPr/>
        </p:nvSpPr>
        <p:spPr>
          <a:xfrm>
            <a:off x="7481888" y="1264260"/>
            <a:ext cx="4710112" cy="5517540"/>
          </a:xfrm>
          <a:prstGeom prst="rect">
            <a:avLst/>
          </a:prstGeom>
        </p:spPr>
        <p:txBody>
          <a:bodyPr anchor="ctr">
            <a:noAutofit/>
          </a:bodyPr>
          <a:lstStyle>
            <a:lvl1pPr marL="0" indent="0" algn="l" rtl="0" eaLnBrk="1" latinLnBrk="0" hangingPunct="1">
              <a:spcBef>
                <a:spcPts val="580"/>
              </a:spcBef>
              <a:buClr>
                <a:schemeClr val="accent1"/>
              </a:buClr>
              <a:buSzPct val="85000"/>
              <a:buFont typeface="Wingdings 2"/>
              <a:buNone/>
              <a:defRPr kumimoji="0" sz="2400" kern="1200">
                <a:solidFill>
                  <a:schemeClr val="tx1">
                    <a:tint val="75000"/>
                  </a:schemeClr>
                </a:solidFill>
                <a:latin typeface="+mn-lt"/>
                <a:ea typeface="+mn-ea"/>
                <a:cs typeface="+mn-cs"/>
              </a:defRPr>
            </a:lvl1pPr>
            <a:lvl2pPr marL="548640" indent="-228600" algn="l" rtl="0" eaLnBrk="1" latinLnBrk="0" hangingPunct="1">
              <a:spcBef>
                <a:spcPts val="370"/>
              </a:spcBef>
              <a:buClr>
                <a:schemeClr val="accent2"/>
              </a:buClr>
              <a:buSzPct val="85000"/>
              <a:buFont typeface="Wingdings 2"/>
              <a:buNone/>
              <a:defRPr kumimoji="0" sz="1800" kern="1200">
                <a:solidFill>
                  <a:schemeClr val="tx1">
                    <a:tint val="75000"/>
                  </a:schemeClr>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None/>
              <a:defRPr kumimoji="0" sz="1600" kern="1200">
                <a:solidFill>
                  <a:schemeClr val="tx1">
                    <a:tint val="75000"/>
                  </a:schemeClr>
                </a:solidFill>
                <a:latin typeface="+mn-lt"/>
                <a:ea typeface="+mn-ea"/>
                <a:cs typeface="+mn-cs"/>
              </a:defRPr>
            </a:lvl3pPr>
            <a:lvl4pPr marL="1097280" indent="-228600" algn="l" rtl="0" eaLnBrk="1" latinLnBrk="0" hangingPunct="1">
              <a:spcBef>
                <a:spcPts val="370"/>
              </a:spcBef>
              <a:buClr>
                <a:schemeClr val="accent3"/>
              </a:buClr>
              <a:buSzPct val="80000"/>
              <a:buFont typeface="Wingdings 2"/>
              <a:buNone/>
              <a:defRPr kumimoji="0" sz="1400" kern="1200">
                <a:solidFill>
                  <a:schemeClr val="tx1">
                    <a:tint val="75000"/>
                  </a:schemeClr>
                </a:solidFill>
                <a:latin typeface="+mn-lt"/>
                <a:ea typeface="+mn-ea"/>
                <a:cs typeface="+mn-cs"/>
              </a:defRPr>
            </a:lvl4pPr>
            <a:lvl5pPr marL="1371600" indent="-228600" algn="l" rtl="0" eaLnBrk="1" latinLnBrk="0" hangingPunct="1">
              <a:spcBef>
                <a:spcPts val="370"/>
              </a:spcBef>
              <a:buClr>
                <a:schemeClr val="accent3"/>
              </a:buClr>
              <a:buFontTx/>
              <a:buNone/>
              <a:defRPr kumimoji="0" sz="1400" kern="1200">
                <a:solidFill>
                  <a:schemeClr val="tx1">
                    <a:tint val="75000"/>
                  </a:schemeClr>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a:defRPr/>
            </a:pPr>
            <a:r>
              <a:rPr lang="it-IT" sz="2200">
                <a:solidFill>
                  <a:srgbClr val="000000"/>
                </a:solidFill>
                <a:ea typeface="+mj-ea"/>
                <a:cs typeface="Franklin Gothic Medium" panose="020B0603020102020204" pitchFamily="34" charset="0"/>
              </a:rPr>
              <a:t>Dopo l’ultima modifica alla base di dati del </a:t>
            </a:r>
            <a:r>
              <a:rPr lang="it-IT" sz="2200" b="1">
                <a:solidFill>
                  <a:srgbClr val="811027"/>
                </a:solidFill>
                <a:ea typeface="+mj-ea"/>
                <a:cs typeface="Franklin Gothic Medium" panose="020B0603020102020204" pitchFamily="34" charset="0"/>
              </a:rPr>
              <a:t>17/6/2015</a:t>
            </a:r>
            <a:r>
              <a:rPr lang="it-IT" sz="2200">
                <a:solidFill>
                  <a:srgbClr val="000000"/>
                </a:solidFill>
                <a:ea typeface="+mj-ea"/>
                <a:cs typeface="Franklin Gothic Medium" panose="020B0603020102020204" pitchFamily="34" charset="0"/>
              </a:rPr>
              <a:t>, risultano presenti </a:t>
            </a:r>
            <a:r>
              <a:rPr lang="it-IT" sz="2200" b="1">
                <a:solidFill>
                  <a:srgbClr val="811027"/>
                </a:solidFill>
                <a:ea typeface="+mj-ea"/>
                <a:cs typeface="Franklin Gothic Medium" panose="020B0603020102020204" pitchFamily="34" charset="0"/>
              </a:rPr>
              <a:t>13822</a:t>
            </a:r>
            <a:r>
              <a:rPr lang="it-IT" sz="2200">
                <a:solidFill>
                  <a:srgbClr val="000000"/>
                </a:solidFill>
                <a:ea typeface="+mj-ea"/>
                <a:cs typeface="Franklin Gothic Medium" panose="020B0603020102020204" pitchFamily="34" charset="0"/>
              </a:rPr>
              <a:t> amministrazioni con almeno una base di dati, per un totale di </a:t>
            </a:r>
            <a:r>
              <a:rPr lang="it-IT" sz="2200" b="1">
                <a:solidFill>
                  <a:srgbClr val="811027"/>
                </a:solidFill>
                <a:ea typeface="+mj-ea"/>
                <a:cs typeface="Franklin Gothic Medium" panose="020B0603020102020204" pitchFamily="34" charset="0"/>
              </a:rPr>
              <a:t>159448</a:t>
            </a:r>
            <a:r>
              <a:rPr lang="it-IT" sz="2200">
                <a:solidFill>
                  <a:srgbClr val="000000"/>
                </a:solidFill>
                <a:ea typeface="+mj-ea"/>
                <a:cs typeface="Franklin Gothic Medium" panose="020B0603020102020204" pitchFamily="34" charset="0"/>
              </a:rPr>
              <a:t> basi di dati, e </a:t>
            </a:r>
            <a:r>
              <a:rPr lang="it-IT" sz="2200" b="1">
                <a:solidFill>
                  <a:srgbClr val="811027"/>
                </a:solidFill>
                <a:ea typeface="+mj-ea"/>
                <a:cs typeface="Franklin Gothic Medium" panose="020B0603020102020204" pitchFamily="34" charset="0"/>
              </a:rPr>
              <a:t>203451</a:t>
            </a:r>
            <a:r>
              <a:rPr lang="it-IT" sz="2200">
                <a:solidFill>
                  <a:srgbClr val="000000"/>
                </a:solidFill>
                <a:ea typeface="+mj-ea"/>
                <a:cs typeface="Franklin Gothic Medium" panose="020B0603020102020204" pitchFamily="34" charset="0"/>
              </a:rPr>
              <a:t> applicazioni. Nelle applicazioni vengono riportati </a:t>
            </a:r>
            <a:r>
              <a:rPr lang="it-IT" sz="2200" b="1">
                <a:solidFill>
                  <a:srgbClr val="811027"/>
                </a:solidFill>
                <a:ea typeface="+mj-ea"/>
                <a:cs typeface="Franklin Gothic Medium" panose="020B0603020102020204" pitchFamily="34" charset="0"/>
              </a:rPr>
              <a:t>71288</a:t>
            </a:r>
            <a:r>
              <a:rPr lang="it-IT" sz="2200">
                <a:solidFill>
                  <a:srgbClr val="000000"/>
                </a:solidFill>
                <a:ea typeface="+mj-ea"/>
                <a:cs typeface="Franklin Gothic Medium" panose="020B0603020102020204" pitchFamily="34" charset="0"/>
              </a:rPr>
              <a:t> prodotti.</a:t>
            </a:r>
          </a:p>
        </p:txBody>
      </p:sp>
      <p:sp>
        <p:nvSpPr>
          <p:cNvPr id="9" name="Title 1"/>
          <p:cNvSpPr txBox="1">
            <a:spLocks/>
          </p:cNvSpPr>
          <p:nvPr/>
        </p:nvSpPr>
        <p:spPr bwMode="auto">
          <a:xfrm>
            <a:off x="0" y="0"/>
            <a:ext cx="12192000" cy="1264260"/>
          </a:xfrm>
          <a:prstGeom prst="rect">
            <a:avLst/>
          </a:prstGeom>
          <a:solidFill>
            <a:srgbClr val="811027"/>
          </a:solid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altLang="it-IT" sz="4500" dirty="0">
                <a:solidFill>
                  <a:schemeClr val="bg1"/>
                </a:solidFill>
                <a:latin typeface="+mn-lt"/>
                <a:ea typeface="+mn-ea"/>
                <a:cs typeface="+mn-cs"/>
              </a:rPr>
              <a:t>AgID - censimento base dati</a:t>
            </a:r>
            <a:endParaRPr lang="en-US" altLang="it-IT" sz="4500" dirty="0">
              <a:solidFill>
                <a:schemeClr val="bg1"/>
              </a:solidFill>
              <a:latin typeface="+mn-lt"/>
              <a:ea typeface="+mn-ea"/>
              <a:cs typeface="+mn-cs"/>
            </a:endParaRPr>
          </a:p>
        </p:txBody>
      </p:sp>
    </p:spTree>
    <p:extLst>
      <p:ext uri="{BB962C8B-B14F-4D97-AF65-F5344CB8AC3E}">
        <p14:creationId xmlns:p14="http://schemas.microsoft.com/office/powerpoint/2010/main" val="17854421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811027"/>
        </a:solidFill>
        <a:effectLst/>
      </p:bgPr>
    </p:bg>
    <p:spTree>
      <p:nvGrpSpPr>
        <p:cNvPr id="1" name=""/>
        <p:cNvGrpSpPr/>
        <p:nvPr/>
      </p:nvGrpSpPr>
      <p:grpSpPr>
        <a:xfrm>
          <a:off x="0" y="0"/>
          <a:ext cx="0" cy="0"/>
          <a:chOff x="0" y="0"/>
          <a:chExt cx="0" cy="0"/>
        </a:xfrm>
      </p:grpSpPr>
      <p:pic>
        <p:nvPicPr>
          <p:cNvPr id="5" name="Immagine 4" descr="Database, 6.500 PA in regola con la comunicazione ad Agid - CorCom - Internet Explorer">
            <a:extLst>
              <a:ext uri="{FF2B5EF4-FFF2-40B4-BE49-F238E27FC236}">
                <a16:creationId xmlns:a16="http://schemas.microsoft.com/office/drawing/2014/main" id="{BB932D6B-BD74-435B-923B-4065A1179877}"/>
              </a:ext>
            </a:extLst>
          </p:cNvPr>
          <p:cNvPicPr>
            <a:picLocks noChangeAspect="1"/>
          </p:cNvPicPr>
          <p:nvPr/>
        </p:nvPicPr>
        <p:blipFill rotWithShape="1">
          <a:blip r:embed="rId2"/>
          <a:srcRect l="89" t="8686" r="24801" b="2237"/>
          <a:stretch/>
        </p:blipFill>
        <p:spPr>
          <a:xfrm>
            <a:off x="1236000" y="271762"/>
            <a:ext cx="9720000" cy="6314476"/>
          </a:xfrm>
          <a:prstGeom prst="rect">
            <a:avLst/>
          </a:prstGeom>
        </p:spPr>
      </p:pic>
    </p:spTree>
    <p:extLst>
      <p:ext uri="{BB962C8B-B14F-4D97-AF65-F5344CB8AC3E}">
        <p14:creationId xmlns:p14="http://schemas.microsoft.com/office/powerpoint/2010/main" val="33787332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regina, bandiera&#10;&#10;Descrizione generata automaticamente">
            <a:extLst>
              <a:ext uri="{FF2B5EF4-FFF2-40B4-BE49-F238E27FC236}">
                <a16:creationId xmlns:a16="http://schemas.microsoft.com/office/drawing/2014/main" id="{06EB8040-3F17-433C-835E-7E041CD115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39C7B8F7-C25E-4142-9CC1-97BFE56B314E}"/>
              </a:ext>
            </a:extLst>
          </p:cNvPr>
          <p:cNvSpPr txBox="1">
            <a:spLocks/>
          </p:cNvSpPr>
          <p:nvPr/>
        </p:nvSpPr>
        <p:spPr bwMode="auto">
          <a:xfrm>
            <a:off x="0" y="0"/>
            <a:ext cx="12192000" cy="1263600"/>
          </a:xfrm>
          <a:prstGeom prst="rect">
            <a:avLst/>
          </a:prstGeom>
          <a:solidFill>
            <a:schemeClr val="tx1">
              <a:lumMod val="75000"/>
              <a:lumOff val="25000"/>
              <a:alpha val="60000"/>
            </a:schemeClr>
          </a:solid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altLang="it-IT" sz="4500" dirty="0">
                <a:solidFill>
                  <a:schemeClr val="bg1"/>
                </a:solidFill>
                <a:latin typeface="+mn-lt"/>
                <a:ea typeface="+mn-ea"/>
                <a:cs typeface="+mn-cs"/>
              </a:rPr>
              <a:t>Numero approssimativo delle centrali acquisto</a:t>
            </a:r>
            <a:endParaRPr lang="en-US" altLang="it-IT" sz="4500" dirty="0">
              <a:solidFill>
                <a:schemeClr val="bg1"/>
              </a:solidFill>
              <a:latin typeface="+mn-lt"/>
              <a:ea typeface="+mn-ea"/>
              <a:cs typeface="+mn-cs"/>
            </a:endParaRPr>
          </a:p>
        </p:txBody>
      </p:sp>
    </p:spTree>
    <p:extLst>
      <p:ext uri="{BB962C8B-B14F-4D97-AF65-F5344CB8AC3E}">
        <p14:creationId xmlns:p14="http://schemas.microsoft.com/office/powerpoint/2010/main" val="36887559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10937CF-593C-4800-A108-0D057E800FD9}"/>
              </a:ext>
            </a:extLst>
          </p:cNvPr>
          <p:cNvSpPr txBox="1">
            <a:spLocks/>
          </p:cNvSpPr>
          <p:nvPr/>
        </p:nvSpPr>
        <p:spPr bwMode="auto">
          <a:xfrm>
            <a:off x="323557" y="1914900"/>
            <a:ext cx="5772443" cy="4387426"/>
          </a:xfrm>
          <a:prstGeom prst="rect">
            <a:avLst/>
          </a:prstGeom>
          <a:noFill/>
          <a:ln>
            <a:noFill/>
          </a:ln>
          <a:extLst>
            <a:ext uri="{FAA26D3D-D897-4be2-8F04-BA451C77F1D7}"/>
          </a:extLst>
        </p:spPr>
        <p:txBody>
          <a:bodyPr vert="horz" lIns="91440" tIns="45720" rIns="91440" bIns="45720" rtlCol="0" anchor="ctr">
            <a:noAutofit/>
          </a:bodyPr>
          <a:lstStyle>
            <a:defPPr>
              <a:defRPr lang="it-IT"/>
            </a:defPPr>
            <a:lvl1pPr algn="ctr">
              <a:lnSpc>
                <a:spcPct val="90000"/>
              </a:lnSpc>
              <a:spcBef>
                <a:spcPct val="0"/>
              </a:spcBef>
              <a:buNone/>
              <a:defRPr sz="4500">
                <a:solidFill>
                  <a:sysClr val="windowText" lastClr="000000"/>
                </a:solidFill>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a:noFill/>
                </a:ln>
                <a:solidFill>
                  <a:prstClr val="black"/>
                </a:solidFill>
                <a:effectLst/>
                <a:uLnTx/>
                <a:uFillTx/>
                <a:latin typeface="Calibri" panose="020F0502020204030204"/>
                <a:ea typeface="+mn-ea"/>
                <a:cs typeface="+mn-cs"/>
              </a:rPr>
              <a:t>Tanti fascicoli sanitari quante sono le regioni che, in linea di massima, non colloquiano tra loro.</a:t>
            </a:r>
            <a:endParaRPr lang="it-IT" altLang="it-IT" dirty="0"/>
          </a:p>
        </p:txBody>
      </p:sp>
      <p:sp>
        <p:nvSpPr>
          <p:cNvPr id="7" name="Title 1">
            <a:extLst>
              <a:ext uri="{FF2B5EF4-FFF2-40B4-BE49-F238E27FC236}">
                <a16:creationId xmlns:a16="http://schemas.microsoft.com/office/drawing/2014/main" id="{3B9164CD-680F-4B7B-966A-FECB339764B4}"/>
              </a:ext>
            </a:extLst>
          </p:cNvPr>
          <p:cNvSpPr txBox="1">
            <a:spLocks/>
          </p:cNvSpPr>
          <p:nvPr/>
        </p:nvSpPr>
        <p:spPr bwMode="auto">
          <a:xfrm>
            <a:off x="0" y="376386"/>
            <a:ext cx="6096000" cy="1538514"/>
          </a:xfrm>
          <a:prstGeom prst="rect">
            <a:avLst/>
          </a:prstGeom>
          <a:no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altLang="it-IT" sz="4500" dirty="0">
                <a:solidFill>
                  <a:sysClr val="windowText" lastClr="000000"/>
                </a:solidFill>
                <a:latin typeface="+mn-lt"/>
                <a:ea typeface="+mn-ea"/>
                <a:cs typeface="+mn-cs"/>
              </a:rPr>
              <a:t>Fascicolo sanitario</a:t>
            </a:r>
          </a:p>
          <a:p>
            <a:pPr algn="ctr"/>
            <a:r>
              <a:rPr lang="it-IT" altLang="it-IT" sz="4500" dirty="0">
                <a:solidFill>
                  <a:sysClr val="windowText" lastClr="000000"/>
                </a:solidFill>
                <a:latin typeface="+mn-lt"/>
                <a:ea typeface="+mn-ea"/>
                <a:cs typeface="+mn-cs"/>
              </a:rPr>
              <a:t>elettronico regionale</a:t>
            </a:r>
          </a:p>
        </p:txBody>
      </p:sp>
      <p:pic>
        <p:nvPicPr>
          <p:cNvPr id="2" name="Immagine 1">
            <a:extLst>
              <a:ext uri="{FF2B5EF4-FFF2-40B4-BE49-F238E27FC236}">
                <a16:creationId xmlns:a16="http://schemas.microsoft.com/office/drawing/2014/main" id="{51F68C07-9BD2-4144-BCEC-035D98071EA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Lst>
          </a:blip>
          <a:stretch>
            <a:fillRect/>
          </a:stretch>
        </p:blipFill>
        <p:spPr>
          <a:xfrm>
            <a:off x="6672776" y="1914900"/>
            <a:ext cx="5040000" cy="3028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05429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CC61C2E-CF83-4B3F-A531-D65CBDD542FD}"/>
              </a:ext>
            </a:extLst>
          </p:cNvPr>
          <p:cNvPicPr>
            <a:picLocks noChangeAspect="1"/>
          </p:cNvPicPr>
          <p:nvPr/>
        </p:nvPicPr>
        <p:blipFill rotWithShape="1">
          <a:blip r:embed="rId2"/>
          <a:srcRect t="7669" b="28045"/>
          <a:stretch/>
        </p:blipFill>
        <p:spPr>
          <a:xfrm>
            <a:off x="0" y="0"/>
            <a:ext cx="12192000" cy="6858000"/>
          </a:xfrm>
          <a:prstGeom prst="rect">
            <a:avLst/>
          </a:prstGeom>
        </p:spPr>
      </p:pic>
    </p:spTree>
    <p:extLst>
      <p:ext uri="{BB962C8B-B14F-4D97-AF65-F5344CB8AC3E}">
        <p14:creationId xmlns:p14="http://schemas.microsoft.com/office/powerpoint/2010/main" val="15897740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p:cNvPicPr>
            <a:picLocks noChangeAspect="1"/>
          </p:cNvPicPr>
          <p:nvPr/>
        </p:nvPicPr>
        <p:blipFill>
          <a:blip r:embed="rId2">
            <a:extLst>
              <a:ext uri="{BEBA8EAE-BF5A-486C-A8C5-ECC9F3942E4B}">
                <a14:imgProps xmlns:a14="http://schemas.microsoft.com/office/drawing/2010/main">
                  <a14:imgLayer r:embed="rId3">
                    <a14:imgEffect>
                      <a14:artisticPaintBrush/>
                    </a14:imgEffect>
                  </a14:imgLayer>
                </a14:imgProps>
              </a:ext>
            </a:extLst>
          </a:blip>
          <a:stretch>
            <a:fillRect/>
          </a:stretch>
        </p:blipFill>
        <p:spPr>
          <a:xfrm>
            <a:off x="407963" y="1960875"/>
            <a:ext cx="5220000" cy="29362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Segnaposto contenuto 1"/>
          <p:cNvSpPr txBox="1">
            <a:spLocks/>
          </p:cNvSpPr>
          <p:nvPr/>
        </p:nvSpPr>
        <p:spPr>
          <a:xfrm>
            <a:off x="6096000" y="0"/>
            <a:ext cx="6096000" cy="6858001"/>
          </a:xfrm>
          <a:prstGeom prst="rect">
            <a:avLst/>
          </a:prstGeom>
          <a:solidFill>
            <a:srgbClr val="63A5EF">
              <a:alpha val="70000"/>
            </a:srgbClr>
          </a:solidFill>
        </p:spPr>
        <p:txBody>
          <a:bodyPr anchor="ctr"/>
          <a:lstStyle>
            <a:lvl1pPr marL="0" indent="0" algn="l" rtl="0" eaLnBrk="1" latinLnBrk="0" hangingPunct="1">
              <a:spcBef>
                <a:spcPts val="580"/>
              </a:spcBef>
              <a:buClr>
                <a:schemeClr val="accent1"/>
              </a:buClr>
              <a:buSzPct val="85000"/>
              <a:buFont typeface="Wingdings 2"/>
              <a:buNone/>
              <a:defRPr kumimoji="0" sz="2400" kern="1200">
                <a:solidFill>
                  <a:schemeClr val="tx1">
                    <a:tint val="75000"/>
                  </a:schemeClr>
                </a:solidFill>
                <a:latin typeface="+mn-lt"/>
                <a:ea typeface="+mn-ea"/>
                <a:cs typeface="+mn-cs"/>
              </a:defRPr>
            </a:lvl1pPr>
            <a:lvl2pPr marL="548640" indent="-228600" algn="l" rtl="0" eaLnBrk="1" latinLnBrk="0" hangingPunct="1">
              <a:spcBef>
                <a:spcPts val="370"/>
              </a:spcBef>
              <a:buClr>
                <a:schemeClr val="accent2"/>
              </a:buClr>
              <a:buSzPct val="85000"/>
              <a:buFont typeface="Wingdings 2"/>
              <a:buNone/>
              <a:defRPr kumimoji="0" sz="1800" kern="1200">
                <a:solidFill>
                  <a:schemeClr val="tx1">
                    <a:tint val="75000"/>
                  </a:schemeClr>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None/>
              <a:defRPr kumimoji="0" sz="1600" kern="1200">
                <a:solidFill>
                  <a:schemeClr val="tx1">
                    <a:tint val="75000"/>
                  </a:schemeClr>
                </a:solidFill>
                <a:latin typeface="+mn-lt"/>
                <a:ea typeface="+mn-ea"/>
                <a:cs typeface="+mn-cs"/>
              </a:defRPr>
            </a:lvl3pPr>
            <a:lvl4pPr marL="1097280" indent="-228600" algn="l" rtl="0" eaLnBrk="1" latinLnBrk="0" hangingPunct="1">
              <a:spcBef>
                <a:spcPts val="370"/>
              </a:spcBef>
              <a:buClr>
                <a:schemeClr val="accent3"/>
              </a:buClr>
              <a:buSzPct val="80000"/>
              <a:buFont typeface="Wingdings 2"/>
              <a:buNone/>
              <a:defRPr kumimoji="0" sz="1400" kern="1200">
                <a:solidFill>
                  <a:schemeClr val="tx1">
                    <a:tint val="75000"/>
                  </a:schemeClr>
                </a:solidFill>
                <a:latin typeface="+mn-lt"/>
                <a:ea typeface="+mn-ea"/>
                <a:cs typeface="+mn-cs"/>
              </a:defRPr>
            </a:lvl4pPr>
            <a:lvl5pPr marL="1371600" indent="-228600" algn="l" rtl="0" eaLnBrk="1" latinLnBrk="0" hangingPunct="1">
              <a:spcBef>
                <a:spcPts val="370"/>
              </a:spcBef>
              <a:buClr>
                <a:schemeClr val="accent3"/>
              </a:buClr>
              <a:buFontTx/>
              <a:buNone/>
              <a:defRPr kumimoji="0" sz="1400" kern="1200">
                <a:solidFill>
                  <a:schemeClr val="tx1">
                    <a:tint val="75000"/>
                  </a:schemeClr>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algn="just" fontAlgn="auto">
              <a:spcAft>
                <a:spcPts val="0"/>
              </a:spcAft>
              <a:defRPr/>
            </a:pPr>
            <a:endParaRPr lang="it-IT" sz="3200" dirty="0">
              <a:solidFill>
                <a:schemeClr val="tx1"/>
              </a:solidFill>
            </a:endParaRPr>
          </a:p>
        </p:txBody>
      </p:sp>
      <p:sp>
        <p:nvSpPr>
          <p:cNvPr id="5" name="Title 1">
            <a:extLst>
              <a:ext uri="{FF2B5EF4-FFF2-40B4-BE49-F238E27FC236}">
                <a16:creationId xmlns:a16="http://schemas.microsoft.com/office/drawing/2014/main" id="{DF8D5D03-067F-40D8-A31E-C09904271D4A}"/>
              </a:ext>
            </a:extLst>
          </p:cNvPr>
          <p:cNvSpPr txBox="1">
            <a:spLocks/>
          </p:cNvSpPr>
          <p:nvPr/>
        </p:nvSpPr>
        <p:spPr bwMode="auto">
          <a:xfrm>
            <a:off x="6255656" y="0"/>
            <a:ext cx="5747657" cy="1538514"/>
          </a:xfrm>
          <a:prstGeom prst="rect">
            <a:avLst/>
          </a:prstGeom>
          <a:no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altLang="it-IT" sz="4500" dirty="0">
                <a:solidFill>
                  <a:sysClr val="windowText" lastClr="000000"/>
                </a:solidFill>
                <a:latin typeface="+mn-lt"/>
                <a:ea typeface="+mn-ea"/>
                <a:cs typeface="+mn-cs"/>
              </a:rPr>
              <a:t>La gestione del budget</a:t>
            </a:r>
          </a:p>
        </p:txBody>
      </p:sp>
      <p:sp>
        <p:nvSpPr>
          <p:cNvPr id="6" name="Title 1">
            <a:extLst>
              <a:ext uri="{FF2B5EF4-FFF2-40B4-BE49-F238E27FC236}">
                <a16:creationId xmlns:a16="http://schemas.microsoft.com/office/drawing/2014/main" id="{9F01CA72-7B72-4212-A72B-FFF8844E6DAF}"/>
              </a:ext>
            </a:extLst>
          </p:cNvPr>
          <p:cNvSpPr txBox="1">
            <a:spLocks/>
          </p:cNvSpPr>
          <p:nvPr/>
        </p:nvSpPr>
        <p:spPr bwMode="auto">
          <a:xfrm>
            <a:off x="6372551" y="1538514"/>
            <a:ext cx="5513866" cy="4777880"/>
          </a:xfrm>
          <a:prstGeom prst="rect">
            <a:avLst/>
          </a:prstGeom>
          <a:noFill/>
          <a:ln>
            <a:noFill/>
          </a:ln>
          <a:extLst>
            <a:ext uri="{FAA26D3D-D897-4be2-8F04-BA451C77F1D7}"/>
          </a:extLst>
        </p:spPr>
        <p:txBody>
          <a:bodyPr vert="horz" lIns="91440" tIns="45720" rIns="91440" bIns="45720" rtlCol="0" anchor="ctr">
            <a:noAutofit/>
          </a:bodyPr>
          <a:lstStyle>
            <a:defPPr>
              <a:defRPr lang="it-IT"/>
            </a:defPPr>
            <a:lvl1pPr algn="ctr">
              <a:lnSpc>
                <a:spcPct val="90000"/>
              </a:lnSpc>
              <a:spcBef>
                <a:spcPct val="0"/>
              </a:spcBef>
              <a:buNone/>
              <a:defRPr sz="4500">
                <a:solidFill>
                  <a:sysClr val="windowText" lastClr="000000"/>
                </a:solidFill>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a:noFill/>
                </a:ln>
                <a:solidFill>
                  <a:prstClr val="black"/>
                </a:solidFill>
                <a:effectLst/>
                <a:uLnTx/>
                <a:uFillTx/>
                <a:latin typeface="Calibri" panose="020F0502020204030204"/>
                <a:ea typeface="+mn-ea"/>
                <a:cs typeface="+mn-cs"/>
              </a:rPr>
              <a:t>La pianificazione del budget degli Enti della PA è fondata sulla base di serie storiche.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a:noFill/>
                </a:ln>
                <a:solidFill>
                  <a:prstClr val="black"/>
                </a:solidFill>
                <a:effectLst/>
                <a:uLnTx/>
                <a:uFillTx/>
                <a:latin typeface="Calibri" panose="020F0502020204030204"/>
                <a:ea typeface="+mn-ea"/>
                <a:cs typeface="+mn-cs"/>
              </a:rPr>
              <a:t>Quando i CIO pubblici si occupano di budget, talvolta accade che...</a:t>
            </a:r>
            <a:endParaRPr lang="it-IT" altLang="it-IT" dirty="0"/>
          </a:p>
        </p:txBody>
      </p:sp>
    </p:spTree>
    <p:extLst>
      <p:ext uri="{BB962C8B-B14F-4D97-AF65-F5344CB8AC3E}">
        <p14:creationId xmlns:p14="http://schemas.microsoft.com/office/powerpoint/2010/main" val="1434092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191344" y="1879736"/>
            <a:ext cx="2195010" cy="2592288"/>
          </a:xfrm>
          <a:prstGeom prst="rect">
            <a:avLst/>
          </a:prstGeom>
        </p:spPr>
        <p:txBody>
          <a:bodyPr bIns="91440" anchor="b" anchorCtr="0">
            <a:normAutofit/>
          </a:bodyPr>
          <a:lstStyle>
            <a:defPPr>
              <a:defRPr lang="en-US"/>
            </a:defPPr>
            <a:lvl1pPr>
              <a:spcBef>
                <a:spcPct val="0"/>
              </a:spcBef>
              <a:buNone/>
              <a:defRPr kumimoji="0" sz="4000" b="1" cap="none">
                <a:solidFill>
                  <a:schemeClr val="tx2"/>
                </a:solidFill>
                <a:latin typeface="+mj-lt"/>
                <a:ea typeface="+mj-ea"/>
                <a:cs typeface="+mj-cs"/>
              </a:defRPr>
            </a:lvl1pPr>
          </a:lstStyle>
          <a:p>
            <a:endParaRPr lang="en-US" dirty="0">
              <a:solidFill>
                <a:schemeClr val="tx1"/>
              </a:solidFill>
            </a:endParaRPr>
          </a:p>
        </p:txBody>
      </p:sp>
      <p:pic>
        <p:nvPicPr>
          <p:cNvPr id="6" name="Segnaposto contenuto 5"/>
          <p:cNvPicPr>
            <a:picLocks noGrp="1" noChangeAspect="1"/>
          </p:cNvPicPr>
          <p:nvPr>
            <p:ph idx="1"/>
          </p:nvPr>
        </p:nvPicPr>
        <p:blipFill rotWithShape="1">
          <a:blip r:embed="rId2">
            <a:extLst>
              <a:ext uri="{28A0092B-C50C-407E-A947-70E740481C1C}">
                <a14:useLocalDpi xmlns:a14="http://schemas.microsoft.com/office/drawing/2010/main" val="0"/>
              </a:ext>
            </a:extLst>
          </a:blip>
          <a:srcRect b="9119"/>
          <a:stretch/>
        </p:blipFill>
        <p:spPr>
          <a:xfrm>
            <a:off x="901688" y="-636"/>
            <a:ext cx="10388624" cy="6859273"/>
          </a:xfrm>
        </p:spPr>
      </p:pic>
    </p:spTree>
    <p:extLst>
      <p:ext uri="{BB962C8B-B14F-4D97-AF65-F5344CB8AC3E}">
        <p14:creationId xmlns:p14="http://schemas.microsoft.com/office/powerpoint/2010/main" val="39345299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2882" y="-2437"/>
            <a:ext cx="9446236" cy="6862874"/>
          </a:xfrm>
        </p:spPr>
      </p:pic>
    </p:spTree>
    <p:extLst>
      <p:ext uri="{BB962C8B-B14F-4D97-AF65-F5344CB8AC3E}">
        <p14:creationId xmlns:p14="http://schemas.microsoft.com/office/powerpoint/2010/main" val="22669745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5"/>
          <p:cNvPicPr>
            <a:picLocks noGrp="1" noChangeAspect="1"/>
          </p:cNvPicPr>
          <p:nvPr>
            <p:ph idx="1"/>
          </p:nvPr>
        </p:nvPicPr>
        <p:blipFill rotWithShape="1">
          <a:blip r:embed="rId2">
            <a:extLst>
              <a:ext uri="{28A0092B-C50C-407E-A947-70E740481C1C}">
                <a14:useLocalDpi xmlns:a14="http://schemas.microsoft.com/office/drawing/2010/main" val="0"/>
              </a:ext>
            </a:extLst>
          </a:blip>
          <a:srcRect b="8062"/>
          <a:stretch/>
        </p:blipFill>
        <p:spPr>
          <a:xfrm>
            <a:off x="960149" y="0"/>
            <a:ext cx="10271703" cy="6858000"/>
          </a:xfrm>
        </p:spPr>
      </p:pic>
    </p:spTree>
    <p:extLst>
      <p:ext uri="{BB962C8B-B14F-4D97-AF65-F5344CB8AC3E}">
        <p14:creationId xmlns:p14="http://schemas.microsoft.com/office/powerpoint/2010/main" val="724627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A378210C-D5C8-45BE-A621-9954758986B0}"/>
              </a:ext>
            </a:extLst>
          </p:cNvPr>
          <p:cNvSpPr/>
          <p:nvPr/>
        </p:nvSpPr>
        <p:spPr>
          <a:xfrm>
            <a:off x="351691" y="1264259"/>
            <a:ext cx="5458264" cy="5312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L’impatto della pervasività del digitale sulle competenze e sul mondo del lavoro è talmente ampio e profondo, che ho avuto difficoltà a trovare un aggettivo adatto.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Che ci piaccia oppure no, prima o poi, saremo travolti dai suoi effetti, nella vita privata come nel mondo del lavoro.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E lo saremo sempre più.</a:t>
            </a:r>
          </a:p>
        </p:txBody>
      </p:sp>
      <p:sp>
        <p:nvSpPr>
          <p:cNvPr id="3" name="Title 1">
            <a:extLst>
              <a:ext uri="{FF2B5EF4-FFF2-40B4-BE49-F238E27FC236}">
                <a16:creationId xmlns:a16="http://schemas.microsoft.com/office/drawing/2014/main" id="{DA7239DF-33E5-4803-8FA0-ADC152BF7800}"/>
              </a:ext>
            </a:extLst>
          </p:cNvPr>
          <p:cNvSpPr txBox="1">
            <a:spLocks/>
          </p:cNvSpPr>
          <p:nvPr/>
        </p:nvSpPr>
        <p:spPr bwMode="auto">
          <a:xfrm>
            <a:off x="0" y="281355"/>
            <a:ext cx="6096000" cy="1264260"/>
          </a:xfrm>
          <a:prstGeom prst="rect">
            <a:avLst/>
          </a:prstGeom>
          <a:noFill/>
          <a:ln>
            <a:noFill/>
          </a:ln>
          <a:extLst>
            <a:ext uri="{FAA26D3D-D897-4be2-8F04-BA451C77F1D7}"/>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it-IT" sz="4000" b="0" i="0" u="none" strike="noStrike" kern="1200" cap="none" spc="0" normalizeH="0" baseline="0" noProof="0" dirty="0" err="1">
                <a:ln>
                  <a:noFill/>
                </a:ln>
                <a:solidFill>
                  <a:prstClr val="black"/>
                </a:solidFill>
                <a:effectLst/>
                <a:uLnTx/>
                <a:uFillTx/>
                <a:latin typeface="Calibri" panose="020F0502020204030204"/>
                <a:ea typeface="+mj-ea"/>
                <a:cs typeface="+mj-cs"/>
              </a:rPr>
              <a:t>Pervasività</a:t>
            </a:r>
            <a:endParaRPr kumimoji="0" lang="en-US" altLang="it-IT" sz="40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pic>
        <p:nvPicPr>
          <p:cNvPr id="5" name="Immagine 4">
            <a:extLst>
              <a:ext uri="{FF2B5EF4-FFF2-40B4-BE49-F238E27FC236}">
                <a16:creationId xmlns:a16="http://schemas.microsoft.com/office/drawing/2014/main" id="{E8D5FA6C-C68F-4611-BB3D-577C3A53D7F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7200"/>
                    </a14:imgEffect>
                    <a14:imgEffect>
                      <a14:brightnessContrast contrast="40000"/>
                    </a14:imgEffect>
                  </a14:imgLayer>
                </a14:imgProps>
              </a:ext>
            </a:extLst>
          </a:blip>
          <a:srcRect l="6235" r="4726"/>
          <a:stretch/>
        </p:blipFill>
        <p:spPr>
          <a:xfrm>
            <a:off x="6095998" y="0"/>
            <a:ext cx="6096001" cy="6858000"/>
          </a:xfrm>
          <a:prstGeom prst="rect">
            <a:avLst/>
          </a:prstGeom>
        </p:spPr>
      </p:pic>
    </p:spTree>
    <p:extLst>
      <p:ext uri="{BB962C8B-B14F-4D97-AF65-F5344CB8AC3E}">
        <p14:creationId xmlns:p14="http://schemas.microsoft.com/office/powerpoint/2010/main" val="13806244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colorTemperature colorTemp="7200"/>
                    </a14:imgEffect>
                    <a14:imgEffect>
                      <a14:brightnessContrast contrast="20000"/>
                    </a14:imgEffect>
                  </a14:imgLayer>
                </a14:imgProps>
              </a:ext>
            </a:extLst>
          </a:blip>
          <a:srcRect t="10988" b="4636"/>
          <a:stretch/>
        </p:blipFill>
        <p:spPr>
          <a:xfrm>
            <a:off x="0" y="-1"/>
            <a:ext cx="12192000" cy="6858001"/>
          </a:xfrm>
          <a:prstGeom prst="rect">
            <a:avLst/>
          </a:prstGeom>
        </p:spPr>
      </p:pic>
      <p:sp>
        <p:nvSpPr>
          <p:cNvPr id="2" name="Title 1"/>
          <p:cNvSpPr txBox="1">
            <a:spLocks/>
          </p:cNvSpPr>
          <p:nvPr/>
        </p:nvSpPr>
        <p:spPr bwMode="auto">
          <a:xfrm>
            <a:off x="0" y="0"/>
            <a:ext cx="12192000" cy="1264260"/>
          </a:xfrm>
          <a:prstGeom prst="rect">
            <a:avLst/>
          </a:prstGeom>
          <a:solidFill>
            <a:schemeClr val="bg1">
              <a:alpha val="50000"/>
            </a:schemeClr>
          </a:solid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altLang="it-IT" sz="4500" dirty="0">
                <a:latin typeface="+mn-lt"/>
                <a:ea typeface="+mn-ea"/>
                <a:cs typeface="+mn-cs"/>
              </a:rPr>
              <a:t>Le 12.000 «Monarchie assolute»</a:t>
            </a:r>
            <a:endParaRPr lang="en-US" altLang="it-IT" sz="4500" dirty="0">
              <a:latin typeface="+mn-lt"/>
              <a:ea typeface="+mn-ea"/>
              <a:cs typeface="+mn-cs"/>
            </a:endParaRPr>
          </a:p>
        </p:txBody>
      </p:sp>
      <p:sp>
        <p:nvSpPr>
          <p:cNvPr id="8" name="Title 1">
            <a:extLst>
              <a:ext uri="{FF2B5EF4-FFF2-40B4-BE49-F238E27FC236}">
                <a16:creationId xmlns:a16="http://schemas.microsoft.com/office/drawing/2014/main" id="{BED7E41F-D359-436F-B25C-2B0CC9FF45CD}"/>
              </a:ext>
            </a:extLst>
          </p:cNvPr>
          <p:cNvSpPr txBox="1">
            <a:spLocks/>
          </p:cNvSpPr>
          <p:nvPr/>
        </p:nvSpPr>
        <p:spPr bwMode="auto">
          <a:xfrm>
            <a:off x="0" y="5593738"/>
            <a:ext cx="12192000" cy="1264260"/>
          </a:xfrm>
          <a:prstGeom prst="rect">
            <a:avLst/>
          </a:prstGeom>
          <a:solidFill>
            <a:schemeClr val="bg1">
              <a:alpha val="50000"/>
            </a:schemeClr>
          </a:solid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altLang="it-IT" sz="4000" dirty="0">
                <a:latin typeface="+mn-lt"/>
                <a:ea typeface="+mn-ea"/>
                <a:cs typeface="+mn-cs"/>
              </a:rPr>
              <a:t>Sotto il profilo storico,</a:t>
            </a:r>
          </a:p>
          <a:p>
            <a:pPr algn="ctr"/>
            <a:r>
              <a:rPr lang="it-IT" altLang="it-IT" sz="4000" dirty="0">
                <a:latin typeface="+mn-lt"/>
                <a:ea typeface="+mn-ea"/>
                <a:cs typeface="+mn-cs"/>
              </a:rPr>
              <a:t>forse sarebbe il caso di definirle «Città-stato»</a:t>
            </a:r>
            <a:endParaRPr lang="en-US" altLang="it-IT" sz="4000" dirty="0">
              <a:latin typeface="+mn-lt"/>
              <a:ea typeface="+mn-ea"/>
              <a:cs typeface="+mn-cs"/>
            </a:endParaRPr>
          </a:p>
        </p:txBody>
      </p:sp>
    </p:spTree>
    <p:extLst>
      <p:ext uri="{BB962C8B-B14F-4D97-AF65-F5344CB8AC3E}">
        <p14:creationId xmlns:p14="http://schemas.microsoft.com/office/powerpoint/2010/main" val="10726797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D6D1C9F9-8DEF-4E5F-B391-9CE5B333FC93}"/>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rcRect l="18435" b="12333"/>
          <a:stretch/>
        </p:blipFill>
        <p:spPr>
          <a:xfrm>
            <a:off x="0" y="0"/>
            <a:ext cx="12192000" cy="6858000"/>
          </a:xfrm>
          <a:prstGeom prst="rect">
            <a:avLst/>
          </a:prstGeom>
        </p:spPr>
      </p:pic>
      <p:sp>
        <p:nvSpPr>
          <p:cNvPr id="6" name="Title 1">
            <a:extLst>
              <a:ext uri="{FF2B5EF4-FFF2-40B4-BE49-F238E27FC236}">
                <a16:creationId xmlns:a16="http://schemas.microsoft.com/office/drawing/2014/main" id="{37B4B1F1-17C0-44E2-BC0F-3CE32D94AEAD}"/>
              </a:ext>
            </a:extLst>
          </p:cNvPr>
          <p:cNvSpPr txBox="1">
            <a:spLocks/>
          </p:cNvSpPr>
          <p:nvPr/>
        </p:nvSpPr>
        <p:spPr bwMode="auto">
          <a:xfrm>
            <a:off x="0" y="2529000"/>
            <a:ext cx="12192000" cy="1800000"/>
          </a:xfrm>
          <a:prstGeom prst="rect">
            <a:avLst/>
          </a:prstGeom>
          <a:solidFill>
            <a:srgbClr val="0087A7">
              <a:alpha val="90000"/>
            </a:srgbClr>
          </a:solid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altLang="it-IT" sz="4500" dirty="0">
                <a:solidFill>
                  <a:schemeClr val="bg1"/>
                </a:solidFill>
                <a:latin typeface="+mn-lt"/>
                <a:ea typeface="+mn-ea"/>
                <a:cs typeface="+mn-cs"/>
              </a:rPr>
              <a:t>Responsabile per la Transizione al Digitale</a:t>
            </a:r>
            <a:endParaRPr lang="en-US" altLang="it-IT" sz="4500" dirty="0">
              <a:solidFill>
                <a:schemeClr val="bg1"/>
              </a:solidFill>
              <a:latin typeface="+mn-lt"/>
              <a:ea typeface="+mn-ea"/>
              <a:cs typeface="+mn-cs"/>
            </a:endParaRPr>
          </a:p>
        </p:txBody>
      </p:sp>
    </p:spTree>
    <p:extLst>
      <p:ext uri="{BB962C8B-B14F-4D97-AF65-F5344CB8AC3E}">
        <p14:creationId xmlns:p14="http://schemas.microsoft.com/office/powerpoint/2010/main" val="5309838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7B4B1F1-17C0-44E2-BC0F-3CE32D94AEAD}"/>
              </a:ext>
            </a:extLst>
          </p:cNvPr>
          <p:cNvSpPr txBox="1">
            <a:spLocks/>
          </p:cNvSpPr>
          <p:nvPr/>
        </p:nvSpPr>
        <p:spPr bwMode="auto">
          <a:xfrm>
            <a:off x="0" y="0"/>
            <a:ext cx="12192000" cy="1264260"/>
          </a:xfrm>
          <a:prstGeom prst="rect">
            <a:avLst/>
          </a:prstGeom>
          <a:solidFill>
            <a:srgbClr val="0087A7"/>
          </a:solid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it-IT" sz="4500" dirty="0" err="1">
                <a:solidFill>
                  <a:schemeClr val="bg1"/>
                </a:solidFill>
                <a:latin typeface="+mn-lt"/>
                <a:ea typeface="+mn-ea"/>
                <a:cs typeface="+mn-cs"/>
              </a:rPr>
              <a:t>Codice</a:t>
            </a:r>
            <a:r>
              <a:rPr lang="en-US" altLang="it-IT" sz="4500" dirty="0">
                <a:solidFill>
                  <a:schemeClr val="bg1"/>
                </a:solidFill>
                <a:latin typeface="+mn-lt"/>
                <a:ea typeface="+mn-ea"/>
                <a:cs typeface="+mn-cs"/>
              </a:rPr>
              <a:t> </a:t>
            </a:r>
            <a:r>
              <a:rPr lang="en-US" altLang="it-IT" sz="4500" dirty="0" err="1">
                <a:solidFill>
                  <a:schemeClr val="bg1"/>
                </a:solidFill>
                <a:latin typeface="+mn-lt"/>
                <a:ea typeface="+mn-ea"/>
                <a:cs typeface="+mn-cs"/>
              </a:rPr>
              <a:t>dell’Amministrazione</a:t>
            </a:r>
            <a:r>
              <a:rPr lang="en-US" altLang="it-IT" sz="4500" dirty="0">
                <a:solidFill>
                  <a:schemeClr val="bg1"/>
                </a:solidFill>
                <a:latin typeface="+mn-lt"/>
                <a:ea typeface="+mn-ea"/>
                <a:cs typeface="+mn-cs"/>
              </a:rPr>
              <a:t> </a:t>
            </a:r>
            <a:r>
              <a:rPr lang="en-US" altLang="it-IT" sz="4500" dirty="0" err="1">
                <a:solidFill>
                  <a:schemeClr val="bg1"/>
                </a:solidFill>
                <a:latin typeface="+mn-lt"/>
                <a:ea typeface="+mn-ea"/>
                <a:cs typeface="+mn-cs"/>
              </a:rPr>
              <a:t>Digitale</a:t>
            </a:r>
            <a:endParaRPr lang="en-US" altLang="it-IT" sz="4500" dirty="0">
              <a:solidFill>
                <a:schemeClr val="bg1"/>
              </a:solidFill>
              <a:latin typeface="+mn-lt"/>
              <a:ea typeface="+mn-ea"/>
              <a:cs typeface="+mn-cs"/>
            </a:endParaRPr>
          </a:p>
        </p:txBody>
      </p:sp>
      <p:sp>
        <p:nvSpPr>
          <p:cNvPr id="9" name="Segnaposto contenuto 2">
            <a:extLst>
              <a:ext uri="{FF2B5EF4-FFF2-40B4-BE49-F238E27FC236}">
                <a16:creationId xmlns:a16="http://schemas.microsoft.com/office/drawing/2014/main" id="{D6C1FA85-5160-4DEB-82B2-7AA4BDDCCA9F}"/>
              </a:ext>
            </a:extLst>
          </p:cNvPr>
          <p:cNvSpPr txBox="1">
            <a:spLocks/>
          </p:cNvSpPr>
          <p:nvPr/>
        </p:nvSpPr>
        <p:spPr>
          <a:xfrm>
            <a:off x="175846" y="1264260"/>
            <a:ext cx="11840308" cy="559374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it-IT" sz="2600" dirty="0"/>
              <a:t>Art. 17. Strutture per l'organizzazione, l'innovazione e le tecnologie</a:t>
            </a:r>
          </a:p>
          <a:p>
            <a:pPr marL="0" indent="0" algn="ctr">
              <a:buFont typeface="Arial" panose="020B0604020202020204" pitchFamily="34" charset="0"/>
              <a:buNone/>
            </a:pPr>
            <a:endParaRPr lang="it-IT" sz="1200" dirty="0"/>
          </a:p>
          <a:p>
            <a:pPr marL="0" indent="0" algn="just">
              <a:buFont typeface="Arial" panose="020B0604020202020204" pitchFamily="34" charset="0"/>
              <a:buNone/>
            </a:pPr>
            <a:r>
              <a:rPr lang="it-IT" sz="2600" dirty="0"/>
              <a:t>1. Le pubbliche amministrazioni garantiscono l’attuazione delle linee strategiche per la riorganizzazione e la digitalizzazione dell'amministrazione definite dal Governo in coerenza con le regole tecniche di cui all'articolo 71. A tal fine, ciascuno dei predetti soggetti affida a un unico ufficio dirigenziale generale, fermo restando il numero complessivo di tali uffici, la transizione alla modalità operativa digitale e i conseguenti processi di riorganizzazione finalizzati alla realizzazione di un'amministrazione digitale e aperta, di servizi facilmente utilizzabili e di qualità, attraverso una maggiore efficienza ed economicità. […] 1-ter. Il responsabile dell'ufficio di cui al comma 1 è dotato di adeguate competenze tecnologiche, di informatica giuridica e manageriali e risponde, con riferimento ai compiti relativi alla transizione, alla modalità digitale direttamente all’organo di vertice politico. […]</a:t>
            </a:r>
          </a:p>
        </p:txBody>
      </p:sp>
    </p:spTree>
    <p:extLst>
      <p:ext uri="{BB962C8B-B14F-4D97-AF65-F5344CB8AC3E}">
        <p14:creationId xmlns:p14="http://schemas.microsoft.com/office/powerpoint/2010/main" val="38363393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87A7"/>
        </a:solidFill>
        <a:effectLst/>
      </p:bgPr>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C70D664C-35D6-4356-9936-646A5C7B369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18868" y="1803188"/>
            <a:ext cx="5760000" cy="32516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Segnaposto contenuto 2"/>
          <p:cNvSpPr>
            <a:spLocks noGrp="1"/>
          </p:cNvSpPr>
          <p:nvPr>
            <p:ph idx="1"/>
          </p:nvPr>
        </p:nvSpPr>
        <p:spPr>
          <a:xfrm>
            <a:off x="6267880" y="1"/>
            <a:ext cx="5760000" cy="6858000"/>
          </a:xfrm>
          <a:noFill/>
        </p:spPr>
        <p:txBody>
          <a:bodyPr anchor="ctr">
            <a:noAutofit/>
          </a:bodyPr>
          <a:lstStyle/>
          <a:p>
            <a:pPr marL="0" indent="0">
              <a:buNone/>
            </a:pPr>
            <a:r>
              <a:rPr lang="it-IT" sz="3400" dirty="0">
                <a:solidFill>
                  <a:schemeClr val="bg1"/>
                </a:solidFill>
              </a:rPr>
              <a:t>Il Responsabile per la Transizione al Digitale è previsto abbia certe caratteristiche.</a:t>
            </a:r>
          </a:p>
          <a:p>
            <a:pPr marL="0" indent="0">
              <a:buNone/>
            </a:pPr>
            <a:endParaRPr lang="it-IT" sz="3400" dirty="0">
              <a:solidFill>
                <a:schemeClr val="bg1"/>
              </a:solidFill>
            </a:endParaRPr>
          </a:p>
          <a:p>
            <a:pPr marL="0" indent="0">
              <a:buNone/>
            </a:pPr>
            <a:r>
              <a:rPr lang="it-IT" sz="3400" dirty="0">
                <a:solidFill>
                  <a:schemeClr val="bg1"/>
                </a:solidFill>
              </a:rPr>
              <a:t>La Commissione parlamentare di inchiesta sul livello di digitalizzazione e innovazione delle Pubbliche Amministrazioni ha verificato che questa figura quasi non esiste nella PA</a:t>
            </a:r>
          </a:p>
        </p:txBody>
      </p:sp>
    </p:spTree>
    <p:extLst>
      <p:ext uri="{BB962C8B-B14F-4D97-AF65-F5344CB8AC3E}">
        <p14:creationId xmlns:p14="http://schemas.microsoft.com/office/powerpoint/2010/main" val="6302897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3">
            <a:alphaModFix/>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val="0"/>
              </a:ext>
            </a:extLst>
          </a:blip>
          <a:srcRect l="6417" r="4694"/>
          <a:stretch/>
        </p:blipFill>
        <p:spPr>
          <a:xfrm>
            <a:off x="20" y="0"/>
            <a:ext cx="12191980" cy="6858000"/>
          </a:xfrm>
          <a:prstGeom prst="rect">
            <a:avLst/>
          </a:prstGeom>
        </p:spPr>
      </p:pic>
      <p:sp>
        <p:nvSpPr>
          <p:cNvPr id="2" name="Titolo 1"/>
          <p:cNvSpPr>
            <a:spLocks noGrp="1"/>
          </p:cNvSpPr>
          <p:nvPr>
            <p:ph type="title"/>
          </p:nvPr>
        </p:nvSpPr>
        <p:spPr>
          <a:xfrm>
            <a:off x="10" y="2801817"/>
            <a:ext cx="12191980" cy="1800000"/>
          </a:xfrm>
          <a:solidFill>
            <a:schemeClr val="bg1">
              <a:alpha val="70000"/>
            </a:schemeClr>
          </a:solidFill>
        </p:spPr>
        <p:txBody>
          <a:bodyPr vert="horz" lIns="91440" tIns="45720" rIns="91440" bIns="45720" rtlCol="0" anchor="ctr">
            <a:normAutofit/>
          </a:bodyPr>
          <a:lstStyle/>
          <a:p>
            <a:pPr algn="ctr"/>
            <a:r>
              <a:rPr lang="en-US" sz="6000" dirty="0">
                <a:latin typeface="+mn-lt"/>
              </a:rPr>
              <a:t>Uno tsunami </a:t>
            </a:r>
            <a:r>
              <a:rPr lang="en-US" sz="6000" dirty="0" err="1">
                <a:latin typeface="+mn-lt"/>
              </a:rPr>
              <a:t>burocratico</a:t>
            </a:r>
            <a:endParaRPr lang="en-US" sz="6000" dirty="0">
              <a:latin typeface="+mn-lt"/>
            </a:endParaRPr>
          </a:p>
        </p:txBody>
      </p:sp>
    </p:spTree>
    <p:extLst>
      <p:ext uri="{BB962C8B-B14F-4D97-AF65-F5344CB8AC3E}">
        <p14:creationId xmlns:p14="http://schemas.microsoft.com/office/powerpoint/2010/main" val="4283509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54A75B8D-A6B7-4AF2-BD7E-649A2D6DB74B}"/>
              </a:ext>
            </a:extLst>
          </p:cNvPr>
          <p:cNvSpPr/>
          <p:nvPr/>
        </p:nvSpPr>
        <p:spPr>
          <a:xfrm>
            <a:off x="3955893" y="151180"/>
            <a:ext cx="8034824" cy="6555641"/>
          </a:xfrm>
          <a:prstGeom prst="rect">
            <a:avLst/>
          </a:prstGeom>
        </p:spPr>
        <p:txBody>
          <a:bodyPr wrap="square">
            <a:spAutoFit/>
          </a:bodyPr>
          <a:lstStyle/>
          <a:p>
            <a:pPr algn="just"/>
            <a:r>
              <a:rPr lang="it-IT" sz="2800" dirty="0"/>
              <a:t>«Gli interventi di riforma della Pubblica Amministrazione stratificatisi negli ultimi 25 anni hanno via via tradito la strategia di cambiamento avviata nel 1993 producendo esiti opposti alle attese. [...] Tuttavia, già nel tempo immediatamente successivo, si sono prodotte nella società e nelle istituzioni pulsioni che hanno progressivamente inibito la responsabilità dei decisori e alimentato il fenomeno della “burocrazia difensiva”. [...] Negli anni successivi la situazione è stata ulteriormente aggravata da una stratificazione progressiva</a:t>
            </a:r>
          </a:p>
          <a:p>
            <a:pPr algn="just"/>
            <a:r>
              <a:rPr lang="it-IT" sz="2800" dirty="0"/>
              <a:t>di norme ispirate a criteri giusti in teoria (trasparenza, correttezza, pubblicità, anticorruzione) ma perseguiti in maniera formalistica e procedurale a discapito degli interessi collettivi.»</a:t>
            </a:r>
          </a:p>
        </p:txBody>
      </p:sp>
      <p:pic>
        <p:nvPicPr>
          <p:cNvPr id="4" name="Immagine 3">
            <a:extLst>
              <a:ext uri="{FF2B5EF4-FFF2-40B4-BE49-F238E27FC236}">
                <a16:creationId xmlns:a16="http://schemas.microsoft.com/office/drawing/2014/main" id="{541F1950-404B-4BCF-A57D-02B03C330C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2130"/>
            <a:ext cx="3955893" cy="5593740"/>
          </a:xfrm>
          <a:prstGeom prst="rect">
            <a:avLst/>
          </a:prstGeom>
        </p:spPr>
      </p:pic>
    </p:spTree>
    <p:extLst>
      <p:ext uri="{BB962C8B-B14F-4D97-AF65-F5344CB8AC3E}">
        <p14:creationId xmlns:p14="http://schemas.microsoft.com/office/powerpoint/2010/main" val="6661325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acqua, esterni, natura, onda&#10;&#10;Descrizione generata automaticamente">
            <a:extLst>
              <a:ext uri="{FF2B5EF4-FFF2-40B4-BE49-F238E27FC236}">
                <a16:creationId xmlns:a16="http://schemas.microsoft.com/office/drawing/2014/main" id="{5116D196-CDC6-455C-9BAE-CE60B2EAA7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5A4E8410-FBC2-4281-9017-36671FD6EAE1}"/>
              </a:ext>
            </a:extLst>
          </p:cNvPr>
          <p:cNvSpPr txBox="1">
            <a:spLocks/>
          </p:cNvSpPr>
          <p:nvPr/>
        </p:nvSpPr>
        <p:spPr bwMode="auto">
          <a:xfrm>
            <a:off x="3953023" y="0"/>
            <a:ext cx="7902024" cy="6858000"/>
          </a:xfrm>
          <a:prstGeom prst="rect">
            <a:avLst/>
          </a:prstGeom>
          <a:noFill/>
          <a:ln>
            <a:noFill/>
          </a:ln>
          <a:extLst>
            <a:ext uri="{FAA26D3D-D897-4be2-8F04-BA451C77F1D7}"/>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it-IT" altLang="it-IT" sz="3200" b="0" i="0" u="none" strike="noStrike" kern="1200" cap="none" spc="0" normalizeH="0" baseline="0" noProof="0" dirty="0">
                <a:ln>
                  <a:noFill/>
                </a:ln>
                <a:solidFill>
                  <a:prstClr val="white"/>
                </a:solidFill>
                <a:effectLst/>
                <a:uLnTx/>
                <a:uFillTx/>
                <a:latin typeface="Calibri" panose="020F0502020204030204"/>
                <a:ea typeface="+mj-ea"/>
                <a:cs typeface="+mj-cs"/>
              </a:rPr>
              <a:t>Lo tsunami burocratico</a:t>
            </a:r>
          </a:p>
          <a:p>
            <a:pPr marL="0" marR="0" lvl="0" indent="0" algn="r" defTabSz="914400" rtl="0" eaLnBrk="1" fontAlgn="auto" latinLnBrk="0" hangingPunct="1">
              <a:lnSpc>
                <a:spcPct val="90000"/>
              </a:lnSpc>
              <a:spcBef>
                <a:spcPct val="0"/>
              </a:spcBef>
              <a:spcAft>
                <a:spcPts val="0"/>
              </a:spcAft>
              <a:buClrTx/>
              <a:buSzTx/>
              <a:buFontTx/>
              <a:buNone/>
              <a:tabLst/>
              <a:defRPr/>
            </a:pPr>
            <a:endParaRPr kumimoji="0" lang="it-IT" altLang="it-IT" sz="3200" b="0" i="0" u="none" strike="noStrike" kern="1200" cap="none" spc="0" normalizeH="0" baseline="0" noProof="0" dirty="0">
              <a:ln>
                <a:noFill/>
              </a:ln>
              <a:solidFill>
                <a:prstClr val="white"/>
              </a:solidFill>
              <a:effectLst/>
              <a:uLnTx/>
              <a:uFillTx/>
              <a:latin typeface="Calibri" panose="020F0502020204030204"/>
              <a:ea typeface="+mj-ea"/>
              <a:cs typeface="+mj-cs"/>
            </a:endParaRPr>
          </a:p>
          <a:p>
            <a:pPr marL="0" marR="0" lvl="0" indent="0" algn="r" defTabSz="914400" rtl="0" eaLnBrk="1" fontAlgn="auto" latinLnBrk="0" hangingPunct="1">
              <a:lnSpc>
                <a:spcPct val="90000"/>
              </a:lnSpc>
              <a:spcBef>
                <a:spcPct val="0"/>
              </a:spcBef>
              <a:spcAft>
                <a:spcPts val="0"/>
              </a:spcAft>
              <a:buClrTx/>
              <a:buSzTx/>
              <a:buFontTx/>
              <a:buNone/>
              <a:tabLst/>
              <a:defRPr/>
            </a:pPr>
            <a:r>
              <a:rPr kumimoji="0" lang="it-IT" altLang="it-IT" sz="3200" b="0" i="0" u="none" strike="noStrike" kern="1200" cap="none" spc="0" normalizeH="0" baseline="0" noProof="0" dirty="0">
                <a:ln>
                  <a:noFill/>
                </a:ln>
                <a:solidFill>
                  <a:prstClr val="white"/>
                </a:solidFill>
                <a:effectLst/>
                <a:uLnTx/>
                <a:uFillTx/>
                <a:latin typeface="Calibri" panose="020F0502020204030204"/>
                <a:ea typeface="+mj-ea"/>
                <a:cs typeface="+mj-cs"/>
              </a:rPr>
              <a:t>Di seguito, alcuni degli adempimenti annuali del Responsabile per la </a:t>
            </a:r>
            <a:r>
              <a:rPr lang="it-IT" altLang="it-IT" sz="3200" dirty="0">
                <a:solidFill>
                  <a:prstClr val="white"/>
                </a:solidFill>
                <a:latin typeface="Calibri" panose="020F0502020204030204"/>
              </a:rPr>
              <a:t>T</a:t>
            </a:r>
            <a:r>
              <a:rPr kumimoji="0" lang="it-IT" altLang="it-IT" sz="3200" b="0" i="0" u="none" strike="noStrike" kern="1200" cap="none" spc="0" normalizeH="0" baseline="0" noProof="0" dirty="0" err="1">
                <a:ln>
                  <a:noFill/>
                </a:ln>
                <a:solidFill>
                  <a:prstClr val="white"/>
                </a:solidFill>
                <a:effectLst/>
                <a:uLnTx/>
                <a:uFillTx/>
                <a:latin typeface="Calibri" panose="020F0502020204030204"/>
                <a:ea typeface="+mj-ea"/>
                <a:cs typeface="+mj-cs"/>
              </a:rPr>
              <a:t>ransizione</a:t>
            </a:r>
            <a:r>
              <a:rPr kumimoji="0" lang="it-IT" altLang="it-IT" sz="3200" b="0" i="0" u="none" strike="noStrike" kern="1200" cap="none" spc="0" normalizeH="0" baseline="0" noProof="0" dirty="0">
                <a:ln>
                  <a:noFill/>
                </a:ln>
                <a:solidFill>
                  <a:prstClr val="white"/>
                </a:solidFill>
                <a:effectLst/>
                <a:uLnTx/>
                <a:uFillTx/>
                <a:latin typeface="Calibri" panose="020F0502020204030204"/>
                <a:ea typeface="+mj-ea"/>
                <a:cs typeface="+mj-cs"/>
              </a:rPr>
              <a:t> al Digitale</a:t>
            </a:r>
            <a:endParaRPr kumimoji="0" lang="en-US" altLang="it-IT" sz="3200" b="0"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22634065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074D43F5-C5F8-4D16-8646-600B0A9C3BEE}"/>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l="6417" r="4694"/>
          <a:stretch/>
        </p:blipFill>
        <p:spPr>
          <a:xfrm>
            <a:off x="20" y="0"/>
            <a:ext cx="12191980" cy="6858000"/>
          </a:xfrm>
          <a:prstGeom prst="rect">
            <a:avLst/>
          </a:prstGeom>
        </p:spPr>
      </p:pic>
      <p:pic>
        <p:nvPicPr>
          <p:cNvPr id="3" name="Immagine 2">
            <a:extLst>
              <a:ext uri="{FF2B5EF4-FFF2-40B4-BE49-F238E27FC236}">
                <a16:creationId xmlns:a16="http://schemas.microsoft.com/office/drawing/2014/main" id="{7E2E8B6D-B763-44BC-8007-4F8B35EF8367}"/>
              </a:ext>
            </a:extLst>
          </p:cNvPr>
          <p:cNvPicPr>
            <a:picLocks noChangeAspect="1"/>
          </p:cNvPicPr>
          <p:nvPr/>
        </p:nvPicPr>
        <p:blipFill>
          <a:blip r:embed="rId4"/>
          <a:stretch>
            <a:fillRect/>
          </a:stretch>
        </p:blipFill>
        <p:spPr>
          <a:xfrm>
            <a:off x="882394" y="549000"/>
            <a:ext cx="10427212" cy="5760000"/>
          </a:xfrm>
          <a:prstGeom prst="rect">
            <a:avLst/>
          </a:prstGeom>
        </p:spPr>
      </p:pic>
    </p:spTree>
    <p:extLst>
      <p:ext uri="{BB962C8B-B14F-4D97-AF65-F5344CB8AC3E}">
        <p14:creationId xmlns:p14="http://schemas.microsoft.com/office/powerpoint/2010/main" val="16874381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6B71E1BB-2E5C-4E50-8BB9-FA358853C8EA}"/>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l="6417" r="4694"/>
          <a:stretch/>
        </p:blipFill>
        <p:spPr>
          <a:xfrm>
            <a:off x="20" y="0"/>
            <a:ext cx="12191980" cy="6858000"/>
          </a:xfrm>
          <a:prstGeom prst="rect">
            <a:avLst/>
          </a:prstGeom>
        </p:spPr>
      </p:pic>
      <p:pic>
        <p:nvPicPr>
          <p:cNvPr id="4" name="Immagine 3">
            <a:extLst>
              <a:ext uri="{FF2B5EF4-FFF2-40B4-BE49-F238E27FC236}">
                <a16:creationId xmlns:a16="http://schemas.microsoft.com/office/drawing/2014/main" id="{D167923B-5611-41E6-A9C7-189E1EED9A85}"/>
              </a:ext>
            </a:extLst>
          </p:cNvPr>
          <p:cNvPicPr>
            <a:picLocks noChangeAspect="1"/>
          </p:cNvPicPr>
          <p:nvPr/>
        </p:nvPicPr>
        <p:blipFill>
          <a:blip r:embed="rId4"/>
          <a:stretch>
            <a:fillRect/>
          </a:stretch>
        </p:blipFill>
        <p:spPr>
          <a:xfrm>
            <a:off x="824095" y="549000"/>
            <a:ext cx="10543811" cy="5760000"/>
          </a:xfrm>
          <a:prstGeom prst="rect">
            <a:avLst/>
          </a:prstGeom>
        </p:spPr>
      </p:pic>
    </p:spTree>
    <p:extLst>
      <p:ext uri="{BB962C8B-B14F-4D97-AF65-F5344CB8AC3E}">
        <p14:creationId xmlns:p14="http://schemas.microsoft.com/office/powerpoint/2010/main" val="30955483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31424502-AE75-4386-AA6B-DB55187C9B73}"/>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l="6417" r="4694"/>
          <a:stretch/>
        </p:blipFill>
        <p:spPr>
          <a:xfrm>
            <a:off x="20" y="0"/>
            <a:ext cx="12191980" cy="6858000"/>
          </a:xfrm>
          <a:prstGeom prst="rect">
            <a:avLst/>
          </a:prstGeom>
        </p:spPr>
      </p:pic>
      <p:pic>
        <p:nvPicPr>
          <p:cNvPr id="5" name="Immagine 4">
            <a:extLst>
              <a:ext uri="{FF2B5EF4-FFF2-40B4-BE49-F238E27FC236}">
                <a16:creationId xmlns:a16="http://schemas.microsoft.com/office/drawing/2014/main" id="{B6B4D2C8-C064-4BB7-83D1-8BDC30428578}"/>
              </a:ext>
            </a:extLst>
          </p:cNvPr>
          <p:cNvPicPr>
            <a:picLocks noChangeAspect="1"/>
          </p:cNvPicPr>
          <p:nvPr/>
        </p:nvPicPr>
        <p:blipFill>
          <a:blip r:embed="rId4"/>
          <a:stretch>
            <a:fillRect/>
          </a:stretch>
        </p:blipFill>
        <p:spPr>
          <a:xfrm>
            <a:off x="781457" y="549000"/>
            <a:ext cx="10629087" cy="5760000"/>
          </a:xfrm>
          <a:prstGeom prst="rect">
            <a:avLst/>
          </a:prstGeom>
        </p:spPr>
      </p:pic>
    </p:spTree>
    <p:extLst>
      <p:ext uri="{BB962C8B-B14F-4D97-AF65-F5344CB8AC3E}">
        <p14:creationId xmlns:p14="http://schemas.microsoft.com/office/powerpoint/2010/main" val="208894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A378210C-D5C8-45BE-A621-9954758986B0}"/>
              </a:ext>
            </a:extLst>
          </p:cNvPr>
          <p:cNvSpPr/>
          <p:nvPr/>
        </p:nvSpPr>
        <p:spPr>
          <a:xfrm>
            <a:off x="351694" y="1264259"/>
            <a:ext cx="5486400" cy="5312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Molte delle professioni che descriveremo successivamente sono caratterizzate da una forte e positiva «contaminazione professionale». Sebbene le abbiamo fatte rientrare in un ambito che caratterizza i cosiddetti digital </a:t>
            </a: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expert</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in molti casi, chi svolge quelle determinate professioni deve essere esperto anche in altri settori, che fino ad alcuni anni fa non avevano nulla a che fare con il settore digitale. Di fatto, oggigiorno l’ambito digitale trasforma potenzialmente tutte le professioni presenti sul mercato.</a:t>
            </a:r>
          </a:p>
        </p:txBody>
      </p:sp>
      <p:sp>
        <p:nvSpPr>
          <p:cNvPr id="3" name="Title 1">
            <a:extLst>
              <a:ext uri="{FF2B5EF4-FFF2-40B4-BE49-F238E27FC236}">
                <a16:creationId xmlns:a16="http://schemas.microsoft.com/office/drawing/2014/main" id="{DA7239DF-33E5-4803-8FA0-ADC152BF7800}"/>
              </a:ext>
            </a:extLst>
          </p:cNvPr>
          <p:cNvSpPr txBox="1">
            <a:spLocks/>
          </p:cNvSpPr>
          <p:nvPr/>
        </p:nvSpPr>
        <p:spPr bwMode="auto">
          <a:xfrm>
            <a:off x="0" y="281355"/>
            <a:ext cx="6096000" cy="1264260"/>
          </a:xfrm>
          <a:prstGeom prst="rect">
            <a:avLst/>
          </a:prstGeom>
          <a:noFill/>
          <a:ln>
            <a:noFill/>
          </a:ln>
          <a:extLst>
            <a:ext uri="{FAA26D3D-D897-4be2-8F04-BA451C77F1D7}"/>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it-IT" sz="4000" b="0" i="0" u="none" strike="noStrike" kern="1200" cap="none" spc="0" normalizeH="0" baseline="0" noProof="0" dirty="0" err="1">
                <a:ln>
                  <a:noFill/>
                </a:ln>
                <a:solidFill>
                  <a:prstClr val="black"/>
                </a:solidFill>
                <a:effectLst/>
                <a:uLnTx/>
                <a:uFillTx/>
                <a:latin typeface="Calibri" panose="020F0502020204030204"/>
                <a:ea typeface="+mj-ea"/>
                <a:cs typeface="+mj-cs"/>
              </a:rPr>
              <a:t>Precisazione</a:t>
            </a:r>
            <a:endParaRPr kumimoji="0" lang="en-US" altLang="it-IT" sz="40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pic>
        <p:nvPicPr>
          <p:cNvPr id="6" name="Immagine 5">
            <a:extLst>
              <a:ext uri="{FF2B5EF4-FFF2-40B4-BE49-F238E27FC236}">
                <a16:creationId xmlns:a16="http://schemas.microsoft.com/office/drawing/2014/main" id="{37A37E2D-5B0A-42AE-AF67-278086C4383E}"/>
              </a:ext>
            </a:extLst>
          </p:cNvPr>
          <p:cNvPicPr>
            <a:picLocks noChangeAspect="1"/>
          </p:cNvPicPr>
          <p:nvPr/>
        </p:nvPicPr>
        <p:blipFill rotWithShape="1">
          <a:blip r:embed="rId2"/>
          <a:srcRect l="23473" r="23190"/>
          <a:stretch/>
        </p:blipFill>
        <p:spPr>
          <a:xfrm>
            <a:off x="6095998" y="0"/>
            <a:ext cx="6096001" cy="6858000"/>
          </a:xfrm>
          <a:prstGeom prst="rect">
            <a:avLst/>
          </a:prstGeom>
          <a:solidFill>
            <a:srgbClr val="B3CAFB">
              <a:alpha val="80000"/>
            </a:srgbClr>
          </a:solidFill>
        </p:spPr>
      </p:pic>
    </p:spTree>
    <p:extLst>
      <p:ext uri="{BB962C8B-B14F-4D97-AF65-F5344CB8AC3E}">
        <p14:creationId xmlns:p14="http://schemas.microsoft.com/office/powerpoint/2010/main" val="35248334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CE92BE0C-77D3-4C95-9EBF-CC21D4F8DAE5}"/>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l="6417" r="4694"/>
          <a:stretch/>
        </p:blipFill>
        <p:spPr>
          <a:xfrm>
            <a:off x="20" y="0"/>
            <a:ext cx="12191980" cy="6858000"/>
          </a:xfrm>
          <a:prstGeom prst="rect">
            <a:avLst/>
          </a:prstGeom>
        </p:spPr>
      </p:pic>
      <p:pic>
        <p:nvPicPr>
          <p:cNvPr id="4" name="Immagine 3">
            <a:extLst>
              <a:ext uri="{FF2B5EF4-FFF2-40B4-BE49-F238E27FC236}">
                <a16:creationId xmlns:a16="http://schemas.microsoft.com/office/drawing/2014/main" id="{27F25829-7634-4F00-BDC5-D48863B2F553}"/>
              </a:ext>
            </a:extLst>
          </p:cNvPr>
          <p:cNvPicPr>
            <a:picLocks noChangeAspect="1"/>
          </p:cNvPicPr>
          <p:nvPr/>
        </p:nvPicPr>
        <p:blipFill>
          <a:blip r:embed="rId4"/>
          <a:stretch>
            <a:fillRect/>
          </a:stretch>
        </p:blipFill>
        <p:spPr>
          <a:xfrm>
            <a:off x="448049" y="1809000"/>
            <a:ext cx="11295902" cy="3240000"/>
          </a:xfrm>
          <a:prstGeom prst="rect">
            <a:avLst/>
          </a:prstGeom>
        </p:spPr>
      </p:pic>
    </p:spTree>
    <p:extLst>
      <p:ext uri="{BB962C8B-B14F-4D97-AF65-F5344CB8AC3E}">
        <p14:creationId xmlns:p14="http://schemas.microsoft.com/office/powerpoint/2010/main" val="20204397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acqua, esterni, natura, onda&#10;&#10;Descrizione generata automaticamente">
            <a:extLst>
              <a:ext uri="{FF2B5EF4-FFF2-40B4-BE49-F238E27FC236}">
                <a16:creationId xmlns:a16="http://schemas.microsoft.com/office/drawing/2014/main" id="{6F2E493C-0B5C-4670-994F-0AD99A5BB4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F918275-4A8D-4B71-A1C6-3F42CB0E3970}"/>
              </a:ext>
            </a:extLst>
          </p:cNvPr>
          <p:cNvSpPr txBox="1">
            <a:spLocks/>
          </p:cNvSpPr>
          <p:nvPr/>
        </p:nvSpPr>
        <p:spPr bwMode="auto">
          <a:xfrm>
            <a:off x="3946358" y="88179"/>
            <a:ext cx="8161068" cy="6608618"/>
          </a:xfrm>
          <a:prstGeom prst="rect">
            <a:avLst/>
          </a:prstGeom>
          <a:no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it-IT" altLang="it-IT" sz="2400" b="0" i="0" u="none" strike="noStrike" kern="1200" cap="none" spc="0" normalizeH="0" baseline="0" noProof="0" dirty="0">
                <a:ln>
                  <a:noFill/>
                </a:ln>
                <a:solidFill>
                  <a:schemeClr val="bg1"/>
                </a:solidFill>
                <a:effectLst/>
                <a:uLnTx/>
                <a:uFillTx/>
                <a:latin typeface="Calibri" panose="020F0502020204030204"/>
                <a:ea typeface="+mj-ea"/>
                <a:cs typeface="+mj-cs"/>
              </a:rPr>
              <a:t>Come mettere la dirigenza pubblica </a:t>
            </a:r>
            <a:br>
              <a:rPr kumimoji="0" lang="it-IT" altLang="it-IT" sz="2400" b="0" i="0" u="none" strike="noStrike" kern="1200" cap="none" spc="0" normalizeH="0" baseline="0" noProof="0" dirty="0">
                <a:ln>
                  <a:noFill/>
                </a:ln>
                <a:solidFill>
                  <a:schemeClr val="bg1"/>
                </a:solidFill>
                <a:effectLst/>
                <a:uLnTx/>
                <a:uFillTx/>
                <a:latin typeface="Calibri" panose="020F0502020204030204"/>
                <a:ea typeface="+mj-ea"/>
                <a:cs typeface="+mj-cs"/>
              </a:rPr>
            </a:br>
            <a:r>
              <a:rPr kumimoji="0" lang="it-IT" altLang="it-IT" sz="2400" b="0" i="0" u="none" strike="noStrike" kern="1200" cap="none" spc="0" normalizeH="0" baseline="0" noProof="0" dirty="0">
                <a:ln>
                  <a:noFill/>
                </a:ln>
                <a:solidFill>
                  <a:schemeClr val="bg1"/>
                </a:solidFill>
                <a:effectLst/>
                <a:uLnTx/>
                <a:uFillTx/>
                <a:latin typeface="Calibri" panose="020F0502020204030204"/>
                <a:ea typeface="+mj-ea"/>
                <a:cs typeface="+mj-cs"/>
              </a:rPr>
              <a:t>nelle condizioni di essere efficace?</a:t>
            </a:r>
          </a:p>
          <a:p>
            <a:pPr marL="0" marR="0" lvl="0" indent="0" algn="r" defTabSz="914400" rtl="0" eaLnBrk="1" fontAlgn="auto" latinLnBrk="0" hangingPunct="1">
              <a:lnSpc>
                <a:spcPct val="90000"/>
              </a:lnSpc>
              <a:spcBef>
                <a:spcPct val="0"/>
              </a:spcBef>
              <a:spcAft>
                <a:spcPts val="0"/>
              </a:spcAft>
              <a:buClrTx/>
              <a:buSzTx/>
              <a:buFontTx/>
              <a:buNone/>
              <a:tabLst/>
              <a:defRPr/>
            </a:pPr>
            <a:endParaRPr kumimoji="0" lang="it-IT" altLang="it-IT" sz="2400" b="0" i="0" u="none" strike="noStrike" kern="1200" cap="none" spc="0" normalizeH="0" baseline="0" noProof="0" dirty="0">
              <a:ln>
                <a:noFill/>
              </a:ln>
              <a:solidFill>
                <a:schemeClr val="bg1"/>
              </a:solidFill>
              <a:effectLst/>
              <a:uLnTx/>
              <a:uFillTx/>
              <a:latin typeface="Calibri" panose="020F0502020204030204"/>
              <a:ea typeface="+mj-ea"/>
              <a:cs typeface="+mj-cs"/>
            </a:endParaRPr>
          </a:p>
          <a:p>
            <a:pPr marL="0" marR="0" lvl="0" indent="0" algn="r" defTabSz="914400" rtl="0" eaLnBrk="1" fontAlgn="auto" latinLnBrk="0" hangingPunct="1">
              <a:lnSpc>
                <a:spcPct val="90000"/>
              </a:lnSpc>
              <a:spcBef>
                <a:spcPct val="0"/>
              </a:spcBef>
              <a:spcAft>
                <a:spcPts val="0"/>
              </a:spcAft>
              <a:buClrTx/>
              <a:buSzTx/>
              <a:buFontTx/>
              <a:buNone/>
              <a:tabLst/>
              <a:defRPr/>
            </a:pPr>
            <a:r>
              <a:rPr kumimoji="0" lang="it-IT" altLang="it-IT" sz="2400" b="0" i="0" u="none" strike="noStrike" kern="1200" cap="none" spc="0" normalizeH="0" baseline="0" noProof="0" dirty="0">
                <a:ln>
                  <a:noFill/>
                </a:ln>
                <a:solidFill>
                  <a:schemeClr val="bg1"/>
                </a:solidFill>
                <a:effectLst/>
                <a:uLnTx/>
                <a:uFillTx/>
                <a:latin typeface="Calibri" panose="020F0502020204030204"/>
                <a:ea typeface="+mj-ea"/>
                <a:cs typeface="+mj-cs"/>
              </a:rPr>
              <a:t>«In altri termini, il dirigente, al quale va restituito un rinnovato e credibile profilo di </a:t>
            </a:r>
            <a:r>
              <a:rPr kumimoji="0" lang="it-IT" altLang="it-IT" sz="2400" b="0" i="0" u="none" strike="noStrike" kern="1200" cap="none" spc="0" normalizeH="0" baseline="0" noProof="0" dirty="0" err="1">
                <a:ln>
                  <a:noFill/>
                </a:ln>
                <a:solidFill>
                  <a:schemeClr val="bg1"/>
                </a:solidFill>
                <a:effectLst/>
                <a:uLnTx/>
                <a:uFillTx/>
                <a:latin typeface="Calibri" panose="020F0502020204030204"/>
                <a:ea typeface="+mj-ea"/>
                <a:cs typeface="+mj-cs"/>
              </a:rPr>
              <a:t>civil</a:t>
            </a:r>
            <a:r>
              <a:rPr kumimoji="0" lang="it-IT" altLang="it-IT" sz="2400" b="0" i="0" u="none" strike="noStrike" kern="1200" cap="none" spc="0" normalizeH="0" baseline="0" noProof="0" dirty="0">
                <a:ln>
                  <a:noFill/>
                </a:ln>
                <a:solidFill>
                  <a:schemeClr val="bg1"/>
                </a:solidFill>
                <a:effectLst/>
                <a:uLnTx/>
                <a:uFillTx/>
                <a:latin typeface="Calibri" panose="020F0502020204030204"/>
                <a:ea typeface="+mj-ea"/>
                <a:cs typeface="+mj-cs"/>
              </a:rPr>
              <a:t> </a:t>
            </a:r>
            <a:r>
              <a:rPr kumimoji="0" lang="it-IT" altLang="it-IT" sz="2400" b="0" i="0" u="none" strike="noStrike" kern="1200" cap="none" spc="0" normalizeH="0" baseline="0" noProof="0" dirty="0" err="1">
                <a:ln>
                  <a:noFill/>
                </a:ln>
                <a:solidFill>
                  <a:schemeClr val="bg1"/>
                </a:solidFill>
                <a:effectLst/>
                <a:uLnTx/>
                <a:uFillTx/>
                <a:latin typeface="Calibri" panose="020F0502020204030204"/>
                <a:ea typeface="+mj-ea"/>
                <a:cs typeface="+mj-cs"/>
              </a:rPr>
              <a:t>servant</a:t>
            </a:r>
            <a:r>
              <a:rPr kumimoji="0" lang="it-IT" altLang="it-IT" sz="2400" b="0" i="0" u="none" strike="noStrike" kern="1200" cap="none" spc="0" normalizeH="0" baseline="0" noProof="0" dirty="0">
                <a:ln>
                  <a:noFill/>
                </a:ln>
                <a:solidFill>
                  <a:schemeClr val="bg1"/>
                </a:solidFill>
                <a:effectLst/>
                <a:uLnTx/>
                <a:uFillTx/>
                <a:latin typeface="Calibri" panose="020F0502020204030204"/>
                <a:ea typeface="+mj-ea"/>
                <a:cs typeface="+mj-cs"/>
              </a:rPr>
              <a:t>, dev'essere messo nelle condizioni di assumersi le sue (doverose) responsabilità istituzionali: deve, cioè, poter lavorare senza temere conseguenze sfavorevoli imprevedibili, potendo dedicare la maggior parte del suo tempo e delle sue energie all'assolvimento dei compiti dell'ufficio, con dotazioni organizzative adeguate e in un quadro normativo chiaro e scevro da ambiguità.</a:t>
            </a:r>
          </a:p>
          <a:p>
            <a:pPr marL="0" marR="0" lvl="0" indent="0" algn="r" defTabSz="914400" rtl="0" eaLnBrk="1" fontAlgn="auto" latinLnBrk="0" hangingPunct="1">
              <a:lnSpc>
                <a:spcPct val="90000"/>
              </a:lnSpc>
              <a:spcBef>
                <a:spcPct val="0"/>
              </a:spcBef>
              <a:spcAft>
                <a:spcPts val="0"/>
              </a:spcAft>
              <a:buClrTx/>
              <a:buSzTx/>
              <a:buFontTx/>
              <a:buNone/>
              <a:tabLst/>
              <a:defRPr/>
            </a:pPr>
            <a:br>
              <a:rPr kumimoji="0" lang="it-IT" altLang="it-IT" sz="2400" b="0" i="0" u="none" strike="noStrike" kern="1200" cap="none" spc="0" normalizeH="0" baseline="0" noProof="0" dirty="0">
                <a:ln>
                  <a:noFill/>
                </a:ln>
                <a:solidFill>
                  <a:schemeClr val="bg1"/>
                </a:solidFill>
                <a:effectLst/>
                <a:uLnTx/>
                <a:uFillTx/>
                <a:latin typeface="Calibri" panose="020F0502020204030204"/>
                <a:ea typeface="+mj-ea"/>
                <a:cs typeface="+mj-cs"/>
              </a:rPr>
            </a:br>
            <a:r>
              <a:rPr kumimoji="0" lang="it-IT" altLang="it-IT" sz="2400" b="0" i="0" u="none" strike="noStrike" kern="1200" cap="none" spc="0" normalizeH="0" baseline="0" noProof="0" dirty="0">
                <a:ln>
                  <a:noFill/>
                </a:ln>
                <a:solidFill>
                  <a:schemeClr val="bg1"/>
                </a:solidFill>
                <a:effectLst/>
                <a:uLnTx/>
                <a:uFillTx/>
                <a:latin typeface="Calibri" panose="020F0502020204030204"/>
                <a:ea typeface="+mj-ea"/>
                <a:cs typeface="+mj-cs"/>
              </a:rPr>
              <a:t>In mancanza di questi correttivi, l'efficienza resta inesigibile e la relativa critica alla dirigenza pubblica largamente ingiusta e immeritata.».</a:t>
            </a:r>
            <a:br>
              <a:rPr kumimoji="0" lang="it-IT" altLang="it-IT" sz="2400" b="0" i="0" u="none" strike="noStrike" kern="1200" cap="none" spc="0" normalizeH="0" baseline="0" noProof="0" dirty="0">
                <a:ln>
                  <a:noFill/>
                </a:ln>
                <a:solidFill>
                  <a:schemeClr val="bg1"/>
                </a:solidFill>
                <a:effectLst/>
                <a:uLnTx/>
                <a:uFillTx/>
                <a:latin typeface="Calibri" panose="020F0502020204030204"/>
                <a:ea typeface="+mj-ea"/>
                <a:cs typeface="+mj-cs"/>
              </a:rPr>
            </a:br>
            <a:br>
              <a:rPr kumimoji="0" lang="it-IT" altLang="it-IT" sz="2400" b="0" i="0" u="none" strike="noStrike" kern="1200" cap="none" spc="0" normalizeH="0" baseline="0" noProof="0" dirty="0">
                <a:ln>
                  <a:noFill/>
                </a:ln>
                <a:solidFill>
                  <a:schemeClr val="bg1"/>
                </a:solidFill>
                <a:effectLst/>
                <a:uLnTx/>
                <a:uFillTx/>
                <a:latin typeface="Calibri" panose="020F0502020204030204"/>
                <a:ea typeface="+mj-ea"/>
                <a:cs typeface="+mj-cs"/>
              </a:rPr>
            </a:br>
            <a:r>
              <a:rPr kumimoji="0" lang="it-IT" altLang="it-IT" sz="2400" b="0" i="0" u="none" strike="noStrike" kern="1200" cap="none" spc="0" normalizeH="0" baseline="0" noProof="0" dirty="0">
                <a:ln>
                  <a:noFill/>
                </a:ln>
                <a:solidFill>
                  <a:schemeClr val="bg1"/>
                </a:solidFill>
                <a:effectLst/>
                <a:uLnTx/>
                <a:uFillTx/>
                <a:latin typeface="Calibri" panose="020F0502020204030204"/>
                <a:ea typeface="+mj-ea"/>
                <a:cs typeface="+mj-cs"/>
              </a:rPr>
              <a:t>Presidente Carlo Deodato,</a:t>
            </a:r>
          </a:p>
          <a:p>
            <a:pPr marL="0" marR="0" lvl="0" indent="0" algn="r" defTabSz="914400" rtl="0" eaLnBrk="1" fontAlgn="auto" latinLnBrk="0" hangingPunct="1">
              <a:lnSpc>
                <a:spcPct val="90000"/>
              </a:lnSpc>
              <a:spcBef>
                <a:spcPct val="0"/>
              </a:spcBef>
              <a:spcAft>
                <a:spcPts val="0"/>
              </a:spcAft>
              <a:buClrTx/>
              <a:buSzTx/>
              <a:buFontTx/>
              <a:buNone/>
              <a:tabLst/>
              <a:defRPr/>
            </a:pPr>
            <a:r>
              <a:rPr kumimoji="0" lang="it-IT" altLang="it-IT" sz="2400" b="0" i="0" u="none" strike="noStrike" kern="1200" cap="none" spc="0" normalizeH="0" baseline="0" noProof="0" dirty="0">
                <a:ln>
                  <a:noFill/>
                </a:ln>
                <a:solidFill>
                  <a:schemeClr val="bg1"/>
                </a:solidFill>
                <a:effectLst/>
                <a:uLnTx/>
                <a:uFillTx/>
                <a:latin typeface="Calibri" panose="020F0502020204030204"/>
                <a:ea typeface="+mj-ea"/>
                <a:cs typeface="+mj-cs"/>
              </a:rPr>
              <a:t>Presidente di sezione del Consiglio di Stato</a:t>
            </a:r>
            <a:endParaRPr kumimoji="0" lang="en-US" altLang="it-IT" sz="2400" b="0" i="0" u="none" strike="noStrike" kern="1200" cap="none" spc="0" normalizeH="0" baseline="0" noProof="0" dirty="0">
              <a:ln>
                <a:noFill/>
              </a:ln>
              <a:solidFill>
                <a:schemeClr val="bg1"/>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22655451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526DBB71-DDF7-4BB2-8496-B36E9EA6A526}"/>
              </a:ext>
            </a:extLst>
          </p:cNvPr>
          <p:cNvSpPr/>
          <p:nvPr/>
        </p:nvSpPr>
        <p:spPr>
          <a:xfrm>
            <a:off x="323557" y="1264260"/>
            <a:ext cx="11535509" cy="55937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La Cappella Sistina e il codice appalti: sarebbe andata così</a:t>
            </a:r>
            <a:endPar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Nicola </a:t>
            </a:r>
            <a:r>
              <a:rPr kumimoji="0" lang="it-IT" sz="2800" b="0" i="0" u="none" strike="noStrike" kern="1200" cap="none" spc="0" normalizeH="0" baseline="0" noProof="0" dirty="0" err="1">
                <a:ln>
                  <a:noFill/>
                </a:ln>
                <a:solidFill>
                  <a:prstClr val="black"/>
                </a:solidFill>
                <a:effectLst/>
                <a:uLnTx/>
                <a:uFillTx/>
                <a:latin typeface="Calibri" panose="020F0502020204030204"/>
                <a:ea typeface="+mn-ea"/>
                <a:cs typeface="+mn-cs"/>
              </a:rPr>
              <a:t>Casagli</a:t>
            </a: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 31 maggio 2018</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La storia racconta che Papa Giulio II della Rovere fece restaurare la Cappella Sistina, nella quale si erano aperte vistose lesioni per cedimenti strutturali. Completato il lavoro, ebbe l’idea di rifare la decorazione della volta che era stata irrimediabilmente danneggiata dal dissesto e dai lavori di consolidamento. Tutti sappiamo come è andata a finire, col capolavoro di Michelangelo Buonarroti. Ho cercato di immaginare l’esito della storia se ai tempi di Papa Giulio II fossero state in vigore le attuali norme sugli appalti e i lavori pubblici.  </a:t>
            </a:r>
          </a:p>
        </p:txBody>
      </p:sp>
      <p:sp>
        <p:nvSpPr>
          <p:cNvPr id="6" name="Title 1">
            <a:extLst>
              <a:ext uri="{FF2B5EF4-FFF2-40B4-BE49-F238E27FC236}">
                <a16:creationId xmlns:a16="http://schemas.microsoft.com/office/drawing/2014/main" id="{F456E15F-5641-4912-891B-764E98D9CAA7}"/>
              </a:ext>
            </a:extLst>
          </p:cNvPr>
          <p:cNvSpPr txBox="1">
            <a:spLocks/>
          </p:cNvSpPr>
          <p:nvPr/>
        </p:nvSpPr>
        <p:spPr bwMode="auto">
          <a:xfrm>
            <a:off x="0" y="0"/>
            <a:ext cx="6096000" cy="1264260"/>
          </a:xfrm>
          <a:prstGeom prst="rect">
            <a:avLst/>
          </a:prstGeom>
          <a:solidFill>
            <a:srgbClr val="0049E1"/>
          </a:solidFill>
          <a:ln>
            <a:noFill/>
          </a:ln>
          <a:extLst>
            <a:ext uri="{FAA26D3D-D897-4be2-8F04-BA451C77F1D7}"/>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it-IT" sz="4000" b="0" i="0" u="none" strike="noStrike" kern="1200" cap="none" spc="0" normalizeH="0" baseline="0" noProof="0" dirty="0" err="1">
                <a:ln>
                  <a:noFill/>
                </a:ln>
                <a:solidFill>
                  <a:prstClr val="white"/>
                </a:solidFill>
                <a:effectLst/>
                <a:uLnTx/>
                <a:uFillTx/>
                <a:latin typeface="Calibri" panose="020F0502020204030204"/>
                <a:ea typeface="+mj-ea"/>
                <a:cs typeface="+mj-cs"/>
              </a:rPr>
              <a:t>Analisi</a:t>
            </a:r>
            <a:r>
              <a:rPr kumimoji="0" lang="en-US" altLang="it-IT" sz="4000" b="0" i="0" u="none" strike="noStrike" kern="1200" cap="none" spc="0" normalizeH="0" baseline="0" noProof="0" dirty="0">
                <a:ln>
                  <a:noFill/>
                </a:ln>
                <a:solidFill>
                  <a:prstClr val="white"/>
                </a:solidFill>
                <a:effectLst/>
                <a:uLnTx/>
                <a:uFillTx/>
                <a:latin typeface="Calibri" panose="020F0502020204030204"/>
                <a:ea typeface="+mj-ea"/>
                <a:cs typeface="+mj-cs"/>
              </a:rPr>
              <a:t> scenario </a:t>
            </a:r>
            <a:r>
              <a:rPr kumimoji="0" lang="en-US" altLang="it-IT" sz="4000" b="0" i="0" u="none" strike="noStrike" kern="1200" cap="none" spc="0" normalizeH="0" baseline="0" noProof="0" dirty="0" err="1">
                <a:ln>
                  <a:noFill/>
                </a:ln>
                <a:solidFill>
                  <a:prstClr val="white"/>
                </a:solidFill>
                <a:effectLst/>
                <a:uLnTx/>
                <a:uFillTx/>
                <a:latin typeface="Calibri" panose="020F0502020204030204"/>
                <a:ea typeface="+mj-ea"/>
                <a:cs typeface="+mj-cs"/>
              </a:rPr>
              <a:t>attuale</a:t>
            </a:r>
            <a:endParaRPr kumimoji="0" lang="en-US" altLang="it-IT" sz="4000" b="0"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pic>
        <p:nvPicPr>
          <p:cNvPr id="2" name="Immagine 1">
            <a:extLst>
              <a:ext uri="{FF2B5EF4-FFF2-40B4-BE49-F238E27FC236}">
                <a16:creationId xmlns:a16="http://schemas.microsoft.com/office/drawing/2014/main" id="{45309832-0816-4DE4-8A19-C0E13D91EF0E}"/>
              </a:ext>
            </a:extLst>
          </p:cNvPr>
          <p:cNvPicPr>
            <a:picLocks noChangeAspect="1"/>
          </p:cNvPicPr>
          <p:nvPr/>
        </p:nvPicPr>
        <p:blipFill>
          <a:blip r:embed="rId3"/>
          <a:stretch>
            <a:fillRect/>
          </a:stretch>
        </p:blipFill>
        <p:spPr>
          <a:xfrm rot="5400000">
            <a:off x="8910680" y="-2166176"/>
            <a:ext cx="701101" cy="5596613"/>
          </a:xfrm>
          <a:prstGeom prst="rect">
            <a:avLst/>
          </a:prstGeom>
        </p:spPr>
      </p:pic>
    </p:spTree>
    <p:extLst>
      <p:ext uri="{BB962C8B-B14F-4D97-AF65-F5344CB8AC3E}">
        <p14:creationId xmlns:p14="http://schemas.microsoft.com/office/powerpoint/2010/main" val="31380177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AA85A051-B719-40EC-A933-8D694E49D08B}"/>
              </a:ext>
            </a:extLst>
          </p:cNvPr>
          <p:cNvSpPr/>
          <p:nvPr/>
        </p:nvSpPr>
        <p:spPr>
          <a:xfrm>
            <a:off x="6096000" y="0"/>
            <a:ext cx="6096000" cy="6858000"/>
          </a:xfrm>
          <a:prstGeom prst="rect">
            <a:avLst/>
          </a:prstGeom>
          <a:solidFill>
            <a:srgbClr val="045E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Title 1"/>
          <p:cNvSpPr txBox="1">
            <a:spLocks/>
          </p:cNvSpPr>
          <p:nvPr/>
        </p:nvSpPr>
        <p:spPr bwMode="auto">
          <a:xfrm>
            <a:off x="-1" y="182883"/>
            <a:ext cx="6095999" cy="1800000"/>
          </a:xfrm>
          <a:prstGeom prst="rect">
            <a:avLst/>
          </a:prstGeom>
          <a:noFill/>
          <a:ln>
            <a:noFill/>
          </a:ln>
          <a:extLst>
            <a:ext uri="{FAA26D3D-D897-4be2-8F04-BA451C77F1D7}"/>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altLang="it-IT" sz="4500" dirty="0">
                <a:solidFill>
                  <a:srgbClr val="045E9A"/>
                </a:solidFill>
                <a:latin typeface="+mn-lt"/>
                <a:ea typeface="+mn-ea"/>
                <a:cs typeface="+mn-cs"/>
              </a:rPr>
              <a:t>Il dramma dei</a:t>
            </a:r>
          </a:p>
          <a:p>
            <a:pPr algn="ctr"/>
            <a:r>
              <a:rPr lang="it-IT" altLang="it-IT" sz="4500" dirty="0">
                <a:solidFill>
                  <a:srgbClr val="045E9A"/>
                </a:solidFill>
                <a:latin typeface="+mn-lt"/>
                <a:ea typeface="+mn-ea"/>
                <a:cs typeface="+mn-cs"/>
              </a:rPr>
              <a:t>numeri italiani</a:t>
            </a:r>
            <a:endParaRPr lang="en-US" altLang="it-IT" sz="4500" dirty="0">
              <a:solidFill>
                <a:srgbClr val="045E9A"/>
              </a:solidFill>
              <a:latin typeface="+mn-lt"/>
              <a:ea typeface="+mn-ea"/>
              <a:cs typeface="+mn-cs"/>
            </a:endParaRPr>
          </a:p>
        </p:txBody>
      </p:sp>
      <p:sp>
        <p:nvSpPr>
          <p:cNvPr id="14" name="Rettangolo arrotondato 2"/>
          <p:cNvSpPr>
            <a:spLocks noChangeArrowheads="1"/>
          </p:cNvSpPr>
          <p:nvPr/>
        </p:nvSpPr>
        <p:spPr bwMode="auto">
          <a:xfrm>
            <a:off x="6271154" y="5192501"/>
            <a:ext cx="5759998" cy="1260000"/>
          </a:xfrm>
          <a:prstGeom prst="roundRect">
            <a:avLst>
              <a:gd name="adj" fmla="val 16667"/>
            </a:avLst>
          </a:prstGeom>
          <a:solidFill>
            <a:schemeClr val="bg1"/>
          </a:solidFill>
          <a:ln w="38100" algn="ctr">
            <a:solidFill>
              <a:srgbClr val="C00000"/>
            </a:solidFill>
            <a:round/>
            <a:headEnd/>
            <a:tailEnd/>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it-IT" altLang="it-IT" sz="6000">
                <a:solidFill>
                  <a:srgbClr val="045E9A"/>
                </a:solidFill>
                <a:latin typeface="Franklin Gothic Book" panose="020B0503020102020204" pitchFamily="34" charset="0"/>
                <a:ea typeface="ヒラギノ角ゴ Pro W3" charset="-128"/>
              </a:rPr>
              <a:t>          3.000</a:t>
            </a:r>
          </a:p>
        </p:txBody>
      </p:sp>
      <p:sp>
        <p:nvSpPr>
          <p:cNvPr id="16" name="Freccia a destra con strisce 22"/>
          <p:cNvSpPr/>
          <p:nvPr/>
        </p:nvSpPr>
        <p:spPr>
          <a:xfrm>
            <a:off x="860274" y="2380782"/>
            <a:ext cx="4375447" cy="2873986"/>
          </a:xfrm>
          <a:prstGeom prst="stripedRightArrow">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it-IT" sz="3600" dirty="0">
                <a:solidFill>
                  <a:srgbClr val="045E9A"/>
                </a:solidFill>
                <a:ea typeface="+mj-ea"/>
                <a:cs typeface="Franklin Gothic Medium" panose="020B0603020102020204" pitchFamily="34" charset="0"/>
              </a:rPr>
              <a:t>Quante sono</a:t>
            </a:r>
          </a:p>
          <a:p>
            <a:pPr algn="ctr" eaLnBrk="1" fontAlgn="auto" hangingPunct="1">
              <a:spcBef>
                <a:spcPts val="0"/>
              </a:spcBef>
              <a:spcAft>
                <a:spcPts val="0"/>
              </a:spcAft>
              <a:defRPr/>
            </a:pPr>
            <a:r>
              <a:rPr lang="it-IT" sz="3600" dirty="0">
                <a:solidFill>
                  <a:srgbClr val="045E9A"/>
                </a:solidFill>
                <a:ea typeface="+mj-ea"/>
                <a:cs typeface="Franklin Gothic Medium" panose="020B0603020102020204" pitchFamily="34" charset="0"/>
              </a:rPr>
              <a:t>le leggi?</a:t>
            </a:r>
          </a:p>
        </p:txBody>
      </p:sp>
      <p:sp>
        <p:nvSpPr>
          <p:cNvPr id="17" name="Rettangolo arrotondato 10"/>
          <p:cNvSpPr/>
          <p:nvPr/>
        </p:nvSpPr>
        <p:spPr>
          <a:xfrm>
            <a:off x="6400852" y="5372501"/>
            <a:ext cx="1260000" cy="900000"/>
          </a:xfrm>
          <a:prstGeom prst="roundRect">
            <a:avLst>
              <a:gd name="adj" fmla="val 10000"/>
            </a:avLst>
          </a:prstGeom>
          <a:blipFill>
            <a:blip r:embed="rId2" cstate="print">
              <a:extLst>
                <a:ext uri="{28A0092B-C50C-407E-A947-70E740481C1C}">
                  <a14:useLocalDpi xmlns:a14="http://schemas.microsoft.com/office/drawing/2010/main" val="0"/>
                </a:ext>
              </a:extLst>
            </a:blip>
            <a:srcRect/>
            <a:stretch>
              <a:fillRect l="-4000" r="-4000"/>
            </a:stretch>
          </a:blipFill>
          <a:scene3d>
            <a:camera prst="orthographicFront"/>
            <a:lightRig rig="chilly" dir="t"/>
          </a:scene3d>
          <a:sp3d z="12700" extrusionH="12700" prstMaterial="translucentPowder">
            <a:bevelT w="25400" h="6350" prst="softRound"/>
            <a:bevelB w="0" h="0" prst="convex"/>
          </a:sp3d>
        </p:spPr>
        <p:style>
          <a:lnRef idx="0">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18" name="Rettangolo arrotondato 12"/>
          <p:cNvSpPr>
            <a:spLocks noChangeArrowheads="1"/>
          </p:cNvSpPr>
          <p:nvPr/>
        </p:nvSpPr>
        <p:spPr bwMode="auto">
          <a:xfrm>
            <a:off x="6271154" y="3840462"/>
            <a:ext cx="5759998" cy="1260000"/>
          </a:xfrm>
          <a:prstGeom prst="roundRect">
            <a:avLst>
              <a:gd name="adj" fmla="val 16667"/>
            </a:avLst>
          </a:prstGeom>
          <a:solidFill>
            <a:schemeClr val="bg1"/>
          </a:solidFill>
          <a:ln w="38100" algn="ctr">
            <a:solidFill>
              <a:srgbClr val="C00000"/>
            </a:solidFill>
            <a:round/>
            <a:headEnd/>
            <a:tailEnd/>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it-IT" altLang="it-IT" sz="6000">
                <a:solidFill>
                  <a:srgbClr val="045E9A"/>
                </a:solidFill>
                <a:latin typeface="Franklin Gothic Book" panose="020B0503020102020204" pitchFamily="34" charset="0"/>
                <a:ea typeface="ヒラギノ角ゴ Pro W3" charset="-128"/>
              </a:rPr>
              <a:t>          5.500</a:t>
            </a:r>
          </a:p>
        </p:txBody>
      </p:sp>
      <p:sp>
        <p:nvSpPr>
          <p:cNvPr id="19" name="Rettangolo arrotondato 13"/>
          <p:cNvSpPr/>
          <p:nvPr/>
        </p:nvSpPr>
        <p:spPr>
          <a:xfrm>
            <a:off x="6400852" y="4020462"/>
            <a:ext cx="1260000" cy="900000"/>
          </a:xfrm>
          <a:prstGeom prst="roundRect">
            <a:avLst>
              <a:gd name="adj" fmla="val 10000"/>
            </a:avLst>
          </a:prstGeom>
          <a:blipFill>
            <a:blip r:embed="rId3" cstate="print">
              <a:extLst>
                <a:ext uri="{28A0092B-C50C-407E-A947-70E740481C1C}">
                  <a14:useLocalDpi xmlns:a14="http://schemas.microsoft.com/office/drawing/2010/main" val="0"/>
                </a:ext>
              </a:extLst>
            </a:blip>
            <a:srcRect/>
            <a:stretch>
              <a:fillRect l="-4000" r="-4000"/>
            </a:stretch>
          </a:blipFill>
          <a:scene3d>
            <a:camera prst="orthographicFront"/>
            <a:lightRig rig="chilly" dir="t"/>
          </a:scene3d>
          <a:sp3d z="12700" extrusionH="12700" prstMaterial="translucentPowder">
            <a:bevelT w="25400" h="6350" prst="softRound"/>
            <a:bevelB w="0" h="0" prst="convex"/>
          </a:sp3d>
        </p:spPr>
        <p:style>
          <a:lnRef idx="0">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20" name="Rettangolo arrotondato 14"/>
          <p:cNvSpPr>
            <a:spLocks noChangeArrowheads="1"/>
          </p:cNvSpPr>
          <p:nvPr/>
        </p:nvSpPr>
        <p:spPr bwMode="auto">
          <a:xfrm>
            <a:off x="6271153" y="2472821"/>
            <a:ext cx="5759999" cy="1260000"/>
          </a:xfrm>
          <a:prstGeom prst="roundRect">
            <a:avLst>
              <a:gd name="adj" fmla="val 16667"/>
            </a:avLst>
          </a:prstGeom>
          <a:solidFill>
            <a:schemeClr val="bg1"/>
          </a:solidFill>
          <a:ln w="38100" algn="ctr">
            <a:solidFill>
              <a:srgbClr val="C00000"/>
            </a:solidFill>
            <a:round/>
            <a:headEnd/>
            <a:tailEnd/>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it-IT" altLang="it-IT" sz="6000" dirty="0">
                <a:solidFill>
                  <a:srgbClr val="045E9A"/>
                </a:solidFill>
                <a:latin typeface="Franklin Gothic Book" panose="020B0503020102020204" pitchFamily="34" charset="0"/>
                <a:ea typeface="ヒラギノ角ゴ Pro W3" charset="-128"/>
              </a:rPr>
              <a:t>          7.000</a:t>
            </a:r>
          </a:p>
        </p:txBody>
      </p:sp>
      <p:sp>
        <p:nvSpPr>
          <p:cNvPr id="21" name="Rettangolo arrotondato 15"/>
          <p:cNvSpPr/>
          <p:nvPr/>
        </p:nvSpPr>
        <p:spPr>
          <a:xfrm>
            <a:off x="6400852" y="2652821"/>
            <a:ext cx="1260000" cy="900000"/>
          </a:xfrm>
          <a:prstGeom prst="roundRect">
            <a:avLst>
              <a:gd name="adj" fmla="val 10000"/>
            </a:avLst>
          </a:prstGeom>
          <a:blipFill>
            <a:blip r:embed="rId4" cstate="print">
              <a:extLst>
                <a:ext uri="{28A0092B-C50C-407E-A947-70E740481C1C}">
                  <a14:useLocalDpi xmlns:a14="http://schemas.microsoft.com/office/drawing/2010/main" val="0"/>
                </a:ext>
              </a:extLst>
            </a:blip>
            <a:srcRect/>
            <a:stretch>
              <a:fillRect l="-11000" r="-11000"/>
            </a:stretch>
          </a:blipFill>
          <a:scene3d>
            <a:camera prst="orthographicFront"/>
            <a:lightRig rig="chilly" dir="t"/>
          </a:scene3d>
          <a:sp3d z="12700" extrusionH="12700" prstMaterial="translucentPowder">
            <a:bevelT w="25400" h="6350" prst="softRound"/>
            <a:bevelB w="0" h="0" prst="convex"/>
          </a:sp3d>
        </p:spPr>
        <p:style>
          <a:lnRef idx="0">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22" name="Rettangolo arrotondato 16"/>
          <p:cNvSpPr/>
          <p:nvPr/>
        </p:nvSpPr>
        <p:spPr bwMode="auto">
          <a:xfrm>
            <a:off x="6271154" y="1120782"/>
            <a:ext cx="5760000" cy="1260000"/>
          </a:xfrm>
          <a:prstGeom prst="roundRect">
            <a:avLst/>
          </a:prstGeom>
          <a:solidFill>
            <a:schemeClr val="bg1"/>
          </a:solidFill>
          <a:ln w="38100" cap="flat" cmpd="sng" algn="ctr">
            <a:solidFill>
              <a:srgbClr val="C00000"/>
            </a:solidFill>
            <a:prstDash val="solid"/>
            <a:round/>
            <a:headEnd type="none" w="med" len="med"/>
            <a:tailEnd type="none" w="med" len="med"/>
          </a:ln>
          <a:effectLst/>
        </p:spPr>
        <p:txBody>
          <a:bodyPr anchor="ctr"/>
          <a:lstStyle/>
          <a:p>
            <a:pPr algn="r" eaLnBrk="1" fontAlgn="auto" hangingPunct="1">
              <a:spcBef>
                <a:spcPts val="0"/>
              </a:spcBef>
              <a:spcAft>
                <a:spcPts val="0"/>
              </a:spcAft>
              <a:defRPr/>
            </a:pPr>
            <a:r>
              <a:rPr lang="it-IT" sz="2400" b="1" kern="0" dirty="0">
                <a:solidFill>
                  <a:srgbClr val="045E9A"/>
                </a:solidFill>
                <a:ea typeface="ヒラギノ角ゴ Pro W3"/>
                <a:cs typeface="Franklin Gothic Medium" panose="020B0603020102020204" pitchFamily="34" charset="0"/>
              </a:rPr>
              <a:t>75.000</a:t>
            </a:r>
            <a:r>
              <a:rPr lang="it-IT" sz="2400" kern="0" dirty="0">
                <a:solidFill>
                  <a:srgbClr val="045E9A"/>
                </a:solidFill>
                <a:ea typeface="ヒラギノ角ゴ Pro W3"/>
                <a:cs typeface="Franklin Gothic Medium" panose="020B0603020102020204" pitchFamily="34" charset="0"/>
              </a:rPr>
              <a:t> secondo «</a:t>
            </a:r>
            <a:r>
              <a:rPr lang="it-IT" sz="2400" kern="0" dirty="0" err="1">
                <a:solidFill>
                  <a:srgbClr val="045E9A"/>
                </a:solidFill>
                <a:ea typeface="ヒラギノ角ゴ Pro W3"/>
                <a:cs typeface="Franklin Gothic Medium" panose="020B0603020102020204" pitchFamily="34" charset="0"/>
              </a:rPr>
              <a:t>normattiva</a:t>
            </a:r>
            <a:r>
              <a:rPr lang="it-IT" sz="2400" kern="0" dirty="0">
                <a:solidFill>
                  <a:srgbClr val="045E9A"/>
                </a:solidFill>
                <a:ea typeface="ヒラギノ角ゴ Pro W3"/>
                <a:cs typeface="Franklin Gothic Medium" panose="020B0603020102020204" pitchFamily="34" charset="0"/>
              </a:rPr>
              <a:t>»</a:t>
            </a:r>
          </a:p>
          <a:p>
            <a:pPr algn="r" eaLnBrk="1" fontAlgn="auto" hangingPunct="1">
              <a:spcBef>
                <a:spcPts val="0"/>
              </a:spcBef>
              <a:spcAft>
                <a:spcPts val="0"/>
              </a:spcAft>
              <a:defRPr/>
            </a:pPr>
            <a:r>
              <a:rPr lang="it-IT" sz="2400" b="1" kern="0" dirty="0">
                <a:solidFill>
                  <a:srgbClr val="045E9A"/>
                </a:solidFill>
                <a:ea typeface="ヒラギノ角ゴ Pro W3"/>
                <a:cs typeface="Franklin Gothic Medium" panose="020B0603020102020204" pitchFamily="34" charset="0"/>
              </a:rPr>
              <a:t>160.000</a:t>
            </a:r>
            <a:r>
              <a:rPr lang="it-IT" sz="2400" kern="0" dirty="0">
                <a:solidFill>
                  <a:srgbClr val="045E9A"/>
                </a:solidFill>
                <a:ea typeface="ヒラギノ角ゴ Pro W3"/>
                <a:cs typeface="Franklin Gothic Medium" panose="020B0603020102020204" pitchFamily="34" charset="0"/>
              </a:rPr>
              <a:t> secondo Sabino </a:t>
            </a:r>
            <a:r>
              <a:rPr lang="it-IT" sz="2400" kern="0" dirty="0" err="1">
                <a:solidFill>
                  <a:srgbClr val="045E9A"/>
                </a:solidFill>
                <a:ea typeface="ヒラギノ角ゴ Pro W3"/>
                <a:cs typeface="Franklin Gothic Medium" panose="020B0603020102020204" pitchFamily="34" charset="0"/>
              </a:rPr>
              <a:t>Cassese</a:t>
            </a:r>
            <a:endParaRPr lang="it-IT" sz="2400" dirty="0">
              <a:solidFill>
                <a:srgbClr val="045E9A"/>
              </a:solidFill>
              <a:ea typeface="ヒラギノ角ゴ Pro W3" charset="0"/>
            </a:endParaRPr>
          </a:p>
        </p:txBody>
      </p:sp>
      <p:sp>
        <p:nvSpPr>
          <p:cNvPr id="23" name="Rettangolo arrotondato 17"/>
          <p:cNvSpPr/>
          <p:nvPr/>
        </p:nvSpPr>
        <p:spPr>
          <a:xfrm>
            <a:off x="6400852" y="1306260"/>
            <a:ext cx="1260000" cy="900000"/>
          </a:xfrm>
          <a:prstGeom prst="roundRect">
            <a:avLst>
              <a:gd name="adj" fmla="val 10000"/>
            </a:avLst>
          </a:prstGeom>
          <a:blipFill>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l="-7000" r="-7000"/>
            </a:stretch>
          </a:blipFill>
          <a:scene3d>
            <a:camera prst="orthographicFront"/>
            <a:lightRig rig="chilly" dir="t"/>
          </a:scene3d>
          <a:sp3d z="12700" extrusionH="12700" prstMaterial="translucentPowder">
            <a:bevelT w="25400" h="6350" prst="softRound"/>
            <a:bevelB w="0" h="0" prst="convex"/>
          </a:sp3d>
        </p:spPr>
        <p:style>
          <a:lnRef idx="0">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425828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20" grpId="0" animBg="1"/>
      <p:bldP spid="2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36EDCA1-5DA2-4D75-BD4E-73069896B199}"/>
              </a:ext>
            </a:extLst>
          </p:cNvPr>
          <p:cNvPicPr>
            <a:picLocks noChangeAspect="1"/>
          </p:cNvPicPr>
          <p:nvPr/>
        </p:nvPicPr>
        <p:blipFill rotWithShape="1">
          <a:blip r:embed="rId2"/>
          <a:srcRect b="15542"/>
          <a:stretch/>
        </p:blipFill>
        <p:spPr>
          <a:xfrm>
            <a:off x="0" y="-1"/>
            <a:ext cx="12192000" cy="6858001"/>
          </a:xfrm>
          <a:prstGeom prst="rect">
            <a:avLst/>
          </a:prstGeom>
        </p:spPr>
      </p:pic>
      <p:sp>
        <p:nvSpPr>
          <p:cNvPr id="4" name="Title 1">
            <a:extLst>
              <a:ext uri="{FF2B5EF4-FFF2-40B4-BE49-F238E27FC236}">
                <a16:creationId xmlns:a16="http://schemas.microsoft.com/office/drawing/2014/main" id="{0659EBF4-E83D-4CDE-9958-133F428C50F3}"/>
              </a:ext>
            </a:extLst>
          </p:cNvPr>
          <p:cNvSpPr txBox="1">
            <a:spLocks/>
          </p:cNvSpPr>
          <p:nvPr/>
        </p:nvSpPr>
        <p:spPr bwMode="auto">
          <a:xfrm>
            <a:off x="0" y="2708999"/>
            <a:ext cx="12192000" cy="1440000"/>
          </a:xfrm>
          <a:prstGeom prst="rect">
            <a:avLst/>
          </a:prstGeom>
          <a:solidFill>
            <a:schemeClr val="bg1">
              <a:alpha val="70000"/>
            </a:schemeClr>
          </a:solidFill>
          <a:ln>
            <a:noFill/>
          </a:ln>
          <a:extLst>
            <a:ext uri="{FAA26D3D-D897-4be2-8F04-BA451C77F1D7}"/>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altLang="it-IT" sz="4500" dirty="0">
                <a:latin typeface="+mn-lt"/>
                <a:ea typeface="+mn-ea"/>
                <a:cs typeface="+mn-cs"/>
              </a:rPr>
              <a:t>Il terremoto di Amatrice</a:t>
            </a:r>
            <a:endParaRPr lang="en-US" altLang="it-IT" sz="4500" dirty="0">
              <a:latin typeface="+mn-lt"/>
              <a:ea typeface="+mn-ea"/>
              <a:cs typeface="+mn-cs"/>
            </a:endParaRPr>
          </a:p>
        </p:txBody>
      </p:sp>
    </p:spTree>
    <p:extLst>
      <p:ext uri="{BB962C8B-B14F-4D97-AF65-F5344CB8AC3E}">
        <p14:creationId xmlns:p14="http://schemas.microsoft.com/office/powerpoint/2010/main" val="3532922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8A6C5A"/>
        </a:solidFill>
        <a:effectLst/>
      </p:bgPr>
    </p:bg>
    <p:spTree>
      <p:nvGrpSpPr>
        <p:cNvPr id="1" name=""/>
        <p:cNvGrpSpPr/>
        <p:nvPr/>
      </p:nvGrpSpPr>
      <p:grpSpPr>
        <a:xfrm>
          <a:off x="0" y="0"/>
          <a:ext cx="0" cy="0"/>
          <a:chOff x="0" y="0"/>
          <a:chExt cx="0" cy="0"/>
        </a:xfrm>
      </p:grpSpPr>
      <p:sp>
        <p:nvSpPr>
          <p:cNvPr id="7" name="Segnaposto contenuto 1"/>
          <p:cNvSpPr txBox="1">
            <a:spLocks/>
          </p:cNvSpPr>
          <p:nvPr/>
        </p:nvSpPr>
        <p:spPr>
          <a:xfrm>
            <a:off x="7067550" y="0"/>
            <a:ext cx="4857750" cy="6858000"/>
          </a:xfrm>
          <a:prstGeom prst="rect">
            <a:avLst/>
          </a:prstGeom>
          <a:noFill/>
        </p:spPr>
        <p:txBody>
          <a:bodyPr anchor="ctr"/>
          <a:lstStyle>
            <a:lvl1pPr marL="0" indent="0" algn="l" rtl="0" eaLnBrk="1" latinLnBrk="0" hangingPunct="1">
              <a:spcBef>
                <a:spcPts val="580"/>
              </a:spcBef>
              <a:buClr>
                <a:schemeClr val="accent1"/>
              </a:buClr>
              <a:buSzPct val="85000"/>
              <a:buFont typeface="Wingdings 2"/>
              <a:buNone/>
              <a:defRPr kumimoji="0" sz="2400" kern="1200">
                <a:solidFill>
                  <a:schemeClr val="tx1">
                    <a:tint val="75000"/>
                  </a:schemeClr>
                </a:solidFill>
                <a:latin typeface="+mn-lt"/>
                <a:ea typeface="+mn-ea"/>
                <a:cs typeface="+mn-cs"/>
              </a:defRPr>
            </a:lvl1pPr>
            <a:lvl2pPr marL="548640" indent="-228600" algn="l" rtl="0" eaLnBrk="1" latinLnBrk="0" hangingPunct="1">
              <a:spcBef>
                <a:spcPts val="370"/>
              </a:spcBef>
              <a:buClr>
                <a:schemeClr val="accent2"/>
              </a:buClr>
              <a:buSzPct val="85000"/>
              <a:buFont typeface="Wingdings 2"/>
              <a:buNone/>
              <a:defRPr kumimoji="0" sz="1800" kern="1200">
                <a:solidFill>
                  <a:schemeClr val="tx1">
                    <a:tint val="75000"/>
                  </a:schemeClr>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None/>
              <a:defRPr kumimoji="0" sz="1600" kern="1200">
                <a:solidFill>
                  <a:schemeClr val="tx1">
                    <a:tint val="75000"/>
                  </a:schemeClr>
                </a:solidFill>
                <a:latin typeface="+mn-lt"/>
                <a:ea typeface="+mn-ea"/>
                <a:cs typeface="+mn-cs"/>
              </a:defRPr>
            </a:lvl3pPr>
            <a:lvl4pPr marL="1097280" indent="-228600" algn="l" rtl="0" eaLnBrk="1" latinLnBrk="0" hangingPunct="1">
              <a:spcBef>
                <a:spcPts val="370"/>
              </a:spcBef>
              <a:buClr>
                <a:schemeClr val="accent3"/>
              </a:buClr>
              <a:buSzPct val="80000"/>
              <a:buFont typeface="Wingdings 2"/>
              <a:buNone/>
              <a:defRPr kumimoji="0" sz="1400" kern="1200">
                <a:solidFill>
                  <a:schemeClr val="tx1">
                    <a:tint val="75000"/>
                  </a:schemeClr>
                </a:solidFill>
                <a:latin typeface="+mn-lt"/>
                <a:ea typeface="+mn-ea"/>
                <a:cs typeface="+mn-cs"/>
              </a:defRPr>
            </a:lvl4pPr>
            <a:lvl5pPr marL="1371600" indent="-228600" algn="l" rtl="0" eaLnBrk="1" latinLnBrk="0" hangingPunct="1">
              <a:spcBef>
                <a:spcPts val="370"/>
              </a:spcBef>
              <a:buClr>
                <a:schemeClr val="accent3"/>
              </a:buClr>
              <a:buFontTx/>
              <a:buNone/>
              <a:defRPr kumimoji="0" sz="1400" kern="1200">
                <a:solidFill>
                  <a:schemeClr val="tx1">
                    <a:tint val="75000"/>
                  </a:schemeClr>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algn="just">
              <a:defRPr/>
            </a:pPr>
            <a:r>
              <a:rPr lang="it-IT" sz="3200" dirty="0">
                <a:solidFill>
                  <a:schemeClr val="bg1"/>
                </a:solidFill>
                <a:ea typeface="+mj-ea"/>
                <a:cs typeface="Franklin Gothic Medium" panose="020B0603020102020204" pitchFamily="34" charset="0"/>
              </a:rPr>
              <a:t>Oltre 300 vittime!</a:t>
            </a:r>
          </a:p>
          <a:p>
            <a:pPr algn="just">
              <a:defRPr/>
            </a:pPr>
            <a:endParaRPr lang="it-IT" sz="3200" dirty="0">
              <a:solidFill>
                <a:schemeClr val="bg1"/>
              </a:solidFill>
              <a:ea typeface="+mj-ea"/>
              <a:cs typeface="Franklin Gothic Medium" panose="020B0603020102020204" pitchFamily="34" charset="0"/>
            </a:endParaRPr>
          </a:p>
          <a:p>
            <a:pPr algn="just">
              <a:defRPr/>
            </a:pPr>
            <a:r>
              <a:rPr lang="it-IT" sz="3200" dirty="0">
                <a:solidFill>
                  <a:schemeClr val="bg1"/>
                </a:solidFill>
                <a:ea typeface="+mj-ea"/>
                <a:cs typeface="Franklin Gothic Medium" panose="020B0603020102020204" pitchFamily="34" charset="0"/>
              </a:rPr>
              <a:t>Miliardi di euro per ridare alle persone un’esistenza dignitosa e ricostruire i paesi colpiti.</a:t>
            </a:r>
            <a:endParaRPr lang="it-IT" sz="3200" dirty="0">
              <a:solidFill>
                <a:schemeClr val="bg1"/>
              </a:solidFill>
              <a:effectLst>
                <a:outerShdw blurRad="38100" dist="38100" dir="2700000" algn="tl">
                  <a:srgbClr val="000000">
                    <a:alpha val="43137"/>
                  </a:srgbClr>
                </a:outerShdw>
              </a:effectLst>
            </a:endParaRPr>
          </a:p>
        </p:txBody>
      </p:sp>
      <p:pic>
        <p:nvPicPr>
          <p:cNvPr id="2" name="Immagine 1">
            <a:extLst>
              <a:ext uri="{FF2B5EF4-FFF2-40B4-BE49-F238E27FC236}">
                <a16:creationId xmlns:a16="http://schemas.microsoft.com/office/drawing/2014/main" id="{FDA504BE-BD8C-45C2-85AE-CF2BD20D91C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tretch>
            <a:fillRect/>
          </a:stretch>
        </p:blipFill>
        <p:spPr>
          <a:xfrm>
            <a:off x="0" y="0"/>
            <a:ext cx="6858000" cy="6858000"/>
          </a:xfrm>
          <a:prstGeom prst="rect">
            <a:avLst/>
          </a:prstGeom>
        </p:spPr>
      </p:pic>
    </p:spTree>
    <p:extLst>
      <p:ext uri="{BB962C8B-B14F-4D97-AF65-F5344CB8AC3E}">
        <p14:creationId xmlns:p14="http://schemas.microsoft.com/office/powerpoint/2010/main" val="23756229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5DD33"/>
        </a:solidFill>
        <a:effectLst/>
      </p:bgPr>
    </p:bg>
    <p:spTree>
      <p:nvGrpSpPr>
        <p:cNvPr id="1" name=""/>
        <p:cNvGrpSpPr/>
        <p:nvPr/>
      </p:nvGrpSpPr>
      <p:grpSpPr>
        <a:xfrm>
          <a:off x="0" y="0"/>
          <a:ext cx="0" cy="0"/>
          <a:chOff x="0" y="0"/>
          <a:chExt cx="0" cy="0"/>
        </a:xfrm>
      </p:grpSpPr>
      <p:sp>
        <p:nvSpPr>
          <p:cNvPr id="7" name="Segnaposto contenuto 1"/>
          <p:cNvSpPr txBox="1">
            <a:spLocks/>
          </p:cNvSpPr>
          <p:nvPr/>
        </p:nvSpPr>
        <p:spPr>
          <a:xfrm>
            <a:off x="165698" y="1140306"/>
            <a:ext cx="5429250" cy="4577388"/>
          </a:xfrm>
          <a:prstGeom prst="rect">
            <a:avLst/>
          </a:prstGeom>
          <a:noFill/>
        </p:spPr>
        <p:txBody>
          <a:bodyPr anchor="ctr"/>
          <a:lstStyle>
            <a:lvl1pPr marL="0" indent="0" algn="l" rtl="0" eaLnBrk="1" latinLnBrk="0" hangingPunct="1">
              <a:spcBef>
                <a:spcPts val="580"/>
              </a:spcBef>
              <a:buClr>
                <a:schemeClr val="accent1"/>
              </a:buClr>
              <a:buSzPct val="85000"/>
              <a:buFont typeface="Wingdings 2"/>
              <a:buNone/>
              <a:defRPr kumimoji="0" sz="2400" kern="1200">
                <a:solidFill>
                  <a:schemeClr val="tx1">
                    <a:tint val="75000"/>
                  </a:schemeClr>
                </a:solidFill>
                <a:latin typeface="+mn-lt"/>
                <a:ea typeface="+mn-ea"/>
                <a:cs typeface="+mn-cs"/>
              </a:defRPr>
            </a:lvl1pPr>
            <a:lvl2pPr marL="548640" indent="-228600" algn="l" rtl="0" eaLnBrk="1" latinLnBrk="0" hangingPunct="1">
              <a:spcBef>
                <a:spcPts val="370"/>
              </a:spcBef>
              <a:buClr>
                <a:schemeClr val="accent2"/>
              </a:buClr>
              <a:buSzPct val="85000"/>
              <a:buFont typeface="Wingdings 2"/>
              <a:buNone/>
              <a:defRPr kumimoji="0" sz="1800" kern="1200">
                <a:solidFill>
                  <a:schemeClr val="tx1">
                    <a:tint val="75000"/>
                  </a:schemeClr>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None/>
              <a:defRPr kumimoji="0" sz="1600" kern="1200">
                <a:solidFill>
                  <a:schemeClr val="tx1">
                    <a:tint val="75000"/>
                  </a:schemeClr>
                </a:solidFill>
                <a:latin typeface="+mn-lt"/>
                <a:ea typeface="+mn-ea"/>
                <a:cs typeface="+mn-cs"/>
              </a:defRPr>
            </a:lvl3pPr>
            <a:lvl4pPr marL="1097280" indent="-228600" algn="l" rtl="0" eaLnBrk="1" latinLnBrk="0" hangingPunct="1">
              <a:spcBef>
                <a:spcPts val="370"/>
              </a:spcBef>
              <a:buClr>
                <a:schemeClr val="accent3"/>
              </a:buClr>
              <a:buSzPct val="80000"/>
              <a:buFont typeface="Wingdings 2"/>
              <a:buNone/>
              <a:defRPr kumimoji="0" sz="1400" kern="1200">
                <a:solidFill>
                  <a:schemeClr val="tx1">
                    <a:tint val="75000"/>
                  </a:schemeClr>
                </a:solidFill>
                <a:latin typeface="+mn-lt"/>
                <a:ea typeface="+mn-ea"/>
                <a:cs typeface="+mn-cs"/>
              </a:defRPr>
            </a:lvl4pPr>
            <a:lvl5pPr marL="1371600" indent="-228600" algn="l" rtl="0" eaLnBrk="1" latinLnBrk="0" hangingPunct="1">
              <a:spcBef>
                <a:spcPts val="370"/>
              </a:spcBef>
              <a:buClr>
                <a:schemeClr val="accent3"/>
              </a:buClr>
              <a:buFontTx/>
              <a:buNone/>
              <a:defRPr kumimoji="0" sz="1400" kern="1200">
                <a:solidFill>
                  <a:schemeClr val="tx1">
                    <a:tint val="75000"/>
                  </a:schemeClr>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algn="just">
              <a:defRPr/>
            </a:pPr>
            <a:r>
              <a:rPr lang="it-IT" sz="3200" dirty="0">
                <a:solidFill>
                  <a:schemeClr val="tx1"/>
                </a:solidFill>
                <a:ea typeface="+mj-ea"/>
                <a:cs typeface="Franklin Gothic Medium" panose="020B0603020102020204" pitchFamily="34" charset="0"/>
              </a:rPr>
              <a:t>Inoltre, vorremmo ricordare una “vittima” peculiare del terremoto, tuttora dispersa e di cui i media nazionali si sono occupati in modo troppo superficiale: il server del Comune di Amatrice, con tutti i dati in esso contenuti</a:t>
            </a:r>
            <a:endParaRPr lang="it-IT" sz="3200" dirty="0">
              <a:solidFill>
                <a:schemeClr val="tx1"/>
              </a:solidFill>
              <a:effectLst>
                <a:outerShdw blurRad="38100" dist="38100" dir="2700000" algn="tl">
                  <a:srgbClr val="000000">
                    <a:alpha val="43137"/>
                  </a:srgbClr>
                </a:outerShdw>
              </a:effectLst>
            </a:endParaRPr>
          </a:p>
        </p:txBody>
      </p:sp>
      <p:pic>
        <p:nvPicPr>
          <p:cNvPr id="6" name="Picture 2" descr="Risultati immagini per server di amatri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4550" y="1140306"/>
            <a:ext cx="6101751" cy="457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62828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egnaposto contenuto 1">
            <a:extLst>
              <a:ext uri="{FF2B5EF4-FFF2-40B4-BE49-F238E27FC236}">
                <a16:creationId xmlns:a16="http://schemas.microsoft.com/office/drawing/2014/main" id="{2CEA35B7-292E-431D-A85D-1C8DB654F028}"/>
              </a:ext>
            </a:extLst>
          </p:cNvPr>
          <p:cNvSpPr txBox="1">
            <a:spLocks/>
          </p:cNvSpPr>
          <p:nvPr/>
        </p:nvSpPr>
        <p:spPr>
          <a:xfrm>
            <a:off x="6103664" y="0"/>
            <a:ext cx="5642856" cy="6858000"/>
          </a:xfrm>
          <a:prstGeom prst="rect">
            <a:avLst/>
          </a:prstGeom>
          <a:noFill/>
        </p:spPr>
        <p:txBody>
          <a:bodyPr anchor="ctr">
            <a:noAutofit/>
          </a:bodyPr>
          <a:lstStyle>
            <a:lvl1pPr marL="0" indent="0" algn="l" rtl="0" eaLnBrk="1" latinLnBrk="0" hangingPunct="1">
              <a:spcBef>
                <a:spcPts val="580"/>
              </a:spcBef>
              <a:buClr>
                <a:schemeClr val="accent1"/>
              </a:buClr>
              <a:buSzPct val="85000"/>
              <a:buFont typeface="Wingdings 2"/>
              <a:buNone/>
              <a:defRPr kumimoji="0" sz="2400" kern="1200">
                <a:solidFill>
                  <a:schemeClr val="tx1">
                    <a:tint val="75000"/>
                  </a:schemeClr>
                </a:solidFill>
                <a:latin typeface="+mn-lt"/>
                <a:ea typeface="+mn-ea"/>
                <a:cs typeface="+mn-cs"/>
              </a:defRPr>
            </a:lvl1pPr>
            <a:lvl2pPr marL="548640" indent="-228600" algn="l" rtl="0" eaLnBrk="1" latinLnBrk="0" hangingPunct="1">
              <a:spcBef>
                <a:spcPts val="370"/>
              </a:spcBef>
              <a:buClr>
                <a:schemeClr val="accent2"/>
              </a:buClr>
              <a:buSzPct val="85000"/>
              <a:buFont typeface="Wingdings 2"/>
              <a:buNone/>
              <a:defRPr kumimoji="0" sz="1800" kern="1200">
                <a:solidFill>
                  <a:schemeClr val="tx1">
                    <a:tint val="75000"/>
                  </a:schemeClr>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None/>
              <a:defRPr kumimoji="0" sz="1600" kern="1200">
                <a:solidFill>
                  <a:schemeClr val="tx1">
                    <a:tint val="75000"/>
                  </a:schemeClr>
                </a:solidFill>
                <a:latin typeface="+mn-lt"/>
                <a:ea typeface="+mn-ea"/>
                <a:cs typeface="+mn-cs"/>
              </a:defRPr>
            </a:lvl3pPr>
            <a:lvl4pPr marL="1097280" indent="-228600" algn="l" rtl="0" eaLnBrk="1" latinLnBrk="0" hangingPunct="1">
              <a:spcBef>
                <a:spcPts val="370"/>
              </a:spcBef>
              <a:buClr>
                <a:schemeClr val="accent3"/>
              </a:buClr>
              <a:buSzPct val="80000"/>
              <a:buFont typeface="Wingdings 2"/>
              <a:buNone/>
              <a:defRPr kumimoji="0" sz="1400" kern="1200">
                <a:solidFill>
                  <a:schemeClr val="tx1">
                    <a:tint val="75000"/>
                  </a:schemeClr>
                </a:solidFill>
                <a:latin typeface="+mn-lt"/>
                <a:ea typeface="+mn-ea"/>
                <a:cs typeface="+mn-cs"/>
              </a:defRPr>
            </a:lvl4pPr>
            <a:lvl5pPr marL="1371600" indent="-228600" algn="l" rtl="0" eaLnBrk="1" latinLnBrk="0" hangingPunct="1">
              <a:spcBef>
                <a:spcPts val="370"/>
              </a:spcBef>
              <a:buClr>
                <a:schemeClr val="accent3"/>
              </a:buClr>
              <a:buFontTx/>
              <a:buNone/>
              <a:defRPr kumimoji="0" sz="1400" kern="1200">
                <a:solidFill>
                  <a:schemeClr val="tx1">
                    <a:tint val="75000"/>
                  </a:schemeClr>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580"/>
              </a:spcBef>
              <a:spcAft>
                <a:spcPts val="0"/>
              </a:spcAft>
              <a:buClr>
                <a:srgbClr val="4472C4"/>
              </a:buClr>
              <a:buSzPct val="85000"/>
              <a:buFont typeface="Wingdings 2"/>
              <a:buNone/>
              <a:tabLst/>
              <a:defRPr/>
            </a:pPr>
            <a:r>
              <a:rPr kumimoji="0" lang="it-IT" sz="2400" b="0" i="0" u="none" strike="noStrike" kern="1200" cap="none" spc="0" normalizeH="0" baseline="0" noProof="0" dirty="0">
                <a:ln>
                  <a:noFill/>
                </a:ln>
                <a:solidFill>
                  <a:prstClr val="white"/>
                </a:solidFill>
                <a:effectLst/>
                <a:uLnTx/>
                <a:uFillTx/>
                <a:latin typeface="Calibri" panose="020F0502020204030204"/>
                <a:ea typeface="+mn-ea"/>
                <a:cs typeface="+mn-cs"/>
              </a:rPr>
              <a:t>Qual è il problema che ha fatto emergere il terremoto di Amatrice?</a:t>
            </a:r>
          </a:p>
          <a:p>
            <a:pPr marL="0" marR="0" lvl="0" indent="0" algn="just" defTabSz="914400" rtl="0" eaLnBrk="1" fontAlgn="auto" latinLnBrk="0" hangingPunct="1">
              <a:lnSpc>
                <a:spcPct val="100000"/>
              </a:lnSpc>
              <a:spcBef>
                <a:spcPts val="580"/>
              </a:spcBef>
              <a:spcAft>
                <a:spcPts val="0"/>
              </a:spcAft>
              <a:buClr>
                <a:srgbClr val="4472C4"/>
              </a:buClr>
              <a:buSzPct val="85000"/>
              <a:buFont typeface="Wingdings 2"/>
              <a:buNone/>
              <a:tabLst/>
              <a:defRPr/>
            </a:pPr>
            <a:endParaRPr kumimoji="0" lang="it-IT"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just" defTabSz="914400" rtl="0" eaLnBrk="1" fontAlgn="auto" latinLnBrk="0" hangingPunct="1">
              <a:lnSpc>
                <a:spcPct val="100000"/>
              </a:lnSpc>
              <a:spcBef>
                <a:spcPts val="580"/>
              </a:spcBef>
              <a:spcAft>
                <a:spcPts val="0"/>
              </a:spcAft>
              <a:buClr>
                <a:schemeClr val="bg1"/>
              </a:buClr>
              <a:buSzPct val="85000"/>
              <a:buFont typeface="Arial" panose="020B0604020202020204" pitchFamily="34" charset="0"/>
              <a:buChar char="•"/>
              <a:tabLst/>
              <a:defRPr/>
            </a:pPr>
            <a:r>
              <a:rPr kumimoji="0" lang="it-IT" sz="2400" b="0" i="0" u="none" strike="noStrike" kern="1200" cap="none" spc="0" normalizeH="0" baseline="0" noProof="0" dirty="0">
                <a:ln>
                  <a:noFill/>
                </a:ln>
                <a:solidFill>
                  <a:prstClr val="white"/>
                </a:solidFill>
                <a:effectLst/>
                <a:uLnTx/>
                <a:uFillTx/>
                <a:latin typeface="Calibri" panose="020F0502020204030204"/>
                <a:ea typeface="+mn-ea"/>
                <a:cs typeface="+mn-cs"/>
              </a:rPr>
              <a:t>La perdita di dati importanti (grandi quotidiani);</a:t>
            </a:r>
          </a:p>
          <a:p>
            <a:pPr marL="342900" marR="0" lvl="0" indent="-342900" algn="just" defTabSz="914400" rtl="0" eaLnBrk="1" fontAlgn="auto" latinLnBrk="0" hangingPunct="1">
              <a:lnSpc>
                <a:spcPct val="100000"/>
              </a:lnSpc>
              <a:spcBef>
                <a:spcPts val="580"/>
              </a:spcBef>
              <a:spcAft>
                <a:spcPts val="0"/>
              </a:spcAft>
              <a:buClr>
                <a:schemeClr val="bg1"/>
              </a:buClr>
              <a:buSzPct val="85000"/>
              <a:buFont typeface="Arial" panose="020B0604020202020204" pitchFamily="34" charset="0"/>
              <a:buChar char="•"/>
              <a:tabLst/>
              <a:defRPr/>
            </a:pPr>
            <a:r>
              <a:rPr kumimoji="0" lang="it-IT" sz="2400" b="0" i="0" u="none" strike="noStrike" kern="1200" cap="none" spc="0" normalizeH="0" baseline="0" noProof="0" dirty="0">
                <a:ln>
                  <a:noFill/>
                </a:ln>
                <a:solidFill>
                  <a:prstClr val="white"/>
                </a:solidFill>
                <a:effectLst/>
                <a:uLnTx/>
                <a:uFillTx/>
                <a:latin typeface="Calibri" panose="020F0502020204030204"/>
                <a:ea typeface="+mn-ea"/>
                <a:cs typeface="+mn-cs"/>
              </a:rPr>
              <a:t>La mancata applicazione dell’art.50bis del CAD (piccole riviste specializzate).</a:t>
            </a:r>
          </a:p>
          <a:p>
            <a:pPr marL="0" marR="0" lvl="0" indent="0" algn="just" defTabSz="914400" rtl="0" eaLnBrk="1" fontAlgn="auto" latinLnBrk="0" hangingPunct="1">
              <a:lnSpc>
                <a:spcPct val="100000"/>
              </a:lnSpc>
              <a:spcBef>
                <a:spcPts val="580"/>
              </a:spcBef>
              <a:spcAft>
                <a:spcPts val="0"/>
              </a:spcAft>
              <a:buClr>
                <a:srgbClr val="4472C4"/>
              </a:buClr>
              <a:buSzPct val="85000"/>
              <a:buFont typeface="Wingdings 2"/>
              <a:buNone/>
              <a:tabLst/>
              <a:defRPr/>
            </a:pPr>
            <a:endParaRPr kumimoji="0" lang="it-IT"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580"/>
              </a:spcBef>
              <a:spcAft>
                <a:spcPts val="0"/>
              </a:spcAft>
              <a:buClr>
                <a:srgbClr val="4472C4"/>
              </a:buClr>
              <a:buSzPct val="85000"/>
              <a:buFont typeface="Wingdings 2"/>
              <a:buNone/>
              <a:tabLst/>
              <a:defRPr/>
            </a:pPr>
            <a:r>
              <a:rPr kumimoji="0" lang="it-IT" sz="2400" b="0" i="0" u="none" strike="noStrike" kern="1200" cap="none" spc="0" normalizeH="0" baseline="0" noProof="0" dirty="0">
                <a:ln>
                  <a:noFill/>
                </a:ln>
                <a:solidFill>
                  <a:prstClr val="white"/>
                </a:solidFill>
                <a:effectLst/>
                <a:uLnTx/>
                <a:uFillTx/>
                <a:latin typeface="Calibri" panose="020F0502020204030204"/>
                <a:ea typeface="+mn-ea"/>
                <a:cs typeface="+mn-cs"/>
              </a:rPr>
              <a:t>Cercando una risposta a questa domanda riusciremo anche a capire perché «l’attuale contesto organizzativo, normativo e manageriale è fallimentare, su di esso continuano a stratificarsi riforme inapplicate, perché inapplicabili».</a:t>
            </a:r>
          </a:p>
        </p:txBody>
      </p:sp>
    </p:spTree>
    <p:extLst>
      <p:ext uri="{BB962C8B-B14F-4D97-AF65-F5344CB8AC3E}">
        <p14:creationId xmlns:p14="http://schemas.microsoft.com/office/powerpoint/2010/main" val="8017489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8" name="Picture 6" descr="Risultati immagini per nuovo c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4043" y="2082328"/>
            <a:ext cx="7643914" cy="41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Title 1"/>
          <p:cNvSpPr txBox="1">
            <a:spLocks/>
          </p:cNvSpPr>
          <p:nvPr/>
        </p:nvSpPr>
        <p:spPr bwMode="auto">
          <a:xfrm>
            <a:off x="0" y="0"/>
            <a:ext cx="12192000" cy="1440000"/>
          </a:xfrm>
          <a:prstGeom prst="rect">
            <a:avLst/>
          </a:prstGeom>
          <a:solidFill>
            <a:schemeClr val="tx1"/>
          </a:solid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altLang="it-IT" sz="4500">
                <a:solidFill>
                  <a:schemeClr val="bg1"/>
                </a:solidFill>
                <a:latin typeface="+mn-lt"/>
                <a:ea typeface="+mn-ea"/>
                <a:cs typeface="+mn-cs"/>
              </a:rPr>
              <a:t>Il dramma delle norme digitali</a:t>
            </a:r>
          </a:p>
          <a:p>
            <a:pPr algn="ctr"/>
            <a:r>
              <a:rPr lang="it-IT" altLang="it-IT" sz="4500">
                <a:solidFill>
                  <a:schemeClr val="bg1"/>
                </a:solidFill>
                <a:latin typeface="+mn-lt"/>
                <a:ea typeface="+mn-ea"/>
                <a:cs typeface="+mn-cs"/>
              </a:rPr>
              <a:t>e della loro mancata execution</a:t>
            </a:r>
            <a:endParaRPr lang="en-US" altLang="it-IT" sz="4500">
              <a:solidFill>
                <a:schemeClr val="bg1"/>
              </a:solidFill>
              <a:latin typeface="+mn-lt"/>
              <a:ea typeface="+mn-ea"/>
              <a:cs typeface="+mn-cs"/>
            </a:endParaRPr>
          </a:p>
        </p:txBody>
      </p:sp>
    </p:spTree>
    <p:extLst>
      <p:ext uri="{BB962C8B-B14F-4D97-AF65-F5344CB8AC3E}">
        <p14:creationId xmlns:p14="http://schemas.microsoft.com/office/powerpoint/2010/main" val="21693742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0" y="0"/>
            <a:ext cx="12192000" cy="1440000"/>
          </a:xfrm>
          <a:prstGeom prst="rect">
            <a:avLst/>
          </a:prstGeom>
          <a:solidFill>
            <a:schemeClr val="tx1"/>
          </a:solid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altLang="it-IT" sz="4500" dirty="0">
                <a:solidFill>
                  <a:schemeClr val="bg1"/>
                </a:solidFill>
                <a:latin typeface="+mn-lt"/>
                <a:ea typeface="+mn-ea"/>
                <a:cs typeface="+mn-cs"/>
              </a:rPr>
              <a:t>Letteratura inerente al</a:t>
            </a:r>
          </a:p>
          <a:p>
            <a:pPr algn="ctr"/>
            <a:r>
              <a:rPr lang="it-IT" altLang="it-IT" sz="4500" dirty="0">
                <a:solidFill>
                  <a:schemeClr val="bg1"/>
                </a:solidFill>
                <a:latin typeface="+mn-lt"/>
                <a:ea typeface="+mn-ea"/>
                <a:cs typeface="+mn-cs"/>
              </a:rPr>
              <a:t>Codice dell’Amministrazione Digitale</a:t>
            </a:r>
            <a:endParaRPr lang="en-US" altLang="it-IT" sz="4500" dirty="0">
              <a:solidFill>
                <a:schemeClr val="bg1"/>
              </a:solidFill>
              <a:latin typeface="+mn-lt"/>
              <a:ea typeface="+mn-ea"/>
              <a:cs typeface="+mn-cs"/>
            </a:endParaRPr>
          </a:p>
        </p:txBody>
      </p:sp>
      <p:pic>
        <p:nvPicPr>
          <p:cNvPr id="4" name="Immagine 3">
            <a:extLst>
              <a:ext uri="{FF2B5EF4-FFF2-40B4-BE49-F238E27FC236}">
                <a16:creationId xmlns:a16="http://schemas.microsoft.com/office/drawing/2014/main" id="{ECE872D9-B7DC-46FA-B433-04FBFDB5FA50}"/>
              </a:ext>
            </a:extLst>
          </p:cNvPr>
          <p:cNvPicPr>
            <a:picLocks noChangeAspect="1"/>
          </p:cNvPicPr>
          <p:nvPr/>
        </p:nvPicPr>
        <p:blipFill rotWithShape="1">
          <a:blip r:embed="rId2">
            <a:extLst>
              <a:ext uri="{28A0092B-C50C-407E-A947-70E740481C1C}">
                <a14:useLocalDpi xmlns:a14="http://schemas.microsoft.com/office/drawing/2010/main" val="0"/>
              </a:ext>
            </a:extLst>
          </a:blip>
          <a:srcRect l="18000" t="16206" r="14731" b="16513"/>
          <a:stretch/>
        </p:blipFill>
        <p:spPr>
          <a:xfrm>
            <a:off x="2416702" y="2082019"/>
            <a:ext cx="7358596" cy="41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61649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200000"/>
                    </a14:imgEffect>
                    <a14:imgEffect>
                      <a14:brightnessContrast bright="20000" contrast="20000"/>
                    </a14:imgEffect>
                  </a14:imgLayer>
                </a14:imgProps>
              </a:ext>
            </a:extLst>
          </a:blip>
          <a:srcRect l="3033" r="6185" b="9218"/>
          <a:stretch/>
        </p:blipFill>
        <p:spPr>
          <a:xfrm>
            <a:off x="0" y="0"/>
            <a:ext cx="12192000" cy="6858000"/>
          </a:xfrm>
          <a:prstGeom prst="rect">
            <a:avLst/>
          </a:prstGeom>
        </p:spPr>
      </p:pic>
      <p:sp>
        <p:nvSpPr>
          <p:cNvPr id="7" name="Rettangolo 6">
            <a:extLst>
              <a:ext uri="{FF2B5EF4-FFF2-40B4-BE49-F238E27FC236}">
                <a16:creationId xmlns:a16="http://schemas.microsoft.com/office/drawing/2014/main" id="{9A3B5B22-692E-4810-8308-FC1EF2C088E2}"/>
              </a:ext>
            </a:extLst>
          </p:cNvPr>
          <p:cNvSpPr/>
          <p:nvPr/>
        </p:nvSpPr>
        <p:spPr>
          <a:xfrm>
            <a:off x="1" y="2529000"/>
            <a:ext cx="12191999" cy="1800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6000" b="0" i="0" u="none" strike="noStrike" kern="1200" cap="none" spc="0" normalizeH="0" baseline="0" noProof="0" dirty="0">
                <a:ln>
                  <a:noFill/>
                </a:ln>
                <a:solidFill>
                  <a:prstClr val="black"/>
                </a:solidFill>
                <a:effectLst/>
                <a:uLnTx/>
                <a:uFillTx/>
                <a:latin typeface="Calibri" panose="020F0502020204030204"/>
                <a:ea typeface="+mn-ea"/>
                <a:cs typeface="+mn-cs"/>
              </a:rPr>
              <a:t>Dinamicità</a:t>
            </a:r>
          </a:p>
        </p:txBody>
      </p:sp>
    </p:spTree>
    <p:extLst>
      <p:ext uri="{BB962C8B-B14F-4D97-AF65-F5344CB8AC3E}">
        <p14:creationId xmlns:p14="http://schemas.microsoft.com/office/powerpoint/2010/main" val="26454196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2" descr="http://themuddpartnership.com/wp-content/uploads/2013/07/The-Mudd-Partnership-Managing-Complexity-for-Super-Performance-1024x858.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1297" r="3063" b="35746"/>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tangolo 1"/>
          <p:cNvSpPr>
            <a:spLocks noChangeArrowheads="1"/>
          </p:cNvSpPr>
          <p:nvPr/>
        </p:nvSpPr>
        <p:spPr bwMode="auto">
          <a:xfrm>
            <a:off x="0" y="2529000"/>
            <a:ext cx="12192000" cy="1800000"/>
          </a:xfrm>
          <a:prstGeom prst="rect">
            <a:avLst/>
          </a:prstGeom>
          <a:solidFill>
            <a:schemeClr val="bg1">
              <a:alpha val="80000"/>
            </a:schemeClr>
          </a:solidFill>
          <a:ln>
            <a:noFill/>
          </a:ln>
        </p:spPr>
        <p:txBody>
          <a:bodyPr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a:defRPr/>
            </a:pPr>
            <a:r>
              <a:rPr lang="it-IT" altLang="it-IT" sz="4000" dirty="0">
                <a:latin typeface="+mn-lt"/>
                <a:ea typeface="+mj-ea"/>
                <a:cs typeface="Franklin Gothic Medium" panose="020B0603020102020204" pitchFamily="34" charset="0"/>
              </a:rPr>
              <a:t>Norme di complessità inaudita, che risultano inapplicabili</a:t>
            </a:r>
          </a:p>
          <a:p>
            <a:pPr algn="ctr">
              <a:defRPr/>
            </a:pPr>
            <a:r>
              <a:rPr lang="it-IT" altLang="it-IT" sz="4000" dirty="0">
                <a:latin typeface="+mn-lt"/>
                <a:ea typeface="+mj-ea"/>
                <a:cs typeface="Franklin Gothic Medium" panose="020B0603020102020204" pitchFamily="34" charset="0"/>
              </a:rPr>
              <a:t>anche per le grandi Pubbliche Amministrazioni</a:t>
            </a:r>
          </a:p>
        </p:txBody>
      </p:sp>
    </p:spTree>
    <p:extLst>
      <p:ext uri="{BB962C8B-B14F-4D97-AF65-F5344CB8AC3E}">
        <p14:creationId xmlns:p14="http://schemas.microsoft.com/office/powerpoint/2010/main" val="37595069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egnaposto contenuto 1">
            <a:extLst>
              <a:ext uri="{FF2B5EF4-FFF2-40B4-BE49-F238E27FC236}">
                <a16:creationId xmlns:a16="http://schemas.microsoft.com/office/drawing/2014/main" id="{2CEA35B7-292E-431D-A85D-1C8DB654F028}"/>
              </a:ext>
            </a:extLst>
          </p:cNvPr>
          <p:cNvSpPr txBox="1">
            <a:spLocks/>
          </p:cNvSpPr>
          <p:nvPr/>
        </p:nvSpPr>
        <p:spPr>
          <a:xfrm>
            <a:off x="6103664" y="0"/>
            <a:ext cx="5642856" cy="6858000"/>
          </a:xfrm>
          <a:prstGeom prst="rect">
            <a:avLst/>
          </a:prstGeom>
          <a:noFill/>
        </p:spPr>
        <p:txBody>
          <a:bodyPr anchor="ctr">
            <a:noAutofit/>
          </a:bodyPr>
          <a:lstStyle>
            <a:lvl1pPr marL="0" indent="0" algn="l" rtl="0" eaLnBrk="1" latinLnBrk="0" hangingPunct="1">
              <a:spcBef>
                <a:spcPts val="580"/>
              </a:spcBef>
              <a:buClr>
                <a:schemeClr val="accent1"/>
              </a:buClr>
              <a:buSzPct val="85000"/>
              <a:buFont typeface="Wingdings 2"/>
              <a:buNone/>
              <a:defRPr kumimoji="0" sz="2400" kern="1200">
                <a:solidFill>
                  <a:schemeClr val="tx1">
                    <a:tint val="75000"/>
                  </a:schemeClr>
                </a:solidFill>
                <a:latin typeface="+mn-lt"/>
                <a:ea typeface="+mn-ea"/>
                <a:cs typeface="+mn-cs"/>
              </a:defRPr>
            </a:lvl1pPr>
            <a:lvl2pPr marL="548640" indent="-228600" algn="l" rtl="0" eaLnBrk="1" latinLnBrk="0" hangingPunct="1">
              <a:spcBef>
                <a:spcPts val="370"/>
              </a:spcBef>
              <a:buClr>
                <a:schemeClr val="accent2"/>
              </a:buClr>
              <a:buSzPct val="85000"/>
              <a:buFont typeface="Wingdings 2"/>
              <a:buNone/>
              <a:defRPr kumimoji="0" sz="1800" kern="1200">
                <a:solidFill>
                  <a:schemeClr val="tx1">
                    <a:tint val="75000"/>
                  </a:schemeClr>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None/>
              <a:defRPr kumimoji="0" sz="1600" kern="1200">
                <a:solidFill>
                  <a:schemeClr val="tx1">
                    <a:tint val="75000"/>
                  </a:schemeClr>
                </a:solidFill>
                <a:latin typeface="+mn-lt"/>
                <a:ea typeface="+mn-ea"/>
                <a:cs typeface="+mn-cs"/>
              </a:defRPr>
            </a:lvl3pPr>
            <a:lvl4pPr marL="1097280" indent="-228600" algn="l" rtl="0" eaLnBrk="1" latinLnBrk="0" hangingPunct="1">
              <a:spcBef>
                <a:spcPts val="370"/>
              </a:spcBef>
              <a:buClr>
                <a:schemeClr val="accent3"/>
              </a:buClr>
              <a:buSzPct val="80000"/>
              <a:buFont typeface="Wingdings 2"/>
              <a:buNone/>
              <a:defRPr kumimoji="0" sz="1400" kern="1200">
                <a:solidFill>
                  <a:schemeClr val="tx1">
                    <a:tint val="75000"/>
                  </a:schemeClr>
                </a:solidFill>
                <a:latin typeface="+mn-lt"/>
                <a:ea typeface="+mn-ea"/>
                <a:cs typeface="+mn-cs"/>
              </a:defRPr>
            </a:lvl4pPr>
            <a:lvl5pPr marL="1371600" indent="-228600" algn="l" rtl="0" eaLnBrk="1" latinLnBrk="0" hangingPunct="1">
              <a:spcBef>
                <a:spcPts val="370"/>
              </a:spcBef>
              <a:buClr>
                <a:schemeClr val="accent3"/>
              </a:buClr>
              <a:buFontTx/>
              <a:buNone/>
              <a:defRPr kumimoji="0" sz="1400" kern="1200">
                <a:solidFill>
                  <a:schemeClr val="tx1">
                    <a:tint val="75000"/>
                  </a:schemeClr>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580"/>
              </a:spcBef>
              <a:spcAft>
                <a:spcPts val="0"/>
              </a:spcAft>
              <a:buClr>
                <a:srgbClr val="4472C4"/>
              </a:buClr>
              <a:buSzPct val="85000"/>
              <a:buFont typeface="Wingdings 2"/>
              <a:buNone/>
              <a:tabLst/>
              <a:defRPr/>
            </a:pPr>
            <a:r>
              <a:rPr kumimoji="0" lang="it-IT" sz="2800" b="0" i="0" u="none" strike="noStrike" kern="1200" cap="none" spc="0" normalizeH="0" baseline="0" noProof="0" dirty="0">
                <a:ln>
                  <a:noFill/>
                </a:ln>
                <a:solidFill>
                  <a:prstClr val="white"/>
                </a:solidFill>
                <a:effectLst/>
                <a:uLnTx/>
                <a:uFillTx/>
                <a:latin typeface="Calibri" panose="020F0502020204030204"/>
                <a:ea typeface="+mn-ea"/>
                <a:cs typeface="+mn-cs"/>
              </a:rPr>
              <a:t>La fattibilità, questa sconosciuta.</a:t>
            </a:r>
          </a:p>
          <a:p>
            <a:pPr marL="0" marR="0" lvl="0" indent="0" algn="just" defTabSz="914400" rtl="0" eaLnBrk="1" fontAlgn="auto" latinLnBrk="0" hangingPunct="1">
              <a:lnSpc>
                <a:spcPct val="100000"/>
              </a:lnSpc>
              <a:spcBef>
                <a:spcPts val="580"/>
              </a:spcBef>
              <a:spcAft>
                <a:spcPts val="0"/>
              </a:spcAft>
              <a:buClr>
                <a:srgbClr val="4472C4"/>
              </a:buClr>
              <a:buSzPct val="85000"/>
              <a:buFont typeface="Wingdings 2"/>
              <a:buNone/>
              <a:tabLst/>
              <a:defRPr/>
            </a:pPr>
            <a:endParaRPr lang="it-IT" sz="2800" dirty="0">
              <a:solidFill>
                <a:prstClr val="white"/>
              </a:solidFill>
              <a:latin typeface="Calibri" panose="020F0502020204030204"/>
            </a:endParaRPr>
          </a:p>
          <a:p>
            <a:pPr marL="0" marR="0" lvl="0" indent="0" algn="just" defTabSz="914400" rtl="0" eaLnBrk="1" fontAlgn="auto" latinLnBrk="0" hangingPunct="1">
              <a:lnSpc>
                <a:spcPct val="100000"/>
              </a:lnSpc>
              <a:spcBef>
                <a:spcPts val="580"/>
              </a:spcBef>
              <a:spcAft>
                <a:spcPts val="0"/>
              </a:spcAft>
              <a:buClr>
                <a:srgbClr val="4472C4"/>
              </a:buClr>
              <a:buSzPct val="85000"/>
              <a:buFont typeface="Wingdings 2"/>
              <a:buNone/>
              <a:tabLst/>
              <a:defRPr/>
            </a:pPr>
            <a:r>
              <a:rPr kumimoji="0" lang="it-IT" sz="2800" b="0" i="0" u="none" strike="noStrike" kern="1200" cap="none" spc="0" normalizeH="0" baseline="0" noProof="0" dirty="0">
                <a:ln>
                  <a:noFill/>
                </a:ln>
                <a:solidFill>
                  <a:prstClr val="white"/>
                </a:solidFill>
                <a:effectLst/>
                <a:uLnTx/>
                <a:uFillTx/>
                <a:latin typeface="Calibri" panose="020F0502020204030204"/>
                <a:ea typeface="+mn-ea"/>
                <a:cs typeface="+mn-cs"/>
              </a:rPr>
              <a:t>Nessun Governo e nessun legislatore si è mai preoccupato della fattibilità organizzativa, tecnica e manageriale dei progetti, attività e adempimenti, ma solo della loro copertura economica.</a:t>
            </a:r>
          </a:p>
        </p:txBody>
      </p:sp>
    </p:spTree>
    <p:extLst>
      <p:ext uri="{BB962C8B-B14F-4D97-AF65-F5344CB8AC3E}">
        <p14:creationId xmlns:p14="http://schemas.microsoft.com/office/powerpoint/2010/main" val="4827902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testo, mappa&#10;&#10;Descrizione generata automaticamente">
            <a:extLst>
              <a:ext uri="{FF2B5EF4-FFF2-40B4-BE49-F238E27FC236}">
                <a16:creationId xmlns:a16="http://schemas.microsoft.com/office/drawing/2014/main" id="{72C52E02-46FD-4F30-9535-104EF9D542AC}"/>
              </a:ext>
            </a:extLst>
          </p:cNvPr>
          <p:cNvPicPr>
            <a:picLocks noChangeAspect="1"/>
          </p:cNvPicPr>
          <p:nvPr/>
        </p:nvPicPr>
        <p:blipFill rotWithShape="1">
          <a:blip r:embed="rId2"/>
          <a:srcRect b="15414"/>
          <a:stretch/>
        </p:blipFill>
        <p:spPr>
          <a:xfrm>
            <a:off x="20" y="10"/>
            <a:ext cx="12191980" cy="6857990"/>
          </a:xfrm>
          <a:prstGeom prst="rect">
            <a:avLst/>
          </a:prstGeom>
        </p:spPr>
      </p:pic>
      <p:sp>
        <p:nvSpPr>
          <p:cNvPr id="3" name="Parallelogramma 2">
            <a:extLst>
              <a:ext uri="{FF2B5EF4-FFF2-40B4-BE49-F238E27FC236}">
                <a16:creationId xmlns:a16="http://schemas.microsoft.com/office/drawing/2014/main" id="{5D8247AA-D316-A68E-7AFD-01BEFC39CB2F}"/>
              </a:ext>
            </a:extLst>
          </p:cNvPr>
          <p:cNvSpPr/>
          <p:nvPr/>
        </p:nvSpPr>
        <p:spPr>
          <a:xfrm>
            <a:off x="336000" y="2529000"/>
            <a:ext cx="11520000" cy="1800000"/>
          </a:xfrm>
          <a:prstGeom prst="parallelogram">
            <a:avLst>
              <a:gd name="adj" fmla="val 59492"/>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000" b="0" i="0" u="none" strike="noStrike" kern="1200" cap="none" spc="0" normalizeH="0" baseline="0" noProof="0" dirty="0">
                <a:ln>
                  <a:noFill/>
                </a:ln>
                <a:solidFill>
                  <a:prstClr val="white"/>
                </a:solidFill>
                <a:effectLst/>
                <a:uLnTx/>
                <a:uFillTx/>
                <a:latin typeface="Calibri Light" panose="020F0302020204030204"/>
                <a:ea typeface="+mn-ea"/>
                <a:cs typeface="+mn-cs"/>
              </a:rPr>
              <a:t>A che punto è l’Italia?</a:t>
            </a:r>
          </a:p>
        </p:txBody>
      </p:sp>
    </p:spTree>
    <p:extLst>
      <p:ext uri="{BB962C8B-B14F-4D97-AF65-F5344CB8AC3E}">
        <p14:creationId xmlns:p14="http://schemas.microsoft.com/office/powerpoint/2010/main" val="18669600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D9E2F3"/>
        </a:solidFill>
        <a:effectLst/>
      </p:bgPr>
    </p:bg>
    <p:spTree>
      <p:nvGrpSpPr>
        <p:cNvPr id="1" name=""/>
        <p:cNvGrpSpPr/>
        <p:nvPr/>
      </p:nvGrpSpPr>
      <p:grpSpPr>
        <a:xfrm>
          <a:off x="0" y="0"/>
          <a:ext cx="0" cy="0"/>
          <a:chOff x="0" y="0"/>
          <a:chExt cx="0" cy="0"/>
        </a:xfrm>
      </p:grpSpPr>
      <p:sp>
        <p:nvSpPr>
          <p:cNvPr id="2" name="Segnaposto contenuto 2">
            <a:extLst>
              <a:ext uri="{FF2B5EF4-FFF2-40B4-BE49-F238E27FC236}">
                <a16:creationId xmlns:a16="http://schemas.microsoft.com/office/drawing/2014/main" id="{DBF4EE44-361C-4B35-BDD7-23BF63DC4CDE}"/>
              </a:ext>
            </a:extLst>
          </p:cNvPr>
          <p:cNvSpPr txBox="1">
            <a:spLocks/>
          </p:cNvSpPr>
          <p:nvPr/>
        </p:nvSpPr>
        <p:spPr>
          <a:xfrm>
            <a:off x="1041009" y="2700997"/>
            <a:ext cx="10100603" cy="3636498"/>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base" latinLnBrk="0" hangingPunct="1">
              <a:lnSpc>
                <a:spcPct val="90000"/>
              </a:lnSpc>
              <a:spcBef>
                <a:spcPct val="0"/>
              </a:spcBef>
              <a:spcAft>
                <a:spcPts val="0"/>
              </a:spcAft>
              <a:buClrTx/>
              <a:buSzTx/>
              <a:buFont typeface="Arial" panose="020B0604020202020204" pitchFamily="34" charset="0"/>
              <a:buNone/>
              <a:tabLst/>
              <a:defRPr/>
            </a:pPr>
            <a:r>
              <a:rPr kumimoji="0" lang="it-IT" sz="3200" b="0" i="0" u="none" strike="noStrike" kern="1200" cap="none" spc="0" normalizeH="0" baseline="0" noProof="0" dirty="0">
                <a:ln>
                  <a:noFill/>
                </a:ln>
                <a:solidFill>
                  <a:sysClr val="windowText" lastClr="000000"/>
                </a:solidFill>
                <a:effectLst/>
                <a:uLnTx/>
                <a:uFillTx/>
                <a:latin typeface="Calibri Light" panose="020F0302020204030204"/>
                <a:ea typeface="+mn-ea"/>
                <a:cs typeface="+mn-cs"/>
              </a:rPr>
              <a:t>Le relazioni DESI (indice di digitalizzazione dell'economia e della società) sono lo strumento mediante cui la Commissione Europea monitora la competitività digitale degli stati membri dal 2014. L'insieme di relazioni si compone di profili nazionali e di capitoli tematici.</a:t>
            </a:r>
          </a:p>
        </p:txBody>
      </p:sp>
      <p:sp>
        <p:nvSpPr>
          <p:cNvPr id="4" name="Parallelogramma 3">
            <a:extLst>
              <a:ext uri="{FF2B5EF4-FFF2-40B4-BE49-F238E27FC236}">
                <a16:creationId xmlns:a16="http://schemas.microsoft.com/office/drawing/2014/main" id="{F4AE94F3-8743-498E-9BA6-5572CD4F0899}"/>
              </a:ext>
            </a:extLst>
          </p:cNvPr>
          <p:cNvSpPr/>
          <p:nvPr/>
        </p:nvSpPr>
        <p:spPr>
          <a:xfrm>
            <a:off x="331310" y="900997"/>
            <a:ext cx="11520000" cy="1800000"/>
          </a:xfrm>
          <a:prstGeom prst="parallelogram">
            <a:avLst>
              <a:gd name="adj" fmla="val 59492"/>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000" b="0" i="0" u="none" strike="noStrike" kern="1200" cap="none" spc="0" normalizeH="0" baseline="0" noProof="0" dirty="0">
                <a:ln>
                  <a:noFill/>
                </a:ln>
                <a:solidFill>
                  <a:prstClr val="white"/>
                </a:solidFill>
                <a:effectLst/>
                <a:uLnTx/>
                <a:uFillTx/>
                <a:latin typeface="Calibri Light" panose="020F0302020204030204"/>
                <a:ea typeface="+mn-ea"/>
                <a:cs typeface="+mn-cs"/>
              </a:rPr>
              <a:t>Digital Economy and Society Index (DESI)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000" b="0" i="0" u="none" strike="noStrike" kern="1200" cap="none" spc="0" normalizeH="0" baseline="0" noProof="0" dirty="0">
                <a:ln>
                  <a:noFill/>
                </a:ln>
                <a:solidFill>
                  <a:prstClr val="white"/>
                </a:solidFill>
                <a:effectLst/>
                <a:uLnTx/>
                <a:uFillTx/>
                <a:latin typeface="Calibri Light" panose="020F0302020204030204"/>
                <a:ea typeface="+mn-ea"/>
                <a:cs typeface="+mn-cs"/>
              </a:rPr>
              <a:t>e la situazione italiana</a:t>
            </a:r>
          </a:p>
        </p:txBody>
      </p:sp>
    </p:spTree>
    <p:extLst>
      <p:ext uri="{BB962C8B-B14F-4D97-AF65-F5344CB8AC3E}">
        <p14:creationId xmlns:p14="http://schemas.microsoft.com/office/powerpoint/2010/main" val="28458577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2FE31016-0E5F-4FC9-A310-EC78128EE733}"/>
              </a:ext>
            </a:extLst>
          </p:cNvPr>
          <p:cNvSpPr/>
          <p:nvPr/>
        </p:nvSpPr>
        <p:spPr>
          <a:xfrm>
            <a:off x="196949" y="552450"/>
            <a:ext cx="6625882" cy="6305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it-IT" sz="26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Nel 2021 la Commissione ha adeguato il DESI affinché rispecchiasse le due principali iniziative politiche che avranno un impatto sulla trasformazione digitale nell’UE nel corso dei prossimi anni: il dispositivo per la ripresa e la resilienza e la bussola per il decennio digitale.</a:t>
            </a:r>
          </a:p>
        </p:txBody>
      </p:sp>
      <p:sp>
        <p:nvSpPr>
          <p:cNvPr id="7" name="Title 1">
            <a:extLst>
              <a:ext uri="{FF2B5EF4-FFF2-40B4-BE49-F238E27FC236}">
                <a16:creationId xmlns:a16="http://schemas.microsoft.com/office/drawing/2014/main" id="{96E45322-9D60-4BE3-B813-83AD2341D0E5}"/>
              </a:ext>
            </a:extLst>
          </p:cNvPr>
          <p:cNvSpPr txBox="1">
            <a:spLocks/>
          </p:cNvSpPr>
          <p:nvPr/>
        </p:nvSpPr>
        <p:spPr bwMode="auto">
          <a:xfrm>
            <a:off x="196949" y="0"/>
            <a:ext cx="6625882" cy="1538514"/>
          </a:xfrm>
          <a:prstGeom prst="rect">
            <a:avLst/>
          </a:prstGeom>
          <a:no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altLang="it-IT" sz="4500" b="0" i="0" u="none" strike="noStrike" kern="1200" cap="none" spc="0" normalizeH="0" baseline="0" noProof="0" dirty="0">
                <a:ln>
                  <a:noFill/>
                </a:ln>
                <a:solidFill>
                  <a:sysClr val="windowText" lastClr="000000"/>
                </a:solidFill>
                <a:effectLst/>
                <a:uLnTx/>
                <a:uFillTx/>
                <a:latin typeface="Calibri" panose="020F0502020204030204"/>
                <a:ea typeface="+mj-ea"/>
                <a:cs typeface="+mj-cs"/>
              </a:rPr>
              <a:t>Premessa</a:t>
            </a:r>
          </a:p>
        </p:txBody>
      </p:sp>
      <p:pic>
        <p:nvPicPr>
          <p:cNvPr id="3" name="Immagine 2">
            <a:extLst>
              <a:ext uri="{FF2B5EF4-FFF2-40B4-BE49-F238E27FC236}">
                <a16:creationId xmlns:a16="http://schemas.microsoft.com/office/drawing/2014/main" id="{D6362F97-2119-4B45-9802-C3C8F17004BD}"/>
              </a:ext>
            </a:extLst>
          </p:cNvPr>
          <p:cNvPicPr>
            <a:picLocks noChangeAspect="1"/>
          </p:cNvPicPr>
          <p:nvPr/>
        </p:nvPicPr>
        <p:blipFill>
          <a:blip r:embed="rId2"/>
          <a:stretch>
            <a:fillRect/>
          </a:stretch>
        </p:blipFill>
        <p:spPr>
          <a:xfrm>
            <a:off x="7342308" y="1933008"/>
            <a:ext cx="4320000" cy="2991984"/>
          </a:xfrm>
          <a:prstGeom prst="rect">
            <a:avLst/>
          </a:prstGeom>
        </p:spPr>
      </p:pic>
    </p:spTree>
    <p:extLst>
      <p:ext uri="{BB962C8B-B14F-4D97-AF65-F5344CB8AC3E}">
        <p14:creationId xmlns:p14="http://schemas.microsoft.com/office/powerpoint/2010/main" val="34174179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2FE31016-0E5F-4FC9-A310-EC78128EE733}"/>
              </a:ext>
            </a:extLst>
          </p:cNvPr>
          <p:cNvSpPr/>
          <p:nvPr/>
        </p:nvSpPr>
        <p:spPr>
          <a:xfrm>
            <a:off x="196949" y="0"/>
            <a:ext cx="662588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it-IT" sz="26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Per allineare il DESI ai quattro punti cardinali e agli obiettivi nell’ambito della bussola per il digitale, migliorare la metodologia e tener conto dei più recenti sviluppi tecnologici e politici, la Commissione ha apportato una serie di modifiche dall’edizione 2021 del DESI.</a:t>
            </a: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it-IT" sz="26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it-IT" sz="26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Gli indicatori sono ora strutturati in base ai quattro settori principali della bussola per il digitale, che sostituiscono la precedente struttura a cinque dimensioni. Undici degli indicatori DESI 2021 e 2022 misurano gli obiettivi stabiliti nella bussola per il digitale.</a:t>
            </a:r>
          </a:p>
        </p:txBody>
      </p:sp>
      <p:pic>
        <p:nvPicPr>
          <p:cNvPr id="3" name="Immagine 2">
            <a:extLst>
              <a:ext uri="{FF2B5EF4-FFF2-40B4-BE49-F238E27FC236}">
                <a16:creationId xmlns:a16="http://schemas.microsoft.com/office/drawing/2014/main" id="{D6362F97-2119-4B45-9802-C3C8F17004BD}"/>
              </a:ext>
            </a:extLst>
          </p:cNvPr>
          <p:cNvPicPr>
            <a:picLocks noChangeAspect="1"/>
          </p:cNvPicPr>
          <p:nvPr/>
        </p:nvPicPr>
        <p:blipFill>
          <a:blip r:embed="rId2"/>
          <a:stretch>
            <a:fillRect/>
          </a:stretch>
        </p:blipFill>
        <p:spPr>
          <a:xfrm>
            <a:off x="7342311" y="1933008"/>
            <a:ext cx="4320000" cy="2991984"/>
          </a:xfrm>
          <a:prstGeom prst="rect">
            <a:avLst/>
          </a:prstGeom>
        </p:spPr>
      </p:pic>
    </p:spTree>
    <p:extLst>
      <p:ext uri="{BB962C8B-B14F-4D97-AF65-F5344CB8AC3E}">
        <p14:creationId xmlns:p14="http://schemas.microsoft.com/office/powerpoint/2010/main" val="22730219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2FE31016-0E5F-4FC9-A310-EC78128EE733}"/>
              </a:ext>
            </a:extLst>
          </p:cNvPr>
          <p:cNvSpPr/>
          <p:nvPr/>
        </p:nvSpPr>
        <p:spPr>
          <a:xfrm>
            <a:off x="196949" y="0"/>
            <a:ext cx="66118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A causa della non confrontabilità tra i valori del DESI 2020 e i successivi, la performance italiana del 2021 è stata oggetto di accese discussioni.</a:t>
            </a: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Difatti, molti hanno ritenuto che alcuni dei passi in avanti fatti dal nostro Paese fossero dovuti a questioni legate alle caratteristiche dei nuovi parametri presi in considerazione per il calcolo, e non alla maturazione di reali contenuti.</a:t>
            </a:r>
          </a:p>
        </p:txBody>
      </p:sp>
      <p:pic>
        <p:nvPicPr>
          <p:cNvPr id="3" name="Immagine 2">
            <a:extLst>
              <a:ext uri="{FF2B5EF4-FFF2-40B4-BE49-F238E27FC236}">
                <a16:creationId xmlns:a16="http://schemas.microsoft.com/office/drawing/2014/main" id="{D6362F97-2119-4B45-9802-C3C8F17004BD}"/>
              </a:ext>
            </a:extLst>
          </p:cNvPr>
          <p:cNvPicPr>
            <a:picLocks noChangeAspect="1"/>
          </p:cNvPicPr>
          <p:nvPr/>
        </p:nvPicPr>
        <p:blipFill>
          <a:blip r:embed="rId2"/>
          <a:stretch>
            <a:fillRect/>
          </a:stretch>
        </p:blipFill>
        <p:spPr>
          <a:xfrm>
            <a:off x="7328242" y="1933008"/>
            <a:ext cx="4320000" cy="2991984"/>
          </a:xfrm>
          <a:prstGeom prst="rect">
            <a:avLst/>
          </a:prstGeom>
        </p:spPr>
      </p:pic>
    </p:spTree>
    <p:extLst>
      <p:ext uri="{BB962C8B-B14F-4D97-AF65-F5344CB8AC3E}">
        <p14:creationId xmlns:p14="http://schemas.microsoft.com/office/powerpoint/2010/main" val="19983060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2FE31016-0E5F-4FC9-A310-EC78128EE733}"/>
              </a:ext>
            </a:extLst>
          </p:cNvPr>
          <p:cNvSpPr/>
          <p:nvPr/>
        </p:nvSpPr>
        <p:spPr>
          <a:xfrm>
            <a:off x="196949" y="0"/>
            <a:ext cx="66118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Pur senza toni polemici, riteniamo nostro compito sottolineare che fino al 2020 l’Italia ha sempre ricoperto posizioni molto basse nell’ambito </a:t>
            </a:r>
            <a:r>
              <a:rPr kumimoji="0" lang="it-IT" sz="2800" b="0" i="0" u="none" strike="noStrike" kern="1200" cap="none" spc="0" normalizeH="0" baseline="0" noProof="0">
                <a:ln>
                  <a:noFill/>
                </a:ln>
                <a:solidFill>
                  <a:prstClr val="black"/>
                </a:solidFill>
                <a:effectLst/>
                <a:uLnTx/>
                <a:uFillTx/>
                <a:latin typeface="Calibri" panose="020F0502020204030204"/>
                <a:ea typeface="+mn-ea"/>
                <a:cs typeface="+mn-cs"/>
                <a:sym typeface="Arial"/>
              </a:rPr>
              <a:t>della classifica DESI</a:t>
            </a: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 È altresì indubbio che dal 2017 il nostro Paese sta facendo dei concreti passi in avanti.</a:t>
            </a:r>
          </a:p>
          <a:p>
            <a:pPr marL="0" marR="0" lvl="0" indent="0" algn="just" defTabSz="914377" rtl="0" eaLnBrk="1" fontAlgn="auto" latinLnBrk="0" hangingPunct="1">
              <a:lnSpc>
                <a:spcPct val="100000"/>
              </a:lnSpc>
              <a:spcBef>
                <a:spcPts val="0"/>
              </a:spcBef>
              <a:spcAft>
                <a:spcPts val="0"/>
              </a:spcAft>
              <a:buClrTx/>
              <a:buSzTx/>
              <a:buFontTx/>
              <a:buNone/>
              <a:tabLst/>
              <a:defRPr/>
            </a:pPr>
            <a:endParaRPr lang="it-IT" sz="2800" dirty="0">
              <a:solidFill>
                <a:prstClr val="black"/>
              </a:solidFill>
              <a:latin typeface="Calibri" panose="020F0502020204030204"/>
              <a:sym typeface="Arial"/>
            </a:endParaRP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Come spesso accade la verità giace (indicativamente</a:t>
            </a:r>
            <a:r>
              <a:rPr lang="it-IT" sz="2800" dirty="0">
                <a:solidFill>
                  <a:prstClr val="black"/>
                </a:solidFill>
                <a:latin typeface="Calibri" panose="020F0502020204030204"/>
                <a:sym typeface="Arial"/>
              </a:rPr>
              <a:t>) </a:t>
            </a: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nel mezzo.</a:t>
            </a:r>
          </a:p>
        </p:txBody>
      </p:sp>
      <p:pic>
        <p:nvPicPr>
          <p:cNvPr id="3" name="Immagine 2">
            <a:extLst>
              <a:ext uri="{FF2B5EF4-FFF2-40B4-BE49-F238E27FC236}">
                <a16:creationId xmlns:a16="http://schemas.microsoft.com/office/drawing/2014/main" id="{D6362F97-2119-4B45-9802-C3C8F17004BD}"/>
              </a:ext>
            </a:extLst>
          </p:cNvPr>
          <p:cNvPicPr>
            <a:picLocks noChangeAspect="1"/>
          </p:cNvPicPr>
          <p:nvPr/>
        </p:nvPicPr>
        <p:blipFill>
          <a:blip r:embed="rId2"/>
          <a:stretch>
            <a:fillRect/>
          </a:stretch>
        </p:blipFill>
        <p:spPr>
          <a:xfrm>
            <a:off x="7328242" y="1933008"/>
            <a:ext cx="4320000" cy="2991984"/>
          </a:xfrm>
          <a:prstGeom prst="rect">
            <a:avLst/>
          </a:prstGeom>
        </p:spPr>
      </p:pic>
    </p:spTree>
    <p:extLst>
      <p:ext uri="{BB962C8B-B14F-4D97-AF65-F5344CB8AC3E}">
        <p14:creationId xmlns:p14="http://schemas.microsoft.com/office/powerpoint/2010/main" val="33888156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1F96FDD-CAD9-4705-83DF-EC34B17A10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3644"/>
          </a:xfrm>
          <a:prstGeom prst="rect">
            <a:avLst/>
          </a:prstGeom>
        </p:spPr>
      </p:pic>
      <p:sp>
        <p:nvSpPr>
          <p:cNvPr id="4" name="Ovale 3">
            <a:extLst>
              <a:ext uri="{FF2B5EF4-FFF2-40B4-BE49-F238E27FC236}">
                <a16:creationId xmlns:a16="http://schemas.microsoft.com/office/drawing/2014/main" id="{7FAB4916-6B95-42AD-8684-E68C7060528E}"/>
              </a:ext>
            </a:extLst>
          </p:cNvPr>
          <p:cNvSpPr/>
          <p:nvPr/>
        </p:nvSpPr>
        <p:spPr>
          <a:xfrm>
            <a:off x="7272994" y="3446582"/>
            <a:ext cx="474492" cy="26966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76302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5E4CF1F-C782-A167-FAF9-9A7D21F91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5" name="Ovale 4">
            <a:extLst>
              <a:ext uri="{FF2B5EF4-FFF2-40B4-BE49-F238E27FC236}">
                <a16:creationId xmlns:a16="http://schemas.microsoft.com/office/drawing/2014/main" id="{886ED2CD-E430-9322-27A5-CC7FC8B858FB}"/>
              </a:ext>
            </a:extLst>
          </p:cNvPr>
          <p:cNvSpPr/>
          <p:nvPr/>
        </p:nvSpPr>
        <p:spPr>
          <a:xfrm>
            <a:off x="6636891" y="3314062"/>
            <a:ext cx="474492" cy="26966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8674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A378210C-D5C8-45BE-A621-9954758986B0}"/>
              </a:ext>
            </a:extLst>
          </p:cNvPr>
          <p:cNvSpPr/>
          <p:nvPr/>
        </p:nvSpPr>
        <p:spPr>
          <a:xfrm>
            <a:off x="351691" y="1264259"/>
            <a:ext cx="5458264" cy="5312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2600" b="0" i="0" u="none" strike="noStrike" kern="1200" cap="none" spc="0" normalizeH="0" baseline="0" noProof="0" dirty="0">
                <a:ln>
                  <a:noFill/>
                </a:ln>
                <a:solidFill>
                  <a:prstClr val="black"/>
                </a:solidFill>
                <a:effectLst/>
                <a:uLnTx/>
                <a:uFillTx/>
                <a:latin typeface="Calibri" panose="020F0502020204030204"/>
                <a:ea typeface="+mn-ea"/>
                <a:cs typeface="+mn-cs"/>
              </a:rPr>
              <a:t>Non ci possiamo occupare di digitale occasionalmente, ma dobbiamo farlo con continuità.</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2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2600" b="0" i="0" u="none" strike="noStrike" kern="1200" cap="none" spc="0" normalizeH="0" baseline="0" noProof="0" dirty="0">
                <a:ln>
                  <a:noFill/>
                </a:ln>
                <a:solidFill>
                  <a:prstClr val="black"/>
                </a:solidFill>
                <a:effectLst/>
                <a:uLnTx/>
                <a:uFillTx/>
                <a:latin typeface="Calibri" panose="020F0502020204030204"/>
                <a:ea typeface="+mn-ea"/>
                <a:cs typeface="+mn-cs"/>
              </a:rPr>
              <a:t>Se pensiamo di poter prendere una pausa per qualche anno dal digitale (ammesso che ciò sia fattibile), si rischia di ritrovarsi fuori dal mondo del lavoro, di far fatica a comprendere ciò che succede intorno a noi e di non poter cogliere una gran parte delle opportunità che la vita può offrire.</a:t>
            </a:r>
          </a:p>
        </p:txBody>
      </p:sp>
      <p:sp>
        <p:nvSpPr>
          <p:cNvPr id="3" name="Title 1">
            <a:extLst>
              <a:ext uri="{FF2B5EF4-FFF2-40B4-BE49-F238E27FC236}">
                <a16:creationId xmlns:a16="http://schemas.microsoft.com/office/drawing/2014/main" id="{DA7239DF-33E5-4803-8FA0-ADC152BF7800}"/>
              </a:ext>
            </a:extLst>
          </p:cNvPr>
          <p:cNvSpPr txBox="1">
            <a:spLocks/>
          </p:cNvSpPr>
          <p:nvPr/>
        </p:nvSpPr>
        <p:spPr bwMode="auto">
          <a:xfrm>
            <a:off x="0" y="281355"/>
            <a:ext cx="6096000" cy="1264260"/>
          </a:xfrm>
          <a:prstGeom prst="rect">
            <a:avLst/>
          </a:prstGeom>
          <a:noFill/>
          <a:ln>
            <a:noFill/>
          </a:ln>
          <a:extLst>
            <a:ext uri="{FAA26D3D-D897-4be2-8F04-BA451C77F1D7}"/>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it-IT" sz="4000" b="0" i="0" u="none" strike="noStrike" kern="1200" cap="none" spc="0" normalizeH="0" baseline="0" noProof="0" dirty="0" err="1">
                <a:ln>
                  <a:noFill/>
                </a:ln>
                <a:solidFill>
                  <a:prstClr val="black"/>
                </a:solidFill>
                <a:effectLst/>
                <a:uLnTx/>
                <a:uFillTx/>
                <a:latin typeface="Calibri" panose="020F0502020204030204"/>
                <a:ea typeface="+mj-ea"/>
                <a:cs typeface="+mj-cs"/>
              </a:rPr>
              <a:t>Dinamicità</a:t>
            </a:r>
            <a:endParaRPr kumimoji="0" lang="en-US" altLang="it-IT" sz="40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pic>
        <p:nvPicPr>
          <p:cNvPr id="6" name="Immagine 5">
            <a:extLst>
              <a:ext uri="{FF2B5EF4-FFF2-40B4-BE49-F238E27FC236}">
                <a16:creationId xmlns:a16="http://schemas.microsoft.com/office/drawing/2014/main" id="{AFE28CC6-8F49-405F-8E40-59CB31B1D22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rcRect l="24920" t="141" r="27883" b="241"/>
          <a:stretch/>
        </p:blipFill>
        <p:spPr>
          <a:xfrm>
            <a:off x="6096000" y="0"/>
            <a:ext cx="6096000" cy="6858000"/>
          </a:xfrm>
          <a:prstGeom prst="rect">
            <a:avLst/>
          </a:prstGeom>
        </p:spPr>
      </p:pic>
    </p:spTree>
    <p:extLst>
      <p:ext uri="{BB962C8B-B14F-4D97-AF65-F5344CB8AC3E}">
        <p14:creationId xmlns:p14="http://schemas.microsoft.com/office/powerpoint/2010/main" val="36463456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59D2735-8951-A455-49ED-0017C7174CD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20842" y="0"/>
            <a:ext cx="11550316" cy="6858000"/>
          </a:xfrm>
          <a:prstGeom prst="rect">
            <a:avLst/>
          </a:prstGeom>
        </p:spPr>
      </p:pic>
      <p:sp>
        <p:nvSpPr>
          <p:cNvPr id="3" name="Freccia a sinistra 2">
            <a:extLst>
              <a:ext uri="{FF2B5EF4-FFF2-40B4-BE49-F238E27FC236}">
                <a16:creationId xmlns:a16="http://schemas.microsoft.com/office/drawing/2014/main" id="{4E6E0491-3228-8EC8-6A8B-33486F715F94}"/>
              </a:ext>
            </a:extLst>
          </p:cNvPr>
          <p:cNvSpPr/>
          <p:nvPr/>
        </p:nvSpPr>
        <p:spPr>
          <a:xfrm>
            <a:off x="4867423" y="1350501"/>
            <a:ext cx="720000" cy="720000"/>
          </a:xfrm>
          <a:prstGeom prst="leftArrow">
            <a:avLst>
              <a:gd name="adj1" fmla="val 50000"/>
              <a:gd name="adj2" fmla="val 5390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9514964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Immagine 2" descr="Immagine che contiene testo&#10;&#10;Descrizione generata automaticamente">
            <a:extLst>
              <a:ext uri="{FF2B5EF4-FFF2-40B4-BE49-F238E27FC236}">
                <a16:creationId xmlns:a16="http://schemas.microsoft.com/office/drawing/2014/main" id="{1EA0E821-2522-092B-918C-29836AD241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089786"/>
            <a:ext cx="11277600" cy="2678428"/>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770505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336C95B0-6A76-F352-7AC0-3E27EF7DB09B}"/>
              </a:ext>
            </a:extLst>
          </p:cNvPr>
          <p:cNvPicPr>
            <a:picLocks noChangeAspect="1"/>
          </p:cNvPicPr>
          <p:nvPr/>
        </p:nvPicPr>
        <p:blipFill>
          <a:blip r:embed="rId2"/>
          <a:stretch>
            <a:fillRect/>
          </a:stretch>
        </p:blipFill>
        <p:spPr>
          <a:xfrm>
            <a:off x="1135605" y="189000"/>
            <a:ext cx="9920790" cy="648000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421441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2FE31016-0E5F-4FC9-A310-EC78128EE733}"/>
              </a:ext>
            </a:extLst>
          </p:cNvPr>
          <p:cNvSpPr/>
          <p:nvPr/>
        </p:nvSpPr>
        <p:spPr>
          <a:xfrm>
            <a:off x="196949" y="1252025"/>
            <a:ext cx="5899052" cy="5605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it-IT" sz="26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Per l’edizione DESI 2022, l’Italia si colloca al 18° posto fra i 27 Stati membri dell’UE.</a:t>
            </a: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it-IT" sz="8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it-IT" sz="26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Poiché l’Italia è la terza economia dell’UE per dimensioni, i progressi che essa compirà nei prossimi anni nella trasformazione digitale saranno cruciali per consentire all’intera UE di conseguire gli obiettivi del decennio digitale per il 2030.</a:t>
            </a: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it-IT" sz="8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it-IT" sz="26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L'Italia sta guadagnando terreno e, se si considerano i progressi negli ultimi cinque anni, sta avanzando a ritmi molto sostenuti.</a:t>
            </a:r>
          </a:p>
        </p:txBody>
      </p:sp>
      <p:sp>
        <p:nvSpPr>
          <p:cNvPr id="4" name="Title 1">
            <a:extLst>
              <a:ext uri="{FF2B5EF4-FFF2-40B4-BE49-F238E27FC236}">
                <a16:creationId xmlns:a16="http://schemas.microsoft.com/office/drawing/2014/main" id="{30C86500-F613-49F6-9BB6-331D254EBD03}"/>
              </a:ext>
            </a:extLst>
          </p:cNvPr>
          <p:cNvSpPr txBox="1">
            <a:spLocks/>
          </p:cNvSpPr>
          <p:nvPr/>
        </p:nvSpPr>
        <p:spPr bwMode="auto">
          <a:xfrm>
            <a:off x="348343" y="0"/>
            <a:ext cx="5747657" cy="1252025"/>
          </a:xfrm>
          <a:prstGeom prst="rect">
            <a:avLst/>
          </a:prstGeom>
          <a:no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altLang="it-IT" sz="4500" b="0" i="0" u="none" strike="noStrike" kern="1200" cap="none" spc="0" normalizeH="0" baseline="0" noProof="0" dirty="0">
                <a:ln>
                  <a:noFill/>
                </a:ln>
                <a:solidFill>
                  <a:sysClr val="windowText" lastClr="000000"/>
                </a:solidFill>
                <a:effectLst/>
                <a:uLnTx/>
                <a:uFillTx/>
                <a:latin typeface="Calibri" panose="020F0502020204030204"/>
                <a:ea typeface="+mj-ea"/>
                <a:cs typeface="+mj-cs"/>
              </a:rPr>
              <a:t>Considerazioni generali</a:t>
            </a:r>
          </a:p>
        </p:txBody>
      </p:sp>
      <p:pic>
        <p:nvPicPr>
          <p:cNvPr id="3" name="Immagine 2">
            <a:extLst>
              <a:ext uri="{FF2B5EF4-FFF2-40B4-BE49-F238E27FC236}">
                <a16:creationId xmlns:a16="http://schemas.microsoft.com/office/drawing/2014/main" id="{C178D56A-0CDA-3EA3-34E2-E3B4B8A52A7D}"/>
              </a:ext>
            </a:extLst>
          </p:cNvPr>
          <p:cNvPicPr>
            <a:picLocks noChangeAspect="1"/>
          </p:cNvPicPr>
          <p:nvPr/>
        </p:nvPicPr>
        <p:blipFill>
          <a:blip r:embed="rId2"/>
          <a:stretch>
            <a:fillRect/>
          </a:stretch>
        </p:blipFill>
        <p:spPr>
          <a:xfrm>
            <a:off x="6589095" y="2011501"/>
            <a:ext cx="5040000" cy="283499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1028626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2FE31016-0E5F-4FC9-A310-EC78128EE733}"/>
              </a:ext>
            </a:extLst>
          </p:cNvPr>
          <p:cNvSpPr/>
          <p:nvPr/>
        </p:nvSpPr>
        <p:spPr>
          <a:xfrm>
            <a:off x="196949" y="1538514"/>
            <a:ext cx="5899052" cy="5319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it-IT" sz="26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Dagli indicatori DESI 2022 emerge che l’Italia sta colmando il divario rispetto all’UE in fatto di competenze digitali di base.</a:t>
            </a: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it-IT" sz="26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it-IT" sz="26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Ad oggi, però, oltre la metà dei cittadini italiani non dispone neppure di competenze digitali di base.</a:t>
            </a:r>
          </a:p>
        </p:txBody>
      </p:sp>
      <p:sp>
        <p:nvSpPr>
          <p:cNvPr id="4" name="Title 1">
            <a:extLst>
              <a:ext uri="{FF2B5EF4-FFF2-40B4-BE49-F238E27FC236}">
                <a16:creationId xmlns:a16="http://schemas.microsoft.com/office/drawing/2014/main" id="{30C86500-F613-49F6-9BB6-331D254EBD03}"/>
              </a:ext>
            </a:extLst>
          </p:cNvPr>
          <p:cNvSpPr txBox="1">
            <a:spLocks/>
          </p:cNvSpPr>
          <p:nvPr/>
        </p:nvSpPr>
        <p:spPr bwMode="auto">
          <a:xfrm>
            <a:off x="196949" y="450168"/>
            <a:ext cx="5899051" cy="1538514"/>
          </a:xfrm>
          <a:prstGeom prst="rect">
            <a:avLst/>
          </a:prstGeom>
          <a:no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altLang="it-IT" sz="4500" b="0" i="0" u="none" strike="noStrike" kern="1200" cap="none" spc="0" normalizeH="0" baseline="0" noProof="0" dirty="0">
                <a:ln>
                  <a:noFill/>
                </a:ln>
                <a:solidFill>
                  <a:sysClr val="windowText" lastClr="000000"/>
                </a:solidFill>
                <a:effectLst/>
                <a:uLnTx/>
                <a:uFillTx/>
                <a:latin typeface="Calibri" panose="020F0502020204030204"/>
                <a:ea typeface="+mj-ea"/>
                <a:cs typeface="+mj-cs"/>
              </a:rPr>
              <a:t>Carenze evidenti</a:t>
            </a:r>
          </a:p>
        </p:txBody>
      </p:sp>
      <p:pic>
        <p:nvPicPr>
          <p:cNvPr id="3" name="Immagine 2">
            <a:extLst>
              <a:ext uri="{FF2B5EF4-FFF2-40B4-BE49-F238E27FC236}">
                <a16:creationId xmlns:a16="http://schemas.microsoft.com/office/drawing/2014/main" id="{C178D56A-0CDA-3EA3-34E2-E3B4B8A52A7D}"/>
              </a:ext>
            </a:extLst>
          </p:cNvPr>
          <p:cNvPicPr>
            <a:picLocks noChangeAspect="1"/>
          </p:cNvPicPr>
          <p:nvPr/>
        </p:nvPicPr>
        <p:blipFill>
          <a:blip r:embed="rId2"/>
          <a:stretch>
            <a:fillRect/>
          </a:stretch>
        </p:blipFill>
        <p:spPr>
          <a:xfrm>
            <a:off x="6589095" y="2011501"/>
            <a:ext cx="5040000" cy="283499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712046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2FE31016-0E5F-4FC9-A310-EC78128EE733}"/>
              </a:ext>
            </a:extLst>
          </p:cNvPr>
          <p:cNvSpPr/>
          <p:nvPr/>
        </p:nvSpPr>
        <p:spPr>
          <a:xfrm>
            <a:off x="196949" y="0"/>
            <a:ext cx="58990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it-IT" sz="26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La percentuale dei «digital </a:t>
            </a:r>
            <a:r>
              <a:rPr kumimoji="0" lang="it-IT" sz="26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expert</a:t>
            </a:r>
            <a:r>
              <a:rPr kumimoji="0" lang="it-IT" sz="26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 nel panorama lavorativo italiano è inferiore alla media UE e le prospettive per il futuro sono indebolite dai modesti tassi di iscrizione a corsi di laurea nel settore ITC.</a:t>
            </a:r>
          </a:p>
        </p:txBody>
      </p:sp>
      <p:pic>
        <p:nvPicPr>
          <p:cNvPr id="3" name="Immagine 2">
            <a:extLst>
              <a:ext uri="{FF2B5EF4-FFF2-40B4-BE49-F238E27FC236}">
                <a16:creationId xmlns:a16="http://schemas.microsoft.com/office/drawing/2014/main" id="{C178D56A-0CDA-3EA3-34E2-E3B4B8A52A7D}"/>
              </a:ext>
            </a:extLst>
          </p:cNvPr>
          <p:cNvPicPr>
            <a:picLocks noChangeAspect="1"/>
          </p:cNvPicPr>
          <p:nvPr/>
        </p:nvPicPr>
        <p:blipFill>
          <a:blip r:embed="rId2"/>
          <a:stretch>
            <a:fillRect/>
          </a:stretch>
        </p:blipFill>
        <p:spPr>
          <a:xfrm>
            <a:off x="6589095" y="2011501"/>
            <a:ext cx="5040000" cy="283499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850821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4C832686-4B83-8CB5-3371-F935503337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8558" y="457200"/>
            <a:ext cx="9214884" cy="594360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25895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B194224C-841C-A98F-F654-93FCAF12D589}"/>
              </a:ext>
            </a:extLst>
          </p:cNvPr>
          <p:cNvPicPr>
            <a:picLocks noChangeAspect="1"/>
          </p:cNvPicPr>
          <p:nvPr/>
        </p:nvPicPr>
        <p:blipFill>
          <a:blip r:embed="rId2"/>
          <a:stretch>
            <a:fillRect/>
          </a:stretch>
        </p:blipFill>
        <p:spPr>
          <a:xfrm>
            <a:off x="5013" y="0"/>
            <a:ext cx="12181974" cy="6858000"/>
          </a:xfrm>
          <a:prstGeom prst="rect">
            <a:avLst/>
          </a:prstGeom>
        </p:spPr>
      </p:pic>
      <p:sp>
        <p:nvSpPr>
          <p:cNvPr id="4" name="Ovale 3">
            <a:extLst>
              <a:ext uri="{FF2B5EF4-FFF2-40B4-BE49-F238E27FC236}">
                <a16:creationId xmlns:a16="http://schemas.microsoft.com/office/drawing/2014/main" id="{D4EAFDEE-D98C-D4D6-C8C0-76F5DA4F5EE5}"/>
              </a:ext>
            </a:extLst>
          </p:cNvPr>
          <p:cNvSpPr/>
          <p:nvPr/>
        </p:nvSpPr>
        <p:spPr>
          <a:xfrm>
            <a:off x="8889761" y="3539347"/>
            <a:ext cx="474492" cy="26966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382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C7607C0A-594A-3F04-5ED5-3C1D23E4AAF5}"/>
              </a:ext>
            </a:extLst>
          </p:cNvPr>
          <p:cNvPicPr>
            <a:picLocks noChangeAspect="1"/>
          </p:cNvPicPr>
          <p:nvPr/>
        </p:nvPicPr>
        <p:blipFill>
          <a:blip r:embed="rId2"/>
          <a:stretch>
            <a:fillRect/>
          </a:stretch>
        </p:blipFill>
        <p:spPr>
          <a:xfrm>
            <a:off x="255258" y="189000"/>
            <a:ext cx="2228032" cy="6480000"/>
          </a:xfrm>
          <a:prstGeom prst="rect">
            <a:avLst/>
          </a:prstGeom>
        </p:spPr>
      </p:pic>
      <p:pic>
        <p:nvPicPr>
          <p:cNvPr id="9" name="Immagine 8">
            <a:extLst>
              <a:ext uri="{FF2B5EF4-FFF2-40B4-BE49-F238E27FC236}">
                <a16:creationId xmlns:a16="http://schemas.microsoft.com/office/drawing/2014/main" id="{D0880EF1-256E-B6C3-98C5-C6D9CE02E87F}"/>
              </a:ext>
            </a:extLst>
          </p:cNvPr>
          <p:cNvPicPr>
            <a:picLocks noChangeAspect="1"/>
          </p:cNvPicPr>
          <p:nvPr/>
        </p:nvPicPr>
        <p:blipFill>
          <a:blip r:embed="rId3"/>
          <a:stretch>
            <a:fillRect/>
          </a:stretch>
        </p:blipFill>
        <p:spPr>
          <a:xfrm>
            <a:off x="4981984" y="149244"/>
            <a:ext cx="2228031" cy="6480000"/>
          </a:xfrm>
          <a:prstGeom prst="rect">
            <a:avLst/>
          </a:prstGeom>
        </p:spPr>
      </p:pic>
      <p:pic>
        <p:nvPicPr>
          <p:cNvPr id="12" name="Immagine 11">
            <a:extLst>
              <a:ext uri="{FF2B5EF4-FFF2-40B4-BE49-F238E27FC236}">
                <a16:creationId xmlns:a16="http://schemas.microsoft.com/office/drawing/2014/main" id="{1CB92C78-ADB5-1C47-920D-AAEE39E79FF1}"/>
              </a:ext>
            </a:extLst>
          </p:cNvPr>
          <p:cNvPicPr>
            <a:picLocks noChangeAspect="1"/>
          </p:cNvPicPr>
          <p:nvPr/>
        </p:nvPicPr>
        <p:blipFill>
          <a:blip r:embed="rId4"/>
          <a:stretch>
            <a:fillRect/>
          </a:stretch>
        </p:blipFill>
        <p:spPr>
          <a:xfrm>
            <a:off x="7345347" y="189000"/>
            <a:ext cx="2228031" cy="6480000"/>
          </a:xfrm>
          <a:prstGeom prst="rect">
            <a:avLst/>
          </a:prstGeom>
        </p:spPr>
      </p:pic>
      <p:pic>
        <p:nvPicPr>
          <p:cNvPr id="15" name="Immagine 14">
            <a:extLst>
              <a:ext uri="{FF2B5EF4-FFF2-40B4-BE49-F238E27FC236}">
                <a16:creationId xmlns:a16="http://schemas.microsoft.com/office/drawing/2014/main" id="{527EAE8F-444E-4B30-AD8C-ACCECA5BDF98}"/>
              </a:ext>
            </a:extLst>
          </p:cNvPr>
          <p:cNvPicPr>
            <a:picLocks noChangeAspect="1"/>
          </p:cNvPicPr>
          <p:nvPr/>
        </p:nvPicPr>
        <p:blipFill>
          <a:blip r:embed="rId5"/>
          <a:stretch>
            <a:fillRect/>
          </a:stretch>
        </p:blipFill>
        <p:spPr>
          <a:xfrm>
            <a:off x="9708710" y="189000"/>
            <a:ext cx="2228031" cy="6480000"/>
          </a:xfrm>
          <a:prstGeom prst="rect">
            <a:avLst/>
          </a:prstGeom>
        </p:spPr>
      </p:pic>
      <p:pic>
        <p:nvPicPr>
          <p:cNvPr id="16" name="Immagine 15">
            <a:extLst>
              <a:ext uri="{FF2B5EF4-FFF2-40B4-BE49-F238E27FC236}">
                <a16:creationId xmlns:a16="http://schemas.microsoft.com/office/drawing/2014/main" id="{690E949D-9BC8-7149-D60B-DDF1AA5EFB52}"/>
              </a:ext>
            </a:extLst>
          </p:cNvPr>
          <p:cNvPicPr>
            <a:picLocks noChangeAspect="1"/>
          </p:cNvPicPr>
          <p:nvPr/>
        </p:nvPicPr>
        <p:blipFill>
          <a:blip r:embed="rId6"/>
          <a:stretch>
            <a:fillRect/>
          </a:stretch>
        </p:blipFill>
        <p:spPr>
          <a:xfrm>
            <a:off x="2618621" y="189000"/>
            <a:ext cx="2228031" cy="6480000"/>
          </a:xfrm>
          <a:prstGeom prst="rect">
            <a:avLst/>
          </a:prstGeom>
        </p:spPr>
      </p:pic>
      <p:sp>
        <p:nvSpPr>
          <p:cNvPr id="19" name="Triangolo isoscele 18">
            <a:extLst>
              <a:ext uri="{FF2B5EF4-FFF2-40B4-BE49-F238E27FC236}">
                <a16:creationId xmlns:a16="http://schemas.microsoft.com/office/drawing/2014/main" id="{7F55B5F2-DDF4-4492-91CA-E88E97E461DB}"/>
              </a:ext>
            </a:extLst>
          </p:cNvPr>
          <p:cNvSpPr/>
          <p:nvPr/>
        </p:nvSpPr>
        <p:spPr>
          <a:xfrm>
            <a:off x="0" y="4925957"/>
            <a:ext cx="12192001" cy="1932043"/>
          </a:xfrm>
          <a:prstGeom prst="triangle">
            <a:avLst/>
          </a:prstGeom>
          <a:solidFill>
            <a:srgbClr val="FF94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itle 1">
            <a:extLst>
              <a:ext uri="{FF2B5EF4-FFF2-40B4-BE49-F238E27FC236}">
                <a16:creationId xmlns:a16="http://schemas.microsoft.com/office/drawing/2014/main" id="{B8A8A362-6A18-4FF0-8902-90BDF8D27618}"/>
              </a:ext>
            </a:extLst>
          </p:cNvPr>
          <p:cNvSpPr txBox="1">
            <a:spLocks/>
          </p:cNvSpPr>
          <p:nvPr/>
        </p:nvSpPr>
        <p:spPr bwMode="auto">
          <a:xfrm>
            <a:off x="0" y="5534951"/>
            <a:ext cx="12192000" cy="1296545"/>
          </a:xfrm>
          <a:prstGeom prst="rect">
            <a:avLst/>
          </a:prstGeom>
          <a:noFill/>
          <a:ln>
            <a:noFill/>
          </a:ln>
          <a:extLst>
            <a:ext uri="{FAA26D3D-D897-4be2-8F04-BA451C77F1D7}"/>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altLang="it-IT" sz="3200" b="0" i="0" u="none" strike="noStrike" kern="1200" cap="none" spc="0" normalizeH="0" baseline="0" noProof="0" err="1">
                <a:ln>
                  <a:noFill/>
                </a:ln>
                <a:solidFill>
                  <a:prstClr val="black"/>
                </a:solidFill>
                <a:effectLst/>
                <a:uLnTx/>
                <a:uFillTx/>
                <a:latin typeface="Calibri" panose="020F0502020204030204"/>
                <a:ea typeface="+mj-ea"/>
                <a:cs typeface="+mj-cs"/>
              </a:rPr>
              <a:t>Transparency</a:t>
            </a:r>
            <a:r>
              <a:rPr kumimoji="0" lang="it-IT" altLang="it-IT" sz="3200" b="0" i="0" u="none" strike="noStrike" kern="1200" cap="none" spc="0" normalizeH="0" baseline="0" noProof="0">
                <a:ln>
                  <a:noFill/>
                </a:ln>
                <a:solidFill>
                  <a:prstClr val="black"/>
                </a:solidFill>
                <a:effectLst/>
                <a:uLnTx/>
                <a:uFillTx/>
                <a:latin typeface="Calibri" panose="020F0502020204030204"/>
                <a:ea typeface="+mj-ea"/>
                <a:cs typeface="+mj-cs"/>
              </a:rPr>
              <a:t> International</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altLang="it-IT" sz="3200" b="0" i="0" u="none" strike="noStrike" kern="1200" cap="none" spc="0" normalizeH="0" baseline="0" noProof="0" err="1">
                <a:ln>
                  <a:noFill/>
                </a:ln>
                <a:solidFill>
                  <a:prstClr val="black"/>
                </a:solidFill>
                <a:effectLst/>
                <a:uLnTx/>
                <a:uFillTx/>
                <a:latin typeface="Calibri" panose="020F0502020204030204"/>
                <a:ea typeface="+mj-ea"/>
                <a:cs typeface="+mj-cs"/>
              </a:rPr>
              <a:t>Corruption</a:t>
            </a:r>
            <a:r>
              <a:rPr kumimoji="0" lang="it-IT" altLang="it-IT" sz="3200" b="0" i="0" u="none" strike="noStrike" kern="1200" cap="none" spc="0" normalizeH="0" baseline="0" noProof="0">
                <a:ln>
                  <a:noFill/>
                </a:ln>
                <a:solidFill>
                  <a:prstClr val="black"/>
                </a:solidFill>
                <a:effectLst/>
                <a:uLnTx/>
                <a:uFillTx/>
                <a:latin typeface="Calibri" panose="020F0502020204030204"/>
                <a:ea typeface="+mj-ea"/>
                <a:cs typeface="+mj-cs"/>
              </a:rPr>
              <a:t> </a:t>
            </a:r>
            <a:r>
              <a:rPr kumimoji="0" lang="it-IT" altLang="it-IT" sz="3200" b="0" i="0" u="none" strike="noStrike" kern="1200" cap="none" spc="0" normalizeH="0" baseline="0" noProof="0" err="1">
                <a:ln>
                  <a:noFill/>
                </a:ln>
                <a:solidFill>
                  <a:prstClr val="black"/>
                </a:solidFill>
                <a:effectLst/>
                <a:uLnTx/>
                <a:uFillTx/>
                <a:latin typeface="Calibri" panose="020F0502020204030204"/>
                <a:ea typeface="+mj-ea"/>
                <a:cs typeface="+mj-cs"/>
              </a:rPr>
              <a:t>Perceptions</a:t>
            </a:r>
            <a:r>
              <a:rPr kumimoji="0" lang="it-IT" altLang="it-IT" sz="3200" b="0" i="0" u="none" strike="noStrike" kern="1200" cap="none" spc="0" normalizeH="0" baseline="0" noProof="0">
                <a:ln>
                  <a:noFill/>
                </a:ln>
                <a:solidFill>
                  <a:prstClr val="black"/>
                </a:solidFill>
                <a:effectLst/>
                <a:uLnTx/>
                <a:uFillTx/>
                <a:latin typeface="Calibri" panose="020F0502020204030204"/>
                <a:ea typeface="+mj-ea"/>
                <a:cs typeface="+mj-cs"/>
              </a:rPr>
              <a:t> Index 2021</a:t>
            </a:r>
          </a:p>
        </p:txBody>
      </p:sp>
    </p:spTree>
    <p:extLst>
      <p:ext uri="{BB962C8B-B14F-4D97-AF65-F5344CB8AC3E}">
        <p14:creationId xmlns:p14="http://schemas.microsoft.com/office/powerpoint/2010/main" val="418013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5E4CF1F-C782-A167-FAF9-9A7D21F91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5" name="Ovale 4">
            <a:extLst>
              <a:ext uri="{FF2B5EF4-FFF2-40B4-BE49-F238E27FC236}">
                <a16:creationId xmlns:a16="http://schemas.microsoft.com/office/drawing/2014/main" id="{886ED2CD-E430-9322-27A5-CC7FC8B858FB}"/>
              </a:ext>
            </a:extLst>
          </p:cNvPr>
          <p:cNvSpPr/>
          <p:nvPr/>
        </p:nvSpPr>
        <p:spPr>
          <a:xfrm>
            <a:off x="6636891" y="3314062"/>
            <a:ext cx="474492" cy="26966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835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7200"/>
                    </a14:imgEffect>
                    <a14:imgEffect>
                      <a14:brightnessContrast contrast="20000"/>
                    </a14:imgEffect>
                  </a14:imgLayer>
                </a14:imgProps>
              </a:ext>
            </a:extLst>
          </a:blip>
          <a:stretch>
            <a:fillRect/>
          </a:stretch>
        </p:blipFill>
        <p:spPr>
          <a:xfrm>
            <a:off x="0" y="0"/>
            <a:ext cx="12192000" cy="6858000"/>
          </a:xfrm>
          <a:prstGeom prst="rect">
            <a:avLst/>
          </a:prstGeom>
        </p:spPr>
      </p:pic>
      <p:sp>
        <p:nvSpPr>
          <p:cNvPr id="4" name="Rettangolo 3"/>
          <p:cNvSpPr/>
          <p:nvPr/>
        </p:nvSpPr>
        <p:spPr>
          <a:xfrm>
            <a:off x="1" y="2529000"/>
            <a:ext cx="12191999" cy="1800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6000" b="0" i="0" u="none" strike="noStrike" kern="1200" cap="none" spc="0" normalizeH="0" baseline="0" noProof="0" dirty="0">
                <a:ln>
                  <a:noFill/>
                </a:ln>
                <a:solidFill>
                  <a:prstClr val="black"/>
                </a:solidFill>
                <a:effectLst/>
                <a:uLnTx/>
                <a:uFillTx/>
                <a:latin typeface="Calibri" panose="020F0502020204030204"/>
                <a:ea typeface="+mn-ea"/>
                <a:cs typeface="+mn-cs"/>
              </a:rPr>
              <a:t>Giovinezza</a:t>
            </a:r>
          </a:p>
        </p:txBody>
      </p:sp>
    </p:spTree>
    <p:extLst>
      <p:ext uri="{BB962C8B-B14F-4D97-AF65-F5344CB8AC3E}">
        <p14:creationId xmlns:p14="http://schemas.microsoft.com/office/powerpoint/2010/main" val="39720613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Connettore 2 10"/>
          <p:cNvCxnSpPr>
            <a:cxnSpLocks/>
          </p:cNvCxnSpPr>
          <p:nvPr/>
        </p:nvCxnSpPr>
        <p:spPr>
          <a:xfrm>
            <a:off x="2691731" y="942665"/>
            <a:ext cx="2587769" cy="0"/>
          </a:xfrm>
          <a:prstGeom prst="straightConnector1">
            <a:avLst/>
          </a:prstGeom>
          <a:noFill/>
          <a:ln w="19050" cap="flat" cmpd="sng" algn="ctr">
            <a:solidFill>
              <a:srgbClr val="FF9406"/>
            </a:solidFill>
            <a:prstDash val="solid"/>
            <a:headEnd type="arrow"/>
            <a:tailEnd type="arrow"/>
          </a:ln>
          <a:effectLst/>
        </p:spPr>
      </p:cxnSp>
      <p:sp>
        <p:nvSpPr>
          <p:cNvPr id="42" name="Triangolo isoscele 41">
            <a:extLst>
              <a:ext uri="{FF2B5EF4-FFF2-40B4-BE49-F238E27FC236}">
                <a16:creationId xmlns:a16="http://schemas.microsoft.com/office/drawing/2014/main" id="{55B87F82-4F85-45A7-B688-4073E08635F8}"/>
              </a:ext>
            </a:extLst>
          </p:cNvPr>
          <p:cNvSpPr/>
          <p:nvPr/>
        </p:nvSpPr>
        <p:spPr>
          <a:xfrm rot="16200000">
            <a:off x="6592896" y="1258889"/>
            <a:ext cx="6857999" cy="4340216"/>
          </a:xfrm>
          <a:prstGeom prst="triangle">
            <a:avLst/>
          </a:prstGeom>
          <a:solidFill>
            <a:srgbClr val="FF94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itle 1">
            <a:extLst>
              <a:ext uri="{FF2B5EF4-FFF2-40B4-BE49-F238E27FC236}">
                <a16:creationId xmlns:a16="http://schemas.microsoft.com/office/drawing/2014/main" id="{26FEC926-D406-4D07-A194-74C4BC37D22C}"/>
              </a:ext>
            </a:extLst>
          </p:cNvPr>
          <p:cNvSpPr txBox="1">
            <a:spLocks/>
          </p:cNvSpPr>
          <p:nvPr/>
        </p:nvSpPr>
        <p:spPr bwMode="auto">
          <a:xfrm>
            <a:off x="8199085" y="94428"/>
            <a:ext cx="3319507" cy="6858000"/>
          </a:xfrm>
          <a:prstGeom prst="rect">
            <a:avLst/>
          </a:prstGeom>
          <a:no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it-IT" sz="3200" b="0" i="0" u="none" strike="noStrike" kern="1200" cap="none" spc="0" normalizeH="0" baseline="0" noProof="0">
                <a:ln>
                  <a:noFill/>
                </a:ln>
                <a:solidFill>
                  <a:prstClr val="black"/>
                </a:solidFill>
                <a:effectLst/>
                <a:uLnTx/>
                <a:uFillTx/>
                <a:latin typeface="Calibri" panose="020F0502020204030204"/>
                <a:ea typeface="+mj-ea"/>
                <a:cs typeface="+mj-cs"/>
              </a:rPr>
              <a:t>C</a:t>
            </a:r>
            <a:r>
              <a:rPr kumimoji="0" lang="en-US" altLang="it-IT" sz="3200" b="0" i="0" u="none" strike="noStrike" kern="1200" cap="none" spc="0" normalizeH="0" baseline="0" noProof="0" err="1">
                <a:ln>
                  <a:noFill/>
                </a:ln>
                <a:solidFill>
                  <a:prstClr val="black"/>
                </a:solidFill>
                <a:effectLst/>
                <a:uLnTx/>
                <a:uFillTx/>
                <a:latin typeface="Calibri" panose="020F0502020204030204"/>
                <a:ea typeface="+mj-ea"/>
                <a:cs typeface="+mj-cs"/>
              </a:rPr>
              <a:t>orrelazione</a:t>
            </a:r>
            <a:r>
              <a:rPr kumimoji="0" lang="en-US" altLang="it-IT" sz="3200" b="0" i="0" u="none" strike="noStrike" kern="1200" cap="none" spc="0" normalizeH="0" baseline="0" noProof="0">
                <a:ln>
                  <a:noFill/>
                </a:ln>
                <a:solidFill>
                  <a:prstClr val="black"/>
                </a:solidFill>
                <a:effectLst/>
                <a:uLnTx/>
                <a:uFillTx/>
                <a:latin typeface="Calibri" panose="020F0502020204030204"/>
                <a:ea typeface="+mj-ea"/>
                <a:cs typeface="+mj-cs"/>
              </a:rPr>
              <a:t> </a:t>
            </a:r>
            <a:r>
              <a:rPr kumimoji="0" lang="en-US" altLang="it-IT" sz="3200" b="0" i="0" u="none" strike="noStrike" kern="1200" cap="none" spc="0" normalizeH="0" baseline="0" noProof="0" err="1">
                <a:ln>
                  <a:noFill/>
                </a:ln>
                <a:solidFill>
                  <a:prstClr val="black"/>
                </a:solidFill>
                <a:effectLst/>
                <a:uLnTx/>
                <a:uFillTx/>
                <a:latin typeface="Calibri" panose="020F0502020204030204"/>
                <a:ea typeface="+mj-ea"/>
                <a:cs typeface="+mj-cs"/>
              </a:rPr>
              <a:t>tra</a:t>
            </a:r>
            <a:endParaRPr kumimoji="0" lang="en-US" altLang="it-IT" sz="3200" b="0" i="0" u="none" strike="noStrike" kern="1200" cap="none" spc="0" normalizeH="0" baseline="0" noProof="0">
              <a:ln>
                <a:noFill/>
              </a:ln>
              <a:solidFill>
                <a:prstClr val="black"/>
              </a:solidFill>
              <a:effectLst/>
              <a:uLnTx/>
              <a:uFillTx/>
              <a:latin typeface="Calibri" panose="020F0502020204030204"/>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it-IT" sz="3200" b="0" i="0" u="none" strike="noStrike" kern="1200" cap="none" spc="0" normalizeH="0" baseline="0" noProof="0" err="1">
                <a:ln>
                  <a:noFill/>
                </a:ln>
                <a:solidFill>
                  <a:prstClr val="black"/>
                </a:solidFill>
                <a:effectLst/>
                <a:uLnTx/>
                <a:uFillTx/>
                <a:latin typeface="Calibri" panose="020F0502020204030204"/>
                <a:ea typeface="+mj-ea"/>
                <a:cs typeface="+mj-cs"/>
              </a:rPr>
              <a:t>indici</a:t>
            </a:r>
            <a:r>
              <a:rPr kumimoji="0" lang="en-US" altLang="it-IT" sz="3200" b="0" i="0" u="none" strike="noStrike" kern="1200" cap="none" spc="0" normalizeH="0" baseline="0" noProof="0">
                <a:ln>
                  <a:noFill/>
                </a:ln>
                <a:solidFill>
                  <a:prstClr val="black"/>
                </a:solidFill>
                <a:effectLst/>
                <a:uLnTx/>
                <a:uFillTx/>
                <a:latin typeface="Calibri" panose="020F0502020204030204"/>
                <a:ea typeface="+mj-ea"/>
                <a:cs typeface="+mj-cs"/>
              </a:rPr>
              <a:t> CPI e DESI</a:t>
            </a:r>
          </a:p>
        </p:txBody>
      </p:sp>
      <p:cxnSp>
        <p:nvCxnSpPr>
          <p:cNvPr id="19" name="Connettore 2 18">
            <a:extLst>
              <a:ext uri="{FF2B5EF4-FFF2-40B4-BE49-F238E27FC236}">
                <a16:creationId xmlns:a16="http://schemas.microsoft.com/office/drawing/2014/main" id="{6A52CE6D-D9E8-40FB-9887-3AD46B47131B}"/>
              </a:ext>
            </a:extLst>
          </p:cNvPr>
          <p:cNvCxnSpPr>
            <a:cxnSpLocks/>
          </p:cNvCxnSpPr>
          <p:nvPr/>
        </p:nvCxnSpPr>
        <p:spPr>
          <a:xfrm>
            <a:off x="2707113" y="1163853"/>
            <a:ext cx="2572387" cy="0"/>
          </a:xfrm>
          <a:prstGeom prst="straightConnector1">
            <a:avLst/>
          </a:prstGeom>
          <a:noFill/>
          <a:ln w="19050" cap="flat" cmpd="sng" algn="ctr">
            <a:solidFill>
              <a:srgbClr val="FF9406"/>
            </a:solidFill>
            <a:prstDash val="solid"/>
            <a:headEnd type="arrow"/>
            <a:tailEnd type="arrow"/>
          </a:ln>
          <a:effectLst/>
        </p:spPr>
      </p:cxnSp>
      <p:cxnSp>
        <p:nvCxnSpPr>
          <p:cNvPr id="21" name="Connettore 2 20">
            <a:extLst>
              <a:ext uri="{FF2B5EF4-FFF2-40B4-BE49-F238E27FC236}">
                <a16:creationId xmlns:a16="http://schemas.microsoft.com/office/drawing/2014/main" id="{78511E2C-786F-45F6-A345-7114B7250937}"/>
              </a:ext>
            </a:extLst>
          </p:cNvPr>
          <p:cNvCxnSpPr>
            <a:cxnSpLocks/>
          </p:cNvCxnSpPr>
          <p:nvPr/>
        </p:nvCxnSpPr>
        <p:spPr>
          <a:xfrm>
            <a:off x="2691731" y="1370053"/>
            <a:ext cx="2601396" cy="233656"/>
          </a:xfrm>
          <a:prstGeom prst="straightConnector1">
            <a:avLst/>
          </a:prstGeom>
          <a:noFill/>
          <a:ln w="19050" cap="flat" cmpd="sng" algn="ctr">
            <a:solidFill>
              <a:srgbClr val="FF9406"/>
            </a:solidFill>
            <a:prstDash val="solid"/>
            <a:headEnd type="arrow"/>
            <a:tailEnd type="arrow"/>
          </a:ln>
          <a:effectLst/>
        </p:spPr>
      </p:cxnSp>
      <p:cxnSp>
        <p:nvCxnSpPr>
          <p:cNvPr id="22" name="Connettore 2 21">
            <a:extLst>
              <a:ext uri="{FF2B5EF4-FFF2-40B4-BE49-F238E27FC236}">
                <a16:creationId xmlns:a16="http://schemas.microsoft.com/office/drawing/2014/main" id="{15C18EBB-30D2-4C14-A99D-A37C62B3098D}"/>
              </a:ext>
            </a:extLst>
          </p:cNvPr>
          <p:cNvCxnSpPr>
            <a:cxnSpLocks/>
          </p:cNvCxnSpPr>
          <p:nvPr/>
        </p:nvCxnSpPr>
        <p:spPr>
          <a:xfrm flipV="1">
            <a:off x="2691731" y="1378539"/>
            <a:ext cx="2615023" cy="235576"/>
          </a:xfrm>
          <a:prstGeom prst="straightConnector1">
            <a:avLst/>
          </a:prstGeom>
          <a:noFill/>
          <a:ln w="19050" cap="flat" cmpd="sng" algn="ctr">
            <a:solidFill>
              <a:srgbClr val="FF9406"/>
            </a:solidFill>
            <a:prstDash val="solid"/>
            <a:headEnd type="arrow"/>
            <a:tailEnd type="arrow"/>
          </a:ln>
          <a:effectLst/>
        </p:spPr>
      </p:cxnSp>
      <p:cxnSp>
        <p:nvCxnSpPr>
          <p:cNvPr id="24" name="Connettore 2 23">
            <a:extLst>
              <a:ext uri="{FF2B5EF4-FFF2-40B4-BE49-F238E27FC236}">
                <a16:creationId xmlns:a16="http://schemas.microsoft.com/office/drawing/2014/main" id="{7DC9DAE8-87F2-471F-B8FD-C7D6DA2AABCD}"/>
              </a:ext>
            </a:extLst>
          </p:cNvPr>
          <p:cNvCxnSpPr>
            <a:cxnSpLocks/>
          </p:cNvCxnSpPr>
          <p:nvPr/>
        </p:nvCxnSpPr>
        <p:spPr>
          <a:xfrm>
            <a:off x="2691211" y="1820849"/>
            <a:ext cx="2596201" cy="228377"/>
          </a:xfrm>
          <a:prstGeom prst="straightConnector1">
            <a:avLst/>
          </a:prstGeom>
          <a:noFill/>
          <a:ln w="19050" cap="flat" cmpd="sng" algn="ctr">
            <a:solidFill>
              <a:srgbClr val="FF9406"/>
            </a:solidFill>
            <a:prstDash val="solid"/>
            <a:headEnd type="arrow"/>
            <a:tailEnd type="arrow"/>
          </a:ln>
          <a:effectLst/>
        </p:spPr>
      </p:cxnSp>
      <p:cxnSp>
        <p:nvCxnSpPr>
          <p:cNvPr id="26" name="Connettore 2 25">
            <a:extLst>
              <a:ext uri="{FF2B5EF4-FFF2-40B4-BE49-F238E27FC236}">
                <a16:creationId xmlns:a16="http://schemas.microsoft.com/office/drawing/2014/main" id="{46793CCB-B607-4882-937F-441BD2A40F40}"/>
              </a:ext>
            </a:extLst>
          </p:cNvPr>
          <p:cNvCxnSpPr>
            <a:cxnSpLocks/>
          </p:cNvCxnSpPr>
          <p:nvPr/>
        </p:nvCxnSpPr>
        <p:spPr>
          <a:xfrm>
            <a:off x="2691731" y="2035534"/>
            <a:ext cx="2587769" cy="1280160"/>
          </a:xfrm>
          <a:prstGeom prst="straightConnector1">
            <a:avLst/>
          </a:prstGeom>
          <a:noFill/>
          <a:ln w="19050" cap="flat" cmpd="sng" algn="ctr">
            <a:solidFill>
              <a:srgbClr val="FF9406"/>
            </a:solidFill>
            <a:prstDash val="solid"/>
            <a:headEnd type="arrow"/>
            <a:tailEnd type="arrow"/>
          </a:ln>
          <a:effectLst/>
        </p:spPr>
      </p:cxnSp>
      <p:cxnSp>
        <p:nvCxnSpPr>
          <p:cNvPr id="28" name="Connettore 2 27">
            <a:extLst>
              <a:ext uri="{FF2B5EF4-FFF2-40B4-BE49-F238E27FC236}">
                <a16:creationId xmlns:a16="http://schemas.microsoft.com/office/drawing/2014/main" id="{EEA70741-5441-4A65-8624-A2D53DCCFF87}"/>
              </a:ext>
            </a:extLst>
          </p:cNvPr>
          <p:cNvCxnSpPr>
            <a:cxnSpLocks/>
          </p:cNvCxnSpPr>
          <p:nvPr/>
        </p:nvCxnSpPr>
        <p:spPr>
          <a:xfrm>
            <a:off x="2691731" y="2250219"/>
            <a:ext cx="2587769" cy="644056"/>
          </a:xfrm>
          <a:prstGeom prst="straightConnector1">
            <a:avLst/>
          </a:prstGeom>
          <a:noFill/>
          <a:ln w="19050" cap="flat" cmpd="sng" algn="ctr">
            <a:solidFill>
              <a:srgbClr val="FF9406"/>
            </a:solidFill>
            <a:prstDash val="solid"/>
            <a:headEnd type="arrow"/>
            <a:tailEnd type="arrow"/>
          </a:ln>
          <a:effectLst/>
        </p:spPr>
      </p:cxnSp>
      <p:cxnSp>
        <p:nvCxnSpPr>
          <p:cNvPr id="31" name="Connettore 2 30">
            <a:extLst>
              <a:ext uri="{FF2B5EF4-FFF2-40B4-BE49-F238E27FC236}">
                <a16:creationId xmlns:a16="http://schemas.microsoft.com/office/drawing/2014/main" id="{B34A1222-8391-435F-B4CD-2036BA33EAC8}"/>
              </a:ext>
            </a:extLst>
          </p:cNvPr>
          <p:cNvCxnSpPr>
            <a:cxnSpLocks/>
          </p:cNvCxnSpPr>
          <p:nvPr/>
        </p:nvCxnSpPr>
        <p:spPr>
          <a:xfrm>
            <a:off x="2703378" y="2455218"/>
            <a:ext cx="2576122" cy="224372"/>
          </a:xfrm>
          <a:prstGeom prst="straightConnector1">
            <a:avLst/>
          </a:prstGeom>
          <a:noFill/>
          <a:ln w="19050" cap="flat" cmpd="sng" algn="ctr">
            <a:solidFill>
              <a:srgbClr val="FF9406"/>
            </a:solidFill>
            <a:prstDash val="solid"/>
            <a:headEnd type="arrow"/>
            <a:tailEnd type="arrow"/>
          </a:ln>
          <a:effectLst/>
        </p:spPr>
      </p:cxnSp>
      <p:cxnSp>
        <p:nvCxnSpPr>
          <p:cNvPr id="33" name="Connettore 2 32">
            <a:extLst>
              <a:ext uri="{FF2B5EF4-FFF2-40B4-BE49-F238E27FC236}">
                <a16:creationId xmlns:a16="http://schemas.microsoft.com/office/drawing/2014/main" id="{583F6D86-B055-4D12-9DFE-A94F5EF7ACD3}"/>
              </a:ext>
            </a:extLst>
          </p:cNvPr>
          <p:cNvCxnSpPr>
            <a:cxnSpLocks/>
          </p:cNvCxnSpPr>
          <p:nvPr/>
        </p:nvCxnSpPr>
        <p:spPr>
          <a:xfrm flipV="1">
            <a:off x="2691172" y="1806913"/>
            <a:ext cx="2601955" cy="865467"/>
          </a:xfrm>
          <a:prstGeom prst="straightConnector1">
            <a:avLst/>
          </a:prstGeom>
          <a:noFill/>
          <a:ln w="19050" cap="flat" cmpd="sng" algn="ctr">
            <a:solidFill>
              <a:srgbClr val="FF9406"/>
            </a:solidFill>
            <a:prstDash val="solid"/>
            <a:headEnd type="arrow"/>
            <a:tailEnd type="arrow"/>
          </a:ln>
          <a:effectLst/>
        </p:spPr>
      </p:cxnSp>
      <p:cxnSp>
        <p:nvCxnSpPr>
          <p:cNvPr id="35" name="Connettore 2 34">
            <a:extLst>
              <a:ext uri="{FF2B5EF4-FFF2-40B4-BE49-F238E27FC236}">
                <a16:creationId xmlns:a16="http://schemas.microsoft.com/office/drawing/2014/main" id="{5FC4D8C4-B2AF-4D59-B8C5-ACD097CA32A9}"/>
              </a:ext>
            </a:extLst>
          </p:cNvPr>
          <p:cNvCxnSpPr>
            <a:cxnSpLocks/>
          </p:cNvCxnSpPr>
          <p:nvPr/>
        </p:nvCxnSpPr>
        <p:spPr>
          <a:xfrm>
            <a:off x="2691731" y="2894275"/>
            <a:ext cx="2587769" cy="858741"/>
          </a:xfrm>
          <a:prstGeom prst="straightConnector1">
            <a:avLst/>
          </a:prstGeom>
          <a:noFill/>
          <a:ln w="19050" cap="flat" cmpd="sng" algn="ctr">
            <a:solidFill>
              <a:srgbClr val="FF9406"/>
            </a:solidFill>
            <a:prstDash val="solid"/>
            <a:headEnd type="arrow"/>
            <a:tailEnd type="arrow"/>
          </a:ln>
          <a:effectLst/>
        </p:spPr>
      </p:cxnSp>
      <p:cxnSp>
        <p:nvCxnSpPr>
          <p:cNvPr id="37" name="Connettore 2 36">
            <a:extLst>
              <a:ext uri="{FF2B5EF4-FFF2-40B4-BE49-F238E27FC236}">
                <a16:creationId xmlns:a16="http://schemas.microsoft.com/office/drawing/2014/main" id="{D489E28D-B80E-409A-BEB0-588D3FBC87C3}"/>
              </a:ext>
            </a:extLst>
          </p:cNvPr>
          <p:cNvCxnSpPr>
            <a:cxnSpLocks/>
          </p:cNvCxnSpPr>
          <p:nvPr/>
        </p:nvCxnSpPr>
        <p:spPr>
          <a:xfrm>
            <a:off x="2693023" y="3105319"/>
            <a:ext cx="2586477" cy="1077067"/>
          </a:xfrm>
          <a:prstGeom prst="straightConnector1">
            <a:avLst/>
          </a:prstGeom>
          <a:noFill/>
          <a:ln w="19050" cap="flat" cmpd="sng" algn="ctr">
            <a:solidFill>
              <a:srgbClr val="FF9406"/>
            </a:solidFill>
            <a:prstDash val="solid"/>
            <a:headEnd type="arrow"/>
            <a:tailEnd type="arrow"/>
          </a:ln>
          <a:effectLst/>
        </p:spPr>
      </p:cxnSp>
      <p:cxnSp>
        <p:nvCxnSpPr>
          <p:cNvPr id="38" name="Connettore 2 37">
            <a:extLst>
              <a:ext uri="{FF2B5EF4-FFF2-40B4-BE49-F238E27FC236}">
                <a16:creationId xmlns:a16="http://schemas.microsoft.com/office/drawing/2014/main" id="{9A554647-0A50-4178-86BF-2A86F4DF343E}"/>
              </a:ext>
            </a:extLst>
          </p:cNvPr>
          <p:cNvCxnSpPr>
            <a:cxnSpLocks/>
          </p:cNvCxnSpPr>
          <p:nvPr/>
        </p:nvCxnSpPr>
        <p:spPr>
          <a:xfrm>
            <a:off x="2696474" y="3307076"/>
            <a:ext cx="2583026" cy="1089995"/>
          </a:xfrm>
          <a:prstGeom prst="straightConnector1">
            <a:avLst/>
          </a:prstGeom>
          <a:noFill/>
          <a:ln w="19050" cap="flat" cmpd="sng" algn="ctr">
            <a:solidFill>
              <a:srgbClr val="FF9406"/>
            </a:solidFill>
            <a:prstDash val="solid"/>
            <a:headEnd type="arrow"/>
            <a:tailEnd type="arrow"/>
          </a:ln>
          <a:effectLst/>
        </p:spPr>
      </p:cxnSp>
      <p:cxnSp>
        <p:nvCxnSpPr>
          <p:cNvPr id="41" name="Connettore 2 40">
            <a:extLst>
              <a:ext uri="{FF2B5EF4-FFF2-40B4-BE49-F238E27FC236}">
                <a16:creationId xmlns:a16="http://schemas.microsoft.com/office/drawing/2014/main" id="{9C812737-143B-4D76-B955-B2CA98C1B011}"/>
              </a:ext>
            </a:extLst>
          </p:cNvPr>
          <p:cNvCxnSpPr>
            <a:cxnSpLocks/>
          </p:cNvCxnSpPr>
          <p:nvPr/>
        </p:nvCxnSpPr>
        <p:spPr>
          <a:xfrm>
            <a:off x="2691731" y="3531582"/>
            <a:ext cx="2587769" cy="0"/>
          </a:xfrm>
          <a:prstGeom prst="straightConnector1">
            <a:avLst/>
          </a:prstGeom>
          <a:noFill/>
          <a:ln w="19050" cap="flat" cmpd="sng" algn="ctr">
            <a:solidFill>
              <a:srgbClr val="FF9406"/>
            </a:solidFill>
            <a:prstDash val="solid"/>
            <a:headEnd type="arrow"/>
            <a:tailEnd type="arrow"/>
          </a:ln>
          <a:effectLst/>
        </p:spPr>
      </p:cxnSp>
      <p:cxnSp>
        <p:nvCxnSpPr>
          <p:cNvPr id="44" name="Connettore 2 43">
            <a:extLst>
              <a:ext uri="{FF2B5EF4-FFF2-40B4-BE49-F238E27FC236}">
                <a16:creationId xmlns:a16="http://schemas.microsoft.com/office/drawing/2014/main" id="{DA5F5B3D-BDD5-49FF-8701-F4B74CD804F1}"/>
              </a:ext>
            </a:extLst>
          </p:cNvPr>
          <p:cNvCxnSpPr>
            <a:cxnSpLocks/>
          </p:cNvCxnSpPr>
          <p:nvPr/>
        </p:nvCxnSpPr>
        <p:spPr>
          <a:xfrm flipV="1">
            <a:off x="2688523" y="2223312"/>
            <a:ext cx="2604604" cy="1526213"/>
          </a:xfrm>
          <a:prstGeom prst="straightConnector1">
            <a:avLst/>
          </a:prstGeom>
          <a:noFill/>
          <a:ln w="19050" cap="flat" cmpd="sng" algn="ctr">
            <a:solidFill>
              <a:srgbClr val="FF9406"/>
            </a:solidFill>
            <a:prstDash val="solid"/>
            <a:headEnd type="arrow"/>
            <a:tailEnd type="arrow"/>
          </a:ln>
          <a:effectLst/>
        </p:spPr>
      </p:cxnSp>
      <p:cxnSp>
        <p:nvCxnSpPr>
          <p:cNvPr id="46" name="Connettore 2 45">
            <a:extLst>
              <a:ext uri="{FF2B5EF4-FFF2-40B4-BE49-F238E27FC236}">
                <a16:creationId xmlns:a16="http://schemas.microsoft.com/office/drawing/2014/main" id="{11648753-7B60-44EA-8548-BE60AB947543}"/>
              </a:ext>
            </a:extLst>
          </p:cNvPr>
          <p:cNvCxnSpPr>
            <a:cxnSpLocks/>
          </p:cNvCxnSpPr>
          <p:nvPr/>
        </p:nvCxnSpPr>
        <p:spPr>
          <a:xfrm>
            <a:off x="2685352" y="3957072"/>
            <a:ext cx="2594148" cy="0"/>
          </a:xfrm>
          <a:prstGeom prst="straightConnector1">
            <a:avLst/>
          </a:prstGeom>
          <a:noFill/>
          <a:ln w="19050" cap="flat" cmpd="sng" algn="ctr">
            <a:solidFill>
              <a:srgbClr val="FF9406"/>
            </a:solidFill>
            <a:prstDash val="solid"/>
            <a:headEnd type="arrow"/>
            <a:tailEnd type="arrow"/>
          </a:ln>
          <a:effectLst/>
        </p:spPr>
      </p:cxnSp>
      <p:cxnSp>
        <p:nvCxnSpPr>
          <p:cNvPr id="51" name="Connettore 2 50">
            <a:extLst>
              <a:ext uri="{FF2B5EF4-FFF2-40B4-BE49-F238E27FC236}">
                <a16:creationId xmlns:a16="http://schemas.microsoft.com/office/drawing/2014/main" id="{7A47EC36-7C53-4388-9F14-D3C03C65F954}"/>
              </a:ext>
            </a:extLst>
          </p:cNvPr>
          <p:cNvCxnSpPr>
            <a:cxnSpLocks/>
          </p:cNvCxnSpPr>
          <p:nvPr/>
        </p:nvCxnSpPr>
        <p:spPr>
          <a:xfrm flipV="1">
            <a:off x="2689198" y="3105319"/>
            <a:ext cx="2590302" cy="1079531"/>
          </a:xfrm>
          <a:prstGeom prst="straightConnector1">
            <a:avLst/>
          </a:prstGeom>
          <a:noFill/>
          <a:ln w="19050" cap="flat" cmpd="sng" algn="ctr">
            <a:solidFill>
              <a:srgbClr val="FF9406"/>
            </a:solidFill>
            <a:prstDash val="solid"/>
            <a:headEnd type="arrow"/>
            <a:tailEnd type="arrow"/>
          </a:ln>
          <a:effectLst/>
        </p:spPr>
      </p:cxnSp>
      <p:cxnSp>
        <p:nvCxnSpPr>
          <p:cNvPr id="52" name="Connettore 2 51">
            <a:extLst>
              <a:ext uri="{FF2B5EF4-FFF2-40B4-BE49-F238E27FC236}">
                <a16:creationId xmlns:a16="http://schemas.microsoft.com/office/drawing/2014/main" id="{8BA36A58-2F79-4482-84B0-B20DC17535CE}"/>
              </a:ext>
            </a:extLst>
          </p:cNvPr>
          <p:cNvCxnSpPr>
            <a:cxnSpLocks/>
          </p:cNvCxnSpPr>
          <p:nvPr/>
        </p:nvCxnSpPr>
        <p:spPr>
          <a:xfrm>
            <a:off x="2691731" y="4397071"/>
            <a:ext cx="2587769" cy="628153"/>
          </a:xfrm>
          <a:prstGeom prst="straightConnector1">
            <a:avLst/>
          </a:prstGeom>
          <a:noFill/>
          <a:ln w="38100" cap="flat" cmpd="sng" algn="ctr">
            <a:solidFill>
              <a:srgbClr val="FF0000"/>
            </a:solidFill>
            <a:prstDash val="solid"/>
            <a:headEnd type="arrow"/>
            <a:tailEnd type="arrow"/>
          </a:ln>
          <a:effectLst/>
        </p:spPr>
      </p:cxnSp>
      <p:cxnSp>
        <p:nvCxnSpPr>
          <p:cNvPr id="53" name="Connettore 2 52">
            <a:extLst>
              <a:ext uri="{FF2B5EF4-FFF2-40B4-BE49-F238E27FC236}">
                <a16:creationId xmlns:a16="http://schemas.microsoft.com/office/drawing/2014/main" id="{2C8400E5-B0D7-4FA6-BA90-48EAC5C153C8}"/>
              </a:ext>
            </a:extLst>
          </p:cNvPr>
          <p:cNvCxnSpPr>
            <a:cxnSpLocks/>
          </p:cNvCxnSpPr>
          <p:nvPr/>
        </p:nvCxnSpPr>
        <p:spPr>
          <a:xfrm>
            <a:off x="2683780" y="4611756"/>
            <a:ext cx="2595720" cy="1303579"/>
          </a:xfrm>
          <a:prstGeom prst="straightConnector1">
            <a:avLst/>
          </a:prstGeom>
          <a:noFill/>
          <a:ln w="19050" cap="flat" cmpd="sng" algn="ctr">
            <a:solidFill>
              <a:srgbClr val="FF9406"/>
            </a:solidFill>
            <a:prstDash val="solid"/>
            <a:headEnd type="arrow"/>
            <a:tailEnd type="arrow"/>
          </a:ln>
          <a:effectLst/>
        </p:spPr>
      </p:cxnSp>
      <p:cxnSp>
        <p:nvCxnSpPr>
          <p:cNvPr id="56" name="Connettore 2 55">
            <a:extLst>
              <a:ext uri="{FF2B5EF4-FFF2-40B4-BE49-F238E27FC236}">
                <a16:creationId xmlns:a16="http://schemas.microsoft.com/office/drawing/2014/main" id="{787747A7-49EC-46C0-A085-FA153B073E70}"/>
              </a:ext>
            </a:extLst>
          </p:cNvPr>
          <p:cNvCxnSpPr>
            <a:cxnSpLocks/>
          </p:cNvCxnSpPr>
          <p:nvPr/>
        </p:nvCxnSpPr>
        <p:spPr>
          <a:xfrm flipV="1">
            <a:off x="2688523" y="4611756"/>
            <a:ext cx="2590977" cy="204353"/>
          </a:xfrm>
          <a:prstGeom prst="straightConnector1">
            <a:avLst/>
          </a:prstGeom>
          <a:noFill/>
          <a:ln w="19050" cap="flat" cmpd="sng" algn="ctr">
            <a:solidFill>
              <a:srgbClr val="FF9406"/>
            </a:solidFill>
            <a:prstDash val="solid"/>
            <a:headEnd type="arrow"/>
            <a:tailEnd type="arrow"/>
          </a:ln>
          <a:effectLst/>
        </p:spPr>
      </p:cxnSp>
      <p:cxnSp>
        <p:nvCxnSpPr>
          <p:cNvPr id="58" name="Connettore 2 57">
            <a:extLst>
              <a:ext uri="{FF2B5EF4-FFF2-40B4-BE49-F238E27FC236}">
                <a16:creationId xmlns:a16="http://schemas.microsoft.com/office/drawing/2014/main" id="{71346E28-8FB7-4B1F-91FA-85781B23F362}"/>
              </a:ext>
            </a:extLst>
          </p:cNvPr>
          <p:cNvCxnSpPr>
            <a:cxnSpLocks/>
          </p:cNvCxnSpPr>
          <p:nvPr/>
        </p:nvCxnSpPr>
        <p:spPr>
          <a:xfrm flipV="1">
            <a:off x="2688523" y="2441050"/>
            <a:ext cx="2591143" cy="2593848"/>
          </a:xfrm>
          <a:prstGeom prst="straightConnector1">
            <a:avLst/>
          </a:prstGeom>
          <a:noFill/>
          <a:ln w="19050" cap="flat" cmpd="sng" algn="ctr">
            <a:solidFill>
              <a:srgbClr val="FF9406"/>
            </a:solidFill>
            <a:prstDash val="solid"/>
            <a:headEnd type="arrow"/>
            <a:tailEnd type="arrow"/>
          </a:ln>
          <a:effectLst/>
        </p:spPr>
      </p:cxnSp>
      <p:cxnSp>
        <p:nvCxnSpPr>
          <p:cNvPr id="60" name="Connettore 2 59">
            <a:extLst>
              <a:ext uri="{FF2B5EF4-FFF2-40B4-BE49-F238E27FC236}">
                <a16:creationId xmlns:a16="http://schemas.microsoft.com/office/drawing/2014/main" id="{7F2C789F-BA88-4BDD-B0E6-F11A1C263C93}"/>
              </a:ext>
            </a:extLst>
          </p:cNvPr>
          <p:cNvCxnSpPr>
            <a:cxnSpLocks/>
          </p:cNvCxnSpPr>
          <p:nvPr/>
        </p:nvCxnSpPr>
        <p:spPr>
          <a:xfrm>
            <a:off x="2687650" y="5266804"/>
            <a:ext cx="2591850" cy="0"/>
          </a:xfrm>
          <a:prstGeom prst="straightConnector1">
            <a:avLst/>
          </a:prstGeom>
          <a:noFill/>
          <a:ln w="19050" cap="flat" cmpd="sng" algn="ctr">
            <a:solidFill>
              <a:srgbClr val="FF9406"/>
            </a:solidFill>
            <a:prstDash val="solid"/>
            <a:headEnd type="arrow"/>
            <a:tailEnd type="arrow"/>
          </a:ln>
          <a:effectLst/>
        </p:spPr>
      </p:cxnSp>
      <p:cxnSp>
        <p:nvCxnSpPr>
          <p:cNvPr id="64" name="Connettore 2 63">
            <a:extLst>
              <a:ext uri="{FF2B5EF4-FFF2-40B4-BE49-F238E27FC236}">
                <a16:creationId xmlns:a16="http://schemas.microsoft.com/office/drawing/2014/main" id="{BF6C706C-B85C-4D2F-9EF7-53C9034F513C}"/>
              </a:ext>
            </a:extLst>
          </p:cNvPr>
          <p:cNvCxnSpPr>
            <a:cxnSpLocks/>
          </p:cNvCxnSpPr>
          <p:nvPr/>
        </p:nvCxnSpPr>
        <p:spPr>
          <a:xfrm>
            <a:off x="2685749" y="5470009"/>
            <a:ext cx="2593751" cy="0"/>
          </a:xfrm>
          <a:prstGeom prst="straightConnector1">
            <a:avLst/>
          </a:prstGeom>
          <a:noFill/>
          <a:ln w="19050" cap="flat" cmpd="sng" algn="ctr">
            <a:solidFill>
              <a:srgbClr val="FF9406"/>
            </a:solidFill>
            <a:prstDash val="solid"/>
            <a:headEnd type="arrow"/>
            <a:tailEnd type="arrow"/>
          </a:ln>
          <a:effectLst/>
        </p:spPr>
      </p:cxnSp>
      <p:cxnSp>
        <p:nvCxnSpPr>
          <p:cNvPr id="67" name="Connettore 2 66">
            <a:extLst>
              <a:ext uri="{FF2B5EF4-FFF2-40B4-BE49-F238E27FC236}">
                <a16:creationId xmlns:a16="http://schemas.microsoft.com/office/drawing/2014/main" id="{B3DBD2BF-92C5-4B4D-AEEF-57A80731EED2}"/>
              </a:ext>
            </a:extLst>
          </p:cNvPr>
          <p:cNvCxnSpPr>
            <a:cxnSpLocks/>
          </p:cNvCxnSpPr>
          <p:nvPr/>
        </p:nvCxnSpPr>
        <p:spPr>
          <a:xfrm>
            <a:off x="2684677" y="5688798"/>
            <a:ext cx="2594823" cy="660429"/>
          </a:xfrm>
          <a:prstGeom prst="straightConnector1">
            <a:avLst/>
          </a:prstGeom>
          <a:noFill/>
          <a:ln w="19050" cap="flat" cmpd="sng" algn="ctr">
            <a:solidFill>
              <a:srgbClr val="FF9406"/>
            </a:solidFill>
            <a:prstDash val="solid"/>
            <a:headEnd type="arrow"/>
            <a:tailEnd type="arrow"/>
          </a:ln>
          <a:effectLst/>
        </p:spPr>
      </p:cxnSp>
      <p:cxnSp>
        <p:nvCxnSpPr>
          <p:cNvPr id="73" name="Connettore 2 72">
            <a:extLst>
              <a:ext uri="{FF2B5EF4-FFF2-40B4-BE49-F238E27FC236}">
                <a16:creationId xmlns:a16="http://schemas.microsoft.com/office/drawing/2014/main" id="{CA1860FD-292F-4BA8-969A-27BA1BF0B993}"/>
              </a:ext>
            </a:extLst>
          </p:cNvPr>
          <p:cNvCxnSpPr>
            <a:cxnSpLocks/>
          </p:cNvCxnSpPr>
          <p:nvPr/>
        </p:nvCxnSpPr>
        <p:spPr>
          <a:xfrm flipV="1">
            <a:off x="2695427" y="4828918"/>
            <a:ext cx="2597700" cy="1069975"/>
          </a:xfrm>
          <a:prstGeom prst="straightConnector1">
            <a:avLst/>
          </a:prstGeom>
          <a:noFill/>
          <a:ln w="19050" cap="flat" cmpd="sng" algn="ctr">
            <a:solidFill>
              <a:srgbClr val="FF9406"/>
            </a:solidFill>
            <a:prstDash val="solid"/>
            <a:headEnd type="arrow"/>
            <a:tailEnd type="arrow"/>
          </a:ln>
          <a:effectLst/>
        </p:spPr>
      </p:cxnSp>
      <p:cxnSp>
        <p:nvCxnSpPr>
          <p:cNvPr id="76" name="Connettore 2 75">
            <a:extLst>
              <a:ext uri="{FF2B5EF4-FFF2-40B4-BE49-F238E27FC236}">
                <a16:creationId xmlns:a16="http://schemas.microsoft.com/office/drawing/2014/main" id="{1277C0C6-C8F8-490D-8934-49C8080D8D18}"/>
              </a:ext>
            </a:extLst>
          </p:cNvPr>
          <p:cNvCxnSpPr>
            <a:cxnSpLocks/>
          </p:cNvCxnSpPr>
          <p:nvPr/>
        </p:nvCxnSpPr>
        <p:spPr>
          <a:xfrm>
            <a:off x="2683780" y="6117681"/>
            <a:ext cx="2609347" cy="435112"/>
          </a:xfrm>
          <a:prstGeom prst="straightConnector1">
            <a:avLst/>
          </a:prstGeom>
          <a:noFill/>
          <a:ln w="19050" cap="flat" cmpd="sng" algn="ctr">
            <a:solidFill>
              <a:srgbClr val="FF9406"/>
            </a:solidFill>
            <a:prstDash val="solid"/>
            <a:headEnd type="arrow"/>
            <a:tailEnd type="arrow"/>
          </a:ln>
          <a:effectLst/>
        </p:spPr>
      </p:cxnSp>
      <p:cxnSp>
        <p:nvCxnSpPr>
          <p:cNvPr id="79" name="Connettore 2 78">
            <a:extLst>
              <a:ext uri="{FF2B5EF4-FFF2-40B4-BE49-F238E27FC236}">
                <a16:creationId xmlns:a16="http://schemas.microsoft.com/office/drawing/2014/main" id="{5512E661-69CE-46A1-869D-6863DA6B8ECE}"/>
              </a:ext>
            </a:extLst>
          </p:cNvPr>
          <p:cNvCxnSpPr>
            <a:cxnSpLocks/>
          </p:cNvCxnSpPr>
          <p:nvPr/>
        </p:nvCxnSpPr>
        <p:spPr>
          <a:xfrm flipV="1">
            <a:off x="2683780" y="5701947"/>
            <a:ext cx="2615023" cy="634267"/>
          </a:xfrm>
          <a:prstGeom prst="straightConnector1">
            <a:avLst/>
          </a:prstGeom>
          <a:noFill/>
          <a:ln w="19050" cap="flat" cmpd="sng" algn="ctr">
            <a:solidFill>
              <a:srgbClr val="FF9406"/>
            </a:solidFill>
            <a:prstDash val="solid"/>
            <a:headEnd type="arrow"/>
            <a:tailEnd type="arrow"/>
          </a:ln>
          <a:effectLst/>
        </p:spPr>
      </p:cxnSp>
      <p:cxnSp>
        <p:nvCxnSpPr>
          <p:cNvPr id="82" name="Connettore 2 81">
            <a:extLst>
              <a:ext uri="{FF2B5EF4-FFF2-40B4-BE49-F238E27FC236}">
                <a16:creationId xmlns:a16="http://schemas.microsoft.com/office/drawing/2014/main" id="{C8895CA8-6E9D-47D7-9E15-F0A44DAEA9C7}"/>
              </a:ext>
            </a:extLst>
          </p:cNvPr>
          <p:cNvCxnSpPr>
            <a:cxnSpLocks/>
          </p:cNvCxnSpPr>
          <p:nvPr/>
        </p:nvCxnSpPr>
        <p:spPr>
          <a:xfrm flipV="1">
            <a:off x="2687794" y="6124226"/>
            <a:ext cx="2599618" cy="428567"/>
          </a:xfrm>
          <a:prstGeom prst="straightConnector1">
            <a:avLst/>
          </a:prstGeom>
          <a:noFill/>
          <a:ln w="19050" cap="flat" cmpd="sng" algn="ctr">
            <a:solidFill>
              <a:srgbClr val="FF9406"/>
            </a:solidFill>
            <a:prstDash val="solid"/>
            <a:headEnd type="arrow"/>
            <a:tailEnd type="arrow"/>
          </a:ln>
          <a:effectLst/>
        </p:spPr>
      </p:cxnSp>
      <p:pic>
        <p:nvPicPr>
          <p:cNvPr id="4" name="Immagine 3">
            <a:extLst>
              <a:ext uri="{FF2B5EF4-FFF2-40B4-BE49-F238E27FC236}">
                <a16:creationId xmlns:a16="http://schemas.microsoft.com/office/drawing/2014/main" id="{0AF051BB-C770-2FCD-3C31-DAEE2EA0B319}"/>
              </a:ext>
            </a:extLst>
          </p:cNvPr>
          <p:cNvPicPr>
            <a:picLocks noChangeAspect="1"/>
          </p:cNvPicPr>
          <p:nvPr/>
        </p:nvPicPr>
        <p:blipFill>
          <a:blip r:embed="rId2"/>
          <a:stretch>
            <a:fillRect/>
          </a:stretch>
        </p:blipFill>
        <p:spPr>
          <a:xfrm>
            <a:off x="952552" y="189000"/>
            <a:ext cx="1754561" cy="6480000"/>
          </a:xfrm>
          <a:prstGeom prst="rect">
            <a:avLst/>
          </a:prstGeom>
        </p:spPr>
      </p:pic>
      <p:pic>
        <p:nvPicPr>
          <p:cNvPr id="5" name="Immagine 4">
            <a:extLst>
              <a:ext uri="{FF2B5EF4-FFF2-40B4-BE49-F238E27FC236}">
                <a16:creationId xmlns:a16="http://schemas.microsoft.com/office/drawing/2014/main" id="{6FC3DB8C-FAE7-8693-E208-B6E3DF1D5B0D}"/>
              </a:ext>
            </a:extLst>
          </p:cNvPr>
          <p:cNvPicPr>
            <a:picLocks noChangeAspect="1"/>
          </p:cNvPicPr>
          <p:nvPr/>
        </p:nvPicPr>
        <p:blipFill>
          <a:blip r:embed="rId3"/>
          <a:stretch>
            <a:fillRect/>
          </a:stretch>
        </p:blipFill>
        <p:spPr>
          <a:xfrm>
            <a:off x="5279500" y="189000"/>
            <a:ext cx="1754561" cy="6480000"/>
          </a:xfrm>
          <a:prstGeom prst="rect">
            <a:avLst/>
          </a:prstGeom>
        </p:spPr>
      </p:pic>
      <p:sp>
        <p:nvSpPr>
          <p:cNvPr id="88" name="Esplosione 2 95">
            <a:extLst>
              <a:ext uri="{FF2B5EF4-FFF2-40B4-BE49-F238E27FC236}">
                <a16:creationId xmlns:a16="http://schemas.microsoft.com/office/drawing/2014/main" id="{F1A7F3E9-3967-4729-922C-68F5657E16DC}"/>
              </a:ext>
            </a:extLst>
          </p:cNvPr>
          <p:cNvSpPr/>
          <p:nvPr/>
        </p:nvSpPr>
        <p:spPr>
          <a:xfrm>
            <a:off x="164465" y="168442"/>
            <a:ext cx="8205537" cy="6521116"/>
          </a:xfrm>
          <a:prstGeom prst="irregularSeal2">
            <a:avLst/>
          </a:prstGeom>
          <a:solidFill>
            <a:srgbClr val="FF9406"/>
          </a:solidFill>
          <a:ln w="19050">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COEFFICIENTE DI CORRELAZIONE LINEARE: 0,84496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385569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499"/>
                                          </p:stCondLst>
                                        </p:cTn>
                                        <p:tgtEl>
                                          <p:spTgt spid="19"/>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499"/>
                                          </p:stCondLst>
                                        </p:cTn>
                                        <p:tgtEl>
                                          <p:spTgt spid="21"/>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0"/>
                                  </p:stCondLst>
                                  <p:childTnLst>
                                    <p:set>
                                      <p:cBhvr>
                                        <p:cTn id="15" dur="1" fill="hold">
                                          <p:stCondLst>
                                            <p:cond delay="499"/>
                                          </p:stCondLst>
                                        </p:cTn>
                                        <p:tgtEl>
                                          <p:spTgt spid="22"/>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0"/>
                                  </p:stCondLst>
                                  <p:childTnLst>
                                    <p:set>
                                      <p:cBhvr>
                                        <p:cTn id="18" dur="1" fill="hold">
                                          <p:stCondLst>
                                            <p:cond delay="499"/>
                                          </p:stCondLst>
                                        </p:cTn>
                                        <p:tgtEl>
                                          <p:spTgt spid="24"/>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0"/>
                                  </p:stCondLst>
                                  <p:childTnLst>
                                    <p:set>
                                      <p:cBhvr>
                                        <p:cTn id="21" dur="1" fill="hold">
                                          <p:stCondLst>
                                            <p:cond delay="499"/>
                                          </p:stCondLst>
                                        </p:cTn>
                                        <p:tgtEl>
                                          <p:spTgt spid="26"/>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0"/>
                                  </p:stCondLst>
                                  <p:childTnLst>
                                    <p:set>
                                      <p:cBhvr>
                                        <p:cTn id="24" dur="1" fill="hold">
                                          <p:stCondLst>
                                            <p:cond delay="499"/>
                                          </p:stCondLst>
                                        </p:cTn>
                                        <p:tgtEl>
                                          <p:spTgt spid="28"/>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nodeType="afterEffect">
                                  <p:stCondLst>
                                    <p:cond delay="0"/>
                                  </p:stCondLst>
                                  <p:childTnLst>
                                    <p:set>
                                      <p:cBhvr>
                                        <p:cTn id="27" dur="1" fill="hold">
                                          <p:stCondLst>
                                            <p:cond delay="499"/>
                                          </p:stCondLst>
                                        </p:cTn>
                                        <p:tgtEl>
                                          <p:spTgt spid="31"/>
                                        </p:tgtEl>
                                        <p:attrNameLst>
                                          <p:attrName>style.visibility</p:attrName>
                                        </p:attrNameLst>
                                      </p:cBhvr>
                                      <p:to>
                                        <p:strVal val="visible"/>
                                      </p:to>
                                    </p:set>
                                  </p:childTnLst>
                                </p:cTn>
                              </p:par>
                            </p:childTnLst>
                          </p:cTn>
                        </p:par>
                        <p:par>
                          <p:cTn id="28" fill="hold">
                            <p:stCondLst>
                              <p:cond delay="4000"/>
                            </p:stCondLst>
                            <p:childTnLst>
                              <p:par>
                                <p:cTn id="29" presetID="1" presetClass="entr" presetSubtype="0" fill="hold" nodeType="afterEffect">
                                  <p:stCondLst>
                                    <p:cond delay="0"/>
                                  </p:stCondLst>
                                  <p:childTnLst>
                                    <p:set>
                                      <p:cBhvr>
                                        <p:cTn id="30" dur="1" fill="hold">
                                          <p:stCondLst>
                                            <p:cond delay="499"/>
                                          </p:stCondLst>
                                        </p:cTn>
                                        <p:tgtEl>
                                          <p:spTgt spid="33"/>
                                        </p:tgtEl>
                                        <p:attrNameLst>
                                          <p:attrName>style.visibility</p:attrName>
                                        </p:attrNameLst>
                                      </p:cBhvr>
                                      <p:to>
                                        <p:strVal val="visible"/>
                                      </p:to>
                                    </p:set>
                                  </p:childTnLst>
                                </p:cTn>
                              </p:par>
                            </p:childTnLst>
                          </p:cTn>
                        </p:par>
                        <p:par>
                          <p:cTn id="31" fill="hold">
                            <p:stCondLst>
                              <p:cond delay="4500"/>
                            </p:stCondLst>
                            <p:childTnLst>
                              <p:par>
                                <p:cTn id="32" presetID="1" presetClass="entr" presetSubtype="0" fill="hold" nodeType="afterEffect">
                                  <p:stCondLst>
                                    <p:cond delay="0"/>
                                  </p:stCondLst>
                                  <p:childTnLst>
                                    <p:set>
                                      <p:cBhvr>
                                        <p:cTn id="33" dur="1" fill="hold">
                                          <p:stCondLst>
                                            <p:cond delay="499"/>
                                          </p:stCondLst>
                                        </p:cTn>
                                        <p:tgtEl>
                                          <p:spTgt spid="35"/>
                                        </p:tgtEl>
                                        <p:attrNameLst>
                                          <p:attrName>style.visibility</p:attrName>
                                        </p:attrNameLst>
                                      </p:cBhvr>
                                      <p:to>
                                        <p:strVal val="visible"/>
                                      </p:to>
                                    </p:set>
                                  </p:childTnLst>
                                </p:cTn>
                              </p:par>
                            </p:childTnLst>
                          </p:cTn>
                        </p:par>
                        <p:par>
                          <p:cTn id="34" fill="hold">
                            <p:stCondLst>
                              <p:cond delay="5000"/>
                            </p:stCondLst>
                            <p:childTnLst>
                              <p:par>
                                <p:cTn id="35" presetID="1" presetClass="entr" presetSubtype="0" fill="hold" nodeType="afterEffect">
                                  <p:stCondLst>
                                    <p:cond delay="0"/>
                                  </p:stCondLst>
                                  <p:childTnLst>
                                    <p:set>
                                      <p:cBhvr>
                                        <p:cTn id="36" dur="1" fill="hold">
                                          <p:stCondLst>
                                            <p:cond delay="499"/>
                                          </p:stCondLst>
                                        </p:cTn>
                                        <p:tgtEl>
                                          <p:spTgt spid="37"/>
                                        </p:tgtEl>
                                        <p:attrNameLst>
                                          <p:attrName>style.visibility</p:attrName>
                                        </p:attrNameLst>
                                      </p:cBhvr>
                                      <p:to>
                                        <p:strVal val="visible"/>
                                      </p:to>
                                    </p:set>
                                  </p:childTnLst>
                                </p:cTn>
                              </p:par>
                            </p:childTnLst>
                          </p:cTn>
                        </p:par>
                        <p:par>
                          <p:cTn id="37" fill="hold">
                            <p:stCondLst>
                              <p:cond delay="5500"/>
                            </p:stCondLst>
                            <p:childTnLst>
                              <p:par>
                                <p:cTn id="38" presetID="1" presetClass="entr" presetSubtype="0" fill="hold" nodeType="afterEffect">
                                  <p:stCondLst>
                                    <p:cond delay="0"/>
                                  </p:stCondLst>
                                  <p:childTnLst>
                                    <p:set>
                                      <p:cBhvr>
                                        <p:cTn id="39" dur="1" fill="hold">
                                          <p:stCondLst>
                                            <p:cond delay="499"/>
                                          </p:stCondLst>
                                        </p:cTn>
                                        <p:tgtEl>
                                          <p:spTgt spid="38"/>
                                        </p:tgtEl>
                                        <p:attrNameLst>
                                          <p:attrName>style.visibility</p:attrName>
                                        </p:attrNameLst>
                                      </p:cBhvr>
                                      <p:to>
                                        <p:strVal val="visible"/>
                                      </p:to>
                                    </p:set>
                                  </p:childTnLst>
                                </p:cTn>
                              </p:par>
                            </p:childTnLst>
                          </p:cTn>
                        </p:par>
                        <p:par>
                          <p:cTn id="40" fill="hold">
                            <p:stCondLst>
                              <p:cond delay="6000"/>
                            </p:stCondLst>
                            <p:childTnLst>
                              <p:par>
                                <p:cTn id="41" presetID="1" presetClass="entr" presetSubtype="0" fill="hold" nodeType="afterEffect">
                                  <p:stCondLst>
                                    <p:cond delay="0"/>
                                  </p:stCondLst>
                                  <p:childTnLst>
                                    <p:set>
                                      <p:cBhvr>
                                        <p:cTn id="42" dur="1" fill="hold">
                                          <p:stCondLst>
                                            <p:cond delay="499"/>
                                          </p:stCondLst>
                                        </p:cTn>
                                        <p:tgtEl>
                                          <p:spTgt spid="41"/>
                                        </p:tgtEl>
                                        <p:attrNameLst>
                                          <p:attrName>style.visibility</p:attrName>
                                        </p:attrNameLst>
                                      </p:cBhvr>
                                      <p:to>
                                        <p:strVal val="visible"/>
                                      </p:to>
                                    </p:set>
                                  </p:childTnLst>
                                </p:cTn>
                              </p:par>
                            </p:childTnLst>
                          </p:cTn>
                        </p:par>
                        <p:par>
                          <p:cTn id="43" fill="hold">
                            <p:stCondLst>
                              <p:cond delay="6500"/>
                            </p:stCondLst>
                            <p:childTnLst>
                              <p:par>
                                <p:cTn id="44" presetID="1" presetClass="entr" presetSubtype="0" fill="hold" nodeType="afterEffect">
                                  <p:stCondLst>
                                    <p:cond delay="0"/>
                                  </p:stCondLst>
                                  <p:childTnLst>
                                    <p:set>
                                      <p:cBhvr>
                                        <p:cTn id="45" dur="1" fill="hold">
                                          <p:stCondLst>
                                            <p:cond delay="499"/>
                                          </p:stCondLst>
                                        </p:cTn>
                                        <p:tgtEl>
                                          <p:spTgt spid="44"/>
                                        </p:tgtEl>
                                        <p:attrNameLst>
                                          <p:attrName>style.visibility</p:attrName>
                                        </p:attrNameLst>
                                      </p:cBhvr>
                                      <p:to>
                                        <p:strVal val="visible"/>
                                      </p:to>
                                    </p:set>
                                  </p:childTnLst>
                                </p:cTn>
                              </p:par>
                            </p:childTnLst>
                          </p:cTn>
                        </p:par>
                        <p:par>
                          <p:cTn id="46" fill="hold">
                            <p:stCondLst>
                              <p:cond delay="7000"/>
                            </p:stCondLst>
                            <p:childTnLst>
                              <p:par>
                                <p:cTn id="47" presetID="1" presetClass="entr" presetSubtype="0" fill="hold" nodeType="afterEffect">
                                  <p:stCondLst>
                                    <p:cond delay="0"/>
                                  </p:stCondLst>
                                  <p:childTnLst>
                                    <p:set>
                                      <p:cBhvr>
                                        <p:cTn id="48" dur="1" fill="hold">
                                          <p:stCondLst>
                                            <p:cond delay="499"/>
                                          </p:stCondLst>
                                        </p:cTn>
                                        <p:tgtEl>
                                          <p:spTgt spid="46"/>
                                        </p:tgtEl>
                                        <p:attrNameLst>
                                          <p:attrName>style.visibility</p:attrName>
                                        </p:attrNameLst>
                                      </p:cBhvr>
                                      <p:to>
                                        <p:strVal val="visible"/>
                                      </p:to>
                                    </p:set>
                                  </p:childTnLst>
                                </p:cTn>
                              </p:par>
                            </p:childTnLst>
                          </p:cTn>
                        </p:par>
                        <p:par>
                          <p:cTn id="49" fill="hold">
                            <p:stCondLst>
                              <p:cond delay="7500"/>
                            </p:stCondLst>
                            <p:childTnLst>
                              <p:par>
                                <p:cTn id="50" presetID="1" presetClass="entr" presetSubtype="0" fill="hold" nodeType="afterEffect">
                                  <p:stCondLst>
                                    <p:cond delay="0"/>
                                  </p:stCondLst>
                                  <p:childTnLst>
                                    <p:set>
                                      <p:cBhvr>
                                        <p:cTn id="51" dur="1" fill="hold">
                                          <p:stCondLst>
                                            <p:cond delay="499"/>
                                          </p:stCondLst>
                                        </p:cTn>
                                        <p:tgtEl>
                                          <p:spTgt spid="51"/>
                                        </p:tgtEl>
                                        <p:attrNameLst>
                                          <p:attrName>style.visibility</p:attrName>
                                        </p:attrNameLst>
                                      </p:cBhvr>
                                      <p:to>
                                        <p:strVal val="visible"/>
                                      </p:to>
                                    </p:set>
                                  </p:childTnLst>
                                </p:cTn>
                              </p:par>
                            </p:childTnLst>
                          </p:cTn>
                        </p:par>
                        <p:par>
                          <p:cTn id="52" fill="hold">
                            <p:stCondLst>
                              <p:cond delay="8000"/>
                            </p:stCondLst>
                            <p:childTnLst>
                              <p:par>
                                <p:cTn id="53" presetID="1" presetClass="entr" presetSubtype="0" fill="hold" nodeType="afterEffect">
                                  <p:stCondLst>
                                    <p:cond delay="0"/>
                                  </p:stCondLst>
                                  <p:childTnLst>
                                    <p:set>
                                      <p:cBhvr>
                                        <p:cTn id="54" dur="1" fill="hold">
                                          <p:stCondLst>
                                            <p:cond delay="499"/>
                                          </p:stCondLst>
                                        </p:cTn>
                                        <p:tgtEl>
                                          <p:spTgt spid="52"/>
                                        </p:tgtEl>
                                        <p:attrNameLst>
                                          <p:attrName>style.visibility</p:attrName>
                                        </p:attrNameLst>
                                      </p:cBhvr>
                                      <p:to>
                                        <p:strVal val="visible"/>
                                      </p:to>
                                    </p:set>
                                  </p:childTnLst>
                                </p:cTn>
                              </p:par>
                            </p:childTnLst>
                          </p:cTn>
                        </p:par>
                        <p:par>
                          <p:cTn id="55" fill="hold">
                            <p:stCondLst>
                              <p:cond delay="8500"/>
                            </p:stCondLst>
                            <p:childTnLst>
                              <p:par>
                                <p:cTn id="56" presetID="1" presetClass="entr" presetSubtype="0" fill="hold" nodeType="afterEffect">
                                  <p:stCondLst>
                                    <p:cond delay="0"/>
                                  </p:stCondLst>
                                  <p:childTnLst>
                                    <p:set>
                                      <p:cBhvr>
                                        <p:cTn id="57" dur="1" fill="hold">
                                          <p:stCondLst>
                                            <p:cond delay="499"/>
                                          </p:stCondLst>
                                        </p:cTn>
                                        <p:tgtEl>
                                          <p:spTgt spid="53"/>
                                        </p:tgtEl>
                                        <p:attrNameLst>
                                          <p:attrName>style.visibility</p:attrName>
                                        </p:attrNameLst>
                                      </p:cBhvr>
                                      <p:to>
                                        <p:strVal val="visible"/>
                                      </p:to>
                                    </p:set>
                                  </p:childTnLst>
                                </p:cTn>
                              </p:par>
                            </p:childTnLst>
                          </p:cTn>
                        </p:par>
                        <p:par>
                          <p:cTn id="58" fill="hold">
                            <p:stCondLst>
                              <p:cond delay="9000"/>
                            </p:stCondLst>
                            <p:childTnLst>
                              <p:par>
                                <p:cTn id="59" presetID="1" presetClass="entr" presetSubtype="0" fill="hold" nodeType="afterEffect">
                                  <p:stCondLst>
                                    <p:cond delay="0"/>
                                  </p:stCondLst>
                                  <p:childTnLst>
                                    <p:set>
                                      <p:cBhvr>
                                        <p:cTn id="60" dur="1" fill="hold">
                                          <p:stCondLst>
                                            <p:cond delay="499"/>
                                          </p:stCondLst>
                                        </p:cTn>
                                        <p:tgtEl>
                                          <p:spTgt spid="56"/>
                                        </p:tgtEl>
                                        <p:attrNameLst>
                                          <p:attrName>style.visibility</p:attrName>
                                        </p:attrNameLst>
                                      </p:cBhvr>
                                      <p:to>
                                        <p:strVal val="visible"/>
                                      </p:to>
                                    </p:set>
                                  </p:childTnLst>
                                </p:cTn>
                              </p:par>
                            </p:childTnLst>
                          </p:cTn>
                        </p:par>
                        <p:par>
                          <p:cTn id="61" fill="hold">
                            <p:stCondLst>
                              <p:cond delay="9500"/>
                            </p:stCondLst>
                            <p:childTnLst>
                              <p:par>
                                <p:cTn id="62" presetID="1" presetClass="entr" presetSubtype="0" fill="hold" nodeType="afterEffect">
                                  <p:stCondLst>
                                    <p:cond delay="0"/>
                                  </p:stCondLst>
                                  <p:childTnLst>
                                    <p:set>
                                      <p:cBhvr>
                                        <p:cTn id="63" dur="1" fill="hold">
                                          <p:stCondLst>
                                            <p:cond delay="499"/>
                                          </p:stCondLst>
                                        </p:cTn>
                                        <p:tgtEl>
                                          <p:spTgt spid="58"/>
                                        </p:tgtEl>
                                        <p:attrNameLst>
                                          <p:attrName>style.visibility</p:attrName>
                                        </p:attrNameLst>
                                      </p:cBhvr>
                                      <p:to>
                                        <p:strVal val="visible"/>
                                      </p:to>
                                    </p:set>
                                  </p:childTnLst>
                                </p:cTn>
                              </p:par>
                            </p:childTnLst>
                          </p:cTn>
                        </p:par>
                        <p:par>
                          <p:cTn id="64" fill="hold">
                            <p:stCondLst>
                              <p:cond delay="10000"/>
                            </p:stCondLst>
                            <p:childTnLst>
                              <p:par>
                                <p:cTn id="65" presetID="1" presetClass="entr" presetSubtype="0" fill="hold" nodeType="afterEffect">
                                  <p:stCondLst>
                                    <p:cond delay="0"/>
                                  </p:stCondLst>
                                  <p:childTnLst>
                                    <p:set>
                                      <p:cBhvr>
                                        <p:cTn id="66" dur="1" fill="hold">
                                          <p:stCondLst>
                                            <p:cond delay="499"/>
                                          </p:stCondLst>
                                        </p:cTn>
                                        <p:tgtEl>
                                          <p:spTgt spid="60"/>
                                        </p:tgtEl>
                                        <p:attrNameLst>
                                          <p:attrName>style.visibility</p:attrName>
                                        </p:attrNameLst>
                                      </p:cBhvr>
                                      <p:to>
                                        <p:strVal val="visible"/>
                                      </p:to>
                                    </p:set>
                                  </p:childTnLst>
                                </p:cTn>
                              </p:par>
                            </p:childTnLst>
                          </p:cTn>
                        </p:par>
                        <p:par>
                          <p:cTn id="67" fill="hold">
                            <p:stCondLst>
                              <p:cond delay="10500"/>
                            </p:stCondLst>
                            <p:childTnLst>
                              <p:par>
                                <p:cTn id="68" presetID="1" presetClass="entr" presetSubtype="0" fill="hold" nodeType="afterEffect">
                                  <p:stCondLst>
                                    <p:cond delay="0"/>
                                  </p:stCondLst>
                                  <p:childTnLst>
                                    <p:set>
                                      <p:cBhvr>
                                        <p:cTn id="69" dur="1" fill="hold">
                                          <p:stCondLst>
                                            <p:cond delay="499"/>
                                          </p:stCondLst>
                                        </p:cTn>
                                        <p:tgtEl>
                                          <p:spTgt spid="64"/>
                                        </p:tgtEl>
                                        <p:attrNameLst>
                                          <p:attrName>style.visibility</p:attrName>
                                        </p:attrNameLst>
                                      </p:cBhvr>
                                      <p:to>
                                        <p:strVal val="visible"/>
                                      </p:to>
                                    </p:set>
                                  </p:childTnLst>
                                </p:cTn>
                              </p:par>
                            </p:childTnLst>
                          </p:cTn>
                        </p:par>
                        <p:par>
                          <p:cTn id="70" fill="hold">
                            <p:stCondLst>
                              <p:cond delay="11000"/>
                            </p:stCondLst>
                            <p:childTnLst>
                              <p:par>
                                <p:cTn id="71" presetID="1" presetClass="entr" presetSubtype="0" fill="hold" nodeType="afterEffect">
                                  <p:stCondLst>
                                    <p:cond delay="0"/>
                                  </p:stCondLst>
                                  <p:childTnLst>
                                    <p:set>
                                      <p:cBhvr>
                                        <p:cTn id="72" dur="1" fill="hold">
                                          <p:stCondLst>
                                            <p:cond delay="499"/>
                                          </p:stCondLst>
                                        </p:cTn>
                                        <p:tgtEl>
                                          <p:spTgt spid="67"/>
                                        </p:tgtEl>
                                        <p:attrNameLst>
                                          <p:attrName>style.visibility</p:attrName>
                                        </p:attrNameLst>
                                      </p:cBhvr>
                                      <p:to>
                                        <p:strVal val="visible"/>
                                      </p:to>
                                    </p:set>
                                  </p:childTnLst>
                                </p:cTn>
                              </p:par>
                            </p:childTnLst>
                          </p:cTn>
                        </p:par>
                        <p:par>
                          <p:cTn id="73" fill="hold">
                            <p:stCondLst>
                              <p:cond delay="11500"/>
                            </p:stCondLst>
                            <p:childTnLst>
                              <p:par>
                                <p:cTn id="74" presetID="1" presetClass="entr" presetSubtype="0" fill="hold" nodeType="afterEffect">
                                  <p:stCondLst>
                                    <p:cond delay="0"/>
                                  </p:stCondLst>
                                  <p:childTnLst>
                                    <p:set>
                                      <p:cBhvr>
                                        <p:cTn id="75" dur="1" fill="hold">
                                          <p:stCondLst>
                                            <p:cond delay="499"/>
                                          </p:stCondLst>
                                        </p:cTn>
                                        <p:tgtEl>
                                          <p:spTgt spid="73"/>
                                        </p:tgtEl>
                                        <p:attrNameLst>
                                          <p:attrName>style.visibility</p:attrName>
                                        </p:attrNameLst>
                                      </p:cBhvr>
                                      <p:to>
                                        <p:strVal val="visible"/>
                                      </p:to>
                                    </p:set>
                                  </p:childTnLst>
                                </p:cTn>
                              </p:par>
                            </p:childTnLst>
                          </p:cTn>
                        </p:par>
                        <p:par>
                          <p:cTn id="76" fill="hold">
                            <p:stCondLst>
                              <p:cond delay="12000"/>
                            </p:stCondLst>
                            <p:childTnLst>
                              <p:par>
                                <p:cTn id="77" presetID="1" presetClass="entr" presetSubtype="0" fill="hold" nodeType="afterEffect">
                                  <p:stCondLst>
                                    <p:cond delay="0"/>
                                  </p:stCondLst>
                                  <p:childTnLst>
                                    <p:set>
                                      <p:cBhvr>
                                        <p:cTn id="78" dur="1" fill="hold">
                                          <p:stCondLst>
                                            <p:cond delay="499"/>
                                          </p:stCondLst>
                                        </p:cTn>
                                        <p:tgtEl>
                                          <p:spTgt spid="76"/>
                                        </p:tgtEl>
                                        <p:attrNameLst>
                                          <p:attrName>style.visibility</p:attrName>
                                        </p:attrNameLst>
                                      </p:cBhvr>
                                      <p:to>
                                        <p:strVal val="visible"/>
                                      </p:to>
                                    </p:set>
                                  </p:childTnLst>
                                </p:cTn>
                              </p:par>
                            </p:childTnLst>
                          </p:cTn>
                        </p:par>
                        <p:par>
                          <p:cTn id="79" fill="hold">
                            <p:stCondLst>
                              <p:cond delay="12500"/>
                            </p:stCondLst>
                            <p:childTnLst>
                              <p:par>
                                <p:cTn id="80" presetID="1" presetClass="entr" presetSubtype="0" fill="hold" nodeType="afterEffect">
                                  <p:stCondLst>
                                    <p:cond delay="0"/>
                                  </p:stCondLst>
                                  <p:childTnLst>
                                    <p:set>
                                      <p:cBhvr>
                                        <p:cTn id="81" dur="1" fill="hold">
                                          <p:stCondLst>
                                            <p:cond delay="499"/>
                                          </p:stCondLst>
                                        </p:cTn>
                                        <p:tgtEl>
                                          <p:spTgt spid="79"/>
                                        </p:tgtEl>
                                        <p:attrNameLst>
                                          <p:attrName>style.visibility</p:attrName>
                                        </p:attrNameLst>
                                      </p:cBhvr>
                                      <p:to>
                                        <p:strVal val="visible"/>
                                      </p:to>
                                    </p:set>
                                  </p:childTnLst>
                                </p:cTn>
                              </p:par>
                            </p:childTnLst>
                          </p:cTn>
                        </p:par>
                        <p:par>
                          <p:cTn id="82" fill="hold">
                            <p:stCondLst>
                              <p:cond delay="13000"/>
                            </p:stCondLst>
                            <p:childTnLst>
                              <p:par>
                                <p:cTn id="83" presetID="1" presetClass="entr" presetSubtype="0" fill="hold" nodeType="afterEffect">
                                  <p:stCondLst>
                                    <p:cond delay="0"/>
                                  </p:stCondLst>
                                  <p:childTnLst>
                                    <p:set>
                                      <p:cBhvr>
                                        <p:cTn id="84" dur="1" fill="hold">
                                          <p:stCondLst>
                                            <p:cond delay="499"/>
                                          </p:stCondLst>
                                        </p:cTn>
                                        <p:tgtEl>
                                          <p:spTgt spid="82"/>
                                        </p:tgtEl>
                                        <p:attrNameLst>
                                          <p:attrName>style.visibility</p:attrName>
                                        </p:attrNameLst>
                                      </p:cBhvr>
                                      <p:to>
                                        <p:strVal val="visible"/>
                                      </p:to>
                                    </p:set>
                                  </p:childTnLst>
                                </p:cTn>
                              </p:par>
                            </p:childTnLst>
                          </p:cTn>
                        </p:par>
                        <p:par>
                          <p:cTn id="85" fill="hold">
                            <p:stCondLst>
                              <p:cond delay="13500"/>
                            </p:stCondLst>
                            <p:childTnLst>
                              <p:par>
                                <p:cTn id="86" presetID="10" presetClass="entr" presetSubtype="0" fill="hold" grpId="0" nodeType="afterEffect">
                                  <p:stCondLst>
                                    <p:cond delay="0"/>
                                  </p:stCondLst>
                                  <p:childTnLst>
                                    <p:set>
                                      <p:cBhvr>
                                        <p:cTn id="87" dur="1" fill="hold">
                                          <p:stCondLst>
                                            <p:cond delay="0"/>
                                          </p:stCondLst>
                                        </p:cTn>
                                        <p:tgtEl>
                                          <p:spTgt spid="88"/>
                                        </p:tgtEl>
                                        <p:attrNameLst>
                                          <p:attrName>style.visibility</p:attrName>
                                        </p:attrNameLst>
                                      </p:cBhvr>
                                      <p:to>
                                        <p:strVal val="visible"/>
                                      </p:to>
                                    </p:set>
                                    <p:animEffect transition="in" filter="fade">
                                      <p:cBhvr>
                                        <p:cTn id="88"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6BE962F6-CF76-D93F-E93C-E868B82E2D22}"/>
              </a:ext>
            </a:extLst>
          </p:cNvPr>
          <p:cNvPicPr>
            <a:picLocks noChangeAspect="1"/>
          </p:cNvPicPr>
          <p:nvPr/>
        </p:nvPicPr>
        <p:blipFill>
          <a:blip r:embed="rId2"/>
          <a:stretch>
            <a:fillRect/>
          </a:stretch>
        </p:blipFill>
        <p:spPr>
          <a:xfrm>
            <a:off x="376228" y="0"/>
            <a:ext cx="11439545" cy="6858000"/>
          </a:xfrm>
          <a:prstGeom prst="rect">
            <a:avLst/>
          </a:prstGeom>
        </p:spPr>
      </p:pic>
      <p:sp>
        <p:nvSpPr>
          <p:cNvPr id="5" name="Triangolo isoscele 4">
            <a:extLst>
              <a:ext uri="{FF2B5EF4-FFF2-40B4-BE49-F238E27FC236}">
                <a16:creationId xmlns:a16="http://schemas.microsoft.com/office/drawing/2014/main" id="{07F76A7B-43FE-4BDD-93B5-793E48FB1549}"/>
              </a:ext>
            </a:extLst>
          </p:cNvPr>
          <p:cNvSpPr/>
          <p:nvPr/>
        </p:nvSpPr>
        <p:spPr>
          <a:xfrm>
            <a:off x="0" y="4925957"/>
            <a:ext cx="12192001" cy="1932043"/>
          </a:xfrm>
          <a:prstGeom prst="triangle">
            <a:avLst/>
          </a:prstGeom>
          <a:solidFill>
            <a:srgbClr val="FF94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9774F368-7ED1-4681-8A0A-8ABF5496C680}"/>
              </a:ext>
            </a:extLst>
          </p:cNvPr>
          <p:cNvSpPr txBox="1">
            <a:spLocks/>
          </p:cNvSpPr>
          <p:nvPr/>
        </p:nvSpPr>
        <p:spPr bwMode="auto">
          <a:xfrm>
            <a:off x="0" y="5589907"/>
            <a:ext cx="12192000" cy="1268093"/>
          </a:xfrm>
          <a:prstGeom prst="rect">
            <a:avLst/>
          </a:prstGeom>
          <a:noFill/>
          <a:ln>
            <a:noFill/>
          </a:ln>
          <a:extLst>
            <a:ext uri="{FAA26D3D-D897-4be2-8F04-BA451C77F1D7}"/>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altLang="it-IT" sz="3200" b="0" i="0" u="none" strike="noStrike" kern="1200" cap="none" spc="0" normalizeH="0" baseline="0" noProof="0">
                <a:ln>
                  <a:noFill/>
                </a:ln>
                <a:solidFill>
                  <a:prstClr val="black"/>
                </a:solidFill>
                <a:effectLst/>
                <a:uLnTx/>
                <a:uFillTx/>
                <a:latin typeface="Calibri" panose="020F0502020204030204"/>
                <a:ea typeface="+mj-ea"/>
                <a:cs typeface="+mj-cs"/>
              </a:rPr>
              <a:t>Correlazione tra</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altLang="it-IT" sz="3200" b="0" i="0" u="none" strike="noStrike" kern="1200" cap="none" spc="0" normalizeH="0" baseline="0" noProof="0">
                <a:ln>
                  <a:noFill/>
                </a:ln>
                <a:solidFill>
                  <a:prstClr val="black"/>
                </a:solidFill>
                <a:effectLst/>
                <a:uLnTx/>
                <a:uFillTx/>
                <a:latin typeface="Calibri" panose="020F0502020204030204"/>
                <a:ea typeface="+mj-ea"/>
                <a:cs typeface="+mj-cs"/>
              </a:rPr>
              <a:t>Indici CPI e DESI</a:t>
            </a:r>
            <a:endParaRPr kumimoji="0" lang="en-US" altLang="it-IT" sz="3200" b="0" i="0" u="none" strike="noStrike" kern="1200" cap="none" spc="0" normalizeH="0" baseline="0" noProof="0">
              <a:ln>
                <a:noFill/>
              </a:ln>
              <a:solidFill>
                <a:prstClr val="black"/>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232452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456E15F-5641-4912-891B-764E98D9CAA7}"/>
              </a:ext>
            </a:extLst>
          </p:cNvPr>
          <p:cNvSpPr txBox="1">
            <a:spLocks/>
          </p:cNvSpPr>
          <p:nvPr/>
        </p:nvSpPr>
        <p:spPr bwMode="auto">
          <a:xfrm>
            <a:off x="0" y="0"/>
            <a:ext cx="6096000" cy="1264260"/>
          </a:xfrm>
          <a:prstGeom prst="rect">
            <a:avLst/>
          </a:prstGeom>
          <a:solidFill>
            <a:srgbClr val="157DBD"/>
          </a:solidFill>
          <a:ln>
            <a:noFill/>
          </a:ln>
          <a:extLst>
            <a:ext uri="{FAA26D3D-D897-4be2-8F04-BA451C77F1D7}"/>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altLang="it-IT" sz="4000" b="0" i="0" u="none" strike="noStrike" kern="1200" cap="none" spc="0" normalizeH="0" baseline="0" noProof="0">
                <a:ln>
                  <a:noFill/>
                </a:ln>
                <a:solidFill>
                  <a:prstClr val="white"/>
                </a:solidFill>
                <a:effectLst/>
                <a:uLnTx/>
                <a:uFillTx/>
                <a:latin typeface="Calibri" panose="020F0502020204030204"/>
                <a:ea typeface="+mj-ea"/>
                <a:cs typeface="+mj-cs"/>
              </a:rPr>
              <a:t>Analisi scenario attuale</a:t>
            </a:r>
            <a:endParaRPr kumimoji="0" lang="en-US" altLang="it-IT" sz="4000" b="0" i="0" u="none" strike="noStrike" kern="1200" cap="none" spc="0" normalizeH="0" baseline="0" noProof="0">
              <a:ln>
                <a:noFill/>
              </a:ln>
              <a:solidFill>
                <a:prstClr val="white"/>
              </a:solidFill>
              <a:effectLst/>
              <a:uLnTx/>
              <a:uFillTx/>
              <a:latin typeface="Calibri" panose="020F0502020204030204"/>
              <a:ea typeface="+mj-ea"/>
              <a:cs typeface="+mj-cs"/>
            </a:endParaRPr>
          </a:p>
        </p:txBody>
      </p:sp>
      <p:pic>
        <p:nvPicPr>
          <p:cNvPr id="3074" name="Picture 2" descr="Repubblica.it: Realtà Aumentata, ecco spiegato il successo di Pikkart -  PIKKART - Realtà Aumentata per Mobile">
            <a:extLst>
              <a:ext uri="{FF2B5EF4-FFF2-40B4-BE49-F238E27FC236}">
                <a16:creationId xmlns:a16="http://schemas.microsoft.com/office/drawing/2014/main" id="{14D33BEF-A2A8-4FD8-B2C6-3BAEA780BB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130" b="13130"/>
          <a:stretch/>
        </p:blipFill>
        <p:spPr bwMode="auto">
          <a:xfrm>
            <a:off x="6686991" y="-1"/>
            <a:ext cx="5172075" cy="1264261"/>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a:extLst>
              <a:ext uri="{FF2B5EF4-FFF2-40B4-BE49-F238E27FC236}">
                <a16:creationId xmlns:a16="http://schemas.microsoft.com/office/drawing/2014/main" id="{35C10C36-A6A6-4154-BC2C-10AD5D6D3610}"/>
              </a:ext>
            </a:extLst>
          </p:cNvPr>
          <p:cNvPicPr>
            <a:picLocks noChangeAspect="1"/>
          </p:cNvPicPr>
          <p:nvPr/>
        </p:nvPicPr>
        <p:blipFill rotWithShape="1">
          <a:blip r:embed="rId3"/>
          <a:srcRect l="14619"/>
          <a:stretch/>
        </p:blipFill>
        <p:spPr>
          <a:xfrm>
            <a:off x="1931752" y="1264260"/>
            <a:ext cx="8328496" cy="5596613"/>
          </a:xfrm>
          <a:prstGeom prst="rect">
            <a:avLst/>
          </a:prstGeom>
        </p:spPr>
      </p:pic>
    </p:spTree>
    <p:extLst>
      <p:ext uri="{BB962C8B-B14F-4D97-AF65-F5344CB8AC3E}">
        <p14:creationId xmlns:p14="http://schemas.microsoft.com/office/powerpoint/2010/main" val="5608574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2EBD8-C541-4061-B49D-4679AA287C06}"/>
              </a:ext>
            </a:extLst>
          </p:cNvPr>
          <p:cNvSpPr txBox="1">
            <a:spLocks/>
          </p:cNvSpPr>
          <p:nvPr/>
        </p:nvSpPr>
        <p:spPr bwMode="auto">
          <a:xfrm>
            <a:off x="0" y="0"/>
            <a:ext cx="12192000" cy="1264260"/>
          </a:xfrm>
          <a:prstGeom prst="rect">
            <a:avLst/>
          </a:prstGeom>
          <a:solidFill>
            <a:srgbClr val="FF9406"/>
          </a:solidFill>
          <a:ln>
            <a:noFill/>
          </a:ln>
          <a:extLst>
            <a:ext uri="{FAA26D3D-D897-4be2-8F04-BA451C77F1D7}"/>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altLang="it-IT" sz="4500" b="0" i="0" u="none" strike="noStrike" kern="1200" cap="none" spc="0" normalizeH="0" baseline="0" noProof="0">
                <a:ln>
                  <a:noFill/>
                </a:ln>
                <a:solidFill>
                  <a:prstClr val="black"/>
                </a:solidFill>
                <a:effectLst/>
                <a:uLnTx/>
                <a:uFillTx/>
                <a:latin typeface="Calibri" panose="020F0502020204030204"/>
                <a:ea typeface="+mj-ea"/>
                <a:cs typeface="+mj-cs"/>
              </a:rPr>
              <a:t>Coefficiente di correlazione lineare</a:t>
            </a:r>
            <a:endParaRPr kumimoji="0" lang="en-US" altLang="it-IT" sz="4500" b="0" i="0" u="none" strike="noStrike" kern="1200" cap="none" spc="0" normalizeH="0" baseline="0" noProof="0">
              <a:ln>
                <a:noFill/>
              </a:ln>
              <a:solidFill>
                <a:prstClr val="black"/>
              </a:solidFill>
              <a:effectLst/>
              <a:uLnTx/>
              <a:uFillTx/>
              <a:latin typeface="Calibri" panose="020F0502020204030204"/>
              <a:ea typeface="+mj-ea"/>
              <a:cs typeface="+mj-cs"/>
            </a:endParaRPr>
          </a:p>
        </p:txBody>
      </p:sp>
      <p:sp>
        <p:nvSpPr>
          <p:cNvPr id="4" name="Rettangolo 3">
            <a:extLst>
              <a:ext uri="{FF2B5EF4-FFF2-40B4-BE49-F238E27FC236}">
                <a16:creationId xmlns:a16="http://schemas.microsoft.com/office/drawing/2014/main" id="{60E261CD-4B80-4E0A-B68E-80C0E0966BA5}"/>
              </a:ext>
            </a:extLst>
          </p:cNvPr>
          <p:cNvSpPr/>
          <p:nvPr/>
        </p:nvSpPr>
        <p:spPr>
          <a:xfrm>
            <a:off x="1050241" y="1741024"/>
            <a:ext cx="5781968" cy="4679999"/>
          </a:xfrm>
          <a:prstGeom prst="rect">
            <a:avLst/>
          </a:prstGeom>
          <a:noFill/>
          <a:ln w="38100">
            <a:solidFill>
              <a:srgbClr val="FF94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400" b="0" i="0" u="none" strike="noStrike" kern="1200" cap="none" spc="0" normalizeH="0" baseline="0" noProof="0">
                <a:ln>
                  <a:noFill/>
                </a:ln>
                <a:solidFill>
                  <a:prstClr val="black"/>
                </a:solidFill>
                <a:effectLst/>
                <a:uLnTx/>
                <a:uFillTx/>
                <a:latin typeface="Calibri" panose="020F0502020204030204"/>
                <a:ea typeface="+mn-ea"/>
                <a:cs typeface="+mn-cs"/>
              </a:rPr>
              <a:t>Il valore del «Coefficiente di correlazione lineare» si è mantenuto decisamente costante nel tempo</a:t>
            </a:r>
          </a:p>
        </p:txBody>
      </p:sp>
      <p:graphicFrame>
        <p:nvGraphicFramePr>
          <p:cNvPr id="3" name="Tabella 4">
            <a:extLst>
              <a:ext uri="{FF2B5EF4-FFF2-40B4-BE49-F238E27FC236}">
                <a16:creationId xmlns:a16="http://schemas.microsoft.com/office/drawing/2014/main" id="{8272A9EC-77AB-DA71-DB5D-FFF9CB06F009}"/>
              </a:ext>
            </a:extLst>
          </p:cNvPr>
          <p:cNvGraphicFramePr>
            <a:graphicFrameLocks noGrp="1"/>
          </p:cNvGraphicFramePr>
          <p:nvPr/>
        </p:nvGraphicFramePr>
        <p:xfrm>
          <a:off x="7010399" y="1741024"/>
          <a:ext cx="4131360" cy="4680000"/>
        </p:xfrm>
        <a:graphic>
          <a:graphicData uri="http://schemas.openxmlformats.org/drawingml/2006/table">
            <a:tbl>
              <a:tblPr firstRow="1" bandRow="1">
                <a:tableStyleId>{5C22544A-7EE6-4342-B048-85BDC9FD1C3A}</a:tableStyleId>
              </a:tblPr>
              <a:tblGrid>
                <a:gridCol w="2065680">
                  <a:extLst>
                    <a:ext uri="{9D8B030D-6E8A-4147-A177-3AD203B41FA5}">
                      <a16:colId xmlns:a16="http://schemas.microsoft.com/office/drawing/2014/main" val="2800779719"/>
                    </a:ext>
                  </a:extLst>
                </a:gridCol>
                <a:gridCol w="2065680">
                  <a:extLst>
                    <a:ext uri="{9D8B030D-6E8A-4147-A177-3AD203B41FA5}">
                      <a16:colId xmlns:a16="http://schemas.microsoft.com/office/drawing/2014/main" val="36159858"/>
                    </a:ext>
                  </a:extLst>
                </a:gridCol>
              </a:tblGrid>
              <a:tr h="520000">
                <a:tc>
                  <a:txBody>
                    <a:bodyPr/>
                    <a:lstStyle/>
                    <a:p>
                      <a:pPr algn="ctr"/>
                      <a:r>
                        <a:rPr lang="it-IT" sz="2800">
                          <a:ln>
                            <a:noFill/>
                          </a:ln>
                          <a:solidFill>
                            <a:schemeClr val="tx1"/>
                          </a:solidFill>
                        </a:rPr>
                        <a:t>Anno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406"/>
                    </a:solidFill>
                  </a:tcPr>
                </a:tc>
                <a:tc>
                  <a:txBody>
                    <a:bodyPr/>
                    <a:lstStyle/>
                    <a:p>
                      <a:pPr algn="ctr"/>
                      <a:r>
                        <a:rPr lang="it-IT" sz="2800">
                          <a:ln>
                            <a:noFill/>
                          </a:ln>
                          <a:solidFill>
                            <a:schemeClr val="tx1"/>
                          </a:solidFill>
                        </a:rPr>
                        <a:t>Valore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406"/>
                    </a:solidFill>
                  </a:tcPr>
                </a:tc>
                <a:extLst>
                  <a:ext uri="{0D108BD9-81ED-4DB2-BD59-A6C34878D82A}">
                    <a16:rowId xmlns:a16="http://schemas.microsoft.com/office/drawing/2014/main" val="2472121660"/>
                  </a:ext>
                </a:extLst>
              </a:tr>
              <a:tr h="520000">
                <a:tc>
                  <a:txBody>
                    <a:bodyPr/>
                    <a:lstStyle/>
                    <a:p>
                      <a:pPr algn="ctr"/>
                      <a:r>
                        <a:rPr lang="it-IT" sz="2800">
                          <a:ln>
                            <a:noFill/>
                          </a:ln>
                          <a:solidFill>
                            <a:schemeClr val="tx1"/>
                          </a:solidFill>
                        </a:rPr>
                        <a:t>2014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406"/>
                    </a:solidFill>
                  </a:tcPr>
                </a:tc>
                <a:tc>
                  <a:txBody>
                    <a:bodyPr/>
                    <a:lstStyle/>
                    <a:p>
                      <a:pPr algn="ctr"/>
                      <a:r>
                        <a:rPr lang="it-IT" sz="2800">
                          <a:ln>
                            <a:noFill/>
                          </a:ln>
                          <a:solidFill>
                            <a:schemeClr val="tx1"/>
                          </a:solidFill>
                        </a:rPr>
                        <a:t>0,9063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406"/>
                    </a:solidFill>
                  </a:tcPr>
                </a:tc>
                <a:extLst>
                  <a:ext uri="{0D108BD9-81ED-4DB2-BD59-A6C34878D82A}">
                    <a16:rowId xmlns:a16="http://schemas.microsoft.com/office/drawing/2014/main" val="3304349274"/>
                  </a:ext>
                </a:extLst>
              </a:tr>
              <a:tr h="520000">
                <a:tc>
                  <a:txBody>
                    <a:bodyPr/>
                    <a:lstStyle/>
                    <a:p>
                      <a:pPr algn="ctr"/>
                      <a:r>
                        <a:rPr lang="it-IT" sz="2800">
                          <a:ln>
                            <a:noFill/>
                          </a:ln>
                          <a:solidFill>
                            <a:schemeClr val="tx1"/>
                          </a:solidFill>
                        </a:rPr>
                        <a:t>2015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406"/>
                    </a:solidFill>
                  </a:tcPr>
                </a:tc>
                <a:tc>
                  <a:txBody>
                    <a:bodyPr/>
                    <a:lstStyle/>
                    <a:p>
                      <a:pPr algn="ctr"/>
                      <a:r>
                        <a:rPr lang="it-IT" sz="2800">
                          <a:ln>
                            <a:noFill/>
                          </a:ln>
                          <a:solidFill>
                            <a:schemeClr val="tx1"/>
                          </a:solidFill>
                        </a:rPr>
                        <a:t>0,87738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406"/>
                    </a:solidFill>
                  </a:tcPr>
                </a:tc>
                <a:extLst>
                  <a:ext uri="{0D108BD9-81ED-4DB2-BD59-A6C34878D82A}">
                    <a16:rowId xmlns:a16="http://schemas.microsoft.com/office/drawing/2014/main" val="2688156252"/>
                  </a:ext>
                </a:extLst>
              </a:tr>
              <a:tr h="520000">
                <a:tc>
                  <a:txBody>
                    <a:bodyPr/>
                    <a:lstStyle/>
                    <a:p>
                      <a:pPr algn="ctr"/>
                      <a:r>
                        <a:rPr lang="it-IT" sz="2800">
                          <a:ln>
                            <a:noFill/>
                          </a:ln>
                          <a:solidFill>
                            <a:schemeClr val="tx1"/>
                          </a:solidFill>
                        </a:rPr>
                        <a:t>2016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406"/>
                    </a:solidFill>
                  </a:tcPr>
                </a:tc>
                <a:tc>
                  <a:txBody>
                    <a:bodyPr/>
                    <a:lstStyle/>
                    <a:p>
                      <a:pPr algn="ctr"/>
                      <a:r>
                        <a:rPr lang="it-IT" sz="2800">
                          <a:ln>
                            <a:noFill/>
                          </a:ln>
                          <a:solidFill>
                            <a:schemeClr val="tx1"/>
                          </a:solidFill>
                        </a:rPr>
                        <a:t>0,91423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406"/>
                    </a:solidFill>
                  </a:tcPr>
                </a:tc>
                <a:extLst>
                  <a:ext uri="{0D108BD9-81ED-4DB2-BD59-A6C34878D82A}">
                    <a16:rowId xmlns:a16="http://schemas.microsoft.com/office/drawing/2014/main" val="2545040815"/>
                  </a:ext>
                </a:extLst>
              </a:tr>
              <a:tr h="520000">
                <a:tc>
                  <a:txBody>
                    <a:bodyPr/>
                    <a:lstStyle/>
                    <a:p>
                      <a:pPr algn="ctr"/>
                      <a:r>
                        <a:rPr lang="it-IT" sz="2800">
                          <a:ln>
                            <a:noFill/>
                          </a:ln>
                          <a:solidFill>
                            <a:schemeClr val="tx1"/>
                          </a:solidFill>
                        </a:rPr>
                        <a:t>2017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406"/>
                    </a:solidFill>
                  </a:tcPr>
                </a:tc>
                <a:tc>
                  <a:txBody>
                    <a:bodyPr/>
                    <a:lstStyle/>
                    <a:p>
                      <a:pPr algn="ctr"/>
                      <a:r>
                        <a:rPr lang="it-IT" sz="2800">
                          <a:ln>
                            <a:noFill/>
                          </a:ln>
                          <a:solidFill>
                            <a:schemeClr val="tx1"/>
                          </a:solidFill>
                        </a:rPr>
                        <a:t>0,8883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406"/>
                    </a:solidFill>
                  </a:tcPr>
                </a:tc>
                <a:extLst>
                  <a:ext uri="{0D108BD9-81ED-4DB2-BD59-A6C34878D82A}">
                    <a16:rowId xmlns:a16="http://schemas.microsoft.com/office/drawing/2014/main" val="2965722998"/>
                  </a:ext>
                </a:extLst>
              </a:tr>
              <a:tr h="520000">
                <a:tc>
                  <a:txBody>
                    <a:bodyPr/>
                    <a:lstStyle/>
                    <a:p>
                      <a:pPr algn="ctr"/>
                      <a:r>
                        <a:rPr lang="it-IT" sz="2800">
                          <a:ln>
                            <a:noFill/>
                          </a:ln>
                          <a:solidFill>
                            <a:schemeClr val="tx1"/>
                          </a:solidFill>
                        </a:rPr>
                        <a:t>2018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406"/>
                    </a:solidFill>
                  </a:tcPr>
                </a:tc>
                <a:tc>
                  <a:txBody>
                    <a:bodyPr/>
                    <a:lstStyle/>
                    <a:p>
                      <a:pPr algn="ctr"/>
                      <a:r>
                        <a:rPr lang="it-IT" sz="2800">
                          <a:ln>
                            <a:noFill/>
                          </a:ln>
                          <a:solidFill>
                            <a:schemeClr val="tx1"/>
                          </a:solidFill>
                        </a:rPr>
                        <a:t>0,88434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406"/>
                    </a:solidFill>
                  </a:tcPr>
                </a:tc>
                <a:extLst>
                  <a:ext uri="{0D108BD9-81ED-4DB2-BD59-A6C34878D82A}">
                    <a16:rowId xmlns:a16="http://schemas.microsoft.com/office/drawing/2014/main" val="2017431620"/>
                  </a:ext>
                </a:extLst>
              </a:tr>
              <a:tr h="520000">
                <a:tc>
                  <a:txBody>
                    <a:bodyPr/>
                    <a:lstStyle/>
                    <a:p>
                      <a:pPr algn="ctr"/>
                      <a:r>
                        <a:rPr lang="it-IT" sz="2800">
                          <a:ln>
                            <a:noFill/>
                          </a:ln>
                          <a:solidFill>
                            <a:schemeClr val="tx1"/>
                          </a:solidFill>
                        </a:rPr>
                        <a:t>2019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406"/>
                    </a:solidFill>
                  </a:tcPr>
                </a:tc>
                <a:tc>
                  <a:txBody>
                    <a:bodyPr/>
                    <a:lstStyle/>
                    <a:p>
                      <a:pPr algn="ctr"/>
                      <a:r>
                        <a:rPr lang="it-IT" sz="2800">
                          <a:ln>
                            <a:noFill/>
                          </a:ln>
                          <a:solidFill>
                            <a:schemeClr val="tx1"/>
                          </a:solidFill>
                        </a:rPr>
                        <a:t>0,85608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406"/>
                    </a:solidFill>
                  </a:tcPr>
                </a:tc>
                <a:extLst>
                  <a:ext uri="{0D108BD9-81ED-4DB2-BD59-A6C34878D82A}">
                    <a16:rowId xmlns:a16="http://schemas.microsoft.com/office/drawing/2014/main" val="3231305464"/>
                  </a:ext>
                </a:extLst>
              </a:tr>
              <a:tr h="520000">
                <a:tc>
                  <a:txBody>
                    <a:bodyPr/>
                    <a:lstStyle/>
                    <a:p>
                      <a:pPr algn="ctr"/>
                      <a:r>
                        <a:rPr lang="it-IT" sz="2800">
                          <a:ln>
                            <a:noFill/>
                          </a:ln>
                          <a:solidFill>
                            <a:schemeClr val="tx1"/>
                          </a:solidFill>
                        </a:rPr>
                        <a:t>2020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406"/>
                    </a:solidFill>
                  </a:tcPr>
                </a:tc>
                <a:tc>
                  <a:txBody>
                    <a:bodyPr/>
                    <a:lstStyle/>
                    <a:p>
                      <a:pPr algn="ctr"/>
                      <a:r>
                        <a:rPr lang="it-IT" sz="2800">
                          <a:ln>
                            <a:noFill/>
                          </a:ln>
                          <a:solidFill>
                            <a:schemeClr val="tx1"/>
                          </a:solidFill>
                        </a:rPr>
                        <a:t>0,86586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406"/>
                    </a:solidFill>
                  </a:tcPr>
                </a:tc>
                <a:extLst>
                  <a:ext uri="{0D108BD9-81ED-4DB2-BD59-A6C34878D82A}">
                    <a16:rowId xmlns:a16="http://schemas.microsoft.com/office/drawing/2014/main" val="4106595801"/>
                  </a:ext>
                </a:extLst>
              </a:tr>
              <a:tr h="520000">
                <a:tc>
                  <a:txBody>
                    <a:bodyPr/>
                    <a:lstStyle/>
                    <a:p>
                      <a:pPr algn="ctr"/>
                      <a:r>
                        <a:rPr lang="it-IT" sz="2800">
                          <a:ln>
                            <a:noFill/>
                          </a:ln>
                          <a:solidFill>
                            <a:schemeClr val="tx1"/>
                          </a:solidFill>
                        </a:rPr>
                        <a:t>2021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406"/>
                    </a:solidFill>
                  </a:tcPr>
                </a:tc>
                <a:tc>
                  <a:txBody>
                    <a:bodyPr/>
                    <a:lstStyle/>
                    <a:p>
                      <a:pPr algn="ctr"/>
                      <a:r>
                        <a:rPr lang="it-IT" sz="2800">
                          <a:ln>
                            <a:noFill/>
                          </a:ln>
                          <a:solidFill>
                            <a:schemeClr val="tx1"/>
                          </a:solidFill>
                        </a:rPr>
                        <a:t>0,84496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406"/>
                    </a:solidFill>
                  </a:tcPr>
                </a:tc>
                <a:extLst>
                  <a:ext uri="{0D108BD9-81ED-4DB2-BD59-A6C34878D82A}">
                    <a16:rowId xmlns:a16="http://schemas.microsoft.com/office/drawing/2014/main" val="601264010"/>
                  </a:ext>
                </a:extLst>
              </a:tr>
            </a:tbl>
          </a:graphicData>
        </a:graphic>
      </p:graphicFrame>
    </p:spTree>
    <p:extLst>
      <p:ext uri="{BB962C8B-B14F-4D97-AF65-F5344CB8AC3E}">
        <p14:creationId xmlns:p14="http://schemas.microsoft.com/office/powerpoint/2010/main" val="3716569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E2C21E99-752A-45C9-9F38-5EA15A8FC7A9}"/>
              </a:ext>
            </a:extLst>
          </p:cNvPr>
          <p:cNvPicPr>
            <a:picLocks noChangeAspect="1"/>
          </p:cNvPicPr>
          <p:nvPr/>
        </p:nvPicPr>
        <p:blipFill rotWithShape="1">
          <a:blip r:embed="rId2">
            <a:alphaModFix amt="70000"/>
            <a:extLst>
              <a:ext uri="{BEBA8EAE-BF5A-486C-A8C5-ECC9F3942E4B}">
                <a14:imgProps xmlns:a14="http://schemas.microsoft.com/office/drawing/2010/main">
                  <a14:imgLayer r:embed="rId3">
                    <a14:imgEffect>
                      <a14:sharpenSoften amount="25000"/>
                    </a14:imgEffect>
                    <a14:imgEffect>
                      <a14:colorTemperature colorTemp="7200"/>
                    </a14:imgEffect>
                    <a14:imgEffect>
                      <a14:brightnessContrast contrast="40000"/>
                    </a14:imgEffect>
                  </a14:imgLayer>
                </a14:imgProps>
              </a:ext>
            </a:extLst>
          </a:blip>
          <a:srcRect t="5986" b="5986"/>
          <a:stretch/>
        </p:blipFill>
        <p:spPr>
          <a:xfrm>
            <a:off x="0" y="0"/>
            <a:ext cx="12191980" cy="6858000"/>
          </a:xfrm>
          <a:prstGeom prst="rect">
            <a:avLst/>
          </a:prstGeom>
        </p:spPr>
      </p:pic>
      <p:sp>
        <p:nvSpPr>
          <p:cNvPr id="4" name="Titolo 1">
            <a:extLst>
              <a:ext uri="{FF2B5EF4-FFF2-40B4-BE49-F238E27FC236}">
                <a16:creationId xmlns:a16="http://schemas.microsoft.com/office/drawing/2014/main" id="{82475064-96AE-4F03-978D-C11F978261D6}"/>
              </a:ext>
            </a:extLst>
          </p:cNvPr>
          <p:cNvSpPr txBox="1">
            <a:spLocks/>
          </p:cNvSpPr>
          <p:nvPr/>
        </p:nvSpPr>
        <p:spPr>
          <a:xfrm>
            <a:off x="10" y="2529000"/>
            <a:ext cx="12191980" cy="1800000"/>
          </a:xfrm>
          <a:prstGeom prst="rect">
            <a:avLst/>
          </a:prstGeom>
          <a:solidFill>
            <a:schemeClr val="bg1">
              <a:alpha val="80000"/>
            </a:schemeClr>
          </a:solidFill>
          <a:ln>
            <a:noFill/>
          </a:ln>
        </p:spPr>
        <p:txBody>
          <a:bodyPr vert="horz" lIns="91440" tIns="45720" rIns="91440" bIns="45720" rtlCol="0" anchor="ctr">
            <a:noAutofit/>
          </a:bodyPr>
          <a:lstStyle>
            <a:defPPr>
              <a:defRPr lang="it-IT"/>
            </a:defPPr>
            <a:lvl1pPr marR="0" lvl="0" indent="0" algn="ctr" fontAlgn="auto">
              <a:lnSpc>
                <a:spcPct val="90000"/>
              </a:lnSpc>
              <a:spcBef>
                <a:spcPct val="0"/>
              </a:spcBef>
              <a:spcAft>
                <a:spcPts val="0"/>
              </a:spcAft>
              <a:buClrTx/>
              <a:buSzTx/>
              <a:buFontTx/>
              <a:buNone/>
              <a:tabLst/>
              <a:defRPr kumimoji="0" sz="4500" b="0" i="0" u="none" strike="noStrike" cap="none" spc="0" normalizeH="0" baseline="0">
                <a:ln>
                  <a:noFill/>
                </a:ln>
                <a:solidFill>
                  <a:prstClr val="black"/>
                </a:solidFill>
                <a:effectLst/>
                <a:uLnTx/>
                <a:uFillTx/>
                <a:latin typeface="Calibri" panose="020F0502020204030204"/>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sz="4500" b="0" i="0" u="none" strike="noStrike" kern="1200" cap="none" spc="0" normalizeH="0" baseline="0" noProof="0" dirty="0">
                <a:ln>
                  <a:noFill/>
                </a:ln>
                <a:solidFill>
                  <a:prstClr val="black"/>
                </a:solidFill>
                <a:effectLst/>
                <a:uLnTx/>
                <a:uFillTx/>
                <a:latin typeface="Calibri" panose="020F0502020204030204"/>
                <a:ea typeface="+mj-ea"/>
                <a:cs typeface="+mj-cs"/>
              </a:rPr>
              <a:t>Servizi pubblici digitali:</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sz="4500" b="0" i="0" u="none" strike="noStrike" kern="1200" cap="none" spc="0" normalizeH="0" baseline="0" noProof="0" dirty="0">
                <a:ln>
                  <a:noFill/>
                </a:ln>
                <a:solidFill>
                  <a:prstClr val="black"/>
                </a:solidFill>
                <a:effectLst/>
                <a:uLnTx/>
                <a:uFillTx/>
                <a:latin typeface="Calibri" panose="020F0502020204030204"/>
                <a:ea typeface="+mj-ea"/>
                <a:cs typeface="+mj-cs"/>
              </a:rPr>
              <a:t>Disponibilità ed utilizzo effettivo</a:t>
            </a:r>
            <a:endParaRPr kumimoji="0" lang="en-US" sz="45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28252091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2FE31016-0E5F-4FC9-A310-EC78128EE733}"/>
              </a:ext>
            </a:extLst>
          </p:cNvPr>
          <p:cNvSpPr/>
          <p:nvPr/>
        </p:nvSpPr>
        <p:spPr>
          <a:xfrm>
            <a:off x="196949" y="552450"/>
            <a:ext cx="5899052" cy="6305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lang="it-IT" sz="2600" dirty="0">
                <a:solidFill>
                  <a:prstClr val="black"/>
                </a:solidFill>
                <a:latin typeface="Calibri" panose="020F0502020204030204"/>
                <a:sym typeface="Arial"/>
              </a:rPr>
              <a:t>Rispetto agli altri Paesi europei, l’Italia ha sempre vantato un elevato numero di servizi pubblici digitali, ma anche il più basso livello di penetrazione (effettivo utilizzo dei servizi).</a:t>
            </a:r>
          </a:p>
          <a:p>
            <a:pPr algn="just" defTabSz="914377"/>
            <a:endParaRPr lang="it-IT" sz="2600" dirty="0">
              <a:solidFill>
                <a:prstClr val="black"/>
              </a:solidFill>
              <a:latin typeface="Calibri" panose="020F0502020204030204"/>
              <a:sym typeface="Arial"/>
            </a:endParaRPr>
          </a:p>
          <a:p>
            <a:pPr algn="just" defTabSz="914377"/>
            <a:r>
              <a:rPr lang="it-IT" sz="2600" dirty="0">
                <a:solidFill>
                  <a:prstClr val="black"/>
                </a:solidFill>
                <a:latin typeface="Calibri" panose="020F0502020204030204"/>
                <a:sym typeface="Arial"/>
              </a:rPr>
              <a:t>Questo dato è confermato da tutti gli «eGovernment Benchmark» stilati dalla Ue negli ultimi anni.</a:t>
            </a:r>
          </a:p>
        </p:txBody>
      </p:sp>
      <p:sp>
        <p:nvSpPr>
          <p:cNvPr id="7" name="Title 1">
            <a:extLst>
              <a:ext uri="{FF2B5EF4-FFF2-40B4-BE49-F238E27FC236}">
                <a16:creationId xmlns:a16="http://schemas.microsoft.com/office/drawing/2014/main" id="{96E45322-9D60-4BE3-B813-83AD2341D0E5}"/>
              </a:ext>
            </a:extLst>
          </p:cNvPr>
          <p:cNvSpPr txBox="1">
            <a:spLocks/>
          </p:cNvSpPr>
          <p:nvPr/>
        </p:nvSpPr>
        <p:spPr bwMode="auto">
          <a:xfrm>
            <a:off x="348343" y="0"/>
            <a:ext cx="5747657" cy="1538514"/>
          </a:xfrm>
          <a:prstGeom prst="rect">
            <a:avLst/>
          </a:prstGeom>
          <a:no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altLang="it-IT" sz="4500" dirty="0">
                <a:solidFill>
                  <a:sysClr val="windowText" lastClr="000000"/>
                </a:solidFill>
                <a:latin typeface="+mn-lt"/>
                <a:ea typeface="+mn-ea"/>
                <a:cs typeface="+mn-cs"/>
              </a:rPr>
              <a:t>L’Italia e l’Europa</a:t>
            </a:r>
          </a:p>
        </p:txBody>
      </p:sp>
      <p:pic>
        <p:nvPicPr>
          <p:cNvPr id="8" name="Immagine 7">
            <a:extLst>
              <a:ext uri="{FF2B5EF4-FFF2-40B4-BE49-F238E27FC236}">
                <a16:creationId xmlns:a16="http://schemas.microsoft.com/office/drawing/2014/main" id="{78272B7D-0E4D-4115-8F50-7ECDD6955FD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rcRect l="53594" r="8594"/>
          <a:stretch/>
        </p:blipFill>
        <p:spPr>
          <a:xfrm>
            <a:off x="6591300" y="1409690"/>
            <a:ext cx="5040000" cy="4591070"/>
          </a:xfrm>
          <a:prstGeom prst="rect">
            <a:avLst/>
          </a:prstGeom>
        </p:spPr>
      </p:pic>
    </p:spTree>
    <p:extLst>
      <p:ext uri="{BB962C8B-B14F-4D97-AF65-F5344CB8AC3E}">
        <p14:creationId xmlns:p14="http://schemas.microsoft.com/office/powerpoint/2010/main" val="38818160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2FE31016-0E5F-4FC9-A310-EC78128EE733}"/>
              </a:ext>
            </a:extLst>
          </p:cNvPr>
          <p:cNvSpPr/>
          <p:nvPr/>
        </p:nvSpPr>
        <p:spPr>
          <a:xfrm>
            <a:off x="196949" y="0"/>
            <a:ext cx="58990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lang="it-IT" sz="2600" dirty="0">
                <a:solidFill>
                  <a:prstClr val="black"/>
                </a:solidFill>
                <a:latin typeface="Calibri" panose="020F0502020204030204"/>
                <a:sym typeface="Arial"/>
              </a:rPr>
              <a:t>Dall’«eGovernment Benchmark 2018» emerge che l’Italia è caratterizzata da una dicotomia; per quanto riguarda la «</a:t>
            </a:r>
            <a:r>
              <a:rPr lang="it-IT" sz="2600" dirty="0" err="1">
                <a:solidFill>
                  <a:prstClr val="black"/>
                </a:solidFill>
                <a:latin typeface="Calibri" panose="020F0502020204030204"/>
                <a:sym typeface="Arial"/>
              </a:rPr>
              <a:t>digitisation</a:t>
            </a:r>
            <a:r>
              <a:rPr lang="it-IT" sz="2600" dirty="0">
                <a:solidFill>
                  <a:prstClr val="black"/>
                </a:solidFill>
                <a:latin typeface="Calibri" panose="020F0502020204030204"/>
                <a:sym typeface="Arial"/>
              </a:rPr>
              <a:t>», ovvero la disponibilità di servizi pubblici digitali, l’Italia con il 58% è appena al di sotto della media Ue del 63%.</a:t>
            </a:r>
          </a:p>
          <a:p>
            <a:pPr algn="just" defTabSz="914377"/>
            <a:endParaRPr lang="it-IT" sz="2600" dirty="0">
              <a:solidFill>
                <a:prstClr val="black"/>
              </a:solidFill>
              <a:latin typeface="Calibri" panose="020F0502020204030204"/>
              <a:sym typeface="Arial"/>
            </a:endParaRPr>
          </a:p>
          <a:p>
            <a:pPr algn="just" defTabSz="914377"/>
            <a:r>
              <a:rPr lang="it-IT" sz="2600" dirty="0">
                <a:solidFill>
                  <a:prstClr val="black"/>
                </a:solidFill>
                <a:latin typeface="Calibri" panose="020F0502020204030204"/>
                <a:sym typeface="Arial"/>
              </a:rPr>
              <a:t>Per quanto riguarda la «</a:t>
            </a:r>
            <a:r>
              <a:rPr lang="it-IT" sz="2600" dirty="0" err="1">
                <a:solidFill>
                  <a:prstClr val="black"/>
                </a:solidFill>
                <a:latin typeface="Calibri" panose="020F0502020204030204"/>
                <a:sym typeface="Arial"/>
              </a:rPr>
              <a:t>penetration</a:t>
            </a:r>
            <a:r>
              <a:rPr lang="it-IT" sz="2600" dirty="0">
                <a:solidFill>
                  <a:prstClr val="black"/>
                </a:solidFill>
                <a:latin typeface="Calibri" panose="020F0502020204030204"/>
                <a:sym typeface="Arial"/>
              </a:rPr>
              <a:t>», ovvero l’effettivo utilizzo dei servizi da parte dei cittadini, questa rimane molto bassa: solo il 19% degli individui che sottomettono moduli lo fanno in rete, rispetto ad una media Ue pari al 53%.</a:t>
            </a:r>
          </a:p>
        </p:txBody>
      </p:sp>
      <p:pic>
        <p:nvPicPr>
          <p:cNvPr id="3" name="Immagine 2">
            <a:extLst>
              <a:ext uri="{FF2B5EF4-FFF2-40B4-BE49-F238E27FC236}">
                <a16:creationId xmlns:a16="http://schemas.microsoft.com/office/drawing/2014/main" id="{0F972E6B-05B4-434A-8EFE-C42D04DEF4E1}"/>
              </a:ext>
            </a:extLst>
          </p:cNvPr>
          <p:cNvPicPr>
            <a:picLocks noChangeAspect="1"/>
          </p:cNvPicPr>
          <p:nvPr/>
        </p:nvPicPr>
        <p:blipFill>
          <a:blip r:embed="rId2"/>
          <a:stretch>
            <a:fillRect/>
          </a:stretch>
        </p:blipFill>
        <p:spPr>
          <a:xfrm>
            <a:off x="6719648" y="1601820"/>
            <a:ext cx="4728445" cy="36543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7034407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DA04B57B-A487-4A53-8BA8-A78A83FE069A}"/>
              </a:ext>
            </a:extLst>
          </p:cNvPr>
          <p:cNvPicPr>
            <a:picLocks noChangeAspect="1"/>
          </p:cNvPicPr>
          <p:nvPr/>
        </p:nvPicPr>
        <p:blipFill>
          <a:blip r:embed="rId2"/>
          <a:stretch>
            <a:fillRect/>
          </a:stretch>
        </p:blipFill>
        <p:spPr>
          <a:xfrm>
            <a:off x="2136610" y="369000"/>
            <a:ext cx="7918783" cy="6120000"/>
          </a:xfrm>
          <a:prstGeom prst="rect">
            <a:avLst/>
          </a:prstGeom>
        </p:spPr>
      </p:pic>
    </p:spTree>
    <p:extLst>
      <p:ext uri="{BB962C8B-B14F-4D97-AF65-F5344CB8AC3E}">
        <p14:creationId xmlns:p14="http://schemas.microsoft.com/office/powerpoint/2010/main" val="4534463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1DABFA10-851C-4DC1-806F-F49DEF04B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42411472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5847" y="1440000"/>
            <a:ext cx="11840307" cy="5418001"/>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2800" dirty="0">
                <a:solidFill>
                  <a:schemeClr val="tx1"/>
                </a:solidFill>
              </a:rPr>
              <a:t>Purtroppo, misurare i risultati dei progetti non fa parte della cultura della Pubblica Amministrazione italiana.</a:t>
            </a:r>
          </a:p>
          <a:p>
            <a:pPr algn="just"/>
            <a:endParaRPr lang="it-IT" sz="2800" dirty="0">
              <a:solidFill>
                <a:schemeClr val="tx1"/>
              </a:solidFill>
            </a:endParaRPr>
          </a:p>
          <a:p>
            <a:pPr algn="just"/>
            <a:r>
              <a:rPr lang="it-IT" sz="2800" dirty="0">
                <a:solidFill>
                  <a:schemeClr val="tx1"/>
                </a:solidFill>
              </a:rPr>
              <a:t>Parte fondamentale del project management ha come oggetto il verificare che gli obiettivi di progetto (output) vengano raggiunti nei tempi e nei modi prestabiliti, rimanendo nei limiti del budget concordato.</a:t>
            </a:r>
          </a:p>
          <a:p>
            <a:pPr algn="just"/>
            <a:endParaRPr lang="it-IT" sz="2800" dirty="0">
              <a:solidFill>
                <a:schemeClr val="tx1"/>
              </a:solidFill>
            </a:endParaRPr>
          </a:p>
          <a:p>
            <a:pPr algn="just"/>
            <a:r>
              <a:rPr lang="it-IT" sz="2800" dirty="0">
                <a:solidFill>
                  <a:schemeClr val="tx1"/>
                </a:solidFill>
              </a:rPr>
              <a:t>Inoltre, punto focale di un project management che possa dirsi efficace è la verifica «ex-post» del raggiungimento dei benefici attesi dal progetto (</a:t>
            </a:r>
            <a:r>
              <a:rPr lang="it-IT" sz="2800" dirty="0" err="1">
                <a:solidFill>
                  <a:schemeClr val="tx1"/>
                </a:solidFill>
              </a:rPr>
              <a:t>outcome</a:t>
            </a:r>
            <a:r>
              <a:rPr lang="it-IT" sz="2800" dirty="0">
                <a:solidFill>
                  <a:schemeClr val="tx1"/>
                </a:solidFill>
              </a:rPr>
              <a:t>) e dei relativi benefici apportati agli stakeholder.</a:t>
            </a:r>
          </a:p>
        </p:txBody>
      </p:sp>
      <p:sp>
        <p:nvSpPr>
          <p:cNvPr id="3" name="Title 1"/>
          <p:cNvSpPr txBox="1">
            <a:spLocks/>
          </p:cNvSpPr>
          <p:nvPr/>
        </p:nvSpPr>
        <p:spPr bwMode="auto">
          <a:xfrm>
            <a:off x="0" y="0"/>
            <a:ext cx="12192000" cy="1440000"/>
          </a:xfrm>
          <a:prstGeom prst="rect">
            <a:avLst/>
          </a:prstGeom>
          <a:solidFill>
            <a:srgbClr val="4C8DC9">
              <a:alpha val="50000"/>
            </a:srgbClr>
          </a:solid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altLang="it-IT" sz="4500">
                <a:latin typeface="+mn-lt"/>
                <a:ea typeface="+mn-ea"/>
                <a:cs typeface="+mn-cs"/>
              </a:rPr>
              <a:t>Ulteriori riflessioni sul DESI e sul</a:t>
            </a:r>
          </a:p>
          <a:p>
            <a:pPr algn="ctr"/>
            <a:r>
              <a:rPr lang="it-IT" altLang="it-IT" sz="4500">
                <a:latin typeface="+mn-lt"/>
                <a:ea typeface="+mn-ea"/>
                <a:cs typeface="+mn-cs"/>
              </a:rPr>
              <a:t>numero di applicazioni e servizi</a:t>
            </a:r>
            <a:endParaRPr lang="en-US" altLang="it-IT" sz="4500" dirty="0">
              <a:latin typeface="+mn-lt"/>
              <a:ea typeface="+mn-ea"/>
              <a:cs typeface="+mn-cs"/>
            </a:endParaRPr>
          </a:p>
        </p:txBody>
      </p:sp>
    </p:spTree>
    <p:extLst>
      <p:ext uri="{BB962C8B-B14F-4D97-AF65-F5344CB8AC3E}">
        <p14:creationId xmlns:p14="http://schemas.microsoft.com/office/powerpoint/2010/main" val="15322032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A378210C-D5C8-45BE-A621-9954758986B0}"/>
              </a:ext>
            </a:extLst>
          </p:cNvPr>
          <p:cNvSpPr/>
          <p:nvPr/>
        </p:nvSpPr>
        <p:spPr>
          <a:xfrm>
            <a:off x="351691" y="1264259"/>
            <a:ext cx="5458264" cy="5312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2600" b="0" i="0" u="none" strike="noStrike" kern="1200" cap="none" spc="0" normalizeH="0" baseline="0" noProof="0" dirty="0">
                <a:ln>
                  <a:noFill/>
                </a:ln>
                <a:solidFill>
                  <a:prstClr val="black"/>
                </a:solidFill>
                <a:effectLst/>
                <a:uLnTx/>
                <a:uFillTx/>
                <a:latin typeface="Calibri" panose="020F0502020204030204"/>
                <a:ea typeface="+mn-ea"/>
                <a:cs typeface="+mn-cs"/>
              </a:rPr>
              <a:t>Il digitale è estremamente giovane, a differenza della maggior parte delle altre scienze umane che affondano le radici nell’antichità e nella rivoluzione industriale.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2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2600" b="0" i="0" u="none" strike="noStrike" kern="1200" cap="none" spc="0" normalizeH="0" baseline="0" noProof="0" dirty="0">
                <a:ln>
                  <a:noFill/>
                </a:ln>
                <a:solidFill>
                  <a:prstClr val="black"/>
                </a:solidFill>
                <a:effectLst/>
                <a:uLnTx/>
                <a:uFillTx/>
                <a:latin typeface="Calibri" panose="020F0502020204030204"/>
                <a:ea typeface="+mn-ea"/>
                <a:cs typeface="+mn-cs"/>
              </a:rPr>
              <a:t>La società non ha ancora sviluppato una piena consapevolezza su questo argomento e sugli impatti delle tecnologie digitali.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2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2600" b="0" i="0" u="none" strike="noStrike" kern="1200" cap="none" spc="0" normalizeH="0" baseline="0" noProof="0" dirty="0">
                <a:ln>
                  <a:noFill/>
                </a:ln>
                <a:solidFill>
                  <a:prstClr val="black"/>
                </a:solidFill>
                <a:effectLst/>
                <a:uLnTx/>
                <a:uFillTx/>
                <a:latin typeface="Calibri" panose="020F0502020204030204"/>
                <a:ea typeface="+mn-ea"/>
                <a:cs typeface="+mn-cs"/>
              </a:rPr>
              <a:t>È necessario avvicinarsi a tutto ciò come potrebbe farlo un filosofo.</a:t>
            </a:r>
          </a:p>
        </p:txBody>
      </p:sp>
      <p:sp>
        <p:nvSpPr>
          <p:cNvPr id="3" name="Title 1">
            <a:extLst>
              <a:ext uri="{FF2B5EF4-FFF2-40B4-BE49-F238E27FC236}">
                <a16:creationId xmlns:a16="http://schemas.microsoft.com/office/drawing/2014/main" id="{DA7239DF-33E5-4803-8FA0-ADC152BF7800}"/>
              </a:ext>
            </a:extLst>
          </p:cNvPr>
          <p:cNvSpPr txBox="1">
            <a:spLocks/>
          </p:cNvSpPr>
          <p:nvPr/>
        </p:nvSpPr>
        <p:spPr bwMode="auto">
          <a:xfrm>
            <a:off x="0" y="281355"/>
            <a:ext cx="6096000" cy="1264260"/>
          </a:xfrm>
          <a:prstGeom prst="rect">
            <a:avLst/>
          </a:prstGeom>
          <a:noFill/>
          <a:ln>
            <a:noFill/>
          </a:ln>
          <a:extLst>
            <a:ext uri="{FAA26D3D-D897-4be2-8F04-BA451C77F1D7}"/>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it-IT" sz="4000" b="0" i="0" u="none" strike="noStrike" kern="1200" cap="none" spc="0" normalizeH="0" baseline="0" noProof="0" dirty="0" err="1">
                <a:ln>
                  <a:noFill/>
                </a:ln>
                <a:solidFill>
                  <a:prstClr val="black"/>
                </a:solidFill>
                <a:effectLst/>
                <a:uLnTx/>
                <a:uFillTx/>
                <a:latin typeface="Calibri" panose="020F0502020204030204"/>
                <a:ea typeface="+mj-ea"/>
                <a:cs typeface="+mj-cs"/>
              </a:rPr>
              <a:t>Giovinezza</a:t>
            </a:r>
            <a:endParaRPr kumimoji="0" lang="en-US" altLang="it-IT" sz="40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pic>
        <p:nvPicPr>
          <p:cNvPr id="4" name="Immagine 3">
            <a:extLst>
              <a:ext uri="{FF2B5EF4-FFF2-40B4-BE49-F238E27FC236}">
                <a16:creationId xmlns:a16="http://schemas.microsoft.com/office/drawing/2014/main" id="{011ACFE3-ED80-4927-9AA5-1F75DB8F205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Lst>
          </a:blip>
          <a:srcRect l="31031" r="9710"/>
          <a:stretch/>
        </p:blipFill>
        <p:spPr>
          <a:xfrm>
            <a:off x="6095999" y="0"/>
            <a:ext cx="6096001" cy="6858000"/>
          </a:xfrm>
          <a:prstGeom prst="rect">
            <a:avLst/>
          </a:prstGeom>
        </p:spPr>
      </p:pic>
    </p:spTree>
    <p:extLst>
      <p:ext uri="{BB962C8B-B14F-4D97-AF65-F5344CB8AC3E}">
        <p14:creationId xmlns:p14="http://schemas.microsoft.com/office/powerpoint/2010/main" val="129202803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5847" y="1440000"/>
            <a:ext cx="11840307" cy="5418001"/>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2800" dirty="0">
                <a:solidFill>
                  <a:schemeClr val="tx1"/>
                </a:solidFill>
              </a:rPr>
              <a:t>Purtroppo, dobbiamo sottolineare che, a parte casi di eccellenza, nella PA la verifica «ex post» dei progetti praticamente non esiste. In realtà, ci si concentra sempre e solo sulla fase di acquisizione (ad esempio i vecchi pareri dell’AIPA, oppure il lavoro svolto da Consip).</a:t>
            </a:r>
          </a:p>
          <a:p>
            <a:pPr algn="just"/>
            <a:endParaRPr lang="it-IT" sz="2800" dirty="0">
              <a:solidFill>
                <a:schemeClr val="tx1"/>
              </a:solidFill>
            </a:endParaRPr>
          </a:p>
          <a:p>
            <a:pPr algn="just"/>
            <a:r>
              <a:rPr lang="it-IT" sz="2800" dirty="0">
                <a:solidFill>
                  <a:schemeClr val="tx1"/>
                </a:solidFill>
              </a:rPr>
              <a:t>Che un progetto venga portato a termine alla regola dell’arte, nei tempi e nei modi concordati, nei limiti del budget, sembra non interessare nessuno.</a:t>
            </a:r>
          </a:p>
        </p:txBody>
      </p:sp>
      <p:sp>
        <p:nvSpPr>
          <p:cNvPr id="3" name="Title 1"/>
          <p:cNvSpPr txBox="1">
            <a:spLocks/>
          </p:cNvSpPr>
          <p:nvPr/>
        </p:nvSpPr>
        <p:spPr bwMode="auto">
          <a:xfrm>
            <a:off x="0" y="0"/>
            <a:ext cx="12192000" cy="1440000"/>
          </a:xfrm>
          <a:prstGeom prst="rect">
            <a:avLst/>
          </a:prstGeom>
          <a:solidFill>
            <a:srgbClr val="4C8DC9">
              <a:alpha val="50000"/>
            </a:srgbClr>
          </a:solid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altLang="it-IT" sz="4500">
                <a:latin typeface="+mn-lt"/>
                <a:ea typeface="+mn-ea"/>
                <a:cs typeface="+mn-cs"/>
              </a:rPr>
              <a:t>Ulteriori riflessioni sul DESI e sul</a:t>
            </a:r>
          </a:p>
          <a:p>
            <a:pPr algn="ctr"/>
            <a:r>
              <a:rPr lang="it-IT" altLang="it-IT" sz="4500">
                <a:latin typeface="+mn-lt"/>
                <a:ea typeface="+mn-ea"/>
                <a:cs typeface="+mn-cs"/>
              </a:rPr>
              <a:t>numero di applicazioni e servizi</a:t>
            </a:r>
            <a:endParaRPr lang="en-US" altLang="it-IT" sz="4500" dirty="0">
              <a:latin typeface="+mn-lt"/>
              <a:ea typeface="+mn-ea"/>
              <a:cs typeface="+mn-cs"/>
            </a:endParaRPr>
          </a:p>
        </p:txBody>
      </p:sp>
    </p:spTree>
    <p:extLst>
      <p:ext uri="{BB962C8B-B14F-4D97-AF65-F5344CB8AC3E}">
        <p14:creationId xmlns:p14="http://schemas.microsoft.com/office/powerpoint/2010/main" val="13253560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5E4D0"/>
        </a:solidFill>
        <a:effectLst/>
      </p:bgPr>
    </p:bg>
    <p:spTree>
      <p:nvGrpSpPr>
        <p:cNvPr id="1" name=""/>
        <p:cNvGrpSpPr/>
        <p:nvPr/>
      </p:nvGrpSpPr>
      <p:grpSpPr>
        <a:xfrm>
          <a:off x="0" y="0"/>
          <a:ext cx="0" cy="0"/>
          <a:chOff x="0" y="0"/>
          <a:chExt cx="0" cy="0"/>
        </a:xfrm>
      </p:grpSpPr>
      <p:pic>
        <p:nvPicPr>
          <p:cNvPr id="10245" name="Picture 9" descr="https://www.killadesigns.co/sites/default/files/blog/old%20pc.jpg"/>
          <p:cNvPicPr>
            <a:picLocks noChangeAspect="1" noChangeArrowheads="1"/>
          </p:cNvPicPr>
          <p:nvPr/>
        </p:nvPicPr>
        <p:blipFill rotWithShape="1">
          <a:blip r:embed="rId3">
            <a:duotone>
              <a:prstClr val="black"/>
              <a:srgbClr val="D9C3A5">
                <a:tint val="50000"/>
                <a:satMod val="180000"/>
              </a:srgbClr>
            </a:duotone>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t="6272" b="2204"/>
          <a:stretch/>
        </p:blipFill>
        <p:spPr bwMode="auto">
          <a:xfrm>
            <a:off x="1653318" y="0"/>
            <a:ext cx="888536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AF585B9A-CF0C-4D95-AB40-3D79AAB483F3}"/>
              </a:ext>
            </a:extLst>
          </p:cNvPr>
          <p:cNvSpPr txBox="1">
            <a:spLocks/>
          </p:cNvSpPr>
          <p:nvPr/>
        </p:nvSpPr>
        <p:spPr bwMode="auto">
          <a:xfrm>
            <a:off x="0" y="2529000"/>
            <a:ext cx="12192000" cy="1800000"/>
          </a:xfrm>
          <a:prstGeom prst="rect">
            <a:avLst/>
          </a:prstGeom>
          <a:solidFill>
            <a:schemeClr val="bg1">
              <a:alpha val="70000"/>
            </a:schemeClr>
          </a:solidFill>
          <a:ln>
            <a:noFill/>
          </a:ln>
          <a:extLst>
            <a:ext uri="{FAA26D3D-D897-4be2-8F04-BA451C77F1D7}"/>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it-IT" sz="6000" b="0" i="0" u="none" strike="noStrike" kern="1200" cap="none" spc="0" normalizeH="0" baseline="0" noProof="0">
                <a:ln>
                  <a:noFill/>
                </a:ln>
                <a:solidFill>
                  <a:prstClr val="black"/>
                </a:solidFill>
                <a:effectLst/>
                <a:uLnTx/>
                <a:uFillTx/>
                <a:latin typeface="Calibri" panose="020F0502020204030204"/>
                <a:ea typeface="+mj-ea"/>
                <a:cs typeface="+mj-cs"/>
              </a:rPr>
              <a:t>Un contesto peculiare</a:t>
            </a:r>
          </a:p>
        </p:txBody>
      </p:sp>
    </p:spTree>
    <p:extLst>
      <p:ext uri="{BB962C8B-B14F-4D97-AF65-F5344CB8AC3E}">
        <p14:creationId xmlns:p14="http://schemas.microsoft.com/office/powerpoint/2010/main" val="127630034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Picture 9" descr="https://www.killadesigns.co/sites/default/files/blog/old%20p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028" y="632130"/>
            <a:ext cx="6633049" cy="5593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ttangolo 1"/>
          <p:cNvSpPr>
            <a:spLocks noChangeArrowheads="1"/>
          </p:cNvSpPr>
          <p:nvPr/>
        </p:nvSpPr>
        <p:spPr bwMode="auto">
          <a:xfrm>
            <a:off x="6978077" y="0"/>
            <a:ext cx="4740559" cy="6858000"/>
          </a:xfrm>
          <a:prstGeom prst="rect">
            <a:avLst/>
          </a:prstGeom>
          <a:solidFill>
            <a:schemeClr val="bg1"/>
          </a:solidFill>
          <a:ln>
            <a:noFill/>
          </a:ln>
        </p:spPr>
        <p:txBody>
          <a:bodyPr anchor="ct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just" defTabSz="914400" rtl="0" eaLnBrk="1" fontAlgn="auto" latinLnBrk="0" hangingPunct="1">
              <a:lnSpc>
                <a:spcPct val="100000"/>
              </a:lnSpc>
              <a:spcBef>
                <a:spcPts val="580"/>
              </a:spcBef>
              <a:spcAft>
                <a:spcPts val="0"/>
              </a:spcAft>
              <a:buClr>
                <a:srgbClr val="5B9BD5"/>
              </a:buClr>
              <a:buSzPct val="85000"/>
              <a:buFontTx/>
              <a:buNone/>
              <a:tabLst/>
              <a:defRPr/>
            </a:pPr>
            <a:r>
              <a:rPr kumimoji="0" lang="it-IT" altLang="it-IT" sz="3200" b="0" i="0" u="none" strike="noStrike" kern="0" cap="none" spc="0" normalizeH="0" baseline="0" noProof="0" dirty="0">
                <a:ln>
                  <a:noFill/>
                </a:ln>
                <a:solidFill>
                  <a:prstClr val="black"/>
                </a:solidFill>
                <a:effectLst/>
                <a:uLnTx/>
                <a:uFillTx/>
                <a:latin typeface="Calibri" panose="020F0502020204030204"/>
                <a:ea typeface="ヒラギノ角ゴ Pro W3"/>
                <a:cs typeface="+mn-cs"/>
              </a:rPr>
              <a:t>L’attuale contesto tecnico, organizzativo e normativo è fallimentare, su di esso si sviluppano competenze digitali ormai obsolete</a:t>
            </a:r>
          </a:p>
        </p:txBody>
      </p:sp>
    </p:spTree>
    <p:extLst>
      <p:ext uri="{BB962C8B-B14F-4D97-AF65-F5344CB8AC3E}">
        <p14:creationId xmlns:p14="http://schemas.microsoft.com/office/powerpoint/2010/main" val="5947476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AD505"/>
        </a:solidFill>
        <a:effectLst/>
      </p:bgPr>
    </p:bg>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F017D760-42B7-4FEE-9450-084C686B6FD6}"/>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l="8029" t="15825" r="7089"/>
          <a:stretch/>
        </p:blipFill>
        <p:spPr>
          <a:xfrm>
            <a:off x="336000" y="189000"/>
            <a:ext cx="11520000" cy="64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9274617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egnaposto contenuto 1">
            <a:extLst>
              <a:ext uri="{FF2B5EF4-FFF2-40B4-BE49-F238E27FC236}">
                <a16:creationId xmlns:a16="http://schemas.microsoft.com/office/drawing/2014/main" id="{2CEA35B7-292E-431D-A85D-1C8DB654F028}"/>
              </a:ext>
            </a:extLst>
          </p:cNvPr>
          <p:cNvSpPr txBox="1">
            <a:spLocks/>
          </p:cNvSpPr>
          <p:nvPr/>
        </p:nvSpPr>
        <p:spPr>
          <a:xfrm>
            <a:off x="6103664" y="0"/>
            <a:ext cx="5642856" cy="6858000"/>
          </a:xfrm>
          <a:prstGeom prst="rect">
            <a:avLst/>
          </a:prstGeom>
          <a:noFill/>
        </p:spPr>
        <p:txBody>
          <a:bodyPr anchor="ctr">
            <a:noAutofit/>
          </a:bodyPr>
          <a:lstStyle>
            <a:lvl1pPr marL="0" indent="0" algn="l" rtl="0" eaLnBrk="1" latinLnBrk="0" hangingPunct="1">
              <a:spcBef>
                <a:spcPts val="580"/>
              </a:spcBef>
              <a:buClr>
                <a:schemeClr val="accent1"/>
              </a:buClr>
              <a:buSzPct val="85000"/>
              <a:buFont typeface="Wingdings 2"/>
              <a:buNone/>
              <a:defRPr kumimoji="0" sz="2400" kern="1200">
                <a:solidFill>
                  <a:schemeClr val="tx1">
                    <a:tint val="75000"/>
                  </a:schemeClr>
                </a:solidFill>
                <a:latin typeface="+mn-lt"/>
                <a:ea typeface="+mn-ea"/>
                <a:cs typeface="+mn-cs"/>
              </a:defRPr>
            </a:lvl1pPr>
            <a:lvl2pPr marL="548640" indent="-228600" algn="l" rtl="0" eaLnBrk="1" latinLnBrk="0" hangingPunct="1">
              <a:spcBef>
                <a:spcPts val="370"/>
              </a:spcBef>
              <a:buClr>
                <a:schemeClr val="accent2"/>
              </a:buClr>
              <a:buSzPct val="85000"/>
              <a:buFont typeface="Wingdings 2"/>
              <a:buNone/>
              <a:defRPr kumimoji="0" sz="1800" kern="1200">
                <a:solidFill>
                  <a:schemeClr val="tx1">
                    <a:tint val="75000"/>
                  </a:schemeClr>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None/>
              <a:defRPr kumimoji="0" sz="1600" kern="1200">
                <a:solidFill>
                  <a:schemeClr val="tx1">
                    <a:tint val="75000"/>
                  </a:schemeClr>
                </a:solidFill>
                <a:latin typeface="+mn-lt"/>
                <a:ea typeface="+mn-ea"/>
                <a:cs typeface="+mn-cs"/>
              </a:defRPr>
            </a:lvl3pPr>
            <a:lvl4pPr marL="1097280" indent="-228600" algn="l" rtl="0" eaLnBrk="1" latinLnBrk="0" hangingPunct="1">
              <a:spcBef>
                <a:spcPts val="370"/>
              </a:spcBef>
              <a:buClr>
                <a:schemeClr val="accent3"/>
              </a:buClr>
              <a:buSzPct val="80000"/>
              <a:buFont typeface="Wingdings 2"/>
              <a:buNone/>
              <a:defRPr kumimoji="0" sz="1400" kern="1200">
                <a:solidFill>
                  <a:schemeClr val="tx1">
                    <a:tint val="75000"/>
                  </a:schemeClr>
                </a:solidFill>
                <a:latin typeface="+mn-lt"/>
                <a:ea typeface="+mn-ea"/>
                <a:cs typeface="+mn-cs"/>
              </a:defRPr>
            </a:lvl4pPr>
            <a:lvl5pPr marL="1371600" indent="-228600" algn="l" rtl="0" eaLnBrk="1" latinLnBrk="0" hangingPunct="1">
              <a:spcBef>
                <a:spcPts val="370"/>
              </a:spcBef>
              <a:buClr>
                <a:schemeClr val="accent3"/>
              </a:buClr>
              <a:buFontTx/>
              <a:buNone/>
              <a:defRPr kumimoji="0" sz="1400" kern="1200">
                <a:solidFill>
                  <a:schemeClr val="tx1">
                    <a:tint val="75000"/>
                  </a:schemeClr>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580"/>
              </a:spcBef>
              <a:spcAft>
                <a:spcPts val="0"/>
              </a:spcAft>
              <a:buClr>
                <a:srgbClr val="4472C4"/>
              </a:buClr>
              <a:buSzPct val="85000"/>
              <a:buFont typeface="Wingdings 2"/>
              <a:buNone/>
              <a:tabLst/>
              <a:defRPr/>
            </a:pPr>
            <a:r>
              <a:rPr kumimoji="0" lang="it-IT" sz="3200" b="0" i="0" u="none" strike="noStrike" kern="1200" cap="none" spc="0" normalizeH="0" baseline="0" noProof="0" dirty="0">
                <a:ln>
                  <a:noFill/>
                </a:ln>
                <a:solidFill>
                  <a:prstClr val="white"/>
                </a:solidFill>
                <a:effectLst/>
                <a:uLnTx/>
                <a:uFillTx/>
                <a:latin typeface="Calibri" panose="020F0502020204030204"/>
                <a:ea typeface="+mn-ea"/>
                <a:cs typeface="+mn-cs"/>
              </a:rPr>
              <a:t>Ciò che nel mondo è di nicchia,</a:t>
            </a:r>
          </a:p>
          <a:p>
            <a:pPr marL="0" marR="0" lvl="0" indent="0" algn="just" defTabSz="914400" rtl="0" eaLnBrk="1" fontAlgn="auto" latinLnBrk="0" hangingPunct="1">
              <a:lnSpc>
                <a:spcPct val="100000"/>
              </a:lnSpc>
              <a:spcBef>
                <a:spcPts val="580"/>
              </a:spcBef>
              <a:spcAft>
                <a:spcPts val="0"/>
              </a:spcAft>
              <a:buClr>
                <a:srgbClr val="4472C4"/>
              </a:buClr>
              <a:buSzPct val="85000"/>
              <a:buFont typeface="Wingdings 2"/>
              <a:buNone/>
              <a:tabLst/>
              <a:defRPr/>
            </a:pPr>
            <a:r>
              <a:rPr kumimoji="0" lang="it-IT" sz="3200" b="0" i="0" u="none" strike="noStrike" kern="1200" cap="none" spc="0" normalizeH="0" baseline="0" noProof="0" dirty="0">
                <a:ln>
                  <a:noFill/>
                </a:ln>
                <a:solidFill>
                  <a:prstClr val="white"/>
                </a:solidFill>
                <a:effectLst/>
                <a:uLnTx/>
                <a:uFillTx/>
                <a:latin typeface="Calibri" panose="020F0502020204030204"/>
                <a:ea typeface="+mn-ea"/>
                <a:cs typeface="+mn-cs"/>
              </a:rPr>
              <a:t>nella Pubblica Amministrazione italiana è di massa, e viceversa.</a:t>
            </a:r>
          </a:p>
        </p:txBody>
      </p:sp>
    </p:spTree>
    <p:extLst>
      <p:ext uri="{BB962C8B-B14F-4D97-AF65-F5344CB8AC3E}">
        <p14:creationId xmlns:p14="http://schemas.microsoft.com/office/powerpoint/2010/main" val="405553571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8000" b="-38000"/>
          </a:stretch>
        </a:blipFill>
        <a:effectLst/>
      </p:bgPr>
    </p:bg>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id="{83C81964-E4AD-42FA-BE2C-C5C16B035CD0}"/>
              </a:ext>
            </a:extLst>
          </p:cNvPr>
          <p:cNvPicPr>
            <a:picLocks noChangeAspect="1"/>
          </p:cNvPicPr>
          <p:nvPr/>
        </p:nvPicPr>
        <p:blipFill rotWithShape="1">
          <a:blip r:embed="rId3">
            <a:extLst>
              <a:ext uri="{28A0092B-C50C-407E-A947-70E740481C1C}">
                <a14:useLocalDpi xmlns:a14="http://schemas.microsoft.com/office/drawing/2010/main" val="0"/>
              </a:ext>
            </a:extLst>
          </a:blip>
          <a:srcRect l="13270" r="12860"/>
          <a:stretch/>
        </p:blipFill>
        <p:spPr>
          <a:xfrm>
            <a:off x="3753851" y="0"/>
            <a:ext cx="8037095" cy="6120000"/>
          </a:xfrm>
          <a:prstGeom prst="roundRect">
            <a:avLst>
              <a:gd name="adj" fmla="val 6768"/>
            </a:avLst>
          </a:prstGeom>
          <a:ln>
            <a:noFill/>
          </a:ln>
          <a:effectLst>
            <a:outerShdw blurRad="152400" dist="12000" dir="900000" sy="98000" kx="110000" ky="200000" algn="tl" rotWithShape="0">
              <a:srgbClr val="000000">
                <a:alpha val="30000"/>
              </a:srgbClr>
            </a:outerShdw>
          </a:effectLst>
          <a:scene3d>
            <a:camera prst="perspectiveRelaxed" fov="1800000">
              <a:rot lat="19800000" lon="1200000" rev="20700000"/>
            </a:camera>
            <a:lightRig rig="threePt" dir="t"/>
          </a:scene3d>
          <a:sp3d contourW="6350" prstMaterial="matte">
            <a:bevelT w="101600" h="101600"/>
            <a:contourClr>
              <a:srgbClr val="969696"/>
            </a:contourClr>
          </a:sp3d>
        </p:spPr>
      </p:pic>
      <p:pic>
        <p:nvPicPr>
          <p:cNvPr id="7" name="Picture 11" descr="http://jonahgoldstein.com/site/wp-content/uploads/2010/12/floating_stamp.png">
            <a:extLst>
              <a:ext uri="{FF2B5EF4-FFF2-40B4-BE49-F238E27FC236}">
                <a16:creationId xmlns:a16="http://schemas.microsoft.com/office/drawing/2014/main" id="{C627E181-8EA3-476E-B079-0EEE7556903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b="6907"/>
          <a:stretch/>
        </p:blipFill>
        <p:spPr bwMode="auto">
          <a:xfrm rot="172576">
            <a:off x="8645904" y="400778"/>
            <a:ext cx="3060870" cy="3431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701422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2C6530"/>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extLst>
              <a:ext uri="{28A0092B-C50C-407E-A947-70E740481C1C}">
                <a14:useLocalDpi xmlns:a14="http://schemas.microsoft.com/office/drawing/2010/main" val="0"/>
              </a:ext>
            </a:extLst>
          </a:blip>
          <a:srcRect l="20032" t="11029" r="19454" b="10727"/>
          <a:stretch/>
        </p:blipFill>
        <p:spPr>
          <a:xfrm>
            <a:off x="0" y="-1"/>
            <a:ext cx="9417341" cy="6858001"/>
          </a:xfrm>
          <a:prstGeom prst="rect">
            <a:avLst/>
          </a:prstGeom>
        </p:spPr>
      </p:pic>
      <p:sp>
        <p:nvSpPr>
          <p:cNvPr id="7" name="Title 1"/>
          <p:cNvSpPr txBox="1">
            <a:spLocks/>
          </p:cNvSpPr>
          <p:nvPr/>
        </p:nvSpPr>
        <p:spPr bwMode="auto">
          <a:xfrm>
            <a:off x="9417341" y="0"/>
            <a:ext cx="2774659" cy="6858000"/>
          </a:xfrm>
          <a:prstGeom prst="rect">
            <a:avLst/>
          </a:prstGeom>
          <a:solidFill>
            <a:srgbClr val="BEDFCF">
              <a:alpha val="60000"/>
            </a:srgbClr>
          </a:solid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altLang="it-IT" sz="3800" b="0" i="0" u="none" strike="noStrike" kern="1200" cap="none" spc="0" normalizeH="0" baseline="0" noProof="0" dirty="0">
                <a:ln>
                  <a:noFill/>
                </a:ln>
                <a:solidFill>
                  <a:prstClr val="black"/>
                </a:solidFill>
                <a:effectLst/>
                <a:uLnTx/>
                <a:uFillTx/>
                <a:latin typeface="Calibri" panose="020F0502020204030204"/>
                <a:ea typeface="+mj-ea"/>
                <a:cs typeface="+mj-cs"/>
              </a:rPr>
              <a:t>Competenze elevate,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altLang="it-IT" sz="3800" b="0" i="0" u="none" strike="noStrike" kern="1200" cap="none" spc="0" normalizeH="0" baseline="0" noProof="0" dirty="0">
                <a:ln>
                  <a:noFill/>
                </a:ln>
                <a:solidFill>
                  <a:prstClr val="black"/>
                </a:solidFill>
                <a:effectLst/>
                <a:uLnTx/>
                <a:uFillTx/>
                <a:latin typeface="Calibri" panose="020F0502020204030204"/>
                <a:ea typeface="+mj-ea"/>
                <a:cs typeface="+mj-cs"/>
              </a:rPr>
              <a:t>mansioni modeste</a:t>
            </a:r>
            <a:endParaRPr kumimoji="0" lang="en-US" altLang="it-IT" sz="38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303000344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845" name="Picture 7" descr="http://tardis.dl.ac.uk/computing_history/archive_images/125_393_.jpg"/>
          <p:cNvPicPr>
            <a:picLocks noChangeAspect="1" noChangeArrowheads="1"/>
          </p:cNvPicPr>
          <p:nvPr/>
        </p:nvPicPr>
        <p:blipFill>
          <a:blip r:embed="rId2" cstate="print">
            <a:extLst>
              <a:ext uri="{28A0092B-C50C-407E-A947-70E740481C1C}">
                <a14:useLocalDpi xmlns:a14="http://schemas.microsoft.com/office/drawing/2010/main" val="0"/>
              </a:ext>
            </a:extLst>
          </a:blip>
          <a:srcRect b="3745"/>
          <a:stretch>
            <a:fillRect/>
          </a:stretch>
        </p:blipFill>
        <p:spPr bwMode="auto">
          <a:xfrm>
            <a:off x="1510215" y="0"/>
            <a:ext cx="917157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0" y="0"/>
            <a:ext cx="12192000" cy="1264260"/>
          </a:xfrm>
          <a:prstGeom prst="rect">
            <a:avLst/>
          </a:prstGeom>
          <a:solidFill>
            <a:schemeClr val="tx1">
              <a:alpha val="50000"/>
            </a:schemeClr>
          </a:solidFill>
          <a:ln>
            <a:noFill/>
          </a:ln>
          <a:extLst>
            <a:ext uri="{FAA26D3D-D897-4be2-8F04-BA451C77F1D7}"/>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altLang="it-IT" sz="6000" b="0" i="0" u="none" strike="noStrike" kern="1200" cap="none" spc="0" normalizeH="0" baseline="0" noProof="0">
                <a:ln>
                  <a:noFill/>
                </a:ln>
                <a:solidFill>
                  <a:prstClr val="white"/>
                </a:solidFill>
                <a:effectLst/>
                <a:uLnTx/>
                <a:uFillTx/>
                <a:latin typeface="Calibri" panose="020F0502020204030204"/>
                <a:ea typeface="+mj-ea"/>
                <a:cs typeface="+mj-cs"/>
              </a:rPr>
              <a:t>Sistemisti</a:t>
            </a:r>
            <a:endParaRPr kumimoji="0" lang="en-US" altLang="it-IT" sz="6000" b="0" i="0" u="none" strike="noStrike" kern="1200" cap="none" spc="0" normalizeH="0" baseline="0" noProof="0">
              <a:ln>
                <a:noFill/>
              </a:ln>
              <a:solidFill>
                <a:prstClr val="white"/>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378126349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300A24"/>
        </a:solidFill>
        <a:effectLst/>
      </p:bgPr>
    </p:bg>
    <p:spTree>
      <p:nvGrpSpPr>
        <p:cNvPr id="1" name=""/>
        <p:cNvGrpSpPr/>
        <p:nvPr/>
      </p:nvGrpSpPr>
      <p:grpSpPr>
        <a:xfrm>
          <a:off x="0" y="0"/>
          <a:ext cx="0" cy="0"/>
          <a:chOff x="0" y="0"/>
          <a:chExt cx="0" cy="0"/>
        </a:xfrm>
      </p:grpSpPr>
      <p:pic>
        <p:nvPicPr>
          <p:cNvPr id="36869" name="Picture 9" descr="http://4.bp.blogspot.com/-hHb6X-PF29Q/URGSNXKdAhI/AAAAAAAAALg/0JZ5gYzE2MQ/s1600/Screenshot+at+2013-02-05+23:13:03.png"/>
          <p:cNvPicPr>
            <a:picLocks noChangeAspect="1" noChangeArrowheads="1"/>
          </p:cNvPicPr>
          <p:nvPr/>
        </p:nvPicPr>
        <p:blipFill rotWithShape="1">
          <a:blip r:embed="rId2">
            <a:extLst>
              <a:ext uri="{28A0092B-C50C-407E-A947-70E740481C1C}">
                <a14:useLocalDpi xmlns:a14="http://schemas.microsoft.com/office/drawing/2010/main" val="0"/>
              </a:ext>
            </a:extLst>
          </a:blip>
          <a:srcRect t="2089" r="10585"/>
          <a:stretch/>
        </p:blipFill>
        <p:spPr bwMode="auto">
          <a:xfrm>
            <a:off x="1914892" y="1151716"/>
            <a:ext cx="8362217" cy="5593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0" y="0"/>
            <a:ext cx="12192000" cy="1264260"/>
          </a:xfrm>
          <a:prstGeom prst="rect">
            <a:avLst/>
          </a:prstGeom>
          <a:solidFill>
            <a:srgbClr val="300A24"/>
          </a:solidFill>
          <a:ln>
            <a:noFill/>
          </a:ln>
          <a:extLst>
            <a:ext uri="{FAA26D3D-D897-4be2-8F04-BA451C77F1D7}"/>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altLang="it-IT" sz="6000" b="0" i="0" u="none" strike="noStrike" kern="1200" cap="none" spc="0" normalizeH="0" baseline="0" noProof="0">
                <a:ln>
                  <a:noFill/>
                </a:ln>
                <a:solidFill>
                  <a:prstClr val="white"/>
                </a:solidFill>
                <a:effectLst/>
                <a:uLnTx/>
                <a:uFillTx/>
                <a:latin typeface="Calibri" panose="020F0502020204030204"/>
                <a:ea typeface="+mj-ea"/>
                <a:cs typeface="+mj-cs"/>
              </a:rPr>
              <a:t>Analisti e Programmatori</a:t>
            </a:r>
            <a:endParaRPr kumimoji="0" lang="en-US" altLang="it-IT" sz="6000" b="0" i="0" u="none" strike="noStrike" kern="1200" cap="none" spc="0" normalizeH="0" baseline="0" noProof="0">
              <a:ln>
                <a:noFill/>
              </a:ln>
              <a:solidFill>
                <a:prstClr val="white"/>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340805655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C3F8FC"/>
        </a:solidFill>
        <a:effectLst/>
      </p:bgPr>
    </p:bg>
    <p:spTree>
      <p:nvGrpSpPr>
        <p:cNvPr id="1" name=""/>
        <p:cNvGrpSpPr/>
        <p:nvPr/>
      </p:nvGrpSpPr>
      <p:grpSpPr>
        <a:xfrm>
          <a:off x="0" y="0"/>
          <a:ext cx="0" cy="0"/>
          <a:chOff x="0" y="0"/>
          <a:chExt cx="0" cy="0"/>
        </a:xfrm>
      </p:grpSpPr>
      <p:pic>
        <p:nvPicPr>
          <p:cNvPr id="37893" name="Picture 7" descr="http://www.gruppodec.it/img/partner/omino%20in%20biciclett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0973" y="189000"/>
            <a:ext cx="6340499" cy="64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itle 1"/>
          <p:cNvSpPr txBox="1">
            <a:spLocks/>
          </p:cNvSpPr>
          <p:nvPr/>
        </p:nvSpPr>
        <p:spPr bwMode="auto">
          <a:xfrm>
            <a:off x="0" y="2796870"/>
            <a:ext cx="5680973" cy="1264260"/>
          </a:xfrm>
          <a:prstGeom prst="rect">
            <a:avLst/>
          </a:prstGeom>
          <a:noFill/>
          <a:ln>
            <a:noFill/>
          </a:ln>
          <a:extLst>
            <a:ext uri="{FAA26D3D-D897-4be2-8F04-BA451C77F1D7}"/>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altLang="it-IT" sz="4500" b="0" i="0" u="none" strike="noStrike" kern="1200" cap="none" spc="0" normalizeH="0" baseline="0" noProof="0" dirty="0">
                <a:ln>
                  <a:noFill/>
                </a:ln>
                <a:solidFill>
                  <a:prstClr val="black"/>
                </a:solidFill>
                <a:effectLst/>
                <a:uLnTx/>
                <a:uFillTx/>
                <a:latin typeface="Calibri" panose="020F0502020204030204"/>
                <a:ea typeface="+mj-ea"/>
                <a:cs typeface="+mj-cs"/>
              </a:rPr>
              <a:t>Web designer</a:t>
            </a:r>
            <a:endParaRPr kumimoji="0" lang="en-US" altLang="it-IT" sz="45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3799598149"/>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8124A0F2C01C5E4487FC909CD4995303" ma:contentTypeVersion="16" ma:contentTypeDescription="Creare un nuovo documento." ma:contentTypeScope="" ma:versionID="10b897b79a74939f744945b945e7f91b">
  <xsd:schema xmlns:xsd="http://www.w3.org/2001/XMLSchema" xmlns:xs="http://www.w3.org/2001/XMLSchema" xmlns:p="http://schemas.microsoft.com/office/2006/metadata/properties" xmlns:ns2="1242d8d3-b7ff-4c74-b52f-056531249604" xmlns:ns3="e1218334-4fa5-451c-90ec-d03fb15b8e36" targetNamespace="http://schemas.microsoft.com/office/2006/metadata/properties" ma:root="true" ma:fieldsID="78d4527b4677ccb35a10f234f534c935" ns2:_="" ns3:_="">
    <xsd:import namespace="1242d8d3-b7ff-4c74-b52f-056531249604"/>
    <xsd:import namespace="e1218334-4fa5-451c-90ec-d03fb15b8e3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AutoKeyPoints" minOccurs="0"/>
                <xsd:element ref="ns3:MediaServiceKeyPoints" minOccurs="0"/>
                <xsd:element ref="ns3:MediaServiceLocati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42d8d3-b7ff-4c74-b52f-056531249604" elementFormDefault="qualified">
    <xsd:import namespace="http://schemas.microsoft.com/office/2006/documentManagement/types"/>
    <xsd:import namespace="http://schemas.microsoft.com/office/infopath/2007/PartnerControls"/>
    <xsd:element name="SharedWithUsers" ma:index="8"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Condiviso con dettagli" ma:internalName="SharedWithDetails" ma:readOnly="true">
      <xsd:simpleType>
        <xsd:restriction base="dms:Note">
          <xsd:maxLength value="255"/>
        </xsd:restriction>
      </xsd:simpleType>
    </xsd:element>
    <xsd:element name="TaxCatchAll" ma:index="23" nillable="true" ma:displayName="Taxonomy Catch All Column" ma:hidden="true" ma:list="{a0af50fd-4a28-4fa9-815e-492715992ada}" ma:internalName="TaxCatchAll" ma:showField="CatchAllData" ma:web="1242d8d3-b7ff-4c74-b52f-05653124960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1218334-4fa5-451c-90ec-d03fb15b8e3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Tag immagine" ma:readOnly="false" ma:fieldId="{5cf76f15-5ced-4ddc-b409-7134ff3c332f}" ma:taxonomyMulti="true" ma:sspId="7f0b763b-3841-4703-9ca2-20a0ff4b0676"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242d8d3-b7ff-4c74-b52f-056531249604" xsi:nil="true"/>
    <lcf76f155ced4ddcb4097134ff3c332f xmlns="e1218334-4fa5-451c-90ec-d03fb15b8e3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8BA4605-9D73-441D-814D-E05AE07698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42d8d3-b7ff-4c74-b52f-056531249604"/>
    <ds:schemaRef ds:uri="e1218334-4fa5-451c-90ec-d03fb15b8e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ABAB2EF-1043-4853-8BDA-DF9449B8FC8A}">
  <ds:schemaRefs>
    <ds:schemaRef ds:uri="http://schemas.microsoft.com/sharepoint/v3/contenttype/forms"/>
  </ds:schemaRefs>
</ds:datastoreItem>
</file>

<file path=customXml/itemProps3.xml><?xml version="1.0" encoding="utf-8"?>
<ds:datastoreItem xmlns:ds="http://schemas.openxmlformats.org/officeDocument/2006/customXml" ds:itemID="{389CEDC3-3D5F-4BBB-96F8-CB45585608A5}">
  <ds:schemaRefs>
    <ds:schemaRef ds:uri="http://schemas.microsoft.com/office/2006/metadata/properties"/>
    <ds:schemaRef ds:uri="http://schemas.microsoft.com/office/infopath/2007/PartnerControls"/>
    <ds:schemaRef ds:uri="1242d8d3-b7ff-4c74-b52f-056531249604"/>
    <ds:schemaRef ds:uri="e1218334-4fa5-451c-90ec-d03fb15b8e36"/>
  </ds:schemaRefs>
</ds:datastoreItem>
</file>

<file path=docProps/app.xml><?xml version="1.0" encoding="utf-8"?>
<Properties xmlns="http://schemas.openxmlformats.org/officeDocument/2006/extended-properties" xmlns:vt="http://schemas.openxmlformats.org/officeDocument/2006/docPropsVTypes">
  <TotalTime>15129</TotalTime>
  <Words>3018</Words>
  <Application>Microsoft Office PowerPoint</Application>
  <PresentationFormat>Widescreen</PresentationFormat>
  <Paragraphs>271</Paragraphs>
  <Slides>112</Slides>
  <Notes>4</Notes>
  <HiddenSlides>0</HiddenSlides>
  <MMClips>0</MMClips>
  <ScaleCrop>false</ScaleCrop>
  <HeadingPairs>
    <vt:vector size="6" baseType="variant">
      <vt:variant>
        <vt:lpstr>Caratteri utilizzati</vt:lpstr>
      </vt:variant>
      <vt:variant>
        <vt:i4>7</vt:i4>
      </vt:variant>
      <vt:variant>
        <vt:lpstr>Tema</vt:lpstr>
      </vt:variant>
      <vt:variant>
        <vt:i4>6</vt:i4>
      </vt:variant>
      <vt:variant>
        <vt:lpstr>Titoli diapositive</vt:lpstr>
      </vt:variant>
      <vt:variant>
        <vt:i4>112</vt:i4>
      </vt:variant>
    </vt:vector>
  </HeadingPairs>
  <TitlesOfParts>
    <vt:vector size="125" baseType="lpstr">
      <vt:lpstr>Adventure Subtitles</vt:lpstr>
      <vt:lpstr>Arial</vt:lpstr>
      <vt:lpstr>Calibri</vt:lpstr>
      <vt:lpstr>Calibri Light</vt:lpstr>
      <vt:lpstr>Franklin Gothic Book</vt:lpstr>
      <vt:lpstr>Perpetua</vt:lpstr>
      <vt:lpstr>Wingdings 2</vt:lpstr>
      <vt:lpstr>Tema di Office</vt:lpstr>
      <vt:lpstr>4_Tema di Office</vt:lpstr>
      <vt:lpstr>2_Tema di Office</vt:lpstr>
      <vt:lpstr>3_Tema di Office</vt:lpstr>
      <vt:lpstr>Office Theme</vt:lpstr>
      <vt:lpstr>5_Tema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Uno tsunami burocratico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CORTE DEI CONTI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CDZPM Ruggiero Alessandro</dc:creator>
  <cp:lastModifiedBy>Cristofari Fabio</cp:lastModifiedBy>
  <cp:revision>1604</cp:revision>
  <cp:lastPrinted>2017-03-03T11:38:54Z</cp:lastPrinted>
  <dcterms:created xsi:type="dcterms:W3CDTF">2017-02-11T09:16:56Z</dcterms:created>
  <dcterms:modified xsi:type="dcterms:W3CDTF">2023-06-14T07:57:01Z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0x0101008124A0F2C01C5E4487FC909CD4995303</vt:lpwstr>
  </property>
</Properties>
</file>