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3"/>
    <p:sldMasterId id="2147483762" r:id="rId4"/>
    <p:sldMasterId id="2147483775" r:id="rId5"/>
  </p:sldMasterIdLst>
  <p:notesMasterIdLst>
    <p:notesMasterId r:id="rId106"/>
  </p:notesMasterIdLst>
  <p:sldIdLst>
    <p:sldId id="1939" r:id="rId6"/>
    <p:sldId id="529" r:id="rId7"/>
    <p:sldId id="530" r:id="rId8"/>
    <p:sldId id="531" r:id="rId9"/>
    <p:sldId id="532" r:id="rId10"/>
    <p:sldId id="1936" r:id="rId11"/>
    <p:sldId id="1795" r:id="rId12"/>
    <p:sldId id="258" r:id="rId13"/>
    <p:sldId id="577" r:id="rId14"/>
    <p:sldId id="578" r:id="rId15"/>
    <p:sldId id="579" r:id="rId16"/>
    <p:sldId id="580" r:id="rId17"/>
    <p:sldId id="317" r:id="rId18"/>
    <p:sldId id="257" r:id="rId19"/>
    <p:sldId id="711" r:id="rId20"/>
    <p:sldId id="1830" r:id="rId21"/>
    <p:sldId id="1831" r:id="rId22"/>
    <p:sldId id="585" r:id="rId23"/>
    <p:sldId id="586" r:id="rId24"/>
    <p:sldId id="587" r:id="rId25"/>
    <p:sldId id="259" r:id="rId26"/>
    <p:sldId id="260" r:id="rId27"/>
    <p:sldId id="261" r:id="rId28"/>
    <p:sldId id="262" r:id="rId29"/>
    <p:sldId id="263" r:id="rId30"/>
    <p:sldId id="1856" r:id="rId31"/>
    <p:sldId id="1857" r:id="rId32"/>
    <p:sldId id="1858" r:id="rId33"/>
    <p:sldId id="322" r:id="rId34"/>
    <p:sldId id="323" r:id="rId35"/>
    <p:sldId id="324" r:id="rId36"/>
    <p:sldId id="325" r:id="rId37"/>
    <p:sldId id="1937" r:id="rId38"/>
    <p:sldId id="1938" r:id="rId39"/>
    <p:sldId id="266" r:id="rId40"/>
    <p:sldId id="267" r:id="rId41"/>
    <p:sldId id="268" r:id="rId42"/>
    <p:sldId id="270" r:id="rId43"/>
    <p:sldId id="271" r:id="rId44"/>
    <p:sldId id="272" r:id="rId45"/>
    <p:sldId id="274" r:id="rId46"/>
    <p:sldId id="273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282" r:id="rId55"/>
    <p:sldId id="283" r:id="rId56"/>
    <p:sldId id="284" r:id="rId57"/>
    <p:sldId id="285" r:id="rId58"/>
    <p:sldId id="1931" r:id="rId59"/>
    <p:sldId id="287" r:id="rId60"/>
    <p:sldId id="288" r:id="rId61"/>
    <p:sldId id="289" r:id="rId62"/>
    <p:sldId id="290" r:id="rId63"/>
    <p:sldId id="291" r:id="rId64"/>
    <p:sldId id="292" r:id="rId65"/>
    <p:sldId id="293" r:id="rId66"/>
    <p:sldId id="294" r:id="rId67"/>
    <p:sldId id="295" r:id="rId68"/>
    <p:sldId id="634" r:id="rId69"/>
    <p:sldId id="635" r:id="rId70"/>
    <p:sldId id="636" r:id="rId71"/>
    <p:sldId id="639" r:id="rId72"/>
    <p:sldId id="640" r:id="rId73"/>
    <p:sldId id="642" r:id="rId74"/>
    <p:sldId id="643" r:id="rId75"/>
    <p:sldId id="644" r:id="rId76"/>
    <p:sldId id="645" r:id="rId77"/>
    <p:sldId id="1927" r:id="rId78"/>
    <p:sldId id="647" r:id="rId79"/>
    <p:sldId id="296" r:id="rId80"/>
    <p:sldId id="297" r:id="rId81"/>
    <p:sldId id="298" r:id="rId82"/>
    <p:sldId id="299" r:id="rId83"/>
    <p:sldId id="1928" r:id="rId84"/>
    <p:sldId id="300" r:id="rId85"/>
    <p:sldId id="596" r:id="rId86"/>
    <p:sldId id="595" r:id="rId87"/>
    <p:sldId id="597" r:id="rId88"/>
    <p:sldId id="589" r:id="rId89"/>
    <p:sldId id="590" r:id="rId90"/>
    <p:sldId id="591" r:id="rId91"/>
    <p:sldId id="592" r:id="rId92"/>
    <p:sldId id="593" r:id="rId93"/>
    <p:sldId id="1932" r:id="rId94"/>
    <p:sldId id="1933" r:id="rId95"/>
    <p:sldId id="1934" r:id="rId96"/>
    <p:sldId id="1935" r:id="rId97"/>
    <p:sldId id="594" r:id="rId98"/>
    <p:sldId id="301" r:id="rId99"/>
    <p:sldId id="302" r:id="rId100"/>
    <p:sldId id="303" r:id="rId101"/>
    <p:sldId id="304" r:id="rId102"/>
    <p:sldId id="305" r:id="rId103"/>
    <p:sldId id="306" r:id="rId104"/>
    <p:sldId id="1677" r:id="rId10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856D33-9EBE-B813-0209-44417179D3EC}" name="Erika Miglietta" initials="EM" userId="S::e.miglietta@governo.it::4e454c24-2305-4ca2-8a2a-dc071b8fba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5A6772"/>
    <a:srgbClr val="434343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5389EA-723B-443F-9B54-7262E56805C2}" v="6" dt="2023-06-14T08:01:30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5" autoAdjust="0"/>
    <p:restoredTop sz="83333"/>
  </p:normalViewPr>
  <p:slideViewPr>
    <p:cSldViewPr snapToGrid="0" showGuides="1">
      <p:cViewPr varScale="1">
        <p:scale>
          <a:sx n="95" d="100"/>
          <a:sy n="95" d="100"/>
        </p:scale>
        <p:origin x="135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07" Type="http://schemas.openxmlformats.org/officeDocument/2006/relationships/presProps" Target="presProps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theme" Target="theme/theme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ofari Fabio" userId="2cf9502e-925b-480a-920b-40e0289087a6" providerId="ADAL" clId="{D55389EA-723B-443F-9B54-7262E56805C2}"/>
    <pc:docChg chg="custSel delSld modSld">
      <pc:chgData name="Cristofari Fabio" userId="2cf9502e-925b-480a-920b-40e0289087a6" providerId="ADAL" clId="{D55389EA-723B-443F-9B54-7262E56805C2}" dt="2023-06-14T08:01:32.704" v="13" actId="47"/>
      <pc:docMkLst>
        <pc:docMk/>
      </pc:docMkLst>
      <pc:sldChg chg="modSp del mod">
        <pc:chgData name="Cristofari Fabio" userId="2cf9502e-925b-480a-920b-40e0289087a6" providerId="ADAL" clId="{D55389EA-723B-443F-9B54-7262E56805C2}" dt="2023-06-14T08:01:15.691" v="12" actId="47"/>
        <pc:sldMkLst>
          <pc:docMk/>
          <pc:sldMk cId="2342821997" sldId="452"/>
        </pc:sldMkLst>
        <pc:spChg chg="mod">
          <ac:chgData name="Cristofari Fabio" userId="2cf9502e-925b-480a-920b-40e0289087a6" providerId="ADAL" clId="{D55389EA-723B-443F-9B54-7262E56805C2}" dt="2023-06-14T07:46:03.855" v="11"/>
          <ac:spMkLst>
            <pc:docMk/>
            <pc:sldMk cId="2342821997" sldId="452"/>
            <ac:spMk id="6" creationId="{B764FAF0-CEDA-46F9-8A54-BAF152CEA8A0}"/>
          </ac:spMkLst>
        </pc:spChg>
      </pc:sldChg>
      <pc:sldChg chg="del">
        <pc:chgData name="Cristofari Fabio" userId="2cf9502e-925b-480a-920b-40e0289087a6" providerId="ADAL" clId="{D55389EA-723B-443F-9B54-7262E56805C2}" dt="2023-06-14T07:42:48.174" v="0" actId="47"/>
        <pc:sldMkLst>
          <pc:docMk/>
          <pc:sldMk cId="3250505208" sldId="1542"/>
        </pc:sldMkLst>
      </pc:sldChg>
      <pc:sldChg chg="del">
        <pc:chgData name="Cristofari Fabio" userId="2cf9502e-925b-480a-920b-40e0289087a6" providerId="ADAL" clId="{D55389EA-723B-443F-9B54-7262E56805C2}" dt="2023-06-14T08:01:32.704" v="13" actId="47"/>
        <pc:sldMkLst>
          <pc:docMk/>
          <pc:sldMk cId="842720326" sldId="15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81CC0-BD9C-B543-B8BE-8CB5D7CC2A18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0B899-6A97-FB43-9FE5-A33BE1A9E1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05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ga26878c37d_0_1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3" name="Google Shape;1793;ga26878c37d_0_1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2" name="Google Shape;4632;p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33" name="Google Shape;4633;p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8" name="Google Shape;4658;g157be5c435d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59" name="Google Shape;4659;g157be5c435d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d8e5842d4e_2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7" name="Google Shape;1077;gd8e5842d4e_2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a0b8f38ec1_0_383:notes"/>
          <p:cNvSpPr txBox="1">
            <a:spLocks noGrp="1"/>
          </p:cNvSpPr>
          <p:nvPr>
            <p:ph type="body" idx="1"/>
          </p:nvPr>
        </p:nvSpPr>
        <p:spPr>
          <a:xfrm>
            <a:off x="755999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sp>
        <p:nvSpPr>
          <p:cNvPr id="1030" name="Google Shape;1030;ga0b8f38ec1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3" y="812800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9587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e1084443bd_1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0" name="Google Shape;1050;ge1084443bd_11_18:notes"/>
          <p:cNvSpPr txBox="1">
            <a:spLocks noGrp="1"/>
          </p:cNvSpPr>
          <p:nvPr>
            <p:ph type="body" idx="1"/>
          </p:nvPr>
        </p:nvSpPr>
        <p:spPr>
          <a:xfrm>
            <a:off x="755968" y="5078605"/>
            <a:ext cx="6047740" cy="481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00" tIns="102900" rIns="102900" bIns="102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049487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e1084443bd_1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7" name="Google Shape;1087;ge1084443bd_11_54:notes"/>
          <p:cNvSpPr txBox="1">
            <a:spLocks noGrp="1"/>
          </p:cNvSpPr>
          <p:nvPr>
            <p:ph type="body" idx="1"/>
          </p:nvPr>
        </p:nvSpPr>
        <p:spPr>
          <a:xfrm>
            <a:off x="755968" y="5078605"/>
            <a:ext cx="6047740" cy="481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00" tIns="102900" rIns="102900" bIns="102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999541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8" name="Google Shape;4748;g157be5c435d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9" name="Google Shape;4749;g157be5c435d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7" name="Google Shape;4777;g157be5c435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8" name="Google Shape;4778;g157be5c435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4" name="Google Shape;4804;g157be5c435d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5" name="Google Shape;4805;g157be5c435d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ga26878c37d_0_1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6" name="Google Shape;1806;ga26878c37d_0_1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d8e5842d4e_2_39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it-IT" dirty="0"/>
          </a:p>
        </p:txBody>
      </p:sp>
      <p:sp>
        <p:nvSpPr>
          <p:cNvPr id="1135" name="Google Shape;1135;gd8e5842d4e_2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d8e5842d4e_27_6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1" name="Google Shape;1181;gd8e5842d4e_27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d8e5842d4e_27_9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05" name="Google Shape;1205;gd8e5842d4e_27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d8e5842d4e_27_11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9" name="Google Shape;1229;gd8e5842d4e_27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d8e5842d4e_27_13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2" name="Google Shape;1252;gd8e5842d4e_27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a26878c37d_0_1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9" name="Google Shape;1819;ga26878c37d_0_1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d8e5842d4e_27_16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6" name="Google Shape;1276;gd8e5842d4e_27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d8e5842d4e_27_18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0" name="Google Shape;1300;gd8e5842d4e_27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La strategia si articola su 4 assi di intervento, gli stessi pilastri visti per la coalizione europea. Un asse su…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it-IT" dirty="0"/>
              <a:t>Istruzione e formazione superiore Università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it-IT" dirty="0"/>
              <a:t>Forza lavoro attiva quindi sia pubblica che privata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it-IT" dirty="0"/>
              <a:t>Competenze specialistiche ICT quindi verticale sia nel pubblico che nel privato a partire dalle università per coprire l’esigenza di personale specialistico ICT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it-IT" dirty="0"/>
              <a:t>Cittadini che ha chiaramente l’obiettivo dell’inclusione digitale/dell’inclusione sociale.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it-IT" dirty="0"/>
              <a:t>Per ciascun asse sono state definite delle linee di intervento con delle azioni e degli indicatori per misurarne l’efficacia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None/>
            </a:pPr>
            <a:endParaRPr lang="it-IT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4028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40e1fd8bb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g140e1fd8bb0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g140e1fd8bb0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35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5d7f9426ba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4" name="Google Shape;674;g15d7f9426ba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a26878c37d_0_1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2" name="Google Shape;1832;ga26878c37d_0_1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2" name="Google Shape;77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3" name="Google Shape;77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41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1" name="Google Shape;76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6" name="Google Shape;826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7" name="Google Shape;827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43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2" name="Google Shape;852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9" name="Google Shape;869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2" name="Google Shape;912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3" name="Google Shape;913;p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46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7" name="Google Shape;967;p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47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7" name="Google Shape;977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8" name="Google Shape;978;p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48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2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03" name="Google Shape;10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0" name="Google Shape;1020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83f5bd438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183f5bd438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4" name="Google Shape;1064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0" name="Google Shape;1110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1" name="Google Shape;1111;p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52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1" name="Google Shape;1121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2" name="Google Shape;1122;p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53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8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47" name="Google Shape;1147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4" name="Google Shape;1164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6" name="Google Shape;1206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7" name="Google Shape;1247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8" name="Google Shape;1248;p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57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8" name="Google Shape;1258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9" name="Google Shape;1259;p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58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9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84" name="Google Shape;1284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1" name="Google Shape;1301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3" name="Google Shape;1343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9" name="Google Shape;1389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0" name="Google Shape;1400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1" name="Google Shape;1401;p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63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" name="Google Shape;6481;p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2" name="Google Shape;6482;p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0" name="Google Shape;6490;p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1" name="Google Shape;6491;p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8" name="Google Shape;6508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9" name="Google Shape;6509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4" name="Google Shape;6544;p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5" name="Google Shape;6545;p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9" name="Google Shape;6559;p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0" name="Google Shape;6560;p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1" name="Google Shape;6591;p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2" name="Google Shape;6592;p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7" name="Google Shape;6607;p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8" name="Google Shape;6608;p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8" name="Google Shape;6618;p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9" name="Google Shape;6619;p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1" name="Google Shape;6641;p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2" name="Google Shape;6642;p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1" name="Google Shape;6641;p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2" name="Google Shape;6642;p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78850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4" name="Google Shape;6664;p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5" name="Google Shape;6665;p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9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426" name="Google Shape;1426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3" name="Google Shape;1443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5" name="Google Shape;1485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1" name="Google Shape;1531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83f5bd438c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g183f5bd438c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2" name="Google Shape;1542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5" name="Google Shape;4595;p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96" name="Google Shape;4596;p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1e00206c79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0" name="Google Shape;790;g11e00206c79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11e00206c79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g11e00206c79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29f7d026a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8" name="Google Shape;858;g129f7d026a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0" name="Google Shape;8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5" name="Google Shape;9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11e00206c79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0" name="Google Shape;950;g11e00206c79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0" name="Google Shape;97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132364852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0" name="Google Shape;990;g132364852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2" name="Google Shape;7042;p34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43" name="Google Shape;7043;p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7" name="Google Shape;7057;p34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058" name="Google Shape;7058;p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6" name="Google Shape;4616;p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7" name="Google Shape;4617;p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8" name="Google Shape;7068;p34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069" name="Google Shape;7069;p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3" name="Google Shape;7083;p34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084" name="Google Shape;7084;p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2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6" name="Google Shape;102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8" name="Google Shape;1568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5" name="Google Shape;1585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1" name="Google Shape;1601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2" name="Google Shape;1622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3" name="Google Shape;1643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7" name="Google Shape;1667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99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67" name="Google Shape;67;p12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2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187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">
  <p:cSld name="Titolo e sottotitolo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615951" y="3016251"/>
            <a:ext cx="10953600" cy="1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tillium Web"/>
              <a:buNone/>
              <a:defRPr sz="4267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body" idx="1"/>
          </p:nvPr>
        </p:nvSpPr>
        <p:spPr>
          <a:xfrm>
            <a:off x="615951" y="4114800"/>
            <a:ext cx="10953600" cy="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3657509" lvl="5" indent="-406390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5975396" y="6524625"/>
            <a:ext cx="3076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200"/>
            </a:lvl1pPr>
            <a:lvl2pPr marL="0" lvl="1" indent="0" algn="l" rtl="0">
              <a:spcBef>
                <a:spcPts val="0"/>
              </a:spcBef>
              <a:buNone/>
              <a:defRPr sz="1200"/>
            </a:lvl2pPr>
            <a:lvl3pPr marL="0" lvl="2" indent="0" algn="l" rtl="0">
              <a:spcBef>
                <a:spcPts val="0"/>
              </a:spcBef>
              <a:buNone/>
              <a:defRPr sz="1200"/>
            </a:lvl3pPr>
            <a:lvl4pPr marL="0" lvl="3" indent="0" algn="l" rtl="0">
              <a:spcBef>
                <a:spcPts val="0"/>
              </a:spcBef>
              <a:buNone/>
              <a:defRPr sz="1200"/>
            </a:lvl4pPr>
            <a:lvl5pPr marL="0" lvl="4" indent="0" algn="l" rtl="0">
              <a:spcBef>
                <a:spcPts val="0"/>
              </a:spcBef>
              <a:buNone/>
              <a:defRPr sz="1200"/>
            </a:lvl5pPr>
            <a:lvl6pPr marL="0" lvl="5" indent="0" algn="l" rtl="0">
              <a:spcBef>
                <a:spcPts val="0"/>
              </a:spcBef>
              <a:buNone/>
              <a:defRPr sz="1200"/>
            </a:lvl6pPr>
            <a:lvl7pPr marL="0" lvl="6" indent="0" algn="l" rtl="0">
              <a:spcBef>
                <a:spcPts val="0"/>
              </a:spcBef>
              <a:buNone/>
              <a:defRPr sz="1200"/>
            </a:lvl7pPr>
            <a:lvl8pPr marL="0" lvl="7" indent="0" algn="l" rtl="0">
              <a:spcBef>
                <a:spcPts val="0"/>
              </a:spcBef>
              <a:buNone/>
              <a:defRPr sz="1200"/>
            </a:lvl8pPr>
            <a:lvl9pPr marL="0" lvl="8" indent="0" algn="l" rtl="0">
              <a:spcBef>
                <a:spcPts val="0"/>
              </a:spcBef>
              <a:buNone/>
              <a:defRPr sz="1200"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 sz="1333"/>
          </a:p>
        </p:txBody>
      </p:sp>
    </p:spTree>
    <p:extLst>
      <p:ext uri="{BB962C8B-B14F-4D97-AF65-F5344CB8AC3E}">
        <p14:creationId xmlns:p14="http://schemas.microsoft.com/office/powerpoint/2010/main" val="3986098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fico (prodotto)">
  <p:cSld name="Grafico (prodotto)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48425" y="92661"/>
            <a:ext cx="11897807" cy="57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67"/>
              <a:buFont typeface="Titillium Web"/>
              <a:buNone/>
              <a:defRPr sz="1867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3596109" y="6387152"/>
            <a:ext cx="8450103" cy="282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333"/>
              <a:buNone/>
              <a:defRPr sz="1333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002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371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476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6590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624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733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167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87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381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422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503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618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279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040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403" y="76200"/>
            <a:ext cx="1067038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dirty="0"/>
              <a:t>Fare clic per modificare stile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9403" y="1125538"/>
            <a:ext cx="10670381" cy="48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266BC9-6334-4BDB-9F17-10542131D9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7345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04FAA2-737B-4EC1-B507-4E5F35340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8EB6A0-92B5-496B-BB59-9D8215BE8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B5759C-1C60-4732-8E5B-345A9905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F40048-1CD9-4DD9-91A5-94F0BFADB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0AEE52-812D-45EB-A80D-4516C390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519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B2C9EE-A198-4790-89B2-DADECC5A8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4DA2B-D8B2-4A73-92CB-96CB2E102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785260-C2E8-45FF-92C8-4D72379F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3EB078-A6A2-4400-B699-1A56FFE44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657275-5A1C-45B3-A009-AF100057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827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1D364D-4D56-4A42-8FC2-0ABBBEA8A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22C7C3-F9BF-4986-BFEA-F9D2B5C4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5AFB7D-0176-4B78-8461-E1503F8E0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8CAEA9-480B-4C8E-86D4-8849A502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F74E2B-48B0-408B-B7DC-55697FD4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574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F53052-27F9-4375-823C-E69D3EEF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8DD0BA-70BD-4E9A-8765-2E740304F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21D5A1-30AD-4553-B9F7-BFBFE89B1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251E75-6780-46C1-8BDA-22204246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10D0D6-D41F-4312-8947-2E1C247E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9884EC-7081-4FD3-ABF9-C5D8B304F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19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9" name="Google Shape;19;p4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761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A86387-A6D1-4D67-99F8-4F584CC9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481E56B-9D42-4EC7-9212-F57B351A8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E43328-DE72-43CC-B5EA-4972883FA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55C36D-2538-418A-8D1B-2AC46CA4D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48C1D4-F793-4CC2-BAD0-A96E300EC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CD56354-333B-479B-957B-A178584F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09E8CC4-5C5B-4910-A931-D986A7E8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153D46F-43B4-4377-8BFC-25BB74C1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947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896722-51D1-42D3-BDB5-7FC0BA69A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0432FBC-1719-41CF-9755-A2A3AB63A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CE5FFCB-95DA-4E8E-AD15-E14E313C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5450C2-DE7A-4EAC-AEA5-36E13D8C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025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CBBCA65-F6F0-4E61-AC3E-DEAE71DC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42860D4-FB0F-4B11-8F9B-330DAEDA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CC86E7-B10E-4092-BE68-6A2E972F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34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AD733E-53FC-495B-A15D-28311B8AF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5B27F2-D8B9-4A38-AA04-5F892AED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3CB09EB-2895-4507-906C-DB9366EE0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B293FB-CEFD-4F7D-AADE-44A04343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7643FC-23DD-4AAD-B92C-BD7336B6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63868C-32D5-4E02-9D0B-A8379516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123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227684-7FA9-4D45-9514-8AF14F414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F6BA6D-1AFE-45A1-8AFB-339B2461B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59E643-84E5-4925-B895-4E6E1EA89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C2D4F4-83D2-420D-8766-D770FA2F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439E0D-3A0C-4BD2-9CFE-D25889D4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FC011C-7D46-4371-94FD-2B1671A3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533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8BFBA4-D874-48E0-934B-4CA0E8E2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3657155-F54B-43B2-97A3-A1C9A2FAD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30891F-2A94-462D-AF95-BFE659707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BD4605-257D-48C6-8F24-03D5CCDF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850CE1-076B-4066-9F72-C84109C7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750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ECC3ED1-A0F2-47B8-948A-7D45E461FA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70364B-18AD-4732-ACAA-F45A27297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BABB09-0C6D-44C6-9ACA-7ACB8EE3D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D47B3F-AFB3-41E5-AD5B-DB08A81D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EE91B8-7323-4B0E-90CE-57B98E77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574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403" y="76200"/>
            <a:ext cx="1067038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dirty="0"/>
              <a:t>Fare clic per modificare stile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9403" y="1125538"/>
            <a:ext cx="10670381" cy="48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266BC9-6334-4BDB-9F17-10542131D9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332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25" name="Google Shape;25;p5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54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32" name="Google Shape;32;p6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6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99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43" name="Google Shape;43;p8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8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40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48" name="Google Shape;48;p9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43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56" name="Google Shape;56;p10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0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07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61" name="Google Shape;61;p11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93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417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9" r:id="rId11"/>
    <p:sldLayoutId id="2147483760" r:id="rId12"/>
    <p:sldLayoutId id="21474837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47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F6FD90D-17F4-48BD-BE23-EED3E66A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CA1DC8-8AE1-4885-870C-D95709464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5C59BF-6630-4CC1-8E0C-4398F26B1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C501A3-5400-46E3-91AB-40EF0AE30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8D7006-D92A-49A9-9645-DF52ACAAD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0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luca.attias@corteconti.it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luca.attias@corteconti.it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4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64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10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64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18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64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26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uni.com/catalogo/uni-en-16234-1-2020?josso_back_to=http://store.uni.com/josso-security-check.php&amp;josso_cmd=login_optional&amp;josso_partnerapp_host=store.uni.com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39.png"/><Relationship Id="rId7" Type="http://schemas.openxmlformats.org/officeDocument/2006/relationships/image" Target="../media/image143.jp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image" Target="../media/image147.jp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64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1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90.png"/><Relationship Id="rId3" Type="http://schemas.openxmlformats.org/officeDocument/2006/relationships/image" Target="../media/image182.png"/><Relationship Id="rId7" Type="http://schemas.openxmlformats.org/officeDocument/2006/relationships/image" Target="../media/image175.png"/><Relationship Id="rId12" Type="http://schemas.openxmlformats.org/officeDocument/2006/relationships/image" Target="../media/image18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11" Type="http://schemas.openxmlformats.org/officeDocument/2006/relationships/image" Target="../media/image188.png"/><Relationship Id="rId5" Type="http://schemas.openxmlformats.org/officeDocument/2006/relationships/image" Target="../media/image184.png"/><Relationship Id="rId10" Type="http://schemas.openxmlformats.org/officeDocument/2006/relationships/image" Target="../media/image187.png"/><Relationship Id="rId4" Type="http://schemas.openxmlformats.org/officeDocument/2006/relationships/image" Target="../media/image183.png"/><Relationship Id="rId9" Type="http://schemas.openxmlformats.org/officeDocument/2006/relationships/image" Target="../media/image18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B764FAF0-CEDA-46F9-8A54-BAF152CEA8A0}"/>
              </a:ext>
            </a:extLst>
          </p:cNvPr>
          <p:cNvSpPr txBox="1">
            <a:spLocks/>
          </p:cNvSpPr>
          <p:nvPr/>
        </p:nvSpPr>
        <p:spPr>
          <a:xfrm>
            <a:off x="1250833" y="4876166"/>
            <a:ext cx="9739223" cy="176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it-IT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trasformazione digitale:</a:t>
            </a:r>
            <a:br>
              <a:rPr kumimoji="0" lang="it-IT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it-IT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il piano triennale per l'informatica nella PA 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800" b="0" i="0" u="none" strike="noStrike" kern="1200" cap="none" spc="-100" normalizeH="0" baseline="0" noProof="0" dirty="0">
              <a:ln>
                <a:noFill/>
              </a:ln>
              <a:solidFill>
                <a:srgbClr val="D2533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Luca Attias, 29 </a:t>
            </a:r>
            <a:r>
              <a:rPr kumimoji="0" lang="en-US" sz="9800" b="0" i="0" u="none" strike="noStrike" kern="1200" cap="none" spc="-100" normalizeH="0" baseline="0" noProof="0" dirty="0" err="1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giugno</a:t>
            </a:r>
            <a:r>
              <a:rPr kumimoji="0" lang="en-US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2023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Corte dei conti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luca.attias@corteconti.it</a:t>
            </a:r>
            <a:r>
              <a:rPr kumimoji="0" lang="en-US" sz="8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endParaRPr kumimoji="0" lang="it-IT" sz="88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026" name="Picture 2" descr="Uer Academy - Per lo sviluppo delle professionalità">
            <a:extLst>
              <a:ext uri="{FF2B5EF4-FFF2-40B4-BE49-F238E27FC236}">
                <a16:creationId xmlns:a16="http://schemas.microsoft.com/office/drawing/2014/main" id="{FD5ED4A9-BDDB-41F2-8E47-0043F112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49552"/>
            <a:ext cx="1108512" cy="11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24" y="109998"/>
            <a:ext cx="2592288" cy="1076718"/>
          </a:xfrm>
          <a:prstGeom prst="rect">
            <a:avLst/>
          </a:prstGeom>
        </p:spPr>
      </p:pic>
      <p:pic>
        <p:nvPicPr>
          <p:cNvPr id="2050" name="Picture 2" descr="(Olivier Le Moal - stock.adobe.com)">
            <a:extLst>
              <a:ext uri="{FF2B5EF4-FFF2-40B4-BE49-F238E27FC236}">
                <a16:creationId xmlns:a16="http://schemas.microsoft.com/office/drawing/2014/main" id="{0F150F00-2861-C5D7-BB86-8EDF5D21B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4" y="1338580"/>
            <a:ext cx="8957946" cy="33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671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9" name="Google Shape;4619;p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0" name="Google Shape;4620;p2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972">
                  <a:alpha val="89019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4" name="Google Shape;4624;p266"/>
          <p:cNvSpPr/>
          <p:nvPr/>
        </p:nvSpPr>
        <p:spPr>
          <a:xfrm>
            <a:off x="467170" y="1859557"/>
            <a:ext cx="5549100" cy="2575800"/>
          </a:xfrm>
          <a:prstGeom prst="rect">
            <a:avLst/>
          </a:prstGeom>
          <a:solidFill>
            <a:srgbClr val="0070C0">
              <a:alpha val="9490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25" name="Google Shape;4625;p266"/>
          <p:cNvGrpSpPr/>
          <p:nvPr/>
        </p:nvGrpSpPr>
        <p:grpSpPr>
          <a:xfrm>
            <a:off x="1115597" y="2228269"/>
            <a:ext cx="4376364" cy="1945653"/>
            <a:chOff x="5058447" y="1374266"/>
            <a:chExt cx="3282355" cy="1459276"/>
          </a:xfrm>
        </p:grpSpPr>
        <p:sp>
          <p:nvSpPr>
            <p:cNvPr id="4626" name="Google Shape;4626;p266"/>
            <p:cNvSpPr txBox="1"/>
            <p:nvPr/>
          </p:nvSpPr>
          <p:spPr>
            <a:xfrm>
              <a:off x="6084327" y="1510507"/>
              <a:ext cx="1636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733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Iniziative</a:t>
              </a:r>
              <a:endParaRPr sz="37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7" name="Google Shape;4627;p266"/>
            <p:cNvSpPr txBox="1"/>
            <p:nvPr/>
          </p:nvSpPr>
          <p:spPr>
            <a:xfrm>
              <a:off x="5058447" y="1374266"/>
              <a:ext cx="11121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5333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331 </a:t>
              </a:r>
              <a:endParaRPr sz="5333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8" name="Google Shape;4628;p266"/>
            <p:cNvSpPr txBox="1"/>
            <p:nvPr/>
          </p:nvSpPr>
          <p:spPr>
            <a:xfrm>
              <a:off x="5095102" y="2002542"/>
              <a:ext cx="32457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promosse dalle organizzazioni pubbliche e private aderenti al «</a:t>
              </a:r>
              <a:r>
                <a:rPr lang="it"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Manifesto per la Repubblica Digitale</a:t>
              </a:r>
              <a:r>
                <a:rPr lang="it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»*</a:t>
              </a:r>
              <a:endParaRPr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629" name="Google Shape;4629;p266"/>
          <p:cNvGraphicFramePr/>
          <p:nvPr>
            <p:extLst>
              <p:ext uri="{D42A27DB-BD31-4B8C-83A1-F6EECF244321}">
                <p14:modId xmlns:p14="http://schemas.microsoft.com/office/powerpoint/2010/main" val="3125109596"/>
              </p:ext>
            </p:extLst>
          </p:nvPr>
        </p:nvGraphicFramePr>
        <p:xfrm>
          <a:off x="6399804" y="1290268"/>
          <a:ext cx="4843925" cy="51210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8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rgbClr val="3B9DFF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Proponenti</a:t>
                      </a:r>
                      <a:endParaRPr sz="19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i="0" u="none" strike="noStrike" cap="none">
                          <a:solidFill>
                            <a:srgbClr val="3B9DFF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Iniziative*</a:t>
                      </a:r>
                      <a:endParaRPr sz="1600" b="1" i="0" u="none" strike="noStrike" cap="none">
                        <a:solidFill>
                          <a:srgbClr val="3B9DFF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ONG Nazionali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73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ONG Locali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36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PA Centrali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PA Regionali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8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PA Locali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</a:t>
                      </a:r>
                      <a:r>
                        <a:rPr lang="it" sz="1600" b="1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8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Società PA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14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Enti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6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Scuole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Università e Centri di ricerca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29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Associazioni professionali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17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Associazioni di imprese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15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Grandi imprese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33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PMI o mPMI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68</a:t>
                      </a:r>
                      <a:endParaRPr sz="1600" b="1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630" name="Google Shape;4630;p266"/>
          <p:cNvSpPr txBox="1"/>
          <p:nvPr/>
        </p:nvSpPr>
        <p:spPr>
          <a:xfrm>
            <a:off x="447797" y="1290268"/>
            <a:ext cx="60960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*dati aggiornati al 13 febbraio 2023</a:t>
            </a:r>
            <a:endParaRPr sz="133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585;p39">
            <a:extLst>
              <a:ext uri="{FF2B5EF4-FFF2-40B4-BE49-F238E27FC236}">
                <a16:creationId xmlns:a16="http://schemas.microsoft.com/office/drawing/2014/main" id="{5C533AF1-5EEA-204A-7242-58657632A6DC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FFFFFF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COALIZIONE NAZIONALE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586;p39">
            <a:extLst>
              <a:ext uri="{FF2B5EF4-FFF2-40B4-BE49-F238E27FC236}">
                <a16:creationId xmlns:a16="http://schemas.microsoft.com/office/drawing/2014/main" id="{8E2BBDFB-B203-2AF6-7692-681EB27FDB0A}"/>
              </a:ext>
            </a:extLst>
          </p:cNvPr>
          <p:cNvSpPr txBox="1"/>
          <p:nvPr/>
        </p:nvSpPr>
        <p:spPr>
          <a:xfrm>
            <a:off x="481100" y="604709"/>
            <a:ext cx="7210944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Organizzazioni</a:t>
            </a:r>
            <a:endParaRPr sz="3467" b="1" kern="0">
              <a:solidFill>
                <a:srgbClr val="FFFFFF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B764FAF0-CEDA-46F9-8A54-BAF152CEA8A0}"/>
              </a:ext>
            </a:extLst>
          </p:cNvPr>
          <p:cNvSpPr txBox="1">
            <a:spLocks/>
          </p:cNvSpPr>
          <p:nvPr/>
        </p:nvSpPr>
        <p:spPr>
          <a:xfrm>
            <a:off x="1440610" y="4876166"/>
            <a:ext cx="9376915" cy="176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it-IT" sz="25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 ringraziamo per l’attenzione prestata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10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charset="0"/>
              <a:ea typeface="+mj-ea"/>
              <a:cs typeface="Arial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luca.attias@corteconti.it</a:t>
            </a:r>
            <a:endParaRPr kumimoji="0" lang="it-IT" sz="40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026" name="Picture 2" descr="Uer Academy - Per lo sviluppo delle professionalità">
            <a:extLst>
              <a:ext uri="{FF2B5EF4-FFF2-40B4-BE49-F238E27FC236}">
                <a16:creationId xmlns:a16="http://schemas.microsoft.com/office/drawing/2014/main" id="{FD5ED4A9-BDDB-41F2-8E47-0043F112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49552"/>
            <a:ext cx="1108512" cy="11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24" y="109998"/>
            <a:ext cx="2592288" cy="1076718"/>
          </a:xfrm>
          <a:prstGeom prst="rect">
            <a:avLst/>
          </a:prstGeom>
        </p:spPr>
      </p:pic>
      <p:pic>
        <p:nvPicPr>
          <p:cNvPr id="2050" name="Picture 2" descr="(Olivier Le Moal - stock.adobe.com)">
            <a:extLst>
              <a:ext uri="{FF2B5EF4-FFF2-40B4-BE49-F238E27FC236}">
                <a16:creationId xmlns:a16="http://schemas.microsoft.com/office/drawing/2014/main" id="{0F150F00-2861-C5D7-BB86-8EDF5D21B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4" y="1338580"/>
            <a:ext cx="8957946" cy="33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39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5" name="Google Shape;4635;p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6" name="Google Shape;4636;p2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972">
                  <a:alpha val="89019"/>
                </a:srgbClr>
              </a:gs>
              <a:gs pos="100000">
                <a:srgbClr val="0066CC"/>
              </a:gs>
            </a:gsLst>
            <a:lin ang="42000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7" name="Google Shape;4637;p267"/>
          <p:cNvSpPr txBox="1"/>
          <p:nvPr/>
        </p:nvSpPr>
        <p:spPr>
          <a:xfrm>
            <a:off x="5546318" y="3851549"/>
            <a:ext cx="17288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Quali attività?</a:t>
            </a:r>
            <a:endParaRPr sz="1867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638" name="Google Shape;4638;p267"/>
          <p:cNvSpPr txBox="1"/>
          <p:nvPr/>
        </p:nvSpPr>
        <p:spPr>
          <a:xfrm>
            <a:off x="8270258" y="3376410"/>
            <a:ext cx="3222091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Formazione specialistica 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sulle tecnologie classiche ed emergenti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639" name="Google Shape;4639;p267"/>
          <p:cNvSpPr txBox="1"/>
          <p:nvPr/>
        </p:nvSpPr>
        <p:spPr>
          <a:xfrm>
            <a:off x="8270259" y="4255349"/>
            <a:ext cx="345006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Competenze per il lavoro 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nel settore pubblico e nel settore privato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640" name="Google Shape;4640;p267"/>
          <p:cNvSpPr txBox="1"/>
          <p:nvPr/>
        </p:nvSpPr>
        <p:spPr>
          <a:xfrm>
            <a:off x="8270259" y="5161976"/>
            <a:ext cx="2487273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Piattaforme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e-learning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641" name="Google Shape;4641;p267"/>
          <p:cNvSpPr txBox="1"/>
          <p:nvPr/>
        </p:nvSpPr>
        <p:spPr>
          <a:xfrm>
            <a:off x="8270259" y="5849674"/>
            <a:ext cx="2487273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Comunicazione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642" name="Google Shape;4642;p267"/>
          <p:cNvSpPr txBox="1"/>
          <p:nvPr/>
        </p:nvSpPr>
        <p:spPr>
          <a:xfrm>
            <a:off x="8270259" y="2688709"/>
            <a:ext cx="3123404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Formazione formale 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informale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643" name="Google Shape;4643;p267"/>
          <p:cNvSpPr txBox="1"/>
          <p:nvPr/>
        </p:nvSpPr>
        <p:spPr>
          <a:xfrm>
            <a:off x="8270259" y="2001008"/>
            <a:ext cx="2487273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Facilitazione</a:t>
            </a:r>
            <a:r>
              <a:rPr lang="it" sz="1600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digitale</a:t>
            </a:r>
            <a:endParaRPr sz="1867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644" name="Google Shape;4644;p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1682" y="1762938"/>
            <a:ext cx="664604" cy="60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5" name="Google Shape;4645;p2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63748" y="3332249"/>
            <a:ext cx="755477" cy="70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6" name="Google Shape;4646;p2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6882" y="4206947"/>
            <a:ext cx="784748" cy="64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7" name="Google Shape;4647;p2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57384" y="5002165"/>
            <a:ext cx="689723" cy="62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8" name="Google Shape;4648;p2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05738" y="5726616"/>
            <a:ext cx="600744" cy="607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9" name="Google Shape;4649;p2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92222" y="2589554"/>
            <a:ext cx="594064" cy="5940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54" name="Google Shape;4654;p267"/>
          <p:cNvCxnSpPr/>
          <p:nvPr/>
        </p:nvCxnSpPr>
        <p:spPr>
          <a:xfrm>
            <a:off x="7228214" y="1779867"/>
            <a:ext cx="0" cy="4716535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5" name="Google Shape;4655;p267"/>
          <p:cNvSpPr txBox="1"/>
          <p:nvPr/>
        </p:nvSpPr>
        <p:spPr>
          <a:xfrm>
            <a:off x="302995" y="3728402"/>
            <a:ext cx="1953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Quali destinatari?</a:t>
            </a:r>
            <a:endParaRPr sz="1867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% iniziative</a:t>
            </a:r>
            <a:endParaRPr sz="1867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26" name="Google Shape;4654;p267">
            <a:extLst>
              <a:ext uri="{FF2B5EF4-FFF2-40B4-BE49-F238E27FC236}">
                <a16:creationId xmlns:a16="http://schemas.microsoft.com/office/drawing/2014/main" id="{AF466DFB-8FB1-C8AA-0006-75A5776C7AB0}"/>
              </a:ext>
            </a:extLst>
          </p:cNvPr>
          <p:cNvCxnSpPr/>
          <p:nvPr/>
        </p:nvCxnSpPr>
        <p:spPr>
          <a:xfrm>
            <a:off x="2256295" y="1848679"/>
            <a:ext cx="0" cy="4716535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4643;p267">
            <a:extLst>
              <a:ext uri="{FF2B5EF4-FFF2-40B4-BE49-F238E27FC236}">
                <a16:creationId xmlns:a16="http://schemas.microsoft.com/office/drawing/2014/main" id="{C6D6DC66-6E6F-263D-914C-1A491D4C9215}"/>
              </a:ext>
            </a:extLst>
          </p:cNvPr>
          <p:cNvSpPr txBox="1"/>
          <p:nvPr/>
        </p:nvSpPr>
        <p:spPr>
          <a:xfrm>
            <a:off x="2591526" y="2370285"/>
            <a:ext cx="2487273" cy="3016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Cittadini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50,1%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1600" b="1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Settore privato</a:t>
            </a:r>
          </a:p>
          <a:p>
            <a:r>
              <a:rPr lang="it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23,6%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1600" b="1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Settore pubblico</a:t>
            </a:r>
          </a:p>
          <a:p>
            <a:pPr marL="0" lvl="0" indent="0">
              <a:buFont typeface="Arial"/>
              <a:buNone/>
            </a:pPr>
            <a:r>
              <a:rPr lang="it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26,3%</a:t>
            </a:r>
            <a:endParaRPr sz="36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4630;p266">
            <a:extLst>
              <a:ext uri="{FF2B5EF4-FFF2-40B4-BE49-F238E27FC236}">
                <a16:creationId xmlns:a16="http://schemas.microsoft.com/office/drawing/2014/main" id="{F84437B4-2DC3-DD46-F191-39A2C1CC22C8}"/>
              </a:ext>
            </a:extLst>
          </p:cNvPr>
          <p:cNvSpPr txBox="1"/>
          <p:nvPr/>
        </p:nvSpPr>
        <p:spPr>
          <a:xfrm>
            <a:off x="481100" y="1340058"/>
            <a:ext cx="60960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*dati aggiornati al 13 febbraio 2023</a:t>
            </a:r>
            <a:endParaRPr sz="133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16;p40">
            <a:extLst>
              <a:ext uri="{FF2B5EF4-FFF2-40B4-BE49-F238E27FC236}">
                <a16:creationId xmlns:a16="http://schemas.microsoft.com/office/drawing/2014/main" id="{D0DCD3B6-1CEB-21B1-CCA9-B45399A0C383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FFFFFF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COALIZIONE NAZIONALE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617;p40">
            <a:extLst>
              <a:ext uri="{FF2B5EF4-FFF2-40B4-BE49-F238E27FC236}">
                <a16:creationId xmlns:a16="http://schemas.microsoft.com/office/drawing/2014/main" id="{EE718411-9E8E-1D7F-BF17-B584D4C46508}"/>
              </a:ext>
            </a:extLst>
          </p:cNvPr>
          <p:cNvSpPr txBox="1"/>
          <p:nvPr/>
        </p:nvSpPr>
        <p:spPr>
          <a:xfrm>
            <a:off x="481100" y="604709"/>
            <a:ext cx="7210944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Destinatari e tipologia attività</a:t>
            </a:r>
            <a:endParaRPr sz="3467" b="1" kern="0" dirty="0">
              <a:solidFill>
                <a:srgbClr val="FFFFFF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1" name="Google Shape;4661;g157be5c435d_0_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2" name="Google Shape;4662;g157be5c435d_0_1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972">
                  <a:alpha val="88627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663" name="Google Shape;4663;g157be5c435d_0_143"/>
          <p:cNvGraphicFramePr/>
          <p:nvPr/>
        </p:nvGraphicFramePr>
        <p:xfrm>
          <a:off x="552056" y="1723801"/>
          <a:ext cx="6111175" cy="41760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2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1,4</a:t>
                      </a: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milion</a:t>
                      </a: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Cittadini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76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Adulti pensionati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Migranti e/o rifugiati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55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Donne di età inferiore ai 25 anni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92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Donne di età superiore ai 25 anni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54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Studenti universitari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3,</a:t>
                      </a: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milioni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Studenti della secondaria superiore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8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2,</a:t>
                      </a: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milioni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Studenti della primaria e secondaria inferiore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8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19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Genitori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664" name="Google Shape;4664;g157be5c435d_0_143"/>
          <p:cNvGraphicFramePr/>
          <p:nvPr/>
        </p:nvGraphicFramePr>
        <p:xfrm>
          <a:off x="5825051" y="1777777"/>
          <a:ext cx="5920325" cy="376963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3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130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Dipendenti PA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Dirigenti PA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96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Docenti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60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Dipendenti del settore privato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74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Imprenditori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6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Manager e dirigenti del settore privato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60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Professionisti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8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 occupati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665" name="Google Shape;4665;g157be5c435d_0_143"/>
          <p:cNvSpPr txBox="1"/>
          <p:nvPr/>
        </p:nvSpPr>
        <p:spPr>
          <a:xfrm>
            <a:off x="1590630" y="6170800"/>
            <a:ext cx="8913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" sz="1500" i="1" dirty="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Stime elaborate sulla base dei dati comunicati da circa il 50% delle organizzazioni aderenti</a:t>
            </a:r>
            <a:endParaRPr sz="1500" b="1" i="1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" name="Google Shape;616;p40">
            <a:extLst>
              <a:ext uri="{FF2B5EF4-FFF2-40B4-BE49-F238E27FC236}">
                <a16:creationId xmlns:a16="http://schemas.microsoft.com/office/drawing/2014/main" id="{751DFE1F-27F7-9AD3-4991-A4118A557E19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FFFFFF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COALIZIONE NAZIONALE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617;p40">
            <a:extLst>
              <a:ext uri="{FF2B5EF4-FFF2-40B4-BE49-F238E27FC236}">
                <a16:creationId xmlns:a16="http://schemas.microsoft.com/office/drawing/2014/main" id="{0838B13C-236F-F715-2688-8CD727ED049F}"/>
              </a:ext>
            </a:extLst>
          </p:cNvPr>
          <p:cNvSpPr txBox="1"/>
          <p:nvPr/>
        </p:nvSpPr>
        <p:spPr>
          <a:xfrm>
            <a:off x="481100" y="604709"/>
            <a:ext cx="7210944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600" b="1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Stima dati sui destinatari nei </a:t>
            </a:r>
            <a:r>
              <a:rPr lang="it-IT" sz="3600" b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2021</a:t>
            </a:r>
            <a:endParaRPr lang="it-IT" sz="3600" b="1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Google Shape;1079;p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15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003972">
                  <a:alpha val="71764"/>
                </a:srgbClr>
              </a:gs>
              <a:gs pos="100000">
                <a:srgbClr val="0066CC"/>
              </a:gs>
            </a:gsLst>
            <a:lin ang="42000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56"/>
          <p:cNvSpPr txBox="1"/>
          <p:nvPr/>
        </p:nvSpPr>
        <p:spPr>
          <a:xfrm>
            <a:off x="175689" y="3565767"/>
            <a:ext cx="45988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83" name="Google Shape;1083;p156"/>
          <p:cNvSpPr txBox="1"/>
          <p:nvPr/>
        </p:nvSpPr>
        <p:spPr>
          <a:xfrm>
            <a:off x="2499034" y="2879767"/>
            <a:ext cx="9517277" cy="1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it" sz="5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 Strategia e il Piano Operativo</a:t>
            </a:r>
            <a:endParaRPr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 descr="person using laptop"/>
          <p:cNvPicPr preferRelativeResize="0"/>
          <p:nvPr/>
        </p:nvPicPr>
        <p:blipFill rotWithShape="1">
          <a:blip r:embed="rId3">
            <a:alphaModFix/>
          </a:blip>
          <a:srcRect t="1152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/>
          <p:nvPr/>
        </p:nvSpPr>
        <p:spPr>
          <a:xfrm>
            <a:off x="-1" y="0"/>
            <a:ext cx="7156800" cy="6858000"/>
          </a:xfrm>
          <a:prstGeom prst="rect">
            <a:avLst/>
          </a:prstGeom>
          <a:solidFill>
            <a:srgbClr val="0066CC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1205344" y="2096762"/>
            <a:ext cx="5435809" cy="340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La Strategia Nazionale per le competenze digitali e il relativo Piano operativo, sono stati elaborati nell’ambito di </a:t>
            </a:r>
            <a:r>
              <a:rPr lang="it-IT" sz="2133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Repubblica Digitale</a:t>
            </a:r>
            <a:r>
              <a:rPr lang="it-IT" sz="2133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il programma strategico nazionale, coordinato dal </a:t>
            </a:r>
            <a:r>
              <a:rPr lang="it-IT" sz="2133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Dipartimento per la trasformazione digitale</a:t>
            </a:r>
            <a:r>
              <a:rPr lang="it-IT" sz="2133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della Presidenza del Consiglio dei </a:t>
            </a:r>
            <a:r>
              <a:rPr lang="it-IT" sz="2133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</a:t>
            </a:r>
            <a:r>
              <a:rPr lang="it-IT" sz="2133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inistri, che ha l’obiettivo di </a:t>
            </a:r>
            <a:r>
              <a:rPr lang="it-IT" sz="2133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ridurre il divario digitale </a:t>
            </a:r>
            <a:r>
              <a:rPr lang="it-IT" sz="2133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promuovere l’</a:t>
            </a:r>
            <a:r>
              <a:rPr lang="it-IT" sz="2133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educazione sulle tecnologie del futuro</a:t>
            </a:r>
            <a:r>
              <a:rPr lang="it-IT" sz="2133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supportando il processo di sviluppo del Paese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7156607" y="0"/>
            <a:ext cx="2493600" cy="3468400"/>
          </a:xfrm>
          <a:prstGeom prst="rect">
            <a:avLst/>
          </a:prstGeom>
          <a:solidFill>
            <a:srgbClr val="0066CC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9644399" y="3468571"/>
            <a:ext cx="1240400" cy="1179200"/>
          </a:xfrm>
          <a:prstGeom prst="rect">
            <a:avLst/>
          </a:prstGeom>
          <a:solidFill>
            <a:srgbClr val="2B6299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8403331" y="3468571"/>
            <a:ext cx="1240400" cy="1179200"/>
          </a:xfrm>
          <a:prstGeom prst="rect">
            <a:avLst/>
          </a:prstGeom>
          <a:solidFill>
            <a:srgbClr val="60CDCD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9643756" y="4647899"/>
            <a:ext cx="1240400" cy="1179200"/>
          </a:xfrm>
          <a:prstGeom prst="rect">
            <a:avLst/>
          </a:prstGeom>
          <a:solidFill>
            <a:srgbClr val="15397E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8402688" y="4647899"/>
            <a:ext cx="1240400" cy="1179200"/>
          </a:xfrm>
          <a:prstGeom prst="rect">
            <a:avLst/>
          </a:prstGeom>
          <a:solidFill>
            <a:srgbClr val="4CA6B9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6"/>
          <p:cNvSpPr/>
          <p:nvPr/>
        </p:nvSpPr>
        <p:spPr>
          <a:xfrm>
            <a:off x="10884180" y="2289243"/>
            <a:ext cx="1307819" cy="1179200"/>
          </a:xfrm>
          <a:prstGeom prst="rect">
            <a:avLst/>
          </a:prstGeom>
          <a:solidFill>
            <a:srgbClr val="AC4EF7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/>
          <p:nvPr/>
        </p:nvSpPr>
        <p:spPr>
          <a:xfrm>
            <a:off x="10883538" y="3468571"/>
            <a:ext cx="1308461" cy="1179200"/>
          </a:xfrm>
          <a:prstGeom prst="rect">
            <a:avLst/>
          </a:prstGeom>
          <a:solidFill>
            <a:srgbClr val="0C37F3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 l="14447" t="34164" r="14906" b="35690"/>
          <a:stretch/>
        </p:blipFill>
        <p:spPr>
          <a:xfrm>
            <a:off x="2013219" y="497504"/>
            <a:ext cx="2832014" cy="1236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ttore 7 4">
            <a:extLst>
              <a:ext uri="{FF2B5EF4-FFF2-40B4-BE49-F238E27FC236}">
                <a16:creationId xmlns:a16="http://schemas.microsoft.com/office/drawing/2014/main" id="{990BFFCD-2A0E-86EB-DEB5-6991BF8AD1C0}"/>
              </a:ext>
            </a:extLst>
          </p:cNvPr>
          <p:cNvCxnSpPr>
            <a:cxnSpLocks/>
            <a:stCxn id="123" idx="1"/>
            <a:endCxn id="115" idx="1"/>
          </p:cNvCxnSpPr>
          <p:nvPr/>
        </p:nvCxnSpPr>
        <p:spPr>
          <a:xfrm rot="10800000" flipV="1">
            <a:off x="1205345" y="1115851"/>
            <a:ext cx="807875" cy="2683585"/>
          </a:xfrm>
          <a:prstGeom prst="curvedConnector3">
            <a:avLst>
              <a:gd name="adj1" fmla="val 128296"/>
            </a:avLst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93"/>
          <p:cNvSpPr/>
          <p:nvPr/>
        </p:nvSpPr>
        <p:spPr>
          <a:xfrm>
            <a:off x="674583" y="3833752"/>
            <a:ext cx="10886000" cy="17796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4" name="Google Shape;1034;p193"/>
          <p:cNvSpPr txBox="1"/>
          <p:nvPr/>
        </p:nvSpPr>
        <p:spPr>
          <a:xfrm>
            <a:off x="383565" y="912219"/>
            <a:ext cx="8998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it-IT" sz="2400" kern="0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Cosa ha suggerito la Commissione Europea - Rapporto DESI</a:t>
            </a:r>
            <a:endParaRPr sz="2400" kern="0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5" name="Google Shape;1035;p193"/>
          <p:cNvSpPr txBox="1"/>
          <p:nvPr/>
        </p:nvSpPr>
        <p:spPr>
          <a:xfrm>
            <a:off x="724064" y="1941299"/>
            <a:ext cx="11080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it-IT" sz="2667" b="1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2018</a:t>
            </a:r>
            <a:endParaRPr sz="26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6" name="Google Shape;1036;p193"/>
          <p:cNvSpPr txBox="1"/>
          <p:nvPr/>
        </p:nvSpPr>
        <p:spPr>
          <a:xfrm>
            <a:off x="724064" y="2943953"/>
            <a:ext cx="11080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it-IT" sz="2667" b="1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2019</a:t>
            </a:r>
            <a:endParaRPr sz="26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7" name="Google Shape;1037;p193"/>
          <p:cNvSpPr txBox="1"/>
          <p:nvPr/>
        </p:nvSpPr>
        <p:spPr>
          <a:xfrm>
            <a:off x="724064" y="4047572"/>
            <a:ext cx="11080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it-IT" sz="26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2020</a:t>
            </a:r>
            <a:endParaRPr sz="2667" b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8" name="Google Shape;1038;p193"/>
          <p:cNvSpPr txBox="1"/>
          <p:nvPr/>
        </p:nvSpPr>
        <p:spPr>
          <a:xfrm>
            <a:off x="1990344" y="2031457"/>
            <a:ext cx="9262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200"/>
              <a:defRPr/>
            </a:pPr>
            <a:r>
              <a:rPr lang="it-IT" sz="1600" b="1" i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“L'Italia manca ancora di una strategia globale gg dedicata alle competenze digitali, …”</a:t>
            </a:r>
            <a:r>
              <a:rPr lang="it-IT" sz="1600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9" name="Google Shape;1039;p193"/>
          <p:cNvSpPr txBox="1"/>
          <p:nvPr/>
        </p:nvSpPr>
        <p:spPr>
          <a:xfrm>
            <a:off x="1990343" y="2785535"/>
            <a:ext cx="90976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200"/>
              <a:defRPr/>
            </a:pPr>
            <a:r>
              <a:rPr lang="it-IT" sz="1600" b="1" i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“Oltre al Piano nazionale per la scuola digitale, l’Italia </a:t>
            </a:r>
            <a:r>
              <a:rPr lang="it-IT" sz="1600" b="1" i="1" u="sng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non ha una strategia complessiva per le competenze digitali</a:t>
            </a:r>
            <a:r>
              <a:rPr lang="it-IT" sz="1600" b="1" i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; questo significa che i gruppi a rischio di esclusione sociale, quali gli anziani e i disoccupati, corrono anche il rischio dell’ampliamento del divario digitale”</a:t>
            </a:r>
            <a:endParaRPr sz="1600" b="1" i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40" name="Google Shape;1040;p193"/>
          <p:cNvSpPr txBox="1"/>
          <p:nvPr/>
        </p:nvSpPr>
        <p:spPr>
          <a:xfrm>
            <a:off x="1990343" y="4040723"/>
            <a:ext cx="9013600" cy="1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200"/>
              <a:defRPr/>
            </a:pPr>
            <a:r>
              <a:rPr lang="it-IT" sz="1600" b="1" i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“L'Italia </a:t>
            </a:r>
            <a:r>
              <a:rPr lang="it-IT" sz="1600" b="1" i="1" u="sng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sta avviando iniziative volte a rafforzare le competenze digitali e affrontare il tema dell'inclusione digitale</a:t>
            </a:r>
            <a:r>
              <a:rPr lang="it-IT" sz="1600" b="1" i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. Intensificare e concentrare gli sforzi contribuirebbe a ridurre il divario digitale tra la popolazione e a garantire che la maggioranza disponga almeno di competenze digitali di base. Un altro passo importante in questo ambito sarebbe un </a:t>
            </a:r>
            <a:r>
              <a:rPr lang="it-IT" sz="1600" b="1" i="1" u="sng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approccio globale al miglioramento delle competenze e alla riqualificazione della forza lavoro</a:t>
            </a:r>
            <a:r>
              <a:rPr lang="it-IT" sz="1600" b="1" i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che comprenda un rafforzamento delle competenze digitali avanzate”</a:t>
            </a:r>
            <a:endParaRPr sz="1600" b="1" i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" name="Google Shape;72;p1">
            <a:extLst>
              <a:ext uri="{FF2B5EF4-FFF2-40B4-BE49-F238E27FC236}">
                <a16:creationId xmlns:a16="http://schemas.microsoft.com/office/drawing/2014/main" id="{15327BD4-DFEF-AD44-A2C6-25FCCF0BEEF6}"/>
              </a:ext>
            </a:extLst>
          </p:cNvPr>
          <p:cNvSpPr txBox="1">
            <a:spLocks/>
          </p:cNvSpPr>
          <p:nvPr/>
        </p:nvSpPr>
        <p:spPr>
          <a:xfrm>
            <a:off x="331109" y="137825"/>
            <a:ext cx="11708491" cy="93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SzPts val="1100"/>
              <a:defRPr/>
            </a:pPr>
            <a:r>
              <a:rPr lang="it-IT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Il contesto</a:t>
            </a:r>
            <a:endParaRPr lang="it-IT" sz="4267" b="1" i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11458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95"/>
          <p:cNvSpPr/>
          <p:nvPr/>
        </p:nvSpPr>
        <p:spPr>
          <a:xfrm>
            <a:off x="5726667" y="0"/>
            <a:ext cx="6465200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195"/>
          <p:cNvSpPr/>
          <p:nvPr/>
        </p:nvSpPr>
        <p:spPr>
          <a:xfrm rot="5400000">
            <a:off x="5459821" y="3380525"/>
            <a:ext cx="861200" cy="3456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  <a:defRPr/>
            </a:pPr>
            <a:endParaRPr sz="1600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58" name="Google Shape;1058;p195"/>
          <p:cNvSpPr/>
          <p:nvPr/>
        </p:nvSpPr>
        <p:spPr>
          <a:xfrm>
            <a:off x="6323400" y="1225484"/>
            <a:ext cx="5647600" cy="1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600"/>
              <a:defRPr/>
            </a:pPr>
            <a:endParaRPr sz="2133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9" name="Google Shape;1059;p195"/>
          <p:cNvSpPr txBox="1"/>
          <p:nvPr/>
        </p:nvSpPr>
        <p:spPr>
          <a:xfrm>
            <a:off x="6711679" y="4224632"/>
            <a:ext cx="5165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  <a:defRPr/>
            </a:pPr>
            <a:r>
              <a:rPr lang="it-IT" sz="2133" b="1" kern="0">
                <a:solidFill>
                  <a:srgbClr val="F7FFB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80% </a:t>
            </a:r>
            <a:r>
              <a:rPr lang="it-IT" sz="1333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 individui con competenze digitali almeno di livello base</a:t>
            </a:r>
            <a:endParaRPr sz="1333" b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60" name="Google Shape;1060;p195"/>
          <p:cNvSpPr txBox="1"/>
          <p:nvPr/>
        </p:nvSpPr>
        <p:spPr>
          <a:xfrm>
            <a:off x="8222107" y="3405916"/>
            <a:ext cx="17340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800"/>
              <a:defRPr/>
            </a:pPr>
            <a:r>
              <a:rPr lang="it-IT" sz="1867" b="1" kern="0">
                <a:solidFill>
                  <a:srgbClr val="F7FFB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Obiettivi 2030</a:t>
            </a:r>
            <a:endParaRPr sz="1867" b="1" kern="0">
              <a:solidFill>
                <a:srgbClr val="F7FFB3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061" name="Google Shape;1061;p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5920" y="2484691"/>
            <a:ext cx="2376832" cy="2156868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95"/>
          <p:cNvSpPr txBox="1"/>
          <p:nvPr/>
        </p:nvSpPr>
        <p:spPr>
          <a:xfrm>
            <a:off x="4435761" y="3388733"/>
            <a:ext cx="12772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it-IT" sz="1867" b="1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SKILLS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3" name="Google Shape;1063;p195"/>
          <p:cNvSpPr txBox="1"/>
          <p:nvPr/>
        </p:nvSpPr>
        <p:spPr>
          <a:xfrm>
            <a:off x="2372967" y="4977020"/>
            <a:ext cx="156280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it-IT" sz="1467" b="1" kern="0">
                <a:solidFill>
                  <a:srgbClr val="AEBCC4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BUSINESS</a:t>
            </a:r>
            <a:endParaRPr sz="1467" b="1" kern="0">
              <a:solidFill>
                <a:srgbClr val="AEBCC4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4" name="Google Shape;1064;p195"/>
          <p:cNvSpPr txBox="1"/>
          <p:nvPr/>
        </p:nvSpPr>
        <p:spPr>
          <a:xfrm>
            <a:off x="218727" y="3429000"/>
            <a:ext cx="160760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it-IT" sz="1467" b="1" kern="0">
                <a:solidFill>
                  <a:srgbClr val="AEBCC4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GOVERNMENT</a:t>
            </a:r>
            <a:endParaRPr sz="1467" b="1" kern="0">
              <a:solidFill>
                <a:srgbClr val="AEBCC4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5" name="Google Shape;1065;p195"/>
          <p:cNvSpPr txBox="1"/>
          <p:nvPr/>
        </p:nvSpPr>
        <p:spPr>
          <a:xfrm>
            <a:off x="2194409" y="1877899"/>
            <a:ext cx="192000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it-IT" sz="1467" b="1" kern="0">
                <a:solidFill>
                  <a:srgbClr val="AEBCC4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INFRASTRUCTURE</a:t>
            </a:r>
            <a:endParaRPr sz="1467" b="1" kern="0">
              <a:solidFill>
                <a:srgbClr val="AEBCC4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6" name="Google Shape;1066;p195"/>
          <p:cNvSpPr/>
          <p:nvPr/>
        </p:nvSpPr>
        <p:spPr>
          <a:xfrm>
            <a:off x="2897705" y="2316437"/>
            <a:ext cx="513200" cy="4924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ADB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7" name="Google Shape;1067;p195"/>
          <p:cNvSpPr/>
          <p:nvPr/>
        </p:nvSpPr>
        <p:spPr>
          <a:xfrm>
            <a:off x="2897707" y="4347529"/>
            <a:ext cx="513200" cy="4924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ADB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8" name="Google Shape;1068;p195"/>
          <p:cNvSpPr/>
          <p:nvPr/>
        </p:nvSpPr>
        <p:spPr>
          <a:xfrm>
            <a:off x="1843544" y="3306659"/>
            <a:ext cx="513200" cy="4924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ADB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9" name="Google Shape;1069;p195"/>
          <p:cNvSpPr/>
          <p:nvPr/>
        </p:nvSpPr>
        <p:spPr>
          <a:xfrm>
            <a:off x="3969211" y="3342951"/>
            <a:ext cx="513200" cy="492400"/>
          </a:xfrm>
          <a:prstGeom prst="ellipse">
            <a:avLst/>
          </a:prstGeom>
          <a:solidFill>
            <a:srgbClr val="0066CC"/>
          </a:solidFill>
          <a:ln w="25400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70" name="Google Shape;1070;p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5736" y="2409329"/>
            <a:ext cx="310339" cy="29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0821" y="3354599"/>
            <a:ext cx="300660" cy="34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72843" y="4421388"/>
            <a:ext cx="345800" cy="316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9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57824" y="3390986"/>
            <a:ext cx="392985" cy="396373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195"/>
          <p:cNvSpPr txBox="1"/>
          <p:nvPr/>
        </p:nvSpPr>
        <p:spPr>
          <a:xfrm>
            <a:off x="5773043" y="1899016"/>
            <a:ext cx="2102400" cy="5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52396" algn="ctr" defTabSz="1219170">
              <a:buClr>
                <a:srgbClr val="000000"/>
              </a:buClr>
              <a:defRPr/>
            </a:pPr>
            <a:r>
              <a:rPr lang="it-IT" sz="14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European Skills Agenda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75" name="Google Shape;1075;p195"/>
          <p:cNvSpPr txBox="1"/>
          <p:nvPr/>
        </p:nvSpPr>
        <p:spPr>
          <a:xfrm>
            <a:off x="7977652" y="1905896"/>
            <a:ext cx="2013200" cy="5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52396" algn="ctr" defTabSz="1219170">
              <a:buClr>
                <a:srgbClr val="000000"/>
              </a:buClr>
              <a:defRPr/>
            </a:pPr>
            <a:r>
              <a:rPr lang="it-IT" sz="14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 Education Action Plan 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76" name="Google Shape;1076;p195"/>
          <p:cNvSpPr txBox="1"/>
          <p:nvPr/>
        </p:nvSpPr>
        <p:spPr>
          <a:xfrm>
            <a:off x="6711679" y="4839972"/>
            <a:ext cx="32156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000"/>
              <a:defRPr/>
            </a:pPr>
            <a:r>
              <a:rPr lang="it-IT" sz="2133" b="1" kern="0">
                <a:solidFill>
                  <a:srgbClr val="F7FFB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 milioni </a:t>
            </a:r>
            <a:r>
              <a:rPr lang="it-IT" sz="1400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 specialisti ICT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77" name="Google Shape;1077;p195"/>
          <p:cNvSpPr txBox="1"/>
          <p:nvPr/>
        </p:nvSpPr>
        <p:spPr>
          <a:xfrm>
            <a:off x="6711679" y="5410100"/>
            <a:ext cx="36340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000"/>
              <a:defRPr/>
            </a:pPr>
            <a:r>
              <a:rPr lang="it-IT" sz="1400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Convergenza del </a:t>
            </a:r>
            <a:r>
              <a:rPr lang="it-IT" sz="2133" b="1" kern="0">
                <a:solidFill>
                  <a:srgbClr val="F7FFB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 genere</a:t>
            </a:r>
            <a:endParaRPr sz="1400" b="1" kern="0">
              <a:solidFill>
                <a:srgbClr val="F7FFB3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078" name="Google Shape;1078;p19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61801" y="1083035"/>
            <a:ext cx="825015" cy="7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19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88990" y="1111655"/>
            <a:ext cx="800252" cy="72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19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86900" y="1159963"/>
            <a:ext cx="728761" cy="72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9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44056" y="4804660"/>
            <a:ext cx="583976" cy="47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9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38091" y="4250948"/>
            <a:ext cx="573588" cy="38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19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87079" y="5381917"/>
            <a:ext cx="503140" cy="522368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195"/>
          <p:cNvSpPr txBox="1"/>
          <p:nvPr/>
        </p:nvSpPr>
        <p:spPr>
          <a:xfrm>
            <a:off x="10093187" y="1910504"/>
            <a:ext cx="2013200" cy="5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52396" algn="ctr" defTabSz="1219170">
              <a:buClr>
                <a:srgbClr val="000000"/>
              </a:buClr>
              <a:defRPr/>
            </a:pPr>
            <a:r>
              <a:rPr lang="it-IT" sz="14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 Skills and Jobs Coalition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Google Shape;72;p1">
            <a:extLst>
              <a:ext uri="{FF2B5EF4-FFF2-40B4-BE49-F238E27FC236}">
                <a16:creationId xmlns:a16="http://schemas.microsoft.com/office/drawing/2014/main" id="{3241E83E-9B1E-F54F-8A10-6CE01B40DD41}"/>
              </a:ext>
            </a:extLst>
          </p:cNvPr>
          <p:cNvSpPr txBox="1">
            <a:spLocks/>
          </p:cNvSpPr>
          <p:nvPr/>
        </p:nvSpPr>
        <p:spPr>
          <a:xfrm>
            <a:off x="331109" y="137825"/>
            <a:ext cx="11708491" cy="93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it-IT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Le politiche europee</a:t>
            </a:r>
          </a:p>
        </p:txBody>
      </p:sp>
      <p:sp>
        <p:nvSpPr>
          <p:cNvPr id="36" name="Google Shape;1090;p157">
            <a:extLst>
              <a:ext uri="{FF2B5EF4-FFF2-40B4-BE49-F238E27FC236}">
                <a16:creationId xmlns:a16="http://schemas.microsoft.com/office/drawing/2014/main" id="{26BB0DC3-267C-0847-9B95-DB1E1CA5CED5}"/>
              </a:ext>
            </a:extLst>
          </p:cNvPr>
          <p:cNvSpPr txBox="1"/>
          <p:nvPr/>
        </p:nvSpPr>
        <p:spPr>
          <a:xfrm>
            <a:off x="383565" y="955763"/>
            <a:ext cx="60960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Digital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Compass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 e competenze</a:t>
            </a:r>
          </a:p>
        </p:txBody>
      </p:sp>
    </p:spTree>
    <p:extLst>
      <p:ext uri="{BB962C8B-B14F-4D97-AF65-F5344CB8AC3E}">
        <p14:creationId xmlns:p14="http://schemas.microsoft.com/office/powerpoint/2010/main" val="3200389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Google Shape;1092;p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9379" y="3089019"/>
            <a:ext cx="4699295" cy="280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1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1881" y="2983248"/>
            <a:ext cx="2226555" cy="12257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196"/>
          <p:cNvSpPr txBox="1"/>
          <p:nvPr/>
        </p:nvSpPr>
        <p:spPr>
          <a:xfrm>
            <a:off x="133144" y="2138101"/>
            <a:ext cx="18484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800"/>
              <a:defRPr/>
            </a:pPr>
            <a:r>
              <a:rPr lang="it-IT" sz="2400" b="1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 pilastri</a:t>
            </a:r>
            <a:endParaRPr sz="2400" b="1" kern="0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5" name="Google Shape;1095;p196"/>
          <p:cNvSpPr txBox="1"/>
          <p:nvPr/>
        </p:nvSpPr>
        <p:spPr>
          <a:xfrm>
            <a:off x="383565" y="4038392"/>
            <a:ext cx="5036000" cy="41037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r>
              <a:rPr lang="it-IT" sz="1867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per le </a:t>
            </a:r>
            <a:r>
              <a:rPr lang="it-IT" sz="18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professionalità ICT</a:t>
            </a:r>
            <a:endParaRPr sz="1867" b="1" i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6" name="Google Shape;1096;p196"/>
          <p:cNvSpPr txBox="1"/>
          <p:nvPr/>
        </p:nvSpPr>
        <p:spPr>
          <a:xfrm>
            <a:off x="383565" y="3102148"/>
            <a:ext cx="5036000" cy="41037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r>
              <a:rPr lang="it-IT" sz="1867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per </a:t>
            </a:r>
            <a:r>
              <a:rPr lang="it-IT" sz="18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tutti</a:t>
            </a:r>
            <a:endParaRPr sz="1867" b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7" name="Google Shape;1097;p196"/>
          <p:cNvSpPr txBox="1"/>
          <p:nvPr/>
        </p:nvSpPr>
        <p:spPr>
          <a:xfrm>
            <a:off x="383565" y="4502294"/>
            <a:ext cx="5036000" cy="41037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r>
              <a:rPr lang="it-IT" sz="1867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per l’</a:t>
            </a:r>
            <a:r>
              <a:rPr lang="it-IT" sz="18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istruzione</a:t>
            </a:r>
            <a:endParaRPr sz="1867" b="1" i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8" name="Google Shape;1098;p196"/>
          <p:cNvSpPr txBox="1"/>
          <p:nvPr/>
        </p:nvSpPr>
        <p:spPr>
          <a:xfrm>
            <a:off x="383565" y="3574489"/>
            <a:ext cx="5036000" cy="41037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r>
              <a:rPr lang="it-IT" sz="1867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per la </a:t>
            </a:r>
            <a:r>
              <a:rPr lang="it-IT" sz="18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forza lavoro</a:t>
            </a:r>
            <a:endParaRPr sz="1867" b="1" i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9" name="Google Shape;1099;p196"/>
          <p:cNvSpPr txBox="1"/>
          <p:nvPr/>
        </p:nvSpPr>
        <p:spPr>
          <a:xfrm>
            <a:off x="5419568" y="2143979"/>
            <a:ext cx="27172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800"/>
              <a:defRPr/>
            </a:pPr>
            <a:r>
              <a:rPr lang="it-IT" sz="2400" b="1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una comunità</a:t>
            </a:r>
            <a:endParaRPr sz="2400" b="1" kern="0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00" name="Google Shape;1100;p196"/>
          <p:cNvSpPr txBox="1"/>
          <p:nvPr/>
        </p:nvSpPr>
        <p:spPr>
          <a:xfrm>
            <a:off x="9411269" y="1569225"/>
            <a:ext cx="25072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r>
              <a:rPr lang="it-IT" sz="1867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Coalizioni nazionali</a:t>
            </a:r>
            <a:endParaRPr sz="1867" kern="0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01" name="Google Shape;1101;p196"/>
          <p:cNvSpPr txBox="1"/>
          <p:nvPr/>
        </p:nvSpPr>
        <p:spPr>
          <a:xfrm>
            <a:off x="9411269" y="2238690"/>
            <a:ext cx="24216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r>
              <a:rPr lang="it-IT" sz="1867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Iniziative private</a:t>
            </a:r>
            <a:endParaRPr sz="1867" kern="0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02" name="Google Shape;1102;p196"/>
          <p:cNvSpPr txBox="1"/>
          <p:nvPr/>
        </p:nvSpPr>
        <p:spPr>
          <a:xfrm>
            <a:off x="8399027" y="1318119"/>
            <a:ext cx="10124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r" defTabSz="1219170">
              <a:buClr>
                <a:srgbClr val="000000"/>
              </a:buClr>
              <a:buSzPts val="1800"/>
              <a:defRPr/>
            </a:pPr>
            <a:r>
              <a:rPr lang="it-IT" sz="4800" b="1" kern="0">
                <a:solidFill>
                  <a:srgbClr val="593A8D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25</a:t>
            </a:r>
            <a:endParaRPr sz="4800" b="1" kern="0">
              <a:solidFill>
                <a:srgbClr val="593A8D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03" name="Google Shape;1103;p196"/>
          <p:cNvSpPr txBox="1"/>
          <p:nvPr/>
        </p:nvSpPr>
        <p:spPr>
          <a:xfrm>
            <a:off x="8064175" y="2023001"/>
            <a:ext cx="13472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r" defTabSz="1219170">
              <a:buClr>
                <a:srgbClr val="000000"/>
              </a:buClr>
              <a:buSzPts val="1800"/>
              <a:defRPr/>
            </a:pPr>
            <a:r>
              <a:rPr lang="it-IT" sz="4800" b="1" kern="0">
                <a:solidFill>
                  <a:srgbClr val="B6537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400</a:t>
            </a:r>
            <a:endParaRPr sz="4800" b="1" kern="0">
              <a:solidFill>
                <a:srgbClr val="B65373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7" name="Google Shape;72;p1">
            <a:extLst>
              <a:ext uri="{FF2B5EF4-FFF2-40B4-BE49-F238E27FC236}">
                <a16:creationId xmlns:a16="http://schemas.microsoft.com/office/drawing/2014/main" id="{9A1A1FFA-88EC-064D-B9BA-95EBE26A316F}"/>
              </a:ext>
            </a:extLst>
          </p:cNvPr>
          <p:cNvSpPr txBox="1">
            <a:spLocks/>
          </p:cNvSpPr>
          <p:nvPr/>
        </p:nvSpPr>
        <p:spPr>
          <a:xfrm>
            <a:off x="331109" y="137825"/>
            <a:ext cx="11708491" cy="93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it-IT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Le politiche europee</a:t>
            </a:r>
          </a:p>
        </p:txBody>
      </p:sp>
      <p:sp>
        <p:nvSpPr>
          <p:cNvPr id="18" name="Google Shape;1090;p157">
            <a:extLst>
              <a:ext uri="{FF2B5EF4-FFF2-40B4-BE49-F238E27FC236}">
                <a16:creationId xmlns:a16="http://schemas.microsoft.com/office/drawing/2014/main" id="{271DBC9E-8A95-A248-9A56-4B600F4C3636}"/>
              </a:ext>
            </a:extLst>
          </p:cNvPr>
          <p:cNvSpPr txBox="1"/>
          <p:nvPr/>
        </p:nvSpPr>
        <p:spPr>
          <a:xfrm>
            <a:off x="383565" y="955763"/>
            <a:ext cx="60960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Digital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Skills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 and Jobs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Coalition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42648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" name="Google Shape;4751;g157be5c435d_0_312" descr="person using MacBook Pro"/>
          <p:cNvPicPr preferRelativeResize="0"/>
          <p:nvPr/>
        </p:nvPicPr>
        <p:blipFill rotWithShape="1">
          <a:blip r:embed="rId3">
            <a:alphaModFix/>
          </a:blip>
          <a:srcRect l="34843" r="30814"/>
          <a:stretch/>
        </p:blipFill>
        <p:spPr>
          <a:xfrm>
            <a:off x="0" y="1521337"/>
            <a:ext cx="2181077" cy="4245466"/>
          </a:xfrm>
          <a:prstGeom prst="rect">
            <a:avLst/>
          </a:prstGeom>
          <a:noFill/>
          <a:ln>
            <a:noFill/>
          </a:ln>
        </p:spPr>
      </p:pic>
      <p:sp>
        <p:nvSpPr>
          <p:cNvPr id="4752" name="Google Shape;4752;g157be5c435d_0_312"/>
          <p:cNvSpPr/>
          <p:nvPr/>
        </p:nvSpPr>
        <p:spPr>
          <a:xfrm>
            <a:off x="7111340" y="1523963"/>
            <a:ext cx="5080800" cy="4245600"/>
          </a:xfrm>
          <a:prstGeom prst="parallelogram">
            <a:avLst>
              <a:gd name="adj" fmla="val 0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756" name="Google Shape;4756;g157be5c435d_0_312"/>
          <p:cNvGrpSpPr/>
          <p:nvPr/>
        </p:nvGrpSpPr>
        <p:grpSpPr>
          <a:xfrm>
            <a:off x="2674869" y="1767744"/>
            <a:ext cx="4009316" cy="3566160"/>
            <a:chOff x="1177720" y="1325841"/>
            <a:chExt cx="3007062" cy="2674687"/>
          </a:xfrm>
        </p:grpSpPr>
        <p:sp>
          <p:nvSpPr>
            <p:cNvPr id="4757" name="Google Shape;4757;g157be5c435d_0_312"/>
            <p:cNvSpPr txBox="1"/>
            <p:nvPr/>
          </p:nvSpPr>
          <p:spPr>
            <a:xfrm>
              <a:off x="1878227" y="1510507"/>
              <a:ext cx="1573500" cy="51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700"/>
                <a:buFont typeface="Arial"/>
                <a:buNone/>
              </a:pPr>
              <a:r>
                <a:rPr lang="it" sz="3700" b="1" i="0" u="none" strike="noStrike" cap="none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milioni</a:t>
              </a:r>
              <a:endParaRPr sz="37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58" name="Google Shape;4758;g157be5c435d_0_312"/>
            <p:cNvSpPr txBox="1"/>
            <p:nvPr/>
          </p:nvSpPr>
          <p:spPr>
            <a:xfrm>
              <a:off x="1202727" y="1374266"/>
              <a:ext cx="1112100" cy="7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300"/>
                <a:buFont typeface="Arial"/>
                <a:buNone/>
              </a:pPr>
              <a:r>
                <a:rPr lang="it" sz="5300" b="1" i="0" u="none" strike="noStrike" cap="none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2</a:t>
              </a:r>
              <a:r>
                <a:rPr lang="it" sz="5300" b="1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4</a:t>
              </a:r>
              <a:r>
                <a:rPr lang="it" sz="5300" b="1" i="0" u="none" strike="noStrike" cap="none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 </a:t>
              </a:r>
              <a:endParaRPr sz="53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59" name="Google Shape;4759;g157be5c435d_0_312"/>
            <p:cNvSpPr txBox="1"/>
            <p:nvPr/>
          </p:nvSpPr>
          <p:spPr>
            <a:xfrm>
              <a:off x="1239382" y="2002542"/>
              <a:ext cx="2945400" cy="105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1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sono i cittadini 16-74 anni senza competenze digitali almeno di base</a:t>
              </a:r>
              <a:endParaRPr sz="19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 b="1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Italia: 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5</a:t>
              </a:r>
              <a:r>
                <a:rPr lang="it" sz="1600" b="1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4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%      </a:t>
              </a:r>
              <a:r>
                <a:rPr lang="it" sz="1600" b="1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Media UE: 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4</a:t>
              </a:r>
              <a:r>
                <a:rPr lang="it" sz="1600" b="1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6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%</a:t>
              </a:r>
              <a:endParaRPr sz="1600" b="0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9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60" name="Google Shape;4760;g157be5c435d_0_312"/>
            <p:cNvSpPr txBox="1"/>
            <p:nvPr/>
          </p:nvSpPr>
          <p:spPr>
            <a:xfrm>
              <a:off x="1239382" y="2897141"/>
              <a:ext cx="14541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0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e di questi </a:t>
              </a:r>
              <a:r>
                <a:rPr lang="it" sz="1600" b="1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circa</a:t>
              </a:r>
              <a:endParaRPr sz="19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61" name="Google Shape;4761;g157be5c435d_0_312"/>
            <p:cNvSpPr txBox="1"/>
            <p:nvPr/>
          </p:nvSpPr>
          <p:spPr>
            <a:xfrm>
              <a:off x="1589902" y="3221257"/>
              <a:ext cx="1388100" cy="4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it" sz="2700" b="1" i="0" u="none" strike="noStrike" cap="none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milioni</a:t>
              </a:r>
              <a:endParaRPr sz="27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62" name="Google Shape;4762;g157be5c435d_0_312"/>
            <p:cNvSpPr txBox="1"/>
            <p:nvPr/>
          </p:nvSpPr>
          <p:spPr>
            <a:xfrm>
              <a:off x="1177720" y="3074386"/>
              <a:ext cx="1112100" cy="5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rPr lang="it" sz="4300" b="1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9</a:t>
              </a:r>
              <a:r>
                <a:rPr lang="it" sz="4300" b="1" i="0" u="none" strike="noStrike" cap="none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 </a:t>
              </a:r>
              <a:endParaRPr sz="43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63" name="Google Shape;4763;g157be5c435d_0_312"/>
            <p:cNvSpPr txBox="1"/>
            <p:nvPr/>
          </p:nvSpPr>
          <p:spPr>
            <a:xfrm>
              <a:off x="1241264" y="3538828"/>
              <a:ext cx="2801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0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sono coloro che </a:t>
              </a:r>
              <a:endParaRPr sz="19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1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non utilizzano internet</a:t>
              </a:r>
              <a:endParaRPr sz="19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64" name="Google Shape;4764;g157be5c435d_0_312"/>
            <p:cNvSpPr txBox="1"/>
            <p:nvPr/>
          </p:nvSpPr>
          <p:spPr>
            <a:xfrm>
              <a:off x="2953681" y="1325841"/>
              <a:ext cx="399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it" sz="2400" b="1" i="0" u="none" strike="noStrike" cap="none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+</a:t>
              </a:r>
              <a:endParaRPr sz="19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765" name="Google Shape;4765;g157be5c435d_0_312"/>
          <p:cNvGrpSpPr/>
          <p:nvPr/>
        </p:nvGrpSpPr>
        <p:grpSpPr>
          <a:xfrm>
            <a:off x="7591138" y="1767744"/>
            <a:ext cx="3976082" cy="3566160"/>
            <a:chOff x="5058447" y="1325841"/>
            <a:chExt cx="2982136" cy="2674687"/>
          </a:xfrm>
        </p:grpSpPr>
        <p:sp>
          <p:nvSpPr>
            <p:cNvPr id="4766" name="Google Shape;4766;g157be5c435d_0_312"/>
            <p:cNvSpPr txBox="1"/>
            <p:nvPr/>
          </p:nvSpPr>
          <p:spPr>
            <a:xfrm>
              <a:off x="5733947" y="1510507"/>
              <a:ext cx="1276800" cy="51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700"/>
                <a:buFont typeface="Arial"/>
                <a:buNone/>
              </a:pPr>
              <a:r>
                <a:rPr lang="it" sz="37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milioni</a:t>
              </a:r>
              <a:endParaRPr sz="37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67" name="Google Shape;4767;g157be5c435d_0_312"/>
            <p:cNvSpPr txBox="1"/>
            <p:nvPr/>
          </p:nvSpPr>
          <p:spPr>
            <a:xfrm>
              <a:off x="5058447" y="1374266"/>
              <a:ext cx="1112100" cy="7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300"/>
                <a:buFont typeface="Arial"/>
                <a:buNone/>
              </a:pPr>
              <a:r>
                <a:rPr lang="it" sz="5300" b="1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20</a:t>
              </a:r>
              <a:r>
                <a:rPr lang="it" sz="53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 </a:t>
              </a:r>
              <a:endParaRPr sz="53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68" name="Google Shape;4768;g157be5c435d_0_312"/>
            <p:cNvSpPr txBox="1"/>
            <p:nvPr/>
          </p:nvSpPr>
          <p:spPr>
            <a:xfrm>
              <a:off x="5095102" y="2002542"/>
              <a:ext cx="2945400" cy="86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sono i cittadini 16-74 anni in possesso perlomeno di competenze digitali di base</a:t>
              </a:r>
              <a:endParaRPr sz="19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9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Italia: 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4</a:t>
              </a:r>
              <a:r>
                <a:rPr lang="it" sz="1600" b="1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6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%</a:t>
              </a:r>
              <a:r>
                <a:rPr lang="it" sz="1600" b="1" i="0" u="none" strike="noStrike" cap="none">
                  <a:solidFill>
                    <a:schemeClr val="accent6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      </a:t>
              </a:r>
              <a:r>
                <a:rPr lang="it" sz="1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Media UE: 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5</a:t>
              </a:r>
              <a:r>
                <a:rPr lang="it" sz="1600" b="1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4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%</a:t>
              </a:r>
              <a:endParaRPr sz="1900" b="0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69" name="Google Shape;4769;g157be5c435d_0_312"/>
            <p:cNvSpPr txBox="1"/>
            <p:nvPr/>
          </p:nvSpPr>
          <p:spPr>
            <a:xfrm>
              <a:off x="5095102" y="2897141"/>
              <a:ext cx="14541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e di questi </a:t>
              </a:r>
              <a:r>
                <a:rPr lang="it" sz="1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oltre</a:t>
              </a:r>
              <a:endParaRPr sz="19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70" name="Google Shape;4770;g157be5c435d_0_312"/>
            <p:cNvSpPr txBox="1"/>
            <p:nvPr/>
          </p:nvSpPr>
          <p:spPr>
            <a:xfrm>
              <a:off x="5645386" y="3221257"/>
              <a:ext cx="1388100" cy="4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it" sz="27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milioni</a:t>
              </a:r>
              <a:endParaRPr sz="27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71" name="Google Shape;4771;g157be5c435d_0_312"/>
            <p:cNvSpPr txBox="1"/>
            <p:nvPr/>
          </p:nvSpPr>
          <p:spPr>
            <a:xfrm>
              <a:off x="5091106" y="3094981"/>
              <a:ext cx="642900" cy="5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rPr lang="it" sz="4300" b="1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10</a:t>
              </a:r>
              <a:r>
                <a:rPr lang="it" sz="43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 </a:t>
              </a:r>
              <a:endParaRPr sz="43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72" name="Google Shape;4772;g157be5c435d_0_312"/>
            <p:cNvSpPr txBox="1"/>
            <p:nvPr/>
          </p:nvSpPr>
          <p:spPr>
            <a:xfrm>
              <a:off x="5096983" y="3538828"/>
              <a:ext cx="2943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sono coloro che </a:t>
              </a:r>
              <a:endParaRPr sz="19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possiedono competenze digitali avanzate</a:t>
              </a:r>
              <a:endParaRPr sz="19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73" name="Google Shape;4773;g157be5c435d_0_312"/>
            <p:cNvSpPr txBox="1"/>
            <p:nvPr/>
          </p:nvSpPr>
          <p:spPr>
            <a:xfrm>
              <a:off x="6809401" y="1325841"/>
              <a:ext cx="399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it" sz="24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+</a:t>
              </a:r>
              <a:endParaRPr sz="19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774" name="Google Shape;4774;g157be5c435d_0_312"/>
          <p:cNvSpPr/>
          <p:nvPr/>
        </p:nvSpPr>
        <p:spPr>
          <a:xfrm>
            <a:off x="0" y="1521337"/>
            <a:ext cx="2181300" cy="4245600"/>
          </a:xfrm>
          <a:prstGeom prst="parallelogram">
            <a:avLst>
              <a:gd name="adj" fmla="val 0"/>
            </a:avLst>
          </a:prstGeom>
          <a:solidFill>
            <a:srgbClr val="0066CC">
              <a:alpha val="7686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75" name="Google Shape;4775;g157be5c435d_0_312"/>
          <p:cNvSpPr txBox="1"/>
          <p:nvPr/>
        </p:nvSpPr>
        <p:spPr>
          <a:xfrm rot="-5400000">
            <a:off x="-490300" y="3231809"/>
            <a:ext cx="2968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" sz="3700" b="0" i="0" u="none" strike="noStrike" cap="none">
                <a:solidFill>
                  <a:srgbClr val="FBFED9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Esclusione digitale</a:t>
            </a:r>
            <a:endParaRPr sz="4300" b="0" i="0" u="none" strike="noStrike" cap="none">
              <a:solidFill>
                <a:srgbClr val="FBFED9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8" name="Google Shape;241;p19">
            <a:extLst>
              <a:ext uri="{FF2B5EF4-FFF2-40B4-BE49-F238E27FC236}">
                <a16:creationId xmlns:a16="http://schemas.microsoft.com/office/drawing/2014/main" id="{A48BDA8F-328E-1DBA-0CEF-EC941B8C8D30}"/>
              </a:ext>
            </a:extLst>
          </p:cNvPr>
          <p:cNvSpPr txBox="1"/>
          <p:nvPr/>
        </p:nvSpPr>
        <p:spPr>
          <a:xfrm>
            <a:off x="6494699" y="141958"/>
            <a:ext cx="521140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Dati Eurostat 2021</a:t>
            </a:r>
            <a:endParaRPr sz="3200" b="1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151;p27">
            <a:extLst>
              <a:ext uri="{FF2B5EF4-FFF2-40B4-BE49-F238E27FC236}">
                <a16:creationId xmlns:a16="http://schemas.microsoft.com/office/drawing/2014/main" id="{CDF379C4-E6CF-B6FA-2686-10A2395B3471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</a:pPr>
            <a:r>
              <a:rPr lang="it-IT" sz="1333" kern="0" dirty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COMPETENZE DIGITALI IN ITALIA</a:t>
            </a:r>
            <a:endParaRPr sz="1333" kern="0" dirty="0">
              <a:solidFill>
                <a:srgbClr val="0066CC"/>
              </a:solidFill>
              <a:latin typeface="Calibri" panose="020F0502020204030204" pitchFamily="34" charset="0"/>
              <a:ea typeface="Titillium Web SemiBold"/>
              <a:cs typeface="Calibri" panose="020F0502020204030204" pitchFamily="34" charset="0"/>
              <a:sym typeface="Titillium Web SemiBold"/>
            </a:endParaRPr>
          </a:p>
        </p:txBody>
      </p:sp>
      <p:sp>
        <p:nvSpPr>
          <p:cNvPr id="3" name="Google Shape;152;p27">
            <a:extLst>
              <a:ext uri="{FF2B5EF4-FFF2-40B4-BE49-F238E27FC236}">
                <a16:creationId xmlns:a16="http://schemas.microsoft.com/office/drawing/2014/main" id="{F846D446-4C1B-2E3F-FD04-600E99E5A639}"/>
              </a:ext>
            </a:extLst>
          </p:cNvPr>
          <p:cNvSpPr txBox="1"/>
          <p:nvPr/>
        </p:nvSpPr>
        <p:spPr>
          <a:xfrm>
            <a:off x="481099" y="604709"/>
            <a:ext cx="8172247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Alcuni numeri</a:t>
            </a:r>
            <a:endParaRPr sz="3467" b="1" kern="0" dirty="0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0" name="Google Shape;4780;g157be5c435d_0_398"/>
          <p:cNvSpPr/>
          <p:nvPr/>
        </p:nvSpPr>
        <p:spPr>
          <a:xfrm>
            <a:off x="4035229" y="1400489"/>
            <a:ext cx="1963500" cy="4436400"/>
          </a:xfrm>
          <a:prstGeom prst="parallelogram">
            <a:avLst>
              <a:gd name="adj" fmla="val 0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84" name="Google Shape;4784;g157be5c435d_0_398"/>
          <p:cNvSpPr/>
          <p:nvPr/>
        </p:nvSpPr>
        <p:spPr>
          <a:xfrm>
            <a:off x="6017956" y="2678920"/>
            <a:ext cx="551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 genere tra individui con </a:t>
            </a:r>
            <a:r>
              <a:rPr lang="it" sz="1600" b="1" i="1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high formal education</a:t>
            </a:r>
            <a:r>
              <a:rPr lang="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competenze digitali avanzate 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85" name="Google Shape;4785;g157be5c435d_0_398"/>
          <p:cNvSpPr/>
          <p:nvPr/>
        </p:nvSpPr>
        <p:spPr>
          <a:xfrm>
            <a:off x="4499317" y="2643944"/>
            <a:ext cx="14265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" sz="4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r>
              <a:rPr lang="it" sz="48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0</a:t>
            </a:r>
            <a:r>
              <a:rPr lang="it" sz="4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 </a:t>
            </a:r>
            <a:endParaRPr sz="4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86" name="Google Shape;4786;g157be5c435d_0_398"/>
          <p:cNvSpPr/>
          <p:nvPr/>
        </p:nvSpPr>
        <p:spPr>
          <a:xfrm>
            <a:off x="6017956" y="3201088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6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 </a:t>
            </a:r>
            <a:endParaRPr sz="1500" b="1" i="0" u="none" strike="noStrike" cap="none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87" name="Google Shape;4787;g157be5c435d_0_398"/>
          <p:cNvSpPr/>
          <p:nvPr/>
        </p:nvSpPr>
        <p:spPr>
          <a:xfrm>
            <a:off x="9773493" y="3205984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</a:t>
            </a:r>
            <a:r>
              <a:rPr lang="it" sz="14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21</a:t>
            </a:r>
            <a:r>
              <a:rPr lang="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88" name="Google Shape;4788;g157be5c435d_0_398"/>
          <p:cNvSpPr/>
          <p:nvPr/>
        </p:nvSpPr>
        <p:spPr>
          <a:xfrm>
            <a:off x="6017955" y="3733237"/>
            <a:ext cx="584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Specialisti ICT di sesso femminile 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sul totale degli occupati di sesso femminile 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9" name="Google Shape;4789;g157be5c435d_0_398"/>
          <p:cNvSpPr/>
          <p:nvPr/>
        </p:nvSpPr>
        <p:spPr>
          <a:xfrm>
            <a:off x="4048565" y="3711659"/>
            <a:ext cx="18771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" sz="4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16% </a:t>
            </a:r>
            <a:endParaRPr sz="4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0" name="Google Shape;4790;g157be5c435d_0_398"/>
          <p:cNvSpPr/>
          <p:nvPr/>
        </p:nvSpPr>
        <p:spPr>
          <a:xfrm>
            <a:off x="6017956" y="4255405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19%</a:t>
            </a:r>
            <a:r>
              <a:rPr lang="it" sz="1500" b="1" i="0" u="none" strike="noStrike" cap="none">
                <a:solidFill>
                  <a:srgbClr val="355464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endParaRPr sz="1500" b="1" i="0" u="none" strike="noStrike" cap="none">
              <a:solidFill>
                <a:srgbClr val="35546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1" name="Google Shape;4791;g157be5c435d_0_398"/>
          <p:cNvSpPr/>
          <p:nvPr/>
        </p:nvSpPr>
        <p:spPr>
          <a:xfrm>
            <a:off x="9773493" y="4260301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(2020)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2" name="Google Shape;4792;g157be5c435d_0_398"/>
          <p:cNvSpPr/>
          <p:nvPr/>
        </p:nvSpPr>
        <p:spPr>
          <a:xfrm>
            <a:off x="6017956" y="4852621"/>
            <a:ext cx="551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Laureati in ICT di sesso femminile 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(% sul totale dei laureati di sesso femminile) 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93" name="Google Shape;4793;g157be5c435d_0_398"/>
          <p:cNvSpPr/>
          <p:nvPr/>
        </p:nvSpPr>
        <p:spPr>
          <a:xfrm>
            <a:off x="4347533" y="4831043"/>
            <a:ext cx="15780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" sz="4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0,3% </a:t>
            </a:r>
            <a:endParaRPr sz="4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4" name="Google Shape;4794;g157be5c435d_0_398"/>
          <p:cNvSpPr/>
          <p:nvPr/>
        </p:nvSpPr>
        <p:spPr>
          <a:xfrm>
            <a:off x="6017956" y="5374789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1% </a:t>
            </a:r>
            <a:endParaRPr sz="1500" b="1" i="0" u="none" strike="noStrike" cap="none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5" name="Google Shape;4795;g157be5c435d_0_398"/>
          <p:cNvSpPr/>
          <p:nvPr/>
        </p:nvSpPr>
        <p:spPr>
          <a:xfrm>
            <a:off x="9773493" y="5379685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(2019)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6" name="Google Shape;4796;g157be5c435d_0_398"/>
          <p:cNvSpPr/>
          <p:nvPr/>
        </p:nvSpPr>
        <p:spPr>
          <a:xfrm>
            <a:off x="6017956" y="1716384"/>
            <a:ext cx="551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 genere nelle competenze digitali almeno di base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97" name="Google Shape;4797;g157be5c435d_0_398"/>
          <p:cNvSpPr/>
          <p:nvPr/>
        </p:nvSpPr>
        <p:spPr>
          <a:xfrm>
            <a:off x="4798287" y="1662437"/>
            <a:ext cx="11271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" sz="48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</a:t>
            </a:r>
            <a:r>
              <a:rPr lang="it" sz="4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 </a:t>
            </a:r>
            <a:endParaRPr sz="4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8" name="Google Shape;4798;g157be5c435d_0_398"/>
          <p:cNvSpPr/>
          <p:nvPr/>
        </p:nvSpPr>
        <p:spPr>
          <a:xfrm>
            <a:off x="6017956" y="2001187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3,2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 </a:t>
            </a:r>
            <a:endParaRPr sz="1500" b="1" i="0" u="none" strike="noStrike" cap="none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9" name="Google Shape;4799;g157be5c435d_0_398"/>
          <p:cNvSpPr/>
          <p:nvPr/>
        </p:nvSpPr>
        <p:spPr>
          <a:xfrm>
            <a:off x="9773493" y="2006083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</a:t>
            </a:r>
            <a:r>
              <a:rPr lang="it" sz="14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21</a:t>
            </a:r>
            <a:r>
              <a:rPr lang="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800" name="Google Shape;4800;g157be5c435d_0_398" descr="two women talking while looking at laptop computer"/>
          <p:cNvPicPr preferRelativeResize="0"/>
          <p:nvPr/>
        </p:nvPicPr>
        <p:blipFill rotWithShape="1">
          <a:blip r:embed="rId3">
            <a:alphaModFix/>
          </a:blip>
          <a:srcRect l="6672" r="30913"/>
          <a:stretch/>
        </p:blipFill>
        <p:spPr>
          <a:xfrm>
            <a:off x="-1" y="1400489"/>
            <a:ext cx="4048568" cy="4436564"/>
          </a:xfrm>
          <a:prstGeom prst="rect">
            <a:avLst/>
          </a:prstGeom>
          <a:noFill/>
          <a:ln>
            <a:noFill/>
          </a:ln>
        </p:spPr>
      </p:pic>
      <p:sp>
        <p:nvSpPr>
          <p:cNvPr id="4801" name="Google Shape;4801;g157be5c435d_0_398"/>
          <p:cNvSpPr/>
          <p:nvPr/>
        </p:nvSpPr>
        <p:spPr>
          <a:xfrm>
            <a:off x="-1" y="1400489"/>
            <a:ext cx="4067700" cy="4436400"/>
          </a:xfrm>
          <a:prstGeom prst="parallelogram">
            <a:avLst>
              <a:gd name="adj" fmla="val 0"/>
            </a:avLst>
          </a:prstGeom>
          <a:solidFill>
            <a:srgbClr val="0066CC">
              <a:alpha val="7647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02" name="Google Shape;4802;g157be5c435d_0_398"/>
          <p:cNvSpPr txBox="1"/>
          <p:nvPr/>
        </p:nvSpPr>
        <p:spPr>
          <a:xfrm>
            <a:off x="253599" y="4360179"/>
            <a:ext cx="2968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" sz="3700" b="0" i="0" u="none" strike="noStrike" cap="none">
                <a:solidFill>
                  <a:srgbClr val="FBFED9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Divario 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" sz="3700" b="0" i="0" u="none" strike="noStrike" cap="none">
                <a:solidFill>
                  <a:srgbClr val="FBFED9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 sz="4300" b="0" i="0" u="none" strike="noStrike" cap="none">
              <a:solidFill>
                <a:srgbClr val="FBFED9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6" name="Google Shape;241;p19">
            <a:extLst>
              <a:ext uri="{FF2B5EF4-FFF2-40B4-BE49-F238E27FC236}">
                <a16:creationId xmlns:a16="http://schemas.microsoft.com/office/drawing/2014/main" id="{411D05FF-BA32-1884-45ED-E014A529B816}"/>
              </a:ext>
            </a:extLst>
          </p:cNvPr>
          <p:cNvSpPr txBox="1"/>
          <p:nvPr/>
        </p:nvSpPr>
        <p:spPr>
          <a:xfrm>
            <a:off x="6494699" y="141958"/>
            <a:ext cx="521140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Dati Eurostat 2021</a:t>
            </a:r>
            <a:endParaRPr sz="3200" b="1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151;p27">
            <a:extLst>
              <a:ext uri="{FF2B5EF4-FFF2-40B4-BE49-F238E27FC236}">
                <a16:creationId xmlns:a16="http://schemas.microsoft.com/office/drawing/2014/main" id="{F209CDE0-4E2C-573C-7345-96A6F0E372C5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</a:pPr>
            <a:r>
              <a:rPr lang="it-IT" sz="1333" kern="0" dirty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COMPETENZE DIGITALI IN ITALIA</a:t>
            </a:r>
            <a:endParaRPr sz="1333" kern="0" dirty="0">
              <a:solidFill>
                <a:srgbClr val="0066CC"/>
              </a:solidFill>
              <a:latin typeface="Calibri" panose="020F0502020204030204" pitchFamily="34" charset="0"/>
              <a:ea typeface="Titillium Web SemiBold"/>
              <a:cs typeface="Calibri" panose="020F0502020204030204" pitchFamily="34" charset="0"/>
              <a:sym typeface="Titillium Web SemiBold"/>
            </a:endParaRPr>
          </a:p>
        </p:txBody>
      </p:sp>
      <p:sp>
        <p:nvSpPr>
          <p:cNvPr id="3" name="Google Shape;152;p27">
            <a:extLst>
              <a:ext uri="{FF2B5EF4-FFF2-40B4-BE49-F238E27FC236}">
                <a16:creationId xmlns:a16="http://schemas.microsoft.com/office/drawing/2014/main" id="{43FCDA55-BCBB-7EA6-7FBB-776D16C9F674}"/>
              </a:ext>
            </a:extLst>
          </p:cNvPr>
          <p:cNvSpPr txBox="1"/>
          <p:nvPr/>
        </p:nvSpPr>
        <p:spPr>
          <a:xfrm>
            <a:off x="481099" y="604709"/>
            <a:ext cx="8172247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Alcuni numeri</a:t>
            </a:r>
            <a:endParaRPr sz="3467" b="1" kern="0" dirty="0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5" name="Google Shape;1795;p151"/>
          <p:cNvGrpSpPr/>
          <p:nvPr/>
        </p:nvGrpSpPr>
        <p:grpSpPr>
          <a:xfrm>
            <a:off x="445700" y="377667"/>
            <a:ext cx="11287200" cy="1481109"/>
            <a:chOff x="334275" y="283250"/>
            <a:chExt cx="8465400" cy="1110832"/>
          </a:xfrm>
        </p:grpSpPr>
        <p:sp>
          <p:nvSpPr>
            <p:cNvPr id="1796" name="Google Shape;1796;p151"/>
            <p:cNvSpPr txBox="1"/>
            <p:nvPr/>
          </p:nvSpPr>
          <p:spPr>
            <a:xfrm>
              <a:off x="334275" y="283250"/>
              <a:ext cx="84654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100"/>
                <a:defRPr/>
              </a:pPr>
              <a:r>
                <a:rPr lang="it" sz="3467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Il punto di partenza: Dati OECD</a:t>
              </a:r>
              <a:endParaRPr sz="3467" i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p151"/>
            <p:cNvSpPr txBox="1"/>
            <p:nvPr/>
          </p:nvSpPr>
          <p:spPr>
            <a:xfrm>
              <a:off x="452655" y="857982"/>
              <a:ext cx="79716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800"/>
                <a:defRPr/>
              </a:pPr>
              <a:r>
                <a:rPr lang="it" sz="2400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Cittadini (16 - 74 anni) che usano internet</a:t>
              </a: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9" name="Google Shape;1799;p151"/>
          <p:cNvSpPr txBox="1"/>
          <p:nvPr/>
        </p:nvSpPr>
        <p:spPr>
          <a:xfrm>
            <a:off x="2137709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74%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0" name="Google Shape;1800;p151"/>
          <p:cNvSpPr txBox="1"/>
          <p:nvPr/>
        </p:nvSpPr>
        <p:spPr>
          <a:xfrm>
            <a:off x="6606693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86%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151"/>
          <p:cNvSpPr txBox="1"/>
          <p:nvPr/>
        </p:nvSpPr>
        <p:spPr>
          <a:xfrm>
            <a:off x="2097071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ITALIA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2" name="Google Shape;1802;p151"/>
          <p:cNvSpPr txBox="1"/>
          <p:nvPr/>
        </p:nvSpPr>
        <p:spPr>
          <a:xfrm>
            <a:off x="6524980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OCSE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3" name="Google Shape;1803;p151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9889" y="1910213"/>
            <a:ext cx="7438523" cy="303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7" name="Google Shape;4807;g157be5c435d_0_426"/>
          <p:cNvSpPr/>
          <p:nvPr/>
        </p:nvSpPr>
        <p:spPr>
          <a:xfrm>
            <a:off x="1945424" y="1424091"/>
            <a:ext cx="2074500" cy="4370100"/>
          </a:xfrm>
          <a:prstGeom prst="parallelogram">
            <a:avLst>
              <a:gd name="adj" fmla="val 0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811" name="Google Shape;4811;g157be5c435d_0_426" descr="person using macbook pro on table"/>
          <p:cNvPicPr preferRelativeResize="0"/>
          <p:nvPr/>
        </p:nvPicPr>
        <p:blipFill rotWithShape="1">
          <a:blip r:embed="rId3">
            <a:alphaModFix/>
          </a:blip>
          <a:srcRect t="19483" b="42396"/>
          <a:stretch/>
        </p:blipFill>
        <p:spPr>
          <a:xfrm>
            <a:off x="3955433" y="1432167"/>
            <a:ext cx="8236567" cy="4361734"/>
          </a:xfrm>
          <a:prstGeom prst="rect">
            <a:avLst/>
          </a:prstGeom>
          <a:noFill/>
          <a:ln>
            <a:noFill/>
          </a:ln>
        </p:spPr>
      </p:pic>
      <p:sp>
        <p:nvSpPr>
          <p:cNvPr id="4812" name="Google Shape;4812;g157be5c435d_0_426"/>
          <p:cNvSpPr/>
          <p:nvPr/>
        </p:nvSpPr>
        <p:spPr>
          <a:xfrm>
            <a:off x="3955433" y="1424100"/>
            <a:ext cx="8236500" cy="4370100"/>
          </a:xfrm>
          <a:prstGeom prst="parallelogram">
            <a:avLst>
              <a:gd name="adj" fmla="val 0"/>
            </a:avLst>
          </a:prstGeom>
          <a:solidFill>
            <a:srgbClr val="0066CC">
              <a:alpha val="7686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13" name="Google Shape;4813;g157be5c435d_0_426"/>
          <p:cNvSpPr txBox="1"/>
          <p:nvPr/>
        </p:nvSpPr>
        <p:spPr>
          <a:xfrm>
            <a:off x="9219573" y="1673624"/>
            <a:ext cx="2745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" sz="3700" b="0" i="0" u="none" strike="noStrike" cap="none">
                <a:solidFill>
                  <a:srgbClr val="FBFED9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Specialisti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" sz="3700" b="0" i="0" u="none" strike="noStrike" cap="none">
                <a:solidFill>
                  <a:srgbClr val="FBFED9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ICT</a:t>
            </a:r>
            <a:endParaRPr sz="4300" b="0" i="0" u="none" strike="noStrike" cap="none">
              <a:solidFill>
                <a:srgbClr val="FBFED9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14" name="Google Shape;4814;g157be5c435d_0_426"/>
          <p:cNvSpPr txBox="1"/>
          <p:nvPr/>
        </p:nvSpPr>
        <p:spPr>
          <a:xfrm>
            <a:off x="2156857" y="2138531"/>
            <a:ext cx="16695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it" sz="53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3,</a:t>
            </a:r>
            <a:r>
              <a:rPr lang="it" sz="53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8</a:t>
            </a:r>
            <a:r>
              <a:rPr lang="it" sz="53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</a:t>
            </a:r>
            <a:endParaRPr sz="53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815" name="Google Shape;4815;g157be5c435d_0_426"/>
          <p:cNvSpPr txBox="1"/>
          <p:nvPr/>
        </p:nvSpPr>
        <p:spPr>
          <a:xfrm>
            <a:off x="2156857" y="3246161"/>
            <a:ext cx="16695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it" sz="53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1,</a:t>
            </a:r>
            <a:r>
              <a:rPr lang="it" sz="53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</a:t>
            </a:r>
            <a:r>
              <a:rPr lang="it" sz="53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</a:t>
            </a:r>
            <a:endParaRPr sz="53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816" name="Google Shape;4816;g157be5c435d_0_426"/>
          <p:cNvSpPr/>
          <p:nvPr/>
        </p:nvSpPr>
        <p:spPr>
          <a:xfrm>
            <a:off x="4131648" y="2252785"/>
            <a:ext cx="5516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Specialisti ICT</a:t>
            </a:r>
            <a:endParaRPr sz="21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17" name="Google Shape;4817;g157be5c435d_0_426"/>
          <p:cNvSpPr/>
          <p:nvPr/>
        </p:nvSpPr>
        <p:spPr>
          <a:xfrm>
            <a:off x="4131648" y="2607781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4,</a:t>
            </a:r>
            <a:r>
              <a:rPr lang="it" sz="1500" b="1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5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 </a:t>
            </a:r>
            <a:endParaRPr sz="1500" b="1" i="0" u="none" strike="noStrike" cap="none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818" name="Google Shape;4818;g157be5c435d_0_426"/>
          <p:cNvSpPr/>
          <p:nvPr/>
        </p:nvSpPr>
        <p:spPr>
          <a:xfrm>
            <a:off x="6580404" y="2636839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(202</a:t>
            </a:r>
            <a:r>
              <a:rPr lang="it" sz="14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r>
              <a:rPr lang="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819" name="Google Shape;4819;g157be5c435d_0_426"/>
          <p:cNvSpPr/>
          <p:nvPr/>
        </p:nvSpPr>
        <p:spPr>
          <a:xfrm>
            <a:off x="4131648" y="3342461"/>
            <a:ext cx="5516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Laureati in ICT </a:t>
            </a:r>
            <a:r>
              <a:rPr lang="it" sz="2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(sul totale dei laureati)</a:t>
            </a:r>
            <a:endParaRPr sz="21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20" name="Google Shape;4820;g157be5c435d_0_426"/>
          <p:cNvSpPr/>
          <p:nvPr/>
        </p:nvSpPr>
        <p:spPr>
          <a:xfrm>
            <a:off x="4131648" y="3697457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3,9% </a:t>
            </a:r>
            <a:endParaRPr sz="1500" b="1" i="0" u="none" strike="noStrike" cap="none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821" name="Google Shape;4821;g157be5c435d_0_426"/>
          <p:cNvSpPr/>
          <p:nvPr/>
        </p:nvSpPr>
        <p:spPr>
          <a:xfrm>
            <a:off x="6580404" y="3726515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</a:t>
            </a:r>
            <a:r>
              <a:rPr lang="it" sz="14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r>
              <a:rPr lang="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822" name="Google Shape;4822;g157be5c435d_0_426"/>
          <p:cNvSpPr txBox="1"/>
          <p:nvPr/>
        </p:nvSpPr>
        <p:spPr>
          <a:xfrm>
            <a:off x="2156857" y="4360643"/>
            <a:ext cx="16695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it" sz="53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5,5% </a:t>
            </a:r>
            <a:endParaRPr sz="53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823" name="Google Shape;4823;g157be5c435d_0_426"/>
          <p:cNvSpPr/>
          <p:nvPr/>
        </p:nvSpPr>
        <p:spPr>
          <a:xfrm>
            <a:off x="4131648" y="4456943"/>
            <a:ext cx="5516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Imprese che forniscono formazione ICT</a:t>
            </a:r>
            <a:endParaRPr sz="21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24" name="Google Shape;4824;g157be5c435d_0_426"/>
          <p:cNvSpPr/>
          <p:nvPr/>
        </p:nvSpPr>
        <p:spPr>
          <a:xfrm>
            <a:off x="4131648" y="4811939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19,7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 </a:t>
            </a:r>
            <a:endParaRPr sz="1500" b="1" i="0" u="none" strike="noStrike" cap="none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825" name="Google Shape;4825;g157be5c435d_0_426"/>
          <p:cNvSpPr/>
          <p:nvPr/>
        </p:nvSpPr>
        <p:spPr>
          <a:xfrm>
            <a:off x="6580404" y="4840996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</a:t>
            </a:r>
            <a:r>
              <a:rPr lang="it" sz="14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r>
              <a:rPr lang="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" name="Google Shape;241;p19">
            <a:extLst>
              <a:ext uri="{FF2B5EF4-FFF2-40B4-BE49-F238E27FC236}">
                <a16:creationId xmlns:a16="http://schemas.microsoft.com/office/drawing/2014/main" id="{5C7F1707-53B2-B164-288B-4FFAFA01C155}"/>
              </a:ext>
            </a:extLst>
          </p:cNvPr>
          <p:cNvSpPr txBox="1"/>
          <p:nvPr/>
        </p:nvSpPr>
        <p:spPr>
          <a:xfrm>
            <a:off x="6494699" y="141958"/>
            <a:ext cx="521140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Dati Eurostat 2021</a:t>
            </a:r>
            <a:endParaRPr sz="3200" b="1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211;p29">
            <a:extLst>
              <a:ext uri="{FF2B5EF4-FFF2-40B4-BE49-F238E27FC236}">
                <a16:creationId xmlns:a16="http://schemas.microsoft.com/office/drawing/2014/main" id="{F4F85784-EFA2-4EB0-2150-BCC697D75F3B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COMPETENZE DIGITALI IN ITALIA</a:t>
            </a:r>
            <a:endParaRPr sz="1333" kern="0">
              <a:solidFill>
                <a:srgbClr val="0066CC"/>
              </a:solidFill>
              <a:latin typeface="Calibri" panose="020F0502020204030204" pitchFamily="34" charset="0"/>
              <a:ea typeface="Titillium Web SemiBold"/>
              <a:cs typeface="Calibri" panose="020F0502020204030204" pitchFamily="34" charset="0"/>
              <a:sym typeface="Titillium Web SemiBold"/>
            </a:endParaRPr>
          </a:p>
        </p:txBody>
      </p:sp>
      <p:sp>
        <p:nvSpPr>
          <p:cNvPr id="3" name="Google Shape;212;p29">
            <a:extLst>
              <a:ext uri="{FF2B5EF4-FFF2-40B4-BE49-F238E27FC236}">
                <a16:creationId xmlns:a16="http://schemas.microsoft.com/office/drawing/2014/main" id="{80F88E60-F30C-887E-A8D0-A7274650D702}"/>
              </a:ext>
            </a:extLst>
          </p:cNvPr>
          <p:cNvSpPr txBox="1"/>
          <p:nvPr/>
        </p:nvSpPr>
        <p:spPr>
          <a:xfrm>
            <a:off x="481099" y="604709"/>
            <a:ext cx="8172247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Alcuni numeri</a:t>
            </a:r>
            <a:endParaRPr sz="18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/>
          <p:nvPr/>
        </p:nvSpPr>
        <p:spPr>
          <a:xfrm>
            <a:off x="9217361" y="966176"/>
            <a:ext cx="2974640" cy="1556503"/>
          </a:xfrm>
          <a:prstGeom prst="ellipse">
            <a:avLst/>
          </a:prstGeom>
          <a:solidFill>
            <a:srgbClr val="BED7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4" name="Google Shape;174;p18"/>
          <p:cNvPicPr preferRelativeResize="0"/>
          <p:nvPr/>
        </p:nvPicPr>
        <p:blipFill rotWithShape="1">
          <a:blip r:embed="rId3">
            <a:alphaModFix/>
          </a:blip>
          <a:srcRect l="23195" r="23210"/>
          <a:stretch/>
        </p:blipFill>
        <p:spPr>
          <a:xfrm>
            <a:off x="-3377" y="1398174"/>
            <a:ext cx="12195378" cy="522503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8"/>
          <p:cNvSpPr/>
          <p:nvPr/>
        </p:nvSpPr>
        <p:spPr>
          <a:xfrm>
            <a:off x="800441" y="3133309"/>
            <a:ext cx="1636800" cy="834800"/>
          </a:xfrm>
          <a:prstGeom prst="ellipse">
            <a:avLst/>
          </a:prstGeom>
          <a:solidFill>
            <a:srgbClr val="2F82D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79" name="Google Shape;179;p18"/>
          <p:cNvSpPr txBox="1"/>
          <p:nvPr/>
        </p:nvSpPr>
        <p:spPr>
          <a:xfrm>
            <a:off x="1195247" y="3349011"/>
            <a:ext cx="1306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Definizione delle </a:t>
            </a: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priorità strategiche</a:t>
            </a:r>
            <a:endParaRPr sz="9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0" name="Google Shape;180;p18"/>
          <p:cNvSpPr/>
          <p:nvPr/>
        </p:nvSpPr>
        <p:spPr>
          <a:xfrm>
            <a:off x="3678593" y="4046079"/>
            <a:ext cx="1636800" cy="834800"/>
          </a:xfrm>
          <a:prstGeom prst="ellipse">
            <a:avLst/>
          </a:prstGeom>
          <a:solidFill>
            <a:srgbClr val="37B3A7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1" name="Google Shape;181;p18"/>
          <p:cNvSpPr txBox="1"/>
          <p:nvPr/>
        </p:nvSpPr>
        <p:spPr>
          <a:xfrm>
            <a:off x="4194661" y="4276203"/>
            <a:ext cx="1130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Composizione delle </a:t>
            </a: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azioni</a:t>
            </a:r>
            <a:endParaRPr sz="9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2" name="Google Shape;182;p18"/>
          <p:cNvSpPr/>
          <p:nvPr/>
        </p:nvSpPr>
        <p:spPr>
          <a:xfrm>
            <a:off x="803112" y="4381266"/>
            <a:ext cx="1636800" cy="834800"/>
          </a:xfrm>
          <a:prstGeom prst="ellipse">
            <a:avLst/>
          </a:prstGeom>
          <a:solidFill>
            <a:srgbClr val="2369A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3" name="Google Shape;183;p18"/>
          <p:cNvSpPr txBox="1"/>
          <p:nvPr/>
        </p:nvSpPr>
        <p:spPr>
          <a:xfrm>
            <a:off x="1230933" y="4602635"/>
            <a:ext cx="1204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Definizione delle </a:t>
            </a: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aree di intervento</a:t>
            </a:r>
            <a:endParaRPr sz="9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4" name="Google Shape;184;p18"/>
          <p:cNvSpPr/>
          <p:nvPr/>
        </p:nvSpPr>
        <p:spPr>
          <a:xfrm>
            <a:off x="3675335" y="2914350"/>
            <a:ext cx="1636800" cy="834800"/>
          </a:xfrm>
          <a:prstGeom prst="ellipse">
            <a:avLst/>
          </a:prstGeom>
          <a:solidFill>
            <a:srgbClr val="309C9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5" name="Google Shape;185;p18"/>
          <p:cNvSpPr txBox="1"/>
          <p:nvPr/>
        </p:nvSpPr>
        <p:spPr>
          <a:xfrm>
            <a:off x="4147563" y="3156949"/>
            <a:ext cx="12764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Scelta </a:t>
            </a: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indicatori e valori target</a:t>
            </a:r>
            <a:endParaRPr sz="933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798773" y="1964719"/>
            <a:ext cx="1636800" cy="834800"/>
          </a:xfrm>
          <a:prstGeom prst="ellipse">
            <a:avLst/>
          </a:prstGeom>
          <a:solidFill>
            <a:srgbClr val="2F82D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7" name="Google Shape;187;p18"/>
          <p:cNvSpPr txBox="1"/>
          <p:nvPr/>
        </p:nvSpPr>
        <p:spPr>
          <a:xfrm>
            <a:off x="1195247" y="2202711"/>
            <a:ext cx="1306800" cy="3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Individuazione degli </a:t>
            </a: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933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8" name="Google Shape;188;p18"/>
          <p:cNvSpPr/>
          <p:nvPr/>
        </p:nvSpPr>
        <p:spPr>
          <a:xfrm>
            <a:off x="2680440" y="5196986"/>
            <a:ext cx="1636800" cy="834800"/>
          </a:xfrm>
          <a:prstGeom prst="ellipse">
            <a:avLst/>
          </a:prstGeom>
          <a:solidFill>
            <a:srgbClr val="297D9B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9" name="Google Shape;189;p18"/>
          <p:cNvSpPr txBox="1"/>
          <p:nvPr/>
        </p:nvSpPr>
        <p:spPr>
          <a:xfrm>
            <a:off x="3149921" y="5432423"/>
            <a:ext cx="12704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Consultazione su </a:t>
            </a:r>
            <a:endParaRPr sz="9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ParteciPA</a:t>
            </a:r>
            <a:endParaRPr sz="9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90" name="Google Shape;190;p18"/>
          <p:cNvPicPr preferRelativeResize="0"/>
          <p:nvPr/>
        </p:nvPicPr>
        <p:blipFill rotWithShape="1">
          <a:blip r:embed="rId4">
            <a:alphaModFix/>
          </a:blip>
          <a:srcRect l="8101" r="12241" b="11355"/>
          <a:stretch/>
        </p:blipFill>
        <p:spPr>
          <a:xfrm>
            <a:off x="944744" y="4616347"/>
            <a:ext cx="338517" cy="27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8"/>
          <p:cNvPicPr preferRelativeResize="0"/>
          <p:nvPr/>
        </p:nvPicPr>
        <p:blipFill rotWithShape="1">
          <a:blip r:embed="rId5">
            <a:alphaModFix/>
          </a:blip>
          <a:srcRect l="41309" t="27453" r="30020" b="41909"/>
          <a:stretch/>
        </p:blipFill>
        <p:spPr>
          <a:xfrm>
            <a:off x="2818462" y="5445840"/>
            <a:ext cx="394399" cy="354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3544" y="2219669"/>
            <a:ext cx="305521" cy="32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8"/>
          <p:cNvPicPr preferRelativeResize="0"/>
          <p:nvPr/>
        </p:nvPicPr>
        <p:blipFill rotWithShape="1">
          <a:blip r:embed="rId7">
            <a:alphaModFix/>
          </a:blip>
          <a:srcRect l="19615" t="19675" r="19541" b="18624"/>
          <a:stretch/>
        </p:blipFill>
        <p:spPr>
          <a:xfrm>
            <a:off x="3894415" y="4353426"/>
            <a:ext cx="271531" cy="219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657646">
            <a:off x="891495" y="3370801"/>
            <a:ext cx="389613" cy="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12798" y="3260541"/>
            <a:ext cx="234765" cy="182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18"/>
          <p:cNvCxnSpPr>
            <a:stCxn id="186" idx="4"/>
            <a:endCxn id="178" idx="0"/>
          </p:cNvCxnSpPr>
          <p:nvPr/>
        </p:nvCxnSpPr>
        <p:spPr>
          <a:xfrm rot="-5400000" flipH="1">
            <a:off x="1451123" y="2965569"/>
            <a:ext cx="333900" cy="1800"/>
          </a:xfrm>
          <a:prstGeom prst="bentConnector3">
            <a:avLst>
              <a:gd name="adj1" fmla="val 49983"/>
            </a:avLst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7" name="Google Shape;197;p18"/>
          <p:cNvCxnSpPr>
            <a:stCxn id="178" idx="4"/>
            <a:endCxn id="182" idx="0"/>
          </p:cNvCxnSpPr>
          <p:nvPr/>
        </p:nvCxnSpPr>
        <p:spPr>
          <a:xfrm rot="-5400000" flipH="1">
            <a:off x="1413641" y="4173309"/>
            <a:ext cx="413100" cy="2700"/>
          </a:xfrm>
          <a:prstGeom prst="bentConnector3">
            <a:avLst>
              <a:gd name="adj1" fmla="val 50007"/>
            </a:avLst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8" name="Google Shape;198;p18"/>
          <p:cNvCxnSpPr>
            <a:stCxn id="180" idx="0"/>
            <a:endCxn id="184" idx="4"/>
          </p:cNvCxnSpPr>
          <p:nvPr/>
        </p:nvCxnSpPr>
        <p:spPr>
          <a:xfrm rot="5400000" flipH="1">
            <a:off x="4346843" y="3895929"/>
            <a:ext cx="297000" cy="3300"/>
          </a:xfrm>
          <a:prstGeom prst="bentConnector3">
            <a:avLst>
              <a:gd name="adj1" fmla="val 49948"/>
            </a:avLst>
          </a:prstGeom>
          <a:noFill/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9" name="Google Shape;199;p18"/>
          <p:cNvCxnSpPr>
            <a:stCxn id="182" idx="4"/>
            <a:endCxn id="188" idx="2"/>
          </p:cNvCxnSpPr>
          <p:nvPr/>
        </p:nvCxnSpPr>
        <p:spPr>
          <a:xfrm rot="-5400000" flipH="1">
            <a:off x="1951812" y="4885766"/>
            <a:ext cx="398400" cy="1059000"/>
          </a:xfrm>
          <a:prstGeom prst="curvedConnector2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00" name="Google Shape;200;p18"/>
          <p:cNvCxnSpPr>
            <a:stCxn id="188" idx="6"/>
            <a:endCxn id="180" idx="4"/>
          </p:cNvCxnSpPr>
          <p:nvPr/>
        </p:nvCxnSpPr>
        <p:spPr>
          <a:xfrm rot="10800000" flipH="1">
            <a:off x="4317240" y="4880886"/>
            <a:ext cx="179700" cy="733500"/>
          </a:xfrm>
          <a:prstGeom prst="curvedConnector2">
            <a:avLst/>
          </a:prstGeom>
          <a:noFill/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01" name="Google Shape;201;p18"/>
          <p:cNvSpPr/>
          <p:nvPr/>
        </p:nvSpPr>
        <p:spPr>
          <a:xfrm>
            <a:off x="6487381" y="1815250"/>
            <a:ext cx="1636800" cy="834800"/>
          </a:xfrm>
          <a:prstGeom prst="ellipse">
            <a:avLst/>
          </a:prstGeom>
          <a:solidFill>
            <a:srgbClr val="006B5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02" name="Google Shape;202;p18"/>
          <p:cNvSpPr txBox="1"/>
          <p:nvPr/>
        </p:nvSpPr>
        <p:spPr>
          <a:xfrm>
            <a:off x="6872579" y="2030279"/>
            <a:ext cx="1204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Raccolta e analisi </a:t>
            </a: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dei dati sulle azioni</a:t>
            </a:r>
            <a:endParaRPr sz="933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03" name="Google Shape;203;p18"/>
          <p:cNvSpPr/>
          <p:nvPr/>
        </p:nvSpPr>
        <p:spPr>
          <a:xfrm rot="425880">
            <a:off x="2000601" y="5439472"/>
            <a:ext cx="210412" cy="189427"/>
          </a:xfrm>
          <a:prstGeom prst="diamond">
            <a:avLst/>
          </a:prstGeom>
          <a:solidFill>
            <a:schemeClr val="accent4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4" name="Google Shape;204;p18"/>
          <p:cNvSpPr txBox="1"/>
          <p:nvPr/>
        </p:nvSpPr>
        <p:spPr>
          <a:xfrm>
            <a:off x="933543" y="5509815"/>
            <a:ext cx="11724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della Strategia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Luglio 2020</a:t>
            </a:r>
            <a:endParaRPr sz="10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205" name="Google Shape;205;p18"/>
          <p:cNvCxnSpPr>
            <a:stCxn id="184" idx="0"/>
            <a:endCxn id="201" idx="2"/>
          </p:cNvCxnSpPr>
          <p:nvPr/>
        </p:nvCxnSpPr>
        <p:spPr>
          <a:xfrm rot="-5400000">
            <a:off x="5149685" y="1576800"/>
            <a:ext cx="681600" cy="1993500"/>
          </a:xfrm>
          <a:prstGeom prst="curvedConnector2">
            <a:avLst/>
          </a:prstGeom>
          <a:noFill/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06" name="Google Shape;206;p18"/>
          <p:cNvSpPr/>
          <p:nvPr/>
        </p:nvSpPr>
        <p:spPr>
          <a:xfrm rot="-865970">
            <a:off x="5001483" y="2367795"/>
            <a:ext cx="210235" cy="189571"/>
          </a:xfrm>
          <a:prstGeom prst="diamond">
            <a:avLst/>
          </a:prstGeom>
          <a:solidFill>
            <a:schemeClr val="accent4"/>
          </a:solidFill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7" name="Google Shape;207;p18"/>
          <p:cNvSpPr txBox="1"/>
          <p:nvPr/>
        </p:nvSpPr>
        <p:spPr>
          <a:xfrm>
            <a:off x="3733439" y="1611079"/>
            <a:ext cx="1347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 Piano Operativo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Dicembre 2020</a:t>
            </a:r>
            <a:endParaRPr sz="10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08" name="Google Shape;208;p18"/>
          <p:cNvSpPr/>
          <p:nvPr/>
        </p:nvSpPr>
        <p:spPr>
          <a:xfrm>
            <a:off x="8124181" y="2856500"/>
            <a:ext cx="1636800" cy="834800"/>
          </a:xfrm>
          <a:prstGeom prst="ellipse">
            <a:avLst/>
          </a:prstGeom>
          <a:solidFill>
            <a:srgbClr val="004E3B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09" name="Google Shape;209;p18"/>
          <p:cNvSpPr txBox="1"/>
          <p:nvPr/>
        </p:nvSpPr>
        <p:spPr>
          <a:xfrm>
            <a:off x="8547172" y="2932918"/>
            <a:ext cx="1261425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Analisi dell’</a:t>
            </a: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evoluzione del contesto italiano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ed europeo</a:t>
            </a:r>
            <a:endParaRPr sz="933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210" name="Google Shape;210;p18"/>
          <p:cNvCxnSpPr>
            <a:stCxn id="201" idx="6"/>
            <a:endCxn id="208" idx="0"/>
          </p:cNvCxnSpPr>
          <p:nvPr/>
        </p:nvCxnSpPr>
        <p:spPr>
          <a:xfrm>
            <a:off x="8124181" y="2232650"/>
            <a:ext cx="818400" cy="623700"/>
          </a:xfrm>
          <a:prstGeom prst="curvedConnector2">
            <a:avLst/>
          </a:prstGeom>
          <a:noFill/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11" name="Google Shape;211;p18"/>
          <p:cNvSpPr/>
          <p:nvPr/>
        </p:nvSpPr>
        <p:spPr>
          <a:xfrm>
            <a:off x="8121612" y="4728389"/>
            <a:ext cx="1636800" cy="1547200"/>
          </a:xfrm>
          <a:prstGeom prst="ellipse">
            <a:avLst/>
          </a:prstGeom>
          <a:solidFill>
            <a:srgbClr val="3A484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12" name="Google Shape;212;p18"/>
          <p:cNvSpPr txBox="1"/>
          <p:nvPr/>
        </p:nvSpPr>
        <p:spPr>
          <a:xfrm>
            <a:off x="8294451" y="5205955"/>
            <a:ext cx="12912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Nuovo ciclo di monitoraggio e aggiornamento annuale</a:t>
            </a:r>
            <a:endParaRPr sz="933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Piano operativo</a:t>
            </a:r>
            <a:endParaRPr sz="933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13" name="Google Shape;213;p18"/>
          <p:cNvSpPr txBox="1"/>
          <p:nvPr/>
        </p:nvSpPr>
        <p:spPr>
          <a:xfrm>
            <a:off x="6915319" y="3763157"/>
            <a:ext cx="1816800" cy="73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 primo rapporto di monitoraggio sperimentale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Dicembre 2021</a:t>
            </a:r>
            <a:endParaRPr sz="10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14" name="Google Shape;214;p18"/>
          <p:cNvSpPr/>
          <p:nvPr/>
        </p:nvSpPr>
        <p:spPr>
          <a:xfrm>
            <a:off x="9702729" y="3619300"/>
            <a:ext cx="2069992" cy="1101925"/>
          </a:xfrm>
          <a:prstGeom prst="roundRect">
            <a:avLst>
              <a:gd name="adj" fmla="val 318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Primo aggiornamento del Piano operativo e nuovo rapporto di monitoraggio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Ottobre 2022</a:t>
            </a:r>
            <a:endParaRPr sz="10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216" name="Google Shape;216;p18"/>
          <p:cNvCxnSpPr>
            <a:stCxn id="208" idx="4"/>
            <a:endCxn id="211" idx="0"/>
          </p:cNvCxnSpPr>
          <p:nvPr/>
        </p:nvCxnSpPr>
        <p:spPr>
          <a:xfrm rot="5400000">
            <a:off x="8422681" y="4208500"/>
            <a:ext cx="1037100" cy="2700"/>
          </a:xfrm>
          <a:prstGeom prst="bentConnector3">
            <a:avLst>
              <a:gd name="adj1" fmla="val 49999"/>
            </a:avLst>
          </a:prstGeom>
          <a:noFill/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17" name="Google Shape;217;p18"/>
          <p:cNvSpPr/>
          <p:nvPr/>
        </p:nvSpPr>
        <p:spPr>
          <a:xfrm>
            <a:off x="8834780" y="4075403"/>
            <a:ext cx="210463" cy="189721"/>
          </a:xfrm>
          <a:prstGeom prst="diamond">
            <a:avLst/>
          </a:prstGeom>
          <a:solidFill>
            <a:schemeClr val="accent4"/>
          </a:solidFill>
          <a:ln w="28575" cap="flat" cmpd="sng">
            <a:solidFill>
              <a:srgbClr val="004E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18" name="Google Shape;218;p18"/>
          <p:cNvCxnSpPr>
            <a:stCxn id="211" idx="6"/>
            <a:endCxn id="214" idx="2"/>
          </p:cNvCxnSpPr>
          <p:nvPr/>
        </p:nvCxnSpPr>
        <p:spPr>
          <a:xfrm rot="10800000" flipH="1">
            <a:off x="9758412" y="4721089"/>
            <a:ext cx="979200" cy="780900"/>
          </a:xfrm>
          <a:prstGeom prst="curvedConnector2">
            <a:avLst/>
          </a:prstGeom>
          <a:noFill/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19" name="Google Shape;219;p18"/>
          <p:cNvSpPr txBox="1"/>
          <p:nvPr/>
        </p:nvSpPr>
        <p:spPr>
          <a:xfrm>
            <a:off x="9784792" y="1209298"/>
            <a:ext cx="1874400" cy="33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Obiettivi strategici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220" name="Google Shape;220;p18"/>
          <p:cNvCxnSpPr>
            <a:stCxn id="214" idx="0"/>
            <a:endCxn id="221" idx="2"/>
          </p:cNvCxnSpPr>
          <p:nvPr/>
        </p:nvCxnSpPr>
        <p:spPr>
          <a:xfrm rot="10800000">
            <a:off x="10726325" y="2286100"/>
            <a:ext cx="11400" cy="1333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dot"/>
            <a:round/>
            <a:headEnd type="none" w="sm" len="sm"/>
            <a:tailEnd type="stealth" w="med" len="med"/>
          </a:ln>
        </p:spPr>
      </p:cxnSp>
      <p:sp>
        <p:nvSpPr>
          <p:cNvPr id="221" name="Google Shape;221;p18"/>
          <p:cNvSpPr txBox="1"/>
          <p:nvPr/>
        </p:nvSpPr>
        <p:spPr>
          <a:xfrm>
            <a:off x="9784792" y="1383326"/>
            <a:ext cx="1882800" cy="9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-IT" sz="4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2026</a:t>
            </a:r>
            <a:endParaRPr sz="32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222" name="Google Shape;222;p18"/>
          <p:cNvSpPr/>
          <p:nvPr/>
        </p:nvSpPr>
        <p:spPr>
          <a:xfrm>
            <a:off x="10560208" y="2832972"/>
            <a:ext cx="338400" cy="33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3" name="Google Shape;223;p18"/>
          <p:cNvSpPr txBox="1"/>
          <p:nvPr/>
        </p:nvSpPr>
        <p:spPr>
          <a:xfrm>
            <a:off x="10905549" y="2703276"/>
            <a:ext cx="1251847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Monitoraggio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aggiornamento annuale</a:t>
            </a:r>
            <a:endParaRPr sz="10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224" name="Google Shape;224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61180" y="2077490"/>
            <a:ext cx="301147" cy="28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295236" y="3126871"/>
            <a:ext cx="316655" cy="29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727691" y="4858339"/>
            <a:ext cx="405799" cy="38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00998" y="2873822"/>
            <a:ext cx="266771" cy="251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2;p32">
            <a:extLst>
              <a:ext uri="{FF2B5EF4-FFF2-40B4-BE49-F238E27FC236}">
                <a16:creationId xmlns:a16="http://schemas.microsoft.com/office/drawing/2014/main" id="{7C3E1EF1-28F5-DB79-1B09-2B092E279B8A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STRATEGIA NAZIONALE PER LE COMPETENZE DIGITALI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303;p32">
            <a:extLst>
              <a:ext uri="{FF2B5EF4-FFF2-40B4-BE49-F238E27FC236}">
                <a16:creationId xmlns:a16="http://schemas.microsoft.com/office/drawing/2014/main" id="{D72161C3-B375-58CC-3C95-9EEC75B4091A}"/>
              </a:ext>
            </a:extLst>
          </p:cNvPr>
          <p:cNvSpPr txBox="1"/>
          <p:nvPr/>
        </p:nvSpPr>
        <p:spPr>
          <a:xfrm>
            <a:off x="481099" y="604709"/>
            <a:ext cx="8172247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Dalla Strategia agli obiettivi strategici 2026</a:t>
            </a:r>
            <a:endParaRPr sz="3467" b="1" kern="0" dirty="0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0222" y="2828600"/>
            <a:ext cx="8531557" cy="353351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9"/>
          <p:cNvSpPr/>
          <p:nvPr/>
        </p:nvSpPr>
        <p:spPr>
          <a:xfrm>
            <a:off x="5730200" y="2394305"/>
            <a:ext cx="872100" cy="868500"/>
          </a:xfrm>
          <a:prstGeom prst="ellipse">
            <a:avLst/>
          </a:prstGeom>
          <a:solidFill>
            <a:srgbClr val="3A484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244" name="Google Shape;24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0517" y="2534764"/>
            <a:ext cx="611475" cy="57738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9"/>
          <p:cNvSpPr/>
          <p:nvPr/>
        </p:nvSpPr>
        <p:spPr>
          <a:xfrm>
            <a:off x="1096697" y="1413840"/>
            <a:ext cx="101391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925" tIns="54225" rIns="108925" bIns="542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L’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del Piano operativo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ha l’obiettivo di indirizzare le 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nuove sfide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sorte a fronte dell’emergenza pandemica e di consentire l’allineamento della Strategia ai cambiamenti determinati dall’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evoluzione del contesto di policy</a:t>
            </a:r>
            <a:endParaRPr sz="1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" name="Google Shape;302;p32">
            <a:extLst>
              <a:ext uri="{FF2B5EF4-FFF2-40B4-BE49-F238E27FC236}">
                <a16:creationId xmlns:a16="http://schemas.microsoft.com/office/drawing/2014/main" id="{F21CB400-D9E1-2996-8980-721F6BD9BD93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STRATEGIA NAZIONALE PER LE COMPETENZE DIGITALI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303;p32">
            <a:extLst>
              <a:ext uri="{FF2B5EF4-FFF2-40B4-BE49-F238E27FC236}">
                <a16:creationId xmlns:a16="http://schemas.microsoft.com/office/drawing/2014/main" id="{7DD27207-6E0F-55DE-2629-241B91B24860}"/>
              </a:ext>
            </a:extLst>
          </p:cNvPr>
          <p:cNvSpPr txBox="1"/>
          <p:nvPr/>
        </p:nvSpPr>
        <p:spPr>
          <a:xfrm>
            <a:off x="481099" y="604709"/>
            <a:ext cx="9880680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Il processo di aggiornamento del Piano Operativo</a:t>
            </a:r>
            <a:endParaRPr sz="3467" b="1" kern="0" dirty="0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8235125" y="1886791"/>
            <a:ext cx="3782100" cy="1830000"/>
          </a:xfrm>
          <a:prstGeom prst="hexagon">
            <a:avLst>
              <a:gd name="adj" fmla="val 10429"/>
              <a:gd name="vf" fmla="val 11547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1" name="Google Shape;261;p20"/>
          <p:cNvSpPr/>
          <p:nvPr/>
        </p:nvSpPr>
        <p:spPr>
          <a:xfrm>
            <a:off x="6048217" y="2885087"/>
            <a:ext cx="2320800" cy="2320800"/>
          </a:xfrm>
          <a:prstGeom prst="ellipse">
            <a:avLst/>
          </a:prstGeom>
          <a:noFill/>
          <a:ln w="571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grpSp>
        <p:nvGrpSpPr>
          <p:cNvPr id="262" name="Google Shape;262;p20"/>
          <p:cNvGrpSpPr/>
          <p:nvPr/>
        </p:nvGrpSpPr>
        <p:grpSpPr>
          <a:xfrm>
            <a:off x="7440523" y="2693819"/>
            <a:ext cx="1088506" cy="1283549"/>
            <a:chOff x="6066356" y="1882562"/>
            <a:chExt cx="1479551" cy="1744663"/>
          </a:xfrm>
        </p:grpSpPr>
        <p:sp>
          <p:nvSpPr>
            <p:cNvPr id="263" name="Google Shape;263;p20"/>
            <p:cNvSpPr/>
            <p:nvPr/>
          </p:nvSpPr>
          <p:spPr>
            <a:xfrm>
              <a:off x="6066356" y="1882562"/>
              <a:ext cx="1479551" cy="1744663"/>
            </a:xfrm>
            <a:custGeom>
              <a:avLst/>
              <a:gdLst/>
              <a:ahLst/>
              <a:cxnLst/>
              <a:rect l="l" t="t" r="r" b="b"/>
              <a:pathLst>
                <a:path w="1479551" h="1744663" extrusionOk="0">
                  <a:moveTo>
                    <a:pt x="1152526" y="0"/>
                  </a:moveTo>
                  <a:lnTo>
                    <a:pt x="1479551" y="555625"/>
                  </a:lnTo>
                  <a:lnTo>
                    <a:pt x="1160464" y="1120775"/>
                  </a:lnTo>
                  <a:lnTo>
                    <a:pt x="656677" y="1123220"/>
                  </a:lnTo>
                  <a:lnTo>
                    <a:pt x="640838" y="1125317"/>
                  </a:lnTo>
                  <a:cubicBezTo>
                    <a:pt x="580181" y="1136911"/>
                    <a:pt x="514750" y="1170152"/>
                    <a:pt x="535422" y="1260814"/>
                  </a:cubicBezTo>
                  <a:lnTo>
                    <a:pt x="549999" y="1299071"/>
                  </a:lnTo>
                  <a:lnTo>
                    <a:pt x="646113" y="1462088"/>
                  </a:lnTo>
                  <a:lnTo>
                    <a:pt x="487363" y="1739901"/>
                  </a:lnTo>
                  <a:lnTo>
                    <a:pt x="165100" y="1744663"/>
                  </a:lnTo>
                  <a:lnTo>
                    <a:pt x="0" y="1465263"/>
                  </a:lnTo>
                  <a:lnTo>
                    <a:pt x="160338" y="1187450"/>
                  </a:lnTo>
                  <a:lnTo>
                    <a:pt x="341829" y="1187450"/>
                  </a:lnTo>
                  <a:lnTo>
                    <a:pt x="364282" y="1180580"/>
                  </a:lnTo>
                  <a:cubicBezTo>
                    <a:pt x="406933" y="1163937"/>
                    <a:pt x="454754" y="1127922"/>
                    <a:pt x="445706" y="1050461"/>
                  </a:cubicBezTo>
                  <a:lnTo>
                    <a:pt x="430066" y="994233"/>
                  </a:lnTo>
                  <a:lnTo>
                    <a:pt x="179388" y="568325"/>
                  </a:lnTo>
                  <a:lnTo>
                    <a:pt x="498476" y="3175"/>
                  </a:lnTo>
                  <a:close/>
                </a:path>
              </a:pathLst>
            </a:custGeom>
            <a:solidFill>
              <a:srgbClr val="00387F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6229079" y="3181015"/>
              <a:ext cx="327000" cy="32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</p:grpSp>
      <p:grpSp>
        <p:nvGrpSpPr>
          <p:cNvPr id="265" name="Google Shape;265;p20"/>
          <p:cNvGrpSpPr/>
          <p:nvPr/>
        </p:nvGrpSpPr>
        <p:grpSpPr>
          <a:xfrm>
            <a:off x="5542650" y="3371213"/>
            <a:ext cx="1466912" cy="826890"/>
            <a:chOff x="3486669" y="2803312"/>
            <a:chExt cx="1993900" cy="1123950"/>
          </a:xfrm>
        </p:grpSpPr>
        <p:sp>
          <p:nvSpPr>
            <p:cNvPr id="266" name="Google Shape;266;p20"/>
            <p:cNvSpPr/>
            <p:nvPr/>
          </p:nvSpPr>
          <p:spPr>
            <a:xfrm>
              <a:off x="3486669" y="2803312"/>
              <a:ext cx="1993900" cy="1123950"/>
            </a:xfrm>
            <a:custGeom>
              <a:avLst/>
              <a:gdLst/>
              <a:ahLst/>
              <a:cxnLst/>
              <a:rect l="l" t="t" r="r" b="b"/>
              <a:pathLst>
                <a:path w="1993900" h="1123950" extrusionOk="0">
                  <a:moveTo>
                    <a:pt x="973138" y="0"/>
                  </a:moveTo>
                  <a:lnTo>
                    <a:pt x="1232904" y="440852"/>
                  </a:lnTo>
                  <a:lnTo>
                    <a:pt x="1243544" y="450611"/>
                  </a:lnTo>
                  <a:cubicBezTo>
                    <a:pt x="1273887" y="474638"/>
                    <a:pt x="1316917" y="495581"/>
                    <a:pt x="1366138" y="480946"/>
                  </a:cubicBezTo>
                  <a:lnTo>
                    <a:pt x="1380836" y="474472"/>
                  </a:lnTo>
                  <a:lnTo>
                    <a:pt x="1509712" y="247650"/>
                  </a:lnTo>
                  <a:lnTo>
                    <a:pt x="1831975" y="247650"/>
                  </a:lnTo>
                  <a:lnTo>
                    <a:pt x="1993900" y="522288"/>
                  </a:lnTo>
                  <a:lnTo>
                    <a:pt x="1836738" y="800101"/>
                  </a:lnTo>
                  <a:lnTo>
                    <a:pt x="1512887" y="804863"/>
                  </a:lnTo>
                  <a:lnTo>
                    <a:pt x="1434758" y="670818"/>
                  </a:lnTo>
                  <a:lnTo>
                    <a:pt x="1428970" y="663919"/>
                  </a:lnTo>
                  <a:cubicBezTo>
                    <a:pt x="1388557" y="622269"/>
                    <a:pt x="1332185" y="592223"/>
                    <a:pt x="1268351" y="638641"/>
                  </a:cubicBezTo>
                  <a:lnTo>
                    <a:pt x="1247247" y="657447"/>
                  </a:lnTo>
                  <a:lnTo>
                    <a:pt x="979488" y="1120775"/>
                  </a:lnTo>
                  <a:lnTo>
                    <a:pt x="330200" y="1123950"/>
                  </a:lnTo>
                  <a:lnTo>
                    <a:pt x="0" y="568325"/>
                  </a:lnTo>
                  <a:lnTo>
                    <a:pt x="322263" y="7938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5001235" y="3162101"/>
              <a:ext cx="327000" cy="32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</p:grpSp>
      <p:sp>
        <p:nvSpPr>
          <p:cNvPr id="268" name="Google Shape;268;p20"/>
          <p:cNvSpPr/>
          <p:nvPr/>
        </p:nvSpPr>
        <p:spPr>
          <a:xfrm>
            <a:off x="7116953" y="3385201"/>
            <a:ext cx="251101" cy="251101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89" y="46"/>
                </a:moveTo>
                <a:cubicBezTo>
                  <a:pt x="87" y="46"/>
                  <a:pt x="87" y="46"/>
                  <a:pt x="87" y="46"/>
                </a:cubicBezTo>
                <a:cubicBezTo>
                  <a:pt x="87" y="57"/>
                  <a:pt x="82" y="67"/>
                  <a:pt x="74" y="75"/>
                </a:cubicBezTo>
                <a:cubicBezTo>
                  <a:pt x="67" y="82"/>
                  <a:pt x="57" y="87"/>
                  <a:pt x="45" y="87"/>
                </a:cubicBezTo>
                <a:cubicBezTo>
                  <a:pt x="34" y="87"/>
                  <a:pt x="23" y="82"/>
                  <a:pt x="16" y="75"/>
                </a:cubicBezTo>
                <a:cubicBezTo>
                  <a:pt x="8" y="67"/>
                  <a:pt x="4" y="57"/>
                  <a:pt x="4" y="46"/>
                </a:cubicBezTo>
                <a:cubicBezTo>
                  <a:pt x="4" y="34"/>
                  <a:pt x="8" y="24"/>
                  <a:pt x="16" y="16"/>
                </a:cubicBezTo>
                <a:cubicBezTo>
                  <a:pt x="23" y="9"/>
                  <a:pt x="34" y="4"/>
                  <a:pt x="45" y="4"/>
                </a:cubicBezTo>
                <a:cubicBezTo>
                  <a:pt x="57" y="4"/>
                  <a:pt x="67" y="9"/>
                  <a:pt x="74" y="16"/>
                </a:cubicBezTo>
                <a:cubicBezTo>
                  <a:pt x="82" y="24"/>
                  <a:pt x="87" y="34"/>
                  <a:pt x="87" y="46"/>
                </a:cubicBezTo>
                <a:cubicBezTo>
                  <a:pt x="89" y="46"/>
                  <a:pt x="89" y="46"/>
                  <a:pt x="89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1" y="20"/>
                  <a:pt x="70" y="0"/>
                  <a:pt x="45" y="0"/>
                </a:cubicBezTo>
                <a:cubicBezTo>
                  <a:pt x="20" y="0"/>
                  <a:pt x="0" y="20"/>
                  <a:pt x="0" y="46"/>
                </a:cubicBezTo>
                <a:cubicBezTo>
                  <a:pt x="0" y="71"/>
                  <a:pt x="20" y="91"/>
                  <a:pt x="45" y="91"/>
                </a:cubicBezTo>
                <a:cubicBezTo>
                  <a:pt x="70" y="91"/>
                  <a:pt x="91" y="71"/>
                  <a:pt x="91" y="46"/>
                </a:cubicBezTo>
                <a:lnTo>
                  <a:pt x="89" y="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6575" tIns="18275" rIns="36575" bIns="1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grpSp>
        <p:nvGrpSpPr>
          <p:cNvPr id="269" name="Google Shape;269;p20"/>
          <p:cNvGrpSpPr/>
          <p:nvPr/>
        </p:nvGrpSpPr>
        <p:grpSpPr>
          <a:xfrm>
            <a:off x="6362529" y="2453227"/>
            <a:ext cx="1116535" cy="1263693"/>
            <a:chOff x="4601092" y="1555537"/>
            <a:chExt cx="1517650" cy="1717675"/>
          </a:xfrm>
        </p:grpSpPr>
        <p:sp>
          <p:nvSpPr>
            <p:cNvPr id="270" name="Google Shape;270;p20"/>
            <p:cNvSpPr/>
            <p:nvPr/>
          </p:nvSpPr>
          <p:spPr>
            <a:xfrm>
              <a:off x="4601092" y="1555537"/>
              <a:ext cx="1517650" cy="1717675"/>
            </a:xfrm>
            <a:custGeom>
              <a:avLst/>
              <a:gdLst/>
              <a:ahLst/>
              <a:cxnLst/>
              <a:rect l="l" t="t" r="r" b="b"/>
              <a:pathLst>
                <a:path w="1517650" h="1717675" extrusionOk="0">
                  <a:moveTo>
                    <a:pt x="973138" y="0"/>
                  </a:moveTo>
                  <a:lnTo>
                    <a:pt x="1303338" y="560387"/>
                  </a:lnTo>
                  <a:lnTo>
                    <a:pt x="1061082" y="981652"/>
                  </a:lnTo>
                  <a:lnTo>
                    <a:pt x="1053191" y="998736"/>
                  </a:lnTo>
                  <a:cubicBezTo>
                    <a:pt x="1031548" y="1054740"/>
                    <a:pt x="1023278" y="1127088"/>
                    <a:pt x="1102518" y="1159809"/>
                  </a:cubicBezTo>
                  <a:lnTo>
                    <a:pt x="1109907" y="1162050"/>
                  </a:lnTo>
                  <a:lnTo>
                    <a:pt x="1355725" y="1162050"/>
                  </a:lnTo>
                  <a:lnTo>
                    <a:pt x="1517650" y="1435100"/>
                  </a:lnTo>
                  <a:lnTo>
                    <a:pt x="1360488" y="1714500"/>
                  </a:lnTo>
                  <a:lnTo>
                    <a:pt x="1036637" y="1717675"/>
                  </a:lnTo>
                  <a:lnTo>
                    <a:pt x="871537" y="1439863"/>
                  </a:lnTo>
                  <a:lnTo>
                    <a:pt x="947555" y="1309441"/>
                  </a:lnTo>
                  <a:lnTo>
                    <a:pt x="950592" y="1301045"/>
                  </a:lnTo>
                  <a:cubicBezTo>
                    <a:pt x="964229" y="1256653"/>
                    <a:pt x="975300" y="1173310"/>
                    <a:pt x="885744" y="1133696"/>
                  </a:cubicBezTo>
                  <a:lnTo>
                    <a:pt x="840137" y="1121464"/>
                  </a:lnTo>
                  <a:lnTo>
                    <a:pt x="331787" y="1123950"/>
                  </a:lnTo>
                  <a:lnTo>
                    <a:pt x="0" y="568325"/>
                  </a:lnTo>
                  <a:lnTo>
                    <a:pt x="323850" y="7937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5634556" y="2830299"/>
              <a:ext cx="327000" cy="32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</p:grpSp>
      <p:grpSp>
        <p:nvGrpSpPr>
          <p:cNvPr id="272" name="Google Shape;272;p20"/>
          <p:cNvGrpSpPr/>
          <p:nvPr/>
        </p:nvGrpSpPr>
        <p:grpSpPr>
          <a:xfrm>
            <a:off x="7456874" y="3854734"/>
            <a:ext cx="1463409" cy="826890"/>
            <a:chOff x="6088580" y="3460537"/>
            <a:chExt cx="1989138" cy="1123950"/>
          </a:xfrm>
        </p:grpSpPr>
        <p:sp>
          <p:nvSpPr>
            <p:cNvPr id="273" name="Google Shape;273;p20"/>
            <p:cNvSpPr/>
            <p:nvPr/>
          </p:nvSpPr>
          <p:spPr>
            <a:xfrm>
              <a:off x="6088580" y="3460537"/>
              <a:ext cx="1989138" cy="1123950"/>
            </a:xfrm>
            <a:custGeom>
              <a:avLst/>
              <a:gdLst/>
              <a:ahLst/>
              <a:cxnLst/>
              <a:rect l="l" t="t" r="r" b="b"/>
              <a:pathLst>
                <a:path w="1989138" h="1123950" extrusionOk="0">
                  <a:moveTo>
                    <a:pt x="1658938" y="0"/>
                  </a:moveTo>
                  <a:lnTo>
                    <a:pt x="1989138" y="557213"/>
                  </a:lnTo>
                  <a:lnTo>
                    <a:pt x="1666876" y="1120775"/>
                  </a:lnTo>
                  <a:lnTo>
                    <a:pt x="1017588" y="1123950"/>
                  </a:lnTo>
                  <a:lnTo>
                    <a:pt x="771907" y="710545"/>
                  </a:lnTo>
                  <a:lnTo>
                    <a:pt x="769470" y="707521"/>
                  </a:lnTo>
                  <a:cubicBezTo>
                    <a:pt x="746999" y="681352"/>
                    <a:pt x="693941" y="631290"/>
                    <a:pt x="629005" y="649495"/>
                  </a:cubicBezTo>
                  <a:lnTo>
                    <a:pt x="592347" y="668509"/>
                  </a:lnTo>
                  <a:lnTo>
                    <a:pt x="484188" y="854075"/>
                  </a:lnTo>
                  <a:lnTo>
                    <a:pt x="165100" y="857250"/>
                  </a:lnTo>
                  <a:lnTo>
                    <a:pt x="0" y="579438"/>
                  </a:lnTo>
                  <a:lnTo>
                    <a:pt x="161925" y="301625"/>
                  </a:lnTo>
                  <a:lnTo>
                    <a:pt x="481013" y="301625"/>
                  </a:lnTo>
                  <a:lnTo>
                    <a:pt x="606080" y="509669"/>
                  </a:lnTo>
                  <a:lnTo>
                    <a:pt x="620191" y="517799"/>
                  </a:lnTo>
                  <a:cubicBezTo>
                    <a:pt x="651703" y="528847"/>
                    <a:pt x="687891" y="524386"/>
                    <a:pt x="726585" y="488223"/>
                  </a:cubicBezTo>
                  <a:lnTo>
                    <a:pt x="747636" y="462966"/>
                  </a:lnTo>
                  <a:lnTo>
                    <a:pt x="1009651" y="4762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6240188" y="3873815"/>
              <a:ext cx="327000" cy="32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</p:grpSp>
      <p:grpSp>
        <p:nvGrpSpPr>
          <p:cNvPr id="275" name="Google Shape;275;p20"/>
          <p:cNvGrpSpPr/>
          <p:nvPr/>
        </p:nvGrpSpPr>
        <p:grpSpPr>
          <a:xfrm>
            <a:off x="5951424" y="4068464"/>
            <a:ext cx="1088505" cy="1285884"/>
            <a:chOff x="4042294" y="3751049"/>
            <a:chExt cx="1479550" cy="1747838"/>
          </a:xfrm>
        </p:grpSpPr>
        <p:sp>
          <p:nvSpPr>
            <p:cNvPr id="276" name="Google Shape;276;p20"/>
            <p:cNvSpPr/>
            <p:nvPr/>
          </p:nvSpPr>
          <p:spPr>
            <a:xfrm>
              <a:off x="4042294" y="3751049"/>
              <a:ext cx="1479550" cy="1747838"/>
            </a:xfrm>
            <a:custGeom>
              <a:avLst/>
              <a:gdLst/>
              <a:ahLst/>
              <a:cxnLst/>
              <a:rect l="l" t="t" r="r" b="b"/>
              <a:pathLst>
                <a:path w="1479550" h="1747838" extrusionOk="0">
                  <a:moveTo>
                    <a:pt x="990600" y="0"/>
                  </a:moveTo>
                  <a:lnTo>
                    <a:pt x="1314450" y="0"/>
                  </a:lnTo>
                  <a:lnTo>
                    <a:pt x="1479550" y="274637"/>
                  </a:lnTo>
                  <a:lnTo>
                    <a:pt x="1317625" y="552450"/>
                  </a:lnTo>
                  <a:lnTo>
                    <a:pt x="1190686" y="553700"/>
                  </a:lnTo>
                  <a:lnTo>
                    <a:pt x="1173661" y="557056"/>
                  </a:lnTo>
                  <a:cubicBezTo>
                    <a:pt x="1123406" y="568940"/>
                    <a:pt x="1024311" y="606781"/>
                    <a:pt x="1035636" y="719360"/>
                  </a:cubicBezTo>
                  <a:lnTo>
                    <a:pt x="1038266" y="733478"/>
                  </a:lnTo>
                  <a:lnTo>
                    <a:pt x="1303338" y="1179513"/>
                  </a:lnTo>
                  <a:lnTo>
                    <a:pt x="979488" y="1739901"/>
                  </a:lnTo>
                  <a:lnTo>
                    <a:pt x="330200" y="1747838"/>
                  </a:lnTo>
                  <a:lnTo>
                    <a:pt x="0" y="1187451"/>
                  </a:lnTo>
                  <a:lnTo>
                    <a:pt x="322263" y="627063"/>
                  </a:lnTo>
                  <a:lnTo>
                    <a:pt x="868819" y="624397"/>
                  </a:lnTo>
                  <a:lnTo>
                    <a:pt x="905334" y="603127"/>
                  </a:lnTo>
                  <a:cubicBezTo>
                    <a:pt x="945285" y="569489"/>
                    <a:pt x="962719" y="513557"/>
                    <a:pt x="916230" y="420688"/>
                  </a:cubicBezTo>
                  <a:lnTo>
                    <a:pt x="916890" y="420992"/>
                  </a:lnTo>
                  <a:lnTo>
                    <a:pt x="833437" y="277812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5037992" y="3856619"/>
              <a:ext cx="327000" cy="32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</p:grpSp>
      <p:grpSp>
        <p:nvGrpSpPr>
          <p:cNvPr id="278" name="Google Shape;278;p20"/>
          <p:cNvGrpSpPr/>
          <p:nvPr/>
        </p:nvGrpSpPr>
        <p:grpSpPr>
          <a:xfrm>
            <a:off x="7011897" y="4341759"/>
            <a:ext cx="1094345" cy="1271869"/>
            <a:chOff x="5483744" y="4122523"/>
            <a:chExt cx="1487488" cy="1728788"/>
          </a:xfrm>
        </p:grpSpPr>
        <p:sp>
          <p:nvSpPr>
            <p:cNvPr id="279" name="Google Shape;279;p20"/>
            <p:cNvSpPr/>
            <p:nvPr/>
          </p:nvSpPr>
          <p:spPr>
            <a:xfrm>
              <a:off x="5483744" y="4122523"/>
              <a:ext cx="1487488" cy="1728788"/>
            </a:xfrm>
            <a:custGeom>
              <a:avLst/>
              <a:gdLst/>
              <a:ahLst/>
              <a:cxnLst/>
              <a:rect l="l" t="t" r="r" b="b"/>
              <a:pathLst>
                <a:path w="1487488" h="1728788" extrusionOk="0">
                  <a:moveTo>
                    <a:pt x="481013" y="0"/>
                  </a:moveTo>
                  <a:lnTo>
                    <a:pt x="642938" y="274638"/>
                  </a:lnTo>
                  <a:lnTo>
                    <a:pt x="526007" y="479268"/>
                  </a:lnTo>
                  <a:lnTo>
                    <a:pt x="525446" y="521267"/>
                  </a:lnTo>
                  <a:cubicBezTo>
                    <a:pt x="533156" y="565033"/>
                    <a:pt x="569286" y="602251"/>
                    <a:pt x="665163" y="609307"/>
                  </a:cubicBezTo>
                  <a:lnTo>
                    <a:pt x="662765" y="610869"/>
                  </a:lnTo>
                  <a:lnTo>
                    <a:pt x="1157288" y="604838"/>
                  </a:lnTo>
                  <a:lnTo>
                    <a:pt x="1487488" y="1165226"/>
                  </a:lnTo>
                  <a:lnTo>
                    <a:pt x="1163638" y="1725613"/>
                  </a:lnTo>
                  <a:lnTo>
                    <a:pt x="514350" y="1728788"/>
                  </a:lnTo>
                  <a:lnTo>
                    <a:pt x="184150" y="1173163"/>
                  </a:lnTo>
                  <a:lnTo>
                    <a:pt x="440113" y="728066"/>
                  </a:lnTo>
                  <a:lnTo>
                    <a:pt x="448577" y="686071"/>
                  </a:lnTo>
                  <a:cubicBezTo>
                    <a:pt x="450871" y="643846"/>
                    <a:pt x="437467" y="594689"/>
                    <a:pt x="374676" y="566959"/>
                  </a:cubicBezTo>
                  <a:lnTo>
                    <a:pt x="329055" y="554743"/>
                  </a:lnTo>
                  <a:lnTo>
                    <a:pt x="161925" y="557213"/>
                  </a:lnTo>
                  <a:lnTo>
                    <a:pt x="0" y="282575"/>
                  </a:lnTo>
                  <a:lnTo>
                    <a:pt x="158750" y="4763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5637730" y="4242641"/>
              <a:ext cx="325500" cy="32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</p:grpSp>
      <p:sp>
        <p:nvSpPr>
          <p:cNvPr id="281" name="Google Shape;281;p20"/>
          <p:cNvSpPr txBox="1"/>
          <p:nvPr/>
        </p:nvSpPr>
        <p:spPr>
          <a:xfrm>
            <a:off x="5781368" y="1818458"/>
            <a:ext cx="20457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Apertura della </a:t>
            </a: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finestra di rilevazione</a:t>
            </a: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dei dati</a:t>
            </a: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82" name="Google Shape;282;p20"/>
          <p:cNvSpPr txBox="1"/>
          <p:nvPr/>
        </p:nvSpPr>
        <p:spPr>
          <a:xfrm>
            <a:off x="3452573" y="3422865"/>
            <a:ext cx="2015400" cy="91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Contributo dei partecipanti all’</a:t>
            </a: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Assemblea Nazionale</a:t>
            </a: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di Repubblica Digitale</a:t>
            </a: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83" name="Google Shape;283;p20"/>
          <p:cNvSpPr txBox="1"/>
          <p:nvPr/>
        </p:nvSpPr>
        <p:spPr>
          <a:xfrm>
            <a:off x="3748431" y="4625010"/>
            <a:ext cx="21021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Definizione di nuove progettualità attraverso i </a:t>
            </a: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gruppi di lavoro tematici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84" name="Google Shape;284;p20"/>
          <p:cNvSpPr txBox="1"/>
          <p:nvPr/>
        </p:nvSpPr>
        <p:spPr>
          <a:xfrm>
            <a:off x="6495625" y="5690856"/>
            <a:ext cx="22932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</a:t>
            </a: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del</a:t>
            </a:r>
            <a:endParaRPr sz="12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operativo aggiornato </a:t>
            </a:r>
            <a:endParaRPr sz="12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del rapporto di monitoraggio</a:t>
            </a:r>
            <a:endParaRPr sz="12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85" name="Google Shape;285;p20"/>
          <p:cNvSpPr txBox="1"/>
          <p:nvPr/>
        </p:nvSpPr>
        <p:spPr>
          <a:xfrm>
            <a:off x="9031725" y="3917145"/>
            <a:ext cx="17181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Analisi ed elaborazione</a:t>
            </a: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dei dati raccolti</a:t>
            </a:r>
            <a:endParaRPr sz="12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86" name="Google Shape;286;p20"/>
          <p:cNvSpPr txBox="1"/>
          <p:nvPr/>
        </p:nvSpPr>
        <p:spPr>
          <a:xfrm>
            <a:off x="8700623" y="1997041"/>
            <a:ext cx="2705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b="1" i="0" u="none" strike="noStrike" cap="none">
                <a:solidFill>
                  <a:srgbClr val="00206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Rilevazione dei dati di attuazione</a:t>
            </a:r>
            <a:endParaRPr sz="1300" b="0" i="0" u="none" strike="noStrike" cap="none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87" name="Google Shape;287;p20"/>
          <p:cNvPicPr preferRelativeResize="0"/>
          <p:nvPr/>
        </p:nvPicPr>
        <p:blipFill rotWithShape="1">
          <a:blip r:embed="rId3">
            <a:alphaModFix/>
          </a:blip>
          <a:srcRect l="29319" t="18068" r="29390" b="40211"/>
          <a:stretch/>
        </p:blipFill>
        <p:spPr>
          <a:xfrm>
            <a:off x="6984605" y="3753093"/>
            <a:ext cx="513402" cy="52493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0"/>
          <p:cNvSpPr/>
          <p:nvPr/>
        </p:nvSpPr>
        <p:spPr>
          <a:xfrm rot="2604079">
            <a:off x="6290943" y="3027094"/>
            <a:ext cx="402996" cy="187812"/>
          </a:xfrm>
          <a:prstGeom prst="triangle">
            <a:avLst>
              <a:gd name="adj" fmla="val 50000"/>
            </a:avLst>
          </a:prstGeom>
          <a:solidFill>
            <a:srgbClr val="A6A6A6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9" name="Google Shape;289;p20"/>
          <p:cNvSpPr/>
          <p:nvPr/>
        </p:nvSpPr>
        <p:spPr>
          <a:xfrm>
            <a:off x="7402883" y="5054921"/>
            <a:ext cx="439425" cy="341296"/>
          </a:xfrm>
          <a:custGeom>
            <a:avLst/>
            <a:gdLst/>
            <a:ahLst/>
            <a:cxnLst/>
            <a:rect l="l" t="t" r="r" b="b"/>
            <a:pathLst>
              <a:path w="780" h="612" extrusionOk="0">
                <a:moveTo>
                  <a:pt x="772" y="6"/>
                </a:moveTo>
                <a:cubicBezTo>
                  <a:pt x="766" y="2"/>
                  <a:pt x="760" y="0"/>
                  <a:pt x="753" y="2"/>
                </a:cubicBezTo>
                <a:cubicBezTo>
                  <a:pt x="390" y="85"/>
                  <a:pt x="390" y="85"/>
                  <a:pt x="390" y="85"/>
                </a:cubicBezTo>
                <a:cubicBezTo>
                  <a:pt x="26" y="2"/>
                  <a:pt x="26" y="2"/>
                  <a:pt x="26" y="2"/>
                </a:cubicBezTo>
                <a:cubicBezTo>
                  <a:pt x="20" y="0"/>
                  <a:pt x="13" y="2"/>
                  <a:pt x="8" y="6"/>
                </a:cubicBezTo>
                <a:cubicBezTo>
                  <a:pt x="3" y="10"/>
                  <a:pt x="0" y="16"/>
                  <a:pt x="0" y="23"/>
                </a:cubicBezTo>
                <a:cubicBezTo>
                  <a:pt x="0" y="506"/>
                  <a:pt x="0" y="506"/>
                  <a:pt x="0" y="506"/>
                </a:cubicBezTo>
                <a:cubicBezTo>
                  <a:pt x="0" y="516"/>
                  <a:pt x="7" y="524"/>
                  <a:pt x="17" y="527"/>
                </a:cubicBezTo>
                <a:cubicBezTo>
                  <a:pt x="385" y="612"/>
                  <a:pt x="385" y="612"/>
                  <a:pt x="385" y="612"/>
                </a:cubicBezTo>
                <a:cubicBezTo>
                  <a:pt x="386" y="612"/>
                  <a:pt x="388" y="612"/>
                  <a:pt x="390" y="612"/>
                </a:cubicBezTo>
                <a:cubicBezTo>
                  <a:pt x="391" y="612"/>
                  <a:pt x="393" y="612"/>
                  <a:pt x="395" y="612"/>
                </a:cubicBezTo>
                <a:cubicBezTo>
                  <a:pt x="763" y="527"/>
                  <a:pt x="763" y="527"/>
                  <a:pt x="763" y="527"/>
                </a:cubicBezTo>
                <a:cubicBezTo>
                  <a:pt x="773" y="524"/>
                  <a:pt x="780" y="516"/>
                  <a:pt x="780" y="506"/>
                </a:cubicBezTo>
                <a:cubicBezTo>
                  <a:pt x="780" y="23"/>
                  <a:pt x="780" y="23"/>
                  <a:pt x="780" y="23"/>
                </a:cubicBezTo>
                <a:cubicBezTo>
                  <a:pt x="780" y="16"/>
                  <a:pt x="777" y="10"/>
                  <a:pt x="772" y="6"/>
                </a:cubicBezTo>
                <a:close/>
                <a:moveTo>
                  <a:pt x="368" y="563"/>
                </a:moveTo>
                <a:cubicBezTo>
                  <a:pt x="43" y="488"/>
                  <a:pt x="43" y="488"/>
                  <a:pt x="43" y="488"/>
                </a:cubicBezTo>
                <a:cubicBezTo>
                  <a:pt x="43" y="50"/>
                  <a:pt x="43" y="50"/>
                  <a:pt x="43" y="50"/>
                </a:cubicBezTo>
                <a:cubicBezTo>
                  <a:pt x="368" y="125"/>
                  <a:pt x="368" y="125"/>
                  <a:pt x="368" y="125"/>
                </a:cubicBezTo>
                <a:lnTo>
                  <a:pt x="368" y="563"/>
                </a:lnTo>
                <a:close/>
                <a:moveTo>
                  <a:pt x="432" y="119"/>
                </a:moveTo>
                <a:cubicBezTo>
                  <a:pt x="706" y="56"/>
                  <a:pt x="706" y="56"/>
                  <a:pt x="706" y="56"/>
                </a:cubicBezTo>
                <a:cubicBezTo>
                  <a:pt x="718" y="53"/>
                  <a:pt x="730" y="60"/>
                  <a:pt x="732" y="72"/>
                </a:cubicBezTo>
                <a:cubicBezTo>
                  <a:pt x="735" y="84"/>
                  <a:pt x="728" y="95"/>
                  <a:pt x="716" y="98"/>
                </a:cubicBezTo>
                <a:cubicBezTo>
                  <a:pt x="442" y="161"/>
                  <a:pt x="442" y="161"/>
                  <a:pt x="442" y="161"/>
                </a:cubicBezTo>
                <a:cubicBezTo>
                  <a:pt x="440" y="162"/>
                  <a:pt x="438" y="162"/>
                  <a:pt x="437" y="162"/>
                </a:cubicBezTo>
                <a:cubicBezTo>
                  <a:pt x="427" y="162"/>
                  <a:pt x="418" y="155"/>
                  <a:pt x="416" y="145"/>
                </a:cubicBezTo>
                <a:cubicBezTo>
                  <a:pt x="413" y="133"/>
                  <a:pt x="420" y="122"/>
                  <a:pt x="432" y="119"/>
                </a:cubicBezTo>
                <a:close/>
                <a:moveTo>
                  <a:pt x="432" y="196"/>
                </a:moveTo>
                <a:cubicBezTo>
                  <a:pt x="569" y="165"/>
                  <a:pt x="569" y="165"/>
                  <a:pt x="569" y="165"/>
                </a:cubicBezTo>
                <a:cubicBezTo>
                  <a:pt x="581" y="162"/>
                  <a:pt x="592" y="169"/>
                  <a:pt x="595" y="181"/>
                </a:cubicBezTo>
                <a:cubicBezTo>
                  <a:pt x="598" y="193"/>
                  <a:pt x="590" y="204"/>
                  <a:pt x="579" y="207"/>
                </a:cubicBezTo>
                <a:cubicBezTo>
                  <a:pt x="442" y="239"/>
                  <a:pt x="442" y="239"/>
                  <a:pt x="442" y="239"/>
                </a:cubicBezTo>
                <a:cubicBezTo>
                  <a:pt x="440" y="239"/>
                  <a:pt x="438" y="239"/>
                  <a:pt x="437" y="239"/>
                </a:cubicBezTo>
                <a:cubicBezTo>
                  <a:pt x="427" y="239"/>
                  <a:pt x="418" y="232"/>
                  <a:pt x="416" y="222"/>
                </a:cubicBezTo>
                <a:cubicBezTo>
                  <a:pt x="413" y="211"/>
                  <a:pt x="420" y="199"/>
                  <a:pt x="432" y="196"/>
                </a:cubicBezTo>
                <a:close/>
                <a:moveTo>
                  <a:pt x="737" y="365"/>
                </a:moveTo>
                <a:cubicBezTo>
                  <a:pt x="737" y="372"/>
                  <a:pt x="733" y="378"/>
                  <a:pt x="727" y="381"/>
                </a:cubicBezTo>
                <a:cubicBezTo>
                  <a:pt x="724" y="382"/>
                  <a:pt x="722" y="382"/>
                  <a:pt x="720" y="382"/>
                </a:cubicBezTo>
                <a:cubicBezTo>
                  <a:pt x="715" y="382"/>
                  <a:pt x="711" y="381"/>
                  <a:pt x="708" y="377"/>
                </a:cubicBezTo>
                <a:cubicBezTo>
                  <a:pt x="685" y="355"/>
                  <a:pt x="685" y="355"/>
                  <a:pt x="685" y="355"/>
                </a:cubicBezTo>
                <a:cubicBezTo>
                  <a:pt x="625" y="415"/>
                  <a:pt x="625" y="415"/>
                  <a:pt x="625" y="415"/>
                </a:cubicBezTo>
                <a:cubicBezTo>
                  <a:pt x="618" y="421"/>
                  <a:pt x="609" y="423"/>
                  <a:pt x="600" y="419"/>
                </a:cubicBezTo>
                <a:cubicBezTo>
                  <a:pt x="532" y="387"/>
                  <a:pt x="532" y="387"/>
                  <a:pt x="532" y="387"/>
                </a:cubicBezTo>
                <a:cubicBezTo>
                  <a:pt x="454" y="529"/>
                  <a:pt x="454" y="529"/>
                  <a:pt x="454" y="529"/>
                </a:cubicBezTo>
                <a:cubicBezTo>
                  <a:pt x="450" y="536"/>
                  <a:pt x="443" y="540"/>
                  <a:pt x="435" y="540"/>
                </a:cubicBezTo>
                <a:cubicBezTo>
                  <a:pt x="432" y="540"/>
                  <a:pt x="428" y="540"/>
                  <a:pt x="425" y="538"/>
                </a:cubicBezTo>
                <a:cubicBezTo>
                  <a:pt x="414" y="532"/>
                  <a:pt x="410" y="519"/>
                  <a:pt x="416" y="508"/>
                </a:cubicBezTo>
                <a:cubicBezTo>
                  <a:pt x="503" y="348"/>
                  <a:pt x="503" y="348"/>
                  <a:pt x="503" y="348"/>
                </a:cubicBezTo>
                <a:cubicBezTo>
                  <a:pt x="509" y="338"/>
                  <a:pt x="521" y="334"/>
                  <a:pt x="532" y="339"/>
                </a:cubicBezTo>
                <a:cubicBezTo>
                  <a:pt x="605" y="374"/>
                  <a:pt x="605" y="374"/>
                  <a:pt x="605" y="374"/>
                </a:cubicBezTo>
                <a:cubicBezTo>
                  <a:pt x="654" y="324"/>
                  <a:pt x="654" y="324"/>
                  <a:pt x="654" y="324"/>
                </a:cubicBezTo>
                <a:cubicBezTo>
                  <a:pt x="632" y="301"/>
                  <a:pt x="632" y="301"/>
                  <a:pt x="632" y="301"/>
                </a:cubicBezTo>
                <a:cubicBezTo>
                  <a:pt x="627" y="296"/>
                  <a:pt x="625" y="289"/>
                  <a:pt x="628" y="282"/>
                </a:cubicBezTo>
                <a:cubicBezTo>
                  <a:pt x="631" y="276"/>
                  <a:pt x="637" y="272"/>
                  <a:pt x="644" y="272"/>
                </a:cubicBezTo>
                <a:cubicBezTo>
                  <a:pt x="644" y="272"/>
                  <a:pt x="644" y="272"/>
                  <a:pt x="644" y="272"/>
                </a:cubicBezTo>
                <a:cubicBezTo>
                  <a:pt x="720" y="272"/>
                  <a:pt x="720" y="272"/>
                  <a:pt x="720" y="272"/>
                </a:cubicBezTo>
                <a:cubicBezTo>
                  <a:pt x="730" y="272"/>
                  <a:pt x="737" y="279"/>
                  <a:pt x="737" y="289"/>
                </a:cubicBezTo>
                <a:lnTo>
                  <a:pt x="737" y="365"/>
                </a:lnTo>
                <a:close/>
                <a:moveTo>
                  <a:pt x="298" y="194"/>
                </a:moveTo>
                <a:cubicBezTo>
                  <a:pt x="296" y="194"/>
                  <a:pt x="294" y="194"/>
                  <a:pt x="293" y="194"/>
                </a:cubicBezTo>
                <a:cubicBezTo>
                  <a:pt x="98" y="149"/>
                  <a:pt x="98" y="149"/>
                  <a:pt x="98" y="149"/>
                </a:cubicBezTo>
                <a:cubicBezTo>
                  <a:pt x="86" y="146"/>
                  <a:pt x="79" y="135"/>
                  <a:pt x="82" y="123"/>
                </a:cubicBezTo>
                <a:cubicBezTo>
                  <a:pt x="84" y="111"/>
                  <a:pt x="96" y="104"/>
                  <a:pt x="108" y="107"/>
                </a:cubicBezTo>
                <a:cubicBezTo>
                  <a:pt x="302" y="152"/>
                  <a:pt x="302" y="152"/>
                  <a:pt x="302" y="152"/>
                </a:cubicBezTo>
                <a:cubicBezTo>
                  <a:pt x="314" y="154"/>
                  <a:pt x="321" y="166"/>
                  <a:pt x="319" y="178"/>
                </a:cubicBezTo>
                <a:cubicBezTo>
                  <a:pt x="316" y="188"/>
                  <a:pt x="307" y="194"/>
                  <a:pt x="298" y="194"/>
                </a:cubicBezTo>
                <a:close/>
                <a:moveTo>
                  <a:pt x="167" y="376"/>
                </a:moveTo>
                <a:cubicBezTo>
                  <a:pt x="167" y="277"/>
                  <a:pt x="167" y="277"/>
                  <a:pt x="167" y="277"/>
                </a:cubicBezTo>
                <a:cubicBezTo>
                  <a:pt x="120" y="271"/>
                  <a:pt x="83" y="311"/>
                  <a:pt x="83" y="366"/>
                </a:cubicBezTo>
                <a:cubicBezTo>
                  <a:pt x="83" y="421"/>
                  <a:pt x="120" y="470"/>
                  <a:pt x="167" y="476"/>
                </a:cubicBezTo>
                <a:cubicBezTo>
                  <a:pt x="213" y="481"/>
                  <a:pt x="251" y="441"/>
                  <a:pt x="251" y="386"/>
                </a:cubicBezTo>
                <a:lnTo>
                  <a:pt x="167" y="376"/>
                </a:lnTo>
                <a:close/>
                <a:moveTo>
                  <a:pt x="276" y="361"/>
                </a:moveTo>
                <a:cubicBezTo>
                  <a:pt x="276" y="306"/>
                  <a:pt x="239" y="257"/>
                  <a:pt x="192" y="252"/>
                </a:cubicBezTo>
                <a:cubicBezTo>
                  <a:pt x="192" y="351"/>
                  <a:pt x="192" y="351"/>
                  <a:pt x="192" y="351"/>
                </a:cubicBezTo>
                <a:lnTo>
                  <a:pt x="276" y="36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100" tIns="30050" rIns="60100" bIns="30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0" name="Google Shape;290;p20"/>
          <p:cNvSpPr/>
          <p:nvPr/>
        </p:nvSpPr>
        <p:spPr>
          <a:xfrm>
            <a:off x="6633850" y="2647432"/>
            <a:ext cx="432612" cy="423498"/>
          </a:xfrm>
          <a:custGeom>
            <a:avLst/>
            <a:gdLst/>
            <a:ahLst/>
            <a:cxnLst/>
            <a:rect l="l" t="t" r="r" b="b"/>
            <a:pathLst>
              <a:path w="861" h="860" extrusionOk="0">
                <a:moveTo>
                  <a:pt x="621" y="203"/>
                </a:moveTo>
                <a:cubicBezTo>
                  <a:pt x="457" y="367"/>
                  <a:pt x="457" y="367"/>
                  <a:pt x="457" y="367"/>
                </a:cubicBezTo>
                <a:cubicBezTo>
                  <a:pt x="449" y="364"/>
                  <a:pt x="440" y="362"/>
                  <a:pt x="431" y="362"/>
                </a:cubicBezTo>
                <a:cubicBezTo>
                  <a:pt x="409" y="362"/>
                  <a:pt x="390" y="372"/>
                  <a:pt x="377" y="389"/>
                </a:cubicBezTo>
                <a:cubicBezTo>
                  <a:pt x="222" y="347"/>
                  <a:pt x="222" y="347"/>
                  <a:pt x="222" y="347"/>
                </a:cubicBezTo>
                <a:cubicBezTo>
                  <a:pt x="208" y="343"/>
                  <a:pt x="194" y="352"/>
                  <a:pt x="190" y="366"/>
                </a:cubicBezTo>
                <a:cubicBezTo>
                  <a:pt x="186" y="379"/>
                  <a:pt x="195" y="394"/>
                  <a:pt x="209" y="397"/>
                </a:cubicBezTo>
                <a:cubicBezTo>
                  <a:pt x="364" y="439"/>
                  <a:pt x="364" y="439"/>
                  <a:pt x="364" y="439"/>
                </a:cubicBezTo>
                <a:cubicBezTo>
                  <a:pt x="364" y="445"/>
                  <a:pt x="366" y="451"/>
                  <a:pt x="368" y="456"/>
                </a:cubicBezTo>
                <a:cubicBezTo>
                  <a:pt x="340" y="484"/>
                  <a:pt x="340" y="484"/>
                  <a:pt x="340" y="484"/>
                </a:cubicBezTo>
                <a:cubicBezTo>
                  <a:pt x="330" y="495"/>
                  <a:pt x="330" y="511"/>
                  <a:pt x="340" y="521"/>
                </a:cubicBezTo>
                <a:cubicBezTo>
                  <a:pt x="345" y="526"/>
                  <a:pt x="351" y="529"/>
                  <a:pt x="358" y="529"/>
                </a:cubicBezTo>
                <a:cubicBezTo>
                  <a:pt x="365" y="529"/>
                  <a:pt x="371" y="526"/>
                  <a:pt x="376" y="521"/>
                </a:cubicBezTo>
                <a:cubicBezTo>
                  <a:pt x="405" y="493"/>
                  <a:pt x="405" y="493"/>
                  <a:pt x="405" y="493"/>
                </a:cubicBezTo>
                <a:cubicBezTo>
                  <a:pt x="413" y="496"/>
                  <a:pt x="422" y="498"/>
                  <a:pt x="431" y="498"/>
                </a:cubicBezTo>
                <a:cubicBezTo>
                  <a:pt x="469" y="498"/>
                  <a:pt x="499" y="468"/>
                  <a:pt x="499" y="430"/>
                </a:cubicBezTo>
                <a:cubicBezTo>
                  <a:pt x="499" y="421"/>
                  <a:pt x="497" y="412"/>
                  <a:pt x="494" y="404"/>
                </a:cubicBezTo>
                <a:cubicBezTo>
                  <a:pt x="658" y="239"/>
                  <a:pt x="658" y="239"/>
                  <a:pt x="658" y="239"/>
                </a:cubicBezTo>
                <a:cubicBezTo>
                  <a:pt x="668" y="229"/>
                  <a:pt x="668" y="213"/>
                  <a:pt x="658" y="203"/>
                </a:cubicBezTo>
                <a:cubicBezTo>
                  <a:pt x="648" y="193"/>
                  <a:pt x="632" y="193"/>
                  <a:pt x="621" y="203"/>
                </a:cubicBezTo>
                <a:close/>
                <a:moveTo>
                  <a:pt x="431" y="464"/>
                </a:moveTo>
                <a:cubicBezTo>
                  <a:pt x="413" y="464"/>
                  <a:pt x="397" y="449"/>
                  <a:pt x="397" y="430"/>
                </a:cubicBezTo>
                <a:cubicBezTo>
                  <a:pt x="397" y="412"/>
                  <a:pt x="413" y="396"/>
                  <a:pt x="431" y="396"/>
                </a:cubicBezTo>
                <a:cubicBezTo>
                  <a:pt x="450" y="396"/>
                  <a:pt x="465" y="412"/>
                  <a:pt x="465" y="430"/>
                </a:cubicBezTo>
                <a:cubicBezTo>
                  <a:pt x="465" y="449"/>
                  <a:pt x="450" y="464"/>
                  <a:pt x="431" y="464"/>
                </a:cubicBezTo>
                <a:close/>
                <a:moveTo>
                  <a:pt x="431" y="0"/>
                </a:moveTo>
                <a:cubicBezTo>
                  <a:pt x="193" y="0"/>
                  <a:pt x="0" y="192"/>
                  <a:pt x="0" y="430"/>
                </a:cubicBezTo>
                <a:cubicBezTo>
                  <a:pt x="0" y="668"/>
                  <a:pt x="193" y="860"/>
                  <a:pt x="431" y="860"/>
                </a:cubicBezTo>
                <a:cubicBezTo>
                  <a:pt x="669" y="860"/>
                  <a:pt x="861" y="668"/>
                  <a:pt x="861" y="430"/>
                </a:cubicBezTo>
                <a:cubicBezTo>
                  <a:pt x="861" y="192"/>
                  <a:pt x="669" y="0"/>
                  <a:pt x="431" y="0"/>
                </a:cubicBezTo>
                <a:close/>
                <a:moveTo>
                  <a:pt x="452" y="790"/>
                </a:moveTo>
                <a:cubicBezTo>
                  <a:pt x="452" y="747"/>
                  <a:pt x="452" y="747"/>
                  <a:pt x="452" y="747"/>
                </a:cubicBezTo>
                <a:cubicBezTo>
                  <a:pt x="452" y="735"/>
                  <a:pt x="443" y="725"/>
                  <a:pt x="431" y="725"/>
                </a:cubicBezTo>
                <a:cubicBezTo>
                  <a:pt x="419" y="725"/>
                  <a:pt x="409" y="735"/>
                  <a:pt x="409" y="747"/>
                </a:cubicBezTo>
                <a:cubicBezTo>
                  <a:pt x="409" y="790"/>
                  <a:pt x="409" y="790"/>
                  <a:pt x="409" y="790"/>
                </a:cubicBezTo>
                <a:cubicBezTo>
                  <a:pt x="227" y="779"/>
                  <a:pt x="82" y="633"/>
                  <a:pt x="71" y="452"/>
                </a:cubicBezTo>
                <a:cubicBezTo>
                  <a:pt x="114" y="452"/>
                  <a:pt x="114" y="452"/>
                  <a:pt x="114" y="452"/>
                </a:cubicBezTo>
                <a:cubicBezTo>
                  <a:pt x="126" y="452"/>
                  <a:pt x="136" y="442"/>
                  <a:pt x="136" y="430"/>
                </a:cubicBezTo>
                <a:cubicBezTo>
                  <a:pt x="136" y="418"/>
                  <a:pt x="126" y="408"/>
                  <a:pt x="114" y="408"/>
                </a:cubicBezTo>
                <a:cubicBezTo>
                  <a:pt x="71" y="408"/>
                  <a:pt x="71" y="408"/>
                  <a:pt x="71" y="408"/>
                </a:cubicBezTo>
                <a:cubicBezTo>
                  <a:pt x="82" y="227"/>
                  <a:pt x="227" y="81"/>
                  <a:pt x="409" y="70"/>
                </a:cubicBezTo>
                <a:cubicBezTo>
                  <a:pt x="409" y="113"/>
                  <a:pt x="409" y="113"/>
                  <a:pt x="409" y="113"/>
                </a:cubicBezTo>
                <a:cubicBezTo>
                  <a:pt x="409" y="125"/>
                  <a:pt x="419" y="135"/>
                  <a:pt x="431" y="135"/>
                </a:cubicBezTo>
                <a:cubicBezTo>
                  <a:pt x="443" y="135"/>
                  <a:pt x="452" y="125"/>
                  <a:pt x="452" y="113"/>
                </a:cubicBezTo>
                <a:cubicBezTo>
                  <a:pt x="452" y="70"/>
                  <a:pt x="452" y="70"/>
                  <a:pt x="452" y="70"/>
                </a:cubicBezTo>
                <a:cubicBezTo>
                  <a:pt x="634" y="81"/>
                  <a:pt x="780" y="227"/>
                  <a:pt x="791" y="408"/>
                </a:cubicBezTo>
                <a:cubicBezTo>
                  <a:pt x="747" y="408"/>
                  <a:pt x="747" y="408"/>
                  <a:pt x="747" y="408"/>
                </a:cubicBezTo>
                <a:cubicBezTo>
                  <a:pt x="735" y="408"/>
                  <a:pt x="726" y="418"/>
                  <a:pt x="726" y="430"/>
                </a:cubicBezTo>
                <a:cubicBezTo>
                  <a:pt x="726" y="442"/>
                  <a:pt x="735" y="452"/>
                  <a:pt x="747" y="452"/>
                </a:cubicBezTo>
                <a:cubicBezTo>
                  <a:pt x="791" y="452"/>
                  <a:pt x="791" y="452"/>
                  <a:pt x="791" y="452"/>
                </a:cubicBezTo>
                <a:cubicBezTo>
                  <a:pt x="780" y="633"/>
                  <a:pt x="634" y="779"/>
                  <a:pt x="452" y="79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100" tIns="30050" rIns="60100" bIns="30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1" name="Google Shape;291;p20"/>
          <p:cNvSpPr/>
          <p:nvPr/>
        </p:nvSpPr>
        <p:spPr>
          <a:xfrm>
            <a:off x="7842306" y="2900153"/>
            <a:ext cx="383620" cy="369791"/>
          </a:xfrm>
          <a:custGeom>
            <a:avLst/>
            <a:gdLst/>
            <a:ahLst/>
            <a:cxnLst/>
            <a:rect l="l" t="t" r="r" b="b"/>
            <a:pathLst>
              <a:path w="739" h="609" extrusionOk="0">
                <a:moveTo>
                  <a:pt x="58" y="517"/>
                </a:moveTo>
                <a:cubicBezTo>
                  <a:pt x="90" y="517"/>
                  <a:pt x="116" y="491"/>
                  <a:pt x="116" y="459"/>
                </a:cubicBezTo>
                <a:cubicBezTo>
                  <a:pt x="116" y="458"/>
                  <a:pt x="115" y="456"/>
                  <a:pt x="115" y="454"/>
                </a:cubicBezTo>
                <a:cubicBezTo>
                  <a:pt x="228" y="397"/>
                  <a:pt x="228" y="397"/>
                  <a:pt x="228" y="397"/>
                </a:cubicBezTo>
                <a:cubicBezTo>
                  <a:pt x="238" y="406"/>
                  <a:pt x="251" y="411"/>
                  <a:pt x="265" y="411"/>
                </a:cubicBezTo>
                <a:cubicBezTo>
                  <a:pt x="285" y="411"/>
                  <a:pt x="303" y="401"/>
                  <a:pt x="313" y="386"/>
                </a:cubicBezTo>
                <a:cubicBezTo>
                  <a:pt x="416" y="409"/>
                  <a:pt x="416" y="409"/>
                  <a:pt x="416" y="409"/>
                </a:cubicBezTo>
                <a:cubicBezTo>
                  <a:pt x="421" y="436"/>
                  <a:pt x="445" y="457"/>
                  <a:pt x="473" y="457"/>
                </a:cubicBezTo>
                <a:cubicBezTo>
                  <a:pt x="502" y="457"/>
                  <a:pt x="526" y="436"/>
                  <a:pt x="530" y="409"/>
                </a:cubicBezTo>
                <a:cubicBezTo>
                  <a:pt x="633" y="386"/>
                  <a:pt x="633" y="386"/>
                  <a:pt x="633" y="386"/>
                </a:cubicBezTo>
                <a:cubicBezTo>
                  <a:pt x="644" y="401"/>
                  <a:pt x="661" y="411"/>
                  <a:pt x="681" y="411"/>
                </a:cubicBezTo>
                <a:cubicBezTo>
                  <a:pt x="713" y="411"/>
                  <a:pt x="739" y="385"/>
                  <a:pt x="739" y="353"/>
                </a:cubicBezTo>
                <a:cubicBezTo>
                  <a:pt x="739" y="321"/>
                  <a:pt x="713" y="295"/>
                  <a:pt x="681" y="295"/>
                </a:cubicBezTo>
                <a:cubicBezTo>
                  <a:pt x="652" y="295"/>
                  <a:pt x="629" y="316"/>
                  <a:pt x="624" y="344"/>
                </a:cubicBezTo>
                <a:cubicBezTo>
                  <a:pt x="521" y="366"/>
                  <a:pt x="521" y="366"/>
                  <a:pt x="521" y="366"/>
                </a:cubicBezTo>
                <a:cubicBezTo>
                  <a:pt x="511" y="351"/>
                  <a:pt x="493" y="341"/>
                  <a:pt x="473" y="341"/>
                </a:cubicBezTo>
                <a:cubicBezTo>
                  <a:pt x="453" y="341"/>
                  <a:pt x="436" y="351"/>
                  <a:pt x="425" y="366"/>
                </a:cubicBezTo>
                <a:cubicBezTo>
                  <a:pt x="323" y="344"/>
                  <a:pt x="323" y="344"/>
                  <a:pt x="323" y="344"/>
                </a:cubicBezTo>
                <a:cubicBezTo>
                  <a:pt x="318" y="316"/>
                  <a:pt x="294" y="295"/>
                  <a:pt x="265" y="295"/>
                </a:cubicBezTo>
                <a:cubicBezTo>
                  <a:pt x="233" y="295"/>
                  <a:pt x="207" y="321"/>
                  <a:pt x="207" y="353"/>
                </a:cubicBezTo>
                <a:cubicBezTo>
                  <a:pt x="207" y="355"/>
                  <a:pt x="208" y="357"/>
                  <a:pt x="208" y="358"/>
                </a:cubicBezTo>
                <a:cubicBezTo>
                  <a:pt x="121" y="402"/>
                  <a:pt x="121" y="402"/>
                  <a:pt x="121" y="402"/>
                </a:cubicBezTo>
                <a:cubicBezTo>
                  <a:pt x="275" y="172"/>
                  <a:pt x="275" y="172"/>
                  <a:pt x="275" y="172"/>
                </a:cubicBezTo>
                <a:cubicBezTo>
                  <a:pt x="468" y="225"/>
                  <a:pt x="468" y="225"/>
                  <a:pt x="468" y="225"/>
                </a:cubicBezTo>
                <a:cubicBezTo>
                  <a:pt x="474" y="227"/>
                  <a:pt x="481" y="225"/>
                  <a:pt x="486" y="221"/>
                </a:cubicBezTo>
                <a:cubicBezTo>
                  <a:pt x="664" y="90"/>
                  <a:pt x="664" y="90"/>
                  <a:pt x="664" y="90"/>
                </a:cubicBezTo>
                <a:cubicBezTo>
                  <a:pt x="731" y="157"/>
                  <a:pt x="731" y="157"/>
                  <a:pt x="731" y="157"/>
                </a:cubicBezTo>
                <a:cubicBezTo>
                  <a:pt x="731" y="0"/>
                  <a:pt x="731" y="0"/>
                  <a:pt x="731" y="0"/>
                </a:cubicBezTo>
                <a:cubicBezTo>
                  <a:pt x="574" y="0"/>
                  <a:pt x="574" y="0"/>
                  <a:pt x="574" y="0"/>
                </a:cubicBezTo>
                <a:cubicBezTo>
                  <a:pt x="633" y="59"/>
                  <a:pt x="633" y="59"/>
                  <a:pt x="633" y="59"/>
                </a:cubicBezTo>
                <a:cubicBezTo>
                  <a:pt x="469" y="180"/>
                  <a:pt x="469" y="180"/>
                  <a:pt x="469" y="180"/>
                </a:cubicBezTo>
                <a:cubicBezTo>
                  <a:pt x="271" y="126"/>
                  <a:pt x="271" y="126"/>
                  <a:pt x="271" y="126"/>
                </a:cubicBezTo>
                <a:cubicBezTo>
                  <a:pt x="262" y="123"/>
                  <a:pt x="253" y="127"/>
                  <a:pt x="247" y="135"/>
                </a:cubicBezTo>
                <a:cubicBezTo>
                  <a:pt x="69" y="403"/>
                  <a:pt x="69" y="403"/>
                  <a:pt x="69" y="403"/>
                </a:cubicBezTo>
                <a:cubicBezTo>
                  <a:pt x="66" y="402"/>
                  <a:pt x="62" y="401"/>
                  <a:pt x="58" y="401"/>
                </a:cubicBezTo>
                <a:cubicBezTo>
                  <a:pt x="26" y="401"/>
                  <a:pt x="0" y="427"/>
                  <a:pt x="0" y="459"/>
                </a:cubicBezTo>
                <a:cubicBezTo>
                  <a:pt x="0" y="491"/>
                  <a:pt x="26" y="517"/>
                  <a:pt x="58" y="517"/>
                </a:cubicBezTo>
                <a:close/>
                <a:moveTo>
                  <a:pt x="681" y="330"/>
                </a:moveTo>
                <a:cubicBezTo>
                  <a:pt x="694" y="330"/>
                  <a:pt x="704" y="340"/>
                  <a:pt x="704" y="353"/>
                </a:cubicBezTo>
                <a:cubicBezTo>
                  <a:pt x="704" y="366"/>
                  <a:pt x="694" y="377"/>
                  <a:pt x="681" y="377"/>
                </a:cubicBezTo>
                <a:cubicBezTo>
                  <a:pt x="668" y="377"/>
                  <a:pt x="658" y="366"/>
                  <a:pt x="658" y="353"/>
                </a:cubicBezTo>
                <a:cubicBezTo>
                  <a:pt x="658" y="340"/>
                  <a:pt x="668" y="330"/>
                  <a:pt x="681" y="330"/>
                </a:cubicBezTo>
                <a:close/>
                <a:moveTo>
                  <a:pt x="473" y="376"/>
                </a:moveTo>
                <a:cubicBezTo>
                  <a:pt x="486" y="376"/>
                  <a:pt x="497" y="386"/>
                  <a:pt x="497" y="399"/>
                </a:cubicBezTo>
                <a:cubicBezTo>
                  <a:pt x="497" y="412"/>
                  <a:pt x="486" y="422"/>
                  <a:pt x="473" y="422"/>
                </a:cubicBezTo>
                <a:cubicBezTo>
                  <a:pt x="460" y="422"/>
                  <a:pt x="450" y="412"/>
                  <a:pt x="450" y="399"/>
                </a:cubicBezTo>
                <a:cubicBezTo>
                  <a:pt x="450" y="386"/>
                  <a:pt x="460" y="376"/>
                  <a:pt x="473" y="376"/>
                </a:cubicBezTo>
                <a:close/>
                <a:moveTo>
                  <a:pt x="265" y="330"/>
                </a:moveTo>
                <a:cubicBezTo>
                  <a:pt x="278" y="330"/>
                  <a:pt x="289" y="340"/>
                  <a:pt x="289" y="353"/>
                </a:cubicBezTo>
                <a:cubicBezTo>
                  <a:pt x="289" y="366"/>
                  <a:pt x="278" y="377"/>
                  <a:pt x="265" y="377"/>
                </a:cubicBezTo>
                <a:cubicBezTo>
                  <a:pt x="253" y="377"/>
                  <a:pt x="242" y="366"/>
                  <a:pt x="242" y="353"/>
                </a:cubicBezTo>
                <a:cubicBezTo>
                  <a:pt x="242" y="340"/>
                  <a:pt x="253" y="330"/>
                  <a:pt x="265" y="330"/>
                </a:cubicBezTo>
                <a:close/>
                <a:moveTo>
                  <a:pt x="704" y="566"/>
                </a:moveTo>
                <a:cubicBezTo>
                  <a:pt x="35" y="566"/>
                  <a:pt x="35" y="566"/>
                  <a:pt x="35" y="566"/>
                </a:cubicBezTo>
                <a:cubicBezTo>
                  <a:pt x="23" y="566"/>
                  <a:pt x="13" y="576"/>
                  <a:pt x="13" y="588"/>
                </a:cubicBezTo>
                <a:cubicBezTo>
                  <a:pt x="13" y="600"/>
                  <a:pt x="23" y="609"/>
                  <a:pt x="35" y="609"/>
                </a:cubicBezTo>
                <a:cubicBezTo>
                  <a:pt x="704" y="609"/>
                  <a:pt x="704" y="609"/>
                  <a:pt x="704" y="609"/>
                </a:cubicBezTo>
                <a:cubicBezTo>
                  <a:pt x="716" y="609"/>
                  <a:pt x="726" y="600"/>
                  <a:pt x="726" y="588"/>
                </a:cubicBezTo>
                <a:cubicBezTo>
                  <a:pt x="726" y="576"/>
                  <a:pt x="716" y="566"/>
                  <a:pt x="704" y="56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100" tIns="30050" rIns="60100" bIns="30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8235117" y="4019443"/>
            <a:ext cx="429048" cy="499222"/>
          </a:xfrm>
          <a:custGeom>
            <a:avLst/>
            <a:gdLst/>
            <a:ahLst/>
            <a:cxnLst/>
            <a:rect l="l" t="t" r="r" b="b"/>
            <a:pathLst>
              <a:path w="529" h="591" extrusionOk="0">
                <a:moveTo>
                  <a:pt x="492" y="350"/>
                </a:moveTo>
                <a:cubicBezTo>
                  <a:pt x="492" y="350"/>
                  <a:pt x="492" y="350"/>
                  <a:pt x="492" y="350"/>
                </a:cubicBezTo>
                <a:cubicBezTo>
                  <a:pt x="492" y="227"/>
                  <a:pt x="492" y="227"/>
                  <a:pt x="492" y="227"/>
                </a:cubicBezTo>
                <a:cubicBezTo>
                  <a:pt x="492" y="221"/>
                  <a:pt x="489" y="215"/>
                  <a:pt x="484" y="211"/>
                </a:cubicBezTo>
                <a:cubicBezTo>
                  <a:pt x="478" y="208"/>
                  <a:pt x="472" y="207"/>
                  <a:pt x="466" y="209"/>
                </a:cubicBezTo>
                <a:cubicBezTo>
                  <a:pt x="430" y="223"/>
                  <a:pt x="430" y="223"/>
                  <a:pt x="430" y="223"/>
                </a:cubicBezTo>
                <a:cubicBezTo>
                  <a:pt x="415" y="191"/>
                  <a:pt x="384" y="167"/>
                  <a:pt x="343" y="167"/>
                </a:cubicBezTo>
                <a:cubicBezTo>
                  <a:pt x="184" y="167"/>
                  <a:pt x="184" y="167"/>
                  <a:pt x="184" y="167"/>
                </a:cubicBezTo>
                <a:cubicBezTo>
                  <a:pt x="146" y="167"/>
                  <a:pt x="113" y="189"/>
                  <a:pt x="98" y="222"/>
                </a:cubicBezTo>
                <a:cubicBezTo>
                  <a:pt x="63" y="209"/>
                  <a:pt x="63" y="209"/>
                  <a:pt x="63" y="209"/>
                </a:cubicBezTo>
                <a:cubicBezTo>
                  <a:pt x="57" y="207"/>
                  <a:pt x="50" y="208"/>
                  <a:pt x="45" y="211"/>
                </a:cubicBezTo>
                <a:cubicBezTo>
                  <a:pt x="40" y="215"/>
                  <a:pt x="37" y="221"/>
                  <a:pt x="37" y="227"/>
                </a:cubicBezTo>
                <a:cubicBezTo>
                  <a:pt x="37" y="350"/>
                  <a:pt x="37" y="350"/>
                  <a:pt x="37" y="350"/>
                </a:cubicBezTo>
                <a:cubicBezTo>
                  <a:pt x="37" y="350"/>
                  <a:pt x="37" y="350"/>
                  <a:pt x="37" y="350"/>
                </a:cubicBezTo>
                <a:cubicBezTo>
                  <a:pt x="16" y="350"/>
                  <a:pt x="0" y="366"/>
                  <a:pt x="0" y="387"/>
                </a:cubicBezTo>
                <a:cubicBezTo>
                  <a:pt x="0" y="407"/>
                  <a:pt x="16" y="424"/>
                  <a:pt x="37" y="424"/>
                </a:cubicBezTo>
                <a:cubicBezTo>
                  <a:pt x="37" y="424"/>
                  <a:pt x="37" y="424"/>
                  <a:pt x="37" y="424"/>
                </a:cubicBezTo>
                <a:cubicBezTo>
                  <a:pt x="37" y="493"/>
                  <a:pt x="37" y="493"/>
                  <a:pt x="37" y="493"/>
                </a:cubicBezTo>
                <a:cubicBezTo>
                  <a:pt x="37" y="501"/>
                  <a:pt x="42" y="508"/>
                  <a:pt x="49" y="511"/>
                </a:cubicBezTo>
                <a:cubicBezTo>
                  <a:pt x="170" y="556"/>
                  <a:pt x="170" y="556"/>
                  <a:pt x="170" y="556"/>
                </a:cubicBezTo>
                <a:cubicBezTo>
                  <a:pt x="258" y="590"/>
                  <a:pt x="258" y="590"/>
                  <a:pt x="258" y="590"/>
                </a:cubicBezTo>
                <a:cubicBezTo>
                  <a:pt x="258" y="590"/>
                  <a:pt x="262" y="591"/>
                  <a:pt x="264" y="591"/>
                </a:cubicBezTo>
                <a:cubicBezTo>
                  <a:pt x="266" y="591"/>
                  <a:pt x="269" y="590"/>
                  <a:pt x="270" y="590"/>
                </a:cubicBezTo>
                <a:cubicBezTo>
                  <a:pt x="271" y="590"/>
                  <a:pt x="360" y="556"/>
                  <a:pt x="360" y="556"/>
                </a:cubicBezTo>
                <a:cubicBezTo>
                  <a:pt x="479" y="511"/>
                  <a:pt x="479" y="511"/>
                  <a:pt x="479" y="511"/>
                </a:cubicBezTo>
                <a:cubicBezTo>
                  <a:pt x="487" y="508"/>
                  <a:pt x="492" y="501"/>
                  <a:pt x="492" y="493"/>
                </a:cubicBezTo>
                <a:cubicBezTo>
                  <a:pt x="492" y="424"/>
                  <a:pt x="492" y="424"/>
                  <a:pt x="492" y="424"/>
                </a:cubicBezTo>
                <a:cubicBezTo>
                  <a:pt x="492" y="424"/>
                  <a:pt x="492" y="424"/>
                  <a:pt x="492" y="424"/>
                </a:cubicBezTo>
                <a:cubicBezTo>
                  <a:pt x="512" y="424"/>
                  <a:pt x="529" y="407"/>
                  <a:pt x="529" y="387"/>
                </a:cubicBezTo>
                <a:cubicBezTo>
                  <a:pt x="529" y="366"/>
                  <a:pt x="512" y="350"/>
                  <a:pt x="492" y="350"/>
                </a:cubicBezTo>
                <a:close/>
                <a:moveTo>
                  <a:pt x="245" y="545"/>
                </a:moveTo>
                <a:cubicBezTo>
                  <a:pt x="75" y="480"/>
                  <a:pt x="75" y="480"/>
                  <a:pt x="75" y="480"/>
                </a:cubicBezTo>
                <a:cubicBezTo>
                  <a:pt x="75" y="254"/>
                  <a:pt x="75" y="254"/>
                  <a:pt x="75" y="254"/>
                </a:cubicBezTo>
                <a:cubicBezTo>
                  <a:pt x="245" y="318"/>
                  <a:pt x="245" y="318"/>
                  <a:pt x="245" y="318"/>
                </a:cubicBezTo>
                <a:lnTo>
                  <a:pt x="245" y="545"/>
                </a:lnTo>
                <a:close/>
                <a:moveTo>
                  <a:pt x="454" y="480"/>
                </a:moveTo>
                <a:cubicBezTo>
                  <a:pt x="283" y="545"/>
                  <a:pt x="283" y="545"/>
                  <a:pt x="283" y="545"/>
                </a:cubicBezTo>
                <a:cubicBezTo>
                  <a:pt x="283" y="318"/>
                  <a:pt x="283" y="318"/>
                  <a:pt x="283" y="318"/>
                </a:cubicBezTo>
                <a:cubicBezTo>
                  <a:pt x="454" y="254"/>
                  <a:pt x="454" y="254"/>
                  <a:pt x="454" y="254"/>
                </a:cubicBezTo>
                <a:lnTo>
                  <a:pt x="454" y="480"/>
                </a:lnTo>
                <a:close/>
                <a:moveTo>
                  <a:pt x="265" y="150"/>
                </a:moveTo>
                <a:cubicBezTo>
                  <a:pt x="306" y="150"/>
                  <a:pt x="340" y="117"/>
                  <a:pt x="340" y="75"/>
                </a:cubicBezTo>
                <a:cubicBezTo>
                  <a:pt x="340" y="34"/>
                  <a:pt x="306" y="0"/>
                  <a:pt x="265" y="0"/>
                </a:cubicBezTo>
                <a:cubicBezTo>
                  <a:pt x="223" y="0"/>
                  <a:pt x="190" y="34"/>
                  <a:pt x="190" y="75"/>
                </a:cubicBezTo>
                <a:cubicBezTo>
                  <a:pt x="190" y="117"/>
                  <a:pt x="223" y="150"/>
                  <a:pt x="265" y="1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100" tIns="30050" rIns="60100" bIns="30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3" name="Google Shape;293;p20"/>
          <p:cNvSpPr/>
          <p:nvPr/>
        </p:nvSpPr>
        <p:spPr>
          <a:xfrm>
            <a:off x="6150689" y="4745796"/>
            <a:ext cx="586180" cy="343268"/>
          </a:xfrm>
          <a:custGeom>
            <a:avLst/>
            <a:gdLst/>
            <a:ahLst/>
            <a:cxnLst/>
            <a:rect l="l" t="t" r="r" b="b"/>
            <a:pathLst>
              <a:path w="227" h="119" extrusionOk="0">
                <a:moveTo>
                  <a:pt x="60" y="25"/>
                </a:moveTo>
                <a:cubicBezTo>
                  <a:pt x="66" y="25"/>
                  <a:pt x="72" y="20"/>
                  <a:pt x="72" y="14"/>
                </a:cubicBezTo>
                <a:cubicBezTo>
                  <a:pt x="72" y="8"/>
                  <a:pt x="66" y="3"/>
                  <a:pt x="60" y="3"/>
                </a:cubicBezTo>
                <a:cubicBezTo>
                  <a:pt x="54" y="3"/>
                  <a:pt x="49" y="8"/>
                  <a:pt x="49" y="14"/>
                </a:cubicBezTo>
                <a:cubicBezTo>
                  <a:pt x="49" y="20"/>
                  <a:pt x="54" y="25"/>
                  <a:pt x="60" y="25"/>
                </a:cubicBezTo>
                <a:close/>
                <a:moveTo>
                  <a:pt x="110" y="23"/>
                </a:moveTo>
                <a:cubicBezTo>
                  <a:pt x="117" y="23"/>
                  <a:pt x="122" y="18"/>
                  <a:pt x="122" y="11"/>
                </a:cubicBezTo>
                <a:cubicBezTo>
                  <a:pt x="122" y="5"/>
                  <a:pt x="117" y="0"/>
                  <a:pt x="110" y="0"/>
                </a:cubicBezTo>
                <a:cubicBezTo>
                  <a:pt x="104" y="0"/>
                  <a:pt x="99" y="5"/>
                  <a:pt x="99" y="11"/>
                </a:cubicBezTo>
                <a:cubicBezTo>
                  <a:pt x="99" y="18"/>
                  <a:pt x="104" y="23"/>
                  <a:pt x="110" y="23"/>
                </a:cubicBezTo>
                <a:close/>
                <a:moveTo>
                  <a:pt x="159" y="25"/>
                </a:moveTo>
                <a:cubicBezTo>
                  <a:pt x="165" y="25"/>
                  <a:pt x="170" y="20"/>
                  <a:pt x="170" y="14"/>
                </a:cubicBezTo>
                <a:cubicBezTo>
                  <a:pt x="170" y="7"/>
                  <a:pt x="165" y="2"/>
                  <a:pt x="159" y="2"/>
                </a:cubicBezTo>
                <a:cubicBezTo>
                  <a:pt x="153" y="2"/>
                  <a:pt x="148" y="7"/>
                  <a:pt x="148" y="14"/>
                </a:cubicBezTo>
                <a:cubicBezTo>
                  <a:pt x="148" y="20"/>
                  <a:pt x="153" y="25"/>
                  <a:pt x="159" y="25"/>
                </a:cubicBezTo>
                <a:close/>
                <a:moveTo>
                  <a:pt x="177" y="53"/>
                </a:moveTo>
                <a:cubicBezTo>
                  <a:pt x="177" y="46"/>
                  <a:pt x="177" y="46"/>
                  <a:pt x="177" y="46"/>
                </a:cubicBezTo>
                <a:cubicBezTo>
                  <a:pt x="177" y="41"/>
                  <a:pt x="175" y="36"/>
                  <a:pt x="172" y="33"/>
                </a:cubicBezTo>
                <a:cubicBezTo>
                  <a:pt x="168" y="29"/>
                  <a:pt x="164" y="28"/>
                  <a:pt x="159" y="28"/>
                </a:cubicBezTo>
                <a:cubicBezTo>
                  <a:pt x="154" y="28"/>
                  <a:pt x="149" y="29"/>
                  <a:pt x="146" y="33"/>
                </a:cubicBezTo>
                <a:cubicBezTo>
                  <a:pt x="142" y="36"/>
                  <a:pt x="140" y="41"/>
                  <a:pt x="140" y="46"/>
                </a:cubicBezTo>
                <a:cubicBezTo>
                  <a:pt x="140" y="48"/>
                  <a:pt x="140" y="48"/>
                  <a:pt x="140" y="48"/>
                </a:cubicBezTo>
                <a:cubicBezTo>
                  <a:pt x="137" y="48"/>
                  <a:pt x="133" y="47"/>
                  <a:pt x="129" y="47"/>
                </a:cubicBezTo>
                <a:cubicBezTo>
                  <a:pt x="129" y="43"/>
                  <a:pt x="129" y="43"/>
                  <a:pt x="129" y="43"/>
                </a:cubicBezTo>
                <a:cubicBezTo>
                  <a:pt x="129" y="38"/>
                  <a:pt x="127" y="34"/>
                  <a:pt x="123" y="30"/>
                </a:cubicBezTo>
                <a:cubicBezTo>
                  <a:pt x="120" y="27"/>
                  <a:pt x="115" y="25"/>
                  <a:pt x="110" y="25"/>
                </a:cubicBezTo>
                <a:cubicBezTo>
                  <a:pt x="105" y="25"/>
                  <a:pt x="101" y="27"/>
                  <a:pt x="97" y="30"/>
                </a:cubicBezTo>
                <a:cubicBezTo>
                  <a:pt x="94" y="34"/>
                  <a:pt x="92" y="38"/>
                  <a:pt x="92" y="43"/>
                </a:cubicBezTo>
                <a:cubicBezTo>
                  <a:pt x="92" y="48"/>
                  <a:pt x="92" y="48"/>
                  <a:pt x="92" y="48"/>
                </a:cubicBezTo>
                <a:cubicBezTo>
                  <a:pt x="87" y="48"/>
                  <a:pt x="83" y="48"/>
                  <a:pt x="79" y="49"/>
                </a:cubicBezTo>
                <a:cubicBezTo>
                  <a:pt x="79" y="46"/>
                  <a:pt x="79" y="46"/>
                  <a:pt x="79" y="46"/>
                </a:cubicBezTo>
                <a:cubicBezTo>
                  <a:pt x="79" y="41"/>
                  <a:pt x="77" y="36"/>
                  <a:pt x="73" y="33"/>
                </a:cubicBezTo>
                <a:cubicBezTo>
                  <a:pt x="70" y="29"/>
                  <a:pt x="65" y="28"/>
                  <a:pt x="60" y="28"/>
                </a:cubicBezTo>
                <a:cubicBezTo>
                  <a:pt x="55" y="28"/>
                  <a:pt x="51" y="29"/>
                  <a:pt x="47" y="33"/>
                </a:cubicBezTo>
                <a:cubicBezTo>
                  <a:pt x="44" y="36"/>
                  <a:pt x="42" y="41"/>
                  <a:pt x="42" y="46"/>
                </a:cubicBezTo>
                <a:cubicBezTo>
                  <a:pt x="42" y="55"/>
                  <a:pt x="42" y="55"/>
                  <a:pt x="42" y="55"/>
                </a:cubicBezTo>
                <a:cubicBezTo>
                  <a:pt x="17" y="62"/>
                  <a:pt x="0" y="72"/>
                  <a:pt x="0" y="83"/>
                </a:cubicBezTo>
                <a:cubicBezTo>
                  <a:pt x="0" y="94"/>
                  <a:pt x="17" y="104"/>
                  <a:pt x="42" y="111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42" y="101"/>
                  <a:pt x="44" y="96"/>
                  <a:pt x="47" y="93"/>
                </a:cubicBezTo>
                <a:cubicBezTo>
                  <a:pt x="51" y="89"/>
                  <a:pt x="55" y="88"/>
                  <a:pt x="60" y="88"/>
                </a:cubicBezTo>
                <a:cubicBezTo>
                  <a:pt x="65" y="88"/>
                  <a:pt x="70" y="89"/>
                  <a:pt x="73" y="93"/>
                </a:cubicBezTo>
                <a:cubicBezTo>
                  <a:pt x="77" y="96"/>
                  <a:pt x="79" y="101"/>
                  <a:pt x="79" y="106"/>
                </a:cubicBezTo>
                <a:cubicBezTo>
                  <a:pt x="79" y="117"/>
                  <a:pt x="79" y="117"/>
                  <a:pt x="79" y="117"/>
                </a:cubicBezTo>
                <a:cubicBezTo>
                  <a:pt x="83" y="117"/>
                  <a:pt x="87" y="118"/>
                  <a:pt x="92" y="118"/>
                </a:cubicBezTo>
                <a:cubicBezTo>
                  <a:pt x="92" y="111"/>
                  <a:pt x="92" y="111"/>
                  <a:pt x="92" y="111"/>
                </a:cubicBezTo>
                <a:cubicBezTo>
                  <a:pt x="92" y="106"/>
                  <a:pt x="94" y="102"/>
                  <a:pt x="97" y="98"/>
                </a:cubicBezTo>
                <a:cubicBezTo>
                  <a:pt x="101" y="95"/>
                  <a:pt x="105" y="93"/>
                  <a:pt x="110" y="93"/>
                </a:cubicBezTo>
                <a:cubicBezTo>
                  <a:pt x="115" y="93"/>
                  <a:pt x="120" y="95"/>
                  <a:pt x="123" y="98"/>
                </a:cubicBezTo>
                <a:cubicBezTo>
                  <a:pt x="127" y="102"/>
                  <a:pt x="129" y="106"/>
                  <a:pt x="129" y="111"/>
                </a:cubicBezTo>
                <a:cubicBezTo>
                  <a:pt x="129" y="119"/>
                  <a:pt x="129" y="119"/>
                  <a:pt x="129" y="119"/>
                </a:cubicBezTo>
                <a:cubicBezTo>
                  <a:pt x="133" y="118"/>
                  <a:pt x="137" y="118"/>
                  <a:pt x="140" y="118"/>
                </a:cubicBezTo>
                <a:cubicBezTo>
                  <a:pt x="140" y="106"/>
                  <a:pt x="140" y="106"/>
                  <a:pt x="140" y="106"/>
                </a:cubicBezTo>
                <a:cubicBezTo>
                  <a:pt x="140" y="101"/>
                  <a:pt x="142" y="96"/>
                  <a:pt x="146" y="93"/>
                </a:cubicBezTo>
                <a:cubicBezTo>
                  <a:pt x="149" y="89"/>
                  <a:pt x="154" y="88"/>
                  <a:pt x="159" y="88"/>
                </a:cubicBezTo>
                <a:cubicBezTo>
                  <a:pt x="164" y="88"/>
                  <a:pt x="168" y="89"/>
                  <a:pt x="172" y="93"/>
                </a:cubicBezTo>
                <a:cubicBezTo>
                  <a:pt x="175" y="96"/>
                  <a:pt x="177" y="101"/>
                  <a:pt x="177" y="106"/>
                </a:cubicBezTo>
                <a:cubicBezTo>
                  <a:pt x="177" y="113"/>
                  <a:pt x="177" y="113"/>
                  <a:pt x="177" y="113"/>
                </a:cubicBezTo>
                <a:cubicBezTo>
                  <a:pt x="207" y="106"/>
                  <a:pt x="227" y="95"/>
                  <a:pt x="227" y="83"/>
                </a:cubicBezTo>
                <a:cubicBezTo>
                  <a:pt x="227" y="70"/>
                  <a:pt x="207" y="59"/>
                  <a:pt x="177" y="53"/>
                </a:cubicBezTo>
                <a:close/>
                <a:moveTo>
                  <a:pt x="60" y="85"/>
                </a:moveTo>
                <a:cubicBezTo>
                  <a:pt x="54" y="85"/>
                  <a:pt x="49" y="80"/>
                  <a:pt x="49" y="74"/>
                </a:cubicBezTo>
                <a:cubicBezTo>
                  <a:pt x="49" y="68"/>
                  <a:pt x="54" y="63"/>
                  <a:pt x="60" y="63"/>
                </a:cubicBezTo>
                <a:cubicBezTo>
                  <a:pt x="66" y="63"/>
                  <a:pt x="72" y="68"/>
                  <a:pt x="72" y="74"/>
                </a:cubicBezTo>
                <a:cubicBezTo>
                  <a:pt x="72" y="80"/>
                  <a:pt x="66" y="85"/>
                  <a:pt x="60" y="85"/>
                </a:cubicBezTo>
                <a:close/>
                <a:moveTo>
                  <a:pt x="110" y="91"/>
                </a:moveTo>
                <a:cubicBezTo>
                  <a:pt x="104" y="91"/>
                  <a:pt x="99" y="86"/>
                  <a:pt x="99" y="79"/>
                </a:cubicBezTo>
                <a:cubicBezTo>
                  <a:pt x="99" y="73"/>
                  <a:pt x="104" y="68"/>
                  <a:pt x="110" y="68"/>
                </a:cubicBezTo>
                <a:cubicBezTo>
                  <a:pt x="117" y="68"/>
                  <a:pt x="122" y="73"/>
                  <a:pt x="122" y="79"/>
                </a:cubicBezTo>
                <a:cubicBezTo>
                  <a:pt x="122" y="86"/>
                  <a:pt x="117" y="91"/>
                  <a:pt x="110" y="91"/>
                </a:cubicBezTo>
                <a:close/>
                <a:moveTo>
                  <a:pt x="159" y="85"/>
                </a:moveTo>
                <a:cubicBezTo>
                  <a:pt x="153" y="85"/>
                  <a:pt x="148" y="80"/>
                  <a:pt x="148" y="74"/>
                </a:cubicBezTo>
                <a:cubicBezTo>
                  <a:pt x="148" y="68"/>
                  <a:pt x="153" y="62"/>
                  <a:pt x="159" y="62"/>
                </a:cubicBezTo>
                <a:cubicBezTo>
                  <a:pt x="165" y="62"/>
                  <a:pt x="170" y="68"/>
                  <a:pt x="170" y="74"/>
                </a:cubicBezTo>
                <a:cubicBezTo>
                  <a:pt x="170" y="80"/>
                  <a:pt x="165" y="85"/>
                  <a:pt x="159" y="8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94" name="Google Shape;294;p20" descr="Social network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7778" y="3404539"/>
            <a:ext cx="724306" cy="69825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0"/>
          <p:cNvSpPr txBox="1"/>
          <p:nvPr/>
        </p:nvSpPr>
        <p:spPr>
          <a:xfrm>
            <a:off x="8629650" y="2326916"/>
            <a:ext cx="30102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Titillium Web ExtraLight"/>
              <a:buChar char="➔"/>
            </a:pPr>
            <a:r>
              <a:rPr lang="it-IT" sz="1300" i="0" u="none" strike="noStrike" cap="none">
                <a:solidFill>
                  <a:srgbClr val="262626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Raggiungimento dei target previsti e progresso rispetto agli altri Paesi europei</a:t>
            </a:r>
            <a:endParaRPr sz="13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Titillium Web ExtraLight"/>
              <a:buChar char="➔"/>
            </a:pPr>
            <a:r>
              <a:rPr lang="it-IT" sz="1300" i="0" u="none" strike="noStrike" cap="none">
                <a:solidFill>
                  <a:srgbClr val="262626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Copertura tra azioni e indicatori di impatto</a:t>
            </a:r>
            <a:endParaRPr sz="13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Titillium Web ExtraLight"/>
              <a:buChar char="➔"/>
            </a:pPr>
            <a:r>
              <a:rPr lang="it-IT" sz="1300" i="0" u="none" strike="noStrike" cap="none">
                <a:solidFill>
                  <a:srgbClr val="262626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Stato di attuazione delle iniziative</a:t>
            </a:r>
            <a:endParaRPr sz="13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311474" y="2048291"/>
            <a:ext cx="2657700" cy="4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925" tIns="54225" rIns="108925" bIns="542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Il 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ciclo di monitoraggio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prevede la 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rilevazione annuale 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dell’avanzamento del Piano, misurato attraverso gli 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indicatori di impatto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la 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verifica della copertura tra azioni e obiettivi 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la verifica dello 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stato di attuazione delle azioni 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del Piano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302;p32">
            <a:extLst>
              <a:ext uri="{FF2B5EF4-FFF2-40B4-BE49-F238E27FC236}">
                <a16:creationId xmlns:a16="http://schemas.microsoft.com/office/drawing/2014/main" id="{B686C2BE-7189-24F3-9BCF-EACFEB1DE123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STRATEGIA NAZIONALE PER LE COMPETENZE DIGITALI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303;p32">
            <a:extLst>
              <a:ext uri="{FF2B5EF4-FFF2-40B4-BE49-F238E27FC236}">
                <a16:creationId xmlns:a16="http://schemas.microsoft.com/office/drawing/2014/main" id="{5B45292E-DB2B-3115-3FEA-621A717002E4}"/>
              </a:ext>
            </a:extLst>
          </p:cNvPr>
          <p:cNvSpPr txBox="1"/>
          <p:nvPr/>
        </p:nvSpPr>
        <p:spPr>
          <a:xfrm>
            <a:off x="481099" y="604709"/>
            <a:ext cx="9544644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Il ciclo di monitoraggio del Piano operativo (1/2)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/>
          <p:nvPr/>
        </p:nvSpPr>
        <p:spPr>
          <a:xfrm>
            <a:off x="9127224" y="1685190"/>
            <a:ext cx="2880000" cy="4736771"/>
          </a:xfrm>
          <a:prstGeom prst="roundRect">
            <a:avLst>
              <a:gd name="adj" fmla="val 10492"/>
            </a:avLst>
          </a:prstGeom>
          <a:solidFill>
            <a:srgbClr val="00387F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309" name="Google Shape;309;p21"/>
          <p:cNvSpPr/>
          <p:nvPr/>
        </p:nvSpPr>
        <p:spPr>
          <a:xfrm>
            <a:off x="6164281" y="1687316"/>
            <a:ext cx="2880000" cy="4725717"/>
          </a:xfrm>
          <a:prstGeom prst="roundRect">
            <a:avLst>
              <a:gd name="adj" fmla="val 10492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3193275" y="1697040"/>
            <a:ext cx="2880000" cy="4725717"/>
          </a:xfrm>
          <a:prstGeom prst="roundRect">
            <a:avLst>
              <a:gd name="adj" fmla="val 10492"/>
            </a:avLst>
          </a:prstGeom>
          <a:solidFill>
            <a:srgbClr val="0066CC">
              <a:alpha val="80000"/>
            </a:srgb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311" name="Google Shape;311;p21"/>
          <p:cNvSpPr txBox="1"/>
          <p:nvPr/>
        </p:nvSpPr>
        <p:spPr>
          <a:xfrm>
            <a:off x="9425503" y="1888597"/>
            <a:ext cx="2174400" cy="3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285744" marR="0" lvl="0" indent="-2730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➔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delle azioni e delle milestone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730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➔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degli indicatori di risultato e di impatto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730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➔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delle previsioni e dei target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730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➔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Rapporto di monitoraggio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730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➔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del Piano operativo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12" name="Google Shape;312;p21"/>
          <p:cNvSpPr txBox="1"/>
          <p:nvPr/>
        </p:nvSpPr>
        <p:spPr>
          <a:xfrm>
            <a:off x="6371553" y="1888597"/>
            <a:ext cx="2456700" cy="3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285744" marR="0" lvl="0" indent="-2730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Incontri one-to-one</a:t>
            </a: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7304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Catalogo degli indicatori di impatto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7304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Raccolta dati da fonti secondarie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1" marR="0" lvl="0" indent="-27304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Schede di rilevazione delle azioni</a:t>
            </a: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accent6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13" name="Google Shape;313;p21"/>
          <p:cNvSpPr/>
          <p:nvPr/>
        </p:nvSpPr>
        <p:spPr>
          <a:xfrm>
            <a:off x="224967" y="1697040"/>
            <a:ext cx="2880000" cy="4725717"/>
          </a:xfrm>
          <a:prstGeom prst="roundRect">
            <a:avLst>
              <a:gd name="adj" fmla="val 10492"/>
            </a:avLst>
          </a:prstGeom>
          <a:solidFill>
            <a:srgbClr val="0066CC">
              <a:alpha val="40000"/>
            </a:srgb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314" name="Google Shape;314;p21"/>
          <p:cNvSpPr txBox="1"/>
          <p:nvPr/>
        </p:nvSpPr>
        <p:spPr>
          <a:xfrm>
            <a:off x="323653" y="1292537"/>
            <a:ext cx="257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002E58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Attori coinvolti</a:t>
            </a:r>
            <a:endParaRPr sz="1600" b="0" i="0" u="none" strike="noStrike" cap="none">
              <a:solidFill>
                <a:srgbClr val="002E58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315" name="Google Shape;315;p21"/>
          <p:cNvGrpSpPr/>
          <p:nvPr/>
        </p:nvGrpSpPr>
        <p:grpSpPr>
          <a:xfrm>
            <a:off x="622763" y="5199635"/>
            <a:ext cx="1256210" cy="359991"/>
            <a:chOff x="1992681" y="819337"/>
            <a:chExt cx="734411" cy="270000"/>
          </a:xfrm>
        </p:grpSpPr>
        <p:sp>
          <p:nvSpPr>
            <p:cNvPr id="316" name="Google Shape;316;p21"/>
            <p:cNvSpPr txBox="1"/>
            <p:nvPr/>
          </p:nvSpPr>
          <p:spPr>
            <a:xfrm>
              <a:off x="2295092" y="856430"/>
              <a:ext cx="432000" cy="19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000" tIns="48000" rIns="48000" bIns="48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Invitalia</a:t>
              </a:r>
              <a:endParaRPr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pic>
          <p:nvPicPr>
            <p:cNvPr id="317" name="Google Shape;317;p21"/>
            <p:cNvPicPr preferRelativeResize="0"/>
            <p:nvPr/>
          </p:nvPicPr>
          <p:blipFill rotWithShape="1">
            <a:blip r:embed="rId3">
              <a:alphaModFix/>
            </a:blip>
            <a:srcRect t="-27215" b="-31133"/>
            <a:stretch/>
          </p:blipFill>
          <p:spPr>
            <a:xfrm>
              <a:off x="1992681" y="819337"/>
              <a:ext cx="214195" cy="27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318" name="Google Shape;318;p21"/>
          <p:cNvGrpSpPr/>
          <p:nvPr/>
        </p:nvGrpSpPr>
        <p:grpSpPr>
          <a:xfrm>
            <a:off x="622603" y="5604310"/>
            <a:ext cx="1719645" cy="435480"/>
            <a:chOff x="2058165" y="1542497"/>
            <a:chExt cx="1289766" cy="326618"/>
          </a:xfrm>
        </p:grpSpPr>
        <p:pic>
          <p:nvPicPr>
            <p:cNvPr id="319" name="Google Shape;319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58165" y="1575167"/>
              <a:ext cx="270000" cy="27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p21"/>
            <p:cNvSpPr txBox="1"/>
            <p:nvPr/>
          </p:nvSpPr>
          <p:spPr>
            <a:xfrm>
              <a:off x="2442853" y="1542497"/>
              <a:ext cx="905078" cy="326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000" tIns="48000" rIns="48000" bIns="48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Oss. Agenda</a:t>
              </a:r>
              <a:b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</a:b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Digitale - PoliMi</a:t>
              </a:r>
              <a:endParaRPr sz="1100" b="0" i="0" u="none" strike="noStrike" cap="none">
                <a:solidFill>
                  <a:srgbClr val="002E58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</p:grpSp>
      <p:grpSp>
        <p:nvGrpSpPr>
          <p:cNvPr id="321" name="Google Shape;321;p21"/>
          <p:cNvGrpSpPr/>
          <p:nvPr/>
        </p:nvGrpSpPr>
        <p:grpSpPr>
          <a:xfrm>
            <a:off x="579753" y="3437406"/>
            <a:ext cx="1515147" cy="435492"/>
            <a:chOff x="1925646" y="870548"/>
            <a:chExt cx="799518" cy="326619"/>
          </a:xfrm>
        </p:grpSpPr>
        <p:pic>
          <p:nvPicPr>
            <p:cNvPr id="322" name="Google Shape;322;p21" descr="Greek Pillar with solid fil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925646" y="913334"/>
              <a:ext cx="223099" cy="206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1"/>
            <p:cNvSpPr txBox="1"/>
            <p:nvPr/>
          </p:nvSpPr>
          <p:spPr>
            <a:xfrm>
              <a:off x="2221164" y="870548"/>
              <a:ext cx="504000" cy="326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000" tIns="48000" rIns="48000" bIns="48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Owner</a:t>
              </a:r>
              <a:endParaRPr sz="1100" b="0" i="0" u="none" strike="noStrike" cap="none">
                <a:solidFill>
                  <a:srgbClr val="002E58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delle Assi</a:t>
              </a:r>
              <a:endParaRPr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</p:grpSp>
      <p:grpSp>
        <p:nvGrpSpPr>
          <p:cNvPr id="324" name="Google Shape;324;p21"/>
          <p:cNvGrpSpPr/>
          <p:nvPr/>
        </p:nvGrpSpPr>
        <p:grpSpPr>
          <a:xfrm>
            <a:off x="606271" y="4300098"/>
            <a:ext cx="1502057" cy="486220"/>
            <a:chOff x="5055613" y="1382657"/>
            <a:chExt cx="842100" cy="364665"/>
          </a:xfrm>
        </p:grpSpPr>
        <p:pic>
          <p:nvPicPr>
            <p:cNvPr id="325" name="Google Shape;325;p21" descr="Connections outlin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55613" y="1428340"/>
              <a:ext cx="238436" cy="318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21"/>
            <p:cNvSpPr txBox="1"/>
            <p:nvPr/>
          </p:nvSpPr>
          <p:spPr>
            <a:xfrm>
              <a:off x="5358913" y="1382657"/>
              <a:ext cx="538800" cy="32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000" tIns="48000" rIns="48000" bIns="48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Coalizione Nazionale</a:t>
              </a:r>
              <a:endParaRPr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</p:grpSp>
      <p:grpSp>
        <p:nvGrpSpPr>
          <p:cNvPr id="327" name="Google Shape;327;p21"/>
          <p:cNvGrpSpPr/>
          <p:nvPr/>
        </p:nvGrpSpPr>
        <p:grpSpPr>
          <a:xfrm>
            <a:off x="606278" y="3832362"/>
            <a:ext cx="1705702" cy="467265"/>
            <a:chOff x="5055613" y="759844"/>
            <a:chExt cx="1081843" cy="350448"/>
          </a:xfrm>
        </p:grpSpPr>
        <p:pic>
          <p:nvPicPr>
            <p:cNvPr id="328" name="Google Shape;328;p21" descr="Meeting with solid fill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055613" y="759844"/>
              <a:ext cx="252921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21"/>
            <p:cNvSpPr txBox="1"/>
            <p:nvPr/>
          </p:nvSpPr>
          <p:spPr>
            <a:xfrm>
              <a:off x="5391956" y="783592"/>
              <a:ext cx="745500" cy="32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000" tIns="48000" rIns="48000" bIns="48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Comitato Tecnico Guida</a:t>
              </a:r>
              <a:endParaRPr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</p:grpSp>
      <p:sp>
        <p:nvSpPr>
          <p:cNvPr id="330" name="Google Shape;330;p21"/>
          <p:cNvSpPr txBox="1"/>
          <p:nvPr/>
        </p:nvSpPr>
        <p:spPr>
          <a:xfrm>
            <a:off x="386425" y="1887914"/>
            <a:ext cx="2350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gli attori coinvolti: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31" name="Google Shape;331;p21"/>
          <p:cNvSpPr txBox="1"/>
          <p:nvPr/>
        </p:nvSpPr>
        <p:spPr>
          <a:xfrm>
            <a:off x="3373335" y="1892925"/>
            <a:ext cx="2406000" cy="31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285744" marR="0" lvl="0" indent="-260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★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Misurare i risultati e gli impatti</a:t>
            </a:r>
            <a:r>
              <a:rPr lang="it-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derivanti dall’attuazione del Piano operativo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285744" marR="0" lvl="0" indent="-2603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★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Favorire l’attuazione</a:t>
            </a:r>
            <a:r>
              <a:rPr lang="it-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della </a:t>
            </a: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Strategia Nazionale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603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★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Mettere a sistema le iniziative</a:t>
            </a:r>
            <a:r>
              <a:rPr lang="it-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istituzionali </a:t>
            </a:r>
            <a:r>
              <a:rPr lang="it-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i </a:t>
            </a: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progetti della Coalizione Nazionale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603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★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Promuovere nuove azioni</a:t>
            </a:r>
            <a:r>
              <a:rPr lang="it-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 livello nazionale e locale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32" name="Google Shape;332;p21"/>
          <p:cNvSpPr txBox="1"/>
          <p:nvPr/>
        </p:nvSpPr>
        <p:spPr>
          <a:xfrm>
            <a:off x="386425" y="4830371"/>
            <a:ext cx="219908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 il </a:t>
            </a:r>
            <a:r>
              <a:rPr lang="it-IT" sz="1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supporto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di: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33" name="Google Shape;333;p21"/>
          <p:cNvSpPr txBox="1"/>
          <p:nvPr/>
        </p:nvSpPr>
        <p:spPr>
          <a:xfrm>
            <a:off x="386425" y="2877478"/>
            <a:ext cx="2319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Contribuiscono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allo sviluppo della Strategia e del Piano: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34" name="Google Shape;334;p21"/>
          <p:cNvSpPr txBox="1"/>
          <p:nvPr/>
        </p:nvSpPr>
        <p:spPr>
          <a:xfrm>
            <a:off x="3145142" y="1292536"/>
            <a:ext cx="3091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002E58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Obiettivi del monitoraggio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35" name="Google Shape;335;p21"/>
          <p:cNvSpPr txBox="1"/>
          <p:nvPr/>
        </p:nvSpPr>
        <p:spPr>
          <a:xfrm>
            <a:off x="6584643" y="1305868"/>
            <a:ext cx="2039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002E58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Strumenti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36" name="Google Shape;336;p21"/>
          <p:cNvSpPr txBox="1"/>
          <p:nvPr/>
        </p:nvSpPr>
        <p:spPr>
          <a:xfrm>
            <a:off x="9142026" y="1292536"/>
            <a:ext cx="297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002E58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Output del monitoraggio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337" name="Google Shape;337;p21" descr="blue-nofill-text-right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2093" y="2367103"/>
            <a:ext cx="1953412" cy="3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2;p32">
            <a:extLst>
              <a:ext uri="{FF2B5EF4-FFF2-40B4-BE49-F238E27FC236}">
                <a16:creationId xmlns:a16="http://schemas.microsoft.com/office/drawing/2014/main" id="{EEFFE540-E431-23B9-49EA-753905B3DD9B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STRATEGIA NAZIONALE PER LE COMPETENZE DIGITALI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303;p32">
            <a:extLst>
              <a:ext uri="{FF2B5EF4-FFF2-40B4-BE49-F238E27FC236}">
                <a16:creationId xmlns:a16="http://schemas.microsoft.com/office/drawing/2014/main" id="{DEF0DFE7-F059-78FE-A2E8-C65326CD4F38}"/>
              </a:ext>
            </a:extLst>
          </p:cNvPr>
          <p:cNvSpPr txBox="1"/>
          <p:nvPr/>
        </p:nvSpPr>
        <p:spPr>
          <a:xfrm>
            <a:off x="481099" y="604709"/>
            <a:ext cx="10997887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Il ciclo di monitoraggio del Piano operativo (2/2)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2"/>
          <p:cNvSpPr/>
          <p:nvPr/>
        </p:nvSpPr>
        <p:spPr>
          <a:xfrm>
            <a:off x="4508156" y="2385668"/>
            <a:ext cx="4800900" cy="33612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3" name="Google Shape;353;p22"/>
          <p:cNvSpPr/>
          <p:nvPr/>
        </p:nvSpPr>
        <p:spPr>
          <a:xfrm>
            <a:off x="5131000" y="1284380"/>
            <a:ext cx="3732000" cy="2066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>
            <a:off x="413550" y="2243955"/>
            <a:ext cx="4800900" cy="3949500"/>
          </a:xfrm>
          <a:prstGeom prst="roundRect">
            <a:avLst>
              <a:gd name="adj" fmla="val 39371"/>
            </a:avLst>
          </a:prstGeom>
          <a:solidFill>
            <a:schemeClr val="lt1"/>
          </a:solidFill>
          <a:ln w="25400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5" name="Google Shape;355;p22"/>
          <p:cNvSpPr txBox="1"/>
          <p:nvPr/>
        </p:nvSpPr>
        <p:spPr>
          <a:xfrm>
            <a:off x="1382100" y="2464374"/>
            <a:ext cx="2814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Maggiore sinergia con altre policy nazionali ed europee</a:t>
            </a:r>
            <a:endParaRPr sz="18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56" name="Google Shape;356;p22"/>
          <p:cNvSpPr txBox="1"/>
          <p:nvPr/>
        </p:nvSpPr>
        <p:spPr>
          <a:xfrm>
            <a:off x="855925" y="3283205"/>
            <a:ext cx="38703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Nazionale di Ripresa e Resilienza (PNRR)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Programma Strategico per l’Intelligenza Artificiale (IA) 2022-2024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Strategia Nazionale per la parità di genere 2021-2026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Triennale per l’Informatica nella Pubblica Amministrazione 2021-2023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Nazionale Scuola Digitale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Transizione 4.0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Nazionale Nuove Competenze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Programma Nazionale per la Ricerca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57" name="Google Shape;357;p22"/>
          <p:cNvSpPr txBox="1"/>
          <p:nvPr/>
        </p:nvSpPr>
        <p:spPr>
          <a:xfrm>
            <a:off x="5779020" y="1468364"/>
            <a:ext cx="2403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Framework di riferimento aggiornati</a:t>
            </a:r>
            <a:endParaRPr sz="18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58" name="Google Shape;358;p22"/>
          <p:cNvSpPr txBox="1"/>
          <p:nvPr/>
        </p:nvSpPr>
        <p:spPr>
          <a:xfrm>
            <a:off x="5539750" y="2204205"/>
            <a:ext cx="3026100" cy="8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200"/>
              <a:buFont typeface="Titillium Web"/>
              <a:buChar char="➔"/>
            </a:pP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European Skills Agenda </a:t>
            </a:r>
            <a:endParaRPr sz="13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200"/>
              <a:buFont typeface="Titillium Web"/>
              <a:buChar char="➔"/>
            </a:pP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DigComp 2.2</a:t>
            </a:r>
            <a:endParaRPr sz="13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200"/>
              <a:buFont typeface="Titillium Web"/>
              <a:buChar char="➔"/>
            </a:pP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E-competence framework (e-CF)</a:t>
            </a:r>
            <a:endParaRPr sz="13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59" name="Google Shape;359;p22"/>
          <p:cNvSpPr/>
          <p:nvPr/>
        </p:nvSpPr>
        <p:spPr>
          <a:xfrm>
            <a:off x="8500650" y="2789180"/>
            <a:ext cx="3354900" cy="2531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0" name="Google Shape;360;p22"/>
          <p:cNvSpPr txBox="1"/>
          <p:nvPr/>
        </p:nvSpPr>
        <p:spPr>
          <a:xfrm>
            <a:off x="9074548" y="3050288"/>
            <a:ext cx="2403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Maggiore focus </a:t>
            </a:r>
            <a:endParaRPr sz="18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sui divari</a:t>
            </a:r>
            <a:endParaRPr sz="18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61" name="Google Shape;361;p22"/>
          <p:cNvSpPr txBox="1"/>
          <p:nvPr/>
        </p:nvSpPr>
        <p:spPr>
          <a:xfrm>
            <a:off x="9420056" y="3751798"/>
            <a:ext cx="2223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62" name="Google Shape;362;p22"/>
          <p:cNvSpPr/>
          <p:nvPr/>
        </p:nvSpPr>
        <p:spPr>
          <a:xfrm>
            <a:off x="5175100" y="4803655"/>
            <a:ext cx="3764100" cy="1876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2"/>
          <p:cNvSpPr txBox="1"/>
          <p:nvPr/>
        </p:nvSpPr>
        <p:spPr>
          <a:xfrm>
            <a:off x="5889168" y="4968902"/>
            <a:ext cx="2403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Programmazione regionale</a:t>
            </a:r>
            <a:endParaRPr sz="18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64" name="Google Shape;364;p22"/>
          <p:cNvSpPr txBox="1"/>
          <p:nvPr/>
        </p:nvSpPr>
        <p:spPr>
          <a:xfrm>
            <a:off x="5591525" y="5649730"/>
            <a:ext cx="2924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Integrate le azioni </a:t>
            </a:r>
            <a:r>
              <a:rPr lang="it-IT" sz="13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per lo sviluppo e la diffusione delle competenze digitali </a:t>
            </a: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programmate dalle Regioni</a:t>
            </a:r>
            <a:endParaRPr sz="13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65" name="Google Shape;365;p22"/>
          <p:cNvSpPr txBox="1"/>
          <p:nvPr/>
        </p:nvSpPr>
        <p:spPr>
          <a:xfrm>
            <a:off x="5945233" y="3662506"/>
            <a:ext cx="2103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operativo </a:t>
            </a:r>
            <a:endParaRPr sz="2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2.0</a:t>
            </a:r>
            <a:endParaRPr sz="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pic>
        <p:nvPicPr>
          <p:cNvPr id="370" name="Google Shape;37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0408" y="4187155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86730" y="4623034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4548" y="375090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2;p32">
            <a:extLst>
              <a:ext uri="{FF2B5EF4-FFF2-40B4-BE49-F238E27FC236}">
                <a16:creationId xmlns:a16="http://schemas.microsoft.com/office/drawing/2014/main" id="{001CC0CE-7A6D-22F7-6578-6CAE1905501F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STRATEGIA NAZIONALE PER LE COMPETENZE DIGITALI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303;p32">
            <a:extLst>
              <a:ext uri="{FF2B5EF4-FFF2-40B4-BE49-F238E27FC236}">
                <a16:creationId xmlns:a16="http://schemas.microsoft.com/office/drawing/2014/main" id="{37166195-5D92-8175-40FC-DC40C7CA35A0}"/>
              </a:ext>
            </a:extLst>
          </p:cNvPr>
          <p:cNvSpPr txBox="1"/>
          <p:nvPr/>
        </p:nvSpPr>
        <p:spPr>
          <a:xfrm>
            <a:off x="481099" y="604709"/>
            <a:ext cx="12189872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Le sinergie e le novità del Piano operativo 2.0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58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 Strategia Nazionale per le competenze digitali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8" name="Google Shape;1138;p158"/>
          <p:cNvSpPr txBox="1"/>
          <p:nvPr/>
        </p:nvSpPr>
        <p:spPr>
          <a:xfrm>
            <a:off x="383565" y="912219"/>
            <a:ext cx="7105779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" sz="240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Quattro assi di intervento e obiettivi strategici</a:t>
            </a:r>
            <a:endParaRPr sz="240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39" name="Google Shape;1139;p158"/>
          <p:cNvSpPr txBox="1"/>
          <p:nvPr/>
        </p:nvSpPr>
        <p:spPr>
          <a:xfrm>
            <a:off x="739432" y="4705236"/>
            <a:ext cx="2057600" cy="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it" sz="10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LUGLIO 2020</a:t>
            </a:r>
            <a:endParaRPr sz="1467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0" name="Google Shape;1140;p158"/>
          <p:cNvSpPr txBox="1"/>
          <p:nvPr/>
        </p:nvSpPr>
        <p:spPr>
          <a:xfrm>
            <a:off x="4105929" y="4705236"/>
            <a:ext cx="2057600" cy="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it" sz="10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DICEMBRE 2020</a:t>
            </a:r>
            <a:endParaRPr sz="1467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1" name="Google Shape;1141;p158"/>
          <p:cNvSpPr txBox="1"/>
          <p:nvPr/>
        </p:nvSpPr>
        <p:spPr>
          <a:xfrm>
            <a:off x="7489344" y="4705236"/>
            <a:ext cx="2057600" cy="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it" sz="10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2021 - 2025</a:t>
            </a:r>
            <a:endParaRPr sz="1467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2" name="Google Shape;1142;p158"/>
          <p:cNvSpPr/>
          <p:nvPr/>
        </p:nvSpPr>
        <p:spPr>
          <a:xfrm>
            <a:off x="-106" y="3106055"/>
            <a:ext cx="3112905" cy="2681844"/>
          </a:xfrm>
          <a:prstGeom prst="rect">
            <a:avLst/>
          </a:prstGeom>
          <a:solidFill>
            <a:srgbClr val="0499A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3" name="Google Shape;1143;p158"/>
          <p:cNvSpPr/>
          <p:nvPr/>
        </p:nvSpPr>
        <p:spPr>
          <a:xfrm>
            <a:off x="3065657" y="2982296"/>
            <a:ext cx="3061852" cy="2805605"/>
          </a:xfrm>
          <a:prstGeom prst="rect">
            <a:avLst/>
          </a:prstGeom>
          <a:solidFill>
            <a:srgbClr val="EB8C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4" name="Google Shape;1144;p158"/>
          <p:cNvSpPr/>
          <p:nvPr/>
        </p:nvSpPr>
        <p:spPr>
          <a:xfrm>
            <a:off x="6114985" y="2982295"/>
            <a:ext cx="3064344" cy="2805605"/>
          </a:xfrm>
          <a:prstGeom prst="rect">
            <a:avLst/>
          </a:prstGeom>
          <a:solidFill>
            <a:srgbClr val="586D7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5" name="Google Shape;1145;p158"/>
          <p:cNvSpPr/>
          <p:nvPr/>
        </p:nvSpPr>
        <p:spPr>
          <a:xfrm>
            <a:off x="9169068" y="2982296"/>
            <a:ext cx="3029349" cy="2805605"/>
          </a:xfrm>
          <a:prstGeom prst="rect">
            <a:avLst/>
          </a:prstGeom>
          <a:solidFill>
            <a:srgbClr val="0267C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6" name="Google Shape;1146;p158"/>
          <p:cNvSpPr txBox="1"/>
          <p:nvPr/>
        </p:nvSpPr>
        <p:spPr>
          <a:xfrm>
            <a:off x="247708" y="4705237"/>
            <a:ext cx="293357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Gruppo di lavoro coordinato da:</a:t>
            </a:r>
            <a:endParaRPr sz="10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DELL’ISTRUZIONE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DELL’UNIVERSITÀ E DELLA RICERCA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7" name="Google Shape;1147;p158"/>
          <p:cNvSpPr txBox="1"/>
          <p:nvPr/>
        </p:nvSpPr>
        <p:spPr>
          <a:xfrm>
            <a:off x="3318705" y="4705237"/>
            <a:ext cx="293690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Gruppo di lavoro coordinato da:</a:t>
            </a:r>
            <a:endParaRPr sz="10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DELLO SVILUPPO ECONOMICO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MINISTRO PER LA PUBBLICA AMMINISTRAZIONE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8" name="Google Shape;1148;p158"/>
          <p:cNvSpPr txBox="1"/>
          <p:nvPr/>
        </p:nvSpPr>
        <p:spPr>
          <a:xfrm>
            <a:off x="6361753" y="4705237"/>
            <a:ext cx="2823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Gruppo di lavoro coordinato da:</a:t>
            </a:r>
            <a:endParaRPr sz="10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DELLO SVILUPPO ECONOMICO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DELL’UNIVERSITÀ E DELLA RICERCA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9" name="Google Shape;1149;p158"/>
          <p:cNvSpPr txBox="1"/>
          <p:nvPr/>
        </p:nvSpPr>
        <p:spPr>
          <a:xfrm>
            <a:off x="9432751" y="4705237"/>
            <a:ext cx="265192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Gruppo di lavoro coordinato da:</a:t>
            </a:r>
            <a:endParaRPr sz="10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MINISTRO PER L'INNOVAZIONE TECNOLOGICA E LA DIGITALIZZAZIONE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0" name="Google Shape;1150;p158"/>
          <p:cNvSpPr txBox="1"/>
          <p:nvPr/>
        </p:nvSpPr>
        <p:spPr>
          <a:xfrm>
            <a:off x="9337845" y="3393741"/>
            <a:ext cx="2709521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Combattere il 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digitale</a:t>
            </a: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di carattere culturale presente nella popolazione italiana, sostenendo la massima 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inclusione digitale</a:t>
            </a:r>
            <a:endParaRPr sz="13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1" name="Google Shape;1151;p158"/>
          <p:cNvSpPr txBox="1"/>
          <p:nvPr/>
        </p:nvSpPr>
        <p:spPr>
          <a:xfrm>
            <a:off x="209023" y="3393741"/>
            <a:ext cx="2640285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Sostenere lo sviluppo delle competenze digitali in tutto il ciclo dell’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istruzione</a:t>
            </a: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e della 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superiore</a:t>
            </a:r>
            <a:endParaRPr sz="13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2" name="Google Shape;1152;p158"/>
          <p:cNvSpPr txBox="1"/>
          <p:nvPr/>
        </p:nvSpPr>
        <p:spPr>
          <a:xfrm>
            <a:off x="6293127" y="3393741"/>
            <a:ext cx="2758775" cy="114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Promuovere lo sviluppo delle competenze chiave per il futuro e aumentare la percentuale di 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specialisti ICT</a:t>
            </a: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soprattutto nelle 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tecnologie emergenti</a:t>
            </a:r>
            <a:endParaRPr sz="13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3" name="Google Shape;1153;p158"/>
          <p:cNvSpPr txBox="1"/>
          <p:nvPr/>
        </p:nvSpPr>
        <p:spPr>
          <a:xfrm>
            <a:off x="3245768" y="3393741"/>
            <a:ext cx="2782557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Garantire a tutta la popolazione attiva le competenze digitali chiave per le 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nuove esigenze e modalità del lavoro</a:t>
            </a:r>
            <a:endParaRPr sz="13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154" name="Google Shape;1154;p158" descr="man in white long sleeve shirt using black laptop computer"/>
          <p:cNvPicPr preferRelativeResize="0"/>
          <p:nvPr/>
        </p:nvPicPr>
        <p:blipFill rotWithShape="1">
          <a:blip r:embed="rId3">
            <a:alphaModFix/>
          </a:blip>
          <a:srcRect t="19570"/>
          <a:stretch/>
        </p:blipFill>
        <p:spPr>
          <a:xfrm>
            <a:off x="-5087" y="1560807"/>
            <a:ext cx="3015104" cy="1569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158" descr="person using laptop computer"/>
          <p:cNvPicPr preferRelativeResize="0"/>
          <p:nvPr/>
        </p:nvPicPr>
        <p:blipFill rotWithShape="1">
          <a:blip r:embed="rId4">
            <a:alphaModFix/>
          </a:blip>
          <a:srcRect l="-30" t="-96" r="30" b="27017"/>
          <a:stretch/>
        </p:blipFill>
        <p:spPr>
          <a:xfrm>
            <a:off x="3072196" y="1553704"/>
            <a:ext cx="2989192" cy="154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158" descr="woman in white coat holding blue and black vr goggles"/>
          <p:cNvPicPr preferRelativeResize="0"/>
          <p:nvPr/>
        </p:nvPicPr>
        <p:blipFill rotWithShape="1">
          <a:blip r:embed="rId5">
            <a:alphaModFix/>
          </a:blip>
          <a:srcRect l="633" t="9256" r="-633" b="17664"/>
          <a:stretch/>
        </p:blipFill>
        <p:spPr>
          <a:xfrm flipH="1">
            <a:off x="6111981" y="1553703"/>
            <a:ext cx="3024251" cy="154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158" descr="person holding silver iphone 6"/>
          <p:cNvPicPr preferRelativeResize="0"/>
          <p:nvPr/>
        </p:nvPicPr>
        <p:blipFill rotWithShape="1">
          <a:blip r:embed="rId6">
            <a:alphaModFix/>
          </a:blip>
          <a:srcRect t="26834"/>
          <a:stretch/>
        </p:blipFill>
        <p:spPr>
          <a:xfrm>
            <a:off x="9175605" y="1551867"/>
            <a:ext cx="2928000" cy="1545256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58"/>
          <p:cNvSpPr/>
          <p:nvPr/>
        </p:nvSpPr>
        <p:spPr>
          <a:xfrm>
            <a:off x="-19729" y="1553702"/>
            <a:ext cx="3021599" cy="1580783"/>
          </a:xfrm>
          <a:prstGeom prst="rect">
            <a:avLst/>
          </a:prstGeom>
          <a:solidFill>
            <a:srgbClr val="0499A8">
              <a:alpha val="76862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9" name="Google Shape;1159;p158"/>
          <p:cNvSpPr/>
          <p:nvPr/>
        </p:nvSpPr>
        <p:spPr>
          <a:xfrm>
            <a:off x="3073681" y="1549261"/>
            <a:ext cx="2987707" cy="1547863"/>
          </a:xfrm>
          <a:prstGeom prst="rect">
            <a:avLst/>
          </a:prstGeom>
          <a:solidFill>
            <a:srgbClr val="EB8C00">
              <a:alpha val="75686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0" name="Google Shape;1160;p158"/>
          <p:cNvSpPr/>
          <p:nvPr/>
        </p:nvSpPr>
        <p:spPr>
          <a:xfrm>
            <a:off x="6102666" y="1553529"/>
            <a:ext cx="3024249" cy="1543593"/>
          </a:xfrm>
          <a:prstGeom prst="rect">
            <a:avLst/>
          </a:prstGeom>
          <a:solidFill>
            <a:srgbClr val="586D77">
              <a:alpha val="75686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1" name="Google Shape;1161;p158"/>
          <p:cNvSpPr/>
          <p:nvPr/>
        </p:nvSpPr>
        <p:spPr>
          <a:xfrm>
            <a:off x="9175605" y="1551037"/>
            <a:ext cx="3016395" cy="1546087"/>
          </a:xfrm>
          <a:prstGeom prst="rect">
            <a:avLst/>
          </a:prstGeom>
          <a:solidFill>
            <a:srgbClr val="0267CD">
              <a:alpha val="69803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2" name="Google Shape;1162;p158"/>
          <p:cNvSpPr/>
          <p:nvPr/>
        </p:nvSpPr>
        <p:spPr>
          <a:xfrm>
            <a:off x="2936899" y="2978428"/>
            <a:ext cx="267151" cy="274921"/>
          </a:xfrm>
          <a:prstGeom prst="ellipse">
            <a:avLst/>
          </a:prstGeom>
          <a:solidFill>
            <a:srgbClr val="0499A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3" name="Google Shape;1163;p158"/>
          <p:cNvSpPr/>
          <p:nvPr/>
        </p:nvSpPr>
        <p:spPr>
          <a:xfrm>
            <a:off x="5987321" y="2986476"/>
            <a:ext cx="267151" cy="274921"/>
          </a:xfrm>
          <a:prstGeom prst="ellipse">
            <a:avLst/>
          </a:prstGeom>
          <a:solidFill>
            <a:srgbClr val="EB8C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4" name="Google Shape;1164;p158"/>
          <p:cNvSpPr/>
          <p:nvPr/>
        </p:nvSpPr>
        <p:spPr>
          <a:xfrm>
            <a:off x="9040538" y="2986476"/>
            <a:ext cx="267151" cy="274921"/>
          </a:xfrm>
          <a:prstGeom prst="ellipse">
            <a:avLst/>
          </a:prstGeom>
          <a:solidFill>
            <a:srgbClr val="586D7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5" name="Google Shape;1165;p158"/>
          <p:cNvSpPr txBox="1"/>
          <p:nvPr/>
        </p:nvSpPr>
        <p:spPr>
          <a:xfrm>
            <a:off x="14873" y="1445426"/>
            <a:ext cx="1014996" cy="192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8800"/>
            </a:pPr>
            <a:r>
              <a:rPr lang="it" sz="9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endParaRPr sz="9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6" name="Google Shape;1166;p158"/>
          <p:cNvSpPr txBox="1"/>
          <p:nvPr/>
        </p:nvSpPr>
        <p:spPr>
          <a:xfrm>
            <a:off x="3403418" y="1445426"/>
            <a:ext cx="1014996" cy="192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8800"/>
            </a:pPr>
            <a:r>
              <a:rPr lang="it" sz="9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</a:t>
            </a:r>
            <a:endParaRPr sz="9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7" name="Google Shape;1167;p158"/>
          <p:cNvSpPr txBox="1"/>
          <p:nvPr/>
        </p:nvSpPr>
        <p:spPr>
          <a:xfrm>
            <a:off x="6236905" y="1462050"/>
            <a:ext cx="1014996" cy="192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8800"/>
            </a:pPr>
            <a:r>
              <a:rPr lang="it" sz="9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</a:t>
            </a:r>
            <a:endParaRPr sz="9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8" name="Google Shape;1168;p158"/>
          <p:cNvSpPr txBox="1"/>
          <p:nvPr/>
        </p:nvSpPr>
        <p:spPr>
          <a:xfrm>
            <a:off x="9481157" y="1445426"/>
            <a:ext cx="1014996" cy="192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8800"/>
            </a:pPr>
            <a:r>
              <a:rPr lang="it" sz="9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</a:t>
            </a:r>
            <a:endParaRPr sz="9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9" name="Google Shape;1169;p158"/>
          <p:cNvSpPr txBox="1"/>
          <p:nvPr/>
        </p:nvSpPr>
        <p:spPr>
          <a:xfrm>
            <a:off x="1524268" y="1721860"/>
            <a:ext cx="15349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ISTRUZIONE 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0000"/>
              </a:buClr>
              <a:buSzPts val="110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FORMAZIONE</a:t>
            </a:r>
            <a:endParaRPr sz="1333" b="1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70" name="Google Shape;1170;p158"/>
          <p:cNvSpPr txBox="1"/>
          <p:nvPr/>
        </p:nvSpPr>
        <p:spPr>
          <a:xfrm>
            <a:off x="4583680" y="1721861"/>
            <a:ext cx="1439387" cy="70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FORZA LAVORO ATTIVA</a:t>
            </a:r>
            <a:endParaRPr sz="1333" b="1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71" name="Google Shape;1171;p158"/>
          <p:cNvSpPr txBox="1"/>
          <p:nvPr/>
        </p:nvSpPr>
        <p:spPr>
          <a:xfrm>
            <a:off x="7590781" y="1725581"/>
            <a:ext cx="1503740" cy="73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</a:t>
            </a:r>
            <a:endParaRPr sz="1333" b="1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buClr>
                <a:srgbClr val="000000"/>
              </a:buClr>
              <a:buSzPts val="105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SPECIALISTICHE</a:t>
            </a:r>
            <a:endParaRPr sz="1333" b="1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buClr>
                <a:srgbClr val="000000"/>
              </a:buClr>
              <a:buSzPts val="105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ICT</a:t>
            </a:r>
            <a:endParaRPr sz="1333" b="1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72" name="Google Shape;1172;p158"/>
          <p:cNvSpPr txBox="1"/>
          <p:nvPr/>
        </p:nvSpPr>
        <p:spPr>
          <a:xfrm>
            <a:off x="10971841" y="1722213"/>
            <a:ext cx="1112835" cy="32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</a:t>
            </a:r>
            <a:endParaRPr sz="1333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73" name="Google Shape;1173;p158"/>
          <p:cNvSpPr/>
          <p:nvPr/>
        </p:nvSpPr>
        <p:spPr>
          <a:xfrm>
            <a:off x="6052379" y="1553529"/>
            <a:ext cx="140904" cy="1467708"/>
          </a:xfrm>
          <a:prstGeom prst="rect">
            <a:avLst/>
          </a:prstGeom>
          <a:solidFill>
            <a:srgbClr val="EB8C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4" name="Google Shape;1174;p158"/>
          <p:cNvSpPr/>
          <p:nvPr/>
        </p:nvSpPr>
        <p:spPr>
          <a:xfrm>
            <a:off x="9104219" y="1552697"/>
            <a:ext cx="143328" cy="1475432"/>
          </a:xfrm>
          <a:prstGeom prst="rect">
            <a:avLst/>
          </a:prstGeom>
          <a:solidFill>
            <a:srgbClr val="586D7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5" name="Google Shape;1175;p158"/>
          <p:cNvSpPr/>
          <p:nvPr/>
        </p:nvSpPr>
        <p:spPr>
          <a:xfrm>
            <a:off x="12098016" y="1551034"/>
            <a:ext cx="103683" cy="1480247"/>
          </a:xfrm>
          <a:prstGeom prst="rect">
            <a:avLst/>
          </a:prstGeom>
          <a:solidFill>
            <a:srgbClr val="0267C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6" name="Google Shape;1176;p158"/>
          <p:cNvSpPr/>
          <p:nvPr/>
        </p:nvSpPr>
        <p:spPr>
          <a:xfrm>
            <a:off x="2999359" y="1544773"/>
            <a:ext cx="140904" cy="1500695"/>
          </a:xfrm>
          <a:prstGeom prst="rect">
            <a:avLst/>
          </a:prstGeom>
          <a:solidFill>
            <a:srgbClr val="0499A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rgbClr val="49AFBA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7" name="Google Shape;1177;p158"/>
          <p:cNvSpPr/>
          <p:nvPr/>
        </p:nvSpPr>
        <p:spPr>
          <a:xfrm>
            <a:off x="-107" y="1388604"/>
            <a:ext cx="12192107" cy="1682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8" name="Google Shape;1178;p158"/>
          <p:cNvSpPr/>
          <p:nvPr/>
        </p:nvSpPr>
        <p:spPr>
          <a:xfrm>
            <a:off x="12021957" y="2986476"/>
            <a:ext cx="267151" cy="274921"/>
          </a:xfrm>
          <a:prstGeom prst="ellipse">
            <a:avLst/>
          </a:prstGeom>
          <a:solidFill>
            <a:srgbClr val="0267C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Google Shape;1183;p159" descr="boy in black hoodie sitting on chair"/>
          <p:cNvPicPr preferRelativeResize="0"/>
          <p:nvPr/>
        </p:nvPicPr>
        <p:blipFill rotWithShape="1">
          <a:blip r:embed="rId3">
            <a:alphaModFix/>
          </a:blip>
          <a:srcRect t="405" r="10705"/>
          <a:stretch/>
        </p:blipFill>
        <p:spPr>
          <a:xfrm>
            <a:off x="1" y="2512867"/>
            <a:ext cx="4515355" cy="3334131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59"/>
          <p:cNvSpPr/>
          <p:nvPr/>
        </p:nvSpPr>
        <p:spPr>
          <a:xfrm>
            <a:off x="2" y="2507685"/>
            <a:ext cx="4502079" cy="3339313"/>
          </a:xfrm>
          <a:prstGeom prst="rect">
            <a:avLst/>
          </a:prstGeom>
          <a:solidFill>
            <a:srgbClr val="458FDA">
              <a:alpha val="80784"/>
            </a:srgbClr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85" name="Google Shape;1185;p159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3467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86" name="Google Shape;1186;p159"/>
          <p:cNvSpPr txBox="1"/>
          <p:nvPr/>
        </p:nvSpPr>
        <p:spPr>
          <a:xfrm>
            <a:off x="465935" y="1285548"/>
            <a:ext cx="2306253" cy="615553"/>
          </a:xfrm>
          <a:prstGeom prst="rect">
            <a:avLst/>
          </a:prstGeom>
          <a:solidFill>
            <a:srgbClr val="458FDA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Istruzione e Formazione Superiore 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87" name="Google Shape;1187;p159"/>
          <p:cNvSpPr/>
          <p:nvPr/>
        </p:nvSpPr>
        <p:spPr>
          <a:xfrm>
            <a:off x="465935" y="189213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it" sz="1600" b="1">
                <a:solidFill>
                  <a:srgbClr val="458FDA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Istruzione</a:t>
            </a:r>
            <a:endParaRPr sz="1600" b="1">
              <a:solidFill>
                <a:srgbClr val="458FDA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88" name="Google Shape;1188;p159"/>
          <p:cNvSpPr/>
          <p:nvPr/>
        </p:nvSpPr>
        <p:spPr>
          <a:xfrm>
            <a:off x="4515357" y="420785"/>
            <a:ext cx="7676644" cy="2086899"/>
          </a:xfrm>
          <a:prstGeom prst="rect">
            <a:avLst/>
          </a:prstGeom>
          <a:solidFill>
            <a:srgbClr val="DBE9F8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89" name="Google Shape;1189;p159"/>
          <p:cNvSpPr/>
          <p:nvPr/>
        </p:nvSpPr>
        <p:spPr>
          <a:xfrm>
            <a:off x="4515356" y="2504488"/>
            <a:ext cx="3830229" cy="4353513"/>
          </a:xfrm>
          <a:prstGeom prst="rect">
            <a:avLst/>
          </a:prstGeom>
          <a:solidFill>
            <a:srgbClr val="E1EBF7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159"/>
          <p:cNvSpPr/>
          <p:nvPr/>
        </p:nvSpPr>
        <p:spPr>
          <a:xfrm>
            <a:off x="8353678" y="2504488"/>
            <a:ext cx="3830229" cy="435351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09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159"/>
          <p:cNvSpPr/>
          <p:nvPr/>
        </p:nvSpPr>
        <p:spPr>
          <a:xfrm>
            <a:off x="4675326" y="393757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PRIORITA’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2" name="Google Shape;1192;p159"/>
          <p:cNvSpPr/>
          <p:nvPr/>
        </p:nvSpPr>
        <p:spPr>
          <a:xfrm>
            <a:off x="4675326" y="265916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LINEE DI INTERVENTO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3" name="Google Shape;1193;p159"/>
          <p:cNvSpPr/>
          <p:nvPr/>
        </p:nvSpPr>
        <p:spPr>
          <a:xfrm>
            <a:off x="8538285" y="2651626"/>
            <a:ext cx="23584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IMPATTO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4" name="Google Shape;1194;p159"/>
          <p:cNvSpPr/>
          <p:nvPr/>
        </p:nvSpPr>
        <p:spPr>
          <a:xfrm>
            <a:off x="383566" y="2653289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SITUAZIONE ATTUALE</a:t>
            </a:r>
            <a:endParaRPr sz="1400" b="1">
              <a:solidFill>
                <a:schemeClr val="lt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1195" name="Google Shape;1195;p159"/>
          <p:cNvCxnSpPr/>
          <p:nvPr/>
        </p:nvCxnSpPr>
        <p:spPr>
          <a:xfrm flipH="1">
            <a:off x="4482988" y="420786"/>
            <a:ext cx="3859901" cy="1"/>
          </a:xfrm>
          <a:prstGeom prst="straightConnector1">
            <a:avLst/>
          </a:prstGeom>
          <a:noFill/>
          <a:ln w="28575" cap="flat" cmpd="sng">
            <a:solidFill>
              <a:srgbClr val="458FD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6" name="Google Shape;1196;p159"/>
          <p:cNvSpPr txBox="1"/>
          <p:nvPr/>
        </p:nvSpPr>
        <p:spPr>
          <a:xfrm>
            <a:off x="367952" y="3278910"/>
            <a:ext cx="3804329" cy="197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Livello di connettività a banda larga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delle scuole italiane inferiore alla media europea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Disponibilità da parte delle scuole italiane di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dotazioni digitali in linea con lo stato dell’arte della tecnologia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inferiore alla media europea nelle scuole secondarie di II grado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Necessità di definire un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sistema strutturato di valutazione e certificazione delle competenze digitali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degli studenti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Diffuso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fabbisogno formativo dei docenti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 ambito ICT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7" name="Google Shape;1197;p159"/>
          <p:cNvSpPr txBox="1"/>
          <p:nvPr/>
        </p:nvSpPr>
        <p:spPr>
          <a:xfrm>
            <a:off x="4752840" y="867317"/>
            <a:ext cx="7236160" cy="1518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Promuovere nei docenti 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cultura della sicurezza informatica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Garantire l’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uso consapevole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da parte dei docenti e degli studenti dei nuovi strumenti di informazione e comunicazione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Consentire l’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accesso ai servizi di connettività a banda larga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 tutte le scuole sul territorio italiano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Impiegare maggiori strumenti per il potenziamento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tecnologie digitali per la didattica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Investire sul rafforzamento delle competenze digitali degli studenti, anche attraverso la definizione di un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sistema strutturato di valutazione e certificazione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Promuovere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formativi efficaci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il potenziamento delle competenze digitali dei docenti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8" name="Google Shape;1198;p159"/>
          <p:cNvSpPr txBox="1"/>
          <p:nvPr/>
        </p:nvSpPr>
        <p:spPr>
          <a:xfrm>
            <a:off x="4752840" y="3189718"/>
            <a:ext cx="3438064" cy="214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Digitalizzazione infrastrutturale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sistema scolastico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Sviluppo di competenze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cultura digitale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degli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digitale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personale docente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Rafforzamento della f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ormazione in tema ICT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relazioni education - settori economici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nell’ambito dei percorsi per le competenze trasversali e l’orientamento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Rafforzamento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orientamento alla formazione universitaria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gli studenti in uscita dalla scuola secondaria di II grado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9" name="Google Shape;1199;p159"/>
          <p:cNvSpPr txBox="1"/>
          <p:nvPr/>
        </p:nvSpPr>
        <p:spPr>
          <a:xfrm>
            <a:off x="8615800" y="3189718"/>
            <a:ext cx="3438064" cy="348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del numero di studenti che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utilizzano ordinariamente internet, dispositivi e contenuti digitali per lo svolgimento di attività legate all’apprendimento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del numero di studenti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coinvolti in iniziative di sviluppo delle competenze digitali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anche nell’ambito dei percorsi per le competenze trasversali e l’orientamento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Innalzamento 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livello delle competenze digitali degli studenti in uscita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dai percorsi dei I e del II ciclo di istruzione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Innalzamento 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livello delle competenze digitali del personale docente ed educativo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del numero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in uscita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dalla scuola secondaria di II grado che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intraprendono percorsi universitari in ambito ICT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Riduzione 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 genere tra gli studenti in uscita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dalla scuola secondaria di II grado che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intraprendono percorsi di studio e/o professionali in ambito STEM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00" name="Google Shape;1200;p159"/>
          <p:cNvSpPr/>
          <p:nvPr/>
        </p:nvSpPr>
        <p:spPr>
          <a:xfrm rot="10800000" flipH="1">
            <a:off x="4467227" y="2499305"/>
            <a:ext cx="3846415" cy="177188"/>
          </a:xfrm>
          <a:prstGeom prst="triangle">
            <a:avLst>
              <a:gd name="adj" fmla="val 50000"/>
            </a:avLst>
          </a:prstGeom>
          <a:solidFill>
            <a:srgbClr val="DBE9F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01" name="Google Shape;1201;p159"/>
          <p:cNvSpPr/>
          <p:nvPr/>
        </p:nvSpPr>
        <p:spPr>
          <a:xfrm rot="5400000" flipH="1">
            <a:off x="6293067" y="4556958"/>
            <a:ext cx="4290379" cy="175069"/>
          </a:xfrm>
          <a:prstGeom prst="triangle">
            <a:avLst>
              <a:gd name="adj" fmla="val 50000"/>
            </a:avLst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202" name="Google Shape;1202;p159"/>
          <p:cNvCxnSpPr/>
          <p:nvPr/>
        </p:nvCxnSpPr>
        <p:spPr>
          <a:xfrm rot="10800000">
            <a:off x="4493777" y="420788"/>
            <a:ext cx="0" cy="6228369"/>
          </a:xfrm>
          <a:prstGeom prst="straightConnector1">
            <a:avLst/>
          </a:prstGeom>
          <a:noFill/>
          <a:ln w="28575" cap="flat" cmpd="sng">
            <a:solidFill>
              <a:srgbClr val="458FDA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Google Shape;1207;p160" descr="person using macbook pro on brown wooden table during daytime"/>
          <p:cNvPicPr preferRelativeResize="0"/>
          <p:nvPr/>
        </p:nvPicPr>
        <p:blipFill rotWithShape="1">
          <a:blip r:embed="rId3">
            <a:alphaModFix/>
          </a:blip>
          <a:srcRect l="9999"/>
          <a:stretch/>
        </p:blipFill>
        <p:spPr>
          <a:xfrm>
            <a:off x="-1" y="2518770"/>
            <a:ext cx="4491292" cy="3328228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160"/>
          <p:cNvSpPr/>
          <p:nvPr/>
        </p:nvSpPr>
        <p:spPr>
          <a:xfrm>
            <a:off x="2" y="2507685"/>
            <a:ext cx="4502079" cy="3339313"/>
          </a:xfrm>
          <a:prstGeom prst="rect">
            <a:avLst/>
          </a:prstGeom>
          <a:solidFill>
            <a:srgbClr val="458FDA">
              <a:alpha val="80784"/>
            </a:srgbClr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09" name="Google Shape;1209;p160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3467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0" name="Google Shape;1210;p160"/>
          <p:cNvSpPr txBox="1"/>
          <p:nvPr/>
        </p:nvSpPr>
        <p:spPr>
          <a:xfrm>
            <a:off x="465935" y="1285548"/>
            <a:ext cx="2306253" cy="615553"/>
          </a:xfrm>
          <a:prstGeom prst="rect">
            <a:avLst/>
          </a:prstGeom>
          <a:solidFill>
            <a:srgbClr val="458FDA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Istruzione e Formazione Superiore 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1" name="Google Shape;1211;p160"/>
          <p:cNvSpPr/>
          <p:nvPr/>
        </p:nvSpPr>
        <p:spPr>
          <a:xfrm>
            <a:off x="465935" y="189213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it" sz="1600" b="1">
                <a:solidFill>
                  <a:srgbClr val="458FDA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superiore</a:t>
            </a:r>
            <a:endParaRPr sz="1600" b="1">
              <a:solidFill>
                <a:srgbClr val="458FDA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2" name="Google Shape;1212;p160"/>
          <p:cNvSpPr/>
          <p:nvPr/>
        </p:nvSpPr>
        <p:spPr>
          <a:xfrm>
            <a:off x="4515357" y="420785"/>
            <a:ext cx="7676644" cy="2086899"/>
          </a:xfrm>
          <a:prstGeom prst="rect">
            <a:avLst/>
          </a:prstGeom>
          <a:solidFill>
            <a:srgbClr val="DBE9F8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13" name="Google Shape;1213;p160"/>
          <p:cNvSpPr/>
          <p:nvPr/>
        </p:nvSpPr>
        <p:spPr>
          <a:xfrm>
            <a:off x="4515356" y="2504488"/>
            <a:ext cx="3830229" cy="4353513"/>
          </a:xfrm>
          <a:prstGeom prst="rect">
            <a:avLst/>
          </a:prstGeom>
          <a:solidFill>
            <a:srgbClr val="E1EBF7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160"/>
          <p:cNvSpPr/>
          <p:nvPr/>
        </p:nvSpPr>
        <p:spPr>
          <a:xfrm>
            <a:off x="8353678" y="2504488"/>
            <a:ext cx="3830229" cy="435351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160"/>
          <p:cNvSpPr/>
          <p:nvPr/>
        </p:nvSpPr>
        <p:spPr>
          <a:xfrm>
            <a:off x="4675326" y="393757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PRIORITA’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6" name="Google Shape;1216;p160"/>
          <p:cNvSpPr/>
          <p:nvPr/>
        </p:nvSpPr>
        <p:spPr>
          <a:xfrm>
            <a:off x="4675326" y="265916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LINEE DI INTERVENTO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7" name="Google Shape;1217;p160"/>
          <p:cNvSpPr/>
          <p:nvPr/>
        </p:nvSpPr>
        <p:spPr>
          <a:xfrm>
            <a:off x="8538285" y="2651626"/>
            <a:ext cx="23584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IMPATTO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8" name="Google Shape;1218;p160"/>
          <p:cNvSpPr/>
          <p:nvPr/>
        </p:nvSpPr>
        <p:spPr>
          <a:xfrm>
            <a:off x="383566" y="2653289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SITUAZIONE ATTUALE</a:t>
            </a:r>
            <a:endParaRPr sz="1400" b="1">
              <a:solidFill>
                <a:schemeClr val="lt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1219" name="Google Shape;1219;p160"/>
          <p:cNvCxnSpPr/>
          <p:nvPr/>
        </p:nvCxnSpPr>
        <p:spPr>
          <a:xfrm rot="10800000">
            <a:off x="4493777" y="420788"/>
            <a:ext cx="0" cy="6228369"/>
          </a:xfrm>
          <a:prstGeom prst="straightConnector1">
            <a:avLst/>
          </a:prstGeom>
          <a:noFill/>
          <a:ln w="28575" cap="flat" cmpd="sng">
            <a:solidFill>
              <a:srgbClr val="458FD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0" name="Google Shape;1220;p160"/>
          <p:cNvCxnSpPr/>
          <p:nvPr/>
        </p:nvCxnSpPr>
        <p:spPr>
          <a:xfrm flipH="1">
            <a:off x="4482988" y="420786"/>
            <a:ext cx="3859901" cy="1"/>
          </a:xfrm>
          <a:prstGeom prst="straightConnector1">
            <a:avLst/>
          </a:prstGeom>
          <a:noFill/>
          <a:ln w="28575" cap="flat" cmpd="sng">
            <a:solidFill>
              <a:srgbClr val="458FD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21" name="Google Shape;1221;p160"/>
          <p:cNvSpPr txBox="1"/>
          <p:nvPr/>
        </p:nvSpPr>
        <p:spPr>
          <a:xfrm>
            <a:off x="367951" y="3278910"/>
            <a:ext cx="3448156" cy="1805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formativi che integrino competenze ICT e competenze di dominio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quasi del tutto assenti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Minimo ricorso alle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«lauree professionalizzanti»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Gap fra laureati e richieste dal mercato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molto elevato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Cultura informativa assente dagli insegnamenti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 60% dei CdS economico-aziendali e nel 70% dei Corsi di Studio d’area umanistica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2" name="Google Shape;1222;p160"/>
          <p:cNvSpPr txBox="1"/>
          <p:nvPr/>
        </p:nvSpPr>
        <p:spPr>
          <a:xfrm>
            <a:off x="4752840" y="867317"/>
            <a:ext cx="7236160" cy="96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Raccordo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tra 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Scuola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l’Università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Adeguamento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modalità di erogazione della didattica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Raccordo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Università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mondo della produzione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Potenziamento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capitale umano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infrastrutture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Interventi sull’attuale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offerta formativa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3" name="Google Shape;1223;p160"/>
          <p:cNvSpPr txBox="1"/>
          <p:nvPr/>
        </p:nvSpPr>
        <p:spPr>
          <a:xfrm>
            <a:off x="4752839" y="3189718"/>
            <a:ext cx="3614323" cy="352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Potenziamento del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capitale umano 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termini di ricercatori impegnati in attività didattiche e scientifiche (</a:t>
            </a:r>
            <a:r>
              <a:rPr lang="it" sz="960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settore ICT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Incremento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collaborazione tra Scuola e Università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Potenziamento della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cultura digitale degli insegnanti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Adeguamento dei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programmi e delle metodologie di erogazione della didattica 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anche per promuovere e sostenere la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continuità dei percorsi formativi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Definizione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portafoglio digitale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con traiettorie orizzontali e verticali, che preveda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diversi livelli di maturità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Definizione e attuazione di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percorsi formativi 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fruibili in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modalità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online, blended learning e percorsi flessibili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Integrazione del portafoglio digitale 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nei percorsi formativi esistenti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Definizione e condivisione di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Piattaforme di open education 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 la condivisione di infrastrutture e capitale umano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Potenziamento dei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corsi di studio a carattere professionalizzante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in sinergia con industrie e mondo della scuola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Consolidamento dei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percorsi di formazione fortemente orientati alla ricerca industriale e all’innovazione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Riorganizzazione e rafforzamento delle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discipline ICT abilitanti per la trasformazione digitale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243834">
              <a:buClr>
                <a:schemeClr val="dk1"/>
              </a:buClr>
              <a:buSzPts val="720"/>
            </a:pPr>
            <a:endParaRPr sz="96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24" name="Google Shape;1224;p160"/>
          <p:cNvSpPr txBox="1"/>
          <p:nvPr/>
        </p:nvSpPr>
        <p:spPr>
          <a:xfrm>
            <a:off x="8615800" y="3189717"/>
            <a:ext cx="3438064" cy="315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Qualificazione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orientamento in entrata e uscita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un impatto sul territorio nazionale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Adeguamento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modalità di erogazione della didattica attraverso l’impiego delle tecnologie ICT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la progettazione di nuovi servizi per gli studenti delle Università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Modifica e adeguamento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dell’attuale offerta formativa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alle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esigenze delle professioni interessate dalla trasformazione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Potenziamento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formazione fortemente orientati alla ricerca industriale e all’innovazione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Potenziamento 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capitale umano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infrastrutture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in termini di ricercatori impegnati nelle attività didattiche e scientifiche relative al settore dell’ICT e delle sue applicazioni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Adeguamento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modelli di analisi degli osservatori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5" name="Google Shape;1225;p160"/>
          <p:cNvSpPr/>
          <p:nvPr/>
        </p:nvSpPr>
        <p:spPr>
          <a:xfrm rot="10800000" flipH="1">
            <a:off x="4467227" y="2499305"/>
            <a:ext cx="3846415" cy="177188"/>
          </a:xfrm>
          <a:prstGeom prst="triangle">
            <a:avLst>
              <a:gd name="adj" fmla="val 50000"/>
            </a:avLst>
          </a:prstGeom>
          <a:solidFill>
            <a:srgbClr val="DBE9F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26" name="Google Shape;1226;p160"/>
          <p:cNvSpPr/>
          <p:nvPr/>
        </p:nvSpPr>
        <p:spPr>
          <a:xfrm rot="5400000" flipH="1">
            <a:off x="6293067" y="4556958"/>
            <a:ext cx="4290379" cy="175069"/>
          </a:xfrm>
          <a:prstGeom prst="triangle">
            <a:avLst>
              <a:gd name="adj" fmla="val 50000"/>
            </a:avLst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161" descr="shallow focus photo of woman using laptop computer"/>
          <p:cNvPicPr preferRelativeResize="0"/>
          <p:nvPr/>
        </p:nvPicPr>
        <p:blipFill rotWithShape="1">
          <a:blip r:embed="rId3">
            <a:alphaModFix/>
          </a:blip>
          <a:srcRect l="11420" t="344"/>
          <a:stretch/>
        </p:blipFill>
        <p:spPr>
          <a:xfrm>
            <a:off x="0" y="2510880"/>
            <a:ext cx="4526915" cy="3339313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61"/>
          <p:cNvSpPr/>
          <p:nvPr/>
        </p:nvSpPr>
        <p:spPr>
          <a:xfrm>
            <a:off x="2" y="2507685"/>
            <a:ext cx="4507261" cy="3339313"/>
          </a:xfrm>
          <a:prstGeom prst="rect">
            <a:avLst/>
          </a:prstGeom>
          <a:solidFill>
            <a:srgbClr val="586D77">
              <a:alpha val="80784"/>
            </a:srgbClr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33" name="Google Shape;1233;p161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3467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4" name="Google Shape;1234;p161"/>
          <p:cNvSpPr txBox="1"/>
          <p:nvPr/>
        </p:nvSpPr>
        <p:spPr>
          <a:xfrm>
            <a:off x="465935" y="1285548"/>
            <a:ext cx="2306253" cy="615553"/>
          </a:xfrm>
          <a:prstGeom prst="rect">
            <a:avLst/>
          </a:prstGeom>
          <a:solidFill>
            <a:srgbClr val="586D77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specialistiche ICT 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5" name="Google Shape;1235;p161"/>
          <p:cNvSpPr/>
          <p:nvPr/>
        </p:nvSpPr>
        <p:spPr>
          <a:xfrm>
            <a:off x="4515357" y="420785"/>
            <a:ext cx="7676644" cy="2086899"/>
          </a:xfrm>
          <a:prstGeom prst="rect">
            <a:avLst/>
          </a:prstGeom>
          <a:solidFill>
            <a:srgbClr val="DBE9F8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36" name="Google Shape;1236;p161"/>
          <p:cNvSpPr/>
          <p:nvPr/>
        </p:nvSpPr>
        <p:spPr>
          <a:xfrm>
            <a:off x="4515356" y="2504488"/>
            <a:ext cx="3830229" cy="4353513"/>
          </a:xfrm>
          <a:prstGeom prst="rect">
            <a:avLst/>
          </a:prstGeom>
          <a:solidFill>
            <a:srgbClr val="E1EBF7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61"/>
          <p:cNvSpPr/>
          <p:nvPr/>
        </p:nvSpPr>
        <p:spPr>
          <a:xfrm>
            <a:off x="8353678" y="2504488"/>
            <a:ext cx="3830229" cy="435351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61"/>
          <p:cNvSpPr/>
          <p:nvPr/>
        </p:nvSpPr>
        <p:spPr>
          <a:xfrm>
            <a:off x="4675326" y="393757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PRIORITA’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9" name="Google Shape;1239;p161"/>
          <p:cNvSpPr/>
          <p:nvPr/>
        </p:nvSpPr>
        <p:spPr>
          <a:xfrm>
            <a:off x="4675326" y="265916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LINEE DI INTERVENTO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40" name="Google Shape;1240;p161"/>
          <p:cNvSpPr/>
          <p:nvPr/>
        </p:nvSpPr>
        <p:spPr>
          <a:xfrm>
            <a:off x="8538285" y="2651626"/>
            <a:ext cx="23584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IMPATTO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41" name="Google Shape;1241;p161"/>
          <p:cNvSpPr/>
          <p:nvPr/>
        </p:nvSpPr>
        <p:spPr>
          <a:xfrm>
            <a:off x="383566" y="2653289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SITUAZIONE ATTUALE</a:t>
            </a:r>
            <a:endParaRPr sz="1400" b="1">
              <a:solidFill>
                <a:schemeClr val="lt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1242" name="Google Shape;1242;p161"/>
          <p:cNvCxnSpPr/>
          <p:nvPr/>
        </p:nvCxnSpPr>
        <p:spPr>
          <a:xfrm flipH="1">
            <a:off x="4482988" y="420786"/>
            <a:ext cx="3859901" cy="1"/>
          </a:xfrm>
          <a:prstGeom prst="straightConnector1">
            <a:avLst/>
          </a:prstGeom>
          <a:noFill/>
          <a:ln w="28575" cap="flat" cmpd="sng">
            <a:solidFill>
              <a:srgbClr val="586D7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3" name="Google Shape;1243;p161"/>
          <p:cNvSpPr txBox="1"/>
          <p:nvPr/>
        </p:nvSpPr>
        <p:spPr>
          <a:xfrm>
            <a:off x="367950" y="3278910"/>
            <a:ext cx="3899895" cy="214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sistema della ricerca sui temi dell’ICT non ha ancora portato ad una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rete stabile per la realizzazione di prodotti e processi innovativi in tempi rapidi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Pochi laureati in ambito ICT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rispetto alle richieste del mercato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giovani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che utilizzano le tecnologie informatiche e telematiche in modo significativo, rimangono spesso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solo utenti finali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mancanza di competenze digitali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rappresenta uno dei principali fattori che incide in maniera negativa sullo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sviluppo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44" name="Google Shape;1244;p161"/>
          <p:cNvSpPr txBox="1"/>
          <p:nvPr/>
        </p:nvSpPr>
        <p:spPr>
          <a:xfrm>
            <a:off x="4752840" y="867317"/>
            <a:ext cx="7359733" cy="15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760"/>
              <a:buFont typeface="Arial"/>
              <a:buChar char="›"/>
            </a:pP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Identificare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interventi di sostegno e promozione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aumentare il numero di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laureati e di esperti informativi con competenze ICT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rinnovare costantemente i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studio ICT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maggiore attenzione alla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business innovation</a:t>
            </a:r>
            <a:endParaRPr sz="1013"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760"/>
              <a:buFont typeface="Arial"/>
              <a:buChar char="›"/>
            </a:pP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Rafforzare l’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permanente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la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riqualificazione professionale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particolare attenzione allo sviluppo tecnologico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760"/>
              <a:buFont typeface="Arial"/>
              <a:buChar char="›"/>
            </a:pP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Creare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nuovi modelli di interazione domanda-offerta nel mercato del lavoro ICT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con individuazione di nuovi elementi di osservazione da collegare a quelli già oggetto di analisi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760"/>
              <a:buFont typeface="Arial"/>
              <a:buChar char="›"/>
            </a:pP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Avvicinare il mondo della ricerca al mondo imprenditoriale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particolare attenzione alle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nuove tecnologie emergenti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760"/>
              <a:buFont typeface="Arial"/>
              <a:buChar char="›"/>
            </a:pP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Favorire la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diffusione di nuove figure professionali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livello executive altamente innovative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760"/>
              <a:buFont typeface="Arial"/>
              <a:buChar char="›"/>
            </a:pP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Ridurre i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tempi di ricerca dei professionisti ICT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rendere più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competitiva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la formazione ICT degli attuali laureati ampliandone lo spettro conoscitivo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45" name="Google Shape;1245;p161"/>
          <p:cNvSpPr txBox="1"/>
          <p:nvPr/>
        </p:nvSpPr>
        <p:spPr>
          <a:xfrm>
            <a:off x="4752840" y="3189718"/>
            <a:ext cx="3585387" cy="3508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Porre in essere un’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evoluzione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importante e prioritaria nei 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formazione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favorire, a tutti i livelli, lo studio e l’impiego delle metodologie, degli approcci e delle tecnologie ICT coniugate con la specificità dei diversi domini applicativi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Rafforzare la cultura dei 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modelli di business e management basati sull’impiego di ICT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nonché la capacità di gestione di interventi per la 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digitale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sia per il sistema industriale che per la PA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Riqualificare la forza lavoro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programmi dedicati allo sviluppo tecnologico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Sostenere l’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importanza della formazione sul campo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anche tenendo conto della formazione tecnica svolta in ambito scolastico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Incentivare le aziende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 offrire percorsi di formazione sul campo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Favorire il 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trasferimento tecnologico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la 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nascita di startup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anche attraverso laboratori di eccellenza a servizio delle imprese, delle startup e dei policy maker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Prevedere forme che consentano a dipendenti aziendali di trascorrere dei periodi in Università e Centri di Ricerca per 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favorire lo scambio di conoscenze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46" name="Google Shape;1246;p161"/>
          <p:cNvSpPr txBox="1"/>
          <p:nvPr/>
        </p:nvSpPr>
        <p:spPr>
          <a:xfrm>
            <a:off x="8615800" y="3189717"/>
            <a:ext cx="3438064" cy="315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Adeguamento dell’offerta formativa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 settore ICT e dei settori di applicazione del settore ICT nei prossimi 3 anni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Realizzazione di una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rete stabile per la formazione e il trasferimento delle tecnologie per la trasformazione digitale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(</a:t>
            </a:r>
            <a:r>
              <a:rPr lang="it" sz="1093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 Innovation HUB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 e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centri di ricerca nazionali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dedicati allo studio e allo sviluppo delle tecnologie emergenti (</a:t>
            </a:r>
            <a:r>
              <a:rPr lang="it" sz="1093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IoT, AI, Blockchain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Incremento del numero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tirocini in azienda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nonché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attività di ricerca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in collaborazione tra Università, Enti di Ricerca e Impresa sulla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Incremento dello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sviluppo di attività di ricerca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 collaborazione tra Università, Enti di Ricerca e Imprese sulla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Incremento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figure manageriali altamente innovative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47" name="Google Shape;1247;p161"/>
          <p:cNvSpPr/>
          <p:nvPr/>
        </p:nvSpPr>
        <p:spPr>
          <a:xfrm rot="10800000" flipH="1">
            <a:off x="4467227" y="2499305"/>
            <a:ext cx="3846415" cy="177188"/>
          </a:xfrm>
          <a:prstGeom prst="triangle">
            <a:avLst>
              <a:gd name="adj" fmla="val 50000"/>
            </a:avLst>
          </a:prstGeom>
          <a:solidFill>
            <a:srgbClr val="DBE9F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48" name="Google Shape;1248;p161"/>
          <p:cNvSpPr/>
          <p:nvPr/>
        </p:nvSpPr>
        <p:spPr>
          <a:xfrm rot="5400000" flipH="1">
            <a:off x="6293067" y="4556958"/>
            <a:ext cx="4290379" cy="175069"/>
          </a:xfrm>
          <a:prstGeom prst="triangle">
            <a:avLst>
              <a:gd name="adj" fmla="val 50000"/>
            </a:avLst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9" name="Google Shape;1249;p161"/>
          <p:cNvCxnSpPr/>
          <p:nvPr/>
        </p:nvCxnSpPr>
        <p:spPr>
          <a:xfrm rot="10800000">
            <a:off x="4493777" y="420788"/>
            <a:ext cx="0" cy="6228369"/>
          </a:xfrm>
          <a:prstGeom prst="straightConnector1">
            <a:avLst/>
          </a:prstGeom>
          <a:noFill/>
          <a:ln w="28575" cap="flat" cmpd="sng">
            <a:solidFill>
              <a:srgbClr val="586D7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8" name="Google Shape;1808;p152"/>
          <p:cNvGrpSpPr/>
          <p:nvPr/>
        </p:nvGrpSpPr>
        <p:grpSpPr>
          <a:xfrm>
            <a:off x="445700" y="377667"/>
            <a:ext cx="11287200" cy="1481109"/>
            <a:chOff x="334275" y="283250"/>
            <a:chExt cx="8465400" cy="1110832"/>
          </a:xfrm>
        </p:grpSpPr>
        <p:sp>
          <p:nvSpPr>
            <p:cNvPr id="1809" name="Google Shape;1809;p152"/>
            <p:cNvSpPr txBox="1"/>
            <p:nvPr/>
          </p:nvSpPr>
          <p:spPr>
            <a:xfrm>
              <a:off x="334275" y="283250"/>
              <a:ext cx="84654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100"/>
                <a:defRPr/>
              </a:pPr>
              <a:r>
                <a:rPr lang="it" sz="3467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Il punto di partenza: Dati OECD</a:t>
              </a:r>
              <a:endParaRPr sz="3467" i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152"/>
            <p:cNvSpPr txBox="1"/>
            <p:nvPr/>
          </p:nvSpPr>
          <p:spPr>
            <a:xfrm>
              <a:off x="452655" y="857982"/>
              <a:ext cx="79716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FFFFFF"/>
                </a:buClr>
                <a:buSzPts val="2900"/>
                <a:defRPr/>
              </a:pPr>
              <a:r>
                <a:rPr lang="it" sz="2400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Cittadini che usano il digitale per accedere ai servizi pubblici</a:t>
              </a: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1219170">
                <a:buClr>
                  <a:srgbClr val="000000"/>
                </a:buClr>
                <a:defRPr/>
              </a:pP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2" name="Google Shape;1812;p152"/>
          <p:cNvSpPr txBox="1"/>
          <p:nvPr/>
        </p:nvSpPr>
        <p:spPr>
          <a:xfrm>
            <a:off x="2137709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24,3%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3" name="Google Shape;1813;p152"/>
          <p:cNvSpPr txBox="1"/>
          <p:nvPr/>
        </p:nvSpPr>
        <p:spPr>
          <a:xfrm>
            <a:off x="6606693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56,8%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4" name="Google Shape;1814;p152"/>
          <p:cNvSpPr txBox="1"/>
          <p:nvPr/>
        </p:nvSpPr>
        <p:spPr>
          <a:xfrm>
            <a:off x="2097071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ITALIA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5" name="Google Shape;1815;p152"/>
          <p:cNvSpPr txBox="1"/>
          <p:nvPr/>
        </p:nvSpPr>
        <p:spPr>
          <a:xfrm>
            <a:off x="6524980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OCSE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6" name="Google Shape;1816;p152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4892" y="1944838"/>
            <a:ext cx="7442217" cy="303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p162" descr="woman placing sticky notes on wall"/>
          <p:cNvPicPr preferRelativeResize="0"/>
          <p:nvPr/>
        </p:nvPicPr>
        <p:blipFill rotWithShape="1">
          <a:blip r:embed="rId3">
            <a:alphaModFix/>
          </a:blip>
          <a:srcRect r="10436"/>
          <a:stretch/>
        </p:blipFill>
        <p:spPr>
          <a:xfrm>
            <a:off x="1" y="2509670"/>
            <a:ext cx="4478275" cy="3334735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162"/>
          <p:cNvSpPr/>
          <p:nvPr/>
        </p:nvSpPr>
        <p:spPr>
          <a:xfrm>
            <a:off x="1" y="2507685"/>
            <a:ext cx="4515356" cy="3339313"/>
          </a:xfrm>
          <a:prstGeom prst="rect">
            <a:avLst/>
          </a:prstGeom>
          <a:solidFill>
            <a:srgbClr val="0097A7">
              <a:alpha val="80784"/>
            </a:srgbClr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6" name="Google Shape;1256;p162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3467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57" name="Google Shape;1257;p162"/>
          <p:cNvSpPr txBox="1"/>
          <p:nvPr/>
        </p:nvSpPr>
        <p:spPr>
          <a:xfrm>
            <a:off x="465935" y="1285548"/>
            <a:ext cx="2306253" cy="615553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Forza lavoro attiva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58" name="Google Shape;1258;p162"/>
          <p:cNvSpPr/>
          <p:nvPr/>
        </p:nvSpPr>
        <p:spPr>
          <a:xfrm>
            <a:off x="465935" y="189213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it" sz="1600" b="1">
                <a:solidFill>
                  <a:srgbClr val="0097A7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Settore privato</a:t>
            </a:r>
            <a:endParaRPr sz="1600" b="1">
              <a:solidFill>
                <a:srgbClr val="0097A7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59" name="Google Shape;1259;p162"/>
          <p:cNvSpPr/>
          <p:nvPr/>
        </p:nvSpPr>
        <p:spPr>
          <a:xfrm>
            <a:off x="4515357" y="420785"/>
            <a:ext cx="7676644" cy="2086899"/>
          </a:xfrm>
          <a:prstGeom prst="rect">
            <a:avLst/>
          </a:prstGeom>
          <a:solidFill>
            <a:srgbClr val="DBE9F8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60" name="Google Shape;1260;p162"/>
          <p:cNvSpPr/>
          <p:nvPr/>
        </p:nvSpPr>
        <p:spPr>
          <a:xfrm>
            <a:off x="4515356" y="2504488"/>
            <a:ext cx="3830229" cy="4353513"/>
          </a:xfrm>
          <a:prstGeom prst="rect">
            <a:avLst/>
          </a:prstGeom>
          <a:solidFill>
            <a:srgbClr val="E1EBF7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162"/>
          <p:cNvSpPr/>
          <p:nvPr/>
        </p:nvSpPr>
        <p:spPr>
          <a:xfrm>
            <a:off x="8353678" y="2504488"/>
            <a:ext cx="3830229" cy="435351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162"/>
          <p:cNvSpPr/>
          <p:nvPr/>
        </p:nvSpPr>
        <p:spPr>
          <a:xfrm>
            <a:off x="4675326" y="393757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PRIORITA’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63" name="Google Shape;1263;p162"/>
          <p:cNvSpPr/>
          <p:nvPr/>
        </p:nvSpPr>
        <p:spPr>
          <a:xfrm>
            <a:off x="4675326" y="265916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LINEE DI INTERVENTO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64" name="Google Shape;1264;p162"/>
          <p:cNvSpPr/>
          <p:nvPr/>
        </p:nvSpPr>
        <p:spPr>
          <a:xfrm>
            <a:off x="8538285" y="2651626"/>
            <a:ext cx="23584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IMPATTO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65" name="Google Shape;1265;p162"/>
          <p:cNvSpPr/>
          <p:nvPr/>
        </p:nvSpPr>
        <p:spPr>
          <a:xfrm>
            <a:off x="383566" y="2653289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SITUAZIONE ATTUALE</a:t>
            </a:r>
            <a:endParaRPr sz="1400" b="1">
              <a:solidFill>
                <a:schemeClr val="lt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1266" name="Google Shape;1266;p162"/>
          <p:cNvCxnSpPr/>
          <p:nvPr/>
        </p:nvCxnSpPr>
        <p:spPr>
          <a:xfrm flipH="1">
            <a:off x="4482988" y="420786"/>
            <a:ext cx="3859901" cy="1"/>
          </a:xfrm>
          <a:prstGeom prst="straightConnector1">
            <a:avLst/>
          </a:prstGeom>
          <a:noFill/>
          <a:ln w="28575" cap="flat" cmpd="sng">
            <a:solidFill>
              <a:srgbClr val="0096A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7" name="Google Shape;1267;p162"/>
          <p:cNvSpPr txBox="1"/>
          <p:nvPr/>
        </p:nvSpPr>
        <p:spPr>
          <a:xfrm>
            <a:off x="367951" y="3278910"/>
            <a:ext cx="3448156" cy="1805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transizione digitale dell’impresa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è una delle grandi sfide di politica industriale europea insieme a quella della transizione ambientale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L’Italia si conferma ai livelli più bassi (DESI Index) per quel che riguarda la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dimensione «Capitale umano»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– che include l’uso di internet e le competenze digitali di base e avanzate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occupati ICT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rappresentano il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4% dei lavoratori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68" name="Google Shape;1268;p162"/>
          <p:cNvSpPr txBox="1"/>
          <p:nvPr/>
        </p:nvSpPr>
        <p:spPr>
          <a:xfrm>
            <a:off x="4752840" y="867317"/>
            <a:ext cx="7236160" cy="79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Supportare il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tessuto imprenditoriale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azioni volte a sostenere da un lato 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tecnologica dei relativi modelli di business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e dall’altro 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del personale coinvolto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Stabilire un maggior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raccordo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tra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mondo della formazione, mondo della ricerca e mondo delle imprese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Indirizzare stakeholder ad una maggiore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consapevolezza delle nuove tecnologie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favorendone l’accesso e l’utilizzo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69" name="Google Shape;1269;p162"/>
          <p:cNvSpPr txBox="1"/>
          <p:nvPr/>
        </p:nvSpPr>
        <p:spPr>
          <a:xfrm>
            <a:off x="4752833" y="3189733"/>
            <a:ext cx="3646400" cy="3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Potenziare le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competenze digitali, di base e specialistiche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" sz="1067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ITS, Competence Centers, Innovation Managers, credito d’imposta 4.0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), di tutti i lavoratori con particolare attenzione al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contrasto al divario digitale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Indirizzare le imprese alla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trasformazione tecnologica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" sz="1067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PID, Competence Centers, Digital Innovation Hubs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Diffondere l’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innovazione a tutti i livelli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" sz="1067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credito d’imposta innovazione, digital transformation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Avvicinare i settori della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scuola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della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ricerca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della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PA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e del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business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creando le necessarie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sinergie in tema di innovazione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Avvicinare le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imprese tradizionali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alle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imprese digitali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Sostenere la d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omanda di soluzioni tecnologiche innovative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" sz="1067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domanda pubblica intelligente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Puntare sullo sviluppo di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centri di ricerca sulle tecnologie emergenti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" sz="1067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AI, IoT, Blockchain – Casa delle tecnologie emergenti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Aumentare la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connettività alle imprese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" sz="1067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banda ultralarga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70" name="Google Shape;1270;p162"/>
          <p:cNvSpPr txBox="1"/>
          <p:nvPr/>
        </p:nvSpPr>
        <p:spPr>
          <a:xfrm>
            <a:off x="8615800" y="3189717"/>
            <a:ext cx="3438064" cy="231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dipendenti privati con competenze digitali di base e specialistiche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con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maggiore coinvolgimento delle donne nell’ICT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tecnologica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processi aziendali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figure professionali innovative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anche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livello executive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Maggiore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interazione tra mondo della didattica, della ricerca e del business e viceversa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Maggiore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trasferimento tecnologico verso le imprese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(</a:t>
            </a:r>
            <a:r>
              <a:rPr lang="it" sz="1093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Casa delle tecnologie emergenti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Moltiplicazione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iniziative nazionali in tema di tecnologie emergenti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Maggiore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uso di internet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71" name="Google Shape;1271;p162"/>
          <p:cNvSpPr/>
          <p:nvPr/>
        </p:nvSpPr>
        <p:spPr>
          <a:xfrm rot="10800000" flipH="1">
            <a:off x="4467227" y="2499305"/>
            <a:ext cx="3846415" cy="177188"/>
          </a:xfrm>
          <a:prstGeom prst="triangle">
            <a:avLst>
              <a:gd name="adj" fmla="val 50000"/>
            </a:avLst>
          </a:prstGeom>
          <a:solidFill>
            <a:srgbClr val="DBE9F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72" name="Google Shape;1272;p162"/>
          <p:cNvSpPr/>
          <p:nvPr/>
        </p:nvSpPr>
        <p:spPr>
          <a:xfrm rot="5400000" flipH="1">
            <a:off x="6293067" y="4556958"/>
            <a:ext cx="4290379" cy="175069"/>
          </a:xfrm>
          <a:prstGeom prst="triangle">
            <a:avLst>
              <a:gd name="adj" fmla="val 50000"/>
            </a:avLst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3" name="Google Shape;1273;p162"/>
          <p:cNvCxnSpPr/>
          <p:nvPr/>
        </p:nvCxnSpPr>
        <p:spPr>
          <a:xfrm rot="10800000">
            <a:off x="4493777" y="420788"/>
            <a:ext cx="0" cy="6228369"/>
          </a:xfrm>
          <a:prstGeom prst="straightConnector1">
            <a:avLst/>
          </a:prstGeom>
          <a:noFill/>
          <a:ln w="2857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" name="Google Shape;1278;p163" descr="person using laptop"/>
          <p:cNvPicPr preferRelativeResize="0"/>
          <p:nvPr/>
        </p:nvPicPr>
        <p:blipFill rotWithShape="1">
          <a:blip r:embed="rId3">
            <a:alphaModFix/>
          </a:blip>
          <a:srcRect l="279" t="345" r="10723"/>
          <a:stretch/>
        </p:blipFill>
        <p:spPr>
          <a:xfrm>
            <a:off x="1" y="2510881"/>
            <a:ext cx="4467225" cy="3336116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p163"/>
          <p:cNvSpPr/>
          <p:nvPr/>
        </p:nvSpPr>
        <p:spPr>
          <a:xfrm>
            <a:off x="1" y="2507685"/>
            <a:ext cx="4515356" cy="3339313"/>
          </a:xfrm>
          <a:prstGeom prst="rect">
            <a:avLst/>
          </a:prstGeom>
          <a:solidFill>
            <a:srgbClr val="0097A7">
              <a:alpha val="80784"/>
            </a:srgbClr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80" name="Google Shape;1280;p163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3467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81" name="Google Shape;1281;p163"/>
          <p:cNvSpPr txBox="1"/>
          <p:nvPr/>
        </p:nvSpPr>
        <p:spPr>
          <a:xfrm>
            <a:off x="465935" y="1285548"/>
            <a:ext cx="2306253" cy="615553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Forza lavoro attiva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82" name="Google Shape;1282;p163"/>
          <p:cNvSpPr/>
          <p:nvPr/>
        </p:nvSpPr>
        <p:spPr>
          <a:xfrm>
            <a:off x="465935" y="189213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it" sz="1600" b="1">
                <a:solidFill>
                  <a:srgbClr val="0097A7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Settore pubblico</a:t>
            </a:r>
            <a:endParaRPr sz="1600" b="1">
              <a:solidFill>
                <a:srgbClr val="0097A7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83" name="Google Shape;1283;p163"/>
          <p:cNvSpPr/>
          <p:nvPr/>
        </p:nvSpPr>
        <p:spPr>
          <a:xfrm>
            <a:off x="4515357" y="420785"/>
            <a:ext cx="7676644" cy="2086899"/>
          </a:xfrm>
          <a:prstGeom prst="rect">
            <a:avLst/>
          </a:prstGeom>
          <a:solidFill>
            <a:srgbClr val="DBE9F8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84" name="Google Shape;1284;p163"/>
          <p:cNvSpPr/>
          <p:nvPr/>
        </p:nvSpPr>
        <p:spPr>
          <a:xfrm>
            <a:off x="4515356" y="2504488"/>
            <a:ext cx="3830229" cy="4353513"/>
          </a:xfrm>
          <a:prstGeom prst="rect">
            <a:avLst/>
          </a:prstGeom>
          <a:solidFill>
            <a:srgbClr val="E1EBF7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163"/>
          <p:cNvSpPr/>
          <p:nvPr/>
        </p:nvSpPr>
        <p:spPr>
          <a:xfrm>
            <a:off x="8353678" y="2504488"/>
            <a:ext cx="3830229" cy="435351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163"/>
          <p:cNvSpPr/>
          <p:nvPr/>
        </p:nvSpPr>
        <p:spPr>
          <a:xfrm>
            <a:off x="4675326" y="393757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PRIORITA’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87" name="Google Shape;1287;p163"/>
          <p:cNvSpPr/>
          <p:nvPr/>
        </p:nvSpPr>
        <p:spPr>
          <a:xfrm>
            <a:off x="4675326" y="265916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LINEE DI INTERVENTO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88" name="Google Shape;1288;p163"/>
          <p:cNvSpPr/>
          <p:nvPr/>
        </p:nvSpPr>
        <p:spPr>
          <a:xfrm>
            <a:off x="8538285" y="2651626"/>
            <a:ext cx="23584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IMPATTO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89" name="Google Shape;1289;p163"/>
          <p:cNvSpPr/>
          <p:nvPr/>
        </p:nvSpPr>
        <p:spPr>
          <a:xfrm>
            <a:off x="383566" y="2653289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SITUAZIONE ATTUALE</a:t>
            </a:r>
            <a:endParaRPr sz="1400" b="1">
              <a:solidFill>
                <a:schemeClr val="lt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1290" name="Google Shape;1290;p163"/>
          <p:cNvCxnSpPr/>
          <p:nvPr/>
        </p:nvCxnSpPr>
        <p:spPr>
          <a:xfrm flipH="1">
            <a:off x="4482988" y="420786"/>
            <a:ext cx="3859901" cy="1"/>
          </a:xfrm>
          <a:prstGeom prst="straightConnector1">
            <a:avLst/>
          </a:prstGeom>
          <a:noFill/>
          <a:ln w="28575" cap="flat" cmpd="sng">
            <a:solidFill>
              <a:srgbClr val="0096A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91" name="Google Shape;1291;p163"/>
          <p:cNvSpPr txBox="1"/>
          <p:nvPr/>
        </p:nvSpPr>
        <p:spPr>
          <a:xfrm>
            <a:off x="367951" y="3278910"/>
            <a:ext cx="3448156" cy="197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Difficoltà nell’individuare risorse con le competenze necessarie a ricoprire il ruolo di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RTD – Responsabile per la transizione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Classe dirigente sprovvista delle competenze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necessarie 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riconoscere le opportunità di innovazione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coordinare i processi di cambiamento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abilitati dalle tecnologie digitali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Capitale umano della PA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male attrezzato, anziano e poco qualificato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92" name="Google Shape;1292;p163"/>
          <p:cNvSpPr txBox="1"/>
          <p:nvPr/>
        </p:nvSpPr>
        <p:spPr>
          <a:xfrm>
            <a:off x="4752840" y="867317"/>
            <a:ext cx="7236160" cy="96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Favorire l’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assunzione di dirigenti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preparati ad accogliere e gestire 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digitale della PA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Rendere la Pubblica Amministrazione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più attrattiva rispetto a risorse ad alto potenziale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 ambiti connessi all’innovazione e al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Favorire la creazione di una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cultura condivisa sull’innovazione e la digitalizzazione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 tutti i livelli dell’amministrazione 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accrescere le professionalità di chi già lavora nella PA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93" name="Google Shape;1293;p163"/>
          <p:cNvSpPr txBox="1"/>
          <p:nvPr/>
        </p:nvSpPr>
        <p:spPr>
          <a:xfrm>
            <a:off x="4752839" y="3189717"/>
            <a:ext cx="3507868" cy="331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Reclutamento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dirigenti in possesso di competenze digitali, trasversali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capacità di risolvere problematiche complesse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orientamento alla carriera in ambito pubblico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specialistica sul digitale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 collaborazione con il sistema universitario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Procedure assunzionali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il personale non dirigenziale che prevedono l’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accertamento del possesso delle competenze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necessarie a lavorare in una PA sempre più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Pianificazione e gestione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programmi formativi mirati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sui temi del digitale applicato alla PA e valutazione strutturata dei progressi conseguiti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Promozione 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confronto con il mondo della ricerca e dell’impresa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sui diversi aspetti della trasformazione digitale al fine di creare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opportunità di apprendimento organizzativo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favorire 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retention dei talenti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235367">
              <a:buClr>
                <a:schemeClr val="dk1"/>
              </a:buClr>
              <a:buSzPts val="820"/>
            </a:pPr>
            <a:endParaRPr sz="1093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94" name="Google Shape;1294;p163"/>
          <p:cNvSpPr txBox="1"/>
          <p:nvPr/>
        </p:nvSpPr>
        <p:spPr>
          <a:xfrm>
            <a:off x="8615800" y="3189718"/>
            <a:ext cx="3438064" cy="113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dipendenti pubblici con competenze digitali almeno di base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dipendenti pubblici con competenze specialistiche in ambito ICT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Incremento 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di servizi pubblici digitali destinati ai cittadini e soprattutto alle imprese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95" name="Google Shape;1295;p163"/>
          <p:cNvSpPr/>
          <p:nvPr/>
        </p:nvSpPr>
        <p:spPr>
          <a:xfrm rot="10800000" flipH="1">
            <a:off x="4467227" y="2499305"/>
            <a:ext cx="3846415" cy="177188"/>
          </a:xfrm>
          <a:prstGeom prst="triangle">
            <a:avLst>
              <a:gd name="adj" fmla="val 50000"/>
            </a:avLst>
          </a:prstGeom>
          <a:solidFill>
            <a:srgbClr val="DBE9F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96" name="Google Shape;1296;p163"/>
          <p:cNvSpPr/>
          <p:nvPr/>
        </p:nvSpPr>
        <p:spPr>
          <a:xfrm rot="5400000" flipH="1">
            <a:off x="6293067" y="4556958"/>
            <a:ext cx="4290379" cy="175069"/>
          </a:xfrm>
          <a:prstGeom prst="triangle">
            <a:avLst>
              <a:gd name="adj" fmla="val 50000"/>
            </a:avLst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7" name="Google Shape;1297;p163"/>
          <p:cNvCxnSpPr/>
          <p:nvPr/>
        </p:nvCxnSpPr>
        <p:spPr>
          <a:xfrm rot="10800000">
            <a:off x="4493777" y="420788"/>
            <a:ext cx="0" cy="6228369"/>
          </a:xfrm>
          <a:prstGeom prst="straightConnector1">
            <a:avLst/>
          </a:prstGeom>
          <a:noFill/>
          <a:ln w="2857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" name="Google Shape;1302;p164" descr="person holding black phone"/>
          <p:cNvPicPr preferRelativeResize="0"/>
          <p:nvPr/>
        </p:nvPicPr>
        <p:blipFill rotWithShape="1">
          <a:blip r:embed="rId3">
            <a:alphaModFix/>
          </a:blip>
          <a:srcRect b="-59"/>
          <a:stretch/>
        </p:blipFill>
        <p:spPr>
          <a:xfrm>
            <a:off x="-12495" y="2499302"/>
            <a:ext cx="4527851" cy="3339313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164"/>
          <p:cNvSpPr/>
          <p:nvPr/>
        </p:nvSpPr>
        <p:spPr>
          <a:xfrm>
            <a:off x="-12495" y="2507685"/>
            <a:ext cx="4527851" cy="3339313"/>
          </a:xfrm>
          <a:prstGeom prst="rect">
            <a:avLst/>
          </a:prstGeom>
          <a:solidFill>
            <a:srgbClr val="004F9E">
              <a:alpha val="80784"/>
            </a:srgbClr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04" name="Google Shape;1304;p164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3467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05" name="Google Shape;1305;p164"/>
          <p:cNvSpPr txBox="1"/>
          <p:nvPr/>
        </p:nvSpPr>
        <p:spPr>
          <a:xfrm>
            <a:off x="465935" y="1285548"/>
            <a:ext cx="2306253" cy="615553"/>
          </a:xfrm>
          <a:prstGeom prst="rect">
            <a:avLst/>
          </a:prstGeom>
          <a:solidFill>
            <a:srgbClr val="004F9E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06" name="Google Shape;1306;p164"/>
          <p:cNvSpPr/>
          <p:nvPr/>
        </p:nvSpPr>
        <p:spPr>
          <a:xfrm>
            <a:off x="4515357" y="420785"/>
            <a:ext cx="7676644" cy="2086899"/>
          </a:xfrm>
          <a:prstGeom prst="rect">
            <a:avLst/>
          </a:prstGeom>
          <a:solidFill>
            <a:srgbClr val="DBE9F8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07" name="Google Shape;1307;p164"/>
          <p:cNvSpPr/>
          <p:nvPr/>
        </p:nvSpPr>
        <p:spPr>
          <a:xfrm>
            <a:off x="4515356" y="2504488"/>
            <a:ext cx="3830229" cy="4353513"/>
          </a:xfrm>
          <a:prstGeom prst="rect">
            <a:avLst/>
          </a:prstGeom>
          <a:solidFill>
            <a:srgbClr val="E1EBF7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164"/>
          <p:cNvSpPr/>
          <p:nvPr/>
        </p:nvSpPr>
        <p:spPr>
          <a:xfrm>
            <a:off x="8353678" y="2504488"/>
            <a:ext cx="3830229" cy="435351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164"/>
          <p:cNvSpPr/>
          <p:nvPr/>
        </p:nvSpPr>
        <p:spPr>
          <a:xfrm>
            <a:off x="4675326" y="393757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PRIORITA’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0" name="Google Shape;1310;p164"/>
          <p:cNvSpPr/>
          <p:nvPr/>
        </p:nvSpPr>
        <p:spPr>
          <a:xfrm>
            <a:off x="4675326" y="265916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LINEE DI INTERVENTO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1" name="Google Shape;1311;p164"/>
          <p:cNvSpPr/>
          <p:nvPr/>
        </p:nvSpPr>
        <p:spPr>
          <a:xfrm>
            <a:off x="8538285" y="2651626"/>
            <a:ext cx="23584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IMPATTO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2" name="Google Shape;1312;p164"/>
          <p:cNvSpPr/>
          <p:nvPr/>
        </p:nvSpPr>
        <p:spPr>
          <a:xfrm>
            <a:off x="383566" y="2653289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SITUAZIONE ATTUALE</a:t>
            </a:r>
            <a:endParaRPr sz="1400" b="1">
              <a:solidFill>
                <a:schemeClr val="lt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1313" name="Google Shape;1313;p164"/>
          <p:cNvCxnSpPr/>
          <p:nvPr/>
        </p:nvCxnSpPr>
        <p:spPr>
          <a:xfrm flipH="1">
            <a:off x="4482988" y="420786"/>
            <a:ext cx="3859901" cy="1"/>
          </a:xfrm>
          <a:prstGeom prst="straightConnector1">
            <a:avLst/>
          </a:prstGeom>
          <a:noFill/>
          <a:ln w="28575" cap="flat" cmpd="sng">
            <a:solidFill>
              <a:srgbClr val="004F9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4" name="Google Shape;1314;p164"/>
          <p:cNvSpPr txBox="1"/>
          <p:nvPr/>
        </p:nvSpPr>
        <p:spPr>
          <a:xfrm>
            <a:off x="367951" y="3278909"/>
            <a:ext cx="3448156" cy="163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Basse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nella popolazione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 generazionali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ma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carenze anche tra giovani e individui istruiti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 territoriali e di genere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nell’utilizzo di internet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Poca interazione digitale con la PA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bassa penetrazione di servizi finanziari digitali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5" name="Google Shape;1315;p164"/>
          <p:cNvSpPr txBox="1"/>
          <p:nvPr/>
        </p:nvSpPr>
        <p:spPr>
          <a:xfrm>
            <a:off x="4752840" y="867317"/>
            <a:ext cx="7236160" cy="79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Accesso a Internet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della popolazione in età lavorativa con scarse o nulle competenze digitali e livello di istruzione basso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Alfabetizzazione digitale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della popolazione in età lavorativa che già utilizza Internet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Inclusione/accesso digitale degli anziani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categorie svantaggiate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6" name="Google Shape;1316;p164"/>
          <p:cNvSpPr txBox="1"/>
          <p:nvPr/>
        </p:nvSpPr>
        <p:spPr>
          <a:xfrm>
            <a:off x="4752839" y="3189717"/>
            <a:ext cx="3507868" cy="163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formativi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all’interno delle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Istituzioni Scolastiche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formativi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circuito educativo non formale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Percorso «della strada»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– Formazione di competenze sul territorio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Titillium Web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comunicazione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Titillium Web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Percorso sull’inclusione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235367">
              <a:buClr>
                <a:schemeClr val="dk1"/>
              </a:buClr>
              <a:buSzPts val="820"/>
            </a:pPr>
            <a:endParaRPr sz="1093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7" name="Google Shape;1317;p164"/>
          <p:cNvSpPr txBox="1"/>
          <p:nvPr/>
        </p:nvSpPr>
        <p:spPr>
          <a:xfrm>
            <a:off x="8615800" y="3189717"/>
            <a:ext cx="3438064" cy="146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popolazione attiva con competenze digitali almeno di base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degli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individui svantaggiati con competenze digitali almeno di base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Incremento dell’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utilizzo di internet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con particolare riferimento ad alcune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attività essenziali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(inclusi i servizi di eGovernment) e alle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categorie svantaggiate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8" name="Google Shape;1318;p164"/>
          <p:cNvSpPr/>
          <p:nvPr/>
        </p:nvSpPr>
        <p:spPr>
          <a:xfrm rot="10800000" flipH="1">
            <a:off x="4467227" y="2499305"/>
            <a:ext cx="3846415" cy="177188"/>
          </a:xfrm>
          <a:prstGeom prst="triangle">
            <a:avLst>
              <a:gd name="adj" fmla="val 50000"/>
            </a:avLst>
          </a:prstGeom>
          <a:solidFill>
            <a:srgbClr val="DBE9F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19" name="Google Shape;1319;p164"/>
          <p:cNvSpPr/>
          <p:nvPr/>
        </p:nvSpPr>
        <p:spPr>
          <a:xfrm rot="5400000" flipH="1">
            <a:off x="6293067" y="4556958"/>
            <a:ext cx="4290379" cy="175069"/>
          </a:xfrm>
          <a:prstGeom prst="triangle">
            <a:avLst>
              <a:gd name="adj" fmla="val 50000"/>
            </a:avLst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0" name="Google Shape;1320;p164"/>
          <p:cNvCxnSpPr/>
          <p:nvPr/>
        </p:nvCxnSpPr>
        <p:spPr>
          <a:xfrm rot="10800000">
            <a:off x="4493777" y="420788"/>
            <a:ext cx="0" cy="6228369"/>
          </a:xfrm>
          <a:prstGeom prst="straightConnector1">
            <a:avLst/>
          </a:prstGeom>
          <a:noFill/>
          <a:ln w="28575" cap="flat" cmpd="sng">
            <a:solidFill>
              <a:srgbClr val="004F9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3"/>
          <p:cNvSpPr/>
          <p:nvPr/>
        </p:nvSpPr>
        <p:spPr>
          <a:xfrm>
            <a:off x="204999" y="1442692"/>
            <a:ext cx="1968000" cy="940812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7" name="Google Shape;357;p33"/>
          <p:cNvSpPr/>
          <p:nvPr/>
        </p:nvSpPr>
        <p:spPr>
          <a:xfrm>
            <a:off x="2172999" y="1442692"/>
            <a:ext cx="1968000" cy="940812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8" name="Google Shape;358;p33"/>
          <p:cNvSpPr/>
          <p:nvPr/>
        </p:nvSpPr>
        <p:spPr>
          <a:xfrm>
            <a:off x="4140999" y="1442692"/>
            <a:ext cx="1968000" cy="940812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9" name="Google Shape;359;p33"/>
          <p:cNvSpPr/>
          <p:nvPr/>
        </p:nvSpPr>
        <p:spPr>
          <a:xfrm>
            <a:off x="6108999" y="1442692"/>
            <a:ext cx="1968000" cy="940812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0" name="Google Shape;360;p33"/>
          <p:cNvSpPr/>
          <p:nvPr/>
        </p:nvSpPr>
        <p:spPr>
          <a:xfrm>
            <a:off x="8076999" y="1442692"/>
            <a:ext cx="1968000" cy="940812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33"/>
          <p:cNvSpPr/>
          <p:nvPr/>
        </p:nvSpPr>
        <p:spPr>
          <a:xfrm>
            <a:off x="10044999" y="1442692"/>
            <a:ext cx="1968000" cy="940812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33"/>
          <p:cNvSpPr txBox="1"/>
          <p:nvPr/>
        </p:nvSpPr>
        <p:spPr>
          <a:xfrm>
            <a:off x="1542199" y="1120798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2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kern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1733" b="1" kern="0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363" name="Google Shape;363;p33"/>
          <p:cNvSpPr txBox="1"/>
          <p:nvPr/>
        </p:nvSpPr>
        <p:spPr>
          <a:xfrm>
            <a:off x="5452203" y="1120798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2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kern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 sz="1733" b="1" kern="0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364" name="Google Shape;364;p33"/>
          <p:cNvSpPr txBox="1"/>
          <p:nvPr/>
        </p:nvSpPr>
        <p:spPr>
          <a:xfrm>
            <a:off x="8430199" y="1120798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2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kern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endParaRPr sz="1733" b="1" kern="0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365" name="Google Shape;365;p33"/>
          <p:cNvSpPr txBox="1"/>
          <p:nvPr/>
        </p:nvSpPr>
        <p:spPr>
          <a:xfrm>
            <a:off x="10398199" y="1120798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2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kern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endParaRPr sz="1733" b="1" kern="0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366" name="Google Shape;366;p33"/>
          <p:cNvSpPr txBox="1"/>
          <p:nvPr/>
        </p:nvSpPr>
        <p:spPr>
          <a:xfrm>
            <a:off x="315772" y="1577344"/>
            <a:ext cx="1746453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Istruzione</a:t>
            </a:r>
            <a:endParaRPr sz="1733" kern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67" name="Google Shape;367;p33"/>
          <p:cNvSpPr txBox="1"/>
          <p:nvPr/>
        </p:nvSpPr>
        <p:spPr>
          <a:xfrm>
            <a:off x="2283772" y="1577343"/>
            <a:ext cx="1746453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Formazione superiore</a:t>
            </a:r>
            <a:endParaRPr sz="1733" kern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68" name="Google Shape;368;p33"/>
          <p:cNvSpPr txBox="1"/>
          <p:nvPr/>
        </p:nvSpPr>
        <p:spPr>
          <a:xfrm>
            <a:off x="4251772" y="1577343"/>
            <a:ext cx="1746453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1733" kern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lavoro settore privato</a:t>
            </a:r>
            <a:endParaRPr sz="1733" kern="0">
              <a:solidFill>
                <a:srgbClr val="FFFFFF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69" name="Google Shape;369;p33"/>
          <p:cNvSpPr txBox="1"/>
          <p:nvPr/>
        </p:nvSpPr>
        <p:spPr>
          <a:xfrm>
            <a:off x="6219772" y="1577343"/>
            <a:ext cx="1831227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1733" kern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lavoro settore pubblico</a:t>
            </a:r>
            <a:endParaRPr sz="1733" kern="0">
              <a:solidFill>
                <a:srgbClr val="FFFFFF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70" name="Google Shape;370;p33"/>
          <p:cNvSpPr txBox="1"/>
          <p:nvPr/>
        </p:nvSpPr>
        <p:spPr>
          <a:xfrm>
            <a:off x="8118189" y="1577343"/>
            <a:ext cx="1900809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Competenze specialistiche ICT</a:t>
            </a:r>
            <a:endParaRPr sz="1733" kern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71" name="Google Shape;371;p33"/>
          <p:cNvSpPr txBox="1"/>
          <p:nvPr/>
        </p:nvSpPr>
        <p:spPr>
          <a:xfrm>
            <a:off x="10086190" y="1577344"/>
            <a:ext cx="1746453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1733" kern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Cittadini</a:t>
            </a:r>
            <a:endParaRPr sz="1733" kern="0">
              <a:solidFill>
                <a:srgbClr val="FFFFFF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72" name="Google Shape;372;p33"/>
          <p:cNvSpPr txBox="1"/>
          <p:nvPr/>
        </p:nvSpPr>
        <p:spPr>
          <a:xfrm>
            <a:off x="10019001" y="3221841"/>
            <a:ext cx="1813643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Superamento del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digitale</a:t>
            </a: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di carattere culturale presente nella popolazione italiana, sostenendo la massima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inclusione digitale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73" name="Google Shape;373;p33"/>
          <p:cNvSpPr txBox="1"/>
          <p:nvPr/>
        </p:nvSpPr>
        <p:spPr>
          <a:xfrm>
            <a:off x="205000" y="3226765"/>
            <a:ext cx="1813643" cy="60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Potenziamento delle competenze digitali nell’ambito della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scuola</a:t>
            </a:r>
            <a:endParaRPr sz="10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74" name="Google Shape;374;p33"/>
          <p:cNvSpPr txBox="1"/>
          <p:nvPr/>
        </p:nvSpPr>
        <p:spPr>
          <a:xfrm>
            <a:off x="8051001" y="3221841"/>
            <a:ext cx="1813644" cy="114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Sviluppo delle competenze chiave per il futuro e aumento degli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specialisti ICT</a:t>
            </a: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soprattutto nelle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tecnologie emergenti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75" name="Google Shape;375;p33"/>
          <p:cNvSpPr txBox="1"/>
          <p:nvPr/>
        </p:nvSpPr>
        <p:spPr>
          <a:xfrm>
            <a:off x="2172998" y="3229537"/>
            <a:ext cx="1813641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Potenziamento delle competenze digitali nell’ambito del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sistema nazionale di formazione superiore</a:t>
            </a:r>
            <a:endParaRPr sz="10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76" name="Google Shape;376;p33"/>
          <p:cNvSpPr txBox="1"/>
          <p:nvPr/>
        </p:nvSpPr>
        <p:spPr>
          <a:xfrm>
            <a:off x="4115007" y="3226506"/>
            <a:ext cx="1813643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Miglioramento delle competenze di tutta la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forza lavoro </a:t>
            </a: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maggiore raccordo </a:t>
            </a: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 il mondo della formazione e il mondo delle imprese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77" name="Google Shape;377;p33"/>
          <p:cNvSpPr txBox="1"/>
          <p:nvPr/>
        </p:nvSpPr>
        <p:spPr>
          <a:xfrm>
            <a:off x="6083004" y="3226506"/>
            <a:ext cx="1813641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Affermazione e al consolidamento delle competenze a supporto della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digitale della pubblica amministrazione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8" name="Google Shape;378;p33"/>
          <p:cNvSpPr/>
          <p:nvPr/>
        </p:nvSpPr>
        <p:spPr>
          <a:xfrm>
            <a:off x="178999" y="4494623"/>
            <a:ext cx="1968000" cy="601308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9" name="Google Shape;379;p33"/>
          <p:cNvSpPr/>
          <p:nvPr/>
        </p:nvSpPr>
        <p:spPr>
          <a:xfrm>
            <a:off x="2146999" y="4494623"/>
            <a:ext cx="1968000" cy="601308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4114999" y="4494623"/>
            <a:ext cx="1968000" cy="601308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6082999" y="4494623"/>
            <a:ext cx="1968000" cy="601308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8050999" y="4494623"/>
            <a:ext cx="1968000" cy="601308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10018999" y="4494623"/>
            <a:ext cx="1968000" cy="601308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4" name="Google Shape;384;p33"/>
          <p:cNvSpPr txBox="1"/>
          <p:nvPr/>
        </p:nvSpPr>
        <p:spPr>
          <a:xfrm>
            <a:off x="289772" y="4519909"/>
            <a:ext cx="1746453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2667" b="1" kern="0" dirty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36</a:t>
            </a:r>
            <a:r>
              <a:rPr lang="it-IT" sz="1867" kern="0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kern="0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85" name="Google Shape;385;p33"/>
          <p:cNvSpPr txBox="1"/>
          <p:nvPr/>
        </p:nvSpPr>
        <p:spPr>
          <a:xfrm>
            <a:off x="2257772" y="4519909"/>
            <a:ext cx="1746453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667" b="1" kern="0" dirty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16</a:t>
            </a:r>
            <a:r>
              <a:rPr lang="it-IT" sz="1867" kern="0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kern="0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86" name="Google Shape;386;p33"/>
          <p:cNvSpPr txBox="1"/>
          <p:nvPr/>
        </p:nvSpPr>
        <p:spPr>
          <a:xfrm>
            <a:off x="4225772" y="4519909"/>
            <a:ext cx="1746453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6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kern="0" dirty="0">
              <a:solidFill>
                <a:srgbClr val="FFFFFF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87" name="Google Shape;387;p33"/>
          <p:cNvSpPr txBox="1"/>
          <p:nvPr/>
        </p:nvSpPr>
        <p:spPr>
          <a:xfrm>
            <a:off x="6193772" y="4519909"/>
            <a:ext cx="1746453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6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17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kern="0" dirty="0">
              <a:solidFill>
                <a:srgbClr val="FFFFFF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88" name="Google Shape;388;p33"/>
          <p:cNvSpPr txBox="1"/>
          <p:nvPr/>
        </p:nvSpPr>
        <p:spPr>
          <a:xfrm>
            <a:off x="8092190" y="4519909"/>
            <a:ext cx="1746453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667" b="1" kern="0" dirty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r>
              <a:rPr lang="it-IT" sz="1867" kern="0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kern="0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89" name="Google Shape;389;p33"/>
          <p:cNvSpPr txBox="1"/>
          <p:nvPr/>
        </p:nvSpPr>
        <p:spPr>
          <a:xfrm>
            <a:off x="10060190" y="4519909"/>
            <a:ext cx="1746453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6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24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kern="0" dirty="0">
              <a:solidFill>
                <a:srgbClr val="FFFFFF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0" name="Google Shape;390;p33"/>
          <p:cNvSpPr txBox="1"/>
          <p:nvPr/>
        </p:nvSpPr>
        <p:spPr>
          <a:xfrm>
            <a:off x="627772" y="5264034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900"/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31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1" name="Google Shape;391;p33"/>
          <p:cNvSpPr txBox="1"/>
          <p:nvPr/>
        </p:nvSpPr>
        <p:spPr>
          <a:xfrm>
            <a:off x="2595772" y="5264034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2" name="Google Shape;392;p33"/>
          <p:cNvSpPr txBox="1"/>
          <p:nvPr/>
        </p:nvSpPr>
        <p:spPr>
          <a:xfrm>
            <a:off x="4563772" y="5264034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3" name="Google Shape;393;p33"/>
          <p:cNvSpPr txBox="1"/>
          <p:nvPr/>
        </p:nvSpPr>
        <p:spPr>
          <a:xfrm>
            <a:off x="6531772" y="5264034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4" name="Google Shape;394;p33"/>
          <p:cNvSpPr txBox="1"/>
          <p:nvPr/>
        </p:nvSpPr>
        <p:spPr>
          <a:xfrm>
            <a:off x="8430190" y="5264034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5" name="Google Shape;395;p33"/>
          <p:cNvSpPr txBox="1"/>
          <p:nvPr/>
        </p:nvSpPr>
        <p:spPr>
          <a:xfrm>
            <a:off x="10398190" y="5264034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6" name="Google Shape;396;p33"/>
          <p:cNvSpPr/>
          <p:nvPr/>
        </p:nvSpPr>
        <p:spPr>
          <a:xfrm rot="10800000">
            <a:off x="204995" y="2385242"/>
            <a:ext cx="1968000" cy="224800"/>
          </a:xfrm>
          <a:prstGeom prst="rtTriangle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7" name="Google Shape;397;p33"/>
          <p:cNvSpPr/>
          <p:nvPr/>
        </p:nvSpPr>
        <p:spPr>
          <a:xfrm rot="10800000" flipH="1">
            <a:off x="2170440" y="2385241"/>
            <a:ext cx="1968000" cy="224800"/>
          </a:xfrm>
          <a:prstGeom prst="rtTriangle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8" name="Google Shape;398;p33"/>
          <p:cNvSpPr/>
          <p:nvPr/>
        </p:nvSpPr>
        <p:spPr>
          <a:xfrm rot="10800000">
            <a:off x="4140995" y="2385242"/>
            <a:ext cx="1968000" cy="224800"/>
          </a:xfrm>
          <a:prstGeom prst="rtTriangle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9" name="Google Shape;399;p33"/>
          <p:cNvSpPr/>
          <p:nvPr/>
        </p:nvSpPr>
        <p:spPr>
          <a:xfrm rot="10800000" flipH="1">
            <a:off x="6106440" y="2385241"/>
            <a:ext cx="1968000" cy="224800"/>
          </a:xfrm>
          <a:prstGeom prst="rtTriangle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0" name="Google Shape;400;p33"/>
          <p:cNvSpPr/>
          <p:nvPr/>
        </p:nvSpPr>
        <p:spPr>
          <a:xfrm rot="10800000" flipH="1">
            <a:off x="8074435" y="2384867"/>
            <a:ext cx="1965600" cy="230000"/>
          </a:xfrm>
          <a:prstGeom prst="triangle">
            <a:avLst>
              <a:gd name="adj" fmla="val 49451"/>
            </a:avLst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1" name="Google Shape;401;p33"/>
          <p:cNvSpPr/>
          <p:nvPr/>
        </p:nvSpPr>
        <p:spPr>
          <a:xfrm rot="10800000" flipH="1">
            <a:off x="10060189" y="2384867"/>
            <a:ext cx="1965600" cy="230000"/>
          </a:xfrm>
          <a:prstGeom prst="triangle">
            <a:avLst>
              <a:gd name="adj" fmla="val 49451"/>
            </a:avLst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02" name="Google Shape;402;p33"/>
          <p:cNvGrpSpPr/>
          <p:nvPr/>
        </p:nvGrpSpPr>
        <p:grpSpPr>
          <a:xfrm>
            <a:off x="370175" y="5325751"/>
            <a:ext cx="296139" cy="322572"/>
            <a:chOff x="177879" y="4164571"/>
            <a:chExt cx="222104" cy="241929"/>
          </a:xfrm>
        </p:grpSpPr>
        <p:sp>
          <p:nvSpPr>
            <p:cNvPr id="403" name="Google Shape;403;p33"/>
            <p:cNvSpPr/>
            <p:nvPr/>
          </p:nvSpPr>
          <p:spPr>
            <a:xfrm>
              <a:off x="177879" y="4164571"/>
              <a:ext cx="182136" cy="187918"/>
            </a:xfrm>
            <a:prstGeom prst="donut">
              <a:avLst>
                <a:gd name="adj" fmla="val 19108"/>
              </a:avLst>
            </a:prstGeom>
            <a:solidFill>
              <a:srgbClr val="60CDCD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4" name="Google Shape;404;p33"/>
            <p:cNvSpPr/>
            <p:nvPr/>
          </p:nvSpPr>
          <p:spPr>
            <a:xfrm rot="-2493614">
              <a:off x="329167" y="4310032"/>
              <a:ext cx="45719" cy="93010"/>
            </a:xfrm>
            <a:prstGeom prst="rect">
              <a:avLst/>
            </a:prstGeom>
            <a:solidFill>
              <a:srgbClr val="60CDCD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05" name="Google Shape;405;p33"/>
          <p:cNvGrpSpPr/>
          <p:nvPr/>
        </p:nvGrpSpPr>
        <p:grpSpPr>
          <a:xfrm>
            <a:off x="2318869" y="5330361"/>
            <a:ext cx="296139" cy="322572"/>
            <a:chOff x="177879" y="4164571"/>
            <a:chExt cx="222104" cy="241929"/>
          </a:xfrm>
        </p:grpSpPr>
        <p:sp>
          <p:nvSpPr>
            <p:cNvPr id="406" name="Google Shape;406;p33"/>
            <p:cNvSpPr/>
            <p:nvPr/>
          </p:nvSpPr>
          <p:spPr>
            <a:xfrm>
              <a:off x="177879" y="4164571"/>
              <a:ext cx="182136" cy="187918"/>
            </a:xfrm>
            <a:prstGeom prst="donut">
              <a:avLst>
                <a:gd name="adj" fmla="val 19108"/>
              </a:avLst>
            </a:prstGeom>
            <a:solidFill>
              <a:srgbClr val="4CA6B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7" name="Google Shape;407;p33"/>
            <p:cNvSpPr/>
            <p:nvPr/>
          </p:nvSpPr>
          <p:spPr>
            <a:xfrm rot="-2493614">
              <a:off x="329167" y="4310032"/>
              <a:ext cx="45719" cy="93010"/>
            </a:xfrm>
            <a:prstGeom prst="rect">
              <a:avLst/>
            </a:prstGeom>
            <a:solidFill>
              <a:srgbClr val="4CA6B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08" name="Google Shape;408;p33"/>
          <p:cNvGrpSpPr/>
          <p:nvPr/>
        </p:nvGrpSpPr>
        <p:grpSpPr>
          <a:xfrm>
            <a:off x="4320401" y="5321140"/>
            <a:ext cx="296139" cy="322572"/>
            <a:chOff x="177879" y="4164571"/>
            <a:chExt cx="222104" cy="241929"/>
          </a:xfrm>
        </p:grpSpPr>
        <p:sp>
          <p:nvSpPr>
            <p:cNvPr id="409" name="Google Shape;409;p33"/>
            <p:cNvSpPr/>
            <p:nvPr/>
          </p:nvSpPr>
          <p:spPr>
            <a:xfrm>
              <a:off x="177879" y="4164571"/>
              <a:ext cx="182136" cy="187918"/>
            </a:xfrm>
            <a:prstGeom prst="donut">
              <a:avLst>
                <a:gd name="adj" fmla="val 19108"/>
              </a:avLst>
            </a:prstGeom>
            <a:solidFill>
              <a:srgbClr val="2B629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0" name="Google Shape;410;p33"/>
            <p:cNvSpPr/>
            <p:nvPr/>
          </p:nvSpPr>
          <p:spPr>
            <a:xfrm rot="-2493614">
              <a:off x="329167" y="4310032"/>
              <a:ext cx="45719" cy="93010"/>
            </a:xfrm>
            <a:prstGeom prst="rect">
              <a:avLst/>
            </a:prstGeom>
            <a:solidFill>
              <a:srgbClr val="2B629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11" name="Google Shape;411;p33"/>
          <p:cNvGrpSpPr/>
          <p:nvPr/>
        </p:nvGrpSpPr>
        <p:grpSpPr>
          <a:xfrm>
            <a:off x="6269096" y="5325751"/>
            <a:ext cx="296139" cy="322572"/>
            <a:chOff x="177879" y="4164571"/>
            <a:chExt cx="222104" cy="241929"/>
          </a:xfrm>
        </p:grpSpPr>
        <p:sp>
          <p:nvSpPr>
            <p:cNvPr id="412" name="Google Shape;412;p33"/>
            <p:cNvSpPr/>
            <p:nvPr/>
          </p:nvSpPr>
          <p:spPr>
            <a:xfrm>
              <a:off x="177879" y="4164571"/>
              <a:ext cx="182136" cy="187918"/>
            </a:xfrm>
            <a:prstGeom prst="donut">
              <a:avLst>
                <a:gd name="adj" fmla="val 19108"/>
              </a:avLst>
            </a:prstGeom>
            <a:solidFill>
              <a:srgbClr val="15397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3" name="Google Shape;413;p33"/>
            <p:cNvSpPr/>
            <p:nvPr/>
          </p:nvSpPr>
          <p:spPr>
            <a:xfrm rot="-2493614">
              <a:off x="329167" y="4310032"/>
              <a:ext cx="45719" cy="93010"/>
            </a:xfrm>
            <a:prstGeom prst="rect">
              <a:avLst/>
            </a:prstGeom>
            <a:solidFill>
              <a:srgbClr val="15397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14" name="Google Shape;414;p33"/>
          <p:cNvGrpSpPr/>
          <p:nvPr/>
        </p:nvGrpSpPr>
        <p:grpSpPr>
          <a:xfrm>
            <a:off x="8232467" y="5321140"/>
            <a:ext cx="296139" cy="322572"/>
            <a:chOff x="177879" y="4164571"/>
            <a:chExt cx="222104" cy="241929"/>
          </a:xfrm>
        </p:grpSpPr>
        <p:sp>
          <p:nvSpPr>
            <p:cNvPr id="415" name="Google Shape;415;p33"/>
            <p:cNvSpPr/>
            <p:nvPr/>
          </p:nvSpPr>
          <p:spPr>
            <a:xfrm>
              <a:off x="177879" y="4164571"/>
              <a:ext cx="182136" cy="187918"/>
            </a:xfrm>
            <a:prstGeom prst="donut">
              <a:avLst>
                <a:gd name="adj" fmla="val 19108"/>
              </a:avLst>
            </a:prstGeom>
            <a:solidFill>
              <a:srgbClr val="AC4EF7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6" name="Google Shape;416;p33"/>
            <p:cNvSpPr/>
            <p:nvPr/>
          </p:nvSpPr>
          <p:spPr>
            <a:xfrm rot="-2493614">
              <a:off x="329167" y="4310032"/>
              <a:ext cx="45719" cy="93010"/>
            </a:xfrm>
            <a:prstGeom prst="rect">
              <a:avLst/>
            </a:prstGeom>
            <a:solidFill>
              <a:srgbClr val="AC4EF7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17" name="Google Shape;417;p33"/>
          <p:cNvGrpSpPr/>
          <p:nvPr/>
        </p:nvGrpSpPr>
        <p:grpSpPr>
          <a:xfrm>
            <a:off x="10181161" y="5325751"/>
            <a:ext cx="296139" cy="322572"/>
            <a:chOff x="177879" y="4164571"/>
            <a:chExt cx="222104" cy="241929"/>
          </a:xfrm>
        </p:grpSpPr>
        <p:sp>
          <p:nvSpPr>
            <p:cNvPr id="418" name="Google Shape;418;p33"/>
            <p:cNvSpPr/>
            <p:nvPr/>
          </p:nvSpPr>
          <p:spPr>
            <a:xfrm>
              <a:off x="177879" y="4164571"/>
              <a:ext cx="182136" cy="187918"/>
            </a:xfrm>
            <a:prstGeom prst="donut">
              <a:avLst>
                <a:gd name="adj" fmla="val 19108"/>
              </a:avLst>
            </a:prstGeom>
            <a:solidFill>
              <a:srgbClr val="0C37F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9" name="Google Shape;419;p33"/>
            <p:cNvSpPr/>
            <p:nvPr/>
          </p:nvSpPr>
          <p:spPr>
            <a:xfrm rot="-2493614">
              <a:off x="329167" y="4310032"/>
              <a:ext cx="45719" cy="93010"/>
            </a:xfrm>
            <a:prstGeom prst="rect">
              <a:avLst/>
            </a:prstGeom>
            <a:solidFill>
              <a:srgbClr val="0C37F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21" name="Google Shape;421;p33"/>
          <p:cNvSpPr txBox="1"/>
          <p:nvPr/>
        </p:nvSpPr>
        <p:spPr>
          <a:xfrm>
            <a:off x="204996" y="5775002"/>
            <a:ext cx="1813643" cy="60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dell’Istruzione</a:t>
            </a:r>
            <a:endParaRPr sz="10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2" name="Google Shape;422;p33"/>
          <p:cNvSpPr txBox="1"/>
          <p:nvPr/>
        </p:nvSpPr>
        <p:spPr>
          <a:xfrm>
            <a:off x="8050997" y="5770078"/>
            <a:ext cx="1813644" cy="114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dello Sviluppo Economico e Ministero dell’Università e della Ricerca</a:t>
            </a:r>
            <a:endParaRPr sz="10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3" name="Google Shape;423;p33"/>
          <p:cNvSpPr txBox="1"/>
          <p:nvPr/>
        </p:nvSpPr>
        <p:spPr>
          <a:xfrm>
            <a:off x="2172994" y="5777774"/>
            <a:ext cx="1813641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dell’Università e della Ricerca</a:t>
            </a:r>
            <a:endParaRPr sz="10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4" name="Google Shape;424;p33"/>
          <p:cNvSpPr txBox="1"/>
          <p:nvPr/>
        </p:nvSpPr>
        <p:spPr>
          <a:xfrm>
            <a:off x="4115003" y="5774743"/>
            <a:ext cx="1813643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dello Sviluppo Economico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5" name="Google Shape;425;p33"/>
          <p:cNvSpPr txBox="1"/>
          <p:nvPr/>
        </p:nvSpPr>
        <p:spPr>
          <a:xfrm>
            <a:off x="6083000" y="5774743"/>
            <a:ext cx="1813641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Ministro della Pubblica Amministrazione</a:t>
            </a:r>
            <a:endParaRPr sz="10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6" name="Google Shape;426;p33"/>
          <p:cNvSpPr txBox="1"/>
          <p:nvPr/>
        </p:nvSpPr>
        <p:spPr>
          <a:xfrm>
            <a:off x="293470" y="2750218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8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27" name="Google Shape;427;p33"/>
          <p:cNvSpPr txBox="1"/>
          <p:nvPr/>
        </p:nvSpPr>
        <p:spPr>
          <a:xfrm>
            <a:off x="2168291" y="2750218"/>
            <a:ext cx="1839632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</a:t>
            </a:r>
            <a:r>
              <a:rPr lang="it-IT" sz="18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28" name="Google Shape;428;p33"/>
          <p:cNvSpPr txBox="1"/>
          <p:nvPr/>
        </p:nvSpPr>
        <p:spPr>
          <a:xfrm>
            <a:off x="4229470" y="2750218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r>
              <a:rPr lang="it-IT" sz="18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29" name="Google Shape;429;p33"/>
          <p:cNvSpPr txBox="1"/>
          <p:nvPr/>
        </p:nvSpPr>
        <p:spPr>
          <a:xfrm>
            <a:off x="6197470" y="2750218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8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30" name="Google Shape;430;p33"/>
          <p:cNvSpPr txBox="1"/>
          <p:nvPr/>
        </p:nvSpPr>
        <p:spPr>
          <a:xfrm>
            <a:off x="8095887" y="2750218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r>
              <a:rPr lang="it-IT" sz="18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31" name="Google Shape;431;p33"/>
          <p:cNvSpPr txBox="1"/>
          <p:nvPr/>
        </p:nvSpPr>
        <p:spPr>
          <a:xfrm>
            <a:off x="10063887" y="2750218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8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20" name="Google Shape;420;p33"/>
          <p:cNvSpPr txBox="1"/>
          <p:nvPr/>
        </p:nvSpPr>
        <p:spPr>
          <a:xfrm>
            <a:off x="10018997" y="5770078"/>
            <a:ext cx="1813643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defTabSz="1219170">
              <a:buClr>
                <a:srgbClr val="000000"/>
              </a:buClr>
              <a:buSzPts val="1100"/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Ministro dell’innovazione tecnologica e la transizione digitale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0" name="Google Shape;1331;p166">
            <a:extLst>
              <a:ext uri="{FF2B5EF4-FFF2-40B4-BE49-F238E27FC236}">
                <a16:creationId xmlns:a16="http://schemas.microsoft.com/office/drawing/2014/main" id="{CF719148-0272-C346-9B2D-45BBE6DAC7E6}"/>
              </a:ext>
            </a:extLst>
          </p:cNvPr>
          <p:cNvSpPr/>
          <p:nvPr/>
        </p:nvSpPr>
        <p:spPr>
          <a:xfrm>
            <a:off x="383565" y="257869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Piano Operativo 1.0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53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4"/>
          <p:cNvSpPr/>
          <p:nvPr/>
        </p:nvSpPr>
        <p:spPr>
          <a:xfrm>
            <a:off x="205284" y="1531380"/>
            <a:ext cx="1967600" cy="9408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9" name="Google Shape;449;p24"/>
          <p:cNvSpPr/>
          <p:nvPr/>
        </p:nvSpPr>
        <p:spPr>
          <a:xfrm>
            <a:off x="2173695" y="1531380"/>
            <a:ext cx="1967200" cy="9408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0" name="Google Shape;450;p24"/>
          <p:cNvSpPr/>
          <p:nvPr/>
        </p:nvSpPr>
        <p:spPr>
          <a:xfrm>
            <a:off x="4140999" y="1531380"/>
            <a:ext cx="1968000" cy="9408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1" name="Google Shape;451;p24"/>
          <p:cNvSpPr/>
          <p:nvPr/>
        </p:nvSpPr>
        <p:spPr>
          <a:xfrm>
            <a:off x="6108999" y="1531380"/>
            <a:ext cx="1968000" cy="9408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2" name="Google Shape;452;p24"/>
          <p:cNvSpPr/>
          <p:nvPr/>
        </p:nvSpPr>
        <p:spPr>
          <a:xfrm>
            <a:off x="8076999" y="1531380"/>
            <a:ext cx="1968000" cy="9408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3" name="Google Shape;453;p24"/>
          <p:cNvSpPr/>
          <p:nvPr/>
        </p:nvSpPr>
        <p:spPr>
          <a:xfrm>
            <a:off x="10045000" y="1531373"/>
            <a:ext cx="1976800" cy="9408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4" name="Google Shape;454;p24"/>
          <p:cNvSpPr txBox="1"/>
          <p:nvPr/>
        </p:nvSpPr>
        <p:spPr>
          <a:xfrm>
            <a:off x="1542199" y="1209486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1733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455" name="Google Shape;455;p24"/>
          <p:cNvSpPr txBox="1"/>
          <p:nvPr/>
        </p:nvSpPr>
        <p:spPr>
          <a:xfrm>
            <a:off x="5452203" y="1209486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 sz="1733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456" name="Google Shape;456;p24"/>
          <p:cNvSpPr txBox="1"/>
          <p:nvPr/>
        </p:nvSpPr>
        <p:spPr>
          <a:xfrm>
            <a:off x="8430199" y="1209486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endParaRPr sz="1733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457" name="Google Shape;457;p24"/>
          <p:cNvSpPr txBox="1"/>
          <p:nvPr/>
        </p:nvSpPr>
        <p:spPr>
          <a:xfrm>
            <a:off x="10398199" y="1209486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endParaRPr sz="1733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458" name="Google Shape;458;p24"/>
          <p:cNvSpPr txBox="1"/>
          <p:nvPr/>
        </p:nvSpPr>
        <p:spPr>
          <a:xfrm>
            <a:off x="315772" y="1666033"/>
            <a:ext cx="17464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Istruzione</a:t>
            </a:r>
            <a:endParaRPr sz="17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59" name="Google Shape;459;p24"/>
          <p:cNvSpPr txBox="1"/>
          <p:nvPr/>
        </p:nvSpPr>
        <p:spPr>
          <a:xfrm>
            <a:off x="2283772" y="1666032"/>
            <a:ext cx="1746400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Formazione superiore</a:t>
            </a:r>
            <a:endParaRPr sz="17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60" name="Google Shape;460;p24"/>
          <p:cNvSpPr txBox="1"/>
          <p:nvPr/>
        </p:nvSpPr>
        <p:spPr>
          <a:xfrm>
            <a:off x="4251772" y="1666032"/>
            <a:ext cx="1746400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lavoro settore privato</a:t>
            </a:r>
            <a:endParaRPr sz="1733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61" name="Google Shape;461;p24"/>
          <p:cNvSpPr txBox="1"/>
          <p:nvPr/>
        </p:nvSpPr>
        <p:spPr>
          <a:xfrm>
            <a:off x="6219772" y="1666032"/>
            <a:ext cx="1831200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lavoro settore pubblico</a:t>
            </a:r>
            <a:endParaRPr sz="1733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62" name="Google Shape;462;p24"/>
          <p:cNvSpPr txBox="1"/>
          <p:nvPr/>
        </p:nvSpPr>
        <p:spPr>
          <a:xfrm>
            <a:off x="8118188" y="1666032"/>
            <a:ext cx="1900800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Competenze specialistiche ICT</a:t>
            </a:r>
            <a:endParaRPr sz="17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63" name="Google Shape;463;p24"/>
          <p:cNvSpPr txBox="1"/>
          <p:nvPr/>
        </p:nvSpPr>
        <p:spPr>
          <a:xfrm>
            <a:off x="10086189" y="1666033"/>
            <a:ext cx="17464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Cittadini</a:t>
            </a:r>
            <a:endParaRPr sz="1733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68" name="Google Shape;468;p24"/>
          <p:cNvSpPr/>
          <p:nvPr/>
        </p:nvSpPr>
        <p:spPr>
          <a:xfrm>
            <a:off x="178999" y="4416367"/>
            <a:ext cx="1968000" cy="6012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9" name="Google Shape;469;p24"/>
          <p:cNvSpPr/>
          <p:nvPr/>
        </p:nvSpPr>
        <p:spPr>
          <a:xfrm>
            <a:off x="2146999" y="4416367"/>
            <a:ext cx="1968000" cy="6012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0" name="Google Shape;470;p24"/>
          <p:cNvSpPr/>
          <p:nvPr/>
        </p:nvSpPr>
        <p:spPr>
          <a:xfrm>
            <a:off x="4114999" y="4416367"/>
            <a:ext cx="1968000" cy="6012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1" name="Google Shape;471;p24"/>
          <p:cNvSpPr/>
          <p:nvPr/>
        </p:nvSpPr>
        <p:spPr>
          <a:xfrm>
            <a:off x="6082999" y="4416367"/>
            <a:ext cx="1968000" cy="6012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2" name="Google Shape;472;p24"/>
          <p:cNvSpPr/>
          <p:nvPr/>
        </p:nvSpPr>
        <p:spPr>
          <a:xfrm>
            <a:off x="8050999" y="4416367"/>
            <a:ext cx="1968000" cy="6012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3" name="Google Shape;473;p24"/>
          <p:cNvSpPr/>
          <p:nvPr/>
        </p:nvSpPr>
        <p:spPr>
          <a:xfrm>
            <a:off x="10018999" y="4416367"/>
            <a:ext cx="1968000" cy="6012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4" name="Google Shape;474;p24"/>
          <p:cNvSpPr txBox="1"/>
          <p:nvPr/>
        </p:nvSpPr>
        <p:spPr>
          <a:xfrm>
            <a:off x="289772" y="4441654"/>
            <a:ext cx="1746400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867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azioni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75" name="Google Shape;475;p24"/>
          <p:cNvSpPr txBox="1"/>
          <p:nvPr/>
        </p:nvSpPr>
        <p:spPr>
          <a:xfrm>
            <a:off x="2257772" y="4441654"/>
            <a:ext cx="1746400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</a:t>
            </a:r>
            <a:r>
              <a:rPr lang="it-IT" sz="1867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azioni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76" name="Google Shape;476;p24"/>
          <p:cNvSpPr txBox="1"/>
          <p:nvPr/>
        </p:nvSpPr>
        <p:spPr>
          <a:xfrm>
            <a:off x="4225772" y="4441654"/>
            <a:ext cx="1746400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</a:t>
            </a:r>
            <a:r>
              <a:rPr lang="it-IT"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azioni</a:t>
            </a: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77" name="Google Shape;477;p24"/>
          <p:cNvSpPr txBox="1"/>
          <p:nvPr/>
        </p:nvSpPr>
        <p:spPr>
          <a:xfrm>
            <a:off x="6193772" y="4441654"/>
            <a:ext cx="1746400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 </a:t>
            </a:r>
            <a:r>
              <a:rPr lang="it-IT"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78" name="Google Shape;478;p24"/>
          <p:cNvSpPr txBox="1"/>
          <p:nvPr/>
        </p:nvSpPr>
        <p:spPr>
          <a:xfrm>
            <a:off x="8092189" y="4441654"/>
            <a:ext cx="17463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r>
              <a:rPr lang="it-IT" sz="1867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79" name="Google Shape;479;p24"/>
          <p:cNvSpPr txBox="1"/>
          <p:nvPr/>
        </p:nvSpPr>
        <p:spPr>
          <a:xfrm>
            <a:off x="10060189" y="4441654"/>
            <a:ext cx="1746400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14</a:t>
            </a:r>
            <a:r>
              <a:rPr lang="it-IT"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azioni</a:t>
            </a: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0" name="Google Shape;480;p24"/>
          <p:cNvSpPr txBox="1"/>
          <p:nvPr/>
        </p:nvSpPr>
        <p:spPr>
          <a:xfrm>
            <a:off x="627772" y="5017619"/>
            <a:ext cx="17464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31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1" name="Google Shape;481;p24"/>
          <p:cNvSpPr txBox="1"/>
          <p:nvPr/>
        </p:nvSpPr>
        <p:spPr>
          <a:xfrm>
            <a:off x="2595772" y="5017619"/>
            <a:ext cx="17464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2" name="Google Shape;482;p24"/>
          <p:cNvSpPr txBox="1"/>
          <p:nvPr/>
        </p:nvSpPr>
        <p:spPr>
          <a:xfrm>
            <a:off x="4563772" y="5017619"/>
            <a:ext cx="17464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3" name="Google Shape;483;p24"/>
          <p:cNvSpPr txBox="1"/>
          <p:nvPr/>
        </p:nvSpPr>
        <p:spPr>
          <a:xfrm>
            <a:off x="6531772" y="5017619"/>
            <a:ext cx="17464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4" name="Google Shape;484;p24"/>
          <p:cNvSpPr txBox="1"/>
          <p:nvPr/>
        </p:nvSpPr>
        <p:spPr>
          <a:xfrm>
            <a:off x="8430189" y="5017619"/>
            <a:ext cx="17464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5" name="Google Shape;485;p24"/>
          <p:cNvSpPr txBox="1"/>
          <p:nvPr/>
        </p:nvSpPr>
        <p:spPr>
          <a:xfrm>
            <a:off x="10398189" y="5017619"/>
            <a:ext cx="17464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486" name="Google Shape;486;p24"/>
          <p:cNvGrpSpPr/>
          <p:nvPr/>
        </p:nvGrpSpPr>
        <p:grpSpPr>
          <a:xfrm>
            <a:off x="370175" y="5079336"/>
            <a:ext cx="296204" cy="322624"/>
            <a:chOff x="177879" y="4164571"/>
            <a:chExt cx="222153" cy="241967"/>
          </a:xfrm>
        </p:grpSpPr>
        <p:sp>
          <p:nvSpPr>
            <p:cNvPr id="487" name="Google Shape;487;p24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60CDCD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60CDCD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89" name="Google Shape;489;p24"/>
          <p:cNvGrpSpPr/>
          <p:nvPr/>
        </p:nvGrpSpPr>
        <p:grpSpPr>
          <a:xfrm>
            <a:off x="2318870" y="5083947"/>
            <a:ext cx="296204" cy="322624"/>
            <a:chOff x="177879" y="4164571"/>
            <a:chExt cx="222153" cy="241967"/>
          </a:xfrm>
        </p:grpSpPr>
        <p:sp>
          <p:nvSpPr>
            <p:cNvPr id="490" name="Google Shape;490;p24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4CA6B9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4CA6B9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92" name="Google Shape;492;p24"/>
          <p:cNvGrpSpPr/>
          <p:nvPr/>
        </p:nvGrpSpPr>
        <p:grpSpPr>
          <a:xfrm>
            <a:off x="4320402" y="5074725"/>
            <a:ext cx="296204" cy="322624"/>
            <a:chOff x="177879" y="4164571"/>
            <a:chExt cx="222153" cy="241967"/>
          </a:xfrm>
        </p:grpSpPr>
        <p:sp>
          <p:nvSpPr>
            <p:cNvPr id="493" name="Google Shape;493;p24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2B6299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2B6299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95" name="Google Shape;495;p24"/>
          <p:cNvGrpSpPr/>
          <p:nvPr/>
        </p:nvGrpSpPr>
        <p:grpSpPr>
          <a:xfrm>
            <a:off x="6269097" y="5079336"/>
            <a:ext cx="296204" cy="322624"/>
            <a:chOff x="177879" y="4164571"/>
            <a:chExt cx="222153" cy="241967"/>
          </a:xfrm>
        </p:grpSpPr>
        <p:sp>
          <p:nvSpPr>
            <p:cNvPr id="496" name="Google Shape;496;p24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15397E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15397E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98" name="Google Shape;498;p24"/>
          <p:cNvGrpSpPr/>
          <p:nvPr/>
        </p:nvGrpSpPr>
        <p:grpSpPr>
          <a:xfrm>
            <a:off x="8232467" y="5074725"/>
            <a:ext cx="296204" cy="322624"/>
            <a:chOff x="177879" y="4164571"/>
            <a:chExt cx="222153" cy="241967"/>
          </a:xfrm>
        </p:grpSpPr>
        <p:sp>
          <p:nvSpPr>
            <p:cNvPr id="499" name="Google Shape;499;p24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AC4EF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AC4EF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01" name="Google Shape;501;p24"/>
          <p:cNvGrpSpPr/>
          <p:nvPr/>
        </p:nvGrpSpPr>
        <p:grpSpPr>
          <a:xfrm>
            <a:off x="10181162" y="5079336"/>
            <a:ext cx="296204" cy="322624"/>
            <a:chOff x="177879" y="4164571"/>
            <a:chExt cx="222153" cy="241967"/>
          </a:xfrm>
        </p:grpSpPr>
        <p:sp>
          <p:nvSpPr>
            <p:cNvPr id="502" name="Google Shape;502;p24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0C37F3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0C37F3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04" name="Google Shape;504;p24"/>
          <p:cNvSpPr txBox="1"/>
          <p:nvPr/>
        </p:nvSpPr>
        <p:spPr>
          <a:xfrm>
            <a:off x="293469" y="264709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8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05" name="Google Shape;505;p24"/>
          <p:cNvSpPr txBox="1"/>
          <p:nvPr/>
        </p:nvSpPr>
        <p:spPr>
          <a:xfrm>
            <a:off x="2168291" y="2647097"/>
            <a:ext cx="1839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 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06" name="Google Shape;506;p24"/>
          <p:cNvSpPr txBox="1"/>
          <p:nvPr/>
        </p:nvSpPr>
        <p:spPr>
          <a:xfrm>
            <a:off x="4229469" y="264709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 </a:t>
            </a:r>
            <a:r>
              <a:rPr lang="it-IT" sz="18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07" name="Google Shape;507;p24"/>
          <p:cNvSpPr txBox="1"/>
          <p:nvPr/>
        </p:nvSpPr>
        <p:spPr>
          <a:xfrm>
            <a:off x="6197469" y="264709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 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08" name="Google Shape;508;p24"/>
          <p:cNvSpPr txBox="1"/>
          <p:nvPr/>
        </p:nvSpPr>
        <p:spPr>
          <a:xfrm>
            <a:off x="8095887" y="264709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r>
              <a:rPr lang="it-IT" sz="18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09" name="Google Shape;509;p24"/>
          <p:cNvSpPr txBox="1"/>
          <p:nvPr/>
        </p:nvSpPr>
        <p:spPr>
          <a:xfrm>
            <a:off x="10063887" y="264709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8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10" name="Google Shape;510;p24"/>
          <p:cNvSpPr/>
          <p:nvPr/>
        </p:nvSpPr>
        <p:spPr>
          <a:xfrm rot="10800000">
            <a:off x="205000" y="2349930"/>
            <a:ext cx="1970400" cy="233200"/>
          </a:xfrm>
          <a:prstGeom prst="rtTriangle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1" name="Google Shape;511;p24"/>
          <p:cNvSpPr/>
          <p:nvPr/>
        </p:nvSpPr>
        <p:spPr>
          <a:xfrm rot="10800000" flipH="1">
            <a:off x="2173700" y="2349930"/>
            <a:ext cx="1964800" cy="233200"/>
          </a:xfrm>
          <a:prstGeom prst="rtTriangle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2" name="Google Shape;512;p24"/>
          <p:cNvSpPr/>
          <p:nvPr/>
        </p:nvSpPr>
        <p:spPr>
          <a:xfrm rot="10800000">
            <a:off x="4141000" y="2346730"/>
            <a:ext cx="1968000" cy="236400"/>
          </a:xfrm>
          <a:prstGeom prst="rtTriangle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3" name="Google Shape;513;p24"/>
          <p:cNvSpPr/>
          <p:nvPr/>
        </p:nvSpPr>
        <p:spPr>
          <a:xfrm rot="10800000" flipH="1">
            <a:off x="6109700" y="2346730"/>
            <a:ext cx="1964800" cy="236400"/>
          </a:xfrm>
          <a:prstGeom prst="rtTriangle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4" name="Google Shape;514;p24"/>
          <p:cNvSpPr/>
          <p:nvPr/>
        </p:nvSpPr>
        <p:spPr>
          <a:xfrm rot="10800000" flipH="1">
            <a:off x="8074433" y="2346729"/>
            <a:ext cx="1965600" cy="241200"/>
          </a:xfrm>
          <a:prstGeom prst="triangle">
            <a:avLst>
              <a:gd name="adj" fmla="val 49451"/>
            </a:avLst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5" name="Google Shape;515;p24"/>
          <p:cNvSpPr/>
          <p:nvPr/>
        </p:nvSpPr>
        <p:spPr>
          <a:xfrm rot="10800000" flipH="1">
            <a:off x="10060200" y="2346729"/>
            <a:ext cx="1965600" cy="241200"/>
          </a:xfrm>
          <a:prstGeom prst="triangle">
            <a:avLst>
              <a:gd name="adj" fmla="val 49451"/>
            </a:avLst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2" name="Google Shape;522;p24"/>
          <p:cNvSpPr txBox="1"/>
          <p:nvPr/>
        </p:nvSpPr>
        <p:spPr>
          <a:xfrm>
            <a:off x="10019001" y="3140445"/>
            <a:ext cx="1813500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del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digitale</a:t>
            </a:r>
            <a:r>
              <a:rPr lang="it-IT" sz="11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carattere culturale presente nella popolazione italiana, sostenendo la massima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inclusione digitale</a:t>
            </a:r>
            <a:endParaRPr sz="11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23" name="Google Shape;523;p24"/>
          <p:cNvSpPr txBox="1"/>
          <p:nvPr/>
        </p:nvSpPr>
        <p:spPr>
          <a:xfrm>
            <a:off x="205000" y="3145369"/>
            <a:ext cx="18135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Potenziamento delle competenze digitali nell’ambito della</a:t>
            </a:r>
            <a:r>
              <a:rPr lang="it-IT" sz="11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scuola</a:t>
            </a:r>
            <a:endParaRPr sz="11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24" name="Google Shape;524;p24"/>
          <p:cNvSpPr txBox="1"/>
          <p:nvPr/>
        </p:nvSpPr>
        <p:spPr>
          <a:xfrm>
            <a:off x="8051000" y="3140445"/>
            <a:ext cx="1813500" cy="11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Sviluppo delle competenze chiave per il futuro e aumento degli</a:t>
            </a:r>
            <a:r>
              <a:rPr lang="it-IT" sz="11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specialisti ICT</a:t>
            </a:r>
            <a:r>
              <a:rPr lang="it-IT" sz="11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</a:t>
            </a: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soprattutto nelle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tecnologie emergenti</a:t>
            </a:r>
            <a:endParaRPr sz="11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25" name="Google Shape;525;p24"/>
          <p:cNvSpPr txBox="1"/>
          <p:nvPr/>
        </p:nvSpPr>
        <p:spPr>
          <a:xfrm>
            <a:off x="2172997" y="3148141"/>
            <a:ext cx="1813500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Potenziamento delle competenze digitali nell’ambito del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sistema nazionale di formazione superiore</a:t>
            </a:r>
            <a:endParaRPr sz="11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26" name="Google Shape;526;p24"/>
          <p:cNvSpPr txBox="1"/>
          <p:nvPr/>
        </p:nvSpPr>
        <p:spPr>
          <a:xfrm>
            <a:off x="4115007" y="3145110"/>
            <a:ext cx="1813500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Miglioramento delle competenze di tutta la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forza lavoro </a:t>
            </a: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</a:t>
            </a:r>
            <a:r>
              <a:rPr lang="it-IT" sz="11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maggiore raccordo </a:t>
            </a: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tra il mondo della formazione e il mondo delle imprese</a:t>
            </a:r>
            <a:endParaRPr sz="1167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27" name="Google Shape;527;p24"/>
          <p:cNvSpPr txBox="1"/>
          <p:nvPr/>
        </p:nvSpPr>
        <p:spPr>
          <a:xfrm>
            <a:off x="6083003" y="3145110"/>
            <a:ext cx="1813500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Affermazione e al consolidamento delle competenze a supporto della</a:t>
            </a:r>
            <a:r>
              <a:rPr lang="it-IT" sz="11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digitale della pubblica amministrazione</a:t>
            </a:r>
            <a:endParaRPr sz="19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8" name="Google Shape;528;p24"/>
          <p:cNvSpPr/>
          <p:nvPr/>
        </p:nvSpPr>
        <p:spPr>
          <a:xfrm>
            <a:off x="202425" y="5450531"/>
            <a:ext cx="1944300" cy="8976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9" name="Google Shape;529;p24"/>
          <p:cNvSpPr/>
          <p:nvPr/>
        </p:nvSpPr>
        <p:spPr>
          <a:xfrm>
            <a:off x="2146991" y="5450531"/>
            <a:ext cx="1968000" cy="8976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0" name="Google Shape;530;p24"/>
          <p:cNvSpPr/>
          <p:nvPr/>
        </p:nvSpPr>
        <p:spPr>
          <a:xfrm>
            <a:off x="4114993" y="5450531"/>
            <a:ext cx="1968000" cy="8976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1" name="Google Shape;531;p24"/>
          <p:cNvSpPr/>
          <p:nvPr/>
        </p:nvSpPr>
        <p:spPr>
          <a:xfrm>
            <a:off x="6082995" y="5450531"/>
            <a:ext cx="1968000" cy="8976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2" name="Google Shape;532;p24"/>
          <p:cNvSpPr/>
          <p:nvPr/>
        </p:nvSpPr>
        <p:spPr>
          <a:xfrm>
            <a:off x="8050998" y="5450531"/>
            <a:ext cx="1968000" cy="8976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3" name="Google Shape;533;p24"/>
          <p:cNvSpPr/>
          <p:nvPr/>
        </p:nvSpPr>
        <p:spPr>
          <a:xfrm>
            <a:off x="10018998" y="5450531"/>
            <a:ext cx="1991700" cy="8976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4" name="Google Shape;534;p24"/>
          <p:cNvSpPr txBox="1"/>
          <p:nvPr/>
        </p:nvSpPr>
        <p:spPr>
          <a:xfrm>
            <a:off x="10018998" y="5459662"/>
            <a:ext cx="18135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per la trasformazione digitale</a:t>
            </a:r>
            <a:endParaRPr sz="10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37" name="Google Shape;537;p24"/>
          <p:cNvSpPr txBox="1"/>
          <p:nvPr/>
        </p:nvSpPr>
        <p:spPr>
          <a:xfrm>
            <a:off x="2172985" y="5466769"/>
            <a:ext cx="18135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dell’Università e della Ricerca</a:t>
            </a:r>
            <a:endParaRPr sz="10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39" name="Google Shape;539;p24"/>
          <p:cNvSpPr txBox="1"/>
          <p:nvPr/>
        </p:nvSpPr>
        <p:spPr>
          <a:xfrm>
            <a:off x="6082995" y="5463970"/>
            <a:ext cx="18135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della funzione pubblica</a:t>
            </a:r>
            <a:endParaRPr sz="1067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4" name="Google Shape;428;p23">
            <a:extLst>
              <a:ext uri="{FF2B5EF4-FFF2-40B4-BE49-F238E27FC236}">
                <a16:creationId xmlns:a16="http://schemas.microsoft.com/office/drawing/2014/main" id="{BA9007F1-9E38-55B4-2E58-D264015206F3}"/>
              </a:ext>
            </a:extLst>
          </p:cNvPr>
          <p:cNvSpPr txBox="1"/>
          <p:nvPr/>
        </p:nvSpPr>
        <p:spPr>
          <a:xfrm>
            <a:off x="204996" y="5465351"/>
            <a:ext cx="1813600" cy="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867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dell’Istruzione e del Merito</a:t>
            </a:r>
            <a:endParaRPr sz="1167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5" name="Google Shape;429;p23">
            <a:extLst>
              <a:ext uri="{FF2B5EF4-FFF2-40B4-BE49-F238E27FC236}">
                <a16:creationId xmlns:a16="http://schemas.microsoft.com/office/drawing/2014/main" id="{F5290EDC-15F8-C42F-541B-65BA1FC006C0}"/>
              </a:ext>
            </a:extLst>
          </p:cNvPr>
          <p:cNvSpPr txBox="1"/>
          <p:nvPr/>
        </p:nvSpPr>
        <p:spPr>
          <a:xfrm>
            <a:off x="8050999" y="5459665"/>
            <a:ext cx="20352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Imprese e del Made in </a:t>
            </a:r>
            <a:r>
              <a:rPr lang="it-IT" sz="1167" dirty="0" err="1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Italy</a:t>
            </a:r>
            <a:r>
              <a:rPr lang="it-IT" sz="1167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e Ministero dell’Università e della Ricerca</a:t>
            </a:r>
            <a:endParaRPr sz="1067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6" name="Google Shape;431;p23">
            <a:extLst>
              <a:ext uri="{FF2B5EF4-FFF2-40B4-BE49-F238E27FC236}">
                <a16:creationId xmlns:a16="http://schemas.microsoft.com/office/drawing/2014/main" id="{792FFE0F-D02C-01D1-6C57-F818018BC3D2}"/>
              </a:ext>
            </a:extLst>
          </p:cNvPr>
          <p:cNvSpPr txBox="1"/>
          <p:nvPr/>
        </p:nvSpPr>
        <p:spPr>
          <a:xfrm>
            <a:off x="4114997" y="5463970"/>
            <a:ext cx="18135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Imprese e del Made in </a:t>
            </a:r>
            <a:r>
              <a:rPr lang="it-IT" sz="1167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Italy</a:t>
            </a:r>
            <a:endParaRPr sz="1167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1331;p166">
            <a:extLst>
              <a:ext uri="{FF2B5EF4-FFF2-40B4-BE49-F238E27FC236}">
                <a16:creationId xmlns:a16="http://schemas.microsoft.com/office/drawing/2014/main" id="{3902BD88-9513-C2F1-601B-F3D35225C9EE}"/>
              </a:ext>
            </a:extLst>
          </p:cNvPr>
          <p:cNvSpPr/>
          <p:nvPr/>
        </p:nvSpPr>
        <p:spPr>
          <a:xfrm>
            <a:off x="383565" y="257869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Piano Operativo 2.0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5"/>
          <p:cNvSpPr/>
          <p:nvPr/>
        </p:nvSpPr>
        <p:spPr>
          <a:xfrm rot="-3809107">
            <a:off x="6160442" y="1269793"/>
            <a:ext cx="153215" cy="5077450"/>
          </a:xfrm>
          <a:prstGeom prst="rect">
            <a:avLst/>
          </a:prstGeom>
          <a:gradFill>
            <a:gsLst>
              <a:gs pos="0">
                <a:srgbClr val="5AC1CD"/>
              </a:gs>
              <a:gs pos="100000">
                <a:srgbClr val="0B01F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6" name="Google Shape;546;p25"/>
          <p:cNvSpPr/>
          <p:nvPr/>
        </p:nvSpPr>
        <p:spPr>
          <a:xfrm rot="-7081183">
            <a:off x="6054481" y="1405189"/>
            <a:ext cx="153265" cy="4890108"/>
          </a:xfrm>
          <a:prstGeom prst="rect">
            <a:avLst/>
          </a:prstGeom>
          <a:gradFill>
            <a:gsLst>
              <a:gs pos="0">
                <a:srgbClr val="AC4EF6"/>
              </a:gs>
              <a:gs pos="100000">
                <a:srgbClr val="2B64A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7" name="Google Shape;547;p25"/>
          <p:cNvSpPr/>
          <p:nvPr/>
        </p:nvSpPr>
        <p:spPr>
          <a:xfrm>
            <a:off x="519055" y="1172885"/>
            <a:ext cx="962700" cy="971100"/>
          </a:xfrm>
          <a:prstGeom prst="roundRect">
            <a:avLst>
              <a:gd name="adj" fmla="val 22665"/>
            </a:avLst>
          </a:prstGeom>
          <a:solidFill>
            <a:srgbClr val="4CA5B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48" name="Google Shape;548;p25"/>
          <p:cNvSpPr/>
          <p:nvPr/>
        </p:nvSpPr>
        <p:spPr>
          <a:xfrm>
            <a:off x="517202" y="5591493"/>
            <a:ext cx="962700" cy="971100"/>
          </a:xfrm>
          <a:prstGeom prst="roundRect">
            <a:avLst>
              <a:gd name="adj" fmla="val 22665"/>
            </a:avLst>
          </a:prstGeom>
          <a:solidFill>
            <a:srgbClr val="AC4E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49" name="Google Shape;549;p25"/>
          <p:cNvSpPr/>
          <p:nvPr/>
        </p:nvSpPr>
        <p:spPr>
          <a:xfrm>
            <a:off x="10593669" y="5619492"/>
            <a:ext cx="962700" cy="971100"/>
          </a:xfrm>
          <a:prstGeom prst="roundRect">
            <a:avLst>
              <a:gd name="adj" fmla="val 22665"/>
            </a:avLst>
          </a:prstGeom>
          <a:solidFill>
            <a:srgbClr val="0B0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0" name="Google Shape;550;p25"/>
          <p:cNvSpPr/>
          <p:nvPr/>
        </p:nvSpPr>
        <p:spPr>
          <a:xfrm>
            <a:off x="10571494" y="1172884"/>
            <a:ext cx="962700" cy="971100"/>
          </a:xfrm>
          <a:prstGeom prst="roundRect">
            <a:avLst>
              <a:gd name="adj" fmla="val 22665"/>
            </a:avLst>
          </a:prstGeom>
          <a:solidFill>
            <a:srgbClr val="2A62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1" name="Google Shape;551;p25"/>
          <p:cNvSpPr txBox="1"/>
          <p:nvPr/>
        </p:nvSpPr>
        <p:spPr>
          <a:xfrm>
            <a:off x="464231" y="1161336"/>
            <a:ext cx="1028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" name="Google Shape;552;p25"/>
          <p:cNvSpPr txBox="1"/>
          <p:nvPr/>
        </p:nvSpPr>
        <p:spPr>
          <a:xfrm>
            <a:off x="486361" y="5558342"/>
            <a:ext cx="1028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3" name="Google Shape;553;p25"/>
          <p:cNvSpPr txBox="1"/>
          <p:nvPr/>
        </p:nvSpPr>
        <p:spPr>
          <a:xfrm>
            <a:off x="10543220" y="5542492"/>
            <a:ext cx="1028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4" name="Google Shape;554;p25"/>
          <p:cNvSpPr txBox="1"/>
          <p:nvPr/>
        </p:nvSpPr>
        <p:spPr>
          <a:xfrm>
            <a:off x="10573413" y="1164081"/>
            <a:ext cx="1028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5" name="Google Shape;555;p25"/>
          <p:cNvSpPr txBox="1"/>
          <p:nvPr/>
        </p:nvSpPr>
        <p:spPr>
          <a:xfrm>
            <a:off x="2463470" y="1140564"/>
            <a:ext cx="14157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Istruzione e formazione superiore</a:t>
            </a: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56" name="Google Shape;556;p25"/>
          <p:cNvSpPr txBox="1"/>
          <p:nvPr/>
        </p:nvSpPr>
        <p:spPr>
          <a:xfrm>
            <a:off x="2382175" y="5632743"/>
            <a:ext cx="18678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Competenze specialistiche </a:t>
            </a: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ICT</a:t>
            </a: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57" name="Google Shape;557;p25"/>
          <p:cNvSpPr txBox="1"/>
          <p:nvPr/>
        </p:nvSpPr>
        <p:spPr>
          <a:xfrm>
            <a:off x="7965179" y="1292234"/>
            <a:ext cx="16242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</a:t>
            </a: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lavoro</a:t>
            </a: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58" name="Google Shape;558;p25"/>
          <p:cNvSpPr txBox="1"/>
          <p:nvPr/>
        </p:nvSpPr>
        <p:spPr>
          <a:xfrm>
            <a:off x="7965179" y="5900889"/>
            <a:ext cx="1624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Cittadini</a:t>
            </a: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59" name="Google Shape;559;p25"/>
          <p:cNvSpPr/>
          <p:nvPr/>
        </p:nvSpPr>
        <p:spPr>
          <a:xfrm>
            <a:off x="5444556" y="3248343"/>
            <a:ext cx="1368600" cy="1171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60" name="Google Shape;560;p25"/>
          <p:cNvPicPr preferRelativeResize="0"/>
          <p:nvPr/>
        </p:nvPicPr>
        <p:blipFill rotWithShape="1">
          <a:blip r:embed="rId3">
            <a:alphaModFix/>
          </a:blip>
          <a:srcRect l="29319" t="18068" r="29390" b="40212"/>
          <a:stretch/>
        </p:blipFill>
        <p:spPr>
          <a:xfrm>
            <a:off x="5623267" y="3297030"/>
            <a:ext cx="1015695" cy="102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25" descr="Programmatrice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15" y="5632682"/>
            <a:ext cx="858160" cy="85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5" descr="Aula con riempimento a tinta uni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5771" y="1243992"/>
            <a:ext cx="797879" cy="79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5" descr="Lavoratore edile con riempimento a tinta uni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98192" y="1249593"/>
            <a:ext cx="806739" cy="80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5" descr="Utenti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27666" y="5691456"/>
            <a:ext cx="877266" cy="917258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25"/>
          <p:cNvSpPr/>
          <p:nvPr/>
        </p:nvSpPr>
        <p:spPr>
          <a:xfrm>
            <a:off x="901625" y="2596643"/>
            <a:ext cx="153300" cy="2542200"/>
          </a:xfrm>
          <a:prstGeom prst="rect">
            <a:avLst/>
          </a:prstGeom>
          <a:gradFill>
            <a:gsLst>
              <a:gs pos="0">
                <a:srgbClr val="5AC1CD"/>
              </a:gs>
              <a:gs pos="100000">
                <a:srgbClr val="AC4EF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6" name="Google Shape;566;p25"/>
          <p:cNvSpPr/>
          <p:nvPr/>
        </p:nvSpPr>
        <p:spPr>
          <a:xfrm>
            <a:off x="10998375" y="2583493"/>
            <a:ext cx="153300" cy="2555400"/>
          </a:xfrm>
          <a:prstGeom prst="rect">
            <a:avLst/>
          </a:prstGeom>
          <a:gradFill>
            <a:gsLst>
              <a:gs pos="0">
                <a:srgbClr val="2B64A0"/>
              </a:gs>
              <a:gs pos="100000">
                <a:srgbClr val="0B01F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7" name="Google Shape;567;p25"/>
          <p:cNvSpPr/>
          <p:nvPr/>
        </p:nvSpPr>
        <p:spPr>
          <a:xfrm rot="-5400000">
            <a:off x="6111925" y="-340307"/>
            <a:ext cx="153300" cy="3997500"/>
          </a:xfrm>
          <a:prstGeom prst="rect">
            <a:avLst/>
          </a:prstGeom>
          <a:gradFill>
            <a:gsLst>
              <a:gs pos="0">
                <a:srgbClr val="5AC1CD"/>
              </a:gs>
              <a:gs pos="100000">
                <a:srgbClr val="2B64A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8" name="Google Shape;568;p25"/>
          <p:cNvSpPr/>
          <p:nvPr/>
        </p:nvSpPr>
        <p:spPr>
          <a:xfrm rot="-5400000">
            <a:off x="6111925" y="4191668"/>
            <a:ext cx="153300" cy="3997500"/>
          </a:xfrm>
          <a:prstGeom prst="rect">
            <a:avLst/>
          </a:prstGeom>
          <a:gradFill>
            <a:gsLst>
              <a:gs pos="0">
                <a:srgbClr val="AC4EF6"/>
              </a:gs>
              <a:gs pos="100000">
                <a:srgbClr val="0B01F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9" name="Google Shape;569;p25"/>
          <p:cNvSpPr/>
          <p:nvPr/>
        </p:nvSpPr>
        <p:spPr>
          <a:xfrm>
            <a:off x="647225" y="2267418"/>
            <a:ext cx="662100" cy="341700"/>
          </a:xfrm>
          <a:prstGeom prst="triangle">
            <a:avLst>
              <a:gd name="adj" fmla="val 50000"/>
            </a:avLst>
          </a:prstGeom>
          <a:solidFill>
            <a:srgbClr val="5AC1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0" name="Google Shape;570;p25"/>
          <p:cNvSpPr/>
          <p:nvPr/>
        </p:nvSpPr>
        <p:spPr>
          <a:xfrm rot="10800000">
            <a:off x="647225" y="5138843"/>
            <a:ext cx="662100" cy="341700"/>
          </a:xfrm>
          <a:prstGeom prst="triangle">
            <a:avLst>
              <a:gd name="adj" fmla="val 50000"/>
            </a:avLst>
          </a:prstGeom>
          <a:solidFill>
            <a:srgbClr val="AC4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1" name="Google Shape;571;p25"/>
          <p:cNvSpPr/>
          <p:nvPr/>
        </p:nvSpPr>
        <p:spPr>
          <a:xfrm>
            <a:off x="10756425" y="2275181"/>
            <a:ext cx="662100" cy="341700"/>
          </a:xfrm>
          <a:prstGeom prst="triangle">
            <a:avLst>
              <a:gd name="adj" fmla="val 50000"/>
            </a:avLst>
          </a:prstGeom>
          <a:solidFill>
            <a:srgbClr val="2B64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2" name="Google Shape;572;p25"/>
          <p:cNvSpPr/>
          <p:nvPr/>
        </p:nvSpPr>
        <p:spPr>
          <a:xfrm rot="10800000">
            <a:off x="10756425" y="5138831"/>
            <a:ext cx="662100" cy="341700"/>
          </a:xfrm>
          <a:prstGeom prst="triangle">
            <a:avLst>
              <a:gd name="adj" fmla="val 50000"/>
            </a:avLst>
          </a:prstGeom>
          <a:solidFill>
            <a:srgbClr val="0B01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" name="Google Shape;573;p25"/>
          <p:cNvSpPr/>
          <p:nvPr/>
        </p:nvSpPr>
        <p:spPr>
          <a:xfrm rot="-5400000">
            <a:off x="3851550" y="1482393"/>
            <a:ext cx="662100" cy="341700"/>
          </a:xfrm>
          <a:prstGeom prst="triangle">
            <a:avLst>
              <a:gd name="adj" fmla="val 50000"/>
            </a:avLst>
          </a:prstGeom>
          <a:solidFill>
            <a:srgbClr val="5AC1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4" name="Google Shape;574;p25"/>
          <p:cNvSpPr/>
          <p:nvPr/>
        </p:nvSpPr>
        <p:spPr>
          <a:xfrm rot="-3679270">
            <a:off x="3498031" y="2420731"/>
            <a:ext cx="662014" cy="341541"/>
          </a:xfrm>
          <a:prstGeom prst="triangle">
            <a:avLst>
              <a:gd name="adj" fmla="val 50000"/>
            </a:avLst>
          </a:prstGeom>
          <a:solidFill>
            <a:srgbClr val="5AC1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5" name="Google Shape;575;p25"/>
          <p:cNvSpPr/>
          <p:nvPr/>
        </p:nvSpPr>
        <p:spPr>
          <a:xfrm rot="-6648495">
            <a:off x="3498000" y="4866431"/>
            <a:ext cx="662085" cy="341542"/>
          </a:xfrm>
          <a:prstGeom prst="triangle">
            <a:avLst>
              <a:gd name="adj" fmla="val 50000"/>
            </a:avLst>
          </a:prstGeom>
          <a:solidFill>
            <a:srgbClr val="AC4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6" name="Google Shape;576;p25"/>
          <p:cNvSpPr/>
          <p:nvPr/>
        </p:nvSpPr>
        <p:spPr>
          <a:xfrm rot="3573963">
            <a:off x="8091616" y="2420775"/>
            <a:ext cx="662133" cy="341432"/>
          </a:xfrm>
          <a:prstGeom prst="triangle">
            <a:avLst>
              <a:gd name="adj" fmla="val 50000"/>
            </a:avLst>
          </a:prstGeom>
          <a:solidFill>
            <a:srgbClr val="2B64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7" name="Google Shape;577;p25"/>
          <p:cNvSpPr/>
          <p:nvPr/>
        </p:nvSpPr>
        <p:spPr>
          <a:xfrm rot="6926327">
            <a:off x="8290977" y="4866501"/>
            <a:ext cx="662093" cy="341385"/>
          </a:xfrm>
          <a:prstGeom prst="triangle">
            <a:avLst>
              <a:gd name="adj" fmla="val 50000"/>
            </a:avLst>
          </a:prstGeom>
          <a:solidFill>
            <a:srgbClr val="0B01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8" name="Google Shape;578;p25"/>
          <p:cNvSpPr/>
          <p:nvPr/>
        </p:nvSpPr>
        <p:spPr>
          <a:xfrm rot="5403115">
            <a:off x="8027274" y="1498547"/>
            <a:ext cx="662100" cy="341400"/>
          </a:xfrm>
          <a:prstGeom prst="triangle">
            <a:avLst>
              <a:gd name="adj" fmla="val 50000"/>
            </a:avLst>
          </a:prstGeom>
          <a:solidFill>
            <a:srgbClr val="2A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9" name="Google Shape;579;p25"/>
          <p:cNvSpPr/>
          <p:nvPr/>
        </p:nvSpPr>
        <p:spPr>
          <a:xfrm rot="-5400000">
            <a:off x="3769588" y="6011568"/>
            <a:ext cx="662100" cy="341700"/>
          </a:xfrm>
          <a:prstGeom prst="triangle">
            <a:avLst>
              <a:gd name="adj" fmla="val 50000"/>
            </a:avLst>
          </a:prstGeom>
          <a:solidFill>
            <a:srgbClr val="AC4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0" name="Google Shape;580;p25"/>
          <p:cNvSpPr/>
          <p:nvPr/>
        </p:nvSpPr>
        <p:spPr>
          <a:xfrm rot="5403115">
            <a:off x="7945312" y="6027722"/>
            <a:ext cx="662100" cy="341400"/>
          </a:xfrm>
          <a:prstGeom prst="triangle">
            <a:avLst>
              <a:gd name="adj" fmla="val 50000"/>
            </a:avLst>
          </a:prstGeom>
          <a:solidFill>
            <a:srgbClr val="0B01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8" name="Google Shape;588;p25"/>
          <p:cNvSpPr txBox="1"/>
          <p:nvPr/>
        </p:nvSpPr>
        <p:spPr>
          <a:xfrm>
            <a:off x="1418976" y="2478843"/>
            <a:ext cx="18678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Garantire la diffusione di infrastrutture digitali e metodi di insegnamento innovativi negli istituti scolastici</a:t>
            </a: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89" name="Google Shape;589;p25"/>
          <p:cNvSpPr txBox="1"/>
          <p:nvPr/>
        </p:nvSpPr>
        <p:spPr>
          <a:xfrm>
            <a:off x="1418976" y="4139143"/>
            <a:ext cx="18678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Incrementare il numero di specialisti e laureati iCT per andare incontro alle mutate esigenze del mercato del lavoro</a:t>
            </a: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90" name="Google Shape;590;p25"/>
          <p:cNvSpPr txBox="1"/>
          <p:nvPr/>
        </p:nvSpPr>
        <p:spPr>
          <a:xfrm>
            <a:off x="5233550" y="1174819"/>
            <a:ext cx="1991700" cy="10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Ridurre il gap tra domanda e offerta di lavoro attraverso l’incremento delle iscrizioni alle facoltà STEM/ICT</a:t>
            </a: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91" name="Google Shape;591;p25"/>
          <p:cNvSpPr txBox="1"/>
          <p:nvPr/>
        </p:nvSpPr>
        <p:spPr>
          <a:xfrm>
            <a:off x="5233550" y="5674519"/>
            <a:ext cx="1991700" cy="10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Aumentare la capacità di innovazione incrementando il valore sociale e ridurre il divario di genere, territoriale e generazionale</a:t>
            </a: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92" name="Google Shape;592;p25"/>
          <p:cNvSpPr txBox="1"/>
          <p:nvPr/>
        </p:nvSpPr>
        <p:spPr>
          <a:xfrm>
            <a:off x="8630313" y="2514718"/>
            <a:ext cx="20160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Innalzare il livello di competenze digitali dei lavoratori del settore pubblico e privato favorendo la capacità innovativa delle imprese e la digitalizzazione dei servizi pubblici</a:t>
            </a: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93" name="Google Shape;593;p25"/>
          <p:cNvSpPr txBox="1"/>
          <p:nvPr/>
        </p:nvSpPr>
        <p:spPr>
          <a:xfrm>
            <a:off x="8874550" y="4175018"/>
            <a:ext cx="17715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Garantire la partecipazione attiva di tutti i cittadini attraverso lo sviluppo delle competenze digitali almeno di base</a:t>
            </a: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" name="Google Shape;1331;p166">
            <a:extLst>
              <a:ext uri="{FF2B5EF4-FFF2-40B4-BE49-F238E27FC236}">
                <a16:creationId xmlns:a16="http://schemas.microsoft.com/office/drawing/2014/main" id="{CBD895ED-5218-F898-1990-BB003D2F2041}"/>
              </a:ext>
            </a:extLst>
          </p:cNvPr>
          <p:cNvSpPr/>
          <p:nvPr/>
        </p:nvSpPr>
        <p:spPr>
          <a:xfrm>
            <a:off x="383565" y="257869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-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Le interdipendenze tra gli assi di intervento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26"/>
          <p:cNvPicPr preferRelativeResize="0"/>
          <p:nvPr/>
        </p:nvPicPr>
        <p:blipFill rotWithShape="1">
          <a:blip r:embed="rId3">
            <a:alphaModFix/>
          </a:blip>
          <a:srcRect l="15063" t="36790" r="15678" b="36308"/>
          <a:stretch/>
        </p:blipFill>
        <p:spPr>
          <a:xfrm>
            <a:off x="10273321" y="5830486"/>
            <a:ext cx="1470839" cy="57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6"/>
          <p:cNvPicPr preferRelativeResize="0"/>
          <p:nvPr/>
        </p:nvPicPr>
        <p:blipFill rotWithShape="1">
          <a:blip r:embed="rId4">
            <a:alphaModFix/>
          </a:blip>
          <a:srcRect l="37972" r="21276" b="15002"/>
          <a:stretch/>
        </p:blipFill>
        <p:spPr>
          <a:xfrm>
            <a:off x="6729986" y="3"/>
            <a:ext cx="5462017" cy="6857996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26"/>
          <p:cNvSpPr/>
          <p:nvPr/>
        </p:nvSpPr>
        <p:spPr>
          <a:xfrm>
            <a:off x="6730000" y="44600"/>
            <a:ext cx="5462100" cy="2090100"/>
          </a:xfrm>
          <a:prstGeom prst="rect">
            <a:avLst/>
          </a:prstGeom>
          <a:solidFill>
            <a:srgbClr val="60CDCD">
              <a:alpha val="62352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1" name="Google Shape;601;p26"/>
          <p:cNvSpPr txBox="1"/>
          <p:nvPr/>
        </p:nvSpPr>
        <p:spPr>
          <a:xfrm>
            <a:off x="447850" y="1556500"/>
            <a:ext cx="3586800" cy="17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 linea con le priorità definite all’interno della Strategia Nazionale per le competenze digitali, il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Piano Nazionale di Ripresa e Resilienza (PNRR)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prevede una serie di investimenti nei diversi settori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02" name="Google Shape;602;p26"/>
          <p:cNvSpPr/>
          <p:nvPr/>
        </p:nvSpPr>
        <p:spPr>
          <a:xfrm>
            <a:off x="6730000" y="2134675"/>
            <a:ext cx="5458500" cy="1760400"/>
          </a:xfrm>
          <a:prstGeom prst="rect">
            <a:avLst/>
          </a:prstGeom>
          <a:solidFill>
            <a:srgbClr val="2B6299">
              <a:alpha val="62352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3" name="Google Shape;603;p26"/>
          <p:cNvSpPr/>
          <p:nvPr/>
        </p:nvSpPr>
        <p:spPr>
          <a:xfrm>
            <a:off x="6730000" y="3895075"/>
            <a:ext cx="5462100" cy="2008200"/>
          </a:xfrm>
          <a:prstGeom prst="rect">
            <a:avLst/>
          </a:prstGeom>
          <a:solidFill>
            <a:srgbClr val="AC4EF7">
              <a:alpha val="62352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4" name="Google Shape;604;p26"/>
          <p:cNvSpPr/>
          <p:nvPr/>
        </p:nvSpPr>
        <p:spPr>
          <a:xfrm>
            <a:off x="6730000" y="5903275"/>
            <a:ext cx="5458500" cy="954600"/>
          </a:xfrm>
          <a:prstGeom prst="rect">
            <a:avLst/>
          </a:prstGeom>
          <a:solidFill>
            <a:srgbClr val="0C37F3">
              <a:alpha val="62352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605" name="Google Shape;605;p26"/>
          <p:cNvGraphicFramePr/>
          <p:nvPr/>
        </p:nvGraphicFramePr>
        <p:xfrm>
          <a:off x="4765975" y="224239"/>
          <a:ext cx="7326250" cy="64522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6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2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>
                        <a:solidFill>
                          <a:schemeClr val="dk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900" b="0" i="0" u="none" strike="noStrike" cap="none">
                          <a:solidFill>
                            <a:schemeClr val="dk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Asse </a:t>
                      </a:r>
                      <a:r>
                        <a:rPr lang="it-IT" sz="1900" b="1" i="0" u="none" strike="noStrike" cap="none">
                          <a:solidFill>
                            <a:schemeClr val="dk1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1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Titillium Web Black"/>
                        <a:ea typeface="Titillium Web Black"/>
                        <a:cs typeface="Titillium Web Black"/>
                        <a:sym typeface="Titillium Web Black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500" b="0" i="0" u="none" strike="noStrike" cap="none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Istruzione e formazione superiore</a:t>
                      </a:r>
                      <a:endParaRPr sz="2400" b="0" i="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66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C1.3 - inv. 3.1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Nuove competenze e nuovi linguaggi</a:t>
                      </a:r>
                      <a:endParaRPr sz="110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C1.2 - inv. 3.2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Scuola 4.0</a:t>
                      </a:r>
                      <a:endParaRPr sz="11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C1.2 - inv. 2.1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Didattica digitale integrata e formazione sulla transizione digitale del pers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onale scolastico</a:t>
                      </a:r>
                      <a:endParaRPr sz="110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C1.3 - inv. 3.4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Didattica e competenze universitarie avanzate</a:t>
                      </a:r>
                      <a:endParaRPr sz="1100" b="1" i="1" u="none" strike="noStrike" cap="non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C2.2 - inv. 3.3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Introduzione di dottorati innovativi</a:t>
                      </a:r>
                      <a:endParaRPr sz="1100" b="1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C2.1 - inv. 1.2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Finanziamento di progetti presentati da giovani ricercatori</a:t>
                      </a:r>
                      <a:endParaRPr sz="11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01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>
                        <a:solidFill>
                          <a:schemeClr val="dk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900" b="0" i="0" u="none" strike="noStrike" cap="none">
                          <a:solidFill>
                            <a:schemeClr val="dk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Asse </a:t>
                      </a:r>
                      <a:r>
                        <a:rPr lang="it-IT" sz="1900" b="1" i="0" u="none" strike="noStrike" cap="none">
                          <a:solidFill>
                            <a:schemeClr val="dk1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2</a:t>
                      </a:r>
                      <a:endParaRPr sz="1900" b="1" i="0" u="none" strike="noStrike" cap="none">
                        <a:solidFill>
                          <a:schemeClr val="dk1"/>
                        </a:solidFill>
                        <a:latin typeface="Titillium Web Black"/>
                        <a:ea typeface="Titillium Web Black"/>
                        <a:cs typeface="Titillium Web Black"/>
                        <a:sym typeface="Titillium Web Black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500" b="0" i="0" u="none" strike="noStrike" cap="none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Forza lavoro nel settore privato e nel settore pubblico</a:t>
                      </a:r>
                      <a:endParaRPr sz="2400" b="0" i="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66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66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M1 - C2 - inv. 1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Transizione 4.0</a:t>
                      </a:r>
                      <a:endParaRPr sz="11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M1 - C3.3 - inv. 3.3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Capacity building per gli operatori della cultura per gestire la transizione digitale e verde</a:t>
                      </a:r>
                      <a:endParaRPr sz="1100" b="1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C2.2 - inv. 2.3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Potenziamento ed estensione tematica e territoriale dei centri di trasferimento tecnologico per segmenti di industria</a:t>
                      </a:r>
                      <a:endParaRPr sz="1100" b="1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M1 - C1.2 - inv. 2.3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Competenze e capacità amministrativa</a:t>
                      </a:r>
                      <a:endParaRPr sz="1100" b="1" u="none" strike="noStrike" cap="non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>
                        <a:solidFill>
                          <a:schemeClr val="dk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900" b="0" i="0" u="none" strike="noStrike" cap="none">
                          <a:solidFill>
                            <a:schemeClr val="dk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Asse </a:t>
                      </a:r>
                      <a:r>
                        <a:rPr lang="it-IT" sz="1900" b="1" i="0" u="none" strike="noStrike" cap="none">
                          <a:solidFill>
                            <a:schemeClr val="dk1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3</a:t>
                      </a:r>
                      <a:endParaRPr sz="1900" b="1" i="0" u="none" strike="noStrike" cap="none">
                        <a:solidFill>
                          <a:schemeClr val="dk1"/>
                        </a:solidFill>
                        <a:latin typeface="Titillium Web Black"/>
                        <a:ea typeface="Titillium Web Black"/>
                        <a:cs typeface="Titillium Web Black"/>
                        <a:sym typeface="Titillium Web Black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500" b="0" i="0" u="none" strike="noStrike" cap="none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Competenze specialistiche ICT</a:t>
                      </a:r>
                      <a:endParaRPr sz="2400" b="0" i="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66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66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C1.1 rif. 1.1;  M4 - C1.1 - inv. 1.5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Riforma degli istituti tecnici e professionali e sviluppo del sistema di formazione professionale terziaria (ITS)</a:t>
                      </a:r>
                      <a:endParaRPr sz="1100" b="1" u="none" strike="noStrike" cap="non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C1.4 - inv. 4.1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Estensione del numero di dottorati di ricerca e dottorati innovativi per la PA e il patrimonio culturale</a:t>
                      </a:r>
                      <a:endParaRPr sz="1100" b="1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M4-C2.1 - inv. 1.5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Creazione e rafforzamento di "ecosistemi dell'innovazione" per 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la sostenibilità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costru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endo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"leader territoriali di R&amp;S"</a:t>
                      </a:r>
                      <a:endParaRPr sz="1100" b="1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 u="none" strike="noStrike" cap="none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Risorse complementari: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Fondo per la Repubblica Digitale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1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900" b="0" i="0" u="none" strike="noStrike" cap="none">
                          <a:solidFill>
                            <a:schemeClr val="dk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Asse </a:t>
                      </a:r>
                      <a:r>
                        <a:rPr lang="it-IT" sz="1900" b="1" i="0" u="none" strike="noStrike" cap="none">
                          <a:solidFill>
                            <a:schemeClr val="dk1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4</a:t>
                      </a:r>
                      <a:endParaRPr sz="1900" b="1" i="0" u="none" strike="noStrike" cap="none">
                        <a:solidFill>
                          <a:schemeClr val="dk1"/>
                        </a:solidFill>
                        <a:latin typeface="Titillium Web Black"/>
                        <a:ea typeface="Titillium Web Black"/>
                        <a:cs typeface="Titillium Web Black"/>
                        <a:sym typeface="Titillium Web Black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500" b="0" i="0" u="none" strike="noStrike" cap="none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Cittadini</a:t>
                      </a:r>
                      <a:endParaRPr sz="2400" b="0" i="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66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M1 - C1.1 - inv. 1.7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Servizio Civile Digitale </a:t>
                      </a:r>
                      <a:endParaRPr sz="11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M1 - C1.1 - inv. 1.7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Rete dei punti di facilitazione digitale</a:t>
                      </a:r>
                      <a:r>
                        <a:rPr lang="it-IT" sz="1100" b="1" u="none" strike="noStrike" cap="non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10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Google Shape;1331;p166">
            <a:extLst>
              <a:ext uri="{FF2B5EF4-FFF2-40B4-BE49-F238E27FC236}">
                <a16:creationId xmlns:a16="http://schemas.microsoft.com/office/drawing/2014/main" id="{FE861DC9-072F-9FA6-419E-0865B981C0D6}"/>
              </a:ext>
            </a:extLst>
          </p:cNvPr>
          <p:cNvSpPr/>
          <p:nvPr/>
        </p:nvSpPr>
        <p:spPr>
          <a:xfrm>
            <a:off x="383565" y="257869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-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Piano operativo 2.0 e PNRR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27" descr="girl using VR goggles"/>
          <p:cNvPicPr preferRelativeResize="0"/>
          <p:nvPr/>
        </p:nvPicPr>
        <p:blipFill rotWithShape="1">
          <a:blip r:embed="rId3">
            <a:alphaModFix/>
          </a:blip>
          <a:srcRect l="43947" t="-172" r="15812" b="15894"/>
          <a:stretch/>
        </p:blipFill>
        <p:spPr>
          <a:xfrm>
            <a:off x="7962300" y="0"/>
            <a:ext cx="42297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7"/>
          <p:cNvSpPr/>
          <p:nvPr/>
        </p:nvSpPr>
        <p:spPr>
          <a:xfrm>
            <a:off x="7962300" y="110700"/>
            <a:ext cx="4229700" cy="6747600"/>
          </a:xfrm>
          <a:prstGeom prst="rect">
            <a:avLst/>
          </a:prstGeom>
          <a:solidFill>
            <a:srgbClr val="0066CC">
              <a:alpha val="48235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27"/>
          <p:cNvSpPr txBox="1"/>
          <p:nvPr/>
        </p:nvSpPr>
        <p:spPr>
          <a:xfrm>
            <a:off x="9730689" y="1346921"/>
            <a:ext cx="17223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67" b="1" i="0" u="none" strike="noStrike" cap="none">
                <a:solidFill>
                  <a:srgbClr val="FFAB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Fattori abilitanti</a:t>
            </a:r>
            <a:endParaRPr sz="1567" b="0" i="0" u="none" strike="noStrike" cap="none">
              <a:solidFill>
                <a:srgbClr val="FFAB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623" name="Google Shape;623;p27"/>
          <p:cNvSpPr txBox="1"/>
          <p:nvPr/>
        </p:nvSpPr>
        <p:spPr>
          <a:xfrm>
            <a:off x="9731556" y="3488236"/>
            <a:ext cx="2165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67" b="1" i="0" u="none" strike="noStrike" cap="none">
                <a:solidFill>
                  <a:srgbClr val="BAF8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Risultati da ottenere</a:t>
            </a:r>
            <a:endParaRPr sz="1567" b="0" i="0" u="none" strike="noStrike" cap="none">
              <a:solidFill>
                <a:srgbClr val="BAF8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624" name="Google Shape;624;p27"/>
          <p:cNvSpPr txBox="1"/>
          <p:nvPr/>
        </p:nvSpPr>
        <p:spPr>
          <a:xfrm>
            <a:off x="9730688" y="1642517"/>
            <a:ext cx="2281500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permettono la partecipazione</a:t>
            </a:r>
            <a:r>
              <a:rPr lang="it-IT" sz="14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33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dei cittadini e dei lavoratori all’economia e alla società digitale</a:t>
            </a:r>
            <a:endParaRPr sz="1433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25" name="Google Shape;625;p27"/>
          <p:cNvSpPr txBox="1"/>
          <p:nvPr/>
        </p:nvSpPr>
        <p:spPr>
          <a:xfrm>
            <a:off x="9730688" y="3803769"/>
            <a:ext cx="2196300" cy="11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misurano l’effettiva partecipazione</a:t>
            </a:r>
            <a:r>
              <a:rPr lang="it-IT" sz="14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33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dei cittadini e dei lavoratori all’economia e alla società digitale</a:t>
            </a:r>
            <a:endParaRPr sz="633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26" name="Google Shape;626;p27"/>
          <p:cNvSpPr/>
          <p:nvPr/>
        </p:nvSpPr>
        <p:spPr>
          <a:xfrm>
            <a:off x="8440655" y="1297945"/>
            <a:ext cx="1289568" cy="1305715"/>
          </a:xfrm>
          <a:custGeom>
            <a:avLst/>
            <a:gdLst/>
            <a:ahLst/>
            <a:cxnLst/>
            <a:rect l="l" t="t" r="r" b="b"/>
            <a:pathLst>
              <a:path w="321" h="321" extrusionOk="0">
                <a:moveTo>
                  <a:pt x="206" y="296"/>
                </a:moveTo>
                <a:cubicBezTo>
                  <a:pt x="131" y="321"/>
                  <a:pt x="50" y="280"/>
                  <a:pt x="25" y="205"/>
                </a:cubicBezTo>
                <a:cubicBezTo>
                  <a:pt x="0" y="130"/>
                  <a:pt x="41" y="50"/>
                  <a:pt x="116" y="25"/>
                </a:cubicBezTo>
                <a:cubicBezTo>
                  <a:pt x="191" y="0"/>
                  <a:pt x="272" y="41"/>
                  <a:pt x="297" y="116"/>
                </a:cubicBezTo>
                <a:cubicBezTo>
                  <a:pt x="321" y="191"/>
                  <a:pt x="281" y="272"/>
                  <a:pt x="206" y="296"/>
                </a:cubicBezTo>
                <a:close/>
              </a:path>
            </a:pathLst>
          </a:custGeom>
          <a:solidFill>
            <a:srgbClr val="FFFFFF">
              <a:alpha val="36862"/>
            </a:srgbClr>
          </a:solidFill>
          <a:ln>
            <a:noFill/>
          </a:ln>
        </p:spPr>
        <p:txBody>
          <a:bodyPr spcFirstLastPara="1" wrap="square" lIns="65000" tIns="32500" rIns="65000" bIns="325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60" b="0" i="0" u="none" strike="noStrike" cap="none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627" name="Google Shape;627;p27"/>
          <p:cNvSpPr/>
          <p:nvPr/>
        </p:nvSpPr>
        <p:spPr>
          <a:xfrm>
            <a:off x="8438018" y="3320602"/>
            <a:ext cx="1289743" cy="1305676"/>
          </a:xfrm>
          <a:custGeom>
            <a:avLst/>
            <a:gdLst/>
            <a:ahLst/>
            <a:cxnLst/>
            <a:rect l="l" t="t" r="r" b="b"/>
            <a:pathLst>
              <a:path w="321" h="321" extrusionOk="0">
                <a:moveTo>
                  <a:pt x="205" y="296"/>
                </a:moveTo>
                <a:cubicBezTo>
                  <a:pt x="130" y="321"/>
                  <a:pt x="49" y="280"/>
                  <a:pt x="24" y="205"/>
                </a:cubicBezTo>
                <a:cubicBezTo>
                  <a:pt x="0" y="130"/>
                  <a:pt x="40" y="50"/>
                  <a:pt x="115" y="25"/>
                </a:cubicBezTo>
                <a:cubicBezTo>
                  <a:pt x="190" y="0"/>
                  <a:pt x="271" y="41"/>
                  <a:pt x="296" y="116"/>
                </a:cubicBezTo>
                <a:cubicBezTo>
                  <a:pt x="321" y="191"/>
                  <a:pt x="280" y="271"/>
                  <a:pt x="205" y="296"/>
                </a:cubicBezTo>
                <a:close/>
              </a:path>
            </a:pathLst>
          </a:custGeom>
          <a:solidFill>
            <a:srgbClr val="FFFFFF">
              <a:alpha val="36862"/>
            </a:srgbClr>
          </a:solidFill>
          <a:ln>
            <a:noFill/>
          </a:ln>
        </p:spPr>
        <p:txBody>
          <a:bodyPr spcFirstLastPara="1" wrap="square" lIns="65000" tIns="32500" rIns="65000" bIns="325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60" b="0" i="0" u="none" strike="noStrike" cap="none">
              <a:solidFill>
                <a:srgbClr val="FFFFFF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pic>
        <p:nvPicPr>
          <p:cNvPr id="628" name="Google Shape;6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3346" y="1575278"/>
            <a:ext cx="871685" cy="72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5682" y="3655807"/>
            <a:ext cx="565639" cy="581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p27"/>
          <p:cNvCxnSpPr/>
          <p:nvPr/>
        </p:nvCxnSpPr>
        <p:spPr>
          <a:xfrm>
            <a:off x="9107424" y="2679860"/>
            <a:ext cx="0" cy="5643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32" name="Google Shape;632;p27"/>
          <p:cNvSpPr/>
          <p:nvPr/>
        </p:nvSpPr>
        <p:spPr>
          <a:xfrm>
            <a:off x="3047999" y="2599629"/>
            <a:ext cx="5154900" cy="1875900"/>
          </a:xfrm>
          <a:prstGeom prst="homePlate">
            <a:avLst>
              <a:gd name="adj" fmla="val 1154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3" name="Google Shape;633;p27"/>
          <p:cNvSpPr txBox="1"/>
          <p:nvPr/>
        </p:nvSpPr>
        <p:spPr>
          <a:xfrm>
            <a:off x="651350" y="2061500"/>
            <a:ext cx="54744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Come viene valutato l’impatto delle azioni?</a:t>
            </a:r>
            <a:endParaRPr sz="1867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634" name="Google Shape;634;p27"/>
          <p:cNvSpPr txBox="1"/>
          <p:nvPr/>
        </p:nvSpPr>
        <p:spPr>
          <a:xfrm>
            <a:off x="3749021" y="2728696"/>
            <a:ext cx="36951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Misurazione del set di </a:t>
            </a:r>
            <a:r>
              <a:rPr lang="it-IT" sz="16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indicatori di impatto </a:t>
            </a:r>
            <a:r>
              <a:rPr lang="it-IT" sz="160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generali del Piano, predisposto a partire dagli indicatori inseriti nel ​</a:t>
            </a:r>
            <a:r>
              <a:rPr lang="it-IT" sz="1600" i="1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Digital Economy and Society Index </a:t>
            </a:r>
            <a:r>
              <a:rPr lang="it-IT" sz="160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​(DESI) della Commissione Europea e dai ​</a:t>
            </a:r>
            <a:r>
              <a:rPr lang="it-IT" sz="1600" i="1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Digital Maturity Indexes </a:t>
            </a:r>
            <a:r>
              <a:rPr lang="it-IT" sz="160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​(DMI)</a:t>
            </a:r>
            <a:endParaRPr sz="160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36" name="Google Shape;636;p27"/>
          <p:cNvSpPr/>
          <p:nvPr/>
        </p:nvSpPr>
        <p:spPr>
          <a:xfrm>
            <a:off x="-36577" y="2599629"/>
            <a:ext cx="3840600" cy="1875900"/>
          </a:xfrm>
          <a:prstGeom prst="homePlate">
            <a:avLst>
              <a:gd name="adj" fmla="val 2947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7" name="Google Shape;637;p27"/>
          <p:cNvSpPr txBox="1"/>
          <p:nvPr/>
        </p:nvSpPr>
        <p:spPr>
          <a:xfrm>
            <a:off x="651343" y="2758380"/>
            <a:ext cx="25797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Misurazione degli </a:t>
            </a:r>
            <a:r>
              <a:rPr lang="it-IT" sz="16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indicatori di risultato</a:t>
            </a:r>
            <a:r>
              <a:rPr lang="it-IT" sz="160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associati a ciascuna azione</a:t>
            </a:r>
            <a:endParaRPr sz="1867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38" name="Google Shape;638;p27"/>
          <p:cNvSpPr/>
          <p:nvPr/>
        </p:nvSpPr>
        <p:spPr>
          <a:xfrm>
            <a:off x="651343" y="3666911"/>
            <a:ext cx="228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Verificare il raggiungimento dei valori obiettivo per ciascun indicatore di risultato</a:t>
            </a:r>
            <a:endParaRPr sz="1867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" name="Google Shape;1331;p166">
            <a:extLst>
              <a:ext uri="{FF2B5EF4-FFF2-40B4-BE49-F238E27FC236}">
                <a16:creationId xmlns:a16="http://schemas.microsoft.com/office/drawing/2014/main" id="{B72ABE67-E40C-B656-FA9E-46A5E92BD298}"/>
              </a:ext>
            </a:extLst>
          </p:cNvPr>
          <p:cNvSpPr/>
          <p:nvPr/>
        </p:nvSpPr>
        <p:spPr>
          <a:xfrm>
            <a:off x="383565" y="257869"/>
            <a:ext cx="11449200" cy="112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-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Valutazione dell’impatto delle </a:t>
            </a:r>
          </a:p>
          <a:p>
            <a:pPr>
              <a:buClr>
                <a:schemeClr val="dk1"/>
              </a:buClr>
              <a:buSzPts val="2600"/>
            </a:pPr>
            <a:r>
              <a:rPr lang="it-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azioni nel Piano operativo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6" name="Google Shape;676;p29"/>
          <p:cNvGraphicFramePr/>
          <p:nvPr>
            <p:extLst>
              <p:ext uri="{D42A27DB-BD31-4B8C-83A1-F6EECF244321}">
                <p14:modId xmlns:p14="http://schemas.microsoft.com/office/powerpoint/2010/main" val="2293360913"/>
              </p:ext>
            </p:extLst>
          </p:nvPr>
        </p:nvGraphicFramePr>
        <p:xfrm>
          <a:off x="208725" y="1626413"/>
          <a:ext cx="11709575" cy="16262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7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2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it-IT" sz="4800" b="1" i="0" u="none" strike="noStrike" cap="none">
                          <a:solidFill>
                            <a:schemeClr val="lt1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+3,3%</a:t>
                      </a:r>
                      <a:br>
                        <a:rPr lang="it-IT" sz="190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</a:br>
                      <a:r>
                        <a:rPr lang="it-IT" sz="1900" u="none" strike="noStrike" cap="none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Trend medio annuo complessivo</a:t>
                      </a:r>
                      <a:endParaRPr sz="190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1925" marR="121925" marT="60975" marB="60975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1" i="0" u="none" strike="noStrike" cap="none">
                          <a:solidFill>
                            <a:srgbClr val="0066CC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+1,6%</a:t>
                      </a:r>
                      <a:endParaRPr sz="19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it-IT" sz="1500" u="none" strike="noStrike" cap="none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Trend medio annuo complessivo dei Paesi UE</a:t>
                      </a:r>
                      <a:endParaRPr sz="160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1" i="0" u="none" strike="noStrike" cap="none">
                          <a:solidFill>
                            <a:srgbClr val="0066CC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6,5%</a:t>
                      </a:r>
                      <a:br>
                        <a:rPr lang="it-IT" sz="1900" u="none" strike="noStrike" cap="none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</a:br>
                      <a:r>
                        <a:rPr lang="it-IT" sz="1500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Livello medio di completamento dei target</a:t>
                      </a:r>
                      <a:endParaRPr sz="1900" u="none" strike="noStrike" cap="none"/>
                    </a:p>
                  </a:txBody>
                  <a:tcPr marL="121925" marR="121925" marT="60975" marB="60975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1" i="0" u="none" strike="noStrike" cap="none">
                          <a:solidFill>
                            <a:srgbClr val="0066CC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62%</a:t>
                      </a:r>
                      <a:endParaRPr sz="19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it-IT" sz="1500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Indicatori che mostrano variazioni positive</a:t>
                      </a:r>
                      <a:endParaRPr sz="1900" u="none" strike="noStrike" cap="none"/>
                    </a:p>
                  </a:txBody>
                  <a:tcPr marL="121925" marR="121925" marT="60975" marB="60975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1" i="0" u="none" strike="noStrike" cap="none">
                          <a:solidFill>
                            <a:srgbClr val="0066CC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2</a:t>
                      </a:r>
                      <a:endParaRPr sz="19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it-IT" sz="1500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Target</a:t>
                      </a:r>
                      <a:br>
                        <a:rPr lang="it-IT" sz="1500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</a:br>
                      <a:r>
                        <a:rPr lang="it-IT" sz="1500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teoricamente già</a:t>
                      </a:r>
                      <a:endParaRPr sz="1500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it-IT" sz="1500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raggiunti</a:t>
                      </a:r>
                      <a:endParaRPr sz="1900" u="none" strike="noStrike" cap="none"/>
                    </a:p>
                  </a:txBody>
                  <a:tcPr marL="121925" marR="121925" marT="60975" marB="60975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77" name="Google Shape;67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467" y="3392048"/>
            <a:ext cx="2611200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29"/>
          <p:cNvSpPr txBox="1"/>
          <p:nvPr/>
        </p:nvSpPr>
        <p:spPr>
          <a:xfrm>
            <a:off x="1474605" y="4114145"/>
            <a:ext cx="1317300" cy="1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4CA5B9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Trend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4CA5B9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+5,8%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4CA5B9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4CA5B9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UE: </a:t>
            </a:r>
            <a:r>
              <a:rPr lang="it-IT" sz="1600" b="1" i="0" u="none" strike="noStrike" cap="none">
                <a:solidFill>
                  <a:srgbClr val="4CA5B9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+9,2%</a:t>
            </a:r>
            <a:endParaRPr sz="1900" b="1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9" name="Google Shape;67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6160" y="3392048"/>
            <a:ext cx="2611200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29"/>
          <p:cNvSpPr txBox="1"/>
          <p:nvPr/>
        </p:nvSpPr>
        <p:spPr>
          <a:xfrm>
            <a:off x="4143299" y="4114145"/>
            <a:ext cx="1317300" cy="1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2A6299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Trend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2A6299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+1,4%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2A6299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2A6299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UE: </a:t>
            </a:r>
            <a:r>
              <a:rPr lang="it-IT" sz="1600" b="1" i="0" u="none" strike="noStrike" cap="none">
                <a:solidFill>
                  <a:srgbClr val="2A6299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-1,5%</a:t>
            </a:r>
            <a:endParaRPr sz="1900" b="1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1" name="Google Shape;68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4853" y="3392048"/>
            <a:ext cx="2611200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29"/>
          <p:cNvSpPr txBox="1"/>
          <p:nvPr/>
        </p:nvSpPr>
        <p:spPr>
          <a:xfrm>
            <a:off x="6852601" y="4114145"/>
            <a:ext cx="1236000" cy="1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AC4EF7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Trend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AC4EF7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-6,8%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AC4EF7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AC4EF7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UE: </a:t>
            </a:r>
            <a:r>
              <a:rPr lang="it-IT" sz="1600" b="1" i="0" u="none" strike="noStrike" cap="none">
                <a:solidFill>
                  <a:srgbClr val="AC4EF7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-4,1%</a:t>
            </a:r>
            <a:endParaRPr sz="1900" b="1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3" name="Google Shape;683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33547" y="3392048"/>
            <a:ext cx="2611200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29"/>
          <p:cNvSpPr txBox="1"/>
          <p:nvPr/>
        </p:nvSpPr>
        <p:spPr>
          <a:xfrm>
            <a:off x="9367407" y="4114145"/>
            <a:ext cx="1543500" cy="1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926F2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Trend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0926F2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+10,5%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0926F2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926F2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UE: </a:t>
            </a:r>
            <a:r>
              <a:rPr lang="it-IT" sz="1600" b="1" i="0" u="none" strike="noStrike" cap="none">
                <a:solidFill>
                  <a:srgbClr val="0926F2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-0,1%</a:t>
            </a:r>
            <a:endParaRPr sz="1900" b="1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5" name="Google Shape;685;p29"/>
          <p:cNvSpPr txBox="1"/>
          <p:nvPr/>
        </p:nvSpPr>
        <p:spPr>
          <a:xfrm>
            <a:off x="1576128" y="5936313"/>
            <a:ext cx="1113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19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686" name="Google Shape;686;p29"/>
          <p:cNvSpPr txBox="1"/>
          <p:nvPr/>
        </p:nvSpPr>
        <p:spPr>
          <a:xfrm>
            <a:off x="4244821" y="5936313"/>
            <a:ext cx="1113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 sz="19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87" name="Google Shape;687;p29"/>
          <p:cNvSpPr txBox="1"/>
          <p:nvPr/>
        </p:nvSpPr>
        <p:spPr>
          <a:xfrm>
            <a:off x="6913515" y="5936313"/>
            <a:ext cx="1113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endParaRPr sz="19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88" name="Google Shape;688;p29"/>
          <p:cNvSpPr txBox="1"/>
          <p:nvPr/>
        </p:nvSpPr>
        <p:spPr>
          <a:xfrm>
            <a:off x="9582208" y="5936313"/>
            <a:ext cx="1113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endParaRPr sz="19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1331;p166">
            <a:extLst>
              <a:ext uri="{FF2B5EF4-FFF2-40B4-BE49-F238E27FC236}">
                <a16:creationId xmlns:a16="http://schemas.microsoft.com/office/drawing/2014/main" id="{B3A11A4A-2096-E48B-8053-BD46D50C92EB}"/>
              </a:ext>
            </a:extLst>
          </p:cNvPr>
          <p:cNvSpPr/>
          <p:nvPr/>
        </p:nvSpPr>
        <p:spPr>
          <a:xfrm>
            <a:off x="383565" y="257869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-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 trend emersi dal monitoraggio degli indicatori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30" descr="Immagine che contiene interni&#10;&#10;Descrizione generata automaticamente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-38100" y="0"/>
            <a:ext cx="12230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30"/>
          <p:cNvSpPr/>
          <p:nvPr/>
        </p:nvSpPr>
        <p:spPr>
          <a:xfrm>
            <a:off x="-38099" y="1"/>
            <a:ext cx="12230099" cy="6880300"/>
          </a:xfrm>
          <a:prstGeom prst="rect">
            <a:avLst/>
          </a:prstGeom>
          <a:solidFill>
            <a:srgbClr val="60CDCD">
              <a:alpha val="8549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30"/>
          <p:cNvSpPr txBox="1"/>
          <p:nvPr/>
        </p:nvSpPr>
        <p:spPr>
          <a:xfrm>
            <a:off x="6461800" y="1608738"/>
            <a:ext cx="5250608" cy="4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Promuovere nei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docenti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la cultura della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sicurezza informatica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Garantire l’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uso consapevole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da parte dei docenti e degli studenti dei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nuovi strumenti di informazione e comunicazione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Consentire l’accesso ai servizi di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connettività a banda larga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 tutte le scuole sul territorio italiano</a:t>
            </a: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Impiegare maggiori strumenti per il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potenziamento delle tecnologie digitali per la didattica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Investire sul rafforzamento delle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degli studenti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anche attraverso la definizione di un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sistema strutturato di valutazione e certificazione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Promuovere percorsi formativi efficaci per il potenziamento delle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dei docenti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07" name="Google Shape;707;p30"/>
          <p:cNvSpPr txBox="1"/>
          <p:nvPr/>
        </p:nvSpPr>
        <p:spPr>
          <a:xfrm>
            <a:off x="6461800" y="924692"/>
            <a:ext cx="3286973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obiettivi</a:t>
            </a:r>
            <a:endParaRPr sz="2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08" name="Google Shape;708;p30"/>
          <p:cNvSpPr txBox="1"/>
          <p:nvPr/>
        </p:nvSpPr>
        <p:spPr>
          <a:xfrm>
            <a:off x="604353" y="930687"/>
            <a:ext cx="12615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28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709" name="Google Shape;709;p30"/>
          <p:cNvSpPr txBox="1"/>
          <p:nvPr/>
        </p:nvSpPr>
        <p:spPr>
          <a:xfrm>
            <a:off x="585399" y="1428427"/>
            <a:ext cx="4877552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Istruzione</a:t>
            </a:r>
            <a:endParaRPr sz="60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10" name="Google Shape;710;p30"/>
          <p:cNvSpPr txBox="1"/>
          <p:nvPr/>
        </p:nvSpPr>
        <p:spPr>
          <a:xfrm>
            <a:off x="604350" y="4289232"/>
            <a:ext cx="32871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Coordinamento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dell’Istruzione e del Merito</a:t>
            </a:r>
            <a:endParaRPr sz="2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11" name="Google Shape;711;p30"/>
          <p:cNvSpPr/>
          <p:nvPr/>
        </p:nvSpPr>
        <p:spPr>
          <a:xfrm>
            <a:off x="0" y="0"/>
            <a:ext cx="21897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712" name="Google Shape;712;p30"/>
          <p:cNvSpPr/>
          <p:nvPr/>
        </p:nvSpPr>
        <p:spPr>
          <a:xfrm>
            <a:off x="2189600" y="0"/>
            <a:ext cx="19443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713" name="Google Shape;713;p30"/>
          <p:cNvSpPr/>
          <p:nvPr/>
        </p:nvSpPr>
        <p:spPr>
          <a:xfrm>
            <a:off x="4134000" y="0"/>
            <a:ext cx="19917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714" name="Google Shape;714;p30"/>
          <p:cNvSpPr/>
          <p:nvPr/>
        </p:nvSpPr>
        <p:spPr>
          <a:xfrm>
            <a:off x="6125700" y="0"/>
            <a:ext cx="19266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715" name="Google Shape;715;p30"/>
          <p:cNvSpPr/>
          <p:nvPr/>
        </p:nvSpPr>
        <p:spPr>
          <a:xfrm>
            <a:off x="8050975" y="0"/>
            <a:ext cx="19917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716" name="Google Shape;716;p30"/>
          <p:cNvSpPr/>
          <p:nvPr/>
        </p:nvSpPr>
        <p:spPr>
          <a:xfrm>
            <a:off x="10016700" y="0"/>
            <a:ext cx="21753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1" name="Google Shape;1821;p153"/>
          <p:cNvGrpSpPr/>
          <p:nvPr/>
        </p:nvGrpSpPr>
        <p:grpSpPr>
          <a:xfrm>
            <a:off x="445700" y="377667"/>
            <a:ext cx="11287200" cy="1481109"/>
            <a:chOff x="334275" y="283250"/>
            <a:chExt cx="8465400" cy="1110832"/>
          </a:xfrm>
        </p:grpSpPr>
        <p:sp>
          <p:nvSpPr>
            <p:cNvPr id="1822" name="Google Shape;1822;p153"/>
            <p:cNvSpPr txBox="1"/>
            <p:nvPr/>
          </p:nvSpPr>
          <p:spPr>
            <a:xfrm>
              <a:off x="334275" y="283250"/>
              <a:ext cx="84654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100"/>
                <a:defRPr/>
              </a:pPr>
              <a:r>
                <a:rPr lang="it" sz="3467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Il punto di partenza: Dati OECD</a:t>
              </a:r>
              <a:endParaRPr sz="3467" i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153"/>
            <p:cNvSpPr txBox="1"/>
            <p:nvPr/>
          </p:nvSpPr>
          <p:spPr>
            <a:xfrm>
              <a:off x="452655" y="857982"/>
              <a:ext cx="79716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FFFFFF"/>
                </a:buClr>
                <a:buSzPts val="2900"/>
                <a:defRPr/>
              </a:pPr>
              <a:r>
                <a:rPr lang="it" sz="2400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Utenti che hanno fatto 1 acquisto online (ultimi 12 mesi)</a:t>
              </a: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1219170">
                <a:buClr>
                  <a:srgbClr val="FFFFFF"/>
                </a:buClr>
                <a:buSzPts val="2900"/>
                <a:defRPr/>
              </a:pP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1219170">
                <a:buClr>
                  <a:srgbClr val="000000"/>
                </a:buClr>
                <a:defRPr/>
              </a:pP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5" name="Google Shape;1825;p153"/>
          <p:cNvSpPr txBox="1"/>
          <p:nvPr/>
        </p:nvSpPr>
        <p:spPr>
          <a:xfrm>
            <a:off x="2137709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46,6%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6" name="Google Shape;1826;p153"/>
          <p:cNvSpPr txBox="1"/>
          <p:nvPr/>
        </p:nvSpPr>
        <p:spPr>
          <a:xfrm>
            <a:off x="6606693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64,2%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7" name="Google Shape;1827;p153"/>
          <p:cNvSpPr txBox="1"/>
          <p:nvPr/>
        </p:nvSpPr>
        <p:spPr>
          <a:xfrm>
            <a:off x="2097071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ITALIA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8" name="Google Shape;1828;p153"/>
          <p:cNvSpPr txBox="1"/>
          <p:nvPr/>
        </p:nvSpPr>
        <p:spPr>
          <a:xfrm>
            <a:off x="6524980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OCSE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9" name="Google Shape;1829;p153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8235" y="1944849"/>
            <a:ext cx="7441829" cy="303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1"/>
          <p:cNvSpPr txBox="1"/>
          <p:nvPr/>
        </p:nvSpPr>
        <p:spPr>
          <a:xfrm>
            <a:off x="150300" y="145300"/>
            <a:ext cx="6078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Istruzione     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26" name="Google Shape;726;p31"/>
          <p:cNvSpPr txBox="1"/>
          <p:nvPr/>
        </p:nvSpPr>
        <p:spPr>
          <a:xfrm>
            <a:off x="249001" y="2203567"/>
            <a:ext cx="18426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intervento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27" name="Google Shape;727;p31"/>
          <p:cNvSpPr txBox="1"/>
          <p:nvPr/>
        </p:nvSpPr>
        <p:spPr>
          <a:xfrm>
            <a:off x="249001" y="3990163"/>
            <a:ext cx="1842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28" name="Google Shape;728;p31"/>
          <p:cNvSpPr txBox="1"/>
          <p:nvPr/>
        </p:nvSpPr>
        <p:spPr>
          <a:xfrm>
            <a:off x="612867" y="1505706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5AC1CD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endParaRPr sz="6600" b="1" i="0" u="none" strike="noStrike" cap="none">
              <a:solidFill>
                <a:srgbClr val="5AC1CD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729" name="Google Shape;729;p31"/>
          <p:cNvSpPr txBox="1"/>
          <p:nvPr/>
        </p:nvSpPr>
        <p:spPr>
          <a:xfrm>
            <a:off x="612867" y="3285712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5AC1CD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endParaRPr sz="6600" b="1" i="0" u="none" strike="noStrike" cap="none">
              <a:solidFill>
                <a:srgbClr val="5AC1CD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730" name="Google Shape;730;p31"/>
          <p:cNvSpPr txBox="1"/>
          <p:nvPr/>
        </p:nvSpPr>
        <p:spPr>
          <a:xfrm>
            <a:off x="2569391" y="1072755"/>
            <a:ext cx="4631700" cy="5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novità introdotte nell’aggiornamento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31" name="Google Shape;731;p31"/>
          <p:cNvSpPr txBox="1"/>
          <p:nvPr/>
        </p:nvSpPr>
        <p:spPr>
          <a:xfrm>
            <a:off x="2730586" y="1750734"/>
            <a:ext cx="4717200" cy="22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Miglioramento qualitativo e ampliamento quantitativo dei servizi di istruzione e delle infrastrutture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scalabili per contrastare il divario territoriale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volte a garantire la parità di genere e pari opportunità in termini didattici e STEM per contrastare il divario di genere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Sinergia con i principali programmi e piani di sviluppo nazionali ed europei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Trasversalità delle iniziative e interconnessione con altri Assi del Piano</a:t>
            </a: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</a:b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732" name="Google Shape;732;p31"/>
          <p:cNvCxnSpPr/>
          <p:nvPr/>
        </p:nvCxnSpPr>
        <p:spPr>
          <a:xfrm rot="10800000">
            <a:off x="2531528" y="1543183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60CDC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3" name="Google Shape;733;p31"/>
          <p:cNvCxnSpPr/>
          <p:nvPr/>
        </p:nvCxnSpPr>
        <p:spPr>
          <a:xfrm rot="10800000">
            <a:off x="2531621" y="1543292"/>
            <a:ext cx="0" cy="3465900"/>
          </a:xfrm>
          <a:prstGeom prst="straightConnector1">
            <a:avLst/>
          </a:prstGeom>
          <a:noFill/>
          <a:ln w="28575" cap="flat" cmpd="sng">
            <a:solidFill>
              <a:srgbClr val="60CDC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4" name="Google Shape;734;p31"/>
          <p:cNvSpPr txBox="1"/>
          <p:nvPr/>
        </p:nvSpPr>
        <p:spPr>
          <a:xfrm>
            <a:off x="8067927" y="1072755"/>
            <a:ext cx="3522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Attori coinvolti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35" name="Google Shape;735;p31"/>
          <p:cNvSpPr txBox="1"/>
          <p:nvPr/>
        </p:nvSpPr>
        <p:spPr>
          <a:xfrm>
            <a:off x="8241650" y="1732900"/>
            <a:ext cx="3227400" cy="17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</a:t>
            </a: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struzione e del Merito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Imprese e del Made in </a:t>
            </a:r>
            <a:r>
              <a:rPr lang="it-IT" sz="1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Italy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Istituto Nazionale di Documentazione, Innovazione e Ricerca Educativa (INDIRE)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Istituzioni scolastiche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736" name="Google Shape;736;p31"/>
          <p:cNvCxnSpPr/>
          <p:nvPr/>
        </p:nvCxnSpPr>
        <p:spPr>
          <a:xfrm rot="10800000">
            <a:off x="8042815" y="1525344"/>
            <a:ext cx="3522000" cy="0"/>
          </a:xfrm>
          <a:prstGeom prst="straightConnector1">
            <a:avLst/>
          </a:prstGeom>
          <a:noFill/>
          <a:ln w="28575" cap="flat" cmpd="sng">
            <a:solidFill>
              <a:srgbClr val="60CDC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7" name="Google Shape;737;p31"/>
          <p:cNvCxnSpPr/>
          <p:nvPr/>
        </p:nvCxnSpPr>
        <p:spPr>
          <a:xfrm rot="10800000">
            <a:off x="11564812" y="1525292"/>
            <a:ext cx="0" cy="3483900"/>
          </a:xfrm>
          <a:prstGeom prst="straightConnector1">
            <a:avLst/>
          </a:prstGeom>
          <a:noFill/>
          <a:ln w="28575" cap="flat" cmpd="sng">
            <a:solidFill>
              <a:srgbClr val="5AC1C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8" name="Google Shape;738;p31"/>
          <p:cNvCxnSpPr/>
          <p:nvPr/>
        </p:nvCxnSpPr>
        <p:spPr>
          <a:xfrm rot="10800000">
            <a:off x="2531528" y="5009192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60CDC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9" name="Google Shape;739;p31"/>
          <p:cNvCxnSpPr/>
          <p:nvPr/>
        </p:nvCxnSpPr>
        <p:spPr>
          <a:xfrm>
            <a:off x="7930662" y="5009192"/>
            <a:ext cx="3634200" cy="0"/>
          </a:xfrm>
          <a:prstGeom prst="straightConnector1">
            <a:avLst/>
          </a:prstGeom>
          <a:noFill/>
          <a:ln w="28575" cap="flat" cmpd="sng">
            <a:solidFill>
              <a:srgbClr val="60CDC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0" name="Google Shape;740;p31"/>
          <p:cNvSpPr txBox="1"/>
          <p:nvPr/>
        </p:nvSpPr>
        <p:spPr>
          <a:xfrm>
            <a:off x="627772" y="495852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31</a:t>
            </a: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741" name="Google Shape;741;p31"/>
          <p:cNvGrpSpPr/>
          <p:nvPr/>
        </p:nvGrpSpPr>
        <p:grpSpPr>
          <a:xfrm>
            <a:off x="370169" y="5020099"/>
            <a:ext cx="296196" cy="322615"/>
            <a:chOff x="177879" y="4164571"/>
            <a:chExt cx="222153" cy="241967"/>
          </a:xfrm>
        </p:grpSpPr>
        <p:sp>
          <p:nvSpPr>
            <p:cNvPr id="742" name="Google Shape;742;p31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60CDCD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3" name="Google Shape;743;p31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60CDCD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744" name="Google Shape;744;p31"/>
          <p:cNvSpPr txBox="1"/>
          <p:nvPr/>
        </p:nvSpPr>
        <p:spPr>
          <a:xfrm>
            <a:off x="9901032" y="579179"/>
            <a:ext cx="162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745" name="Google Shape;74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4432" y="586886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7540" y="608469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1748" y="58688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31"/>
          <p:cNvSpPr txBox="1"/>
          <p:nvPr/>
        </p:nvSpPr>
        <p:spPr>
          <a:xfrm>
            <a:off x="7117256" y="586886"/>
            <a:ext cx="8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9" name="Google Shape;749;p31"/>
          <p:cNvSpPr txBox="1"/>
          <p:nvPr/>
        </p:nvSpPr>
        <p:spPr>
          <a:xfrm>
            <a:off x="8474080" y="586886"/>
            <a:ext cx="10534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0" name="Google Shape;750;p31"/>
          <p:cNvSpPr txBox="1"/>
          <p:nvPr/>
        </p:nvSpPr>
        <p:spPr>
          <a:xfrm>
            <a:off x="6656706" y="247638"/>
            <a:ext cx="22383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dei divari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51" name="Google Shape;751;p31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pic>
        <p:nvPicPr>
          <p:cNvPr id="752" name="Google Shape;75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9575" y="5465433"/>
            <a:ext cx="314325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24900" y="5455908"/>
            <a:ext cx="3238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84563" y="5465433"/>
            <a:ext cx="314325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31"/>
          <p:cNvSpPr txBox="1"/>
          <p:nvPr/>
        </p:nvSpPr>
        <p:spPr>
          <a:xfrm>
            <a:off x="2455325" y="5337200"/>
            <a:ext cx="130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Destinatari coinvolti</a:t>
            </a:r>
            <a:endParaRPr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56" name="Google Shape;756;p31"/>
          <p:cNvSpPr txBox="1"/>
          <p:nvPr/>
        </p:nvSpPr>
        <p:spPr>
          <a:xfrm>
            <a:off x="4611875" y="5313025"/>
            <a:ext cx="10680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di scuola primaria e/o secondaria di primo grado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57" name="Google Shape;757;p31"/>
          <p:cNvSpPr txBox="1"/>
          <p:nvPr/>
        </p:nvSpPr>
        <p:spPr>
          <a:xfrm>
            <a:off x="6179875" y="5313025"/>
            <a:ext cx="11148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di scuola secondaria di secondo grado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58" name="Google Shape;758;p31"/>
          <p:cNvSpPr txBox="1"/>
          <p:nvPr/>
        </p:nvSpPr>
        <p:spPr>
          <a:xfrm>
            <a:off x="7798888" y="5465425"/>
            <a:ext cx="816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docenti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4721" y="1014128"/>
            <a:ext cx="2151887" cy="229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6320" y="973489"/>
            <a:ext cx="2168144" cy="22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4497" y="971455"/>
            <a:ext cx="2166111" cy="2308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8" name="Google Shape;778;p33"/>
          <p:cNvGrpSpPr/>
          <p:nvPr/>
        </p:nvGrpSpPr>
        <p:grpSpPr>
          <a:xfrm>
            <a:off x="1310641" y="1015222"/>
            <a:ext cx="2168144" cy="2414354"/>
            <a:chOff x="982980" y="1165860"/>
            <a:chExt cx="1626108" cy="1810766"/>
          </a:xfrm>
        </p:grpSpPr>
        <p:pic>
          <p:nvPicPr>
            <p:cNvPr id="779" name="Google Shape;779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2980" y="1165860"/>
              <a:ext cx="1626108" cy="1716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0" name="Google Shape;780;p33"/>
            <p:cNvSpPr/>
            <p:nvPr/>
          </p:nvSpPr>
          <p:spPr>
            <a:xfrm>
              <a:off x="1237488" y="1478280"/>
              <a:ext cx="1108075" cy="1097280"/>
            </a:xfrm>
            <a:custGeom>
              <a:avLst/>
              <a:gdLst/>
              <a:ahLst/>
              <a:cxnLst/>
              <a:rect l="l" t="t" r="r" b="b"/>
              <a:pathLst>
                <a:path w="1108075" h="1097280" extrusionOk="0">
                  <a:moveTo>
                    <a:pt x="553974" y="0"/>
                  </a:moveTo>
                  <a:lnTo>
                    <a:pt x="506176" y="2013"/>
                  </a:lnTo>
                  <a:lnTo>
                    <a:pt x="459507" y="7945"/>
                  </a:lnTo>
                  <a:lnTo>
                    <a:pt x="414133" y="17629"/>
                  </a:lnTo>
                  <a:lnTo>
                    <a:pt x="370221" y="30902"/>
                  </a:lnTo>
                  <a:lnTo>
                    <a:pt x="327936" y="47598"/>
                  </a:lnTo>
                  <a:lnTo>
                    <a:pt x="287445" y="67554"/>
                  </a:lnTo>
                  <a:lnTo>
                    <a:pt x="248915" y="90604"/>
                  </a:lnTo>
                  <a:lnTo>
                    <a:pt x="212512" y="116583"/>
                  </a:lnTo>
                  <a:lnTo>
                    <a:pt x="178401" y="145328"/>
                  </a:lnTo>
                  <a:lnTo>
                    <a:pt x="146750" y="176674"/>
                  </a:lnTo>
                  <a:lnTo>
                    <a:pt x="117725" y="210455"/>
                  </a:lnTo>
                  <a:lnTo>
                    <a:pt x="91491" y="246508"/>
                  </a:lnTo>
                  <a:lnTo>
                    <a:pt x="68216" y="284667"/>
                  </a:lnTo>
                  <a:lnTo>
                    <a:pt x="48065" y="324768"/>
                  </a:lnTo>
                  <a:lnTo>
                    <a:pt x="31205" y="366646"/>
                  </a:lnTo>
                  <a:lnTo>
                    <a:pt x="17802" y="410137"/>
                  </a:lnTo>
                  <a:lnTo>
                    <a:pt x="8023" y="455076"/>
                  </a:lnTo>
                  <a:lnTo>
                    <a:pt x="2033" y="501298"/>
                  </a:lnTo>
                  <a:lnTo>
                    <a:pt x="0" y="548640"/>
                  </a:lnTo>
                  <a:lnTo>
                    <a:pt x="2033" y="595981"/>
                  </a:lnTo>
                  <a:lnTo>
                    <a:pt x="8023" y="642203"/>
                  </a:lnTo>
                  <a:lnTo>
                    <a:pt x="17802" y="687142"/>
                  </a:lnTo>
                  <a:lnTo>
                    <a:pt x="31205" y="730633"/>
                  </a:lnTo>
                  <a:lnTo>
                    <a:pt x="48065" y="772511"/>
                  </a:lnTo>
                  <a:lnTo>
                    <a:pt x="68216" y="812612"/>
                  </a:lnTo>
                  <a:lnTo>
                    <a:pt x="91491" y="850771"/>
                  </a:lnTo>
                  <a:lnTo>
                    <a:pt x="117725" y="886824"/>
                  </a:lnTo>
                  <a:lnTo>
                    <a:pt x="146750" y="920605"/>
                  </a:lnTo>
                  <a:lnTo>
                    <a:pt x="178401" y="951951"/>
                  </a:lnTo>
                  <a:lnTo>
                    <a:pt x="212512" y="980696"/>
                  </a:lnTo>
                  <a:lnTo>
                    <a:pt x="248915" y="1006675"/>
                  </a:lnTo>
                  <a:lnTo>
                    <a:pt x="287445" y="1029725"/>
                  </a:lnTo>
                  <a:lnTo>
                    <a:pt x="327936" y="1049681"/>
                  </a:lnTo>
                  <a:lnTo>
                    <a:pt x="370221" y="1066377"/>
                  </a:lnTo>
                  <a:lnTo>
                    <a:pt x="414133" y="1079650"/>
                  </a:lnTo>
                  <a:lnTo>
                    <a:pt x="459507" y="1089334"/>
                  </a:lnTo>
                  <a:lnTo>
                    <a:pt x="506176" y="1095266"/>
                  </a:lnTo>
                  <a:lnTo>
                    <a:pt x="553974" y="1097280"/>
                  </a:lnTo>
                  <a:lnTo>
                    <a:pt x="601771" y="1095266"/>
                  </a:lnTo>
                  <a:lnTo>
                    <a:pt x="648440" y="1089334"/>
                  </a:lnTo>
                  <a:lnTo>
                    <a:pt x="693814" y="1079650"/>
                  </a:lnTo>
                  <a:lnTo>
                    <a:pt x="737726" y="1066377"/>
                  </a:lnTo>
                  <a:lnTo>
                    <a:pt x="780011" y="1049681"/>
                  </a:lnTo>
                  <a:lnTo>
                    <a:pt x="820502" y="1029725"/>
                  </a:lnTo>
                  <a:lnTo>
                    <a:pt x="859032" y="1006675"/>
                  </a:lnTo>
                  <a:lnTo>
                    <a:pt x="895435" y="980696"/>
                  </a:lnTo>
                  <a:lnTo>
                    <a:pt x="929546" y="951951"/>
                  </a:lnTo>
                  <a:lnTo>
                    <a:pt x="961197" y="920605"/>
                  </a:lnTo>
                  <a:lnTo>
                    <a:pt x="990222" y="886824"/>
                  </a:lnTo>
                  <a:lnTo>
                    <a:pt x="1016456" y="850771"/>
                  </a:lnTo>
                  <a:lnTo>
                    <a:pt x="1039731" y="812612"/>
                  </a:lnTo>
                  <a:lnTo>
                    <a:pt x="1059882" y="772511"/>
                  </a:lnTo>
                  <a:lnTo>
                    <a:pt x="1076742" y="730633"/>
                  </a:lnTo>
                  <a:lnTo>
                    <a:pt x="1090145" y="687142"/>
                  </a:lnTo>
                  <a:lnTo>
                    <a:pt x="1099924" y="642203"/>
                  </a:lnTo>
                  <a:lnTo>
                    <a:pt x="1105914" y="595981"/>
                  </a:lnTo>
                  <a:lnTo>
                    <a:pt x="1107948" y="548640"/>
                  </a:lnTo>
                  <a:lnTo>
                    <a:pt x="1105914" y="501298"/>
                  </a:lnTo>
                  <a:lnTo>
                    <a:pt x="1099924" y="455076"/>
                  </a:lnTo>
                  <a:lnTo>
                    <a:pt x="1090145" y="410137"/>
                  </a:lnTo>
                  <a:lnTo>
                    <a:pt x="1076742" y="366646"/>
                  </a:lnTo>
                  <a:lnTo>
                    <a:pt x="1059882" y="324768"/>
                  </a:lnTo>
                  <a:lnTo>
                    <a:pt x="1039731" y="284667"/>
                  </a:lnTo>
                  <a:lnTo>
                    <a:pt x="1016456" y="246508"/>
                  </a:lnTo>
                  <a:lnTo>
                    <a:pt x="990222" y="210455"/>
                  </a:lnTo>
                  <a:lnTo>
                    <a:pt x="961197" y="176674"/>
                  </a:lnTo>
                  <a:lnTo>
                    <a:pt x="929546" y="145328"/>
                  </a:lnTo>
                  <a:lnTo>
                    <a:pt x="895435" y="116583"/>
                  </a:lnTo>
                  <a:lnTo>
                    <a:pt x="859032" y="90604"/>
                  </a:lnTo>
                  <a:lnTo>
                    <a:pt x="820502" y="67554"/>
                  </a:lnTo>
                  <a:lnTo>
                    <a:pt x="780011" y="47598"/>
                  </a:lnTo>
                  <a:lnTo>
                    <a:pt x="737726" y="30902"/>
                  </a:lnTo>
                  <a:lnTo>
                    <a:pt x="693814" y="17629"/>
                  </a:lnTo>
                  <a:lnTo>
                    <a:pt x="648440" y="7945"/>
                  </a:lnTo>
                  <a:lnTo>
                    <a:pt x="601771" y="2013"/>
                  </a:lnTo>
                  <a:lnTo>
                    <a:pt x="553974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2045208" y="2421636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89" h="554989" extrusionOk="0">
                  <a:moveTo>
                    <a:pt x="277368" y="0"/>
                  </a:moveTo>
                  <a:lnTo>
                    <a:pt x="227517" y="4469"/>
                  </a:lnTo>
                  <a:lnTo>
                    <a:pt x="180595" y="17355"/>
                  </a:lnTo>
                  <a:lnTo>
                    <a:pt x="137385" y="37874"/>
                  </a:lnTo>
                  <a:lnTo>
                    <a:pt x="98673" y="65241"/>
                  </a:lnTo>
                  <a:lnTo>
                    <a:pt x="65241" y="98673"/>
                  </a:lnTo>
                  <a:lnTo>
                    <a:pt x="37874" y="137385"/>
                  </a:lnTo>
                  <a:lnTo>
                    <a:pt x="17355" y="180595"/>
                  </a:lnTo>
                  <a:lnTo>
                    <a:pt x="4469" y="227517"/>
                  </a:lnTo>
                  <a:lnTo>
                    <a:pt x="0" y="277368"/>
                  </a:lnTo>
                  <a:lnTo>
                    <a:pt x="4469" y="327218"/>
                  </a:lnTo>
                  <a:lnTo>
                    <a:pt x="17355" y="374140"/>
                  </a:lnTo>
                  <a:lnTo>
                    <a:pt x="37874" y="417350"/>
                  </a:lnTo>
                  <a:lnTo>
                    <a:pt x="65241" y="456062"/>
                  </a:lnTo>
                  <a:lnTo>
                    <a:pt x="98673" y="489494"/>
                  </a:lnTo>
                  <a:lnTo>
                    <a:pt x="137385" y="516861"/>
                  </a:lnTo>
                  <a:lnTo>
                    <a:pt x="180595" y="537380"/>
                  </a:lnTo>
                  <a:lnTo>
                    <a:pt x="227517" y="550266"/>
                  </a:lnTo>
                  <a:lnTo>
                    <a:pt x="277368" y="554736"/>
                  </a:lnTo>
                  <a:lnTo>
                    <a:pt x="327218" y="550266"/>
                  </a:lnTo>
                  <a:lnTo>
                    <a:pt x="374140" y="537380"/>
                  </a:lnTo>
                  <a:lnTo>
                    <a:pt x="417350" y="516861"/>
                  </a:lnTo>
                  <a:lnTo>
                    <a:pt x="456062" y="489494"/>
                  </a:lnTo>
                  <a:lnTo>
                    <a:pt x="489494" y="456062"/>
                  </a:lnTo>
                  <a:lnTo>
                    <a:pt x="516861" y="417350"/>
                  </a:lnTo>
                  <a:lnTo>
                    <a:pt x="537380" y="374140"/>
                  </a:lnTo>
                  <a:lnTo>
                    <a:pt x="550266" y="327218"/>
                  </a:lnTo>
                  <a:lnTo>
                    <a:pt x="554736" y="277368"/>
                  </a:lnTo>
                  <a:lnTo>
                    <a:pt x="550266" y="227517"/>
                  </a:lnTo>
                  <a:lnTo>
                    <a:pt x="537380" y="180595"/>
                  </a:lnTo>
                  <a:lnTo>
                    <a:pt x="516861" y="137385"/>
                  </a:lnTo>
                  <a:lnTo>
                    <a:pt x="489494" y="98673"/>
                  </a:lnTo>
                  <a:lnTo>
                    <a:pt x="456062" y="65241"/>
                  </a:lnTo>
                  <a:lnTo>
                    <a:pt x="417350" y="37874"/>
                  </a:lnTo>
                  <a:lnTo>
                    <a:pt x="374140" y="17355"/>
                  </a:lnTo>
                  <a:lnTo>
                    <a:pt x="327218" y="4469"/>
                  </a:lnTo>
                  <a:lnTo>
                    <a:pt x="277368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782" name="Google Shape;782;p33"/>
          <p:cNvGrpSpPr/>
          <p:nvPr/>
        </p:nvGrpSpPr>
        <p:grpSpPr>
          <a:xfrm>
            <a:off x="8885936" y="1425687"/>
            <a:ext cx="1837267" cy="1995762"/>
            <a:chOff x="6664452" y="1473708"/>
            <a:chExt cx="1377950" cy="1496822"/>
          </a:xfrm>
        </p:grpSpPr>
        <p:sp>
          <p:nvSpPr>
            <p:cNvPr id="783" name="Google Shape;783;p33"/>
            <p:cNvSpPr/>
            <p:nvPr/>
          </p:nvSpPr>
          <p:spPr>
            <a:xfrm>
              <a:off x="6664452" y="1473708"/>
              <a:ext cx="1108075" cy="1097280"/>
            </a:xfrm>
            <a:custGeom>
              <a:avLst/>
              <a:gdLst/>
              <a:ahLst/>
              <a:cxnLst/>
              <a:rect l="l" t="t" r="r" b="b"/>
              <a:pathLst>
                <a:path w="1108075" h="1097280" extrusionOk="0">
                  <a:moveTo>
                    <a:pt x="553974" y="0"/>
                  </a:moveTo>
                  <a:lnTo>
                    <a:pt x="506176" y="2013"/>
                  </a:lnTo>
                  <a:lnTo>
                    <a:pt x="459507" y="7945"/>
                  </a:lnTo>
                  <a:lnTo>
                    <a:pt x="414133" y="17629"/>
                  </a:lnTo>
                  <a:lnTo>
                    <a:pt x="370221" y="30902"/>
                  </a:lnTo>
                  <a:lnTo>
                    <a:pt x="327936" y="47598"/>
                  </a:lnTo>
                  <a:lnTo>
                    <a:pt x="287445" y="67554"/>
                  </a:lnTo>
                  <a:lnTo>
                    <a:pt x="248915" y="90604"/>
                  </a:lnTo>
                  <a:lnTo>
                    <a:pt x="212512" y="116583"/>
                  </a:lnTo>
                  <a:lnTo>
                    <a:pt x="178401" y="145328"/>
                  </a:lnTo>
                  <a:lnTo>
                    <a:pt x="146750" y="176674"/>
                  </a:lnTo>
                  <a:lnTo>
                    <a:pt x="117725" y="210455"/>
                  </a:lnTo>
                  <a:lnTo>
                    <a:pt x="91491" y="246508"/>
                  </a:lnTo>
                  <a:lnTo>
                    <a:pt x="68216" y="284667"/>
                  </a:lnTo>
                  <a:lnTo>
                    <a:pt x="48065" y="324768"/>
                  </a:lnTo>
                  <a:lnTo>
                    <a:pt x="31205" y="366646"/>
                  </a:lnTo>
                  <a:lnTo>
                    <a:pt x="17802" y="410137"/>
                  </a:lnTo>
                  <a:lnTo>
                    <a:pt x="8023" y="455076"/>
                  </a:lnTo>
                  <a:lnTo>
                    <a:pt x="2033" y="501298"/>
                  </a:lnTo>
                  <a:lnTo>
                    <a:pt x="0" y="548639"/>
                  </a:lnTo>
                  <a:lnTo>
                    <a:pt x="2033" y="595981"/>
                  </a:lnTo>
                  <a:lnTo>
                    <a:pt x="8023" y="642203"/>
                  </a:lnTo>
                  <a:lnTo>
                    <a:pt x="17802" y="687142"/>
                  </a:lnTo>
                  <a:lnTo>
                    <a:pt x="31205" y="730633"/>
                  </a:lnTo>
                  <a:lnTo>
                    <a:pt x="48065" y="772511"/>
                  </a:lnTo>
                  <a:lnTo>
                    <a:pt x="68216" y="812612"/>
                  </a:lnTo>
                  <a:lnTo>
                    <a:pt x="91491" y="850771"/>
                  </a:lnTo>
                  <a:lnTo>
                    <a:pt x="117725" y="886824"/>
                  </a:lnTo>
                  <a:lnTo>
                    <a:pt x="146750" y="920605"/>
                  </a:lnTo>
                  <a:lnTo>
                    <a:pt x="178401" y="951951"/>
                  </a:lnTo>
                  <a:lnTo>
                    <a:pt x="212512" y="980696"/>
                  </a:lnTo>
                  <a:lnTo>
                    <a:pt x="248915" y="1006675"/>
                  </a:lnTo>
                  <a:lnTo>
                    <a:pt x="287445" y="1029725"/>
                  </a:lnTo>
                  <a:lnTo>
                    <a:pt x="327936" y="1049681"/>
                  </a:lnTo>
                  <a:lnTo>
                    <a:pt x="370221" y="1066377"/>
                  </a:lnTo>
                  <a:lnTo>
                    <a:pt x="414133" y="1079650"/>
                  </a:lnTo>
                  <a:lnTo>
                    <a:pt x="459507" y="1089334"/>
                  </a:lnTo>
                  <a:lnTo>
                    <a:pt x="506176" y="1095266"/>
                  </a:lnTo>
                  <a:lnTo>
                    <a:pt x="553974" y="1097279"/>
                  </a:lnTo>
                  <a:lnTo>
                    <a:pt x="601771" y="1095266"/>
                  </a:lnTo>
                  <a:lnTo>
                    <a:pt x="648440" y="1089334"/>
                  </a:lnTo>
                  <a:lnTo>
                    <a:pt x="693814" y="1079650"/>
                  </a:lnTo>
                  <a:lnTo>
                    <a:pt x="737726" y="1066377"/>
                  </a:lnTo>
                  <a:lnTo>
                    <a:pt x="780011" y="1049681"/>
                  </a:lnTo>
                  <a:lnTo>
                    <a:pt x="820502" y="1029725"/>
                  </a:lnTo>
                  <a:lnTo>
                    <a:pt x="859032" y="1006675"/>
                  </a:lnTo>
                  <a:lnTo>
                    <a:pt x="895435" y="980696"/>
                  </a:lnTo>
                  <a:lnTo>
                    <a:pt x="929546" y="951951"/>
                  </a:lnTo>
                  <a:lnTo>
                    <a:pt x="961197" y="920605"/>
                  </a:lnTo>
                  <a:lnTo>
                    <a:pt x="990222" y="886824"/>
                  </a:lnTo>
                  <a:lnTo>
                    <a:pt x="1016456" y="850771"/>
                  </a:lnTo>
                  <a:lnTo>
                    <a:pt x="1039731" y="812612"/>
                  </a:lnTo>
                  <a:lnTo>
                    <a:pt x="1059882" y="772511"/>
                  </a:lnTo>
                  <a:lnTo>
                    <a:pt x="1076742" y="730633"/>
                  </a:lnTo>
                  <a:lnTo>
                    <a:pt x="1090145" y="687142"/>
                  </a:lnTo>
                  <a:lnTo>
                    <a:pt x="1099924" y="642203"/>
                  </a:lnTo>
                  <a:lnTo>
                    <a:pt x="1105914" y="595981"/>
                  </a:lnTo>
                  <a:lnTo>
                    <a:pt x="1107948" y="548639"/>
                  </a:lnTo>
                  <a:lnTo>
                    <a:pt x="1105914" y="501298"/>
                  </a:lnTo>
                  <a:lnTo>
                    <a:pt x="1099924" y="455076"/>
                  </a:lnTo>
                  <a:lnTo>
                    <a:pt x="1090145" y="410137"/>
                  </a:lnTo>
                  <a:lnTo>
                    <a:pt x="1076742" y="366646"/>
                  </a:lnTo>
                  <a:lnTo>
                    <a:pt x="1059882" y="324768"/>
                  </a:lnTo>
                  <a:lnTo>
                    <a:pt x="1039731" y="284667"/>
                  </a:lnTo>
                  <a:lnTo>
                    <a:pt x="1016456" y="246508"/>
                  </a:lnTo>
                  <a:lnTo>
                    <a:pt x="990222" y="210455"/>
                  </a:lnTo>
                  <a:lnTo>
                    <a:pt x="961197" y="176674"/>
                  </a:lnTo>
                  <a:lnTo>
                    <a:pt x="929546" y="145328"/>
                  </a:lnTo>
                  <a:lnTo>
                    <a:pt x="895435" y="116583"/>
                  </a:lnTo>
                  <a:lnTo>
                    <a:pt x="859032" y="90604"/>
                  </a:lnTo>
                  <a:lnTo>
                    <a:pt x="820502" y="67554"/>
                  </a:lnTo>
                  <a:lnTo>
                    <a:pt x="780011" y="47598"/>
                  </a:lnTo>
                  <a:lnTo>
                    <a:pt x="737726" y="30902"/>
                  </a:lnTo>
                  <a:lnTo>
                    <a:pt x="693814" y="17629"/>
                  </a:lnTo>
                  <a:lnTo>
                    <a:pt x="648440" y="7945"/>
                  </a:lnTo>
                  <a:lnTo>
                    <a:pt x="601771" y="2013"/>
                  </a:lnTo>
                  <a:lnTo>
                    <a:pt x="553974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84" name="Google Shape;784;p33"/>
            <p:cNvSpPr/>
            <p:nvPr/>
          </p:nvSpPr>
          <p:spPr>
            <a:xfrm>
              <a:off x="7487412" y="2415540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90" h="554989" extrusionOk="0">
                  <a:moveTo>
                    <a:pt x="277368" y="0"/>
                  </a:moveTo>
                  <a:lnTo>
                    <a:pt x="227517" y="4469"/>
                  </a:lnTo>
                  <a:lnTo>
                    <a:pt x="180595" y="17355"/>
                  </a:lnTo>
                  <a:lnTo>
                    <a:pt x="137385" y="37874"/>
                  </a:lnTo>
                  <a:lnTo>
                    <a:pt x="98673" y="65241"/>
                  </a:lnTo>
                  <a:lnTo>
                    <a:pt x="65241" y="98673"/>
                  </a:lnTo>
                  <a:lnTo>
                    <a:pt x="37874" y="137385"/>
                  </a:lnTo>
                  <a:lnTo>
                    <a:pt x="17355" y="180595"/>
                  </a:lnTo>
                  <a:lnTo>
                    <a:pt x="4469" y="227517"/>
                  </a:lnTo>
                  <a:lnTo>
                    <a:pt x="0" y="277368"/>
                  </a:lnTo>
                  <a:lnTo>
                    <a:pt x="4469" y="327218"/>
                  </a:lnTo>
                  <a:lnTo>
                    <a:pt x="17355" y="374140"/>
                  </a:lnTo>
                  <a:lnTo>
                    <a:pt x="37874" y="417350"/>
                  </a:lnTo>
                  <a:lnTo>
                    <a:pt x="65241" y="456062"/>
                  </a:lnTo>
                  <a:lnTo>
                    <a:pt x="98673" y="489494"/>
                  </a:lnTo>
                  <a:lnTo>
                    <a:pt x="137385" y="516861"/>
                  </a:lnTo>
                  <a:lnTo>
                    <a:pt x="180595" y="537380"/>
                  </a:lnTo>
                  <a:lnTo>
                    <a:pt x="227517" y="550266"/>
                  </a:lnTo>
                  <a:lnTo>
                    <a:pt x="277368" y="554736"/>
                  </a:lnTo>
                  <a:lnTo>
                    <a:pt x="327218" y="550266"/>
                  </a:lnTo>
                  <a:lnTo>
                    <a:pt x="374140" y="537380"/>
                  </a:lnTo>
                  <a:lnTo>
                    <a:pt x="417350" y="516861"/>
                  </a:lnTo>
                  <a:lnTo>
                    <a:pt x="456062" y="489494"/>
                  </a:lnTo>
                  <a:lnTo>
                    <a:pt x="489494" y="456062"/>
                  </a:lnTo>
                  <a:lnTo>
                    <a:pt x="516861" y="417350"/>
                  </a:lnTo>
                  <a:lnTo>
                    <a:pt x="537380" y="374140"/>
                  </a:lnTo>
                  <a:lnTo>
                    <a:pt x="550266" y="327218"/>
                  </a:lnTo>
                  <a:lnTo>
                    <a:pt x="554736" y="277368"/>
                  </a:lnTo>
                  <a:lnTo>
                    <a:pt x="550266" y="227517"/>
                  </a:lnTo>
                  <a:lnTo>
                    <a:pt x="537380" y="180595"/>
                  </a:lnTo>
                  <a:lnTo>
                    <a:pt x="516861" y="137385"/>
                  </a:lnTo>
                  <a:lnTo>
                    <a:pt x="489494" y="98673"/>
                  </a:lnTo>
                  <a:lnTo>
                    <a:pt x="456062" y="65241"/>
                  </a:lnTo>
                  <a:lnTo>
                    <a:pt x="417350" y="37874"/>
                  </a:lnTo>
                  <a:lnTo>
                    <a:pt x="374140" y="17355"/>
                  </a:lnTo>
                  <a:lnTo>
                    <a:pt x="327218" y="4469"/>
                  </a:lnTo>
                  <a:lnTo>
                    <a:pt x="277368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785" name="Google Shape;785;p33"/>
          <p:cNvSpPr txBox="1"/>
          <p:nvPr/>
        </p:nvSpPr>
        <p:spPr>
          <a:xfrm>
            <a:off x="1332721" y="4131308"/>
            <a:ext cx="1770380" cy="63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(16-19 anni)  con competenze digitali  almeno di base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86" name="Google Shape;786;p33"/>
          <p:cNvSpPr txBox="1"/>
          <p:nvPr/>
        </p:nvSpPr>
        <p:spPr>
          <a:xfrm>
            <a:off x="3814234" y="4131308"/>
            <a:ext cx="2043853" cy="8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Studentesse, in uscita dalla  scuola secondaria, che  intraprendono percorsi  universitari in ambito ICT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87" name="Google Shape;787;p33"/>
          <p:cNvSpPr txBox="1"/>
          <p:nvPr/>
        </p:nvSpPr>
        <p:spPr>
          <a:xfrm>
            <a:off x="6194899" y="4131300"/>
            <a:ext cx="20025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Scuole dotate di connessione a banda ultra-larga (&gt; 100 Mbps)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788" name="Google Shape;788;p33"/>
          <p:cNvGrpSpPr/>
          <p:nvPr/>
        </p:nvGrpSpPr>
        <p:grpSpPr>
          <a:xfrm>
            <a:off x="4078224" y="1425687"/>
            <a:ext cx="1802722" cy="1995762"/>
            <a:chOff x="3058667" y="1473708"/>
            <a:chExt cx="1352042" cy="1496822"/>
          </a:xfrm>
        </p:grpSpPr>
        <p:sp>
          <p:nvSpPr>
            <p:cNvPr id="789" name="Google Shape;789;p33"/>
            <p:cNvSpPr/>
            <p:nvPr/>
          </p:nvSpPr>
          <p:spPr>
            <a:xfrm>
              <a:off x="3058667" y="1473708"/>
              <a:ext cx="1106805" cy="1097280"/>
            </a:xfrm>
            <a:custGeom>
              <a:avLst/>
              <a:gdLst/>
              <a:ahLst/>
              <a:cxnLst/>
              <a:rect l="l" t="t" r="r" b="b"/>
              <a:pathLst>
                <a:path w="1106804" h="1097280" extrusionOk="0">
                  <a:moveTo>
                    <a:pt x="553211" y="0"/>
                  </a:moveTo>
                  <a:lnTo>
                    <a:pt x="505474" y="2013"/>
                  </a:lnTo>
                  <a:lnTo>
                    <a:pt x="458865" y="7945"/>
                  </a:lnTo>
                  <a:lnTo>
                    <a:pt x="413550" y="17629"/>
                  </a:lnTo>
                  <a:lnTo>
                    <a:pt x="369696" y="30902"/>
                  </a:lnTo>
                  <a:lnTo>
                    <a:pt x="327468" y="47598"/>
                  </a:lnTo>
                  <a:lnTo>
                    <a:pt x="287032" y="67554"/>
                  </a:lnTo>
                  <a:lnTo>
                    <a:pt x="248555" y="90604"/>
                  </a:lnTo>
                  <a:lnTo>
                    <a:pt x="212203" y="116583"/>
                  </a:lnTo>
                  <a:lnTo>
                    <a:pt x="178140" y="145328"/>
                  </a:lnTo>
                  <a:lnTo>
                    <a:pt x="146534" y="176674"/>
                  </a:lnTo>
                  <a:lnTo>
                    <a:pt x="117550" y="210455"/>
                  </a:lnTo>
                  <a:lnTo>
                    <a:pt x="91355" y="246508"/>
                  </a:lnTo>
                  <a:lnTo>
                    <a:pt x="68114" y="284667"/>
                  </a:lnTo>
                  <a:lnTo>
                    <a:pt x="47993" y="324768"/>
                  </a:lnTo>
                  <a:lnTo>
                    <a:pt x="31158" y="366646"/>
                  </a:lnTo>
                  <a:lnTo>
                    <a:pt x="17775" y="410137"/>
                  </a:lnTo>
                  <a:lnTo>
                    <a:pt x="8010" y="455076"/>
                  </a:lnTo>
                  <a:lnTo>
                    <a:pt x="2030" y="501298"/>
                  </a:lnTo>
                  <a:lnTo>
                    <a:pt x="0" y="548639"/>
                  </a:lnTo>
                  <a:lnTo>
                    <a:pt x="2030" y="595981"/>
                  </a:lnTo>
                  <a:lnTo>
                    <a:pt x="8010" y="642203"/>
                  </a:lnTo>
                  <a:lnTo>
                    <a:pt x="17775" y="687142"/>
                  </a:lnTo>
                  <a:lnTo>
                    <a:pt x="31158" y="730633"/>
                  </a:lnTo>
                  <a:lnTo>
                    <a:pt x="47993" y="772511"/>
                  </a:lnTo>
                  <a:lnTo>
                    <a:pt x="68114" y="812612"/>
                  </a:lnTo>
                  <a:lnTo>
                    <a:pt x="91355" y="850771"/>
                  </a:lnTo>
                  <a:lnTo>
                    <a:pt x="117550" y="886824"/>
                  </a:lnTo>
                  <a:lnTo>
                    <a:pt x="146534" y="920605"/>
                  </a:lnTo>
                  <a:lnTo>
                    <a:pt x="178140" y="951951"/>
                  </a:lnTo>
                  <a:lnTo>
                    <a:pt x="212203" y="980696"/>
                  </a:lnTo>
                  <a:lnTo>
                    <a:pt x="248555" y="1006675"/>
                  </a:lnTo>
                  <a:lnTo>
                    <a:pt x="287032" y="1029725"/>
                  </a:lnTo>
                  <a:lnTo>
                    <a:pt x="327468" y="1049681"/>
                  </a:lnTo>
                  <a:lnTo>
                    <a:pt x="369696" y="1066377"/>
                  </a:lnTo>
                  <a:lnTo>
                    <a:pt x="413550" y="1079650"/>
                  </a:lnTo>
                  <a:lnTo>
                    <a:pt x="458865" y="1089334"/>
                  </a:lnTo>
                  <a:lnTo>
                    <a:pt x="505474" y="1095266"/>
                  </a:lnTo>
                  <a:lnTo>
                    <a:pt x="553211" y="1097279"/>
                  </a:lnTo>
                  <a:lnTo>
                    <a:pt x="600949" y="1095266"/>
                  </a:lnTo>
                  <a:lnTo>
                    <a:pt x="647558" y="1089334"/>
                  </a:lnTo>
                  <a:lnTo>
                    <a:pt x="692873" y="1079650"/>
                  </a:lnTo>
                  <a:lnTo>
                    <a:pt x="736727" y="1066377"/>
                  </a:lnTo>
                  <a:lnTo>
                    <a:pt x="778955" y="1049681"/>
                  </a:lnTo>
                  <a:lnTo>
                    <a:pt x="819391" y="1029725"/>
                  </a:lnTo>
                  <a:lnTo>
                    <a:pt x="857868" y="1006675"/>
                  </a:lnTo>
                  <a:lnTo>
                    <a:pt x="894220" y="980696"/>
                  </a:lnTo>
                  <a:lnTo>
                    <a:pt x="928283" y="951951"/>
                  </a:lnTo>
                  <a:lnTo>
                    <a:pt x="959889" y="920605"/>
                  </a:lnTo>
                  <a:lnTo>
                    <a:pt x="988873" y="886824"/>
                  </a:lnTo>
                  <a:lnTo>
                    <a:pt x="1015068" y="850771"/>
                  </a:lnTo>
                  <a:lnTo>
                    <a:pt x="1038309" y="812612"/>
                  </a:lnTo>
                  <a:lnTo>
                    <a:pt x="1058430" y="772511"/>
                  </a:lnTo>
                  <a:lnTo>
                    <a:pt x="1075265" y="730633"/>
                  </a:lnTo>
                  <a:lnTo>
                    <a:pt x="1088648" y="687142"/>
                  </a:lnTo>
                  <a:lnTo>
                    <a:pt x="1098413" y="642203"/>
                  </a:lnTo>
                  <a:lnTo>
                    <a:pt x="1104393" y="595981"/>
                  </a:lnTo>
                  <a:lnTo>
                    <a:pt x="1106423" y="548639"/>
                  </a:lnTo>
                  <a:lnTo>
                    <a:pt x="1104393" y="501298"/>
                  </a:lnTo>
                  <a:lnTo>
                    <a:pt x="1098413" y="455076"/>
                  </a:lnTo>
                  <a:lnTo>
                    <a:pt x="1088648" y="410137"/>
                  </a:lnTo>
                  <a:lnTo>
                    <a:pt x="1075265" y="366646"/>
                  </a:lnTo>
                  <a:lnTo>
                    <a:pt x="1058430" y="324768"/>
                  </a:lnTo>
                  <a:lnTo>
                    <a:pt x="1038309" y="284667"/>
                  </a:lnTo>
                  <a:lnTo>
                    <a:pt x="1015068" y="246508"/>
                  </a:lnTo>
                  <a:lnTo>
                    <a:pt x="988873" y="210455"/>
                  </a:lnTo>
                  <a:lnTo>
                    <a:pt x="959889" y="176674"/>
                  </a:lnTo>
                  <a:lnTo>
                    <a:pt x="928283" y="145328"/>
                  </a:lnTo>
                  <a:lnTo>
                    <a:pt x="894220" y="116583"/>
                  </a:lnTo>
                  <a:lnTo>
                    <a:pt x="857868" y="90604"/>
                  </a:lnTo>
                  <a:lnTo>
                    <a:pt x="819391" y="67554"/>
                  </a:lnTo>
                  <a:lnTo>
                    <a:pt x="778955" y="47598"/>
                  </a:lnTo>
                  <a:lnTo>
                    <a:pt x="736727" y="30902"/>
                  </a:lnTo>
                  <a:lnTo>
                    <a:pt x="692873" y="17629"/>
                  </a:lnTo>
                  <a:lnTo>
                    <a:pt x="647558" y="7945"/>
                  </a:lnTo>
                  <a:lnTo>
                    <a:pt x="600949" y="2013"/>
                  </a:lnTo>
                  <a:lnTo>
                    <a:pt x="553211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0" name="Google Shape;790;p33"/>
            <p:cNvSpPr/>
            <p:nvPr/>
          </p:nvSpPr>
          <p:spPr>
            <a:xfrm>
              <a:off x="3855719" y="2415540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89" h="554989" extrusionOk="0">
                  <a:moveTo>
                    <a:pt x="277367" y="0"/>
                  </a:moveTo>
                  <a:lnTo>
                    <a:pt x="227517" y="4469"/>
                  </a:lnTo>
                  <a:lnTo>
                    <a:pt x="180595" y="17355"/>
                  </a:lnTo>
                  <a:lnTo>
                    <a:pt x="137385" y="37874"/>
                  </a:lnTo>
                  <a:lnTo>
                    <a:pt x="98673" y="65241"/>
                  </a:lnTo>
                  <a:lnTo>
                    <a:pt x="65241" y="98673"/>
                  </a:lnTo>
                  <a:lnTo>
                    <a:pt x="37874" y="137385"/>
                  </a:lnTo>
                  <a:lnTo>
                    <a:pt x="17355" y="180595"/>
                  </a:lnTo>
                  <a:lnTo>
                    <a:pt x="4469" y="227517"/>
                  </a:lnTo>
                  <a:lnTo>
                    <a:pt x="0" y="277368"/>
                  </a:lnTo>
                  <a:lnTo>
                    <a:pt x="4469" y="327218"/>
                  </a:lnTo>
                  <a:lnTo>
                    <a:pt x="17355" y="374140"/>
                  </a:lnTo>
                  <a:lnTo>
                    <a:pt x="37874" y="417350"/>
                  </a:lnTo>
                  <a:lnTo>
                    <a:pt x="65241" y="456062"/>
                  </a:lnTo>
                  <a:lnTo>
                    <a:pt x="98673" y="489494"/>
                  </a:lnTo>
                  <a:lnTo>
                    <a:pt x="137385" y="516861"/>
                  </a:lnTo>
                  <a:lnTo>
                    <a:pt x="180595" y="537380"/>
                  </a:lnTo>
                  <a:lnTo>
                    <a:pt x="227517" y="550266"/>
                  </a:lnTo>
                  <a:lnTo>
                    <a:pt x="277367" y="554736"/>
                  </a:lnTo>
                  <a:lnTo>
                    <a:pt x="327218" y="550266"/>
                  </a:lnTo>
                  <a:lnTo>
                    <a:pt x="374140" y="537380"/>
                  </a:lnTo>
                  <a:lnTo>
                    <a:pt x="417350" y="516861"/>
                  </a:lnTo>
                  <a:lnTo>
                    <a:pt x="456062" y="489494"/>
                  </a:lnTo>
                  <a:lnTo>
                    <a:pt x="489494" y="456062"/>
                  </a:lnTo>
                  <a:lnTo>
                    <a:pt x="516861" y="417350"/>
                  </a:lnTo>
                  <a:lnTo>
                    <a:pt x="537380" y="374140"/>
                  </a:lnTo>
                  <a:lnTo>
                    <a:pt x="550266" y="327218"/>
                  </a:lnTo>
                  <a:lnTo>
                    <a:pt x="554735" y="277368"/>
                  </a:lnTo>
                  <a:lnTo>
                    <a:pt x="550266" y="227517"/>
                  </a:lnTo>
                  <a:lnTo>
                    <a:pt x="537380" y="180595"/>
                  </a:lnTo>
                  <a:lnTo>
                    <a:pt x="516861" y="137385"/>
                  </a:lnTo>
                  <a:lnTo>
                    <a:pt x="489494" y="98673"/>
                  </a:lnTo>
                  <a:lnTo>
                    <a:pt x="456062" y="65241"/>
                  </a:lnTo>
                  <a:lnTo>
                    <a:pt x="417350" y="37874"/>
                  </a:lnTo>
                  <a:lnTo>
                    <a:pt x="374140" y="17355"/>
                  </a:lnTo>
                  <a:lnTo>
                    <a:pt x="327218" y="4469"/>
                  </a:lnTo>
                  <a:lnTo>
                    <a:pt x="277367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791" name="Google Shape;791;p33"/>
          <p:cNvSpPr txBox="1"/>
          <p:nvPr/>
        </p:nvSpPr>
        <p:spPr>
          <a:xfrm>
            <a:off x="1751114" y="1630795"/>
            <a:ext cx="13920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85%</a:t>
            </a:r>
            <a:endParaRPr sz="6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792" name="Google Shape;792;p33"/>
          <p:cNvGrpSpPr/>
          <p:nvPr/>
        </p:nvGrpSpPr>
        <p:grpSpPr>
          <a:xfrm>
            <a:off x="6467855" y="1425687"/>
            <a:ext cx="1835573" cy="1995762"/>
            <a:chOff x="4850891" y="1473708"/>
            <a:chExt cx="1376680" cy="1496822"/>
          </a:xfrm>
        </p:grpSpPr>
        <p:sp>
          <p:nvSpPr>
            <p:cNvPr id="793" name="Google Shape;793;p33"/>
            <p:cNvSpPr/>
            <p:nvPr/>
          </p:nvSpPr>
          <p:spPr>
            <a:xfrm>
              <a:off x="4850891" y="1473708"/>
              <a:ext cx="1106805" cy="1097280"/>
            </a:xfrm>
            <a:custGeom>
              <a:avLst/>
              <a:gdLst/>
              <a:ahLst/>
              <a:cxnLst/>
              <a:rect l="l" t="t" r="r" b="b"/>
              <a:pathLst>
                <a:path w="1106804" h="1097280" extrusionOk="0">
                  <a:moveTo>
                    <a:pt x="553212" y="0"/>
                  </a:moveTo>
                  <a:lnTo>
                    <a:pt x="505474" y="2013"/>
                  </a:lnTo>
                  <a:lnTo>
                    <a:pt x="458865" y="7945"/>
                  </a:lnTo>
                  <a:lnTo>
                    <a:pt x="413550" y="17629"/>
                  </a:lnTo>
                  <a:lnTo>
                    <a:pt x="369696" y="30902"/>
                  </a:lnTo>
                  <a:lnTo>
                    <a:pt x="327468" y="47598"/>
                  </a:lnTo>
                  <a:lnTo>
                    <a:pt x="287032" y="67554"/>
                  </a:lnTo>
                  <a:lnTo>
                    <a:pt x="248555" y="90604"/>
                  </a:lnTo>
                  <a:lnTo>
                    <a:pt x="212203" y="116583"/>
                  </a:lnTo>
                  <a:lnTo>
                    <a:pt x="178140" y="145328"/>
                  </a:lnTo>
                  <a:lnTo>
                    <a:pt x="146534" y="176674"/>
                  </a:lnTo>
                  <a:lnTo>
                    <a:pt x="117550" y="210455"/>
                  </a:lnTo>
                  <a:lnTo>
                    <a:pt x="91355" y="246508"/>
                  </a:lnTo>
                  <a:lnTo>
                    <a:pt x="68114" y="284667"/>
                  </a:lnTo>
                  <a:lnTo>
                    <a:pt x="47993" y="324768"/>
                  </a:lnTo>
                  <a:lnTo>
                    <a:pt x="31158" y="366646"/>
                  </a:lnTo>
                  <a:lnTo>
                    <a:pt x="17775" y="410137"/>
                  </a:lnTo>
                  <a:lnTo>
                    <a:pt x="8010" y="455076"/>
                  </a:lnTo>
                  <a:lnTo>
                    <a:pt x="2030" y="501298"/>
                  </a:lnTo>
                  <a:lnTo>
                    <a:pt x="0" y="548639"/>
                  </a:lnTo>
                  <a:lnTo>
                    <a:pt x="2030" y="595981"/>
                  </a:lnTo>
                  <a:lnTo>
                    <a:pt x="8010" y="642203"/>
                  </a:lnTo>
                  <a:lnTo>
                    <a:pt x="17775" y="687142"/>
                  </a:lnTo>
                  <a:lnTo>
                    <a:pt x="31158" y="730633"/>
                  </a:lnTo>
                  <a:lnTo>
                    <a:pt x="47993" y="772511"/>
                  </a:lnTo>
                  <a:lnTo>
                    <a:pt x="68114" y="812612"/>
                  </a:lnTo>
                  <a:lnTo>
                    <a:pt x="91355" y="850771"/>
                  </a:lnTo>
                  <a:lnTo>
                    <a:pt x="117550" y="886824"/>
                  </a:lnTo>
                  <a:lnTo>
                    <a:pt x="146534" y="920605"/>
                  </a:lnTo>
                  <a:lnTo>
                    <a:pt x="178140" y="951951"/>
                  </a:lnTo>
                  <a:lnTo>
                    <a:pt x="212203" y="980696"/>
                  </a:lnTo>
                  <a:lnTo>
                    <a:pt x="248555" y="1006675"/>
                  </a:lnTo>
                  <a:lnTo>
                    <a:pt x="287032" y="1029725"/>
                  </a:lnTo>
                  <a:lnTo>
                    <a:pt x="327468" y="1049681"/>
                  </a:lnTo>
                  <a:lnTo>
                    <a:pt x="369696" y="1066377"/>
                  </a:lnTo>
                  <a:lnTo>
                    <a:pt x="413550" y="1079650"/>
                  </a:lnTo>
                  <a:lnTo>
                    <a:pt x="458865" y="1089334"/>
                  </a:lnTo>
                  <a:lnTo>
                    <a:pt x="505474" y="1095266"/>
                  </a:lnTo>
                  <a:lnTo>
                    <a:pt x="553212" y="1097279"/>
                  </a:lnTo>
                  <a:lnTo>
                    <a:pt x="600949" y="1095266"/>
                  </a:lnTo>
                  <a:lnTo>
                    <a:pt x="647558" y="1089334"/>
                  </a:lnTo>
                  <a:lnTo>
                    <a:pt x="692873" y="1079650"/>
                  </a:lnTo>
                  <a:lnTo>
                    <a:pt x="736727" y="1066377"/>
                  </a:lnTo>
                  <a:lnTo>
                    <a:pt x="778955" y="1049681"/>
                  </a:lnTo>
                  <a:lnTo>
                    <a:pt x="819391" y="1029725"/>
                  </a:lnTo>
                  <a:lnTo>
                    <a:pt x="857868" y="1006675"/>
                  </a:lnTo>
                  <a:lnTo>
                    <a:pt x="894220" y="980696"/>
                  </a:lnTo>
                  <a:lnTo>
                    <a:pt x="928283" y="951951"/>
                  </a:lnTo>
                  <a:lnTo>
                    <a:pt x="959889" y="920605"/>
                  </a:lnTo>
                  <a:lnTo>
                    <a:pt x="988873" y="886824"/>
                  </a:lnTo>
                  <a:lnTo>
                    <a:pt x="1015068" y="850771"/>
                  </a:lnTo>
                  <a:lnTo>
                    <a:pt x="1038309" y="812612"/>
                  </a:lnTo>
                  <a:lnTo>
                    <a:pt x="1058430" y="772511"/>
                  </a:lnTo>
                  <a:lnTo>
                    <a:pt x="1075265" y="730633"/>
                  </a:lnTo>
                  <a:lnTo>
                    <a:pt x="1088648" y="687142"/>
                  </a:lnTo>
                  <a:lnTo>
                    <a:pt x="1098413" y="642203"/>
                  </a:lnTo>
                  <a:lnTo>
                    <a:pt x="1104393" y="595981"/>
                  </a:lnTo>
                  <a:lnTo>
                    <a:pt x="1106424" y="548639"/>
                  </a:lnTo>
                  <a:lnTo>
                    <a:pt x="1104393" y="501298"/>
                  </a:lnTo>
                  <a:lnTo>
                    <a:pt x="1098413" y="455076"/>
                  </a:lnTo>
                  <a:lnTo>
                    <a:pt x="1088648" y="410137"/>
                  </a:lnTo>
                  <a:lnTo>
                    <a:pt x="1075265" y="366646"/>
                  </a:lnTo>
                  <a:lnTo>
                    <a:pt x="1058430" y="324768"/>
                  </a:lnTo>
                  <a:lnTo>
                    <a:pt x="1038309" y="284667"/>
                  </a:lnTo>
                  <a:lnTo>
                    <a:pt x="1015068" y="246508"/>
                  </a:lnTo>
                  <a:lnTo>
                    <a:pt x="988873" y="210455"/>
                  </a:lnTo>
                  <a:lnTo>
                    <a:pt x="959889" y="176674"/>
                  </a:lnTo>
                  <a:lnTo>
                    <a:pt x="928283" y="145328"/>
                  </a:lnTo>
                  <a:lnTo>
                    <a:pt x="894220" y="116583"/>
                  </a:lnTo>
                  <a:lnTo>
                    <a:pt x="857868" y="90604"/>
                  </a:lnTo>
                  <a:lnTo>
                    <a:pt x="819391" y="67554"/>
                  </a:lnTo>
                  <a:lnTo>
                    <a:pt x="778955" y="47598"/>
                  </a:lnTo>
                  <a:lnTo>
                    <a:pt x="736727" y="30902"/>
                  </a:lnTo>
                  <a:lnTo>
                    <a:pt x="692873" y="17629"/>
                  </a:lnTo>
                  <a:lnTo>
                    <a:pt x="647558" y="7945"/>
                  </a:lnTo>
                  <a:lnTo>
                    <a:pt x="600949" y="2013"/>
                  </a:lnTo>
                  <a:lnTo>
                    <a:pt x="553212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4" name="Google Shape;794;p33"/>
            <p:cNvSpPr/>
            <p:nvPr/>
          </p:nvSpPr>
          <p:spPr>
            <a:xfrm>
              <a:off x="5673851" y="2415540"/>
              <a:ext cx="553720" cy="554990"/>
            </a:xfrm>
            <a:custGeom>
              <a:avLst/>
              <a:gdLst/>
              <a:ahLst/>
              <a:cxnLst/>
              <a:rect l="l" t="t" r="r" b="b"/>
              <a:pathLst>
                <a:path w="553720" h="554989" extrusionOk="0">
                  <a:moveTo>
                    <a:pt x="276606" y="0"/>
                  </a:moveTo>
                  <a:lnTo>
                    <a:pt x="226881" y="4469"/>
                  </a:lnTo>
                  <a:lnTo>
                    <a:pt x="180082" y="17355"/>
                  </a:lnTo>
                  <a:lnTo>
                    <a:pt x="136990" y="37874"/>
                  </a:lnTo>
                  <a:lnTo>
                    <a:pt x="98385" y="65241"/>
                  </a:lnTo>
                  <a:lnTo>
                    <a:pt x="65049" y="98673"/>
                  </a:lnTo>
                  <a:lnTo>
                    <a:pt x="37761" y="137385"/>
                  </a:lnTo>
                  <a:lnTo>
                    <a:pt x="17303" y="180595"/>
                  </a:lnTo>
                  <a:lnTo>
                    <a:pt x="4455" y="227517"/>
                  </a:lnTo>
                  <a:lnTo>
                    <a:pt x="0" y="277368"/>
                  </a:lnTo>
                  <a:lnTo>
                    <a:pt x="4455" y="327218"/>
                  </a:lnTo>
                  <a:lnTo>
                    <a:pt x="17303" y="374140"/>
                  </a:lnTo>
                  <a:lnTo>
                    <a:pt x="37761" y="417350"/>
                  </a:lnTo>
                  <a:lnTo>
                    <a:pt x="65049" y="456062"/>
                  </a:lnTo>
                  <a:lnTo>
                    <a:pt x="98385" y="489494"/>
                  </a:lnTo>
                  <a:lnTo>
                    <a:pt x="136990" y="516861"/>
                  </a:lnTo>
                  <a:lnTo>
                    <a:pt x="180082" y="537380"/>
                  </a:lnTo>
                  <a:lnTo>
                    <a:pt x="226881" y="550266"/>
                  </a:lnTo>
                  <a:lnTo>
                    <a:pt x="276606" y="554736"/>
                  </a:lnTo>
                  <a:lnTo>
                    <a:pt x="326330" y="550266"/>
                  </a:lnTo>
                  <a:lnTo>
                    <a:pt x="373129" y="537380"/>
                  </a:lnTo>
                  <a:lnTo>
                    <a:pt x="416221" y="516861"/>
                  </a:lnTo>
                  <a:lnTo>
                    <a:pt x="454826" y="489494"/>
                  </a:lnTo>
                  <a:lnTo>
                    <a:pt x="488162" y="456062"/>
                  </a:lnTo>
                  <a:lnTo>
                    <a:pt x="515450" y="417350"/>
                  </a:lnTo>
                  <a:lnTo>
                    <a:pt x="535908" y="374140"/>
                  </a:lnTo>
                  <a:lnTo>
                    <a:pt x="548756" y="327218"/>
                  </a:lnTo>
                  <a:lnTo>
                    <a:pt x="553212" y="277368"/>
                  </a:lnTo>
                  <a:lnTo>
                    <a:pt x="548756" y="227517"/>
                  </a:lnTo>
                  <a:lnTo>
                    <a:pt x="535908" y="180595"/>
                  </a:lnTo>
                  <a:lnTo>
                    <a:pt x="515450" y="137385"/>
                  </a:lnTo>
                  <a:lnTo>
                    <a:pt x="488162" y="98673"/>
                  </a:lnTo>
                  <a:lnTo>
                    <a:pt x="454826" y="65241"/>
                  </a:lnTo>
                  <a:lnTo>
                    <a:pt x="416221" y="37874"/>
                  </a:lnTo>
                  <a:lnTo>
                    <a:pt x="373129" y="17355"/>
                  </a:lnTo>
                  <a:lnTo>
                    <a:pt x="326330" y="4469"/>
                  </a:lnTo>
                  <a:lnTo>
                    <a:pt x="276606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795" name="Google Shape;795;p33"/>
          <p:cNvSpPr txBox="1"/>
          <p:nvPr/>
        </p:nvSpPr>
        <p:spPr>
          <a:xfrm>
            <a:off x="6437095" y="1630795"/>
            <a:ext cx="15504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ctr" anchorCtr="0">
            <a:spAutoFit/>
          </a:bodyPr>
          <a:lstStyle/>
          <a:p>
            <a:pPr marL="1693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80%</a:t>
            </a:r>
            <a:endParaRPr sz="6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796" name="Google Shape;796;p33"/>
          <p:cNvSpPr txBox="1"/>
          <p:nvPr/>
        </p:nvSpPr>
        <p:spPr>
          <a:xfrm>
            <a:off x="8613818" y="4131308"/>
            <a:ext cx="1916007" cy="63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(16-19 anni) che  utilizzano internet per  finalità educative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97" name="Google Shape;797;p33"/>
          <p:cNvSpPr txBox="1"/>
          <p:nvPr/>
        </p:nvSpPr>
        <p:spPr>
          <a:xfrm>
            <a:off x="1318903" y="5093621"/>
            <a:ext cx="77978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98" name="Google Shape;798;p33"/>
          <p:cNvSpPr txBox="1"/>
          <p:nvPr/>
        </p:nvSpPr>
        <p:spPr>
          <a:xfrm>
            <a:off x="1318903" y="5275977"/>
            <a:ext cx="921242" cy="633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69%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99" name="Google Shape;799;p33"/>
          <p:cNvSpPr txBox="1"/>
          <p:nvPr/>
        </p:nvSpPr>
        <p:spPr>
          <a:xfrm>
            <a:off x="3823885" y="5093621"/>
            <a:ext cx="78232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0" name="Google Shape;800;p33"/>
          <p:cNvSpPr txBox="1"/>
          <p:nvPr/>
        </p:nvSpPr>
        <p:spPr>
          <a:xfrm>
            <a:off x="3823885" y="5275978"/>
            <a:ext cx="9213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1,</a:t>
            </a: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1" name="Google Shape;801;p33"/>
          <p:cNvSpPr txBox="1"/>
          <p:nvPr/>
        </p:nvSpPr>
        <p:spPr>
          <a:xfrm>
            <a:off x="6223001" y="5093621"/>
            <a:ext cx="77978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2" name="Google Shape;802;p33"/>
          <p:cNvSpPr txBox="1"/>
          <p:nvPr/>
        </p:nvSpPr>
        <p:spPr>
          <a:xfrm>
            <a:off x="6223000" y="5275977"/>
            <a:ext cx="921242" cy="633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20,3%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2018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3" name="Google Shape;803;p33"/>
          <p:cNvSpPr txBox="1"/>
          <p:nvPr/>
        </p:nvSpPr>
        <p:spPr>
          <a:xfrm>
            <a:off x="8645482" y="5093621"/>
            <a:ext cx="77978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4" name="Google Shape;804;p33"/>
          <p:cNvSpPr txBox="1"/>
          <p:nvPr/>
        </p:nvSpPr>
        <p:spPr>
          <a:xfrm>
            <a:off x="8645481" y="5275977"/>
            <a:ext cx="7797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57</a:t>
            </a: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1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5" name="Google Shape;805;p33"/>
          <p:cNvSpPr txBox="1"/>
          <p:nvPr/>
        </p:nvSpPr>
        <p:spPr>
          <a:xfrm>
            <a:off x="2772602" y="2789586"/>
            <a:ext cx="660739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58%</a:t>
            </a: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</a:t>
            </a:r>
            <a:r>
              <a:rPr lang="it-IT" sz="11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6" name="Google Shape;806;p33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6150" y="3466336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33"/>
          <p:cNvSpPr txBox="1"/>
          <p:nvPr/>
        </p:nvSpPr>
        <p:spPr>
          <a:xfrm>
            <a:off x="1907756" y="3658364"/>
            <a:ext cx="17703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-6%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8" name="Google Shape;808;p33"/>
          <p:cNvSpPr txBox="1"/>
          <p:nvPr/>
        </p:nvSpPr>
        <p:spPr>
          <a:xfrm>
            <a:off x="3878730" y="1630795"/>
            <a:ext cx="18045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ctr" anchorCtr="0">
            <a:spAutoFit/>
          </a:bodyPr>
          <a:lstStyle/>
          <a:p>
            <a:pPr marL="1693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1,5%</a:t>
            </a:r>
            <a:endParaRPr sz="6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809" name="Google Shape;809;p33"/>
          <p:cNvSpPr txBox="1"/>
          <p:nvPr/>
        </p:nvSpPr>
        <p:spPr>
          <a:xfrm>
            <a:off x="5049409" y="2803815"/>
            <a:ext cx="905086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0,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62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r>
              <a:rPr lang="it-IT" sz="11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0" name="Google Shape;810;p33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15508" y="3481676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33"/>
          <p:cNvSpPr txBox="1"/>
          <p:nvPr/>
        </p:nvSpPr>
        <p:spPr>
          <a:xfrm>
            <a:off x="4347114" y="3673704"/>
            <a:ext cx="177037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-0,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3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% dal 201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12" name="Google Shape;812;p33"/>
          <p:cNvSpPr txBox="1"/>
          <p:nvPr/>
        </p:nvSpPr>
        <p:spPr>
          <a:xfrm>
            <a:off x="7570613" y="2794207"/>
            <a:ext cx="75026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7,7%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3" name="Google Shape;813;p33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250954" y="3460546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33"/>
          <p:cNvSpPr txBox="1"/>
          <p:nvPr/>
        </p:nvSpPr>
        <p:spPr>
          <a:xfrm>
            <a:off x="6870837" y="3652574"/>
            <a:ext cx="17703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+1,2%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15" name="Google Shape;815;p33"/>
          <p:cNvSpPr txBox="1"/>
          <p:nvPr/>
        </p:nvSpPr>
        <p:spPr>
          <a:xfrm>
            <a:off x="8858217" y="1630795"/>
            <a:ext cx="15504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ctr" anchorCtr="0">
            <a:spAutoFit/>
          </a:bodyPr>
          <a:lstStyle/>
          <a:p>
            <a:pPr marL="1693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65%</a:t>
            </a:r>
            <a:endParaRPr sz="6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816" name="Google Shape;816;p33"/>
          <p:cNvSpPr txBox="1"/>
          <p:nvPr/>
        </p:nvSpPr>
        <p:spPr>
          <a:xfrm>
            <a:off x="10000662" y="2798894"/>
            <a:ext cx="693923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73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</a:t>
            </a:r>
            <a:r>
              <a:rPr lang="it-IT" sz="11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0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7" name="Google Shape;817;p33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8680233" y="3442893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33"/>
          <p:cNvSpPr txBox="1"/>
          <p:nvPr/>
        </p:nvSpPr>
        <p:spPr>
          <a:xfrm>
            <a:off x="9311839" y="3634921"/>
            <a:ext cx="17703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+22%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19" name="Google Shape;819;p33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Istruzione     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Principali indicatori di impatto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22" name="Google Shape;822;p33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2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Istruzione     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Quadro generale delle azioni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aphicFrame>
        <p:nvGraphicFramePr>
          <p:cNvPr id="768" name="Google Shape;768;p32"/>
          <p:cNvGraphicFramePr/>
          <p:nvPr>
            <p:extLst>
              <p:ext uri="{D42A27DB-BD31-4B8C-83A1-F6EECF244321}">
                <p14:modId xmlns:p14="http://schemas.microsoft.com/office/powerpoint/2010/main" val="4094421951"/>
              </p:ext>
            </p:extLst>
          </p:nvPr>
        </p:nvGraphicFramePr>
        <p:xfrm>
          <a:off x="773146" y="997475"/>
          <a:ext cx="10217326" cy="4863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848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7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Linea di intervento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0" u="none" strike="noStrike" cap="none">
                        <a:solidFill>
                          <a:srgbClr val="0066CC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Azioni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Digitalizzazione infrastrutturale 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del sistema scolastico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60CDCD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60CDCD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Next generation Classrooms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60CDCD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#2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Piano scuola banda Ultralarga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Sviluppo di competenze e 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cultura digitale degli studenti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60CDCD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60CDCD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#3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Next generation Labs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60CDCD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#4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Nuove competenze e nuovi linguaggi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Formazione digitale 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del personale docente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60CDCD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60CDCD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#5  </a:t>
                      </a: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Nuova</a:t>
                      </a:r>
                      <a:r>
                        <a:rPr lang="it-IT" sz="1200" b="1">
                          <a:solidFill>
                            <a:srgbClr val="60CDCD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 </a:t>
                      </a: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idattica digitale integrata e formazione sulla transizione digitale del personale scolastico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8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4.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Rafforzamento formazione 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in tema ICT nell’ambito dei PCTO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9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5.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Rafforzamento percorsi 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di orientamento alla 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formazione universitaria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69" name="Google Shape;769;p32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34"/>
          <p:cNvPicPr preferRelativeResize="0"/>
          <p:nvPr/>
        </p:nvPicPr>
        <p:blipFill rotWithShape="1">
          <a:blip r:embed="rId3">
            <a:alphaModFix amt="35000"/>
          </a:blip>
          <a:srcRect t="22909" r="-1181"/>
          <a:stretch/>
        </p:blipFill>
        <p:spPr>
          <a:xfrm>
            <a:off x="-3377" y="1554600"/>
            <a:ext cx="12195377" cy="52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34"/>
          <p:cNvSpPr/>
          <p:nvPr/>
        </p:nvSpPr>
        <p:spPr>
          <a:xfrm>
            <a:off x="3863500" y="1647900"/>
            <a:ext cx="6823500" cy="3435900"/>
          </a:xfrm>
          <a:prstGeom prst="roundRect">
            <a:avLst>
              <a:gd name="adj" fmla="val 29012"/>
            </a:avLst>
          </a:prstGeom>
          <a:solidFill>
            <a:srgbClr val="60CDCD">
              <a:alpha val="4156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831" name="Google Shape;831;p34"/>
          <p:cNvSpPr/>
          <p:nvPr/>
        </p:nvSpPr>
        <p:spPr>
          <a:xfrm>
            <a:off x="360720" y="1201060"/>
            <a:ext cx="3929774" cy="1783005"/>
          </a:xfrm>
          <a:prstGeom prst="roundRect">
            <a:avLst>
              <a:gd name="adj" fmla="val 4230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832" name="Google Shape;832;p34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Istruzione     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della Coalizione Nazionale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35" name="Google Shape;835;p34"/>
          <p:cNvSpPr txBox="1"/>
          <p:nvPr/>
        </p:nvSpPr>
        <p:spPr>
          <a:xfrm>
            <a:off x="2190135" y="2392281"/>
            <a:ext cx="1365380" cy="52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it-IT" sz="21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</a:t>
            </a:r>
            <a:endParaRPr sz="14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36" name="Google Shape;836;p34"/>
          <p:cNvSpPr txBox="1"/>
          <p:nvPr/>
        </p:nvSpPr>
        <p:spPr>
          <a:xfrm>
            <a:off x="2018200" y="1192087"/>
            <a:ext cx="1725127" cy="123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it-IT" sz="96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78</a:t>
            </a:r>
            <a:endParaRPr sz="1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837" name="Google Shape;837;p34"/>
          <p:cNvGrpSpPr/>
          <p:nvPr/>
        </p:nvGrpSpPr>
        <p:grpSpPr>
          <a:xfrm>
            <a:off x="360405" y="1439566"/>
            <a:ext cx="1813269" cy="1392991"/>
            <a:chOff x="331730" y="1287015"/>
            <a:chExt cx="2749975" cy="2086317"/>
          </a:xfrm>
        </p:grpSpPr>
        <p:sp>
          <p:nvSpPr>
            <p:cNvPr id="838" name="Google Shape;838;p34"/>
            <p:cNvSpPr/>
            <p:nvPr/>
          </p:nvSpPr>
          <p:spPr>
            <a:xfrm>
              <a:off x="726359" y="1287015"/>
              <a:ext cx="1937317" cy="1936411"/>
            </a:xfrm>
            <a:prstGeom prst="flowChartConnector">
              <a:avLst/>
            </a:prstGeom>
            <a:solidFill>
              <a:srgbClr val="006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839" name="Google Shape;839;p34"/>
            <p:cNvPicPr preferRelativeResize="0"/>
            <p:nvPr/>
          </p:nvPicPr>
          <p:blipFill rotWithShape="1">
            <a:blip r:embed="rId4">
              <a:alphaModFix/>
            </a:blip>
            <a:srcRect b="27929"/>
            <a:stretch/>
          </p:blipFill>
          <p:spPr>
            <a:xfrm>
              <a:off x="331730" y="1391395"/>
              <a:ext cx="2749975" cy="1981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0" name="Google Shape;840;p34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841" name="Google Shape;841;p34"/>
          <p:cNvSpPr txBox="1"/>
          <p:nvPr/>
        </p:nvSpPr>
        <p:spPr>
          <a:xfrm>
            <a:off x="49341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Tipologia ente proponente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2" name="Google Shape;842;p34"/>
          <p:cNvSpPr txBox="1"/>
          <p:nvPr/>
        </p:nvSpPr>
        <p:spPr>
          <a:xfrm>
            <a:off x="8511000" y="2055800"/>
            <a:ext cx="158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iniziative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3" name="Google Shape;843;p34"/>
          <p:cNvSpPr txBox="1"/>
          <p:nvPr/>
        </p:nvSpPr>
        <p:spPr>
          <a:xfrm>
            <a:off x="4934100" y="2688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Enti privati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4" name="Google Shape;844;p34"/>
          <p:cNvSpPr txBox="1"/>
          <p:nvPr/>
        </p:nvSpPr>
        <p:spPr>
          <a:xfrm>
            <a:off x="4934100" y="32840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Amministrazioni pubbliche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5" name="Google Shape;845;p34"/>
          <p:cNvSpPr txBox="1"/>
          <p:nvPr/>
        </p:nvSpPr>
        <p:spPr>
          <a:xfrm>
            <a:off x="4934100" y="387988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Associazioni della società civile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6" name="Google Shape;846;p34"/>
          <p:cNvSpPr txBox="1"/>
          <p:nvPr/>
        </p:nvSpPr>
        <p:spPr>
          <a:xfrm>
            <a:off x="8667575" y="2649850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28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7" name="Google Shape;847;p34"/>
          <p:cNvSpPr txBox="1"/>
          <p:nvPr/>
        </p:nvSpPr>
        <p:spPr>
          <a:xfrm>
            <a:off x="8667575" y="3245663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23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8" name="Google Shape;848;p34"/>
          <p:cNvSpPr txBox="1"/>
          <p:nvPr/>
        </p:nvSpPr>
        <p:spPr>
          <a:xfrm>
            <a:off x="8667575" y="3826038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27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35" descr="Immagine che contiene persona&#10;&#10;Descrizione generata automaticamente"/>
          <p:cNvPicPr preferRelativeResize="0"/>
          <p:nvPr/>
        </p:nvPicPr>
        <p:blipFill rotWithShape="1">
          <a:blip r:embed="rId3">
            <a:alphaModFix amt="35000"/>
          </a:blip>
          <a:srcRect l="34664" b="10813"/>
          <a:stretch/>
        </p:blipFill>
        <p:spPr>
          <a:xfrm>
            <a:off x="-21025" y="1"/>
            <a:ext cx="122130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35"/>
          <p:cNvSpPr/>
          <p:nvPr/>
        </p:nvSpPr>
        <p:spPr>
          <a:xfrm>
            <a:off x="-1" y="1"/>
            <a:ext cx="12213025" cy="6880300"/>
          </a:xfrm>
          <a:prstGeom prst="rect">
            <a:avLst/>
          </a:prstGeom>
          <a:solidFill>
            <a:srgbClr val="4CA6B9">
              <a:alpha val="62745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35"/>
          <p:cNvSpPr txBox="1"/>
          <p:nvPr/>
        </p:nvSpPr>
        <p:spPr>
          <a:xfrm>
            <a:off x="6461800" y="1608738"/>
            <a:ext cx="5250608" cy="4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Raccordo 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tra la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Scuola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e l’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Università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Adeguamento delle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modalità di erogazione della didattica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Raccordo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tra l</a:t>
            </a:r>
            <a:r>
              <a:rPr lang="it-IT" sz="15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’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Università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e il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mondo della produzione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Potenziamento del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capitale umano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e delle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infrastrutture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Interventi sull’attuale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offerta formativa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57" name="Google Shape;857;p35"/>
          <p:cNvSpPr txBox="1"/>
          <p:nvPr/>
        </p:nvSpPr>
        <p:spPr>
          <a:xfrm>
            <a:off x="6461800" y="924692"/>
            <a:ext cx="3286973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obiettivi</a:t>
            </a:r>
            <a:endParaRPr sz="2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58" name="Google Shape;858;p35"/>
          <p:cNvSpPr txBox="1"/>
          <p:nvPr/>
        </p:nvSpPr>
        <p:spPr>
          <a:xfrm>
            <a:off x="604353" y="930687"/>
            <a:ext cx="126160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28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859" name="Google Shape;859;p35"/>
          <p:cNvSpPr txBox="1"/>
          <p:nvPr/>
        </p:nvSpPr>
        <p:spPr>
          <a:xfrm>
            <a:off x="585399" y="1428427"/>
            <a:ext cx="4877552" cy="19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Formazione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superiore</a:t>
            </a:r>
            <a:endParaRPr sz="60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60" name="Google Shape;860;p35"/>
          <p:cNvSpPr txBox="1"/>
          <p:nvPr/>
        </p:nvSpPr>
        <p:spPr>
          <a:xfrm>
            <a:off x="604350" y="4289233"/>
            <a:ext cx="4769100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Coordinamento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dell’Università e della Ricerca</a:t>
            </a:r>
            <a:endParaRPr sz="2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61" name="Google Shape;861;p35"/>
          <p:cNvSpPr/>
          <p:nvPr/>
        </p:nvSpPr>
        <p:spPr>
          <a:xfrm>
            <a:off x="0" y="0"/>
            <a:ext cx="21897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862" name="Google Shape;862;p35"/>
          <p:cNvSpPr/>
          <p:nvPr/>
        </p:nvSpPr>
        <p:spPr>
          <a:xfrm>
            <a:off x="2189600" y="0"/>
            <a:ext cx="19443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863" name="Google Shape;863;p35"/>
          <p:cNvSpPr/>
          <p:nvPr/>
        </p:nvSpPr>
        <p:spPr>
          <a:xfrm>
            <a:off x="4134000" y="0"/>
            <a:ext cx="19917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864" name="Google Shape;864;p35"/>
          <p:cNvSpPr/>
          <p:nvPr/>
        </p:nvSpPr>
        <p:spPr>
          <a:xfrm>
            <a:off x="6125700" y="0"/>
            <a:ext cx="19266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865" name="Google Shape;865;p35"/>
          <p:cNvSpPr/>
          <p:nvPr/>
        </p:nvSpPr>
        <p:spPr>
          <a:xfrm>
            <a:off x="8050975" y="0"/>
            <a:ext cx="19917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866" name="Google Shape;866;p35"/>
          <p:cNvSpPr/>
          <p:nvPr/>
        </p:nvSpPr>
        <p:spPr>
          <a:xfrm>
            <a:off x="10016700" y="0"/>
            <a:ext cx="21753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36"/>
          <p:cNvSpPr txBox="1"/>
          <p:nvPr/>
        </p:nvSpPr>
        <p:spPr>
          <a:xfrm>
            <a:off x="150300" y="145300"/>
            <a:ext cx="6204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Formazione superiore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875" name="Google Shape;875;p36"/>
          <p:cNvSpPr txBox="1"/>
          <p:nvPr/>
        </p:nvSpPr>
        <p:spPr>
          <a:xfrm>
            <a:off x="325201" y="2203567"/>
            <a:ext cx="18426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intervento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76" name="Google Shape;876;p36"/>
          <p:cNvSpPr txBox="1"/>
          <p:nvPr/>
        </p:nvSpPr>
        <p:spPr>
          <a:xfrm>
            <a:off x="325201" y="3990163"/>
            <a:ext cx="1842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77" name="Google Shape;877;p36"/>
          <p:cNvSpPr txBox="1"/>
          <p:nvPr/>
        </p:nvSpPr>
        <p:spPr>
          <a:xfrm>
            <a:off x="689067" y="1505706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4CA5B9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</a:t>
            </a:r>
            <a:endParaRPr sz="6600" b="1" i="0" u="none" strike="noStrike" cap="none">
              <a:solidFill>
                <a:srgbClr val="4CA5B9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878" name="Google Shape;878;p36"/>
          <p:cNvSpPr txBox="1"/>
          <p:nvPr/>
        </p:nvSpPr>
        <p:spPr>
          <a:xfrm>
            <a:off x="689067" y="3285712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4CA5B9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</a:t>
            </a:r>
            <a:endParaRPr sz="6600" b="1" i="0" u="none" strike="noStrike" cap="none">
              <a:solidFill>
                <a:srgbClr val="4CA5B9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879" name="Google Shape;879;p36"/>
          <p:cNvSpPr txBox="1"/>
          <p:nvPr/>
        </p:nvSpPr>
        <p:spPr>
          <a:xfrm>
            <a:off x="2531620" y="1149863"/>
            <a:ext cx="4631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novità introdotte nell’aggiornamento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80" name="Google Shape;880;p36"/>
          <p:cNvSpPr txBox="1"/>
          <p:nvPr/>
        </p:nvSpPr>
        <p:spPr>
          <a:xfrm>
            <a:off x="2730586" y="1826934"/>
            <a:ext cx="4717200" cy="22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Potenziamento della diffusione delle competenze ICT attraverso iniziative per l’aggiornamento digitale di studenti, ai docenti e dipendenti attivi nel campo del patrimonio culturale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Pari opportunità nella diffusione delle competenze digitali nel mondo femminile facilitando l’accesso a classi di laurea STEM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Incentivo ai progetti di ricerca in ambito digitale per far fronte alle mutate necessità del mondo lavorativo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Rinnovamento del sistema di istruzione terziaria e incentivando il continuo dialogo tra Università e aziende</a:t>
            </a:r>
            <a:b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</a:b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881" name="Google Shape;881;p36"/>
          <p:cNvCxnSpPr/>
          <p:nvPr/>
        </p:nvCxnSpPr>
        <p:spPr>
          <a:xfrm rot="10800000">
            <a:off x="2531528" y="1619383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4CA5B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2" name="Google Shape;882;p36"/>
          <p:cNvCxnSpPr/>
          <p:nvPr/>
        </p:nvCxnSpPr>
        <p:spPr>
          <a:xfrm rot="10800000">
            <a:off x="2531621" y="1619492"/>
            <a:ext cx="0" cy="3465900"/>
          </a:xfrm>
          <a:prstGeom prst="straightConnector1">
            <a:avLst/>
          </a:prstGeom>
          <a:noFill/>
          <a:ln w="28575" cap="flat" cmpd="sng">
            <a:solidFill>
              <a:srgbClr val="4CA5B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3" name="Google Shape;883;p36"/>
          <p:cNvSpPr txBox="1"/>
          <p:nvPr/>
        </p:nvSpPr>
        <p:spPr>
          <a:xfrm>
            <a:off x="8042697" y="1132024"/>
            <a:ext cx="3522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Attori coinvolti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84" name="Google Shape;884;p36"/>
          <p:cNvSpPr txBox="1"/>
          <p:nvPr/>
        </p:nvSpPr>
        <p:spPr>
          <a:xfrm>
            <a:off x="8241662" y="1809096"/>
            <a:ext cx="33231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dell’Università e della Ricerca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Imprese e del Made in </a:t>
            </a:r>
            <a:r>
              <a:rPr lang="it-IT" sz="120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Italy</a:t>
            </a:r>
            <a:endParaRPr sz="12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Università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Consiglio Nazionale degli Ingegneri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885" name="Google Shape;885;p36"/>
          <p:cNvCxnSpPr/>
          <p:nvPr/>
        </p:nvCxnSpPr>
        <p:spPr>
          <a:xfrm rot="10800000">
            <a:off x="8042815" y="1601544"/>
            <a:ext cx="3522000" cy="0"/>
          </a:xfrm>
          <a:prstGeom prst="straightConnector1">
            <a:avLst/>
          </a:prstGeom>
          <a:noFill/>
          <a:ln w="28575" cap="flat" cmpd="sng">
            <a:solidFill>
              <a:srgbClr val="4CA5B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6" name="Google Shape;886;p36"/>
          <p:cNvCxnSpPr/>
          <p:nvPr/>
        </p:nvCxnSpPr>
        <p:spPr>
          <a:xfrm rot="10800000">
            <a:off x="11564812" y="1601492"/>
            <a:ext cx="0" cy="3483900"/>
          </a:xfrm>
          <a:prstGeom prst="straightConnector1">
            <a:avLst/>
          </a:prstGeom>
          <a:noFill/>
          <a:ln w="28575" cap="flat" cmpd="sng">
            <a:solidFill>
              <a:srgbClr val="4CA5B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7" name="Google Shape;887;p36"/>
          <p:cNvCxnSpPr/>
          <p:nvPr/>
        </p:nvCxnSpPr>
        <p:spPr>
          <a:xfrm rot="10800000">
            <a:off x="2531528" y="5085392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4CA5B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8" name="Google Shape;888;p36"/>
          <p:cNvCxnSpPr/>
          <p:nvPr/>
        </p:nvCxnSpPr>
        <p:spPr>
          <a:xfrm>
            <a:off x="7930662" y="5085392"/>
            <a:ext cx="3634200" cy="0"/>
          </a:xfrm>
          <a:prstGeom prst="straightConnector1">
            <a:avLst/>
          </a:prstGeom>
          <a:noFill/>
          <a:ln w="28575" cap="flat" cmpd="sng">
            <a:solidFill>
              <a:srgbClr val="4CA5B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9" name="Google Shape;889;p36"/>
          <p:cNvSpPr txBox="1"/>
          <p:nvPr/>
        </p:nvSpPr>
        <p:spPr>
          <a:xfrm>
            <a:off x="9977232" y="579179"/>
            <a:ext cx="162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890" name="Google Shape;89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0632" y="586886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3740" y="608469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7948" y="58688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36"/>
          <p:cNvSpPr txBox="1"/>
          <p:nvPr/>
        </p:nvSpPr>
        <p:spPr>
          <a:xfrm>
            <a:off x="7193456" y="586886"/>
            <a:ext cx="8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4" name="Google Shape;894;p36"/>
          <p:cNvSpPr txBox="1"/>
          <p:nvPr/>
        </p:nvSpPr>
        <p:spPr>
          <a:xfrm>
            <a:off x="8550280" y="586886"/>
            <a:ext cx="10534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5" name="Google Shape;895;p36"/>
          <p:cNvSpPr txBox="1"/>
          <p:nvPr/>
        </p:nvSpPr>
        <p:spPr>
          <a:xfrm>
            <a:off x="6732906" y="247639"/>
            <a:ext cx="223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dei divari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96" name="Google Shape;896;p36"/>
          <p:cNvSpPr txBox="1"/>
          <p:nvPr/>
        </p:nvSpPr>
        <p:spPr>
          <a:xfrm>
            <a:off x="703972" y="480612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897" name="Google Shape;897;p36"/>
          <p:cNvGrpSpPr/>
          <p:nvPr/>
        </p:nvGrpSpPr>
        <p:grpSpPr>
          <a:xfrm>
            <a:off x="446369" y="4867699"/>
            <a:ext cx="296298" cy="322525"/>
            <a:chOff x="177879" y="4164571"/>
            <a:chExt cx="222229" cy="241900"/>
          </a:xfrm>
        </p:grpSpPr>
        <p:sp>
          <p:nvSpPr>
            <p:cNvPr id="898" name="Google Shape;898;p36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00717D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 rot="-2492389">
              <a:off x="329262" y="4309982"/>
              <a:ext cx="45692" cy="93077"/>
            </a:xfrm>
            <a:prstGeom prst="rect">
              <a:avLst/>
            </a:prstGeom>
            <a:solidFill>
              <a:srgbClr val="00717D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900" name="Google Shape;900;p36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901" name="Google Shape;901;p36"/>
          <p:cNvSpPr txBox="1"/>
          <p:nvPr/>
        </p:nvSpPr>
        <p:spPr>
          <a:xfrm>
            <a:off x="2150525" y="5261000"/>
            <a:ext cx="130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Destinatari coinvolti</a:t>
            </a:r>
            <a:endParaRPr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902" name="Google Shape;90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7600" y="5462650"/>
            <a:ext cx="31432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36"/>
          <p:cNvSpPr txBox="1"/>
          <p:nvPr/>
        </p:nvSpPr>
        <p:spPr>
          <a:xfrm>
            <a:off x="4307075" y="5412100"/>
            <a:ext cx="10680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universitari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04" name="Google Shape;904;p36"/>
          <p:cNvSpPr txBox="1"/>
          <p:nvPr/>
        </p:nvSpPr>
        <p:spPr>
          <a:xfrm>
            <a:off x="5722675" y="5313025"/>
            <a:ext cx="11148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di scuola secondaria di secondo grado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905" name="Google Shape;90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5075" y="5455800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01400" y="5462650"/>
            <a:ext cx="31432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36"/>
          <p:cNvSpPr txBox="1"/>
          <p:nvPr/>
        </p:nvSpPr>
        <p:spPr>
          <a:xfrm>
            <a:off x="7341688" y="5465425"/>
            <a:ext cx="816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docenti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908" name="Google Shape;908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70075" y="5455900"/>
            <a:ext cx="3429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36"/>
          <p:cNvSpPr txBox="1"/>
          <p:nvPr/>
        </p:nvSpPr>
        <p:spPr>
          <a:xfrm>
            <a:off x="8663575" y="5412100"/>
            <a:ext cx="10680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lavoratori del settore privato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37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Formazione superiore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Principali indicatori di impatto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918" name="Google Shape;91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4721" y="970655"/>
            <a:ext cx="2151887" cy="229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6320" y="930016"/>
            <a:ext cx="2168144" cy="22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4497" y="927982"/>
            <a:ext cx="2166111" cy="2308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1" name="Google Shape;921;p37"/>
          <p:cNvGrpSpPr/>
          <p:nvPr/>
        </p:nvGrpSpPr>
        <p:grpSpPr>
          <a:xfrm>
            <a:off x="1310641" y="948303"/>
            <a:ext cx="2168144" cy="2414354"/>
            <a:chOff x="982980" y="1165860"/>
            <a:chExt cx="1626108" cy="1810766"/>
          </a:xfrm>
        </p:grpSpPr>
        <p:pic>
          <p:nvPicPr>
            <p:cNvPr id="922" name="Google Shape;922;p3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2980" y="1165860"/>
              <a:ext cx="1626108" cy="1716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3" name="Google Shape;923;p37"/>
            <p:cNvSpPr/>
            <p:nvPr/>
          </p:nvSpPr>
          <p:spPr>
            <a:xfrm>
              <a:off x="1237488" y="1478280"/>
              <a:ext cx="1108075" cy="1097280"/>
            </a:xfrm>
            <a:custGeom>
              <a:avLst/>
              <a:gdLst/>
              <a:ahLst/>
              <a:cxnLst/>
              <a:rect l="l" t="t" r="r" b="b"/>
              <a:pathLst>
                <a:path w="1108075" h="1097280" extrusionOk="0">
                  <a:moveTo>
                    <a:pt x="553974" y="0"/>
                  </a:moveTo>
                  <a:lnTo>
                    <a:pt x="506176" y="2013"/>
                  </a:lnTo>
                  <a:lnTo>
                    <a:pt x="459507" y="7945"/>
                  </a:lnTo>
                  <a:lnTo>
                    <a:pt x="414133" y="17629"/>
                  </a:lnTo>
                  <a:lnTo>
                    <a:pt x="370221" y="30902"/>
                  </a:lnTo>
                  <a:lnTo>
                    <a:pt x="327936" y="47598"/>
                  </a:lnTo>
                  <a:lnTo>
                    <a:pt x="287445" y="67554"/>
                  </a:lnTo>
                  <a:lnTo>
                    <a:pt x="248915" y="90604"/>
                  </a:lnTo>
                  <a:lnTo>
                    <a:pt x="212512" y="116583"/>
                  </a:lnTo>
                  <a:lnTo>
                    <a:pt x="178401" y="145328"/>
                  </a:lnTo>
                  <a:lnTo>
                    <a:pt x="146750" y="176674"/>
                  </a:lnTo>
                  <a:lnTo>
                    <a:pt x="117725" y="210455"/>
                  </a:lnTo>
                  <a:lnTo>
                    <a:pt x="91491" y="246508"/>
                  </a:lnTo>
                  <a:lnTo>
                    <a:pt x="68216" y="284667"/>
                  </a:lnTo>
                  <a:lnTo>
                    <a:pt x="48065" y="324768"/>
                  </a:lnTo>
                  <a:lnTo>
                    <a:pt x="31205" y="366646"/>
                  </a:lnTo>
                  <a:lnTo>
                    <a:pt x="17802" y="410137"/>
                  </a:lnTo>
                  <a:lnTo>
                    <a:pt x="8023" y="455076"/>
                  </a:lnTo>
                  <a:lnTo>
                    <a:pt x="2033" y="501298"/>
                  </a:lnTo>
                  <a:lnTo>
                    <a:pt x="0" y="548640"/>
                  </a:lnTo>
                  <a:lnTo>
                    <a:pt x="2033" y="595981"/>
                  </a:lnTo>
                  <a:lnTo>
                    <a:pt x="8023" y="642203"/>
                  </a:lnTo>
                  <a:lnTo>
                    <a:pt x="17802" y="687142"/>
                  </a:lnTo>
                  <a:lnTo>
                    <a:pt x="31205" y="730633"/>
                  </a:lnTo>
                  <a:lnTo>
                    <a:pt x="48065" y="772511"/>
                  </a:lnTo>
                  <a:lnTo>
                    <a:pt x="68216" y="812612"/>
                  </a:lnTo>
                  <a:lnTo>
                    <a:pt x="91491" y="850771"/>
                  </a:lnTo>
                  <a:lnTo>
                    <a:pt x="117725" y="886824"/>
                  </a:lnTo>
                  <a:lnTo>
                    <a:pt x="146750" y="920605"/>
                  </a:lnTo>
                  <a:lnTo>
                    <a:pt x="178401" y="951951"/>
                  </a:lnTo>
                  <a:lnTo>
                    <a:pt x="212512" y="980696"/>
                  </a:lnTo>
                  <a:lnTo>
                    <a:pt x="248915" y="1006675"/>
                  </a:lnTo>
                  <a:lnTo>
                    <a:pt x="287445" y="1029725"/>
                  </a:lnTo>
                  <a:lnTo>
                    <a:pt x="327936" y="1049681"/>
                  </a:lnTo>
                  <a:lnTo>
                    <a:pt x="370221" y="1066377"/>
                  </a:lnTo>
                  <a:lnTo>
                    <a:pt x="414133" y="1079650"/>
                  </a:lnTo>
                  <a:lnTo>
                    <a:pt x="459507" y="1089334"/>
                  </a:lnTo>
                  <a:lnTo>
                    <a:pt x="506176" y="1095266"/>
                  </a:lnTo>
                  <a:lnTo>
                    <a:pt x="553974" y="1097280"/>
                  </a:lnTo>
                  <a:lnTo>
                    <a:pt x="601771" y="1095266"/>
                  </a:lnTo>
                  <a:lnTo>
                    <a:pt x="648440" y="1089334"/>
                  </a:lnTo>
                  <a:lnTo>
                    <a:pt x="693814" y="1079650"/>
                  </a:lnTo>
                  <a:lnTo>
                    <a:pt x="737726" y="1066377"/>
                  </a:lnTo>
                  <a:lnTo>
                    <a:pt x="780011" y="1049681"/>
                  </a:lnTo>
                  <a:lnTo>
                    <a:pt x="820502" y="1029725"/>
                  </a:lnTo>
                  <a:lnTo>
                    <a:pt x="859032" y="1006675"/>
                  </a:lnTo>
                  <a:lnTo>
                    <a:pt x="895435" y="980696"/>
                  </a:lnTo>
                  <a:lnTo>
                    <a:pt x="929546" y="951951"/>
                  </a:lnTo>
                  <a:lnTo>
                    <a:pt x="961197" y="920605"/>
                  </a:lnTo>
                  <a:lnTo>
                    <a:pt x="990222" y="886824"/>
                  </a:lnTo>
                  <a:lnTo>
                    <a:pt x="1016456" y="850771"/>
                  </a:lnTo>
                  <a:lnTo>
                    <a:pt x="1039731" y="812612"/>
                  </a:lnTo>
                  <a:lnTo>
                    <a:pt x="1059882" y="772511"/>
                  </a:lnTo>
                  <a:lnTo>
                    <a:pt x="1076742" y="730633"/>
                  </a:lnTo>
                  <a:lnTo>
                    <a:pt x="1090145" y="687142"/>
                  </a:lnTo>
                  <a:lnTo>
                    <a:pt x="1099924" y="642203"/>
                  </a:lnTo>
                  <a:lnTo>
                    <a:pt x="1105914" y="595981"/>
                  </a:lnTo>
                  <a:lnTo>
                    <a:pt x="1107948" y="548640"/>
                  </a:lnTo>
                  <a:lnTo>
                    <a:pt x="1105914" y="501298"/>
                  </a:lnTo>
                  <a:lnTo>
                    <a:pt x="1099924" y="455076"/>
                  </a:lnTo>
                  <a:lnTo>
                    <a:pt x="1090145" y="410137"/>
                  </a:lnTo>
                  <a:lnTo>
                    <a:pt x="1076742" y="366646"/>
                  </a:lnTo>
                  <a:lnTo>
                    <a:pt x="1059882" y="324768"/>
                  </a:lnTo>
                  <a:lnTo>
                    <a:pt x="1039731" y="284667"/>
                  </a:lnTo>
                  <a:lnTo>
                    <a:pt x="1016456" y="246508"/>
                  </a:lnTo>
                  <a:lnTo>
                    <a:pt x="990222" y="210455"/>
                  </a:lnTo>
                  <a:lnTo>
                    <a:pt x="961197" y="176674"/>
                  </a:lnTo>
                  <a:lnTo>
                    <a:pt x="929546" y="145328"/>
                  </a:lnTo>
                  <a:lnTo>
                    <a:pt x="895435" y="116583"/>
                  </a:lnTo>
                  <a:lnTo>
                    <a:pt x="859032" y="90604"/>
                  </a:lnTo>
                  <a:lnTo>
                    <a:pt x="820502" y="67554"/>
                  </a:lnTo>
                  <a:lnTo>
                    <a:pt x="780011" y="47598"/>
                  </a:lnTo>
                  <a:lnTo>
                    <a:pt x="737726" y="30902"/>
                  </a:lnTo>
                  <a:lnTo>
                    <a:pt x="693814" y="17629"/>
                  </a:lnTo>
                  <a:lnTo>
                    <a:pt x="648440" y="7945"/>
                  </a:lnTo>
                  <a:lnTo>
                    <a:pt x="601771" y="2013"/>
                  </a:lnTo>
                  <a:lnTo>
                    <a:pt x="553974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045208" y="2421636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89" h="554989" extrusionOk="0">
                  <a:moveTo>
                    <a:pt x="277368" y="0"/>
                  </a:moveTo>
                  <a:lnTo>
                    <a:pt x="227517" y="4469"/>
                  </a:lnTo>
                  <a:lnTo>
                    <a:pt x="180595" y="17355"/>
                  </a:lnTo>
                  <a:lnTo>
                    <a:pt x="137385" y="37874"/>
                  </a:lnTo>
                  <a:lnTo>
                    <a:pt x="98673" y="65241"/>
                  </a:lnTo>
                  <a:lnTo>
                    <a:pt x="65241" y="98673"/>
                  </a:lnTo>
                  <a:lnTo>
                    <a:pt x="37874" y="137385"/>
                  </a:lnTo>
                  <a:lnTo>
                    <a:pt x="17355" y="180595"/>
                  </a:lnTo>
                  <a:lnTo>
                    <a:pt x="4469" y="227517"/>
                  </a:lnTo>
                  <a:lnTo>
                    <a:pt x="0" y="277368"/>
                  </a:lnTo>
                  <a:lnTo>
                    <a:pt x="4469" y="327218"/>
                  </a:lnTo>
                  <a:lnTo>
                    <a:pt x="17355" y="374140"/>
                  </a:lnTo>
                  <a:lnTo>
                    <a:pt x="37874" y="417350"/>
                  </a:lnTo>
                  <a:lnTo>
                    <a:pt x="65241" y="456062"/>
                  </a:lnTo>
                  <a:lnTo>
                    <a:pt x="98673" y="489494"/>
                  </a:lnTo>
                  <a:lnTo>
                    <a:pt x="137385" y="516861"/>
                  </a:lnTo>
                  <a:lnTo>
                    <a:pt x="180595" y="537380"/>
                  </a:lnTo>
                  <a:lnTo>
                    <a:pt x="227517" y="550266"/>
                  </a:lnTo>
                  <a:lnTo>
                    <a:pt x="277368" y="554736"/>
                  </a:lnTo>
                  <a:lnTo>
                    <a:pt x="327218" y="550266"/>
                  </a:lnTo>
                  <a:lnTo>
                    <a:pt x="374140" y="537380"/>
                  </a:lnTo>
                  <a:lnTo>
                    <a:pt x="417350" y="516861"/>
                  </a:lnTo>
                  <a:lnTo>
                    <a:pt x="456062" y="489494"/>
                  </a:lnTo>
                  <a:lnTo>
                    <a:pt x="489494" y="456062"/>
                  </a:lnTo>
                  <a:lnTo>
                    <a:pt x="516861" y="417350"/>
                  </a:lnTo>
                  <a:lnTo>
                    <a:pt x="537380" y="374140"/>
                  </a:lnTo>
                  <a:lnTo>
                    <a:pt x="550266" y="327218"/>
                  </a:lnTo>
                  <a:lnTo>
                    <a:pt x="554736" y="277368"/>
                  </a:lnTo>
                  <a:lnTo>
                    <a:pt x="550266" y="227517"/>
                  </a:lnTo>
                  <a:lnTo>
                    <a:pt x="537380" y="180595"/>
                  </a:lnTo>
                  <a:lnTo>
                    <a:pt x="516861" y="137385"/>
                  </a:lnTo>
                  <a:lnTo>
                    <a:pt x="489494" y="98673"/>
                  </a:lnTo>
                  <a:lnTo>
                    <a:pt x="456062" y="65241"/>
                  </a:lnTo>
                  <a:lnTo>
                    <a:pt x="417350" y="37874"/>
                  </a:lnTo>
                  <a:lnTo>
                    <a:pt x="374140" y="17355"/>
                  </a:lnTo>
                  <a:lnTo>
                    <a:pt x="327218" y="4469"/>
                  </a:lnTo>
                  <a:lnTo>
                    <a:pt x="277368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925" name="Google Shape;925;p37"/>
          <p:cNvGrpSpPr/>
          <p:nvPr/>
        </p:nvGrpSpPr>
        <p:grpSpPr>
          <a:xfrm>
            <a:off x="8885936" y="1358768"/>
            <a:ext cx="1837267" cy="1995762"/>
            <a:chOff x="6664452" y="1473708"/>
            <a:chExt cx="1377950" cy="1496822"/>
          </a:xfrm>
        </p:grpSpPr>
        <p:sp>
          <p:nvSpPr>
            <p:cNvPr id="926" name="Google Shape;926;p37"/>
            <p:cNvSpPr/>
            <p:nvPr/>
          </p:nvSpPr>
          <p:spPr>
            <a:xfrm>
              <a:off x="6664452" y="1473708"/>
              <a:ext cx="1108075" cy="1097280"/>
            </a:xfrm>
            <a:custGeom>
              <a:avLst/>
              <a:gdLst/>
              <a:ahLst/>
              <a:cxnLst/>
              <a:rect l="l" t="t" r="r" b="b"/>
              <a:pathLst>
                <a:path w="1108075" h="1097280" extrusionOk="0">
                  <a:moveTo>
                    <a:pt x="553974" y="0"/>
                  </a:moveTo>
                  <a:lnTo>
                    <a:pt x="506176" y="2013"/>
                  </a:lnTo>
                  <a:lnTo>
                    <a:pt x="459507" y="7945"/>
                  </a:lnTo>
                  <a:lnTo>
                    <a:pt x="414133" y="17629"/>
                  </a:lnTo>
                  <a:lnTo>
                    <a:pt x="370221" y="30902"/>
                  </a:lnTo>
                  <a:lnTo>
                    <a:pt x="327936" y="47598"/>
                  </a:lnTo>
                  <a:lnTo>
                    <a:pt x="287445" y="67554"/>
                  </a:lnTo>
                  <a:lnTo>
                    <a:pt x="248915" y="90604"/>
                  </a:lnTo>
                  <a:lnTo>
                    <a:pt x="212512" y="116583"/>
                  </a:lnTo>
                  <a:lnTo>
                    <a:pt x="178401" y="145328"/>
                  </a:lnTo>
                  <a:lnTo>
                    <a:pt x="146750" y="176674"/>
                  </a:lnTo>
                  <a:lnTo>
                    <a:pt x="117725" y="210455"/>
                  </a:lnTo>
                  <a:lnTo>
                    <a:pt x="91491" y="246508"/>
                  </a:lnTo>
                  <a:lnTo>
                    <a:pt x="68216" y="284667"/>
                  </a:lnTo>
                  <a:lnTo>
                    <a:pt x="48065" y="324768"/>
                  </a:lnTo>
                  <a:lnTo>
                    <a:pt x="31205" y="366646"/>
                  </a:lnTo>
                  <a:lnTo>
                    <a:pt x="17802" y="410137"/>
                  </a:lnTo>
                  <a:lnTo>
                    <a:pt x="8023" y="455076"/>
                  </a:lnTo>
                  <a:lnTo>
                    <a:pt x="2033" y="501298"/>
                  </a:lnTo>
                  <a:lnTo>
                    <a:pt x="0" y="548639"/>
                  </a:lnTo>
                  <a:lnTo>
                    <a:pt x="2033" y="595981"/>
                  </a:lnTo>
                  <a:lnTo>
                    <a:pt x="8023" y="642203"/>
                  </a:lnTo>
                  <a:lnTo>
                    <a:pt x="17802" y="687142"/>
                  </a:lnTo>
                  <a:lnTo>
                    <a:pt x="31205" y="730633"/>
                  </a:lnTo>
                  <a:lnTo>
                    <a:pt x="48065" y="772511"/>
                  </a:lnTo>
                  <a:lnTo>
                    <a:pt x="68216" y="812612"/>
                  </a:lnTo>
                  <a:lnTo>
                    <a:pt x="91491" y="850771"/>
                  </a:lnTo>
                  <a:lnTo>
                    <a:pt x="117725" y="886824"/>
                  </a:lnTo>
                  <a:lnTo>
                    <a:pt x="146750" y="920605"/>
                  </a:lnTo>
                  <a:lnTo>
                    <a:pt x="178401" y="951951"/>
                  </a:lnTo>
                  <a:lnTo>
                    <a:pt x="212512" y="980696"/>
                  </a:lnTo>
                  <a:lnTo>
                    <a:pt x="248915" y="1006675"/>
                  </a:lnTo>
                  <a:lnTo>
                    <a:pt x="287445" y="1029725"/>
                  </a:lnTo>
                  <a:lnTo>
                    <a:pt x="327936" y="1049681"/>
                  </a:lnTo>
                  <a:lnTo>
                    <a:pt x="370221" y="1066377"/>
                  </a:lnTo>
                  <a:lnTo>
                    <a:pt x="414133" y="1079650"/>
                  </a:lnTo>
                  <a:lnTo>
                    <a:pt x="459507" y="1089334"/>
                  </a:lnTo>
                  <a:lnTo>
                    <a:pt x="506176" y="1095266"/>
                  </a:lnTo>
                  <a:lnTo>
                    <a:pt x="553974" y="1097279"/>
                  </a:lnTo>
                  <a:lnTo>
                    <a:pt x="601771" y="1095266"/>
                  </a:lnTo>
                  <a:lnTo>
                    <a:pt x="648440" y="1089334"/>
                  </a:lnTo>
                  <a:lnTo>
                    <a:pt x="693814" y="1079650"/>
                  </a:lnTo>
                  <a:lnTo>
                    <a:pt x="737726" y="1066377"/>
                  </a:lnTo>
                  <a:lnTo>
                    <a:pt x="780011" y="1049681"/>
                  </a:lnTo>
                  <a:lnTo>
                    <a:pt x="820502" y="1029725"/>
                  </a:lnTo>
                  <a:lnTo>
                    <a:pt x="859032" y="1006675"/>
                  </a:lnTo>
                  <a:lnTo>
                    <a:pt x="895435" y="980696"/>
                  </a:lnTo>
                  <a:lnTo>
                    <a:pt x="929546" y="951951"/>
                  </a:lnTo>
                  <a:lnTo>
                    <a:pt x="961197" y="920605"/>
                  </a:lnTo>
                  <a:lnTo>
                    <a:pt x="990222" y="886824"/>
                  </a:lnTo>
                  <a:lnTo>
                    <a:pt x="1016456" y="850771"/>
                  </a:lnTo>
                  <a:lnTo>
                    <a:pt x="1039731" y="812612"/>
                  </a:lnTo>
                  <a:lnTo>
                    <a:pt x="1059882" y="772511"/>
                  </a:lnTo>
                  <a:lnTo>
                    <a:pt x="1076742" y="730633"/>
                  </a:lnTo>
                  <a:lnTo>
                    <a:pt x="1090145" y="687142"/>
                  </a:lnTo>
                  <a:lnTo>
                    <a:pt x="1099924" y="642203"/>
                  </a:lnTo>
                  <a:lnTo>
                    <a:pt x="1105914" y="595981"/>
                  </a:lnTo>
                  <a:lnTo>
                    <a:pt x="1107948" y="548639"/>
                  </a:lnTo>
                  <a:lnTo>
                    <a:pt x="1105914" y="501298"/>
                  </a:lnTo>
                  <a:lnTo>
                    <a:pt x="1099924" y="455076"/>
                  </a:lnTo>
                  <a:lnTo>
                    <a:pt x="1090145" y="410137"/>
                  </a:lnTo>
                  <a:lnTo>
                    <a:pt x="1076742" y="366646"/>
                  </a:lnTo>
                  <a:lnTo>
                    <a:pt x="1059882" y="324768"/>
                  </a:lnTo>
                  <a:lnTo>
                    <a:pt x="1039731" y="284667"/>
                  </a:lnTo>
                  <a:lnTo>
                    <a:pt x="1016456" y="246508"/>
                  </a:lnTo>
                  <a:lnTo>
                    <a:pt x="990222" y="210455"/>
                  </a:lnTo>
                  <a:lnTo>
                    <a:pt x="961197" y="176674"/>
                  </a:lnTo>
                  <a:lnTo>
                    <a:pt x="929546" y="145328"/>
                  </a:lnTo>
                  <a:lnTo>
                    <a:pt x="895435" y="116583"/>
                  </a:lnTo>
                  <a:lnTo>
                    <a:pt x="859032" y="90604"/>
                  </a:lnTo>
                  <a:lnTo>
                    <a:pt x="820502" y="67554"/>
                  </a:lnTo>
                  <a:lnTo>
                    <a:pt x="780011" y="47598"/>
                  </a:lnTo>
                  <a:lnTo>
                    <a:pt x="737726" y="30902"/>
                  </a:lnTo>
                  <a:lnTo>
                    <a:pt x="693814" y="17629"/>
                  </a:lnTo>
                  <a:lnTo>
                    <a:pt x="648440" y="7945"/>
                  </a:lnTo>
                  <a:lnTo>
                    <a:pt x="601771" y="2013"/>
                  </a:lnTo>
                  <a:lnTo>
                    <a:pt x="553974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7487412" y="2415540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90" h="554989" extrusionOk="0">
                  <a:moveTo>
                    <a:pt x="277368" y="0"/>
                  </a:moveTo>
                  <a:lnTo>
                    <a:pt x="227517" y="4469"/>
                  </a:lnTo>
                  <a:lnTo>
                    <a:pt x="180595" y="17355"/>
                  </a:lnTo>
                  <a:lnTo>
                    <a:pt x="137385" y="37874"/>
                  </a:lnTo>
                  <a:lnTo>
                    <a:pt x="98673" y="65241"/>
                  </a:lnTo>
                  <a:lnTo>
                    <a:pt x="65241" y="98673"/>
                  </a:lnTo>
                  <a:lnTo>
                    <a:pt x="37874" y="137385"/>
                  </a:lnTo>
                  <a:lnTo>
                    <a:pt x="17355" y="180595"/>
                  </a:lnTo>
                  <a:lnTo>
                    <a:pt x="4469" y="227517"/>
                  </a:lnTo>
                  <a:lnTo>
                    <a:pt x="0" y="277368"/>
                  </a:lnTo>
                  <a:lnTo>
                    <a:pt x="4469" y="327218"/>
                  </a:lnTo>
                  <a:lnTo>
                    <a:pt x="17355" y="374140"/>
                  </a:lnTo>
                  <a:lnTo>
                    <a:pt x="37874" y="417350"/>
                  </a:lnTo>
                  <a:lnTo>
                    <a:pt x="65241" y="456062"/>
                  </a:lnTo>
                  <a:lnTo>
                    <a:pt x="98673" y="489494"/>
                  </a:lnTo>
                  <a:lnTo>
                    <a:pt x="137385" y="516861"/>
                  </a:lnTo>
                  <a:lnTo>
                    <a:pt x="180595" y="537380"/>
                  </a:lnTo>
                  <a:lnTo>
                    <a:pt x="227517" y="550266"/>
                  </a:lnTo>
                  <a:lnTo>
                    <a:pt x="277368" y="554736"/>
                  </a:lnTo>
                  <a:lnTo>
                    <a:pt x="327218" y="550266"/>
                  </a:lnTo>
                  <a:lnTo>
                    <a:pt x="374140" y="537380"/>
                  </a:lnTo>
                  <a:lnTo>
                    <a:pt x="417350" y="516861"/>
                  </a:lnTo>
                  <a:lnTo>
                    <a:pt x="456062" y="489494"/>
                  </a:lnTo>
                  <a:lnTo>
                    <a:pt x="489494" y="456062"/>
                  </a:lnTo>
                  <a:lnTo>
                    <a:pt x="516861" y="417350"/>
                  </a:lnTo>
                  <a:lnTo>
                    <a:pt x="537380" y="374140"/>
                  </a:lnTo>
                  <a:lnTo>
                    <a:pt x="550266" y="327218"/>
                  </a:lnTo>
                  <a:lnTo>
                    <a:pt x="554736" y="277368"/>
                  </a:lnTo>
                  <a:lnTo>
                    <a:pt x="550266" y="227517"/>
                  </a:lnTo>
                  <a:lnTo>
                    <a:pt x="537380" y="180595"/>
                  </a:lnTo>
                  <a:lnTo>
                    <a:pt x="516861" y="137385"/>
                  </a:lnTo>
                  <a:lnTo>
                    <a:pt x="489494" y="98673"/>
                  </a:lnTo>
                  <a:lnTo>
                    <a:pt x="456062" y="65241"/>
                  </a:lnTo>
                  <a:lnTo>
                    <a:pt x="417350" y="37874"/>
                  </a:lnTo>
                  <a:lnTo>
                    <a:pt x="374140" y="17355"/>
                  </a:lnTo>
                  <a:lnTo>
                    <a:pt x="327218" y="4469"/>
                  </a:lnTo>
                  <a:lnTo>
                    <a:pt x="277368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928" name="Google Shape;928;p37"/>
          <p:cNvSpPr txBox="1"/>
          <p:nvPr/>
        </p:nvSpPr>
        <p:spPr>
          <a:xfrm>
            <a:off x="1332721" y="4263680"/>
            <a:ext cx="1770380" cy="644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Laureati STEM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6933" marR="6773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(per 1000 abitanti tra i  20 e i 29 anni)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29" name="Google Shape;929;p37"/>
          <p:cNvSpPr txBox="1"/>
          <p:nvPr/>
        </p:nvSpPr>
        <p:spPr>
          <a:xfrm>
            <a:off x="3814225" y="4263675"/>
            <a:ext cx="21519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con high formal  education (16-24 anni)  con competenze digitali  avanzate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30" name="Google Shape;930;p37"/>
          <p:cNvSpPr txBox="1"/>
          <p:nvPr/>
        </p:nvSpPr>
        <p:spPr>
          <a:xfrm>
            <a:off x="6194890" y="4263680"/>
            <a:ext cx="2230653" cy="63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Divario di genere tra  individui con high formal  education con competenze  digitali avanzate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>
            <a:off x="4078224" y="1358768"/>
            <a:ext cx="1802722" cy="1995762"/>
            <a:chOff x="3058667" y="1473708"/>
            <a:chExt cx="1352042" cy="1496822"/>
          </a:xfrm>
        </p:grpSpPr>
        <p:sp>
          <p:nvSpPr>
            <p:cNvPr id="932" name="Google Shape;932;p37"/>
            <p:cNvSpPr/>
            <p:nvPr/>
          </p:nvSpPr>
          <p:spPr>
            <a:xfrm>
              <a:off x="3058667" y="1473708"/>
              <a:ext cx="1106805" cy="1097280"/>
            </a:xfrm>
            <a:custGeom>
              <a:avLst/>
              <a:gdLst/>
              <a:ahLst/>
              <a:cxnLst/>
              <a:rect l="l" t="t" r="r" b="b"/>
              <a:pathLst>
                <a:path w="1106804" h="1097280" extrusionOk="0">
                  <a:moveTo>
                    <a:pt x="553211" y="0"/>
                  </a:moveTo>
                  <a:lnTo>
                    <a:pt x="505474" y="2013"/>
                  </a:lnTo>
                  <a:lnTo>
                    <a:pt x="458865" y="7945"/>
                  </a:lnTo>
                  <a:lnTo>
                    <a:pt x="413550" y="17629"/>
                  </a:lnTo>
                  <a:lnTo>
                    <a:pt x="369696" y="30902"/>
                  </a:lnTo>
                  <a:lnTo>
                    <a:pt x="327468" y="47598"/>
                  </a:lnTo>
                  <a:lnTo>
                    <a:pt x="287032" y="67554"/>
                  </a:lnTo>
                  <a:lnTo>
                    <a:pt x="248555" y="90604"/>
                  </a:lnTo>
                  <a:lnTo>
                    <a:pt x="212203" y="116583"/>
                  </a:lnTo>
                  <a:lnTo>
                    <a:pt x="178140" y="145328"/>
                  </a:lnTo>
                  <a:lnTo>
                    <a:pt x="146534" y="176674"/>
                  </a:lnTo>
                  <a:lnTo>
                    <a:pt x="117550" y="210455"/>
                  </a:lnTo>
                  <a:lnTo>
                    <a:pt x="91355" y="246508"/>
                  </a:lnTo>
                  <a:lnTo>
                    <a:pt x="68114" y="284667"/>
                  </a:lnTo>
                  <a:lnTo>
                    <a:pt x="47993" y="324768"/>
                  </a:lnTo>
                  <a:lnTo>
                    <a:pt x="31158" y="366646"/>
                  </a:lnTo>
                  <a:lnTo>
                    <a:pt x="17775" y="410137"/>
                  </a:lnTo>
                  <a:lnTo>
                    <a:pt x="8010" y="455076"/>
                  </a:lnTo>
                  <a:lnTo>
                    <a:pt x="2030" y="501298"/>
                  </a:lnTo>
                  <a:lnTo>
                    <a:pt x="0" y="548639"/>
                  </a:lnTo>
                  <a:lnTo>
                    <a:pt x="2030" y="595981"/>
                  </a:lnTo>
                  <a:lnTo>
                    <a:pt x="8010" y="642203"/>
                  </a:lnTo>
                  <a:lnTo>
                    <a:pt x="17775" y="687142"/>
                  </a:lnTo>
                  <a:lnTo>
                    <a:pt x="31158" y="730633"/>
                  </a:lnTo>
                  <a:lnTo>
                    <a:pt x="47993" y="772511"/>
                  </a:lnTo>
                  <a:lnTo>
                    <a:pt x="68114" y="812612"/>
                  </a:lnTo>
                  <a:lnTo>
                    <a:pt x="91355" y="850771"/>
                  </a:lnTo>
                  <a:lnTo>
                    <a:pt x="117550" y="886824"/>
                  </a:lnTo>
                  <a:lnTo>
                    <a:pt x="146534" y="920605"/>
                  </a:lnTo>
                  <a:lnTo>
                    <a:pt x="178140" y="951951"/>
                  </a:lnTo>
                  <a:lnTo>
                    <a:pt x="212203" y="980696"/>
                  </a:lnTo>
                  <a:lnTo>
                    <a:pt x="248555" y="1006675"/>
                  </a:lnTo>
                  <a:lnTo>
                    <a:pt x="287032" y="1029725"/>
                  </a:lnTo>
                  <a:lnTo>
                    <a:pt x="327468" y="1049681"/>
                  </a:lnTo>
                  <a:lnTo>
                    <a:pt x="369696" y="1066377"/>
                  </a:lnTo>
                  <a:lnTo>
                    <a:pt x="413550" y="1079650"/>
                  </a:lnTo>
                  <a:lnTo>
                    <a:pt x="458865" y="1089334"/>
                  </a:lnTo>
                  <a:lnTo>
                    <a:pt x="505474" y="1095266"/>
                  </a:lnTo>
                  <a:lnTo>
                    <a:pt x="553211" y="1097279"/>
                  </a:lnTo>
                  <a:lnTo>
                    <a:pt x="600949" y="1095266"/>
                  </a:lnTo>
                  <a:lnTo>
                    <a:pt x="647558" y="1089334"/>
                  </a:lnTo>
                  <a:lnTo>
                    <a:pt x="692873" y="1079650"/>
                  </a:lnTo>
                  <a:lnTo>
                    <a:pt x="736727" y="1066377"/>
                  </a:lnTo>
                  <a:lnTo>
                    <a:pt x="778955" y="1049681"/>
                  </a:lnTo>
                  <a:lnTo>
                    <a:pt x="819391" y="1029725"/>
                  </a:lnTo>
                  <a:lnTo>
                    <a:pt x="857868" y="1006675"/>
                  </a:lnTo>
                  <a:lnTo>
                    <a:pt x="894220" y="980696"/>
                  </a:lnTo>
                  <a:lnTo>
                    <a:pt x="928283" y="951951"/>
                  </a:lnTo>
                  <a:lnTo>
                    <a:pt x="959889" y="920605"/>
                  </a:lnTo>
                  <a:lnTo>
                    <a:pt x="988873" y="886824"/>
                  </a:lnTo>
                  <a:lnTo>
                    <a:pt x="1015068" y="850771"/>
                  </a:lnTo>
                  <a:lnTo>
                    <a:pt x="1038309" y="812612"/>
                  </a:lnTo>
                  <a:lnTo>
                    <a:pt x="1058430" y="772511"/>
                  </a:lnTo>
                  <a:lnTo>
                    <a:pt x="1075265" y="730633"/>
                  </a:lnTo>
                  <a:lnTo>
                    <a:pt x="1088648" y="687142"/>
                  </a:lnTo>
                  <a:lnTo>
                    <a:pt x="1098413" y="642203"/>
                  </a:lnTo>
                  <a:lnTo>
                    <a:pt x="1104393" y="595981"/>
                  </a:lnTo>
                  <a:lnTo>
                    <a:pt x="1106423" y="548639"/>
                  </a:lnTo>
                  <a:lnTo>
                    <a:pt x="1104393" y="501298"/>
                  </a:lnTo>
                  <a:lnTo>
                    <a:pt x="1098413" y="455076"/>
                  </a:lnTo>
                  <a:lnTo>
                    <a:pt x="1088648" y="410137"/>
                  </a:lnTo>
                  <a:lnTo>
                    <a:pt x="1075265" y="366646"/>
                  </a:lnTo>
                  <a:lnTo>
                    <a:pt x="1058430" y="324768"/>
                  </a:lnTo>
                  <a:lnTo>
                    <a:pt x="1038309" y="284667"/>
                  </a:lnTo>
                  <a:lnTo>
                    <a:pt x="1015068" y="246508"/>
                  </a:lnTo>
                  <a:lnTo>
                    <a:pt x="988873" y="210455"/>
                  </a:lnTo>
                  <a:lnTo>
                    <a:pt x="959889" y="176674"/>
                  </a:lnTo>
                  <a:lnTo>
                    <a:pt x="928283" y="145328"/>
                  </a:lnTo>
                  <a:lnTo>
                    <a:pt x="894220" y="116583"/>
                  </a:lnTo>
                  <a:lnTo>
                    <a:pt x="857868" y="90604"/>
                  </a:lnTo>
                  <a:lnTo>
                    <a:pt x="819391" y="67554"/>
                  </a:lnTo>
                  <a:lnTo>
                    <a:pt x="778955" y="47598"/>
                  </a:lnTo>
                  <a:lnTo>
                    <a:pt x="736727" y="30902"/>
                  </a:lnTo>
                  <a:lnTo>
                    <a:pt x="692873" y="17629"/>
                  </a:lnTo>
                  <a:lnTo>
                    <a:pt x="647558" y="7945"/>
                  </a:lnTo>
                  <a:lnTo>
                    <a:pt x="600949" y="2013"/>
                  </a:lnTo>
                  <a:lnTo>
                    <a:pt x="553211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>
              <a:off x="3855719" y="2415540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89" h="554989" extrusionOk="0">
                  <a:moveTo>
                    <a:pt x="277367" y="0"/>
                  </a:moveTo>
                  <a:lnTo>
                    <a:pt x="227517" y="4469"/>
                  </a:lnTo>
                  <a:lnTo>
                    <a:pt x="180595" y="17355"/>
                  </a:lnTo>
                  <a:lnTo>
                    <a:pt x="137385" y="37874"/>
                  </a:lnTo>
                  <a:lnTo>
                    <a:pt x="98673" y="65241"/>
                  </a:lnTo>
                  <a:lnTo>
                    <a:pt x="65241" y="98673"/>
                  </a:lnTo>
                  <a:lnTo>
                    <a:pt x="37874" y="137385"/>
                  </a:lnTo>
                  <a:lnTo>
                    <a:pt x="17355" y="180595"/>
                  </a:lnTo>
                  <a:lnTo>
                    <a:pt x="4469" y="227517"/>
                  </a:lnTo>
                  <a:lnTo>
                    <a:pt x="0" y="277368"/>
                  </a:lnTo>
                  <a:lnTo>
                    <a:pt x="4469" y="327218"/>
                  </a:lnTo>
                  <a:lnTo>
                    <a:pt x="17355" y="374140"/>
                  </a:lnTo>
                  <a:lnTo>
                    <a:pt x="37874" y="417350"/>
                  </a:lnTo>
                  <a:lnTo>
                    <a:pt x="65241" y="456062"/>
                  </a:lnTo>
                  <a:lnTo>
                    <a:pt x="98673" y="489494"/>
                  </a:lnTo>
                  <a:lnTo>
                    <a:pt x="137385" y="516861"/>
                  </a:lnTo>
                  <a:lnTo>
                    <a:pt x="180595" y="537380"/>
                  </a:lnTo>
                  <a:lnTo>
                    <a:pt x="227517" y="550266"/>
                  </a:lnTo>
                  <a:lnTo>
                    <a:pt x="277367" y="554736"/>
                  </a:lnTo>
                  <a:lnTo>
                    <a:pt x="327218" y="550266"/>
                  </a:lnTo>
                  <a:lnTo>
                    <a:pt x="374140" y="537380"/>
                  </a:lnTo>
                  <a:lnTo>
                    <a:pt x="417350" y="516861"/>
                  </a:lnTo>
                  <a:lnTo>
                    <a:pt x="456062" y="489494"/>
                  </a:lnTo>
                  <a:lnTo>
                    <a:pt x="489494" y="456062"/>
                  </a:lnTo>
                  <a:lnTo>
                    <a:pt x="516861" y="417350"/>
                  </a:lnTo>
                  <a:lnTo>
                    <a:pt x="537380" y="374140"/>
                  </a:lnTo>
                  <a:lnTo>
                    <a:pt x="550266" y="327218"/>
                  </a:lnTo>
                  <a:lnTo>
                    <a:pt x="554735" y="277368"/>
                  </a:lnTo>
                  <a:lnTo>
                    <a:pt x="550266" y="227517"/>
                  </a:lnTo>
                  <a:lnTo>
                    <a:pt x="537380" y="180595"/>
                  </a:lnTo>
                  <a:lnTo>
                    <a:pt x="516861" y="137385"/>
                  </a:lnTo>
                  <a:lnTo>
                    <a:pt x="489494" y="98673"/>
                  </a:lnTo>
                  <a:lnTo>
                    <a:pt x="456062" y="65241"/>
                  </a:lnTo>
                  <a:lnTo>
                    <a:pt x="417350" y="37874"/>
                  </a:lnTo>
                  <a:lnTo>
                    <a:pt x="374140" y="17355"/>
                  </a:lnTo>
                  <a:lnTo>
                    <a:pt x="327218" y="4469"/>
                  </a:lnTo>
                  <a:lnTo>
                    <a:pt x="277367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934" name="Google Shape;934;p37"/>
          <p:cNvSpPr txBox="1"/>
          <p:nvPr/>
        </p:nvSpPr>
        <p:spPr>
          <a:xfrm>
            <a:off x="1732978" y="1582771"/>
            <a:ext cx="13152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22</a:t>
            </a:r>
            <a:endParaRPr sz="6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935" name="Google Shape;935;p37"/>
          <p:cNvGrpSpPr/>
          <p:nvPr/>
        </p:nvGrpSpPr>
        <p:grpSpPr>
          <a:xfrm>
            <a:off x="6467855" y="1358768"/>
            <a:ext cx="1835573" cy="1995762"/>
            <a:chOff x="4850891" y="1473708"/>
            <a:chExt cx="1376680" cy="1496822"/>
          </a:xfrm>
        </p:grpSpPr>
        <p:sp>
          <p:nvSpPr>
            <p:cNvPr id="936" name="Google Shape;936;p37"/>
            <p:cNvSpPr/>
            <p:nvPr/>
          </p:nvSpPr>
          <p:spPr>
            <a:xfrm>
              <a:off x="4850891" y="1473708"/>
              <a:ext cx="1106805" cy="1097280"/>
            </a:xfrm>
            <a:custGeom>
              <a:avLst/>
              <a:gdLst/>
              <a:ahLst/>
              <a:cxnLst/>
              <a:rect l="l" t="t" r="r" b="b"/>
              <a:pathLst>
                <a:path w="1106804" h="1097280" extrusionOk="0">
                  <a:moveTo>
                    <a:pt x="553212" y="0"/>
                  </a:moveTo>
                  <a:lnTo>
                    <a:pt x="505474" y="2013"/>
                  </a:lnTo>
                  <a:lnTo>
                    <a:pt x="458865" y="7945"/>
                  </a:lnTo>
                  <a:lnTo>
                    <a:pt x="413550" y="17629"/>
                  </a:lnTo>
                  <a:lnTo>
                    <a:pt x="369696" y="30902"/>
                  </a:lnTo>
                  <a:lnTo>
                    <a:pt x="327468" y="47598"/>
                  </a:lnTo>
                  <a:lnTo>
                    <a:pt x="287032" y="67554"/>
                  </a:lnTo>
                  <a:lnTo>
                    <a:pt x="248555" y="90604"/>
                  </a:lnTo>
                  <a:lnTo>
                    <a:pt x="212203" y="116583"/>
                  </a:lnTo>
                  <a:lnTo>
                    <a:pt x="178140" y="145328"/>
                  </a:lnTo>
                  <a:lnTo>
                    <a:pt x="146534" y="176674"/>
                  </a:lnTo>
                  <a:lnTo>
                    <a:pt x="117550" y="210455"/>
                  </a:lnTo>
                  <a:lnTo>
                    <a:pt x="91355" y="246508"/>
                  </a:lnTo>
                  <a:lnTo>
                    <a:pt x="68114" y="284667"/>
                  </a:lnTo>
                  <a:lnTo>
                    <a:pt x="47993" y="324768"/>
                  </a:lnTo>
                  <a:lnTo>
                    <a:pt x="31158" y="366646"/>
                  </a:lnTo>
                  <a:lnTo>
                    <a:pt x="17775" y="410137"/>
                  </a:lnTo>
                  <a:lnTo>
                    <a:pt x="8010" y="455076"/>
                  </a:lnTo>
                  <a:lnTo>
                    <a:pt x="2030" y="501298"/>
                  </a:lnTo>
                  <a:lnTo>
                    <a:pt x="0" y="548639"/>
                  </a:lnTo>
                  <a:lnTo>
                    <a:pt x="2030" y="595981"/>
                  </a:lnTo>
                  <a:lnTo>
                    <a:pt x="8010" y="642203"/>
                  </a:lnTo>
                  <a:lnTo>
                    <a:pt x="17775" y="687142"/>
                  </a:lnTo>
                  <a:lnTo>
                    <a:pt x="31158" y="730633"/>
                  </a:lnTo>
                  <a:lnTo>
                    <a:pt x="47993" y="772511"/>
                  </a:lnTo>
                  <a:lnTo>
                    <a:pt x="68114" y="812612"/>
                  </a:lnTo>
                  <a:lnTo>
                    <a:pt x="91355" y="850771"/>
                  </a:lnTo>
                  <a:lnTo>
                    <a:pt x="117550" y="886824"/>
                  </a:lnTo>
                  <a:lnTo>
                    <a:pt x="146534" y="920605"/>
                  </a:lnTo>
                  <a:lnTo>
                    <a:pt x="178140" y="951951"/>
                  </a:lnTo>
                  <a:lnTo>
                    <a:pt x="212203" y="980696"/>
                  </a:lnTo>
                  <a:lnTo>
                    <a:pt x="248555" y="1006675"/>
                  </a:lnTo>
                  <a:lnTo>
                    <a:pt x="287032" y="1029725"/>
                  </a:lnTo>
                  <a:lnTo>
                    <a:pt x="327468" y="1049681"/>
                  </a:lnTo>
                  <a:lnTo>
                    <a:pt x="369696" y="1066377"/>
                  </a:lnTo>
                  <a:lnTo>
                    <a:pt x="413550" y="1079650"/>
                  </a:lnTo>
                  <a:lnTo>
                    <a:pt x="458865" y="1089334"/>
                  </a:lnTo>
                  <a:lnTo>
                    <a:pt x="505474" y="1095266"/>
                  </a:lnTo>
                  <a:lnTo>
                    <a:pt x="553212" y="1097279"/>
                  </a:lnTo>
                  <a:lnTo>
                    <a:pt x="600949" y="1095266"/>
                  </a:lnTo>
                  <a:lnTo>
                    <a:pt x="647558" y="1089334"/>
                  </a:lnTo>
                  <a:lnTo>
                    <a:pt x="692873" y="1079650"/>
                  </a:lnTo>
                  <a:lnTo>
                    <a:pt x="736727" y="1066377"/>
                  </a:lnTo>
                  <a:lnTo>
                    <a:pt x="778955" y="1049681"/>
                  </a:lnTo>
                  <a:lnTo>
                    <a:pt x="819391" y="1029725"/>
                  </a:lnTo>
                  <a:lnTo>
                    <a:pt x="857868" y="1006675"/>
                  </a:lnTo>
                  <a:lnTo>
                    <a:pt x="894220" y="980696"/>
                  </a:lnTo>
                  <a:lnTo>
                    <a:pt x="928283" y="951951"/>
                  </a:lnTo>
                  <a:lnTo>
                    <a:pt x="959889" y="920605"/>
                  </a:lnTo>
                  <a:lnTo>
                    <a:pt x="988873" y="886824"/>
                  </a:lnTo>
                  <a:lnTo>
                    <a:pt x="1015068" y="850771"/>
                  </a:lnTo>
                  <a:lnTo>
                    <a:pt x="1038309" y="812612"/>
                  </a:lnTo>
                  <a:lnTo>
                    <a:pt x="1058430" y="772511"/>
                  </a:lnTo>
                  <a:lnTo>
                    <a:pt x="1075265" y="730633"/>
                  </a:lnTo>
                  <a:lnTo>
                    <a:pt x="1088648" y="687142"/>
                  </a:lnTo>
                  <a:lnTo>
                    <a:pt x="1098413" y="642203"/>
                  </a:lnTo>
                  <a:lnTo>
                    <a:pt x="1104393" y="595981"/>
                  </a:lnTo>
                  <a:lnTo>
                    <a:pt x="1106424" y="548639"/>
                  </a:lnTo>
                  <a:lnTo>
                    <a:pt x="1104393" y="501298"/>
                  </a:lnTo>
                  <a:lnTo>
                    <a:pt x="1098413" y="455076"/>
                  </a:lnTo>
                  <a:lnTo>
                    <a:pt x="1088648" y="410137"/>
                  </a:lnTo>
                  <a:lnTo>
                    <a:pt x="1075265" y="366646"/>
                  </a:lnTo>
                  <a:lnTo>
                    <a:pt x="1058430" y="324768"/>
                  </a:lnTo>
                  <a:lnTo>
                    <a:pt x="1038309" y="284667"/>
                  </a:lnTo>
                  <a:lnTo>
                    <a:pt x="1015068" y="246508"/>
                  </a:lnTo>
                  <a:lnTo>
                    <a:pt x="988873" y="210455"/>
                  </a:lnTo>
                  <a:lnTo>
                    <a:pt x="959889" y="176674"/>
                  </a:lnTo>
                  <a:lnTo>
                    <a:pt x="928283" y="145328"/>
                  </a:lnTo>
                  <a:lnTo>
                    <a:pt x="894220" y="116583"/>
                  </a:lnTo>
                  <a:lnTo>
                    <a:pt x="857868" y="90604"/>
                  </a:lnTo>
                  <a:lnTo>
                    <a:pt x="819391" y="67554"/>
                  </a:lnTo>
                  <a:lnTo>
                    <a:pt x="778955" y="47598"/>
                  </a:lnTo>
                  <a:lnTo>
                    <a:pt x="736727" y="30902"/>
                  </a:lnTo>
                  <a:lnTo>
                    <a:pt x="692873" y="17629"/>
                  </a:lnTo>
                  <a:lnTo>
                    <a:pt x="647558" y="7945"/>
                  </a:lnTo>
                  <a:lnTo>
                    <a:pt x="600949" y="2013"/>
                  </a:lnTo>
                  <a:lnTo>
                    <a:pt x="553212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5673851" y="2415540"/>
              <a:ext cx="553720" cy="554990"/>
            </a:xfrm>
            <a:custGeom>
              <a:avLst/>
              <a:gdLst/>
              <a:ahLst/>
              <a:cxnLst/>
              <a:rect l="l" t="t" r="r" b="b"/>
              <a:pathLst>
                <a:path w="553720" h="554989" extrusionOk="0">
                  <a:moveTo>
                    <a:pt x="276606" y="0"/>
                  </a:moveTo>
                  <a:lnTo>
                    <a:pt x="226881" y="4469"/>
                  </a:lnTo>
                  <a:lnTo>
                    <a:pt x="180082" y="17355"/>
                  </a:lnTo>
                  <a:lnTo>
                    <a:pt x="136990" y="37874"/>
                  </a:lnTo>
                  <a:lnTo>
                    <a:pt x="98385" y="65241"/>
                  </a:lnTo>
                  <a:lnTo>
                    <a:pt x="65049" y="98673"/>
                  </a:lnTo>
                  <a:lnTo>
                    <a:pt x="37761" y="137385"/>
                  </a:lnTo>
                  <a:lnTo>
                    <a:pt x="17303" y="180595"/>
                  </a:lnTo>
                  <a:lnTo>
                    <a:pt x="4455" y="227517"/>
                  </a:lnTo>
                  <a:lnTo>
                    <a:pt x="0" y="277368"/>
                  </a:lnTo>
                  <a:lnTo>
                    <a:pt x="4455" y="327218"/>
                  </a:lnTo>
                  <a:lnTo>
                    <a:pt x="17303" y="374140"/>
                  </a:lnTo>
                  <a:lnTo>
                    <a:pt x="37761" y="417350"/>
                  </a:lnTo>
                  <a:lnTo>
                    <a:pt x="65049" y="456062"/>
                  </a:lnTo>
                  <a:lnTo>
                    <a:pt x="98385" y="489494"/>
                  </a:lnTo>
                  <a:lnTo>
                    <a:pt x="136990" y="516861"/>
                  </a:lnTo>
                  <a:lnTo>
                    <a:pt x="180082" y="537380"/>
                  </a:lnTo>
                  <a:lnTo>
                    <a:pt x="226881" y="550266"/>
                  </a:lnTo>
                  <a:lnTo>
                    <a:pt x="276606" y="554736"/>
                  </a:lnTo>
                  <a:lnTo>
                    <a:pt x="326330" y="550266"/>
                  </a:lnTo>
                  <a:lnTo>
                    <a:pt x="373129" y="537380"/>
                  </a:lnTo>
                  <a:lnTo>
                    <a:pt x="416221" y="516861"/>
                  </a:lnTo>
                  <a:lnTo>
                    <a:pt x="454826" y="489494"/>
                  </a:lnTo>
                  <a:lnTo>
                    <a:pt x="488162" y="456062"/>
                  </a:lnTo>
                  <a:lnTo>
                    <a:pt x="515450" y="417350"/>
                  </a:lnTo>
                  <a:lnTo>
                    <a:pt x="535908" y="374140"/>
                  </a:lnTo>
                  <a:lnTo>
                    <a:pt x="548756" y="327218"/>
                  </a:lnTo>
                  <a:lnTo>
                    <a:pt x="553212" y="277368"/>
                  </a:lnTo>
                  <a:lnTo>
                    <a:pt x="548756" y="227517"/>
                  </a:lnTo>
                  <a:lnTo>
                    <a:pt x="535908" y="180595"/>
                  </a:lnTo>
                  <a:lnTo>
                    <a:pt x="515450" y="137385"/>
                  </a:lnTo>
                  <a:lnTo>
                    <a:pt x="488162" y="98673"/>
                  </a:lnTo>
                  <a:lnTo>
                    <a:pt x="454826" y="65241"/>
                  </a:lnTo>
                  <a:lnTo>
                    <a:pt x="416221" y="37874"/>
                  </a:lnTo>
                  <a:lnTo>
                    <a:pt x="373129" y="17355"/>
                  </a:lnTo>
                  <a:lnTo>
                    <a:pt x="326330" y="4469"/>
                  </a:lnTo>
                  <a:lnTo>
                    <a:pt x="276606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938" name="Google Shape;938;p37"/>
          <p:cNvSpPr txBox="1"/>
          <p:nvPr/>
        </p:nvSpPr>
        <p:spPr>
          <a:xfrm>
            <a:off x="6436579" y="1599976"/>
            <a:ext cx="1550332" cy="93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7%</a:t>
            </a:r>
            <a:endParaRPr sz="6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39" name="Google Shape;939;p37"/>
          <p:cNvSpPr txBox="1"/>
          <p:nvPr/>
        </p:nvSpPr>
        <p:spPr>
          <a:xfrm>
            <a:off x="8747380" y="4263680"/>
            <a:ext cx="1916007" cy="63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tra i 20 e i 24 anni che utilizzano internet per finalità educative 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0" name="Google Shape;940;p37"/>
          <p:cNvSpPr txBox="1"/>
          <p:nvPr/>
        </p:nvSpPr>
        <p:spPr>
          <a:xfrm>
            <a:off x="1318903" y="5167378"/>
            <a:ext cx="77978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1" name="Google Shape;941;p37"/>
          <p:cNvSpPr txBox="1"/>
          <p:nvPr/>
        </p:nvSpPr>
        <p:spPr>
          <a:xfrm>
            <a:off x="1318902" y="5349734"/>
            <a:ext cx="9213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2" name="Google Shape;942;p37"/>
          <p:cNvSpPr txBox="1"/>
          <p:nvPr/>
        </p:nvSpPr>
        <p:spPr>
          <a:xfrm>
            <a:off x="3823885" y="5167378"/>
            <a:ext cx="78232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3" name="Google Shape;943;p37"/>
          <p:cNvSpPr txBox="1"/>
          <p:nvPr/>
        </p:nvSpPr>
        <p:spPr>
          <a:xfrm>
            <a:off x="3823885" y="5349735"/>
            <a:ext cx="9213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</a:t>
            </a:r>
            <a:r>
              <a:rPr lang="it-IT" sz="2400" b="1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333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4" name="Google Shape;944;p37"/>
          <p:cNvSpPr txBox="1"/>
          <p:nvPr/>
        </p:nvSpPr>
        <p:spPr>
          <a:xfrm>
            <a:off x="6223001" y="5167378"/>
            <a:ext cx="77978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5" name="Google Shape;945;p37"/>
          <p:cNvSpPr txBox="1"/>
          <p:nvPr/>
        </p:nvSpPr>
        <p:spPr>
          <a:xfrm>
            <a:off x="6223000" y="5349734"/>
            <a:ext cx="795867" cy="63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6" name="Google Shape;946;p37"/>
          <p:cNvSpPr txBox="1"/>
          <p:nvPr/>
        </p:nvSpPr>
        <p:spPr>
          <a:xfrm>
            <a:off x="8779044" y="5167378"/>
            <a:ext cx="77978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7" name="Google Shape;947;p37"/>
          <p:cNvSpPr txBox="1"/>
          <p:nvPr/>
        </p:nvSpPr>
        <p:spPr>
          <a:xfrm>
            <a:off x="8779043" y="5349734"/>
            <a:ext cx="7959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1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8" name="Google Shape;948;p37"/>
          <p:cNvSpPr txBox="1"/>
          <p:nvPr/>
        </p:nvSpPr>
        <p:spPr>
          <a:xfrm>
            <a:off x="2696123" y="2704853"/>
            <a:ext cx="757851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16,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9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r>
              <a:rPr lang="it-IT" sz="11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49" name="Google Shape;949;p37"/>
          <p:cNvSpPr txBox="1"/>
          <p:nvPr/>
        </p:nvSpPr>
        <p:spPr>
          <a:xfrm>
            <a:off x="1907756" y="3683914"/>
            <a:ext cx="17703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+0,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5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dal 201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50" name="Google Shape;950;p37"/>
          <p:cNvSpPr txBox="1"/>
          <p:nvPr/>
        </p:nvSpPr>
        <p:spPr>
          <a:xfrm>
            <a:off x="4178301" y="1613576"/>
            <a:ext cx="14382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78%</a:t>
            </a:r>
            <a:endParaRPr sz="6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51" name="Google Shape;951;p37"/>
          <p:cNvSpPr txBox="1"/>
          <p:nvPr/>
        </p:nvSpPr>
        <p:spPr>
          <a:xfrm>
            <a:off x="5065479" y="2707523"/>
            <a:ext cx="905086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52" name="Google Shape;952;p3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21015" y="3530669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37"/>
          <p:cNvSpPr txBox="1"/>
          <p:nvPr/>
        </p:nvSpPr>
        <p:spPr>
          <a:xfrm>
            <a:off x="4452621" y="3683914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-16% dal 2019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54" name="Google Shape;954;p37"/>
          <p:cNvSpPr txBox="1"/>
          <p:nvPr/>
        </p:nvSpPr>
        <p:spPr>
          <a:xfrm>
            <a:off x="7595907" y="2712163"/>
            <a:ext cx="693923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55" name="Google Shape;955;p37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426799" y="3509539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37"/>
          <p:cNvSpPr txBox="1"/>
          <p:nvPr/>
        </p:nvSpPr>
        <p:spPr>
          <a:xfrm>
            <a:off x="7058405" y="3683914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-3%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57" name="Google Shape;957;p37"/>
          <p:cNvSpPr txBox="1"/>
          <p:nvPr/>
        </p:nvSpPr>
        <p:spPr>
          <a:xfrm>
            <a:off x="8860853" y="1618210"/>
            <a:ext cx="1550332" cy="93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70%</a:t>
            </a:r>
            <a:endParaRPr sz="6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58" name="Google Shape;958;p37"/>
          <p:cNvSpPr txBox="1"/>
          <p:nvPr/>
        </p:nvSpPr>
        <p:spPr>
          <a:xfrm>
            <a:off x="10021210" y="2704051"/>
            <a:ext cx="693923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</a:t>
            </a:r>
            <a:r>
              <a:rPr lang="it-IT" sz="11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59" name="Google Shape;959;p37"/>
          <p:cNvSpPr txBox="1"/>
          <p:nvPr/>
        </p:nvSpPr>
        <p:spPr>
          <a:xfrm>
            <a:off x="9433021" y="3683914"/>
            <a:ext cx="17703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-5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% dal 20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21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960" name="Google Shape;960;p37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1332721" y="3489937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37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pic>
        <p:nvPicPr>
          <p:cNvPr id="963" name="Google Shape;963;p3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11215" y="3493244"/>
            <a:ext cx="631606" cy="63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8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Formazione superiore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Quadro generale delle azioni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aphicFrame>
        <p:nvGraphicFramePr>
          <p:cNvPr id="972" name="Google Shape;972;p38"/>
          <p:cNvGraphicFramePr/>
          <p:nvPr>
            <p:extLst>
              <p:ext uri="{D42A27DB-BD31-4B8C-83A1-F6EECF244321}">
                <p14:modId xmlns:p14="http://schemas.microsoft.com/office/powerpoint/2010/main" val="1345865305"/>
              </p:ext>
            </p:extLst>
          </p:nvPr>
        </p:nvGraphicFramePr>
        <p:xfrm>
          <a:off x="525509" y="737797"/>
          <a:ext cx="11091125" cy="566026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91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2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Linea di intervento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0" u="none" strike="noStrike" cap="none">
                        <a:solidFill>
                          <a:srgbClr val="0066CC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Azioni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Potenziamento del capitale umano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Reclutamento di ricercatori in ambito ICT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Collaborazione tra Scuola e Università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#2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Sostegno agli studenti e alle studentesse per l’iscrizione ai corsi di studio in ambito STEM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#3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Piani di orientamento universitario in ambito STEM per gli studenti e le studentesse delle scuole superiori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Potenziamento della cultura digitale dei docenti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#4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Digital life education per docenti universitari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#5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Integrazione tra le università e le aziende per lo sviluppo delle competenze digitali tramite la mobilità tra Atenei, Enti di Ricerca e Imprese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4.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Adeguamento programmi e metodologie di erogazione della didattica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5.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Portafoglio digitale, con traiettorie orizzontali e verticali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6.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Percorsi formativi online, blended learning e percorsi flessibili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#6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Potenziamento delle capacità di produzione del valore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7.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Integrazione del portafoglio digitale nei percorsi formativi esistenti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i="0" u="none" strike="noStrike" cap="none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i="0" u="none" strike="noStrike" cap="none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8.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Piattaforme di Open education per la condivisione di infrastrutture e capitale umano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9.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Potenziamento corsi di studio in sinergia con industrie e scuola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#7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Professional higher education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#8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Centro Nazionale su simulazione, calcolo e alte prestazioni 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#9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Scuola Superiore di Specializzazione in Telecomunicazioni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10.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Percorsi formativi orientati alla ricerca industriale e all’innovazione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#10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Percorsi integrati Ricerca, Formazione e Lavoro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11.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Discipline ICT abilitanti per la trasformazione digitale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#11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Dottorati in ambito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73" name="Google Shape;973;p38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" name="Google Shape;980;p39"/>
          <p:cNvPicPr preferRelativeResize="0"/>
          <p:nvPr/>
        </p:nvPicPr>
        <p:blipFill rotWithShape="1">
          <a:blip r:embed="rId3">
            <a:alphaModFix amt="35000"/>
          </a:blip>
          <a:srcRect t="22909" r="-1181"/>
          <a:stretch/>
        </p:blipFill>
        <p:spPr>
          <a:xfrm>
            <a:off x="-3377" y="1554600"/>
            <a:ext cx="12195377" cy="52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39"/>
          <p:cNvSpPr/>
          <p:nvPr/>
        </p:nvSpPr>
        <p:spPr>
          <a:xfrm>
            <a:off x="3863500" y="1647900"/>
            <a:ext cx="6823500" cy="3435900"/>
          </a:xfrm>
          <a:prstGeom prst="roundRect">
            <a:avLst>
              <a:gd name="adj" fmla="val 29012"/>
            </a:avLst>
          </a:prstGeom>
          <a:solidFill>
            <a:srgbClr val="489EBB">
              <a:alpha val="415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82" name="Google Shape;982;p39"/>
          <p:cNvSpPr/>
          <p:nvPr/>
        </p:nvSpPr>
        <p:spPr>
          <a:xfrm>
            <a:off x="360720" y="1201060"/>
            <a:ext cx="3929774" cy="1783005"/>
          </a:xfrm>
          <a:prstGeom prst="roundRect">
            <a:avLst>
              <a:gd name="adj" fmla="val 4230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83" name="Google Shape;983;p39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Formazione superiore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della Coalizione Nazionale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86" name="Google Shape;986;p39"/>
          <p:cNvSpPr txBox="1"/>
          <p:nvPr/>
        </p:nvSpPr>
        <p:spPr>
          <a:xfrm>
            <a:off x="2190135" y="2392281"/>
            <a:ext cx="1365380" cy="52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it-IT" sz="21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</a:t>
            </a:r>
            <a:endParaRPr sz="14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87" name="Google Shape;987;p39"/>
          <p:cNvSpPr txBox="1"/>
          <p:nvPr/>
        </p:nvSpPr>
        <p:spPr>
          <a:xfrm>
            <a:off x="2018200" y="1192087"/>
            <a:ext cx="1725127" cy="123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it-IT" sz="96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26</a:t>
            </a:r>
            <a:endParaRPr sz="1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988" name="Google Shape;988;p39"/>
          <p:cNvGrpSpPr/>
          <p:nvPr/>
        </p:nvGrpSpPr>
        <p:grpSpPr>
          <a:xfrm>
            <a:off x="360405" y="1439566"/>
            <a:ext cx="1813269" cy="1392991"/>
            <a:chOff x="331730" y="1287015"/>
            <a:chExt cx="2749975" cy="2086317"/>
          </a:xfrm>
        </p:grpSpPr>
        <p:sp>
          <p:nvSpPr>
            <p:cNvPr id="989" name="Google Shape;989;p39"/>
            <p:cNvSpPr/>
            <p:nvPr/>
          </p:nvSpPr>
          <p:spPr>
            <a:xfrm>
              <a:off x="726359" y="1287015"/>
              <a:ext cx="1937317" cy="1936411"/>
            </a:xfrm>
            <a:prstGeom prst="flowChartConnector">
              <a:avLst/>
            </a:prstGeom>
            <a:solidFill>
              <a:srgbClr val="006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990" name="Google Shape;990;p39"/>
            <p:cNvPicPr preferRelativeResize="0"/>
            <p:nvPr/>
          </p:nvPicPr>
          <p:blipFill rotWithShape="1">
            <a:blip r:embed="rId4">
              <a:alphaModFix/>
            </a:blip>
            <a:srcRect b="27929"/>
            <a:stretch/>
          </p:blipFill>
          <p:spPr>
            <a:xfrm>
              <a:off x="331730" y="1391395"/>
              <a:ext cx="2749975" cy="1981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1" name="Google Shape;991;p39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2" name="Google Shape;992;p39"/>
          <p:cNvSpPr txBox="1"/>
          <p:nvPr/>
        </p:nvSpPr>
        <p:spPr>
          <a:xfrm>
            <a:off x="49341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Tipologia ente proponente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3" name="Google Shape;993;p39"/>
          <p:cNvSpPr txBox="1"/>
          <p:nvPr/>
        </p:nvSpPr>
        <p:spPr>
          <a:xfrm>
            <a:off x="85110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iniziative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4" name="Google Shape;994;p39"/>
          <p:cNvSpPr txBox="1"/>
          <p:nvPr/>
        </p:nvSpPr>
        <p:spPr>
          <a:xfrm>
            <a:off x="4934100" y="2688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Enti privati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5" name="Google Shape;995;p39"/>
          <p:cNvSpPr txBox="1"/>
          <p:nvPr/>
        </p:nvSpPr>
        <p:spPr>
          <a:xfrm>
            <a:off x="4934100" y="32840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Amministrazioni pubbliche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6" name="Google Shape;996;p39"/>
          <p:cNvSpPr txBox="1"/>
          <p:nvPr/>
        </p:nvSpPr>
        <p:spPr>
          <a:xfrm>
            <a:off x="4934100" y="387988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Associazioni della società civile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7" name="Google Shape;997;p39"/>
          <p:cNvSpPr txBox="1"/>
          <p:nvPr/>
        </p:nvSpPr>
        <p:spPr>
          <a:xfrm>
            <a:off x="8667575" y="2649850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8" name="Google Shape;998;p39"/>
          <p:cNvSpPr txBox="1"/>
          <p:nvPr/>
        </p:nvSpPr>
        <p:spPr>
          <a:xfrm>
            <a:off x="8667575" y="3245663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9" name="Google Shape;999;p39"/>
          <p:cNvSpPr txBox="1"/>
          <p:nvPr/>
        </p:nvSpPr>
        <p:spPr>
          <a:xfrm>
            <a:off x="8667575" y="3826038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40" descr="person walking holding brown leather bag"/>
          <p:cNvPicPr preferRelativeResize="0"/>
          <p:nvPr/>
        </p:nvPicPr>
        <p:blipFill rotWithShape="1">
          <a:blip r:embed="rId3">
            <a:alphaModFix/>
          </a:blip>
          <a:srcRect t="9485"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40"/>
          <p:cNvSpPr/>
          <p:nvPr/>
        </p:nvSpPr>
        <p:spPr>
          <a:xfrm>
            <a:off x="0" y="-2"/>
            <a:ext cx="12191999" cy="6858001"/>
          </a:xfrm>
          <a:prstGeom prst="rect">
            <a:avLst/>
          </a:prstGeom>
          <a:solidFill>
            <a:srgbClr val="2B6299">
              <a:alpha val="88627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40"/>
          <p:cNvSpPr txBox="1"/>
          <p:nvPr/>
        </p:nvSpPr>
        <p:spPr>
          <a:xfrm>
            <a:off x="604353" y="930687"/>
            <a:ext cx="126160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 sz="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08" name="Google Shape;1008;p40"/>
          <p:cNvSpPr txBox="1"/>
          <p:nvPr/>
        </p:nvSpPr>
        <p:spPr>
          <a:xfrm>
            <a:off x="585399" y="1428427"/>
            <a:ext cx="4877700" cy="16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lavoro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Settore privato</a:t>
            </a:r>
            <a:endParaRPr sz="3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09" name="Google Shape;1009;p40"/>
          <p:cNvSpPr txBox="1"/>
          <p:nvPr/>
        </p:nvSpPr>
        <p:spPr>
          <a:xfrm>
            <a:off x="604349" y="4289234"/>
            <a:ext cx="5377859" cy="10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Coordinamento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delle Imprese e del Made in </a:t>
            </a:r>
            <a:r>
              <a:rPr lang="it-IT" sz="2000" b="1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Italy</a:t>
            </a:r>
            <a:endParaRPr sz="20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10" name="Google Shape;1010;p40"/>
          <p:cNvSpPr txBox="1"/>
          <p:nvPr/>
        </p:nvSpPr>
        <p:spPr>
          <a:xfrm>
            <a:off x="6461800" y="1608738"/>
            <a:ext cx="5250608" cy="4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Supportare il tessuto imprenditoriale con azioni volte a sostenere da un lato la trasformazione tecnologica dei relativi modelli di business e dall’altro la formazione del personale  coinvolto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Stabilire un maggior raccordo tra mondo della formazione, mondo della ricerca e mondo delle imprese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Indirizzare stakeholder ad una  maggiore consapevolezza delle nuove tecnologie favorendone l’accesso e l’utilizzo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1" name="Google Shape;1011;p40"/>
          <p:cNvSpPr txBox="1"/>
          <p:nvPr/>
        </p:nvSpPr>
        <p:spPr>
          <a:xfrm>
            <a:off x="6461800" y="924692"/>
            <a:ext cx="3286973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obiettivi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12" name="Google Shape;1012;p40"/>
          <p:cNvSpPr/>
          <p:nvPr/>
        </p:nvSpPr>
        <p:spPr>
          <a:xfrm>
            <a:off x="0" y="0"/>
            <a:ext cx="21897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013" name="Google Shape;1013;p40"/>
          <p:cNvSpPr/>
          <p:nvPr/>
        </p:nvSpPr>
        <p:spPr>
          <a:xfrm>
            <a:off x="2189600" y="0"/>
            <a:ext cx="19443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014" name="Google Shape;1014;p40"/>
          <p:cNvSpPr/>
          <p:nvPr/>
        </p:nvSpPr>
        <p:spPr>
          <a:xfrm>
            <a:off x="4134000" y="0"/>
            <a:ext cx="19917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015" name="Google Shape;1015;p40"/>
          <p:cNvSpPr/>
          <p:nvPr/>
        </p:nvSpPr>
        <p:spPr>
          <a:xfrm>
            <a:off x="6125700" y="0"/>
            <a:ext cx="19266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016" name="Google Shape;1016;p40"/>
          <p:cNvSpPr/>
          <p:nvPr/>
        </p:nvSpPr>
        <p:spPr>
          <a:xfrm>
            <a:off x="8050975" y="0"/>
            <a:ext cx="19917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017" name="Google Shape;1017;p40"/>
          <p:cNvSpPr/>
          <p:nvPr/>
        </p:nvSpPr>
        <p:spPr>
          <a:xfrm>
            <a:off x="10016700" y="0"/>
            <a:ext cx="21753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154"/>
          <p:cNvGrpSpPr/>
          <p:nvPr/>
        </p:nvGrpSpPr>
        <p:grpSpPr>
          <a:xfrm>
            <a:off x="445700" y="377667"/>
            <a:ext cx="11287200" cy="1481109"/>
            <a:chOff x="334275" y="283250"/>
            <a:chExt cx="8465400" cy="1110832"/>
          </a:xfrm>
        </p:grpSpPr>
        <p:sp>
          <p:nvSpPr>
            <p:cNvPr id="1835" name="Google Shape;1835;p154"/>
            <p:cNvSpPr txBox="1"/>
            <p:nvPr/>
          </p:nvSpPr>
          <p:spPr>
            <a:xfrm>
              <a:off x="334275" y="283250"/>
              <a:ext cx="84654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100"/>
                <a:defRPr/>
              </a:pPr>
              <a:r>
                <a:rPr lang="it" sz="3467" b="1" kern="0" dirty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Il punto di partenza: Dati OECD</a:t>
              </a:r>
              <a:endParaRPr sz="3467" i="1" kern="0" dirty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p154"/>
            <p:cNvSpPr txBox="1"/>
            <p:nvPr/>
          </p:nvSpPr>
          <p:spPr>
            <a:xfrm>
              <a:off x="452655" y="857982"/>
              <a:ext cx="79716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FFFFFF"/>
                </a:buClr>
                <a:buSzPts val="2900"/>
                <a:defRPr/>
              </a:pPr>
              <a:r>
                <a:rPr lang="it" sz="2400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Imprese online (10 - 49 persone)</a:t>
              </a: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1219170">
                <a:buClr>
                  <a:srgbClr val="FFFFFF"/>
                </a:buClr>
                <a:buSzPts val="2900"/>
                <a:defRPr/>
              </a:pP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1219170">
                <a:buClr>
                  <a:srgbClr val="000000"/>
                </a:buClr>
                <a:defRPr/>
              </a:pP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8" name="Google Shape;1838;p154"/>
          <p:cNvSpPr txBox="1"/>
          <p:nvPr/>
        </p:nvSpPr>
        <p:spPr>
          <a:xfrm>
            <a:off x="2137709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13%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9" name="Google Shape;1839;p154"/>
          <p:cNvSpPr txBox="1"/>
          <p:nvPr/>
        </p:nvSpPr>
        <p:spPr>
          <a:xfrm>
            <a:off x="6606693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20%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0" name="Google Shape;1840;p154"/>
          <p:cNvSpPr txBox="1"/>
          <p:nvPr/>
        </p:nvSpPr>
        <p:spPr>
          <a:xfrm>
            <a:off x="2097071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ITALIA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1" name="Google Shape;1841;p154"/>
          <p:cNvSpPr txBox="1"/>
          <p:nvPr/>
        </p:nvSpPr>
        <p:spPr>
          <a:xfrm>
            <a:off x="6524980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OCSE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2" name="Google Shape;1842;p154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5075" y="1910407"/>
            <a:ext cx="7441852" cy="3037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41"/>
          <p:cNvSpPr txBox="1"/>
          <p:nvPr/>
        </p:nvSpPr>
        <p:spPr>
          <a:xfrm>
            <a:off x="150300" y="145300"/>
            <a:ext cx="6837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Forza lavoro nel settore privato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27" name="Google Shape;1027;p41"/>
          <p:cNvSpPr txBox="1"/>
          <p:nvPr/>
        </p:nvSpPr>
        <p:spPr>
          <a:xfrm>
            <a:off x="249001" y="2508367"/>
            <a:ext cx="1842553" cy="750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intervento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28" name="Google Shape;1028;p41"/>
          <p:cNvSpPr txBox="1"/>
          <p:nvPr/>
        </p:nvSpPr>
        <p:spPr>
          <a:xfrm>
            <a:off x="249001" y="4294963"/>
            <a:ext cx="1842553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29" name="Google Shape;1029;p41"/>
          <p:cNvSpPr txBox="1"/>
          <p:nvPr/>
        </p:nvSpPr>
        <p:spPr>
          <a:xfrm>
            <a:off x="612867" y="1810506"/>
            <a:ext cx="1114820" cy="842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2B64A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endParaRPr sz="6600" b="1" i="0" u="none" strike="noStrike" cap="none">
              <a:solidFill>
                <a:srgbClr val="2B64A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30" name="Google Shape;1030;p41"/>
          <p:cNvSpPr txBox="1"/>
          <p:nvPr/>
        </p:nvSpPr>
        <p:spPr>
          <a:xfrm>
            <a:off x="612867" y="3590512"/>
            <a:ext cx="1114820" cy="842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2B64A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</a:t>
            </a:r>
            <a:endParaRPr sz="6600" b="1" i="0" u="none" strike="noStrike" cap="none">
              <a:solidFill>
                <a:srgbClr val="2B64A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31" name="Google Shape;1031;p41"/>
          <p:cNvSpPr txBox="1"/>
          <p:nvPr/>
        </p:nvSpPr>
        <p:spPr>
          <a:xfrm>
            <a:off x="2455420" y="1149863"/>
            <a:ext cx="4631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novità</a:t>
            </a:r>
            <a:r>
              <a:rPr lang="it-IT" sz="16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introdotte nell’aggiornamento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2" name="Google Shape;1032;p41"/>
          <p:cNvSpPr txBox="1"/>
          <p:nvPr/>
        </p:nvSpPr>
        <p:spPr>
          <a:xfrm>
            <a:off x="2654375" y="1826924"/>
            <a:ext cx="4717200" cy="24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Impegno nell’incremento degli occupati nel settore privato con competenze digitali almeno di base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Ricerca dell’equilibrio tra specialisti e laureati ICT in cerca di occupazione nel settore privato e aziende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Agevolare i processi di transizione digitale delle imprese attraverso occasioni di formazione ed Assessment del livello di competenze digitali delle risorse umane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Potenziare il capitale umano con particolare attenzione al divario di genere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Favorire la crescita delle imprese, attraverso gli incentivi all’innovazione e l’inclusione digitale</a:t>
            </a: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</a:b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033" name="Google Shape;1033;p41"/>
          <p:cNvCxnSpPr/>
          <p:nvPr/>
        </p:nvCxnSpPr>
        <p:spPr>
          <a:xfrm rot="10800000">
            <a:off x="2455328" y="1619383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2B62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4" name="Google Shape;1034;p41"/>
          <p:cNvCxnSpPr/>
          <p:nvPr/>
        </p:nvCxnSpPr>
        <p:spPr>
          <a:xfrm rot="10800000">
            <a:off x="2455421" y="1619492"/>
            <a:ext cx="0" cy="3465900"/>
          </a:xfrm>
          <a:prstGeom prst="straightConnector1">
            <a:avLst/>
          </a:prstGeom>
          <a:noFill/>
          <a:ln w="28575" cap="flat" cmpd="sng">
            <a:solidFill>
              <a:srgbClr val="2B62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5" name="Google Shape;1035;p41"/>
          <p:cNvSpPr txBox="1"/>
          <p:nvPr/>
        </p:nvSpPr>
        <p:spPr>
          <a:xfrm>
            <a:off x="7966497" y="1132024"/>
            <a:ext cx="3522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Attori coinvolti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6" name="Google Shape;1036;p41"/>
          <p:cNvSpPr txBox="1"/>
          <p:nvPr/>
        </p:nvSpPr>
        <p:spPr>
          <a:xfrm>
            <a:off x="8165462" y="1809096"/>
            <a:ext cx="33231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</a:t>
            </a: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Imprese e del Made in </a:t>
            </a:r>
            <a:r>
              <a:rPr lang="it-IT" sz="1200" dirty="0" err="1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Italy</a:t>
            </a:r>
            <a:endParaRPr lang="it-IT"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 Lavoro e delle Politiche Sociali, A</a:t>
            </a: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NPAL</a:t>
            </a: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dell’Economia e delle Finanze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Regioni e Comuni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Unioncamere</a:t>
            </a: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Invitalia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DINTEC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INFRATEL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037" name="Google Shape;1037;p41"/>
          <p:cNvCxnSpPr/>
          <p:nvPr/>
        </p:nvCxnSpPr>
        <p:spPr>
          <a:xfrm rot="10800000">
            <a:off x="7966615" y="1601544"/>
            <a:ext cx="3522000" cy="0"/>
          </a:xfrm>
          <a:prstGeom prst="straightConnector1">
            <a:avLst/>
          </a:prstGeom>
          <a:noFill/>
          <a:ln w="28575" cap="flat" cmpd="sng">
            <a:solidFill>
              <a:srgbClr val="2B62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8" name="Google Shape;1038;p41"/>
          <p:cNvCxnSpPr/>
          <p:nvPr/>
        </p:nvCxnSpPr>
        <p:spPr>
          <a:xfrm rot="10800000">
            <a:off x="11488612" y="1601492"/>
            <a:ext cx="0" cy="3483900"/>
          </a:xfrm>
          <a:prstGeom prst="straightConnector1">
            <a:avLst/>
          </a:prstGeom>
          <a:noFill/>
          <a:ln w="28575" cap="flat" cmpd="sng">
            <a:solidFill>
              <a:srgbClr val="2B62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9" name="Google Shape;1039;p41"/>
          <p:cNvCxnSpPr/>
          <p:nvPr/>
        </p:nvCxnSpPr>
        <p:spPr>
          <a:xfrm rot="10800000">
            <a:off x="2455328" y="5085392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2B62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0" name="Google Shape;1040;p41"/>
          <p:cNvCxnSpPr/>
          <p:nvPr/>
        </p:nvCxnSpPr>
        <p:spPr>
          <a:xfrm>
            <a:off x="7854462" y="5085392"/>
            <a:ext cx="3634200" cy="0"/>
          </a:xfrm>
          <a:prstGeom prst="straightConnector1">
            <a:avLst/>
          </a:prstGeom>
          <a:noFill/>
          <a:ln w="28575" cap="flat" cmpd="sng">
            <a:solidFill>
              <a:srgbClr val="2B62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1" name="Google Shape;1041;p41"/>
          <p:cNvSpPr txBox="1"/>
          <p:nvPr/>
        </p:nvSpPr>
        <p:spPr>
          <a:xfrm>
            <a:off x="10269592" y="579179"/>
            <a:ext cx="162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042" name="Google Shape;104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2992" y="586886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96100" y="608469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0308" y="58688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41"/>
          <p:cNvSpPr txBox="1"/>
          <p:nvPr/>
        </p:nvSpPr>
        <p:spPr>
          <a:xfrm>
            <a:off x="7485816" y="586886"/>
            <a:ext cx="8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6" name="Google Shape;1046;p41"/>
          <p:cNvSpPr txBox="1"/>
          <p:nvPr/>
        </p:nvSpPr>
        <p:spPr>
          <a:xfrm>
            <a:off x="8842640" y="586886"/>
            <a:ext cx="10534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7" name="Google Shape;1047;p41"/>
          <p:cNvSpPr txBox="1"/>
          <p:nvPr/>
        </p:nvSpPr>
        <p:spPr>
          <a:xfrm>
            <a:off x="7025266" y="247639"/>
            <a:ext cx="223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dei divari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48" name="Google Shape;1048;p41"/>
          <p:cNvSpPr txBox="1"/>
          <p:nvPr/>
        </p:nvSpPr>
        <p:spPr>
          <a:xfrm>
            <a:off x="627774" y="5110925"/>
            <a:ext cx="12060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1049" name="Google Shape;1049;p41"/>
          <p:cNvGrpSpPr/>
          <p:nvPr/>
        </p:nvGrpSpPr>
        <p:grpSpPr>
          <a:xfrm>
            <a:off x="370169" y="5172499"/>
            <a:ext cx="296298" cy="322525"/>
            <a:chOff x="177879" y="4164571"/>
            <a:chExt cx="222229" cy="241900"/>
          </a:xfrm>
        </p:grpSpPr>
        <p:sp>
          <p:nvSpPr>
            <p:cNvPr id="1050" name="Google Shape;1050;p41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2B6299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1" name="Google Shape;1051;p41"/>
            <p:cNvSpPr/>
            <p:nvPr/>
          </p:nvSpPr>
          <p:spPr>
            <a:xfrm rot="-2492389">
              <a:off x="329262" y="4309982"/>
              <a:ext cx="45692" cy="93077"/>
            </a:xfrm>
            <a:prstGeom prst="rect">
              <a:avLst/>
            </a:prstGeom>
            <a:solidFill>
              <a:srgbClr val="2B6299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052" name="Google Shape;1052;p41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053" name="Google Shape;1053;p41"/>
          <p:cNvSpPr txBox="1"/>
          <p:nvPr/>
        </p:nvSpPr>
        <p:spPr>
          <a:xfrm>
            <a:off x="2150525" y="5261000"/>
            <a:ext cx="130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Destinatari coinvolti</a:t>
            </a:r>
            <a:endParaRPr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54" name="Google Shape;1054;p41"/>
          <p:cNvSpPr txBox="1"/>
          <p:nvPr/>
        </p:nvSpPr>
        <p:spPr>
          <a:xfrm>
            <a:off x="4230875" y="5412100"/>
            <a:ext cx="10680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lavoratori del settore privato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055" name="Google Shape;105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7600" y="5470188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79750" y="5470200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14700" y="5470200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53675" y="5470200"/>
            <a:ext cx="31432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41"/>
          <p:cNvSpPr txBox="1"/>
          <p:nvPr/>
        </p:nvSpPr>
        <p:spPr>
          <a:xfrm>
            <a:off x="6013375" y="5488300"/>
            <a:ext cx="73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60" name="Google Shape;1060;p41"/>
          <p:cNvSpPr txBox="1"/>
          <p:nvPr/>
        </p:nvSpPr>
        <p:spPr>
          <a:xfrm>
            <a:off x="7362400" y="5488300"/>
            <a:ext cx="73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donne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61" name="Google Shape;1061;p41"/>
          <p:cNvSpPr txBox="1"/>
          <p:nvPr/>
        </p:nvSpPr>
        <p:spPr>
          <a:xfrm>
            <a:off x="8619900" y="5488300"/>
            <a:ext cx="87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disoccupati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42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Forza lavoro nel settore privato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Principali indicatori di impatto</a:t>
            </a:r>
            <a:endParaRPr sz="3200" b="0" i="0" u="none" strike="noStrike" cap="none">
              <a:solidFill>
                <a:srgbClr val="0066CC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1071" name="Google Shape;1071;p42" descr="turned on flat screen moni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6271" y="939259"/>
            <a:ext cx="2179500" cy="229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72" name="Google Shape;1072;p42" descr="person using black laptop computer"/>
          <p:cNvPicPr preferRelativeResize="0"/>
          <p:nvPr/>
        </p:nvPicPr>
        <p:blipFill rotWithShape="1">
          <a:blip r:embed="rId4">
            <a:alphaModFix/>
          </a:blip>
          <a:srcRect l="19352" t="-510" r="15312" b="510"/>
          <a:stretch/>
        </p:blipFill>
        <p:spPr>
          <a:xfrm>
            <a:off x="6102521" y="939259"/>
            <a:ext cx="2188800" cy="229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73" name="Google Shape;1073;p42" descr="man in black dress shirt writing on dry-erase board"/>
          <p:cNvPicPr preferRelativeResize="0"/>
          <p:nvPr/>
        </p:nvPicPr>
        <p:blipFill rotWithShape="1">
          <a:blip r:embed="rId5">
            <a:alphaModFix/>
          </a:blip>
          <a:srcRect l="30724"/>
          <a:stretch/>
        </p:blipFill>
        <p:spPr>
          <a:xfrm>
            <a:off x="3699805" y="911652"/>
            <a:ext cx="2194500" cy="230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74" name="Google Shape;1074;p42" descr="woman using MacBook"/>
          <p:cNvPicPr preferRelativeResize="0"/>
          <p:nvPr/>
        </p:nvPicPr>
        <p:blipFill rotWithShape="1">
          <a:blip r:embed="rId6">
            <a:alphaModFix/>
          </a:blip>
          <a:srcRect l="28009"/>
          <a:stretch/>
        </p:blipFill>
        <p:spPr>
          <a:xfrm>
            <a:off x="1310873" y="917685"/>
            <a:ext cx="2180700" cy="228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75" name="Google Shape;1075;p42"/>
          <p:cNvSpPr/>
          <p:nvPr/>
        </p:nvSpPr>
        <p:spPr>
          <a:xfrm>
            <a:off x="8886440" y="1320846"/>
            <a:ext cx="1476300" cy="1463100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76" name="Google Shape;1076;p42"/>
          <p:cNvSpPr txBox="1"/>
          <p:nvPr/>
        </p:nvSpPr>
        <p:spPr>
          <a:xfrm>
            <a:off x="8709306" y="1588518"/>
            <a:ext cx="17829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15%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77" name="Google Shape;1077;p42"/>
          <p:cNvSpPr/>
          <p:nvPr/>
        </p:nvSpPr>
        <p:spPr>
          <a:xfrm>
            <a:off x="9983100" y="2577490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78" name="Google Shape;1078;p42"/>
          <p:cNvSpPr txBox="1"/>
          <p:nvPr/>
        </p:nvSpPr>
        <p:spPr>
          <a:xfrm>
            <a:off x="9866071" y="2653130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9%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2020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79" name="Google Shape;1079;p42"/>
          <p:cNvSpPr txBox="1"/>
          <p:nvPr/>
        </p:nvSpPr>
        <p:spPr>
          <a:xfrm>
            <a:off x="1227725" y="3885875"/>
            <a:ext cx="2188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Occupati nel settore privato con competenze digitali almeno di livello base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80" name="Google Shape;1080;p42"/>
          <p:cNvSpPr txBox="1"/>
          <p:nvPr/>
        </p:nvSpPr>
        <p:spPr>
          <a:xfrm>
            <a:off x="3632402" y="3885879"/>
            <a:ext cx="2456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Occupati, di sesso femminile, in ambito scienze e tecnologie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(25-64 anni; % della popolazione totale)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81" name="Google Shape;1081;p42"/>
          <p:cNvSpPr txBox="1"/>
          <p:nvPr/>
        </p:nvSpPr>
        <p:spPr>
          <a:xfrm>
            <a:off x="6088731" y="3885879"/>
            <a:ext cx="2337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disoccupati che utilizzano internet per la ricerca di lavoro 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82" name="Google Shape;1082;p42"/>
          <p:cNvSpPr/>
          <p:nvPr/>
        </p:nvSpPr>
        <p:spPr>
          <a:xfrm>
            <a:off x="1650213" y="1320846"/>
            <a:ext cx="1476300" cy="1463100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83" name="Google Shape;1083;p42"/>
          <p:cNvSpPr txBox="1"/>
          <p:nvPr/>
        </p:nvSpPr>
        <p:spPr>
          <a:xfrm>
            <a:off x="1426741" y="1588518"/>
            <a:ext cx="19239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65%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84" name="Google Shape;1084;p42"/>
          <p:cNvSpPr/>
          <p:nvPr/>
        </p:nvSpPr>
        <p:spPr>
          <a:xfrm>
            <a:off x="2726545" y="2584423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85" name="Google Shape;1085;p42"/>
          <p:cNvSpPr txBox="1"/>
          <p:nvPr/>
        </p:nvSpPr>
        <p:spPr>
          <a:xfrm>
            <a:off x="2619790" y="2701459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54%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86" name="Google Shape;1086;p42"/>
          <p:cNvSpPr/>
          <p:nvPr/>
        </p:nvSpPr>
        <p:spPr>
          <a:xfrm>
            <a:off x="4077625" y="1320846"/>
            <a:ext cx="1476300" cy="1463100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87" name="Google Shape;1087;p42"/>
          <p:cNvSpPr txBox="1"/>
          <p:nvPr/>
        </p:nvSpPr>
        <p:spPr>
          <a:xfrm>
            <a:off x="3971607" y="1588518"/>
            <a:ext cx="177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33%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88" name="Google Shape;1088;p42"/>
          <p:cNvSpPr/>
          <p:nvPr/>
        </p:nvSpPr>
        <p:spPr>
          <a:xfrm>
            <a:off x="5141397" y="2577490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89" name="Google Shape;1089;p42"/>
          <p:cNvSpPr txBox="1"/>
          <p:nvPr/>
        </p:nvSpPr>
        <p:spPr>
          <a:xfrm>
            <a:off x="5024369" y="2673678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0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,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</a:t>
            </a:r>
            <a:r>
              <a:rPr lang="it-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0" name="Google Shape;1090;p42"/>
          <p:cNvSpPr/>
          <p:nvPr/>
        </p:nvSpPr>
        <p:spPr>
          <a:xfrm>
            <a:off x="6467708" y="1320846"/>
            <a:ext cx="1476300" cy="1463100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1" name="Google Shape;1091;p42"/>
          <p:cNvSpPr txBox="1"/>
          <p:nvPr/>
        </p:nvSpPr>
        <p:spPr>
          <a:xfrm>
            <a:off x="6339734" y="1588518"/>
            <a:ext cx="17829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60%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92" name="Google Shape;1092;p42"/>
          <p:cNvSpPr/>
          <p:nvPr/>
        </p:nvSpPr>
        <p:spPr>
          <a:xfrm>
            <a:off x="7564368" y="2577490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3" name="Google Shape;1093;p42"/>
          <p:cNvSpPr txBox="1"/>
          <p:nvPr/>
        </p:nvSpPr>
        <p:spPr>
          <a:xfrm>
            <a:off x="7447339" y="2663404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40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4" name="Google Shape;1094;p42"/>
          <p:cNvSpPr txBox="1"/>
          <p:nvPr/>
        </p:nvSpPr>
        <p:spPr>
          <a:xfrm>
            <a:off x="8507462" y="3885879"/>
            <a:ext cx="2377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Imprese che analizzano big data, da qualsiasi fonte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(% imprese con più di 10 addetti)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95" name="Google Shape;1095;p42"/>
          <p:cNvSpPr txBox="1"/>
          <p:nvPr/>
        </p:nvSpPr>
        <p:spPr>
          <a:xfrm>
            <a:off x="1213797" y="4874693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62%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96" name="Google Shape;1096;p42"/>
          <p:cNvSpPr txBox="1"/>
          <p:nvPr/>
        </p:nvSpPr>
        <p:spPr>
          <a:xfrm>
            <a:off x="3642352" y="4874693"/>
            <a:ext cx="14550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30,2</a:t>
            </a: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97" name="Google Shape;1097;p42"/>
          <p:cNvSpPr txBox="1"/>
          <p:nvPr/>
        </p:nvSpPr>
        <p:spPr>
          <a:xfrm>
            <a:off x="6116821" y="4870725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46%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98" name="Google Shape;1098;p42"/>
          <p:cNvSpPr txBox="1"/>
          <p:nvPr/>
        </p:nvSpPr>
        <p:spPr>
          <a:xfrm>
            <a:off x="8539203" y="4867408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14%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2020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99" name="Google Shape;1099;p42"/>
          <p:cNvSpPr txBox="1"/>
          <p:nvPr/>
        </p:nvSpPr>
        <p:spPr>
          <a:xfrm>
            <a:off x="1907756" y="3484428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+5%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00" name="Google Shape;1100;p42"/>
          <p:cNvSpPr txBox="1"/>
          <p:nvPr/>
        </p:nvSpPr>
        <p:spPr>
          <a:xfrm>
            <a:off x="4452621" y="3484428"/>
            <a:ext cx="17703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-0,7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% dal 20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01" name="Google Shape;1101;p42"/>
          <p:cNvSpPr txBox="1"/>
          <p:nvPr/>
        </p:nvSpPr>
        <p:spPr>
          <a:xfrm>
            <a:off x="6894021" y="3484428"/>
            <a:ext cx="17703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1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102" name="Google Shape;1102;p42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8821962" y="3292400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42"/>
          <p:cNvSpPr txBox="1"/>
          <p:nvPr/>
        </p:nvSpPr>
        <p:spPr>
          <a:xfrm>
            <a:off x="9453568" y="3484428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+2% dal 2018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104" name="Google Shape;1104;p42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1332721" y="3290451"/>
            <a:ext cx="631606" cy="6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42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74419" y="3343837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42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pic>
        <p:nvPicPr>
          <p:cNvPr id="1107" name="Google Shape;1107;p42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49532" y="3290449"/>
            <a:ext cx="631606" cy="63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43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Forza lavoro nel settore privato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Quadro generale delle azioni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aphicFrame>
        <p:nvGraphicFramePr>
          <p:cNvPr id="1116" name="Google Shape;1116;p43"/>
          <p:cNvGraphicFramePr/>
          <p:nvPr>
            <p:extLst>
              <p:ext uri="{D42A27DB-BD31-4B8C-83A1-F6EECF244321}">
                <p14:modId xmlns:p14="http://schemas.microsoft.com/office/powerpoint/2010/main" val="636125857"/>
              </p:ext>
            </p:extLst>
          </p:nvPr>
        </p:nvGraphicFramePr>
        <p:xfrm>
          <a:off x="525509" y="821700"/>
          <a:ext cx="10344550" cy="48817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93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4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Linea di intervento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0" u="none" strike="noStrike" cap="none">
                        <a:solidFill>
                          <a:srgbClr val="0066CC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Azioni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Potenziare le competenze digitali dei lavoratori con particolare attenzione al divario digitale di genere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Credito d'imposta formazione 4.0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#2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Fondo Nuove Competenze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#3  </a:t>
                      </a: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GOL - Garanzia Occupabilità Lavoratori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Indirizzare le imprese alla trasformazione tecnologica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#4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Competence Centers, Digital Innovation Hub (DIH), European Digital Innovation Hub (EDIH), Punti Impresa Digitale (PID)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Diffondere l’innovazione a tutti i livelli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#5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Credito d’imposta innovazione 4.0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#6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Digital transformation</a:t>
                      </a:r>
                      <a:endParaRPr sz="1200" b="1" i="0" u="none" strike="noStrike" cap="none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4.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Avvicinare scuola, ricerca, PA e business creando sinergie in tema di innovazione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b="1" i="0" u="none" strike="noStrike" cap="none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5.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Avvicinare le imprese tradizionali alle imprese digitali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#7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Assessment della maturità digitale di imprese e lavoratori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6.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Sostenere la domanda di soluzioni tecnologiche innovative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#8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Smarter Italy - Bandi di domanda pubblica intelligente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7.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Sviluppo di centri di ricerca sulle tecnologie emergenti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#9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Casa delle tecnologie emergenti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8.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Accesso alle reti a banda ultra larga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#10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Piano Voucher per famiglie e imprese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17" name="Google Shape;1117;p43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44"/>
          <p:cNvPicPr preferRelativeResize="0"/>
          <p:nvPr/>
        </p:nvPicPr>
        <p:blipFill rotWithShape="1">
          <a:blip r:embed="rId3">
            <a:alphaModFix amt="35000"/>
          </a:blip>
          <a:srcRect t="22909" r="-1181"/>
          <a:stretch/>
        </p:blipFill>
        <p:spPr>
          <a:xfrm>
            <a:off x="-3377" y="1554600"/>
            <a:ext cx="12195377" cy="52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44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Forza lavoro nel settore privato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della Coalizione Nazionale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28" name="Google Shape;1128;p44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29" name="Google Shape;1129;p44"/>
          <p:cNvSpPr/>
          <p:nvPr/>
        </p:nvSpPr>
        <p:spPr>
          <a:xfrm>
            <a:off x="3863500" y="1647900"/>
            <a:ext cx="6823500" cy="3435900"/>
          </a:xfrm>
          <a:prstGeom prst="roundRect">
            <a:avLst>
              <a:gd name="adj" fmla="val 29012"/>
            </a:avLst>
          </a:prstGeom>
          <a:solidFill>
            <a:srgbClr val="2B6299">
              <a:alpha val="415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30" name="Google Shape;1130;p44"/>
          <p:cNvSpPr txBox="1"/>
          <p:nvPr/>
        </p:nvSpPr>
        <p:spPr>
          <a:xfrm>
            <a:off x="49341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Tipologia ente proponente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1" name="Google Shape;1131;p44"/>
          <p:cNvSpPr txBox="1"/>
          <p:nvPr/>
        </p:nvSpPr>
        <p:spPr>
          <a:xfrm>
            <a:off x="85110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iniziative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2" name="Google Shape;1132;p44"/>
          <p:cNvSpPr txBox="1"/>
          <p:nvPr/>
        </p:nvSpPr>
        <p:spPr>
          <a:xfrm>
            <a:off x="4934100" y="2688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Enti privati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3" name="Google Shape;1133;p44"/>
          <p:cNvSpPr txBox="1"/>
          <p:nvPr/>
        </p:nvSpPr>
        <p:spPr>
          <a:xfrm>
            <a:off x="4934100" y="32840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Amministrazioni pubbliche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4" name="Google Shape;1134;p44"/>
          <p:cNvSpPr txBox="1"/>
          <p:nvPr/>
        </p:nvSpPr>
        <p:spPr>
          <a:xfrm>
            <a:off x="4934100" y="387988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Associazioni della società civile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5" name="Google Shape;1135;p44"/>
          <p:cNvSpPr txBox="1"/>
          <p:nvPr/>
        </p:nvSpPr>
        <p:spPr>
          <a:xfrm>
            <a:off x="8667575" y="2649850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34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6" name="Google Shape;1136;p44"/>
          <p:cNvSpPr txBox="1"/>
          <p:nvPr/>
        </p:nvSpPr>
        <p:spPr>
          <a:xfrm>
            <a:off x="8667575" y="3245663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14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7" name="Google Shape;1137;p44"/>
          <p:cNvSpPr txBox="1"/>
          <p:nvPr/>
        </p:nvSpPr>
        <p:spPr>
          <a:xfrm>
            <a:off x="8667575" y="3826038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15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8" name="Google Shape;1138;p44"/>
          <p:cNvSpPr/>
          <p:nvPr/>
        </p:nvSpPr>
        <p:spPr>
          <a:xfrm>
            <a:off x="360720" y="1201060"/>
            <a:ext cx="3929774" cy="1783005"/>
          </a:xfrm>
          <a:prstGeom prst="roundRect">
            <a:avLst>
              <a:gd name="adj" fmla="val 4230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39" name="Google Shape;1139;p44"/>
          <p:cNvSpPr txBox="1"/>
          <p:nvPr/>
        </p:nvSpPr>
        <p:spPr>
          <a:xfrm>
            <a:off x="2190135" y="2392281"/>
            <a:ext cx="1365380" cy="52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it-IT" sz="21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</a:t>
            </a:r>
            <a:endParaRPr sz="14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40" name="Google Shape;1140;p44"/>
          <p:cNvSpPr txBox="1"/>
          <p:nvPr/>
        </p:nvSpPr>
        <p:spPr>
          <a:xfrm>
            <a:off x="2018200" y="1192087"/>
            <a:ext cx="1725127" cy="123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it-IT" sz="96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63</a:t>
            </a:r>
            <a:endParaRPr sz="1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1141" name="Google Shape;1141;p44"/>
          <p:cNvGrpSpPr/>
          <p:nvPr/>
        </p:nvGrpSpPr>
        <p:grpSpPr>
          <a:xfrm>
            <a:off x="360405" y="1439566"/>
            <a:ext cx="1813269" cy="1392991"/>
            <a:chOff x="331730" y="1287015"/>
            <a:chExt cx="2749975" cy="2086317"/>
          </a:xfrm>
        </p:grpSpPr>
        <p:sp>
          <p:nvSpPr>
            <p:cNvPr id="1142" name="Google Shape;1142;p44"/>
            <p:cNvSpPr/>
            <p:nvPr/>
          </p:nvSpPr>
          <p:spPr>
            <a:xfrm>
              <a:off x="726359" y="1287015"/>
              <a:ext cx="1937317" cy="1936411"/>
            </a:xfrm>
            <a:prstGeom prst="flowChartConnector">
              <a:avLst/>
            </a:prstGeom>
            <a:solidFill>
              <a:srgbClr val="006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1143" name="Google Shape;1143;p44"/>
            <p:cNvPicPr preferRelativeResize="0"/>
            <p:nvPr/>
          </p:nvPicPr>
          <p:blipFill rotWithShape="1">
            <a:blip r:embed="rId4">
              <a:alphaModFix/>
            </a:blip>
            <a:srcRect b="27929"/>
            <a:stretch/>
          </p:blipFill>
          <p:spPr>
            <a:xfrm>
              <a:off x="331730" y="1391395"/>
              <a:ext cx="2749975" cy="19819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1149;p45" descr="Immagine che contiene testo, elettronico, computer, scrivania&#10;&#10;Descrizione generata automaticamente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-19051" y="0"/>
            <a:ext cx="122300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45"/>
          <p:cNvSpPr/>
          <p:nvPr/>
        </p:nvSpPr>
        <p:spPr>
          <a:xfrm>
            <a:off x="0" y="-2"/>
            <a:ext cx="12191999" cy="6858001"/>
          </a:xfrm>
          <a:prstGeom prst="rect">
            <a:avLst/>
          </a:prstGeom>
          <a:solidFill>
            <a:srgbClr val="153E86">
              <a:alpha val="88627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45"/>
          <p:cNvSpPr txBox="1"/>
          <p:nvPr/>
        </p:nvSpPr>
        <p:spPr>
          <a:xfrm>
            <a:off x="604353" y="930687"/>
            <a:ext cx="126160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 sz="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152" name="Google Shape;1152;p45"/>
          <p:cNvSpPr txBox="1"/>
          <p:nvPr/>
        </p:nvSpPr>
        <p:spPr>
          <a:xfrm>
            <a:off x="585399" y="1428427"/>
            <a:ext cx="4877700" cy="16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lavoro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Settore pubblico</a:t>
            </a:r>
            <a:endParaRPr sz="3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53" name="Google Shape;1153;p45"/>
          <p:cNvSpPr txBox="1"/>
          <p:nvPr/>
        </p:nvSpPr>
        <p:spPr>
          <a:xfrm>
            <a:off x="604353" y="4289214"/>
            <a:ext cx="4769031" cy="1043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Coordinamento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Dipartimento della funzione pubblica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4" name="Google Shape;1154;p45"/>
          <p:cNvSpPr txBox="1"/>
          <p:nvPr/>
        </p:nvSpPr>
        <p:spPr>
          <a:xfrm>
            <a:off x="6461800" y="1608738"/>
            <a:ext cx="5250608" cy="4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Favorire l’assunzione di dirigenti preparati ad accogliere e gestire la trasformazione digitale della PA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Rendere la Pubblica Amministrazione più attrattiva rispetto a risorse ad alto potenziale in ambiti connessi all’innovazione e al digitale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Favorire la creazione di una cultura condivisa sull’innovazione e la digitalizzazione a tutti i livelli dell’amministrazione e accrescere le professionalità di chi già lavora nella PA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5" name="Google Shape;1155;p45"/>
          <p:cNvSpPr txBox="1"/>
          <p:nvPr/>
        </p:nvSpPr>
        <p:spPr>
          <a:xfrm>
            <a:off x="6461800" y="924692"/>
            <a:ext cx="3286973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obiettivi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6" name="Google Shape;1156;p45"/>
          <p:cNvSpPr/>
          <p:nvPr/>
        </p:nvSpPr>
        <p:spPr>
          <a:xfrm>
            <a:off x="0" y="0"/>
            <a:ext cx="21897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57" name="Google Shape;1157;p45"/>
          <p:cNvSpPr/>
          <p:nvPr/>
        </p:nvSpPr>
        <p:spPr>
          <a:xfrm>
            <a:off x="2189600" y="0"/>
            <a:ext cx="19443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58" name="Google Shape;1158;p45"/>
          <p:cNvSpPr/>
          <p:nvPr/>
        </p:nvSpPr>
        <p:spPr>
          <a:xfrm>
            <a:off x="4134000" y="0"/>
            <a:ext cx="19917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59" name="Google Shape;1159;p45"/>
          <p:cNvSpPr/>
          <p:nvPr/>
        </p:nvSpPr>
        <p:spPr>
          <a:xfrm>
            <a:off x="6125700" y="0"/>
            <a:ext cx="19266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60" name="Google Shape;1160;p45"/>
          <p:cNvSpPr/>
          <p:nvPr/>
        </p:nvSpPr>
        <p:spPr>
          <a:xfrm>
            <a:off x="8050975" y="0"/>
            <a:ext cx="19917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61" name="Google Shape;1161;p45"/>
          <p:cNvSpPr/>
          <p:nvPr/>
        </p:nvSpPr>
        <p:spPr>
          <a:xfrm>
            <a:off x="10016700" y="0"/>
            <a:ext cx="21753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46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Forza lavoro nel settore pubblico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71" name="Google Shape;1171;p46"/>
          <p:cNvSpPr txBox="1"/>
          <p:nvPr/>
        </p:nvSpPr>
        <p:spPr>
          <a:xfrm>
            <a:off x="401401" y="2127367"/>
            <a:ext cx="18426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intervento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72" name="Google Shape;1172;p46"/>
          <p:cNvSpPr txBox="1"/>
          <p:nvPr/>
        </p:nvSpPr>
        <p:spPr>
          <a:xfrm>
            <a:off x="401401" y="3913963"/>
            <a:ext cx="1842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73" name="Google Shape;1173;p46"/>
          <p:cNvSpPr txBox="1"/>
          <p:nvPr/>
        </p:nvSpPr>
        <p:spPr>
          <a:xfrm>
            <a:off x="765267" y="1429506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153E86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endParaRPr sz="6600" b="1" i="0" u="none" strike="noStrike" cap="none">
              <a:solidFill>
                <a:srgbClr val="153E86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174" name="Google Shape;1174;p46"/>
          <p:cNvSpPr txBox="1"/>
          <p:nvPr/>
        </p:nvSpPr>
        <p:spPr>
          <a:xfrm>
            <a:off x="765267" y="3209512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153E86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</a:t>
            </a:r>
            <a:endParaRPr sz="6600" b="1" i="0" u="none" strike="noStrike" cap="none">
              <a:solidFill>
                <a:srgbClr val="153E86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175" name="Google Shape;1175;p46"/>
          <p:cNvSpPr txBox="1"/>
          <p:nvPr/>
        </p:nvSpPr>
        <p:spPr>
          <a:xfrm>
            <a:off x="2455420" y="1073663"/>
            <a:ext cx="4631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novità introdotte nell’aggiornamento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76" name="Google Shape;1176;p46"/>
          <p:cNvSpPr txBox="1"/>
          <p:nvPr/>
        </p:nvSpPr>
        <p:spPr>
          <a:xfrm>
            <a:off x="2654386" y="1750734"/>
            <a:ext cx="4717200" cy="22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Garantire il necessario supporto formativo ai responsabili per la transizione digitale, attraverso percorsi di rafforzamento di competenze digitali e manageriali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Definire il set di competenze digitali necessarie per gli occupati nel settore pubblico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Garantire l’accessibilità dei servizi pubblici digitali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000"/>
              <a:buFont typeface="Titillium Web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Promuovere lo sviluppo del capitale umano valorizzando la formazione nei percorsi di carriera e di incentivazione</a:t>
            </a: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</a:b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95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"/>
              <a:buNone/>
            </a:pP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177" name="Google Shape;1177;p46"/>
          <p:cNvCxnSpPr/>
          <p:nvPr/>
        </p:nvCxnSpPr>
        <p:spPr>
          <a:xfrm rot="10800000">
            <a:off x="2455328" y="1543183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153E8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78" name="Google Shape;1178;p46"/>
          <p:cNvCxnSpPr/>
          <p:nvPr/>
        </p:nvCxnSpPr>
        <p:spPr>
          <a:xfrm rot="10800000">
            <a:off x="2455421" y="1543292"/>
            <a:ext cx="0" cy="3465900"/>
          </a:xfrm>
          <a:prstGeom prst="straightConnector1">
            <a:avLst/>
          </a:prstGeom>
          <a:noFill/>
          <a:ln w="28575" cap="flat" cmpd="sng">
            <a:solidFill>
              <a:srgbClr val="153E8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9" name="Google Shape;1179;p46"/>
          <p:cNvSpPr txBox="1"/>
          <p:nvPr/>
        </p:nvSpPr>
        <p:spPr>
          <a:xfrm>
            <a:off x="7966497" y="1055824"/>
            <a:ext cx="3522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Attori coinvolti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80" name="Google Shape;1180;p46"/>
          <p:cNvSpPr txBox="1"/>
          <p:nvPr/>
        </p:nvSpPr>
        <p:spPr>
          <a:xfrm>
            <a:off x="8165462" y="1732896"/>
            <a:ext cx="33231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della funzione pubblica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della Cultura </a:t>
            </a: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Fondazione Scuola dei Beni e delle Attività Culturali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Imprese e del Made in </a:t>
            </a:r>
            <a:r>
              <a:rPr lang="it-IT" sz="1200" dirty="0" err="1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</a:t>
            </a:r>
            <a:r>
              <a:rPr lang="it-IT" sz="1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taly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dell’Università e della Ricerca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Agenzia per l'Italia Digitale - </a:t>
            </a:r>
            <a:r>
              <a:rPr lang="it-IT" sz="1200" dirty="0" err="1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AgID</a:t>
            </a: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SNA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Formez PA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CRUI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ANCI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181" name="Google Shape;1181;p46"/>
          <p:cNvCxnSpPr/>
          <p:nvPr/>
        </p:nvCxnSpPr>
        <p:spPr>
          <a:xfrm rot="10800000">
            <a:off x="7966615" y="1525344"/>
            <a:ext cx="3522000" cy="0"/>
          </a:xfrm>
          <a:prstGeom prst="straightConnector1">
            <a:avLst/>
          </a:prstGeom>
          <a:noFill/>
          <a:ln w="28575" cap="flat" cmpd="sng">
            <a:solidFill>
              <a:srgbClr val="153E8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2" name="Google Shape;1182;p46"/>
          <p:cNvCxnSpPr/>
          <p:nvPr/>
        </p:nvCxnSpPr>
        <p:spPr>
          <a:xfrm rot="10800000">
            <a:off x="11488612" y="1525292"/>
            <a:ext cx="0" cy="3483900"/>
          </a:xfrm>
          <a:prstGeom prst="straightConnector1">
            <a:avLst/>
          </a:prstGeom>
          <a:noFill/>
          <a:ln w="28575" cap="flat" cmpd="sng">
            <a:solidFill>
              <a:srgbClr val="153E8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3" name="Google Shape;1183;p46"/>
          <p:cNvCxnSpPr/>
          <p:nvPr/>
        </p:nvCxnSpPr>
        <p:spPr>
          <a:xfrm rot="10800000">
            <a:off x="2455328" y="5009192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153E8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4" name="Google Shape;1184;p46"/>
          <p:cNvCxnSpPr/>
          <p:nvPr/>
        </p:nvCxnSpPr>
        <p:spPr>
          <a:xfrm>
            <a:off x="7854462" y="5009192"/>
            <a:ext cx="3634200" cy="0"/>
          </a:xfrm>
          <a:prstGeom prst="straightConnector1">
            <a:avLst/>
          </a:prstGeom>
          <a:noFill/>
          <a:ln w="28575" cap="flat" cmpd="sng">
            <a:solidFill>
              <a:srgbClr val="153E8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5" name="Google Shape;1185;p46"/>
          <p:cNvSpPr txBox="1"/>
          <p:nvPr/>
        </p:nvSpPr>
        <p:spPr>
          <a:xfrm>
            <a:off x="780174" y="4729925"/>
            <a:ext cx="1300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</a:t>
            </a: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1186" name="Google Shape;1186;p46"/>
          <p:cNvGrpSpPr/>
          <p:nvPr/>
        </p:nvGrpSpPr>
        <p:grpSpPr>
          <a:xfrm>
            <a:off x="522569" y="4791499"/>
            <a:ext cx="296298" cy="322525"/>
            <a:chOff x="177879" y="4164571"/>
            <a:chExt cx="222229" cy="241900"/>
          </a:xfrm>
        </p:grpSpPr>
        <p:sp>
          <p:nvSpPr>
            <p:cNvPr id="1187" name="Google Shape;1187;p46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00387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188;p46"/>
            <p:cNvSpPr/>
            <p:nvPr/>
          </p:nvSpPr>
          <p:spPr>
            <a:xfrm rot="-2492389">
              <a:off x="329262" y="4309982"/>
              <a:ext cx="45692" cy="93077"/>
            </a:xfrm>
            <a:prstGeom prst="rect">
              <a:avLst/>
            </a:prstGeom>
            <a:solidFill>
              <a:srgbClr val="00387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89" name="Google Shape;1189;p46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90" name="Google Shape;1190;p46"/>
          <p:cNvSpPr txBox="1"/>
          <p:nvPr/>
        </p:nvSpPr>
        <p:spPr>
          <a:xfrm>
            <a:off x="10269592" y="579179"/>
            <a:ext cx="162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191" name="Google Shape;119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2992" y="586886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96100" y="608469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0308" y="58688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p46"/>
          <p:cNvSpPr txBox="1"/>
          <p:nvPr/>
        </p:nvSpPr>
        <p:spPr>
          <a:xfrm>
            <a:off x="7485816" y="586886"/>
            <a:ext cx="8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5" name="Google Shape;1195;p46"/>
          <p:cNvSpPr txBox="1"/>
          <p:nvPr/>
        </p:nvSpPr>
        <p:spPr>
          <a:xfrm>
            <a:off x="8842640" y="586886"/>
            <a:ext cx="10534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6" name="Google Shape;1196;p46"/>
          <p:cNvSpPr txBox="1"/>
          <p:nvPr/>
        </p:nvSpPr>
        <p:spPr>
          <a:xfrm>
            <a:off x="7025266" y="247639"/>
            <a:ext cx="223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dei divari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97" name="Google Shape;1197;p46"/>
          <p:cNvSpPr txBox="1"/>
          <p:nvPr/>
        </p:nvSpPr>
        <p:spPr>
          <a:xfrm>
            <a:off x="2150525" y="5261000"/>
            <a:ext cx="130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Destinatari coinvolti</a:t>
            </a:r>
            <a:endParaRPr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8" name="Google Shape;1198;p46"/>
          <p:cNvSpPr txBox="1"/>
          <p:nvPr/>
        </p:nvSpPr>
        <p:spPr>
          <a:xfrm>
            <a:off x="4230875" y="5412100"/>
            <a:ext cx="12024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lavoratori del settore pubblico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9" name="Google Shape;1199;p46"/>
          <p:cNvSpPr txBox="1"/>
          <p:nvPr/>
        </p:nvSpPr>
        <p:spPr>
          <a:xfrm>
            <a:off x="6013375" y="5412100"/>
            <a:ext cx="87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universitari</a:t>
            </a:r>
            <a:endParaRPr sz="1000"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200" name="Google Shape;1200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96300" y="5470200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29350" y="5470200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62400" y="5470200"/>
            <a:ext cx="31432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46"/>
          <p:cNvSpPr txBox="1"/>
          <p:nvPr/>
        </p:nvSpPr>
        <p:spPr>
          <a:xfrm>
            <a:off x="7702050" y="5412100"/>
            <a:ext cx="12024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lavoratori del settore privato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47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Forza lavoro nel settore pubblico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Principali indicatori di impatto</a:t>
            </a:r>
            <a:endParaRPr sz="3200" b="0" i="0" u="none" strike="noStrike" cap="none">
              <a:solidFill>
                <a:srgbClr val="0066CC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1213" name="Google Shape;1213;p47"/>
          <p:cNvPicPr preferRelativeResize="0"/>
          <p:nvPr/>
        </p:nvPicPr>
        <p:blipFill rotWithShape="1">
          <a:blip r:embed="rId3">
            <a:alphaModFix/>
          </a:blip>
          <a:srcRect l="17919" r="17919"/>
          <a:stretch/>
        </p:blipFill>
        <p:spPr>
          <a:xfrm>
            <a:off x="9089181" y="992888"/>
            <a:ext cx="2181600" cy="226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14" name="Google Shape;1214;p47" descr="woman in pink blazer using laptop computer"/>
          <p:cNvPicPr preferRelativeResize="0"/>
          <p:nvPr/>
        </p:nvPicPr>
        <p:blipFill rotWithShape="1">
          <a:blip r:embed="rId4">
            <a:alphaModFix/>
          </a:blip>
          <a:srcRect t="22165" b="9815"/>
          <a:stretch/>
        </p:blipFill>
        <p:spPr>
          <a:xfrm>
            <a:off x="1184105" y="992888"/>
            <a:ext cx="2181600" cy="229707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15" name="Google Shape;1215;p47"/>
          <p:cNvSpPr txBox="1"/>
          <p:nvPr/>
        </p:nvSpPr>
        <p:spPr>
          <a:xfrm>
            <a:off x="966960" y="3955492"/>
            <a:ext cx="262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Occupati nel settore pubblico con competenze digitali avanzate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16" name="Google Shape;1216;p47"/>
          <p:cNvSpPr txBox="1"/>
          <p:nvPr/>
        </p:nvSpPr>
        <p:spPr>
          <a:xfrm>
            <a:off x="9359506" y="3957447"/>
            <a:ext cx="2442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Divario territoriale nell'utilizzo di servizi di eGovernment 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17" name="Google Shape;1217;p47"/>
          <p:cNvSpPr/>
          <p:nvPr/>
        </p:nvSpPr>
        <p:spPr>
          <a:xfrm>
            <a:off x="1538692" y="1397593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8" name="Google Shape;1218;p47"/>
          <p:cNvSpPr txBox="1"/>
          <p:nvPr/>
        </p:nvSpPr>
        <p:spPr>
          <a:xfrm>
            <a:off x="1478221" y="1655434"/>
            <a:ext cx="177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50%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219" name="Google Shape;1219;p47"/>
          <p:cNvSpPr/>
          <p:nvPr/>
        </p:nvSpPr>
        <p:spPr>
          <a:xfrm>
            <a:off x="2857607" y="2658725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0" name="Google Shape;1220;p47"/>
          <p:cNvSpPr txBox="1"/>
          <p:nvPr/>
        </p:nvSpPr>
        <p:spPr>
          <a:xfrm>
            <a:off x="2730305" y="2754914"/>
            <a:ext cx="989600" cy="2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35%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2019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1" name="Google Shape;1221;p47"/>
          <p:cNvSpPr/>
          <p:nvPr/>
        </p:nvSpPr>
        <p:spPr>
          <a:xfrm>
            <a:off x="9483310" y="1425044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2" name="Google Shape;1222;p47"/>
          <p:cNvSpPr txBox="1"/>
          <p:nvPr/>
        </p:nvSpPr>
        <p:spPr>
          <a:xfrm>
            <a:off x="9123783" y="1688200"/>
            <a:ext cx="21945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223" name="Google Shape;1223;p47"/>
          <p:cNvSpPr/>
          <p:nvPr/>
        </p:nvSpPr>
        <p:spPr>
          <a:xfrm>
            <a:off x="10745265" y="2658725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4" name="Google Shape;1224;p47"/>
          <p:cNvSpPr txBox="1"/>
          <p:nvPr/>
        </p:nvSpPr>
        <p:spPr>
          <a:xfrm>
            <a:off x="10617962" y="2754914"/>
            <a:ext cx="989600" cy="2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14,7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2020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5" name="Google Shape;1225;p47"/>
          <p:cNvSpPr txBox="1"/>
          <p:nvPr/>
        </p:nvSpPr>
        <p:spPr>
          <a:xfrm>
            <a:off x="966960" y="4735509"/>
            <a:ext cx="1853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45%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2019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226" name="Google Shape;1226;p47"/>
          <p:cNvPicPr preferRelativeResize="0"/>
          <p:nvPr/>
        </p:nvPicPr>
        <p:blipFill rotWithShape="1">
          <a:blip r:embed="rId5">
            <a:alphaModFix/>
          </a:blip>
          <a:srcRect l="18306" r="18308"/>
          <a:stretch/>
        </p:blipFill>
        <p:spPr>
          <a:xfrm>
            <a:off x="3901068" y="992888"/>
            <a:ext cx="2181600" cy="229707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27" name="Google Shape;1227;p47"/>
          <p:cNvSpPr txBox="1"/>
          <p:nvPr/>
        </p:nvSpPr>
        <p:spPr>
          <a:xfrm>
            <a:off x="3683922" y="3955492"/>
            <a:ext cx="2752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Ammontare di dati 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precompilati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nei form online legati ai servizi pubblici (score)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28" name="Google Shape;1228;p47"/>
          <p:cNvSpPr/>
          <p:nvPr/>
        </p:nvSpPr>
        <p:spPr>
          <a:xfrm>
            <a:off x="4255655" y="1397593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9" name="Google Shape;1229;p47"/>
          <p:cNvSpPr txBox="1"/>
          <p:nvPr/>
        </p:nvSpPr>
        <p:spPr>
          <a:xfrm>
            <a:off x="4109596" y="1651466"/>
            <a:ext cx="177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80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230" name="Google Shape;1230;p47"/>
          <p:cNvSpPr/>
          <p:nvPr/>
        </p:nvSpPr>
        <p:spPr>
          <a:xfrm>
            <a:off x="5574570" y="2658725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1" name="Google Shape;1231;p47"/>
          <p:cNvSpPr txBox="1"/>
          <p:nvPr/>
        </p:nvSpPr>
        <p:spPr>
          <a:xfrm>
            <a:off x="5447268" y="2754914"/>
            <a:ext cx="989600" cy="2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48,2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2" name="Google Shape;1232;p47"/>
          <p:cNvSpPr txBox="1"/>
          <p:nvPr/>
        </p:nvSpPr>
        <p:spPr>
          <a:xfrm>
            <a:off x="3683923" y="4735509"/>
            <a:ext cx="1853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64,5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233" name="Google Shape;1233;p47"/>
          <p:cNvPicPr preferRelativeResize="0"/>
          <p:nvPr/>
        </p:nvPicPr>
        <p:blipFill rotWithShape="1">
          <a:blip r:embed="rId6">
            <a:alphaModFix/>
          </a:blip>
          <a:srcRect l="18355" r="18355"/>
          <a:stretch/>
        </p:blipFill>
        <p:spPr>
          <a:xfrm>
            <a:off x="6556568" y="988920"/>
            <a:ext cx="2181600" cy="229707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34" name="Google Shape;1234;p47"/>
          <p:cNvSpPr txBox="1"/>
          <p:nvPr/>
        </p:nvSpPr>
        <p:spPr>
          <a:xfrm>
            <a:off x="6556568" y="3950738"/>
            <a:ext cx="262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Disponibilità e caratteristiche degli Open Data (score)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35" name="Google Shape;1235;p47"/>
          <p:cNvSpPr/>
          <p:nvPr/>
        </p:nvSpPr>
        <p:spPr>
          <a:xfrm>
            <a:off x="6971514" y="1393013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6" name="Google Shape;1236;p47"/>
          <p:cNvSpPr txBox="1"/>
          <p:nvPr/>
        </p:nvSpPr>
        <p:spPr>
          <a:xfrm>
            <a:off x="6796451" y="1637900"/>
            <a:ext cx="177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100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237" name="Google Shape;1237;p47"/>
          <p:cNvSpPr/>
          <p:nvPr/>
        </p:nvSpPr>
        <p:spPr>
          <a:xfrm>
            <a:off x="8230070" y="2654757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8" name="Google Shape;1238;p47"/>
          <p:cNvSpPr txBox="1"/>
          <p:nvPr/>
        </p:nvSpPr>
        <p:spPr>
          <a:xfrm>
            <a:off x="8102768" y="2750946"/>
            <a:ext cx="989600" cy="38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92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9" name="Google Shape;1239;p47"/>
          <p:cNvSpPr txBox="1"/>
          <p:nvPr/>
        </p:nvSpPr>
        <p:spPr>
          <a:xfrm>
            <a:off x="6556568" y="4727690"/>
            <a:ext cx="19191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81,1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40" name="Google Shape;1240;p47"/>
          <p:cNvSpPr txBox="1"/>
          <p:nvPr/>
        </p:nvSpPr>
        <p:spPr>
          <a:xfrm>
            <a:off x="4534813" y="3543762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-2,6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41" name="Google Shape;1241;p47"/>
          <p:cNvSpPr txBox="1"/>
          <p:nvPr/>
        </p:nvSpPr>
        <p:spPr>
          <a:xfrm>
            <a:off x="7235190" y="3522632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+3,1%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242" name="Google Shape;1242;p4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7412" y="3328880"/>
            <a:ext cx="631606" cy="6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47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733353" y="3310287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47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48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Forza lavoro nel settore pubblico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Quadro generale delle azioni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aphicFrame>
        <p:nvGraphicFramePr>
          <p:cNvPr id="1253" name="Google Shape;1253;p48"/>
          <p:cNvGraphicFramePr/>
          <p:nvPr>
            <p:extLst>
              <p:ext uri="{D42A27DB-BD31-4B8C-83A1-F6EECF244321}">
                <p14:modId xmlns:p14="http://schemas.microsoft.com/office/powerpoint/2010/main" val="1545845036"/>
              </p:ext>
            </p:extLst>
          </p:nvPr>
        </p:nvGraphicFramePr>
        <p:xfrm>
          <a:off x="450709" y="657320"/>
          <a:ext cx="11265825" cy="594730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55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4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Linea di intervento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0" u="none" strike="noStrike" cap="none">
                        <a:solidFill>
                          <a:srgbClr val="0066CC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Azioni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Reclutamento di dirigenti in possesso di competenze digitali, trasversali e della capacità di risolvere problematiche complesse</a:t>
                      </a:r>
                      <a:endParaRPr sz="15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Rafforzamento delle competenze manageriali a supporto della transizione al digitale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3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Percorsi di orientamento alla carriera in ambito pubblico e di formazione specialistica sul digitale in collaborazione con il sistema universitario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#2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Cicli di formazione AGID-CRUI per Responsabili per la Transizione al Digitale (RTD) – Webinar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#3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Informazione e formazione per la transizione digitale per l’attuazione del progetto “Italia Login – La casa del cittadino”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#4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Mini-Master monografici sui temi della trasformazione digitale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#5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Laboratori formativi specialistici per lo sviluppo di attività individuate dalla community dei RTD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#6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PA 110 e lode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Procedure assunzionali per il personale non dirigenziale che prevedono l'accertamento del possesso delle competenze necessarie a lavorare in una PA sempre più digitale 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b="1" i="0" u="none" strike="noStrike" cap="none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4.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Pianificazione e gestione di programmi formativi mirati sui temi del digitale applicato alla PA</a:t>
                      </a:r>
                      <a:endParaRPr sz="15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#7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Syllabus per la formazione digitale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#8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Rafforzamento della capacità amministrativa dei piccoli comuni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#9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Progetto di ricerca eGLUBOX-PRO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#10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Competenze Digitali per il Patrimonio Culturale (CDPC)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#11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Progetto FAST: capacità delle PA locali nell’attuazione di interventi di semplificazione e organizzazione in chiave digitale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5.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Promozione del confronto con il mondo della ricerca e dell’impresa sui diversi aspetti della trasformazione digitale</a:t>
                      </a:r>
                      <a:endParaRPr sz="15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#12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Dottorati innovativi per la Pubblica Amministrazione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54" name="Google Shape;1254;p48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1261;p49"/>
          <p:cNvPicPr preferRelativeResize="0"/>
          <p:nvPr/>
        </p:nvPicPr>
        <p:blipFill rotWithShape="1">
          <a:blip r:embed="rId3">
            <a:alphaModFix amt="35000"/>
          </a:blip>
          <a:srcRect t="22909" r="-1181"/>
          <a:stretch/>
        </p:blipFill>
        <p:spPr>
          <a:xfrm>
            <a:off x="-3377" y="1554600"/>
            <a:ext cx="12195377" cy="52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Google Shape;1264;p49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Forza lavoro nel settore pubblico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della Coalizione Nazionale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65" name="Google Shape;1265;p49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266" name="Google Shape;1266;p49"/>
          <p:cNvSpPr/>
          <p:nvPr/>
        </p:nvSpPr>
        <p:spPr>
          <a:xfrm>
            <a:off x="3863500" y="1647900"/>
            <a:ext cx="6823500" cy="3435900"/>
          </a:xfrm>
          <a:prstGeom prst="roundRect">
            <a:avLst>
              <a:gd name="adj" fmla="val 29012"/>
            </a:avLst>
          </a:prstGeom>
          <a:solidFill>
            <a:srgbClr val="2B6299">
              <a:alpha val="415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67" name="Google Shape;1267;p49"/>
          <p:cNvSpPr txBox="1"/>
          <p:nvPr/>
        </p:nvSpPr>
        <p:spPr>
          <a:xfrm>
            <a:off x="49341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Tipologia ente proponente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8" name="Google Shape;1268;p49"/>
          <p:cNvSpPr txBox="1"/>
          <p:nvPr/>
        </p:nvSpPr>
        <p:spPr>
          <a:xfrm>
            <a:off x="85110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iniziative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9" name="Google Shape;1269;p49"/>
          <p:cNvSpPr txBox="1"/>
          <p:nvPr/>
        </p:nvSpPr>
        <p:spPr>
          <a:xfrm>
            <a:off x="4934100" y="2688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Enti privati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0" name="Google Shape;1270;p49"/>
          <p:cNvSpPr txBox="1"/>
          <p:nvPr/>
        </p:nvSpPr>
        <p:spPr>
          <a:xfrm>
            <a:off x="4934100" y="32840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Amministrazioni pubbliche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1" name="Google Shape;1271;p49"/>
          <p:cNvSpPr txBox="1"/>
          <p:nvPr/>
        </p:nvSpPr>
        <p:spPr>
          <a:xfrm>
            <a:off x="4934100" y="387988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Associazioni della società civile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2" name="Google Shape;1272;p49"/>
          <p:cNvSpPr txBox="1"/>
          <p:nvPr/>
        </p:nvSpPr>
        <p:spPr>
          <a:xfrm>
            <a:off x="8667575" y="2649850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3" name="Google Shape;1273;p49"/>
          <p:cNvSpPr txBox="1"/>
          <p:nvPr/>
        </p:nvSpPr>
        <p:spPr>
          <a:xfrm>
            <a:off x="8667575" y="3245663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4" name="Google Shape;1274;p49"/>
          <p:cNvSpPr txBox="1"/>
          <p:nvPr/>
        </p:nvSpPr>
        <p:spPr>
          <a:xfrm>
            <a:off x="8667575" y="3826038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5" name="Google Shape;1275;p49"/>
          <p:cNvSpPr/>
          <p:nvPr/>
        </p:nvSpPr>
        <p:spPr>
          <a:xfrm>
            <a:off x="360720" y="1201060"/>
            <a:ext cx="3929774" cy="1783005"/>
          </a:xfrm>
          <a:prstGeom prst="roundRect">
            <a:avLst>
              <a:gd name="adj" fmla="val 4230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76" name="Google Shape;1276;p49"/>
          <p:cNvSpPr txBox="1"/>
          <p:nvPr/>
        </p:nvSpPr>
        <p:spPr>
          <a:xfrm>
            <a:off x="2190135" y="2392281"/>
            <a:ext cx="1365380" cy="52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it-IT" sz="21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</a:t>
            </a:r>
            <a:endParaRPr sz="14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77" name="Google Shape;1277;p49"/>
          <p:cNvSpPr txBox="1"/>
          <p:nvPr/>
        </p:nvSpPr>
        <p:spPr>
          <a:xfrm>
            <a:off x="2018200" y="1192087"/>
            <a:ext cx="1725127" cy="123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it-IT" sz="96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21</a:t>
            </a:r>
            <a:endParaRPr sz="1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1278" name="Google Shape;1278;p49"/>
          <p:cNvGrpSpPr/>
          <p:nvPr/>
        </p:nvGrpSpPr>
        <p:grpSpPr>
          <a:xfrm>
            <a:off x="360405" y="1439566"/>
            <a:ext cx="1813269" cy="1392991"/>
            <a:chOff x="331730" y="1287015"/>
            <a:chExt cx="2749975" cy="2086317"/>
          </a:xfrm>
        </p:grpSpPr>
        <p:sp>
          <p:nvSpPr>
            <p:cNvPr id="1279" name="Google Shape;1279;p49"/>
            <p:cNvSpPr/>
            <p:nvPr/>
          </p:nvSpPr>
          <p:spPr>
            <a:xfrm>
              <a:off x="726359" y="1287015"/>
              <a:ext cx="1937317" cy="1936411"/>
            </a:xfrm>
            <a:prstGeom prst="flowChartConnector">
              <a:avLst/>
            </a:prstGeom>
            <a:solidFill>
              <a:srgbClr val="006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1280" name="Google Shape;1280;p49"/>
            <p:cNvPicPr preferRelativeResize="0"/>
            <p:nvPr/>
          </p:nvPicPr>
          <p:blipFill rotWithShape="1">
            <a:blip r:embed="rId4">
              <a:alphaModFix/>
            </a:blip>
            <a:srcRect b="27929"/>
            <a:stretch/>
          </p:blipFill>
          <p:spPr>
            <a:xfrm>
              <a:off x="331730" y="1391395"/>
              <a:ext cx="2749975" cy="19819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p50" descr="woman in white and black polka dot shirt holding white headphones"/>
          <p:cNvPicPr preferRelativeResize="0"/>
          <p:nvPr/>
        </p:nvPicPr>
        <p:blipFill rotWithShape="1">
          <a:blip r:embed="rId3">
            <a:alphaModFix/>
          </a:blip>
          <a:srcRect t="7798" b="7867"/>
          <a:stretch/>
        </p:blipFill>
        <p:spPr>
          <a:xfrm>
            <a:off x="3377" y="-2"/>
            <a:ext cx="12191999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50"/>
          <p:cNvSpPr/>
          <p:nvPr/>
        </p:nvSpPr>
        <p:spPr>
          <a:xfrm>
            <a:off x="1" y="-2"/>
            <a:ext cx="12188622" cy="6858001"/>
          </a:xfrm>
          <a:prstGeom prst="rect">
            <a:avLst/>
          </a:prstGeom>
          <a:solidFill>
            <a:srgbClr val="AC4EF7">
              <a:alpha val="90588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50"/>
          <p:cNvSpPr txBox="1"/>
          <p:nvPr/>
        </p:nvSpPr>
        <p:spPr>
          <a:xfrm>
            <a:off x="604353" y="930687"/>
            <a:ext cx="126160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endParaRPr sz="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289" name="Google Shape;1289;p50"/>
          <p:cNvSpPr txBox="1"/>
          <p:nvPr/>
        </p:nvSpPr>
        <p:spPr>
          <a:xfrm>
            <a:off x="585399" y="1428427"/>
            <a:ext cx="5743482" cy="19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Competenze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specialistiche ICT</a:t>
            </a:r>
            <a:endParaRPr sz="40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90" name="Google Shape;1290;p50"/>
          <p:cNvSpPr txBox="1"/>
          <p:nvPr/>
        </p:nvSpPr>
        <p:spPr>
          <a:xfrm>
            <a:off x="604353" y="4289214"/>
            <a:ext cx="5491647" cy="1341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Coordinamento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dell’Università e della Ricerca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delle imprese e del Made in </a:t>
            </a:r>
            <a:r>
              <a:rPr lang="it-IT" sz="2000" b="1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Italy</a:t>
            </a:r>
            <a:endParaRPr sz="20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91" name="Google Shape;1291;p50"/>
          <p:cNvSpPr txBox="1"/>
          <p:nvPr/>
        </p:nvSpPr>
        <p:spPr>
          <a:xfrm>
            <a:off x="6791218" y="1218321"/>
            <a:ext cx="4921190" cy="4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Identificare interventi di sostegno e promozione per aumentare il numero di laureati e di esperti </a:t>
            </a:r>
            <a:r>
              <a:rPr lang="it-IT" sz="1500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informatici</a:t>
            </a: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con competenze ICT e rinnovare costantemente i percorsi di studio ICT con maggiore attenzione alla business innovation</a:t>
            </a: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Rafforzare l’aggiornamento permanente e la riqualificazione professionale con particolare attenzione allo sviluppo tecnologico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Creare nuovi modelli di interazione domanda-offerta nel mercato del lavoro ICT, con individuazione di nuovi elementi di osservazione da collegare a quelli già oggetto di analisi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Avvicinare il mondo della ricerca al mondo imprenditoriale con particolare attenzione alle nuove tecnologie emergenti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Favorire la diffusione di nuove figure professionali di livello executive altamente innovative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Ridurre i tempi di ricerca dei professionisti ICT e rendere più competitiva la formazione ICT degli attuali laureati ampliandone lo spettro conoscitivo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92" name="Google Shape;1292;p50"/>
          <p:cNvSpPr txBox="1"/>
          <p:nvPr/>
        </p:nvSpPr>
        <p:spPr>
          <a:xfrm>
            <a:off x="6791218" y="503453"/>
            <a:ext cx="2957555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obiettivi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93" name="Google Shape;1293;p50"/>
          <p:cNvSpPr/>
          <p:nvPr/>
        </p:nvSpPr>
        <p:spPr>
          <a:xfrm>
            <a:off x="0" y="0"/>
            <a:ext cx="21897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294" name="Google Shape;1294;p50"/>
          <p:cNvSpPr/>
          <p:nvPr/>
        </p:nvSpPr>
        <p:spPr>
          <a:xfrm>
            <a:off x="2189600" y="0"/>
            <a:ext cx="19443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295" name="Google Shape;1295;p50"/>
          <p:cNvSpPr/>
          <p:nvPr/>
        </p:nvSpPr>
        <p:spPr>
          <a:xfrm>
            <a:off x="4134000" y="0"/>
            <a:ext cx="19917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296" name="Google Shape;1296;p50"/>
          <p:cNvSpPr/>
          <p:nvPr/>
        </p:nvSpPr>
        <p:spPr>
          <a:xfrm>
            <a:off x="6125700" y="0"/>
            <a:ext cx="19266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297" name="Google Shape;1297;p50"/>
          <p:cNvSpPr/>
          <p:nvPr/>
        </p:nvSpPr>
        <p:spPr>
          <a:xfrm>
            <a:off x="8050975" y="0"/>
            <a:ext cx="19917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298" name="Google Shape;1298;p50"/>
          <p:cNvSpPr/>
          <p:nvPr/>
        </p:nvSpPr>
        <p:spPr>
          <a:xfrm>
            <a:off x="10016700" y="0"/>
            <a:ext cx="21753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>
            <a:off x="4520751" y="1305934"/>
            <a:ext cx="3085600" cy="328400"/>
          </a:xfrm>
          <a:prstGeom prst="chevron">
            <a:avLst>
              <a:gd name="adj" fmla="val 0"/>
            </a:avLst>
          </a:prstGeom>
          <a:gradFill>
            <a:gsLst>
              <a:gs pos="0">
                <a:srgbClr val="004D9B"/>
              </a:gs>
              <a:gs pos="100000">
                <a:srgbClr val="002060"/>
              </a:gs>
            </a:gsLst>
            <a:lin ang="10200138" scaled="0"/>
          </a:gra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54" name="Google Shape;154;p17"/>
          <p:cNvSpPr/>
          <p:nvPr/>
        </p:nvSpPr>
        <p:spPr>
          <a:xfrm>
            <a:off x="146633" y="1305935"/>
            <a:ext cx="2097600" cy="328400"/>
          </a:xfrm>
          <a:prstGeom prst="chevron">
            <a:avLst>
              <a:gd name="adj" fmla="val 0"/>
            </a:avLst>
          </a:prstGeom>
          <a:solidFill>
            <a:srgbClr val="3B9DFF">
              <a:alpha val="83137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55" name="Google Shape;155;p17"/>
          <p:cNvSpPr/>
          <p:nvPr/>
        </p:nvSpPr>
        <p:spPr>
          <a:xfrm>
            <a:off x="2078251" y="1305935"/>
            <a:ext cx="2830000" cy="3284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0074EA"/>
              </a:gs>
              <a:gs pos="100000">
                <a:srgbClr val="0066CC"/>
              </a:gs>
            </a:gsLst>
            <a:lin ang="599887" scaled="0"/>
          </a:gra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56" name="Google Shape;156;p17"/>
          <p:cNvSpPr txBox="1"/>
          <p:nvPr/>
        </p:nvSpPr>
        <p:spPr>
          <a:xfrm>
            <a:off x="464457" y="8158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2019</a:t>
            </a:r>
            <a:endParaRPr sz="2400" b="0" i="0" u="none" strike="noStrike" cap="none">
              <a:solidFill>
                <a:schemeClr val="lt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57" name="Google Shape;157;p17"/>
          <p:cNvSpPr txBox="1"/>
          <p:nvPr/>
        </p:nvSpPr>
        <p:spPr>
          <a:xfrm>
            <a:off x="2862545" y="816083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2020</a:t>
            </a:r>
            <a:endParaRPr sz="2400" b="0" i="0" u="none" strike="noStrike" cap="none">
              <a:solidFill>
                <a:schemeClr val="lt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58" name="Google Shape;158;p17"/>
          <p:cNvSpPr txBox="1"/>
          <p:nvPr/>
        </p:nvSpPr>
        <p:spPr>
          <a:xfrm>
            <a:off x="152477" y="1782687"/>
            <a:ext cx="1746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Manifesto</a:t>
            </a: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per la Repubblica Digitale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</a:b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Inserimento nel piano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“Italia 2025”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9" name="Google Shape;159;p17"/>
          <p:cNvSpPr txBox="1"/>
          <p:nvPr/>
        </p:nvSpPr>
        <p:spPr>
          <a:xfrm>
            <a:off x="2315295" y="1778259"/>
            <a:ext cx="2097600" cy="2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Adesione alla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 Coalition europea </a:t>
            </a: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come Coalizione Nazionale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</a:b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Istituzione del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Comitato Tecnico Guida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della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Strategia Nazionale per le competenze digitali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della prima versione del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Piano operativo</a:t>
            </a:r>
            <a:endParaRPr sz="19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</a:b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60" name="Google Shape;160;p17"/>
          <p:cNvSpPr txBox="1"/>
          <p:nvPr/>
        </p:nvSpPr>
        <p:spPr>
          <a:xfrm>
            <a:off x="144051" y="5491191"/>
            <a:ext cx="1470800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400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50+ iniziative </a:t>
            </a:r>
            <a:r>
              <a:rPr lang="it-IT" sz="14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nella coalizione nazionale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1" name="Google Shape;161;p17"/>
          <p:cNvSpPr txBox="1"/>
          <p:nvPr/>
        </p:nvSpPr>
        <p:spPr>
          <a:xfrm>
            <a:off x="2315295" y="5491191"/>
            <a:ext cx="1470800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400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100+ iniziative </a:t>
            </a:r>
            <a:r>
              <a:rPr lang="it-IT" sz="14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nella coalizione nazionale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2" name="Google Shape;162;p17"/>
          <p:cNvSpPr/>
          <p:nvPr/>
        </p:nvSpPr>
        <p:spPr>
          <a:xfrm>
            <a:off x="7238264" y="1305935"/>
            <a:ext cx="2832951" cy="328400"/>
          </a:xfrm>
          <a:prstGeom prst="chevron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accent6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63" name="Google Shape;163;p17"/>
          <p:cNvSpPr txBox="1"/>
          <p:nvPr/>
        </p:nvSpPr>
        <p:spPr>
          <a:xfrm>
            <a:off x="5432832" y="8158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2021</a:t>
            </a:r>
            <a:endParaRPr sz="2400" b="0" i="0" u="none" strike="noStrike" cap="none">
              <a:solidFill>
                <a:schemeClr val="lt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64" name="Google Shape;164;p17"/>
          <p:cNvSpPr txBox="1"/>
          <p:nvPr/>
        </p:nvSpPr>
        <p:spPr>
          <a:xfrm>
            <a:off x="7908845" y="8158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dirty="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2022</a:t>
            </a:r>
            <a:endParaRPr sz="2500" b="1" i="0" u="none" strike="noStrike" cap="none" dirty="0">
              <a:solidFill>
                <a:schemeClr val="lt1"/>
              </a:solidFill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165" name="Google Shape;165;p17"/>
          <p:cNvSpPr txBox="1"/>
          <p:nvPr/>
        </p:nvSpPr>
        <p:spPr>
          <a:xfrm>
            <a:off x="5044416" y="5491191"/>
            <a:ext cx="1470800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400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200+ iniziative </a:t>
            </a:r>
            <a:r>
              <a:rPr lang="it-IT" sz="14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nella coalizione nazionale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6" name="Google Shape;166;p17"/>
          <p:cNvSpPr txBox="1"/>
          <p:nvPr/>
        </p:nvSpPr>
        <p:spPr>
          <a:xfrm>
            <a:off x="5043695" y="1778259"/>
            <a:ext cx="2194569" cy="3077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Azioni di Repubblica Digitale nel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PNRR, 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 cui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Civile Digitale 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Rete dei punti di facilitazione digitale</a:t>
            </a:r>
            <a:endParaRPr sz="19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Prima edizione dell’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Assemblea di Repubblica Digitale</a:t>
            </a:r>
            <a:endParaRPr sz="19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Lancio della prima edizione del 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Premio Nazionale per le competenze digitali</a:t>
            </a:r>
            <a:endParaRPr sz="19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 primo 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rapporto di monitoraggio 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Piano operativo</a:t>
            </a:r>
            <a:b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</a:b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67" name="Google Shape;167;p17"/>
          <p:cNvSpPr txBox="1"/>
          <p:nvPr/>
        </p:nvSpPr>
        <p:spPr>
          <a:xfrm>
            <a:off x="7292048" y="1778259"/>
            <a:ext cx="2047262" cy="67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Assegnazione del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Premio Nazionale per le competenze digitali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9" name="Google Shape;169;p17"/>
          <p:cNvSpPr txBox="1"/>
          <p:nvPr/>
        </p:nvSpPr>
        <p:spPr>
          <a:xfrm>
            <a:off x="9841026" y="1778259"/>
            <a:ext cx="1903133" cy="17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Lancio del 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nuovo portale di Repubblica Digitale 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ACCEDI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it-IT" sz="1200" b="1" dirty="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Seconda edizione </a:t>
            </a:r>
            <a:r>
              <a:rPr lang="it-IT" sz="1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Premio Nazionale </a:t>
            </a:r>
            <a:r>
              <a:rPr lang="it-IT" sz="1200" b="1" dirty="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le competenze digitali </a:t>
            </a:r>
            <a:r>
              <a:rPr lang="it-IT" sz="1200" dirty="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dell’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Assemblea di </a:t>
            </a:r>
            <a:r>
              <a:rPr lang="it-IT" sz="1200" b="1" dirty="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Repubblica Digitale</a:t>
            </a:r>
            <a:endParaRPr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70" name="Google Shape;170;p17"/>
          <p:cNvSpPr txBox="1"/>
          <p:nvPr/>
        </p:nvSpPr>
        <p:spPr>
          <a:xfrm>
            <a:off x="7292046" y="3170006"/>
            <a:ext cx="2282400" cy="86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 primo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del Piano operativo 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il nuovo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rapporto di monitoraggio</a:t>
            </a: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73" name="Google Shape;173;p17"/>
          <p:cNvSpPr txBox="1"/>
          <p:nvPr/>
        </p:nvSpPr>
        <p:spPr>
          <a:xfrm>
            <a:off x="7292046" y="5491191"/>
            <a:ext cx="1470800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400" b="1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300+ iniziative </a:t>
            </a:r>
            <a:r>
              <a:rPr lang="it-IT" sz="14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nella coalizione nazionale</a:t>
            </a:r>
            <a:endParaRPr sz="19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4" name="Google Shape;174;p17"/>
          <p:cNvSpPr txBox="1"/>
          <p:nvPr/>
        </p:nvSpPr>
        <p:spPr>
          <a:xfrm>
            <a:off x="7292048" y="2453174"/>
            <a:ext cx="2047262" cy="67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Avvio dei 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gruppi di lavoro tematici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di Repubblica Digitale</a:t>
            </a:r>
            <a:endParaRPr sz="19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Google Shape;162;p17">
            <a:extLst>
              <a:ext uri="{FF2B5EF4-FFF2-40B4-BE49-F238E27FC236}">
                <a16:creationId xmlns:a16="http://schemas.microsoft.com/office/drawing/2014/main" id="{6DB73DD4-D0CA-7ECC-5EA7-8899514A25EE}"/>
              </a:ext>
            </a:extLst>
          </p:cNvPr>
          <p:cNvSpPr/>
          <p:nvPr/>
        </p:nvSpPr>
        <p:spPr>
          <a:xfrm>
            <a:off x="9841026" y="1305934"/>
            <a:ext cx="2204341" cy="328400"/>
          </a:xfrm>
          <a:prstGeom prst="chevron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accent6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1" name="Google Shape;164;p17">
            <a:extLst>
              <a:ext uri="{FF2B5EF4-FFF2-40B4-BE49-F238E27FC236}">
                <a16:creationId xmlns:a16="http://schemas.microsoft.com/office/drawing/2014/main" id="{20D51004-CEC0-E463-29D3-DC52D8BA1D11}"/>
              </a:ext>
            </a:extLst>
          </p:cNvPr>
          <p:cNvSpPr txBox="1"/>
          <p:nvPr/>
        </p:nvSpPr>
        <p:spPr>
          <a:xfrm>
            <a:off x="10314733" y="808155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dirty="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2023</a:t>
            </a:r>
            <a:endParaRPr sz="2500" b="1" i="0" u="none" strike="noStrike" cap="none" dirty="0">
              <a:solidFill>
                <a:schemeClr val="lt1"/>
              </a:solidFill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32" name="Google Shape;170;p17">
            <a:extLst>
              <a:ext uri="{FF2B5EF4-FFF2-40B4-BE49-F238E27FC236}">
                <a16:creationId xmlns:a16="http://schemas.microsoft.com/office/drawing/2014/main" id="{5BB3C231-7445-F6A1-6694-60A6F629B94B}"/>
              </a:ext>
            </a:extLst>
          </p:cNvPr>
          <p:cNvSpPr txBox="1"/>
          <p:nvPr/>
        </p:nvSpPr>
        <p:spPr>
          <a:xfrm>
            <a:off x="9841026" y="3707216"/>
            <a:ext cx="2002631" cy="86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Prosieguo dei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gruppi di lavoro tematici 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la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dei primi output </a:t>
            </a:r>
            <a:endParaRPr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3" name="Google Shape;170;p17">
            <a:extLst>
              <a:ext uri="{FF2B5EF4-FFF2-40B4-BE49-F238E27FC236}">
                <a16:creationId xmlns:a16="http://schemas.microsoft.com/office/drawing/2014/main" id="{34012975-B600-6839-0D7A-4CCA48C7C8EC}"/>
              </a:ext>
            </a:extLst>
          </p:cNvPr>
          <p:cNvSpPr txBox="1"/>
          <p:nvPr/>
        </p:nvSpPr>
        <p:spPr>
          <a:xfrm>
            <a:off x="9841025" y="4679663"/>
            <a:ext cx="1903133" cy="67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Attivazione dei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primi punti di facilitazione digitale 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sul territorio</a:t>
            </a:r>
            <a:endParaRPr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" name="Google Shape;1822;p153">
            <a:extLst>
              <a:ext uri="{FF2B5EF4-FFF2-40B4-BE49-F238E27FC236}">
                <a16:creationId xmlns:a16="http://schemas.microsoft.com/office/drawing/2014/main" id="{938254AD-93B7-47C4-8273-13A517749659}"/>
              </a:ext>
            </a:extLst>
          </p:cNvPr>
          <p:cNvSpPr txBox="1"/>
          <p:nvPr/>
        </p:nvSpPr>
        <p:spPr>
          <a:xfrm>
            <a:off x="445700" y="377667"/>
            <a:ext cx="112872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  <a:defRPr/>
            </a:pPr>
            <a:r>
              <a:rPr lang="it-IT" sz="3467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Highlight e tappe principali di Repubblica Digitale</a:t>
            </a:r>
            <a:endParaRPr sz="3467" i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6;p17">
            <a:extLst>
              <a:ext uri="{FF2B5EF4-FFF2-40B4-BE49-F238E27FC236}">
                <a16:creationId xmlns:a16="http://schemas.microsoft.com/office/drawing/2014/main" id="{E9120DE1-419F-407E-5BA1-ED98CF44EEFF}"/>
              </a:ext>
            </a:extLst>
          </p:cNvPr>
          <p:cNvSpPr txBox="1"/>
          <p:nvPr/>
        </p:nvSpPr>
        <p:spPr>
          <a:xfrm>
            <a:off x="502557" y="12476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2019</a:t>
            </a:r>
            <a:endParaRPr sz="2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Light"/>
              <a:cs typeface="Calibri" panose="020F0502020204030204" pitchFamily="34" charset="0"/>
              <a:sym typeface="Titillium Web Light"/>
            </a:endParaRPr>
          </a:p>
        </p:txBody>
      </p:sp>
      <p:sp>
        <p:nvSpPr>
          <p:cNvPr id="10" name="Google Shape;156;p17">
            <a:extLst>
              <a:ext uri="{FF2B5EF4-FFF2-40B4-BE49-F238E27FC236}">
                <a16:creationId xmlns:a16="http://schemas.microsoft.com/office/drawing/2014/main" id="{A142CE2C-F597-7A53-4652-F28EB64028AB}"/>
              </a:ext>
            </a:extLst>
          </p:cNvPr>
          <p:cNvSpPr txBox="1"/>
          <p:nvPr/>
        </p:nvSpPr>
        <p:spPr>
          <a:xfrm>
            <a:off x="2880071" y="12476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2020</a:t>
            </a:r>
            <a:endParaRPr sz="2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Light"/>
              <a:cs typeface="Calibri" panose="020F0502020204030204" pitchFamily="34" charset="0"/>
              <a:sym typeface="Titillium Web Light"/>
            </a:endParaRPr>
          </a:p>
        </p:txBody>
      </p:sp>
      <p:sp>
        <p:nvSpPr>
          <p:cNvPr id="11" name="Google Shape;156;p17">
            <a:extLst>
              <a:ext uri="{FF2B5EF4-FFF2-40B4-BE49-F238E27FC236}">
                <a16:creationId xmlns:a16="http://schemas.microsoft.com/office/drawing/2014/main" id="{2CE467C4-54A6-E3FA-C0BD-C371878556B0}"/>
              </a:ext>
            </a:extLst>
          </p:cNvPr>
          <p:cNvSpPr txBox="1"/>
          <p:nvPr/>
        </p:nvSpPr>
        <p:spPr>
          <a:xfrm>
            <a:off x="5432751" y="1234841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2021</a:t>
            </a:r>
            <a:endParaRPr sz="2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Light"/>
              <a:cs typeface="Calibri" panose="020F0502020204030204" pitchFamily="34" charset="0"/>
              <a:sym typeface="Titillium Web Light"/>
            </a:endParaRPr>
          </a:p>
        </p:txBody>
      </p:sp>
      <p:sp>
        <p:nvSpPr>
          <p:cNvPr id="12" name="Google Shape;156;p17">
            <a:extLst>
              <a:ext uri="{FF2B5EF4-FFF2-40B4-BE49-F238E27FC236}">
                <a16:creationId xmlns:a16="http://schemas.microsoft.com/office/drawing/2014/main" id="{51197A43-8CB2-30D1-A606-501327099337}"/>
              </a:ext>
            </a:extLst>
          </p:cNvPr>
          <p:cNvSpPr txBox="1"/>
          <p:nvPr/>
        </p:nvSpPr>
        <p:spPr>
          <a:xfrm>
            <a:off x="8023939" y="12476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2022</a:t>
            </a:r>
            <a:endParaRPr sz="2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Light"/>
              <a:cs typeface="Calibri" panose="020F0502020204030204" pitchFamily="34" charset="0"/>
              <a:sym typeface="Titillium Web Light"/>
            </a:endParaRPr>
          </a:p>
        </p:txBody>
      </p:sp>
      <p:sp>
        <p:nvSpPr>
          <p:cNvPr id="13" name="Google Shape;156;p17">
            <a:extLst>
              <a:ext uri="{FF2B5EF4-FFF2-40B4-BE49-F238E27FC236}">
                <a16:creationId xmlns:a16="http://schemas.microsoft.com/office/drawing/2014/main" id="{745D3E84-563D-03DD-4E81-5D63FDE933DD}"/>
              </a:ext>
            </a:extLst>
          </p:cNvPr>
          <p:cNvSpPr txBox="1"/>
          <p:nvPr/>
        </p:nvSpPr>
        <p:spPr>
          <a:xfrm>
            <a:off x="10362461" y="12476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2023</a:t>
            </a:r>
            <a:endParaRPr sz="2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Light"/>
              <a:cs typeface="Calibri" panose="020F0502020204030204" pitchFamily="34" charset="0"/>
              <a:sym typeface="Titillium Web Ligh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51"/>
          <p:cNvSpPr txBox="1"/>
          <p:nvPr/>
        </p:nvSpPr>
        <p:spPr>
          <a:xfrm>
            <a:off x="150300" y="145300"/>
            <a:ext cx="6707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3</a:t>
            </a: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Competenze specialistiche ICT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1308" name="Google Shape;1308;p51"/>
          <p:cNvSpPr txBox="1"/>
          <p:nvPr/>
        </p:nvSpPr>
        <p:spPr>
          <a:xfrm>
            <a:off x="249001" y="2127367"/>
            <a:ext cx="18426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intervento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09" name="Google Shape;1309;p51"/>
          <p:cNvSpPr txBox="1"/>
          <p:nvPr/>
        </p:nvSpPr>
        <p:spPr>
          <a:xfrm>
            <a:off x="249001" y="3913963"/>
            <a:ext cx="1842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10" name="Google Shape;1310;p51"/>
          <p:cNvSpPr txBox="1"/>
          <p:nvPr/>
        </p:nvSpPr>
        <p:spPr>
          <a:xfrm>
            <a:off x="612867" y="1429506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873CC5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endParaRPr sz="6600" b="1" i="0" u="none" strike="noStrike" cap="none">
              <a:solidFill>
                <a:srgbClr val="873CC5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311" name="Google Shape;1311;p51"/>
          <p:cNvSpPr txBox="1"/>
          <p:nvPr/>
        </p:nvSpPr>
        <p:spPr>
          <a:xfrm>
            <a:off x="612867" y="3209512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rgbClr val="873CC5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endParaRPr sz="6600" b="1" i="0" u="none" strike="noStrike" cap="none">
              <a:solidFill>
                <a:srgbClr val="873CC5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312" name="Google Shape;1312;p51"/>
          <p:cNvSpPr txBox="1"/>
          <p:nvPr/>
        </p:nvSpPr>
        <p:spPr>
          <a:xfrm>
            <a:off x="2531620" y="1073663"/>
            <a:ext cx="4631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novità introdotte nell’aggiornamento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3" name="Google Shape;1313;p51"/>
          <p:cNvSpPr txBox="1"/>
          <p:nvPr/>
        </p:nvSpPr>
        <p:spPr>
          <a:xfrm>
            <a:off x="2664136" y="1685509"/>
            <a:ext cx="4717200" cy="22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000"/>
              <a:buFont typeface="Titillium Web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Crescente impegno nella diffusione delle competenze ICT attraverso iniziative di formazione volte al potenziamento del capitale umano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000"/>
              <a:buFont typeface="Titillium Web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Contrasto al gender gap, garantendo pari opportunità in termini occupazionali per le donne laureate in ambito STEM e laureate o specializzate in ambito ICT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000"/>
              <a:buFont typeface="Titillium Web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Incentivare progetti di ricerca in ambito digitale, partendo dalla necessità di rafforzare e riorganizzare l’alta formazione nell’ambito delle discipline ICT e nei settori di applicazione di tali metodologie e tecnologie 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000"/>
              <a:buFont typeface="Titillium Web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Sostenere la nascita di startup attraverso laboratori di eccellenza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000"/>
              <a:buFont typeface="Titillium Web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Contribuire alla riduzione del gap tra settore della formazione superiore e forza lavoro attiva, incentivando il continuo dialogo tra Università e aziende</a:t>
            </a: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</a:b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95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"/>
              <a:buNone/>
            </a:pP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314" name="Google Shape;1314;p51"/>
          <p:cNvCxnSpPr/>
          <p:nvPr/>
        </p:nvCxnSpPr>
        <p:spPr>
          <a:xfrm rot="10800000">
            <a:off x="2531528" y="1543183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873CC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5" name="Google Shape;1315;p51"/>
          <p:cNvCxnSpPr/>
          <p:nvPr/>
        </p:nvCxnSpPr>
        <p:spPr>
          <a:xfrm rot="10800000">
            <a:off x="2531621" y="1543292"/>
            <a:ext cx="0" cy="3465900"/>
          </a:xfrm>
          <a:prstGeom prst="straightConnector1">
            <a:avLst/>
          </a:prstGeom>
          <a:noFill/>
          <a:ln w="28575" cap="flat" cmpd="sng">
            <a:solidFill>
              <a:srgbClr val="873CC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6" name="Google Shape;1316;p51"/>
          <p:cNvSpPr txBox="1"/>
          <p:nvPr/>
        </p:nvSpPr>
        <p:spPr>
          <a:xfrm>
            <a:off x="8042697" y="1055824"/>
            <a:ext cx="3522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Attori coinvolti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7" name="Google Shape;1317;p51"/>
          <p:cNvSpPr txBox="1"/>
          <p:nvPr/>
        </p:nvSpPr>
        <p:spPr>
          <a:xfrm>
            <a:off x="8241650" y="1732900"/>
            <a:ext cx="32109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73CC5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dell’Università e della Ricerca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73CC5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Imprese e del Made in </a:t>
            </a:r>
            <a:r>
              <a:rPr lang="it-IT" sz="1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Italy</a:t>
            </a:r>
            <a:endParaRPr lang="it-IT"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73CC5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dell’Istruzione e del Merito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73CC5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per la trasformazione digitale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318" name="Google Shape;1318;p51"/>
          <p:cNvCxnSpPr/>
          <p:nvPr/>
        </p:nvCxnSpPr>
        <p:spPr>
          <a:xfrm rot="10800000">
            <a:off x="8042815" y="1525344"/>
            <a:ext cx="3522000" cy="0"/>
          </a:xfrm>
          <a:prstGeom prst="straightConnector1">
            <a:avLst/>
          </a:prstGeom>
          <a:noFill/>
          <a:ln w="28575" cap="flat" cmpd="sng">
            <a:solidFill>
              <a:srgbClr val="873CC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9" name="Google Shape;1319;p51"/>
          <p:cNvCxnSpPr/>
          <p:nvPr/>
        </p:nvCxnSpPr>
        <p:spPr>
          <a:xfrm rot="10800000">
            <a:off x="11564812" y="1525292"/>
            <a:ext cx="0" cy="3483900"/>
          </a:xfrm>
          <a:prstGeom prst="straightConnector1">
            <a:avLst/>
          </a:prstGeom>
          <a:noFill/>
          <a:ln w="28575" cap="flat" cmpd="sng">
            <a:solidFill>
              <a:srgbClr val="873CC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0" name="Google Shape;1320;p51"/>
          <p:cNvCxnSpPr/>
          <p:nvPr/>
        </p:nvCxnSpPr>
        <p:spPr>
          <a:xfrm rot="10800000">
            <a:off x="2531528" y="5009192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873CC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1" name="Google Shape;1321;p51"/>
          <p:cNvCxnSpPr/>
          <p:nvPr/>
        </p:nvCxnSpPr>
        <p:spPr>
          <a:xfrm>
            <a:off x="7930662" y="5009192"/>
            <a:ext cx="3634200" cy="0"/>
          </a:xfrm>
          <a:prstGeom prst="straightConnector1">
            <a:avLst/>
          </a:prstGeom>
          <a:noFill/>
          <a:ln w="28575" cap="flat" cmpd="sng">
            <a:solidFill>
              <a:srgbClr val="873CC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22" name="Google Shape;1322;p51"/>
          <p:cNvSpPr txBox="1"/>
          <p:nvPr/>
        </p:nvSpPr>
        <p:spPr>
          <a:xfrm>
            <a:off x="10254042" y="579179"/>
            <a:ext cx="162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323" name="Google Shape;132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7442" y="586886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0550" y="608469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4758" y="58688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51"/>
          <p:cNvSpPr txBox="1"/>
          <p:nvPr/>
        </p:nvSpPr>
        <p:spPr>
          <a:xfrm>
            <a:off x="7470266" y="586886"/>
            <a:ext cx="8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7" name="Google Shape;1327;p51"/>
          <p:cNvSpPr txBox="1"/>
          <p:nvPr/>
        </p:nvSpPr>
        <p:spPr>
          <a:xfrm>
            <a:off x="8827090" y="586886"/>
            <a:ext cx="10534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8" name="Google Shape;1328;p51"/>
          <p:cNvSpPr txBox="1"/>
          <p:nvPr/>
        </p:nvSpPr>
        <p:spPr>
          <a:xfrm>
            <a:off x="7009716" y="247639"/>
            <a:ext cx="223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dei divari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29" name="Google Shape;1329;p51"/>
          <p:cNvSpPr txBox="1"/>
          <p:nvPr/>
        </p:nvSpPr>
        <p:spPr>
          <a:xfrm>
            <a:off x="627772" y="472992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</a:t>
            </a: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1330" name="Google Shape;1330;p51"/>
          <p:cNvGrpSpPr/>
          <p:nvPr/>
        </p:nvGrpSpPr>
        <p:grpSpPr>
          <a:xfrm>
            <a:off x="370169" y="4791499"/>
            <a:ext cx="296298" cy="322525"/>
            <a:chOff x="177879" y="4164571"/>
            <a:chExt cx="222229" cy="241900"/>
          </a:xfrm>
        </p:grpSpPr>
        <p:sp>
          <p:nvSpPr>
            <p:cNvPr id="1331" name="Google Shape;1331;p51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873CC5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2" name="Google Shape;1332;p51"/>
            <p:cNvSpPr/>
            <p:nvPr/>
          </p:nvSpPr>
          <p:spPr>
            <a:xfrm rot="-2492389">
              <a:off x="329262" y="4309982"/>
              <a:ext cx="45692" cy="93077"/>
            </a:xfrm>
            <a:prstGeom prst="rect">
              <a:avLst/>
            </a:prstGeom>
            <a:solidFill>
              <a:srgbClr val="873CC5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333" name="Google Shape;1333;p51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334" name="Google Shape;1334;p51"/>
          <p:cNvSpPr txBox="1"/>
          <p:nvPr/>
        </p:nvSpPr>
        <p:spPr>
          <a:xfrm>
            <a:off x="2150525" y="5261000"/>
            <a:ext cx="130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Destinatari coinvolti</a:t>
            </a:r>
            <a:endParaRPr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35" name="Google Shape;1335;p51"/>
          <p:cNvSpPr txBox="1"/>
          <p:nvPr/>
        </p:nvSpPr>
        <p:spPr>
          <a:xfrm>
            <a:off x="7736075" y="5412100"/>
            <a:ext cx="12024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lavoratori del settore pubblico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36" name="Google Shape;1336;p51"/>
          <p:cNvSpPr txBox="1"/>
          <p:nvPr/>
        </p:nvSpPr>
        <p:spPr>
          <a:xfrm>
            <a:off x="4260775" y="5412100"/>
            <a:ext cx="87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universitari</a:t>
            </a:r>
            <a:endParaRPr sz="1000"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37" name="Google Shape;1337;p51"/>
          <p:cNvSpPr txBox="1"/>
          <p:nvPr/>
        </p:nvSpPr>
        <p:spPr>
          <a:xfrm>
            <a:off x="5949450" y="5412100"/>
            <a:ext cx="12024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lavoratori del settore privato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338" name="Google Shape;133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7225" y="5479625"/>
            <a:ext cx="33337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2925" y="5484388"/>
            <a:ext cx="342900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09800" y="5490200"/>
            <a:ext cx="314325" cy="2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52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350" name="Google Shape;1350;p52" descr="woman sitting on chair front of desk with desktop"/>
          <p:cNvPicPr preferRelativeResize="0"/>
          <p:nvPr/>
        </p:nvPicPr>
        <p:blipFill rotWithShape="1">
          <a:blip r:embed="rId3">
            <a:alphaModFix/>
          </a:blip>
          <a:srcRect l="19995" t="-267" r="12277" b="267"/>
          <a:stretch/>
        </p:blipFill>
        <p:spPr>
          <a:xfrm>
            <a:off x="1434034" y="983957"/>
            <a:ext cx="2194200" cy="231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51" name="Google Shape;1351;p52" descr="woman using MacBook Pro"/>
          <p:cNvPicPr preferRelativeResize="0"/>
          <p:nvPr/>
        </p:nvPicPr>
        <p:blipFill rotWithShape="1">
          <a:blip r:embed="rId4">
            <a:alphaModFix/>
          </a:blip>
          <a:srcRect l="27892" t="14292" r="14292"/>
          <a:stretch/>
        </p:blipFill>
        <p:spPr>
          <a:xfrm>
            <a:off x="8613455" y="938678"/>
            <a:ext cx="2184300" cy="2316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52" name="Google Shape;1352;p52" descr="boy in front of computer monitor"/>
          <p:cNvPicPr preferRelativeResize="0"/>
          <p:nvPr/>
        </p:nvPicPr>
        <p:blipFill rotWithShape="1">
          <a:blip r:embed="rId5">
            <a:alphaModFix/>
          </a:blip>
          <a:srcRect t="38291"/>
          <a:stretch/>
        </p:blipFill>
        <p:spPr>
          <a:xfrm>
            <a:off x="6246968" y="938678"/>
            <a:ext cx="2172000" cy="2316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53" name="Google Shape;1353;p52" descr="man facing three computer monitors while sitting"/>
          <p:cNvPicPr preferRelativeResize="0"/>
          <p:nvPr/>
        </p:nvPicPr>
        <p:blipFill rotWithShape="1">
          <a:blip r:embed="rId6">
            <a:alphaModFix/>
          </a:blip>
          <a:srcRect l="5001" t="-181" r="8792" b="177"/>
          <a:stretch/>
        </p:blipFill>
        <p:spPr>
          <a:xfrm>
            <a:off x="3840501" y="964401"/>
            <a:ext cx="2194200" cy="2311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54" name="Google Shape;1354;p52"/>
          <p:cNvSpPr txBox="1"/>
          <p:nvPr/>
        </p:nvSpPr>
        <p:spPr>
          <a:xfrm>
            <a:off x="4037539" y="3938941"/>
            <a:ext cx="2147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PMI che impiegano specialisti ICT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55" name="Google Shape;1355;p52"/>
          <p:cNvSpPr/>
          <p:nvPr/>
        </p:nvSpPr>
        <p:spPr>
          <a:xfrm>
            <a:off x="4209341" y="1369469"/>
            <a:ext cx="1476300" cy="1463100"/>
          </a:xfrm>
          <a:prstGeom prst="ellipse">
            <a:avLst/>
          </a:prstGeom>
          <a:solidFill>
            <a:srgbClr val="0066CC">
              <a:alpha val="6549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56" name="Google Shape;1356;p52"/>
          <p:cNvSpPr txBox="1"/>
          <p:nvPr/>
        </p:nvSpPr>
        <p:spPr>
          <a:xfrm>
            <a:off x="4061261" y="1663790"/>
            <a:ext cx="17829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24%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357" name="Google Shape;1357;p52"/>
          <p:cNvSpPr/>
          <p:nvPr/>
        </p:nvSpPr>
        <p:spPr>
          <a:xfrm>
            <a:off x="5306001" y="2621001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58" name="Google Shape;1358;p52"/>
          <p:cNvSpPr txBox="1"/>
          <p:nvPr/>
        </p:nvSpPr>
        <p:spPr>
          <a:xfrm>
            <a:off x="5178699" y="2717190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2020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59" name="Google Shape;1359;p52"/>
          <p:cNvSpPr txBox="1"/>
          <p:nvPr/>
        </p:nvSpPr>
        <p:spPr>
          <a:xfrm>
            <a:off x="6448965" y="3938941"/>
            <a:ext cx="1970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Quota degli Specialisti ICT sul totale degli occupati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60" name="Google Shape;1360;p52"/>
          <p:cNvSpPr/>
          <p:nvPr/>
        </p:nvSpPr>
        <p:spPr>
          <a:xfrm>
            <a:off x="6593648" y="1369469"/>
            <a:ext cx="1476300" cy="1463100"/>
          </a:xfrm>
          <a:prstGeom prst="ellipse">
            <a:avLst/>
          </a:prstGeom>
          <a:solidFill>
            <a:srgbClr val="0066CC">
              <a:alpha val="6549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61" name="Google Shape;1361;p52"/>
          <p:cNvSpPr txBox="1"/>
          <p:nvPr/>
        </p:nvSpPr>
        <p:spPr>
          <a:xfrm>
            <a:off x="6448966" y="1639406"/>
            <a:ext cx="19665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4,5%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362" name="Google Shape;1362;p52"/>
          <p:cNvSpPr/>
          <p:nvPr/>
        </p:nvSpPr>
        <p:spPr>
          <a:xfrm>
            <a:off x="7690308" y="2596617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63" name="Google Shape;1363;p52"/>
          <p:cNvSpPr txBox="1"/>
          <p:nvPr/>
        </p:nvSpPr>
        <p:spPr>
          <a:xfrm>
            <a:off x="7563005" y="2692806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3,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</a:t>
            </a:r>
            <a:r>
              <a:rPr lang="it-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64" name="Google Shape;1364;p52"/>
          <p:cNvSpPr txBox="1"/>
          <p:nvPr/>
        </p:nvSpPr>
        <p:spPr>
          <a:xfrm>
            <a:off x="4061261" y="4752502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18%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2020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65" name="Google Shape;1365;p52"/>
          <p:cNvSpPr txBox="1"/>
          <p:nvPr/>
        </p:nvSpPr>
        <p:spPr>
          <a:xfrm>
            <a:off x="6497979" y="4752502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4,</a:t>
            </a: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66" name="Google Shape;1366;p52"/>
          <p:cNvSpPr txBox="1"/>
          <p:nvPr/>
        </p:nvSpPr>
        <p:spPr>
          <a:xfrm>
            <a:off x="1554700" y="3938950"/>
            <a:ext cx="2085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Laureati in ICT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(sul totale della popolazione laureata)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67" name="Google Shape;1367;p52"/>
          <p:cNvSpPr/>
          <p:nvPr/>
        </p:nvSpPr>
        <p:spPr>
          <a:xfrm>
            <a:off x="1803693" y="1369469"/>
            <a:ext cx="1476300" cy="1463100"/>
          </a:xfrm>
          <a:prstGeom prst="ellipse">
            <a:avLst/>
          </a:prstGeom>
          <a:solidFill>
            <a:srgbClr val="0066CC">
              <a:alpha val="6549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68" name="Google Shape;1368;p52"/>
          <p:cNvSpPr txBox="1"/>
          <p:nvPr/>
        </p:nvSpPr>
        <p:spPr>
          <a:xfrm>
            <a:off x="1685109" y="1689512"/>
            <a:ext cx="17829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369" name="Google Shape;1369;p52"/>
          <p:cNvSpPr/>
          <p:nvPr/>
        </p:nvSpPr>
        <p:spPr>
          <a:xfrm>
            <a:off x="2900353" y="2646724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70" name="Google Shape;1370;p52"/>
          <p:cNvSpPr txBox="1"/>
          <p:nvPr/>
        </p:nvSpPr>
        <p:spPr>
          <a:xfrm>
            <a:off x="2773051" y="2742912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1,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r>
              <a:rPr lang="it-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71" name="Google Shape;1371;p52"/>
          <p:cNvSpPr txBox="1"/>
          <p:nvPr/>
        </p:nvSpPr>
        <p:spPr>
          <a:xfrm>
            <a:off x="1554708" y="4752502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3,9%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72" name="Google Shape;1372;p52"/>
          <p:cNvSpPr txBox="1"/>
          <p:nvPr/>
        </p:nvSpPr>
        <p:spPr>
          <a:xfrm>
            <a:off x="8828784" y="3938941"/>
            <a:ext cx="2816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Imprese che hanno reclutato o tentato di reclutare specialisti ICT (sul totale delle imprese)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73" name="Google Shape;1373;p52"/>
          <p:cNvSpPr/>
          <p:nvPr/>
        </p:nvSpPr>
        <p:spPr>
          <a:xfrm>
            <a:off x="8961928" y="1369469"/>
            <a:ext cx="1476300" cy="1463100"/>
          </a:xfrm>
          <a:prstGeom prst="ellipse">
            <a:avLst/>
          </a:prstGeom>
          <a:solidFill>
            <a:srgbClr val="0066CC">
              <a:alpha val="6549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74" name="Google Shape;1374;p52"/>
          <p:cNvSpPr txBox="1"/>
          <p:nvPr/>
        </p:nvSpPr>
        <p:spPr>
          <a:xfrm>
            <a:off x="8775019" y="1648784"/>
            <a:ext cx="18606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15%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375" name="Google Shape;1375;p52"/>
          <p:cNvSpPr/>
          <p:nvPr/>
        </p:nvSpPr>
        <p:spPr>
          <a:xfrm>
            <a:off x="10058588" y="2596617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76" name="Google Shape;1376;p52"/>
          <p:cNvSpPr txBox="1"/>
          <p:nvPr/>
        </p:nvSpPr>
        <p:spPr>
          <a:xfrm>
            <a:off x="9931285" y="2692806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2020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77" name="Google Shape;1377;p52"/>
          <p:cNvSpPr txBox="1"/>
          <p:nvPr/>
        </p:nvSpPr>
        <p:spPr>
          <a:xfrm>
            <a:off x="8958532" y="4752502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2020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78" name="Google Shape;1378;p52"/>
          <p:cNvSpPr txBox="1"/>
          <p:nvPr/>
        </p:nvSpPr>
        <p:spPr>
          <a:xfrm>
            <a:off x="4484153" y="3509261"/>
            <a:ext cx="119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-3%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79" name="Google Shape;1379;p52"/>
          <p:cNvSpPr txBox="1"/>
          <p:nvPr/>
        </p:nvSpPr>
        <p:spPr>
          <a:xfrm>
            <a:off x="7058405" y="3509261"/>
            <a:ext cx="17703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+0,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% dal 20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80" name="Google Shape;1380;p52"/>
          <p:cNvSpPr txBox="1"/>
          <p:nvPr/>
        </p:nvSpPr>
        <p:spPr>
          <a:xfrm>
            <a:off x="9710421" y="3509261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-2%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381" name="Google Shape;1381;p52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5069" y="3372477"/>
            <a:ext cx="631606" cy="6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52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501942" y="3310835"/>
            <a:ext cx="631606" cy="6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52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3966" y="3347346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Google Shape;1384;p52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pic>
        <p:nvPicPr>
          <p:cNvPr id="1385" name="Google Shape;1385;p52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1685092" y="3335997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p52"/>
          <p:cNvSpPr txBox="1"/>
          <p:nvPr/>
        </p:nvSpPr>
        <p:spPr>
          <a:xfrm>
            <a:off x="2316705" y="3508699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+0,1%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53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3</a:t>
            </a: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Competenze specialistiche ICT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Quadro generale delle azioni</a:t>
            </a:r>
            <a:endParaRPr sz="3200" b="0" i="0" u="none" strike="noStrike" cap="none">
              <a:solidFill>
                <a:srgbClr val="0066CC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graphicFrame>
        <p:nvGraphicFramePr>
          <p:cNvPr id="1396" name="Google Shape;1396;p53"/>
          <p:cNvGraphicFramePr/>
          <p:nvPr>
            <p:extLst>
              <p:ext uri="{D42A27DB-BD31-4B8C-83A1-F6EECF244321}">
                <p14:modId xmlns:p14="http://schemas.microsoft.com/office/powerpoint/2010/main" val="4216019911"/>
              </p:ext>
            </p:extLst>
          </p:nvPr>
        </p:nvGraphicFramePr>
        <p:xfrm>
          <a:off x="601709" y="852526"/>
          <a:ext cx="10840200" cy="48943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88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7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0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Linea di intervento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0" u="none" strike="noStrike" cap="none">
                        <a:solidFill>
                          <a:srgbClr val="0066CC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Azioni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Evoluzione dei percorsi di formazione su tecnologie ICT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Potenziamento del sistema degli ITS in ottica 4.0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#2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Dottorati innovativi per le imprese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#3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Azione specifica per incrementare i laureati ICT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#4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Fondo per la Repubblica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Modelli di business basati su lCT e gestione di interventi per la trasformazione digitale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#5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Dottorati di ricerca e dottorati innovativi per la Pubblica Amministrazione e il patrimonio culturale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#6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Voucher Innovation Manager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Programmi per la forza lavoro dedicati allo sviluppo tecnologico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b="1" i="0" u="none" strike="noStrike" cap="none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4.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Sostegno della formazione sul campo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#7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Digital Education Hub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5.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Incentivi alle aziende per offrire percorsi di formazione sul campo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i="0" u="none" strike="noStrike" cap="none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6.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Trasferimento tecnologico e nascita di startup attraverso laboratori di eccellenza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6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7.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Scambio di conoscenze tra dipendenti aziendali, Università e Centri di Ricerca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97" name="Google Shape;1397;p53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Google Shape;1403;p54"/>
          <p:cNvPicPr preferRelativeResize="0"/>
          <p:nvPr/>
        </p:nvPicPr>
        <p:blipFill rotWithShape="1">
          <a:blip r:embed="rId3">
            <a:alphaModFix amt="35000"/>
          </a:blip>
          <a:srcRect t="22909" r="-1181"/>
          <a:stretch/>
        </p:blipFill>
        <p:spPr>
          <a:xfrm>
            <a:off x="-3377" y="1554600"/>
            <a:ext cx="12195377" cy="52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54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della Coalizione Nazionale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07" name="Google Shape;1407;p54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08" name="Google Shape;1408;p54"/>
          <p:cNvSpPr/>
          <p:nvPr/>
        </p:nvSpPr>
        <p:spPr>
          <a:xfrm>
            <a:off x="3863500" y="1647900"/>
            <a:ext cx="6823500" cy="3435900"/>
          </a:xfrm>
          <a:prstGeom prst="roundRect">
            <a:avLst>
              <a:gd name="adj" fmla="val 29012"/>
            </a:avLst>
          </a:prstGeom>
          <a:solidFill>
            <a:srgbClr val="873CC5">
              <a:alpha val="415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09" name="Google Shape;1409;p54"/>
          <p:cNvSpPr txBox="1"/>
          <p:nvPr/>
        </p:nvSpPr>
        <p:spPr>
          <a:xfrm>
            <a:off x="49341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Tipologia ente proponente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0" name="Google Shape;1410;p54"/>
          <p:cNvSpPr txBox="1"/>
          <p:nvPr/>
        </p:nvSpPr>
        <p:spPr>
          <a:xfrm>
            <a:off x="85110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iniziative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1" name="Google Shape;1411;p54"/>
          <p:cNvSpPr txBox="1"/>
          <p:nvPr/>
        </p:nvSpPr>
        <p:spPr>
          <a:xfrm>
            <a:off x="4934100" y="2688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Enti privati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4"/>
          <p:cNvSpPr txBox="1"/>
          <p:nvPr/>
        </p:nvSpPr>
        <p:spPr>
          <a:xfrm>
            <a:off x="4934100" y="32840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Amministrazioni pubbliche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3" name="Google Shape;1413;p54"/>
          <p:cNvSpPr txBox="1"/>
          <p:nvPr/>
        </p:nvSpPr>
        <p:spPr>
          <a:xfrm>
            <a:off x="4934100" y="387988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Associazioni della società civile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4" name="Google Shape;1414;p54"/>
          <p:cNvSpPr txBox="1"/>
          <p:nvPr/>
        </p:nvSpPr>
        <p:spPr>
          <a:xfrm>
            <a:off x="8667575" y="2649850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5" name="Google Shape;1415;p54"/>
          <p:cNvSpPr txBox="1"/>
          <p:nvPr/>
        </p:nvSpPr>
        <p:spPr>
          <a:xfrm>
            <a:off x="8667575" y="3245663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6" name="Google Shape;1416;p54"/>
          <p:cNvSpPr txBox="1"/>
          <p:nvPr/>
        </p:nvSpPr>
        <p:spPr>
          <a:xfrm>
            <a:off x="8667575" y="3826038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–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7" name="Google Shape;1417;p54"/>
          <p:cNvSpPr/>
          <p:nvPr/>
        </p:nvSpPr>
        <p:spPr>
          <a:xfrm>
            <a:off x="360720" y="1201060"/>
            <a:ext cx="3929774" cy="1783005"/>
          </a:xfrm>
          <a:prstGeom prst="roundRect">
            <a:avLst>
              <a:gd name="adj" fmla="val 4230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18" name="Google Shape;1418;p54"/>
          <p:cNvSpPr txBox="1"/>
          <p:nvPr/>
        </p:nvSpPr>
        <p:spPr>
          <a:xfrm>
            <a:off x="2190135" y="2392281"/>
            <a:ext cx="1365380" cy="52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it-IT" sz="21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</a:t>
            </a:r>
            <a:endParaRPr sz="14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19" name="Google Shape;1419;p54"/>
          <p:cNvSpPr txBox="1"/>
          <p:nvPr/>
        </p:nvSpPr>
        <p:spPr>
          <a:xfrm>
            <a:off x="2018200" y="1192087"/>
            <a:ext cx="1725127" cy="123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it-IT" sz="96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</a:t>
            </a:r>
            <a:endParaRPr sz="1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1420" name="Google Shape;1420;p54"/>
          <p:cNvGrpSpPr/>
          <p:nvPr/>
        </p:nvGrpSpPr>
        <p:grpSpPr>
          <a:xfrm>
            <a:off x="360405" y="1439566"/>
            <a:ext cx="1813269" cy="1392991"/>
            <a:chOff x="331730" y="1287015"/>
            <a:chExt cx="2749975" cy="2086317"/>
          </a:xfrm>
        </p:grpSpPr>
        <p:sp>
          <p:nvSpPr>
            <p:cNvPr id="1421" name="Google Shape;1421;p54"/>
            <p:cNvSpPr/>
            <p:nvPr/>
          </p:nvSpPr>
          <p:spPr>
            <a:xfrm>
              <a:off x="726359" y="1287015"/>
              <a:ext cx="1937317" cy="1936411"/>
            </a:xfrm>
            <a:prstGeom prst="flowChartConnector">
              <a:avLst/>
            </a:prstGeom>
            <a:solidFill>
              <a:srgbClr val="006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1422" name="Google Shape;1422;p54"/>
            <p:cNvPicPr preferRelativeResize="0"/>
            <p:nvPr/>
          </p:nvPicPr>
          <p:blipFill rotWithShape="1">
            <a:blip r:embed="rId4">
              <a:alphaModFix/>
            </a:blip>
            <a:srcRect b="27929"/>
            <a:stretch/>
          </p:blipFill>
          <p:spPr>
            <a:xfrm>
              <a:off x="331730" y="1391395"/>
              <a:ext cx="2749975" cy="19819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7" name="Google Shape;6487;p316"/>
          <p:cNvSpPr txBox="1"/>
          <p:nvPr/>
        </p:nvSpPr>
        <p:spPr>
          <a:xfrm>
            <a:off x="2401253" y="1805433"/>
            <a:ext cx="9174800" cy="38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Secondo la norma </a:t>
            </a:r>
            <a:r>
              <a:rPr lang="it" sz="1600" u="sng">
                <a:solidFill>
                  <a:schemeClr val="hlin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/>
              </a:rPr>
              <a:t>UNI EN 16234-1:2020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(che rappresenta l’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e-Competence Framework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 è una 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“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persona che ha la </a:t>
            </a:r>
            <a:r>
              <a:rPr lang="it" sz="1600" b="1" i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competenza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per </a:t>
            </a:r>
            <a:r>
              <a:rPr lang="it" sz="1600" b="1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pianificare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it" sz="1600" b="1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realizzare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it" sz="1600" b="1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operare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it" sz="1600" b="1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abilitare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e/o </a:t>
            </a:r>
            <a:r>
              <a:rPr lang="it" sz="1600" b="1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gestire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la Tecnologia dell'Informazione e della Comunicazione e che ha una qualifica professionale ICT e/o esperienza professionale ICT; sono compresi sia dipendenti di società ICT sia dipendenti ICT di organizzazioni in tutti gli altri settori”</a:t>
            </a:r>
            <a:endParaRPr sz="1600" b="1" i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 competenza si intende la capacità di applicare:</a:t>
            </a: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406389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0066CC"/>
              </a:buClr>
              <a:buSzPts val="1200"/>
              <a:buFont typeface="Titillium Web"/>
              <a:buChar char="➔"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conoscenze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sapere cosa fare</a:t>
            </a:r>
            <a:endParaRPr sz="1600" i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4063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200"/>
              <a:buFont typeface="Titillium Web"/>
              <a:buChar char="➔"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abilità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sapere come farlo</a:t>
            </a:r>
            <a:endParaRPr sz="1600" i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4063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200"/>
              <a:buFont typeface="Titillium Web"/>
              <a:buChar char="➔"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attitudini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riflette il modo in cui le conoscenze e le abilità vengono applicate in un modo contestualmente appropriato</a:t>
            </a:r>
            <a:endParaRPr sz="1600" i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raggiungere risultati osservabili</a:t>
            </a:r>
            <a:endParaRPr sz="1600" b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488" name="Google Shape;6488;p3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850" y="1846706"/>
            <a:ext cx="1751961" cy="15360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06;p54">
            <a:extLst>
              <a:ext uri="{FF2B5EF4-FFF2-40B4-BE49-F238E27FC236}">
                <a16:creationId xmlns:a16="http://schemas.microsoft.com/office/drawing/2014/main" id="{C412523A-58AD-FAEA-327F-327E9E90C521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" name="Google Shape;1407;p54">
            <a:extLst>
              <a:ext uri="{FF2B5EF4-FFF2-40B4-BE49-F238E27FC236}">
                <a16:creationId xmlns:a16="http://schemas.microsoft.com/office/drawing/2014/main" id="{F01A815D-5E28-BDAD-4099-89E18ED56C8F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9" name="Google Shape;6485;p316">
            <a:extLst>
              <a:ext uri="{FF2B5EF4-FFF2-40B4-BE49-F238E27FC236}">
                <a16:creationId xmlns:a16="http://schemas.microsoft.com/office/drawing/2014/main" id="{DFED2EFF-9E13-3747-AA7A-FB8789F09FC1}"/>
              </a:ext>
            </a:extLst>
          </p:cNvPr>
          <p:cNvSpPr txBox="1"/>
          <p:nvPr/>
        </p:nvSpPr>
        <p:spPr>
          <a:xfrm>
            <a:off x="150301" y="1089025"/>
            <a:ext cx="97924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Cos’è uno “specialista ICT”?</a:t>
            </a:r>
            <a:endParaRPr sz="2800" b="1" dirty="0">
              <a:solidFill>
                <a:srgbClr val="0066CC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3" name="Google Shape;6493;p317"/>
          <p:cNvSpPr/>
          <p:nvPr/>
        </p:nvSpPr>
        <p:spPr>
          <a:xfrm>
            <a:off x="6768159" y="4082311"/>
            <a:ext cx="4204641" cy="599090"/>
          </a:xfrm>
          <a:prstGeom prst="rect">
            <a:avLst/>
          </a:prstGeom>
          <a:solidFill>
            <a:srgbClr val="DDEAF6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97" name="Google Shape;6497;p317"/>
          <p:cNvSpPr txBox="1"/>
          <p:nvPr/>
        </p:nvSpPr>
        <p:spPr>
          <a:xfrm>
            <a:off x="1394229" y="1312024"/>
            <a:ext cx="4492800" cy="1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Consapevolezza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della necessità di diffondere e sviluppare cultura e competenze digitali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Opportunità di lavoro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tutti i settori per profili ICT, anche di livello base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Disponibilità del settore privato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collaborare e farsi parte attiva nel progetto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98" name="Google Shape;6498;p317"/>
          <p:cNvSpPr txBox="1"/>
          <p:nvPr/>
        </p:nvSpPr>
        <p:spPr>
          <a:xfrm>
            <a:off x="1394229" y="3298484"/>
            <a:ext cx="44928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Accettazione diffusa di erogare e fruire corsi di formazione in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modalità ibrida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(sia fisica che digitale)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Disponibilità di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fondi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(PNRR) a cui attingere per questi progetti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Orientamento e formazione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nella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scuola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secondaria superiore e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università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per fornire sia competenze digitali che competenze STEM in grado di alimentare il mercato del lavoro italiano con le professionalità richieste sia dal privato che dal pubblico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99" name="Google Shape;6499;p317"/>
          <p:cNvSpPr txBox="1"/>
          <p:nvPr/>
        </p:nvSpPr>
        <p:spPr>
          <a:xfrm>
            <a:off x="6768159" y="1312024"/>
            <a:ext cx="4492800" cy="1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 disponibilità di formazione specialistica è concentrata principalmente nelle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grandi città e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nel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centro-nord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Manca una identificazione chiara delle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professionalità tecniche più ricercate dal mercato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0" name="Google Shape;6500;p317"/>
          <p:cNvSpPr txBox="1"/>
          <p:nvPr/>
        </p:nvSpPr>
        <p:spPr>
          <a:xfrm>
            <a:off x="6768159" y="3298484"/>
            <a:ext cx="4492800" cy="1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C’è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scarsa omogeneità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nei corsi di formazione e di conseguenza nei profili, così come nei formatori certificati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Non esiste una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definizione univoca dei profili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 competenze specialistiche - base e avanzate 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È necessario un sistema uniforme di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raccolta dati e monitoraggio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che possa essere automatico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1" name="Google Shape;6501;p317"/>
          <p:cNvSpPr/>
          <p:nvPr/>
        </p:nvSpPr>
        <p:spPr>
          <a:xfrm>
            <a:off x="1229064" y="1262733"/>
            <a:ext cx="60800" cy="1776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2" name="Google Shape;6502;p317"/>
          <p:cNvSpPr/>
          <p:nvPr/>
        </p:nvSpPr>
        <p:spPr>
          <a:xfrm>
            <a:off x="1229064" y="3287949"/>
            <a:ext cx="60800" cy="2304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3" name="Google Shape;6503;p317"/>
          <p:cNvSpPr/>
          <p:nvPr/>
        </p:nvSpPr>
        <p:spPr>
          <a:xfrm>
            <a:off x="6609760" y="1262733"/>
            <a:ext cx="60800" cy="177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4" name="Google Shape;6504;p317"/>
          <p:cNvSpPr/>
          <p:nvPr/>
        </p:nvSpPr>
        <p:spPr>
          <a:xfrm>
            <a:off x="6609760" y="3287949"/>
            <a:ext cx="60800" cy="2304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5" name="Google Shape;6505;p317"/>
          <p:cNvSpPr txBox="1"/>
          <p:nvPr/>
        </p:nvSpPr>
        <p:spPr>
          <a:xfrm rot="-5400000">
            <a:off x="-180025" y="3383205"/>
            <a:ext cx="1987200" cy="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Opportunità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6" name="Google Shape;6506;p317"/>
          <p:cNvSpPr txBox="1"/>
          <p:nvPr/>
        </p:nvSpPr>
        <p:spPr>
          <a:xfrm rot="-5400000">
            <a:off x="5194005" y="3322961"/>
            <a:ext cx="1987200" cy="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C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Criticità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1407;p54">
            <a:extLst>
              <a:ext uri="{FF2B5EF4-FFF2-40B4-BE49-F238E27FC236}">
                <a16:creationId xmlns:a16="http://schemas.microsoft.com/office/drawing/2014/main" id="{F41FD125-C3F7-F843-271C-AD7D81507148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8" name="Google Shape;1406;p54">
            <a:extLst>
              <a:ext uri="{FF2B5EF4-FFF2-40B4-BE49-F238E27FC236}">
                <a16:creationId xmlns:a16="http://schemas.microsoft.com/office/drawing/2014/main" id="{5E63170B-5143-5F2E-727E-49923A71206B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1" name="Google Shape;6511;p318"/>
          <p:cNvSpPr/>
          <p:nvPr/>
        </p:nvSpPr>
        <p:spPr>
          <a:xfrm>
            <a:off x="-14833" y="4926253"/>
            <a:ext cx="12206800" cy="996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15" name="Google Shape;6515;p318"/>
          <p:cNvSpPr txBox="1"/>
          <p:nvPr/>
        </p:nvSpPr>
        <p:spPr>
          <a:xfrm>
            <a:off x="663063" y="1811808"/>
            <a:ext cx="3278800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Definizione delle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competenze specialistiche ICT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all’interno dell’e-Competence Framework (e-CF)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i="1">
                <a:solidFill>
                  <a:schemeClr val="accent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Ultimo aggiornamento nel 2020</a:t>
            </a:r>
            <a:endParaRPr sz="1600" i="1">
              <a:solidFill>
                <a:schemeClr val="accent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16" name="Google Shape;6516;p318"/>
          <p:cNvSpPr txBox="1"/>
          <p:nvPr/>
        </p:nvSpPr>
        <p:spPr>
          <a:xfrm>
            <a:off x="4499997" y="1811809"/>
            <a:ext cx="3322400" cy="253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Definizione dei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profili degli specialisti ICT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</a:t>
            </a: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397922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100"/>
              <a:buFont typeface="Titillium Web"/>
              <a:buChar char="➔"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CEN Workshop Agreement CWA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3979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2D8A"/>
              </a:buClr>
              <a:buSzPts val="1100"/>
              <a:buFont typeface="Titillium Web"/>
              <a:buChar char="➔"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Norme UNI per i profili di terza generazione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3979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2D8A"/>
              </a:buClr>
              <a:buSzPts val="1100"/>
              <a:buFont typeface="Titillium Web"/>
              <a:buChar char="➔"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Catalogo delle professioni ICT elaborato dall’Osservatorio Competenze Digitali</a:t>
            </a:r>
            <a:endParaRPr sz="1600">
              <a:solidFill>
                <a:schemeClr val="accent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17" name="Google Shape;6517;p318"/>
          <p:cNvSpPr txBox="1"/>
          <p:nvPr/>
        </p:nvSpPr>
        <p:spPr>
          <a:xfrm>
            <a:off x="8567964" y="1811809"/>
            <a:ext cx="3149200" cy="109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Tavoli per la definizione del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Sillabo delle competenza digitali 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 le imprese di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industria 4.0</a:t>
            </a:r>
            <a:endParaRPr sz="1600">
              <a:solidFill>
                <a:schemeClr val="accent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18" name="Google Shape;6518;p318"/>
          <p:cNvSpPr/>
          <p:nvPr/>
        </p:nvSpPr>
        <p:spPr>
          <a:xfrm>
            <a:off x="468397" y="1949117"/>
            <a:ext cx="89600" cy="27872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0066CC">
              <a:alpha val="92549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19" name="Google Shape;6519;p318"/>
          <p:cNvSpPr/>
          <p:nvPr/>
        </p:nvSpPr>
        <p:spPr>
          <a:xfrm>
            <a:off x="4315397" y="1949117"/>
            <a:ext cx="89600" cy="27872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0066CC">
              <a:alpha val="92549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20" name="Google Shape;6520;p318"/>
          <p:cNvSpPr/>
          <p:nvPr/>
        </p:nvSpPr>
        <p:spPr>
          <a:xfrm>
            <a:off x="8380364" y="1949117"/>
            <a:ext cx="89600" cy="27872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0066CC">
              <a:alpha val="92549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21" name="Google Shape;6521;p318"/>
          <p:cNvSpPr txBox="1"/>
          <p:nvPr/>
        </p:nvSpPr>
        <p:spPr>
          <a:xfrm>
            <a:off x="750500" y="5016486"/>
            <a:ext cx="10861600" cy="81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Opportunità di mettere a sistema gli sforzi fatti per la definizione dei profili e delle competenze specialistiche ICT, puntando alla costruzione di un modello sempre in linea con l’evoluzione delle tecnologie e dei modelli organizzativi</a:t>
            </a:r>
            <a:endParaRPr sz="16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407;p54">
            <a:extLst>
              <a:ext uri="{FF2B5EF4-FFF2-40B4-BE49-F238E27FC236}">
                <a16:creationId xmlns:a16="http://schemas.microsoft.com/office/drawing/2014/main" id="{B964D598-904B-D653-F611-33B379A73C72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6" name="Google Shape;1406;p54">
            <a:extLst>
              <a:ext uri="{FF2B5EF4-FFF2-40B4-BE49-F238E27FC236}">
                <a16:creationId xmlns:a16="http://schemas.microsoft.com/office/drawing/2014/main" id="{8734CC94-1084-4369-CF72-5E42D587ADF5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0" name="Google Shape;6550;p321"/>
          <p:cNvSpPr/>
          <p:nvPr/>
        </p:nvSpPr>
        <p:spPr>
          <a:xfrm>
            <a:off x="1200791" y="1490345"/>
            <a:ext cx="46636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fornire un </a:t>
            </a: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punto di raccordo e accesso unico </a:t>
            </a: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alle risorse e ai percorsi per la formazione specialistica - </a:t>
            </a: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promuovere le iniziative</a:t>
            </a: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affinché possano essere usufruite dal più vasto numero di utenti possibile come offerta organica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</a:t>
            </a:r>
            <a:r>
              <a:rPr lang="it" sz="1467" b="1" i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consentire al cittadino di individuare immediatamente l’opportunità formativa più adatta alle sue esigenze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51" name="Google Shape;6551;p321"/>
          <p:cNvSpPr/>
          <p:nvPr/>
        </p:nvSpPr>
        <p:spPr>
          <a:xfrm>
            <a:off x="6910137" y="1487277"/>
            <a:ext cx="4663600" cy="1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scalare e integrare i progetti virtuosi</a:t>
            </a: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così da assicurare la capillarità della formazione ICT sull’</a:t>
            </a: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intero territorio </a:t>
            </a: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nazionale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</a:t>
            </a:r>
            <a:r>
              <a:rPr lang="it" sz="1467" b="1" i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consentire al cittadino di formarsi ovunque sul territorio nazionale e in qualsiasi momento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52" name="Google Shape;6552;p321"/>
          <p:cNvSpPr/>
          <p:nvPr/>
        </p:nvSpPr>
        <p:spPr>
          <a:xfrm>
            <a:off x="1200791" y="3448216"/>
            <a:ext cx="4663600" cy="20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facilitare il </a:t>
            </a: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rapporto con il mondo della Scuola e dell’Università </a:t>
            </a: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definendo </a:t>
            </a: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percorsi di raccordo</a:t>
            </a:r>
            <a:b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(es. protocolli o convenzioni) per queste iniziative rispetto innanzitutto a scuole superiori, ITS, formazione professionale, anche operando sui docenti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</a:t>
            </a:r>
            <a:r>
              <a:rPr lang="it" sz="1467" b="1" i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consentire al cittadino di usufruire di un percorso formativo che vede collaborare strettamente Scuola, Università e aziende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53" name="Google Shape;6553;p321"/>
          <p:cNvSpPr/>
          <p:nvPr/>
        </p:nvSpPr>
        <p:spPr>
          <a:xfrm>
            <a:off x="6910137" y="3445148"/>
            <a:ext cx="46636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affinamento, arricchimento e raccordo </a:t>
            </a: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dell’offerta complessiva, agendo sulla coerenza del modello e investendo nelle aree di competenza attualmente meno coperte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</a:t>
            </a:r>
            <a:r>
              <a:rPr lang="it" sz="1467" b="1" i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consentire al cittadino di accedere ad un catalogo formativo sempre più completo e in linea con le esigenze del mercato del lavoro, presenti e future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554" name="Google Shape;6554;p3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938" y="3378636"/>
            <a:ext cx="764853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5" name="Google Shape;6555;p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2455" y="1487278"/>
            <a:ext cx="786723" cy="79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6" name="Google Shape;6556;p3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938" y="1557211"/>
            <a:ext cx="764853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7" name="Google Shape;6557;p3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9031" y="3429001"/>
            <a:ext cx="713571" cy="72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07;p54">
            <a:extLst>
              <a:ext uri="{FF2B5EF4-FFF2-40B4-BE49-F238E27FC236}">
                <a16:creationId xmlns:a16="http://schemas.microsoft.com/office/drawing/2014/main" id="{F08C61B4-0A80-47B9-B493-6689E1845E97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5" name="Google Shape;1406;p54">
            <a:extLst>
              <a:ext uri="{FF2B5EF4-FFF2-40B4-BE49-F238E27FC236}">
                <a16:creationId xmlns:a16="http://schemas.microsoft.com/office/drawing/2014/main" id="{7D393597-235A-1CFB-27C1-71E3F5D645EC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6" name="Google Shape;6485;p316">
            <a:extLst>
              <a:ext uri="{FF2B5EF4-FFF2-40B4-BE49-F238E27FC236}">
                <a16:creationId xmlns:a16="http://schemas.microsoft.com/office/drawing/2014/main" id="{2922EE2B-A5FB-2274-9DED-1F116BF647B0}"/>
              </a:ext>
            </a:extLst>
          </p:cNvPr>
          <p:cNvSpPr txBox="1"/>
          <p:nvPr/>
        </p:nvSpPr>
        <p:spPr>
          <a:xfrm>
            <a:off x="150301" y="811931"/>
            <a:ext cx="97924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Obiettivi</a:t>
            </a:r>
            <a:endParaRPr sz="2800" b="1" dirty="0">
              <a:solidFill>
                <a:srgbClr val="0066CC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2" name="Google Shape;6562;p322"/>
          <p:cNvSpPr/>
          <p:nvPr/>
        </p:nvSpPr>
        <p:spPr>
          <a:xfrm>
            <a:off x="33" y="5251692"/>
            <a:ext cx="12192000" cy="6976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563" name="Google Shape;6563;p322" descr="person using laptop"/>
          <p:cNvPicPr preferRelativeResize="0"/>
          <p:nvPr/>
        </p:nvPicPr>
        <p:blipFill rotWithShape="1">
          <a:blip r:embed="rId3">
            <a:alphaModFix/>
          </a:blip>
          <a:srcRect b="54787"/>
          <a:stretch/>
        </p:blipFill>
        <p:spPr>
          <a:xfrm>
            <a:off x="2" y="1429608"/>
            <a:ext cx="12191997" cy="3692101"/>
          </a:xfrm>
          <a:prstGeom prst="rect">
            <a:avLst/>
          </a:prstGeom>
          <a:noFill/>
          <a:ln>
            <a:noFill/>
          </a:ln>
        </p:spPr>
      </p:pic>
      <p:sp>
        <p:nvSpPr>
          <p:cNvPr id="6564" name="Google Shape;6564;p322"/>
          <p:cNvSpPr/>
          <p:nvPr/>
        </p:nvSpPr>
        <p:spPr>
          <a:xfrm>
            <a:off x="0" y="1446624"/>
            <a:ext cx="12192000" cy="3692000"/>
          </a:xfrm>
          <a:prstGeom prst="rect">
            <a:avLst/>
          </a:prstGeom>
          <a:solidFill>
            <a:srgbClr val="612D8A">
              <a:alpha val="69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68" name="Google Shape;6568;p322"/>
          <p:cNvSpPr/>
          <p:nvPr/>
        </p:nvSpPr>
        <p:spPr>
          <a:xfrm>
            <a:off x="1368403" y="1772223"/>
            <a:ext cx="21016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7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Giovani</a:t>
            </a:r>
            <a:endParaRPr sz="48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69" name="Google Shape;6569;p322"/>
          <p:cNvSpPr/>
          <p:nvPr/>
        </p:nvSpPr>
        <p:spPr>
          <a:xfrm>
            <a:off x="4556976" y="1772223"/>
            <a:ext cx="24796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7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Lavoratori</a:t>
            </a:r>
            <a:endParaRPr sz="48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70" name="Google Shape;6570;p322"/>
          <p:cNvSpPr/>
          <p:nvPr/>
        </p:nvSpPr>
        <p:spPr>
          <a:xfrm>
            <a:off x="621064" y="2401084"/>
            <a:ext cx="3376400" cy="2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cerca di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accesso 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 mondo delle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professioni ICT, 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principalmente provenienti dalla scuola secondaria (focus ITS) e dall’università</a:t>
            </a:r>
            <a:endParaRPr sz="16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NEET </a:t>
            </a:r>
            <a:endParaRPr sz="2133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(Young people) Neither in Employment or in Education or Training</a:t>
            </a:r>
            <a:endParaRPr sz="16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71" name="Google Shape;6571;p322"/>
          <p:cNvSpPr/>
          <p:nvPr/>
        </p:nvSpPr>
        <p:spPr>
          <a:xfrm>
            <a:off x="4350685" y="2403060"/>
            <a:ext cx="2890000" cy="1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cerca di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upskilling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reskilling 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dotarsi delle skill tecnologiche necessarie per ricoprire determinati ruoli professionali</a:t>
            </a: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72" name="Google Shape;6572;p322"/>
          <p:cNvSpPr/>
          <p:nvPr/>
        </p:nvSpPr>
        <p:spPr>
          <a:xfrm>
            <a:off x="7905533" y="1446533"/>
            <a:ext cx="4286400" cy="3692000"/>
          </a:xfrm>
          <a:prstGeom prst="rect">
            <a:avLst/>
          </a:prstGeom>
          <a:solidFill>
            <a:srgbClr val="0066CC">
              <a:alpha val="85882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73" name="Google Shape;6573;p322"/>
          <p:cNvSpPr/>
          <p:nvPr/>
        </p:nvSpPr>
        <p:spPr>
          <a:xfrm>
            <a:off x="8367575" y="1902096"/>
            <a:ext cx="33764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Particolare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focus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sul superamento di</a:t>
            </a: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74" name="Google Shape;6574;p322"/>
          <p:cNvSpPr/>
          <p:nvPr/>
        </p:nvSpPr>
        <p:spPr>
          <a:xfrm>
            <a:off x="8060144" y="3541952"/>
            <a:ext cx="19888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Divario 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 genere</a:t>
            </a:r>
            <a:endParaRPr sz="3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75" name="Google Shape;6575;p322"/>
          <p:cNvSpPr/>
          <p:nvPr/>
        </p:nvSpPr>
        <p:spPr>
          <a:xfrm>
            <a:off x="10106172" y="3542081"/>
            <a:ext cx="19888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Divario 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territoriale</a:t>
            </a:r>
            <a:endParaRPr sz="3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576" name="Google Shape;6576;p3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1132" y="2537031"/>
            <a:ext cx="1026651" cy="94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7" name="Google Shape;6577;p3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44285" y="2410966"/>
            <a:ext cx="1026651" cy="100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78" name="Google Shape;6578;p322"/>
          <p:cNvSpPr/>
          <p:nvPr/>
        </p:nvSpPr>
        <p:spPr>
          <a:xfrm>
            <a:off x="842900" y="5400384"/>
            <a:ext cx="109636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i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 formare su </a:t>
            </a:r>
            <a:r>
              <a:rPr lang="it" sz="1600" b="1" i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diversi livelli di competenze specialistiche </a:t>
            </a:r>
            <a:r>
              <a:rPr lang="it" sz="1600" i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base a ciascuna tipologia di profilo professionale richiesto dal mercato</a:t>
            </a:r>
            <a:endParaRPr sz="1600" i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" name="Google Shape;1407;p54">
            <a:extLst>
              <a:ext uri="{FF2B5EF4-FFF2-40B4-BE49-F238E27FC236}">
                <a16:creationId xmlns:a16="http://schemas.microsoft.com/office/drawing/2014/main" id="{84FFFB93-B13C-ADA3-D360-5C96CA90FF19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21" name="Google Shape;1406;p54">
            <a:extLst>
              <a:ext uri="{FF2B5EF4-FFF2-40B4-BE49-F238E27FC236}">
                <a16:creationId xmlns:a16="http://schemas.microsoft.com/office/drawing/2014/main" id="{7C00E774-2C87-F0A8-5055-20EB71241ABF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2" name="Google Shape;6485;p316">
            <a:extLst>
              <a:ext uri="{FF2B5EF4-FFF2-40B4-BE49-F238E27FC236}">
                <a16:creationId xmlns:a16="http://schemas.microsoft.com/office/drawing/2014/main" id="{628BFAD4-5B97-26F2-4F32-996A2972165B}"/>
              </a:ext>
            </a:extLst>
          </p:cNvPr>
          <p:cNvSpPr txBox="1"/>
          <p:nvPr/>
        </p:nvSpPr>
        <p:spPr>
          <a:xfrm>
            <a:off x="150301" y="811931"/>
            <a:ext cx="97924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Target prioritari</a:t>
            </a:r>
            <a:endParaRPr sz="2800" b="1" dirty="0">
              <a:solidFill>
                <a:srgbClr val="0066CC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" name="Google Shape;6594;p324"/>
          <p:cNvSpPr/>
          <p:nvPr/>
        </p:nvSpPr>
        <p:spPr>
          <a:xfrm>
            <a:off x="0" y="1454467"/>
            <a:ext cx="5330400" cy="4392800"/>
          </a:xfrm>
          <a:prstGeom prst="homePlate">
            <a:avLst>
              <a:gd name="adj" fmla="val 5673"/>
            </a:avLst>
          </a:prstGeom>
          <a:solidFill>
            <a:srgbClr val="E6E3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98" name="Google Shape;6598;p324"/>
          <p:cNvSpPr txBox="1"/>
          <p:nvPr/>
        </p:nvSpPr>
        <p:spPr>
          <a:xfrm>
            <a:off x="6376353" y="1670748"/>
            <a:ext cx="5031200" cy="93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612D8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Indicatori di impatto</a:t>
            </a:r>
            <a:endParaRPr sz="2400" b="1">
              <a:solidFill>
                <a:srgbClr val="612D8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Misurare l’impatto della “scuola diffusa” sugli indicatori DESI</a:t>
            </a:r>
            <a:endParaRPr sz="1867" b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99" name="Google Shape;6599;p324"/>
          <p:cNvSpPr txBox="1"/>
          <p:nvPr/>
        </p:nvSpPr>
        <p:spPr>
          <a:xfrm>
            <a:off x="784367" y="1670748"/>
            <a:ext cx="3383600" cy="93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612D8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Indicatori di risultato</a:t>
            </a:r>
            <a:endParaRPr sz="2400" b="1">
              <a:solidFill>
                <a:srgbClr val="612D8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misurare l’efficacia della “scuola diffusa”</a:t>
            </a:r>
            <a:endParaRPr sz="1867" b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00" name="Google Shape;6600;p324"/>
          <p:cNvSpPr txBox="1"/>
          <p:nvPr/>
        </p:nvSpPr>
        <p:spPr>
          <a:xfrm>
            <a:off x="623603" y="2748176"/>
            <a:ext cx="3555200" cy="182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marR="0" lvl="0" indent="-4063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➔"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Numero di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individui formati 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attraverso la “scuola diffusa”</a:t>
            </a: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406389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➔"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Percentuale di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individui assunti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dopo essersi formati con la “scuola diffusa” </a:t>
            </a: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01" name="Google Shape;6601;p324"/>
          <p:cNvSpPr txBox="1"/>
          <p:nvPr/>
        </p:nvSpPr>
        <p:spPr>
          <a:xfrm>
            <a:off x="546181" y="4629540"/>
            <a:ext cx="3774000" cy="126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 due indicatori sopra citati devono essere analizzati anche in relazione al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genere 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 alla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distribuzione sul territorio</a:t>
            </a:r>
            <a:endParaRPr sz="1600" b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02" name="Google Shape;6602;p324"/>
          <p:cNvSpPr txBox="1"/>
          <p:nvPr/>
        </p:nvSpPr>
        <p:spPr>
          <a:xfrm>
            <a:off x="9933187" y="2476375"/>
            <a:ext cx="7316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AC4DF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IT</a:t>
            </a:r>
            <a:endParaRPr sz="1467">
              <a:solidFill>
                <a:srgbClr val="AC4DF8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03" name="Google Shape;6603;p324"/>
          <p:cNvSpPr txBox="1"/>
          <p:nvPr/>
        </p:nvSpPr>
        <p:spPr>
          <a:xfrm>
            <a:off x="10881507" y="2476375"/>
            <a:ext cx="7316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AC4DF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EU</a:t>
            </a:r>
            <a:endParaRPr sz="1467">
              <a:solidFill>
                <a:srgbClr val="AC4DF8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04" name="Google Shape;6604;p324"/>
          <p:cNvSpPr txBox="1"/>
          <p:nvPr/>
        </p:nvSpPr>
        <p:spPr>
          <a:xfrm>
            <a:off x="3142799" y="5999623"/>
            <a:ext cx="51748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*Elaborato dall’Osservatorio Agenda Digitale del Politecnico di Milano</a:t>
            </a:r>
            <a:endParaRPr sz="13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aphicFrame>
        <p:nvGraphicFramePr>
          <p:cNvPr id="6605" name="Google Shape;6605;p324"/>
          <p:cNvGraphicFramePr/>
          <p:nvPr/>
        </p:nvGraphicFramePr>
        <p:xfrm>
          <a:off x="5648999" y="2868529"/>
          <a:ext cx="6095100" cy="2987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9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4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1" u="none" strike="noStrike" cap="none">
                          <a:solidFill>
                            <a:srgbClr val="AC4DF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Livello di competenze</a:t>
                      </a:r>
                      <a:endParaRPr sz="1300" u="none" strike="noStrike" cap="none">
                        <a:solidFill>
                          <a:srgbClr val="AC4DF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Individui con </a:t>
                      </a:r>
                      <a:r>
                        <a:rPr lang="it" sz="13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competenze digitali superiori al livello base</a:t>
                      </a:r>
                      <a:endParaRPr sz="1300" b="1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22%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0" i="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(2019)</a:t>
                      </a:r>
                      <a:endParaRPr sz="1300" b="0" i="0" u="none" strike="noStrike" cap="non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33%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0" i="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(2019)</a:t>
                      </a:r>
                      <a:endParaRPr sz="1300" b="0" i="0" u="none" strike="noStrike" cap="non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1" u="none" strike="noStrike" cap="none">
                          <a:solidFill>
                            <a:srgbClr val="AC4DF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Occupazione</a:t>
                      </a:r>
                      <a:endParaRPr sz="1300" u="none" strike="noStrike" cap="none">
                        <a:solidFill>
                          <a:srgbClr val="AC4DF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Specialisti ICT</a:t>
                      </a: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sul totale degli occupati</a:t>
                      </a:r>
                      <a:endParaRPr sz="25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3,6%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(2020)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4,3%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(2020)</a:t>
                      </a:r>
                      <a:endParaRPr sz="1300" b="1" u="none" strike="noStrike" cap="non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1" u="none" strike="noStrike" cap="none">
                          <a:solidFill>
                            <a:srgbClr val="AC4DF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Divario territoriale e di genere</a:t>
                      </a:r>
                      <a:endParaRPr sz="1300" u="none" strike="noStrike" cap="none">
                        <a:solidFill>
                          <a:srgbClr val="AC4DF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Specialisti ICT di sesso femminile</a:t>
                      </a: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sul totale degli occupati di sesso femminile</a:t>
                      </a: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16%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(2020)</a:t>
                      </a:r>
                      <a:endParaRPr sz="1300" b="1" u="none" strike="noStrike" cap="non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19%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(2020)</a:t>
                      </a:r>
                      <a:endParaRPr sz="1300" b="1" u="none" strike="noStrike" cap="non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Divario tra le Regioni</a:t>
                      </a: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in termini di capitale umano (DESI regionale)</a:t>
                      </a: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Verifica possibile attraverso il DESI regionale*</a:t>
                      </a: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Google Shape;1407;p54">
            <a:extLst>
              <a:ext uri="{FF2B5EF4-FFF2-40B4-BE49-F238E27FC236}">
                <a16:creationId xmlns:a16="http://schemas.microsoft.com/office/drawing/2014/main" id="{4C5B1864-1A8A-F5E4-4F2F-88B3D80692BC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6" name="Google Shape;1406;p54">
            <a:extLst>
              <a:ext uri="{FF2B5EF4-FFF2-40B4-BE49-F238E27FC236}">
                <a16:creationId xmlns:a16="http://schemas.microsoft.com/office/drawing/2014/main" id="{E7CB3208-21A6-E52C-96D6-348C61766190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7" name="Google Shape;6485;p316">
            <a:extLst>
              <a:ext uri="{FF2B5EF4-FFF2-40B4-BE49-F238E27FC236}">
                <a16:creationId xmlns:a16="http://schemas.microsoft.com/office/drawing/2014/main" id="{1F034F7A-C4AA-6945-350D-D4B5C5A4FF00}"/>
              </a:ext>
            </a:extLst>
          </p:cNvPr>
          <p:cNvSpPr txBox="1"/>
          <p:nvPr/>
        </p:nvSpPr>
        <p:spPr>
          <a:xfrm>
            <a:off x="150301" y="811931"/>
            <a:ext cx="97924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Misurazione dell’impatto dell’azione</a:t>
            </a:r>
            <a:endParaRPr sz="2800" b="1" dirty="0">
              <a:solidFill>
                <a:srgbClr val="0066CC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 descr="person using laptop"/>
          <p:cNvPicPr preferRelativeResize="0"/>
          <p:nvPr/>
        </p:nvPicPr>
        <p:blipFill rotWithShape="1">
          <a:blip r:embed="rId3">
            <a:alphaModFix/>
          </a:blip>
          <a:srcRect t="1152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/>
          <p:nvPr/>
        </p:nvSpPr>
        <p:spPr>
          <a:xfrm>
            <a:off x="-1" y="0"/>
            <a:ext cx="7156608" cy="6858000"/>
          </a:xfrm>
          <a:prstGeom prst="rect">
            <a:avLst/>
          </a:prstGeom>
          <a:solidFill>
            <a:srgbClr val="0066CC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6"/>
          <p:cNvPicPr preferRelativeResize="0"/>
          <p:nvPr/>
        </p:nvPicPr>
        <p:blipFill rotWithShape="1">
          <a:blip r:embed="rId4">
            <a:alphaModFix/>
          </a:blip>
          <a:srcRect l="14445" t="34165" r="14907" b="35691"/>
          <a:stretch/>
        </p:blipFill>
        <p:spPr>
          <a:xfrm>
            <a:off x="10269089" y="6001304"/>
            <a:ext cx="1475071" cy="62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/>
        </p:nvSpPr>
        <p:spPr>
          <a:xfrm>
            <a:off x="447841" y="2009771"/>
            <a:ext cx="6094208" cy="213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Repubblica Digitale è il programma strategico nazionale, promosso dal </a:t>
            </a:r>
            <a:r>
              <a:rPr lang="it-IT" sz="18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Ministro per l’innovazione tecnologica e la transizione digitale 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coordinato dal </a:t>
            </a:r>
            <a:r>
              <a:rPr lang="it-IT" sz="18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Dipartimento per la trasformazione digitale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della Presidenza del Consiglio, che ha l’obiettivo di </a:t>
            </a:r>
            <a:r>
              <a:rPr lang="it-IT" sz="18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ridurre il divario digitale 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promuovere l’</a:t>
            </a:r>
            <a:r>
              <a:rPr lang="it-IT" sz="18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educazione sulle tecnologie del futuro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supportando il processo di sviluppo del Paese</a:t>
            </a:r>
            <a:endParaRPr sz="1867" kern="0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8" name="Google Shape;138;p26"/>
          <p:cNvSpPr/>
          <p:nvPr/>
        </p:nvSpPr>
        <p:spPr>
          <a:xfrm>
            <a:off x="7156607" y="0"/>
            <a:ext cx="2493448" cy="3468571"/>
          </a:xfrm>
          <a:prstGeom prst="rect">
            <a:avLst/>
          </a:prstGeom>
          <a:solidFill>
            <a:srgbClr val="0066CC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9644400" y="3468571"/>
            <a:ext cx="1240425" cy="1179328"/>
          </a:xfrm>
          <a:prstGeom prst="rect">
            <a:avLst/>
          </a:prstGeom>
          <a:solidFill>
            <a:srgbClr val="2B6299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8403332" y="3468571"/>
            <a:ext cx="1240425" cy="1179328"/>
          </a:xfrm>
          <a:prstGeom prst="rect">
            <a:avLst/>
          </a:prstGeom>
          <a:solidFill>
            <a:srgbClr val="60CDCD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9643757" y="4647899"/>
            <a:ext cx="1240425" cy="1179328"/>
          </a:xfrm>
          <a:prstGeom prst="rect">
            <a:avLst/>
          </a:prstGeom>
          <a:solidFill>
            <a:srgbClr val="15397E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8402689" y="4647899"/>
            <a:ext cx="1240425" cy="1179328"/>
          </a:xfrm>
          <a:prstGeom prst="rect">
            <a:avLst/>
          </a:prstGeom>
          <a:solidFill>
            <a:srgbClr val="4CA6B9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10884182" y="2289243"/>
            <a:ext cx="1240425" cy="1179328"/>
          </a:xfrm>
          <a:prstGeom prst="rect">
            <a:avLst/>
          </a:prstGeom>
          <a:solidFill>
            <a:srgbClr val="AC4EF7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10883540" y="3468571"/>
            <a:ext cx="1240425" cy="1179328"/>
          </a:xfrm>
          <a:prstGeom prst="rect">
            <a:avLst/>
          </a:prstGeom>
          <a:solidFill>
            <a:srgbClr val="0C37F3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0" name="Google Shape;6610;p325"/>
          <p:cNvPicPr preferRelativeResize="0"/>
          <p:nvPr/>
        </p:nvPicPr>
        <p:blipFill rotWithShape="1">
          <a:blip r:embed="rId3">
            <a:alphaModFix/>
          </a:blip>
          <a:srcRect l="19642" t="3773" r="4196" b="20295"/>
          <a:stretch/>
        </p:blipFill>
        <p:spPr>
          <a:xfrm>
            <a:off x="6407234" y="1870601"/>
            <a:ext cx="5072001" cy="3515132"/>
          </a:xfrm>
          <a:prstGeom prst="rect">
            <a:avLst/>
          </a:prstGeom>
          <a:noFill/>
          <a:ln>
            <a:noFill/>
          </a:ln>
        </p:spPr>
      </p:pic>
      <p:sp>
        <p:nvSpPr>
          <p:cNvPr id="6611" name="Google Shape;6611;p325"/>
          <p:cNvSpPr/>
          <p:nvPr/>
        </p:nvSpPr>
        <p:spPr>
          <a:xfrm>
            <a:off x="6407265" y="1870600"/>
            <a:ext cx="5072000" cy="3515200"/>
          </a:xfrm>
          <a:prstGeom prst="rect">
            <a:avLst/>
          </a:prstGeom>
          <a:solidFill>
            <a:srgbClr val="3B1B56">
              <a:alpha val="85098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15" name="Google Shape;6615;p325"/>
          <p:cNvSpPr txBox="1"/>
          <p:nvPr/>
        </p:nvSpPr>
        <p:spPr>
          <a:xfrm>
            <a:off x="481100" y="1581900"/>
            <a:ext cx="5072000" cy="3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 la buona riuscita del progetto sarà fondamentale impostare una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collaborazione 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ad ampio raggio con tutti i soggetti pubblici e privati coinvolti su questi temi e, nello specifico:</a:t>
            </a:r>
            <a:endParaRPr sz="1333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838179" marR="0" lvl="0" indent="-228594" algn="l" rtl="0"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200"/>
              <a:buFont typeface="Noto Sans Symbols"/>
              <a:buChar char="➔"/>
            </a:pP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Aziende del settore ICT 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organizzazioni che le rappresentano</a:t>
            </a:r>
            <a:endParaRPr sz="1600" b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838179" marR="0" lvl="0" indent="-228594" algn="l" rtl="0"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200"/>
              <a:buFont typeface="Noto Sans Symbols"/>
              <a:buChar char="➔"/>
            </a:pP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Scuola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(con particolare attenzione agli ITS) e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Università</a:t>
            </a:r>
            <a:endParaRPr sz="1600" b="1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838179" marR="0" lvl="0" indent="-228594" algn="l" rtl="0"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200"/>
              <a:buFont typeface="Noto Sans Symbols"/>
              <a:buChar char="➔"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Aziende del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settore formativo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 del lavoro interinale (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risorse umane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60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838179" marR="0" lvl="0" indent="-228594" algn="l" rtl="0"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200"/>
              <a:buFont typeface="Noto Sans Symbols"/>
              <a:buChar char="➔"/>
            </a:pP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Pubblica amministrazione locale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 regionale (inclusi i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centri per l’impiego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60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838179" marR="0" lvl="0" indent="-228594" algn="l" rtl="0"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200"/>
              <a:buFont typeface="Noto Sans Symbols"/>
              <a:buChar char="➔"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Organizzazioni del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terzo settore</a:t>
            </a:r>
            <a:endParaRPr sz="1333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16" name="Google Shape;6616;p325"/>
          <p:cNvSpPr/>
          <p:nvPr/>
        </p:nvSpPr>
        <p:spPr>
          <a:xfrm>
            <a:off x="7386300" y="2089900"/>
            <a:ext cx="3940400" cy="1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</a:t>
            </a:r>
            <a:r>
              <a:rPr lang="it" sz="1867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reare un modello condiviso che possa avvalersi di una </a:t>
            </a: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guida centrale </a:t>
            </a:r>
            <a:r>
              <a:rPr lang="it" sz="1867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 che sia in grado di amplificare la </a:t>
            </a: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capillarità</a:t>
            </a:r>
            <a:r>
              <a:rPr lang="it" sz="1867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 la </a:t>
            </a: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capacità esecutiva </a:t>
            </a:r>
            <a:r>
              <a:rPr lang="it" sz="1867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dei partner sul territorio 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407;p54">
            <a:extLst>
              <a:ext uri="{FF2B5EF4-FFF2-40B4-BE49-F238E27FC236}">
                <a16:creationId xmlns:a16="http://schemas.microsoft.com/office/drawing/2014/main" id="{B5A2488A-E005-DDDD-B136-272855C7D7A8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" name="Google Shape;6485;p316">
            <a:extLst>
              <a:ext uri="{FF2B5EF4-FFF2-40B4-BE49-F238E27FC236}">
                <a16:creationId xmlns:a16="http://schemas.microsoft.com/office/drawing/2014/main" id="{1B2762F4-D882-52DE-C136-F4FB2423588F}"/>
              </a:ext>
            </a:extLst>
          </p:cNvPr>
          <p:cNvSpPr txBox="1"/>
          <p:nvPr/>
        </p:nvSpPr>
        <p:spPr>
          <a:xfrm>
            <a:off x="150301" y="811931"/>
            <a:ext cx="97924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Attori da coinvolgere</a:t>
            </a:r>
            <a:endParaRPr sz="2800" b="1" dirty="0">
              <a:solidFill>
                <a:srgbClr val="0066CC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Google Shape;1406;p54">
            <a:extLst>
              <a:ext uri="{FF2B5EF4-FFF2-40B4-BE49-F238E27FC236}">
                <a16:creationId xmlns:a16="http://schemas.microsoft.com/office/drawing/2014/main" id="{B501071E-0D0E-E4C0-FE35-41880092444C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1" name="Google Shape;6621;p326"/>
          <p:cNvSpPr/>
          <p:nvPr/>
        </p:nvSpPr>
        <p:spPr>
          <a:xfrm>
            <a:off x="1003328" y="2146380"/>
            <a:ext cx="1953600" cy="1526800"/>
          </a:xfrm>
          <a:prstGeom prst="roundRect">
            <a:avLst>
              <a:gd name="adj" fmla="val 16667"/>
            </a:avLst>
          </a:prstGeom>
          <a:solidFill>
            <a:srgbClr val="E6E3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Analisi AS-IS e selezione dei profili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25" name="Google Shape;6625;p326"/>
          <p:cNvSpPr/>
          <p:nvPr/>
        </p:nvSpPr>
        <p:spPr>
          <a:xfrm>
            <a:off x="3142497" y="3845375"/>
            <a:ext cx="1953600" cy="7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Definizione del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modello di funzionamento della “scuola diffusa”</a:t>
            </a:r>
            <a:endParaRPr sz="13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26" name="Google Shape;6626;p326"/>
          <p:cNvSpPr/>
          <p:nvPr/>
        </p:nvSpPr>
        <p:spPr>
          <a:xfrm>
            <a:off x="7238124" y="3845375"/>
            <a:ext cx="1947200" cy="10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Diffusione dell’offerta formativa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maniera integrata e omogenea sul territorio nazionale</a:t>
            </a:r>
            <a:endParaRPr sz="13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27" name="Google Shape;6627;p326"/>
          <p:cNvSpPr/>
          <p:nvPr/>
        </p:nvSpPr>
        <p:spPr>
          <a:xfrm>
            <a:off x="9296613" y="3845375"/>
            <a:ext cx="1947200" cy="10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Potenziamento 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ed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arricchimento 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dell’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offerta formativa 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e, sulla base dei feedback derivanti dalla prima esperienza,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evoluzione del modello</a:t>
            </a:r>
            <a:endParaRPr sz="13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28" name="Google Shape;6628;p326"/>
          <p:cNvSpPr/>
          <p:nvPr/>
        </p:nvSpPr>
        <p:spPr>
          <a:xfrm>
            <a:off x="1003328" y="1974353"/>
            <a:ext cx="432000" cy="4004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29" name="Google Shape;6629;p326"/>
          <p:cNvSpPr/>
          <p:nvPr/>
        </p:nvSpPr>
        <p:spPr>
          <a:xfrm>
            <a:off x="3093080" y="2146380"/>
            <a:ext cx="1953600" cy="1526800"/>
          </a:xfrm>
          <a:prstGeom prst="roundRect">
            <a:avLst>
              <a:gd name="adj" fmla="val 16667"/>
            </a:avLst>
          </a:prstGeom>
          <a:solidFill>
            <a:srgbClr val="E6E3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Definizione del modello della «scuola diffusa»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0" name="Google Shape;6630;p326"/>
          <p:cNvSpPr/>
          <p:nvPr/>
        </p:nvSpPr>
        <p:spPr>
          <a:xfrm>
            <a:off x="3093080" y="1974353"/>
            <a:ext cx="432000" cy="4004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1" name="Google Shape;6631;p326"/>
          <p:cNvSpPr/>
          <p:nvPr/>
        </p:nvSpPr>
        <p:spPr>
          <a:xfrm>
            <a:off x="5162412" y="2146380"/>
            <a:ext cx="1953600" cy="1526800"/>
          </a:xfrm>
          <a:prstGeom prst="roundRect">
            <a:avLst>
              <a:gd name="adj" fmla="val 16667"/>
            </a:avLst>
          </a:prstGeom>
          <a:solidFill>
            <a:srgbClr val="E6E3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Attuazione del modello e sviluppo dello strumento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2" name="Google Shape;6632;p326"/>
          <p:cNvSpPr/>
          <p:nvPr/>
        </p:nvSpPr>
        <p:spPr>
          <a:xfrm>
            <a:off x="5162412" y="1974353"/>
            <a:ext cx="432000" cy="4004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3" name="Google Shape;6633;p326"/>
          <p:cNvSpPr/>
          <p:nvPr/>
        </p:nvSpPr>
        <p:spPr>
          <a:xfrm>
            <a:off x="7231744" y="2131651"/>
            <a:ext cx="1953600" cy="1526800"/>
          </a:xfrm>
          <a:prstGeom prst="roundRect">
            <a:avLst>
              <a:gd name="adj" fmla="val 16667"/>
            </a:avLst>
          </a:prstGeom>
          <a:solidFill>
            <a:srgbClr val="E6E3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Lancio e diffusione dello strumento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4" name="Google Shape;6634;p326"/>
          <p:cNvSpPr/>
          <p:nvPr/>
        </p:nvSpPr>
        <p:spPr>
          <a:xfrm>
            <a:off x="7231744" y="1959624"/>
            <a:ext cx="432000" cy="4004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5" name="Google Shape;6635;p326"/>
          <p:cNvSpPr/>
          <p:nvPr/>
        </p:nvSpPr>
        <p:spPr>
          <a:xfrm>
            <a:off x="9296613" y="2131651"/>
            <a:ext cx="1953600" cy="1526800"/>
          </a:xfrm>
          <a:prstGeom prst="roundRect">
            <a:avLst>
              <a:gd name="adj" fmla="val 16667"/>
            </a:avLst>
          </a:prstGeom>
          <a:solidFill>
            <a:srgbClr val="E6E3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Consolidamento ed evoluzione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6" name="Google Shape;6636;p326"/>
          <p:cNvSpPr/>
          <p:nvPr/>
        </p:nvSpPr>
        <p:spPr>
          <a:xfrm>
            <a:off x="9296613" y="1959624"/>
            <a:ext cx="432000" cy="4004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5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7" name="Google Shape;6637;p326"/>
          <p:cNvSpPr/>
          <p:nvPr/>
        </p:nvSpPr>
        <p:spPr>
          <a:xfrm>
            <a:off x="877480" y="3845375"/>
            <a:ext cx="2215600" cy="1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Analisi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mappatura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delle iniziative attualmente esistenti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Selezione dei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profili prioritari 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 delle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competenze da formare</a:t>
            </a:r>
            <a:endParaRPr sz="13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8" name="Google Shape;6638;p326"/>
          <p:cNvSpPr/>
          <p:nvPr/>
        </p:nvSpPr>
        <p:spPr>
          <a:xfrm>
            <a:off x="5193500" y="3839064"/>
            <a:ext cx="1947200" cy="10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Attuazione del modello 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sulle iniziative già in atto e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sviluppo dello strumento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di raccordo e accesso all’offerta formativa</a:t>
            </a:r>
            <a:endParaRPr sz="13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6639" name="Google Shape;6639;p326"/>
          <p:cNvCxnSpPr>
            <a:stCxn id="6636" idx="0"/>
            <a:endCxn id="6630" idx="0"/>
          </p:cNvCxnSpPr>
          <p:nvPr/>
        </p:nvCxnSpPr>
        <p:spPr>
          <a:xfrm rot="5400000">
            <a:off x="6403563" y="-1134726"/>
            <a:ext cx="14700" cy="6203400"/>
          </a:xfrm>
          <a:prstGeom prst="bentConnector3">
            <a:avLst>
              <a:gd name="adj1" fmla="val -2073474"/>
            </a:avLst>
          </a:prstGeom>
          <a:noFill/>
          <a:ln w="9525" cap="flat" cmpd="sng">
            <a:solidFill>
              <a:srgbClr val="0066CC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21" name="Google Shape;1406;p54">
            <a:extLst>
              <a:ext uri="{FF2B5EF4-FFF2-40B4-BE49-F238E27FC236}">
                <a16:creationId xmlns:a16="http://schemas.microsoft.com/office/drawing/2014/main" id="{A75AE5F9-D5F5-9619-1C90-81D1CA386FFA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2" name="Google Shape;1384;p52">
            <a:extLst>
              <a:ext uri="{FF2B5EF4-FFF2-40B4-BE49-F238E27FC236}">
                <a16:creationId xmlns:a16="http://schemas.microsoft.com/office/drawing/2014/main" id="{6C21F01F-C774-D17A-CCAA-B7503EB467CC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4" name="Google Shape;6644;p327"/>
          <p:cNvSpPr/>
          <p:nvPr/>
        </p:nvSpPr>
        <p:spPr>
          <a:xfrm>
            <a:off x="587733" y="1484133"/>
            <a:ext cx="11081600" cy="970000"/>
          </a:xfrm>
          <a:prstGeom prst="rect">
            <a:avLst/>
          </a:prstGeom>
          <a:solidFill>
            <a:srgbClr val="0066CC">
              <a:alpha val="85098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48" name="Google Shape;6648;p327"/>
          <p:cNvSpPr/>
          <p:nvPr/>
        </p:nvSpPr>
        <p:spPr>
          <a:xfrm>
            <a:off x="790933" y="1658500"/>
            <a:ext cx="108392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333"/>
              </a:spcAft>
              <a:buNone/>
            </a:pP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Censimento delle attività formative già in atto e selezione dei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profili prioritari 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 la definizione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univoca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per ciascun profilo, delle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competenze da formare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- a partire dai framework già esistenti (e-CF, norme UNI, CEN CWA etc.)</a:t>
            </a:r>
            <a:endParaRPr sz="1600" i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49" name="Google Shape;6649;p327"/>
          <p:cNvSpPr/>
          <p:nvPr/>
        </p:nvSpPr>
        <p:spPr>
          <a:xfrm>
            <a:off x="5655900" y="3199400"/>
            <a:ext cx="5369600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Confronto con le aziende </a:t>
            </a:r>
            <a:r>
              <a:rPr lang="it" sz="1467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(somministrazione di questionari, interviste in profondità etc.), a partire da quelle comprese nei network di Repubblica Digitale e Confindustria Digitale, alcune delle quali hanno già in atto delle importanti iniziative di formazione</a:t>
            </a:r>
            <a:endParaRPr sz="1467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1333"/>
              </a:spcBef>
              <a:spcAft>
                <a:spcPts val="0"/>
              </a:spcAft>
              <a:buNone/>
            </a:pPr>
            <a:r>
              <a:rPr lang="it" sz="1467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Analisi generale </a:t>
            </a:r>
            <a:r>
              <a:rPr lang="it" sz="1467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del mercato del lavoro ICT in termini di domanda e offerta di lavoro (supporto delle aziende HR)</a:t>
            </a:r>
            <a:endParaRPr sz="1467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1333"/>
              </a:spcBef>
              <a:spcAft>
                <a:spcPts val="1333"/>
              </a:spcAft>
              <a:buNone/>
            </a:pPr>
            <a:r>
              <a:rPr lang="it" sz="1467" b="1" i="1" dirty="0">
                <a:solidFill>
                  <a:srgbClr val="612D8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Insight: </a:t>
            </a:r>
            <a:r>
              <a:rPr lang="it" sz="1467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 un primo confronto con le aziende emergono come temi chiave l’</a:t>
            </a:r>
            <a:r>
              <a:rPr lang="it" sz="1467" b="1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infrastruttura</a:t>
            </a:r>
            <a:r>
              <a:rPr lang="it" sz="1467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il </a:t>
            </a:r>
            <a:r>
              <a:rPr lang="it" sz="1467" b="1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cloud</a:t>
            </a:r>
            <a:r>
              <a:rPr lang="it" sz="1467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 la </a:t>
            </a:r>
            <a:r>
              <a:rPr lang="it" sz="1467" b="1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sicurezza</a:t>
            </a:r>
            <a:endParaRPr sz="1467" b="1" i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50" name="Google Shape;6650;p327"/>
          <p:cNvSpPr/>
          <p:nvPr/>
        </p:nvSpPr>
        <p:spPr>
          <a:xfrm>
            <a:off x="587733" y="2715751"/>
            <a:ext cx="4804000" cy="306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Partnership con l’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Osservatorio Competenze Digitali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(Anitec-Assinform) per la definizione di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linee guida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orientate a: 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389457" algn="l" rtl="0"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000"/>
              <a:buFont typeface="Titillium Web"/>
              <a:buChar char="➔"/>
            </a:pP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indirizzare sia le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carenze più urgenti nelle professioni ICT a maggiore domanda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sia lo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scenario evolutivo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che accompagnerà i prossimi 5 anni (PNRR)</a:t>
            </a:r>
            <a:endParaRPr sz="1333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389457" algn="l" rtl="0">
              <a:spcBef>
                <a:spcPts val="1333"/>
              </a:spcBef>
              <a:spcAft>
                <a:spcPts val="1333"/>
              </a:spcAft>
              <a:buClr>
                <a:srgbClr val="612D8A"/>
              </a:buClr>
              <a:buSzPts val="1000"/>
              <a:buFont typeface="Titillium Web"/>
              <a:buChar char="➔"/>
            </a:pP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dare indicazioni a supporto dell’identificazione dello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strumento più efficace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per facilitare gli sforzi degli attori in campo (università, scuole, imprese ICT), capace di aggiornarsi costantemente ed essere coerente rispetto all’evoluzione tecnologica e dei modelli organizzativi</a:t>
            </a:r>
            <a:endParaRPr sz="1333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51" name="Google Shape;6651;p327"/>
          <p:cNvSpPr/>
          <p:nvPr/>
        </p:nvSpPr>
        <p:spPr>
          <a:xfrm>
            <a:off x="5655900" y="2712300"/>
            <a:ext cx="17500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Come?</a:t>
            </a:r>
            <a:endParaRPr sz="2000" b="1" i="1">
              <a:solidFill>
                <a:srgbClr val="5D2356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406;p54">
            <a:extLst>
              <a:ext uri="{FF2B5EF4-FFF2-40B4-BE49-F238E27FC236}">
                <a16:creationId xmlns:a16="http://schemas.microsoft.com/office/drawing/2014/main" id="{FAB70BCB-7666-C577-5ACD-080E480CD500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" name="Google Shape;1384;p52">
            <a:extLst>
              <a:ext uri="{FF2B5EF4-FFF2-40B4-BE49-F238E27FC236}">
                <a16:creationId xmlns:a16="http://schemas.microsoft.com/office/drawing/2014/main" id="{35276940-35DF-96F2-72F3-DC8315C07FDB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06;p54">
            <a:extLst>
              <a:ext uri="{FF2B5EF4-FFF2-40B4-BE49-F238E27FC236}">
                <a16:creationId xmlns:a16="http://schemas.microsoft.com/office/drawing/2014/main" id="{FAB70BCB-7666-C577-5ACD-080E480CD500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54C1C92-767C-2202-63A0-0A78006AA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072" y="1059295"/>
            <a:ext cx="7906918" cy="4890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Google Shape;1384;p52">
            <a:extLst>
              <a:ext uri="{FF2B5EF4-FFF2-40B4-BE49-F238E27FC236}">
                <a16:creationId xmlns:a16="http://schemas.microsoft.com/office/drawing/2014/main" id="{8149B0C5-8069-32D4-AE89-F2C860D90738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181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0" name="Google Shape;6670;p329" descr="IBM SkillsBuild - Credly"/>
          <p:cNvPicPr preferRelativeResize="0"/>
          <p:nvPr/>
        </p:nvPicPr>
        <p:blipFill rotWithShape="1">
          <a:blip r:embed="rId3">
            <a:alphaModFix/>
          </a:blip>
          <a:srcRect t="40747" b="40057"/>
          <a:stretch/>
        </p:blipFill>
        <p:spPr>
          <a:xfrm>
            <a:off x="4643204" y="3373683"/>
            <a:ext cx="2529595" cy="48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1" name="Google Shape;6671;p329" descr="Repubblica Digitale | Accenture_Palestre Digital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2799" y="3645722"/>
            <a:ext cx="2055596" cy="70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2" name="Google Shape;6672;p329" descr="Repubblica Digitale | Powercoders Italia_Powercoder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0831" y="2240076"/>
            <a:ext cx="2055597" cy="45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3" name="Google Shape;6673;p329" descr="Istituto Statale d&amp;amp;#39;Istruzione Superiore Galilei Fermi Pacassi | Gorizia |  via Puccini 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2524" y="1562559"/>
            <a:ext cx="1547899" cy="116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4" name="Google Shape;6674;p329" descr="I.T.I. &amp;amp;quot;Guido Donegani&amp;amp;quot; – CrotoneCISCO - I.T.I. &amp;amp;quot;Guido Donegani&amp;amp;quot; - Croto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78955" y="4430090"/>
            <a:ext cx="2083751" cy="117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5" name="Google Shape;6675;p3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6338" y="5350520"/>
            <a:ext cx="2658533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6" name="Google Shape;6676;p329" descr="Fastweb Digital Academ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48586" y="4298978"/>
            <a:ext cx="1855773" cy="565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7" name="Google Shape;6677;p329" descr="Develhope - Mirandola Comunicazione"/>
          <p:cNvPicPr preferRelativeResize="0"/>
          <p:nvPr/>
        </p:nvPicPr>
        <p:blipFill rotWithShape="1">
          <a:blip r:embed="rId10">
            <a:alphaModFix/>
          </a:blip>
          <a:srcRect t="32856" b="32996"/>
          <a:stretch/>
        </p:blipFill>
        <p:spPr>
          <a:xfrm>
            <a:off x="9080951" y="2899623"/>
            <a:ext cx="1855775" cy="6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8" name="Google Shape;6678;p329"/>
          <p:cNvSpPr txBox="1"/>
          <p:nvPr/>
        </p:nvSpPr>
        <p:spPr>
          <a:xfrm>
            <a:off x="481100" y="2028433"/>
            <a:ext cx="3794800" cy="20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Principali iniziative aderenti alla </a:t>
            </a:r>
            <a:r>
              <a:rPr lang="it" sz="24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Coalizione Nazionale </a:t>
            </a:r>
            <a:r>
              <a:rPr lang="it" sz="24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 Repubblica Digitale per lo sviluppo delle competenze digitali specialistiche (es. academy)</a:t>
            </a:r>
            <a:endParaRPr sz="21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679" name="Google Shape;6679;p329" descr="Repubblica Digitale | TIM S.p.A._Operazione Risorgimento Digitale"/>
          <p:cNvPicPr preferRelativeResize="0"/>
          <p:nvPr/>
        </p:nvPicPr>
        <p:blipFill rotWithShape="1">
          <a:blip r:embed="rId11">
            <a:alphaModFix/>
          </a:blip>
          <a:srcRect l="12215" t="25801" r="12562" b="26214"/>
          <a:stretch/>
        </p:blipFill>
        <p:spPr>
          <a:xfrm>
            <a:off x="2453371" y="5077047"/>
            <a:ext cx="1822627" cy="654003"/>
          </a:xfrm>
          <a:prstGeom prst="rect">
            <a:avLst/>
          </a:prstGeom>
          <a:noFill/>
          <a:ln>
            <a:noFill/>
          </a:ln>
        </p:spPr>
      </p:pic>
      <p:sp>
        <p:nvSpPr>
          <p:cNvPr id="6680" name="Google Shape;6680;p329"/>
          <p:cNvSpPr txBox="1"/>
          <p:nvPr/>
        </p:nvSpPr>
        <p:spPr>
          <a:xfrm>
            <a:off x="481099" y="1609288"/>
            <a:ext cx="2701600" cy="3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612D8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 dove partire…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612D8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681" name="Google Shape;6681;p329" descr="Codemotion — P10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58363" y="3976499"/>
            <a:ext cx="1953412" cy="660295"/>
          </a:xfrm>
          <a:prstGeom prst="rect">
            <a:avLst/>
          </a:prstGeom>
          <a:noFill/>
          <a:ln>
            <a:noFill/>
          </a:ln>
        </p:spPr>
      </p:pic>
      <p:sp>
        <p:nvSpPr>
          <p:cNvPr id="6682" name="Google Shape;6682;p329"/>
          <p:cNvSpPr txBox="1"/>
          <p:nvPr/>
        </p:nvSpPr>
        <p:spPr>
          <a:xfrm>
            <a:off x="3812387" y="4489515"/>
            <a:ext cx="1245200" cy="3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33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fase di adesione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33" i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683" name="Google Shape;6683;p329" descr="Repubblica Digitale | Fondazione Vodafone _LV8"/>
          <p:cNvPicPr preferRelativeResize="0"/>
          <p:nvPr/>
        </p:nvPicPr>
        <p:blipFill rotWithShape="1">
          <a:blip r:embed="rId13">
            <a:alphaModFix/>
          </a:blip>
          <a:srcRect t="29335" b="37628"/>
          <a:stretch/>
        </p:blipFill>
        <p:spPr>
          <a:xfrm>
            <a:off x="4958199" y="5390737"/>
            <a:ext cx="2509148" cy="82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4" name="Google Shape;6684;p329" descr="Progetto NERD? (Non E' Roba per Donne?) - Istituto di Istruzione Secondaria  Superiore"/>
          <p:cNvPicPr preferRelativeResize="0"/>
          <p:nvPr/>
        </p:nvPicPr>
        <p:blipFill rotWithShape="1">
          <a:blip r:embed="rId14">
            <a:alphaModFix/>
          </a:blip>
          <a:srcRect l="21052" t="3606" r="21062" b="3653"/>
          <a:stretch/>
        </p:blipFill>
        <p:spPr>
          <a:xfrm>
            <a:off x="4541453" y="1805745"/>
            <a:ext cx="1834591" cy="127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5" name="Google Shape;6685;p329" descr="STEMintheCity - Naturalmente STEM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3964" y="4324442"/>
            <a:ext cx="1623715" cy="69170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406;p54">
            <a:extLst>
              <a:ext uri="{FF2B5EF4-FFF2-40B4-BE49-F238E27FC236}">
                <a16:creationId xmlns:a16="http://schemas.microsoft.com/office/drawing/2014/main" id="{558C10EC-CDA1-CBB4-21D9-E797C63E009C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2" name="Google Shape;1384;p52">
            <a:extLst>
              <a:ext uri="{FF2B5EF4-FFF2-40B4-BE49-F238E27FC236}">
                <a16:creationId xmlns:a16="http://schemas.microsoft.com/office/drawing/2014/main" id="{BFB35A93-716D-CC35-6EDB-240E9A4906B1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Google Shape;1428;p55"/>
          <p:cNvPicPr preferRelativeResize="0"/>
          <p:nvPr/>
        </p:nvPicPr>
        <p:blipFill rotWithShape="1">
          <a:blip r:embed="rId3">
            <a:alphaModFix/>
          </a:blip>
          <a:srcRect l="16397" r="13960" b="432"/>
          <a:stretch/>
        </p:blipFill>
        <p:spPr>
          <a:xfrm>
            <a:off x="-1" y="1"/>
            <a:ext cx="1219200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55"/>
          <p:cNvSpPr/>
          <p:nvPr/>
        </p:nvSpPr>
        <p:spPr>
          <a:xfrm>
            <a:off x="0" y="-2"/>
            <a:ext cx="12188623" cy="6858001"/>
          </a:xfrm>
          <a:prstGeom prst="rect">
            <a:avLst/>
          </a:prstGeom>
          <a:solidFill>
            <a:srgbClr val="0C37F3">
              <a:alpha val="78039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55"/>
          <p:cNvSpPr txBox="1"/>
          <p:nvPr/>
        </p:nvSpPr>
        <p:spPr>
          <a:xfrm>
            <a:off x="604353" y="930687"/>
            <a:ext cx="126160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endParaRPr sz="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431" name="Google Shape;1431;p55"/>
          <p:cNvSpPr txBox="1"/>
          <p:nvPr/>
        </p:nvSpPr>
        <p:spPr>
          <a:xfrm>
            <a:off x="585399" y="1428427"/>
            <a:ext cx="4877552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Cittadini</a:t>
            </a:r>
            <a:endParaRPr sz="40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32" name="Google Shape;1432;p55"/>
          <p:cNvSpPr txBox="1"/>
          <p:nvPr/>
        </p:nvSpPr>
        <p:spPr>
          <a:xfrm>
            <a:off x="604353" y="4289214"/>
            <a:ext cx="4769031" cy="1341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Coordinamento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Dipartimento per la trasformazione digitale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33" name="Google Shape;1433;p55"/>
          <p:cNvSpPr txBox="1"/>
          <p:nvPr/>
        </p:nvSpPr>
        <p:spPr>
          <a:xfrm>
            <a:off x="6461800" y="1608738"/>
            <a:ext cx="5250608" cy="4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Accesso a Internet della popolazione in età lavorativa con scarse o nulle competenze digitali e livello di istruzione basso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Alfabetizzazione digitale della popolazione in età lavorativa che già utilizza Internet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Inclusione/accesso digitale degli anziani e delle categorie svantaggiate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4" name="Google Shape;1434;p55"/>
          <p:cNvSpPr txBox="1"/>
          <p:nvPr/>
        </p:nvSpPr>
        <p:spPr>
          <a:xfrm>
            <a:off x="6461800" y="924692"/>
            <a:ext cx="3286973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obiettivi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35" name="Google Shape;1435;p55"/>
          <p:cNvSpPr/>
          <p:nvPr/>
        </p:nvSpPr>
        <p:spPr>
          <a:xfrm>
            <a:off x="0" y="0"/>
            <a:ext cx="21897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36" name="Google Shape;1436;p55"/>
          <p:cNvSpPr/>
          <p:nvPr/>
        </p:nvSpPr>
        <p:spPr>
          <a:xfrm>
            <a:off x="2189600" y="0"/>
            <a:ext cx="19443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37" name="Google Shape;1437;p55"/>
          <p:cNvSpPr/>
          <p:nvPr/>
        </p:nvSpPr>
        <p:spPr>
          <a:xfrm>
            <a:off x="4134000" y="0"/>
            <a:ext cx="19917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38" name="Google Shape;1438;p55"/>
          <p:cNvSpPr/>
          <p:nvPr/>
        </p:nvSpPr>
        <p:spPr>
          <a:xfrm>
            <a:off x="6125700" y="0"/>
            <a:ext cx="19266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39" name="Google Shape;1439;p55"/>
          <p:cNvSpPr/>
          <p:nvPr/>
        </p:nvSpPr>
        <p:spPr>
          <a:xfrm>
            <a:off x="8050975" y="0"/>
            <a:ext cx="19917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40" name="Google Shape;1440;p55"/>
          <p:cNvSpPr/>
          <p:nvPr/>
        </p:nvSpPr>
        <p:spPr>
          <a:xfrm>
            <a:off x="10016700" y="0"/>
            <a:ext cx="21753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56"/>
          <p:cNvSpPr txBox="1"/>
          <p:nvPr/>
        </p:nvSpPr>
        <p:spPr>
          <a:xfrm>
            <a:off x="150301" y="145300"/>
            <a:ext cx="48939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50" name="Google Shape;1450;p56"/>
          <p:cNvSpPr txBox="1"/>
          <p:nvPr/>
        </p:nvSpPr>
        <p:spPr>
          <a:xfrm>
            <a:off x="249001" y="2127367"/>
            <a:ext cx="18426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intervento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51" name="Google Shape;1451;p56"/>
          <p:cNvSpPr txBox="1"/>
          <p:nvPr/>
        </p:nvSpPr>
        <p:spPr>
          <a:xfrm>
            <a:off x="249001" y="3913963"/>
            <a:ext cx="1842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52" name="Google Shape;1452;p56"/>
          <p:cNvSpPr txBox="1"/>
          <p:nvPr/>
        </p:nvSpPr>
        <p:spPr>
          <a:xfrm>
            <a:off x="612867" y="1429506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0B37F4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endParaRPr sz="6600" b="1" i="0" u="none" strike="noStrike" cap="none">
              <a:solidFill>
                <a:srgbClr val="0B37F4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453" name="Google Shape;1453;p56"/>
          <p:cNvSpPr txBox="1"/>
          <p:nvPr/>
        </p:nvSpPr>
        <p:spPr>
          <a:xfrm>
            <a:off x="612867" y="3209512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0B37F4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14</a:t>
            </a:r>
            <a:endParaRPr sz="6600" b="1" i="0" u="none" strike="noStrike" cap="none">
              <a:solidFill>
                <a:srgbClr val="0B37F4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454" name="Google Shape;1454;p56"/>
          <p:cNvSpPr txBox="1"/>
          <p:nvPr/>
        </p:nvSpPr>
        <p:spPr>
          <a:xfrm>
            <a:off x="2455420" y="1149863"/>
            <a:ext cx="4631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novità introdotte nell’aggiornamento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55" name="Google Shape;1455;p56"/>
          <p:cNvSpPr txBox="1"/>
          <p:nvPr/>
        </p:nvSpPr>
        <p:spPr>
          <a:xfrm>
            <a:off x="2654375" y="1826921"/>
            <a:ext cx="4982400" cy="31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37F4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Valorizzazione delle iniziative scalabili</a:t>
            </a: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 livello nazionale</a:t>
            </a: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37F4"/>
              </a:buClr>
              <a:buSzPts val="1200"/>
              <a:buFont typeface="Titillium Web ExtraLight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</a:t>
            </a: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rasformazione digitale in termini non solo tecnologici ma soprattutto culturali, attraverso la diffusione di soft skills, mediante la messa a disposizione di luoghi del territorio</a:t>
            </a: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di trasmissioni radiofoniche, televisive e della rete, secondo un approccio ibrido</a:t>
            </a: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37F4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Crescente impegno nella diffusione delle competenze digitali con modalità differenziate in base al livello di partenza, favorendo l’adozione di competenze avanzate da parte della cittadinanza, a partire dalle nuove generazioni fino agli over 60</a:t>
            </a: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37F4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Sviluppo di azioni di sistema complementari tra loro, al fine di rendere le risorse a disposizione più sinergiche ed efficaci</a:t>
            </a:r>
            <a:b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</a:b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95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"/>
              <a:buNone/>
            </a:pP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456" name="Google Shape;1456;p56"/>
          <p:cNvCxnSpPr/>
          <p:nvPr/>
        </p:nvCxnSpPr>
        <p:spPr>
          <a:xfrm rot="10800000">
            <a:off x="2455328" y="1619383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0C37F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7" name="Google Shape;1457;p56"/>
          <p:cNvCxnSpPr/>
          <p:nvPr/>
        </p:nvCxnSpPr>
        <p:spPr>
          <a:xfrm rot="10800000">
            <a:off x="2455421" y="1619492"/>
            <a:ext cx="0" cy="3465900"/>
          </a:xfrm>
          <a:prstGeom prst="straightConnector1">
            <a:avLst/>
          </a:prstGeom>
          <a:noFill/>
          <a:ln w="28575" cap="flat" cmpd="sng">
            <a:solidFill>
              <a:srgbClr val="0C37F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8" name="Google Shape;1458;p56"/>
          <p:cNvSpPr txBox="1"/>
          <p:nvPr/>
        </p:nvSpPr>
        <p:spPr>
          <a:xfrm>
            <a:off x="7966497" y="1132024"/>
            <a:ext cx="3522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Attori coinvolti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59" name="Google Shape;1459;p56"/>
          <p:cNvSpPr txBox="1"/>
          <p:nvPr/>
        </p:nvSpPr>
        <p:spPr>
          <a:xfrm>
            <a:off x="8165450" y="1809100"/>
            <a:ext cx="3131100" cy="19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per la trasformazione digitale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dello Sviluppo Economico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</a:t>
            </a: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per le Pari Opportunità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per le Politiche Giovanili e Agenzia Nazionale Giovani (ANG)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 Lavoro e delle Politiche Sociali</a:t>
            </a: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Regioni e Comuni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RAI</a:t>
            </a: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INFRATEL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AICA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460" name="Google Shape;1460;p56"/>
          <p:cNvCxnSpPr/>
          <p:nvPr/>
        </p:nvCxnSpPr>
        <p:spPr>
          <a:xfrm rot="10800000">
            <a:off x="7966615" y="1601544"/>
            <a:ext cx="3522000" cy="0"/>
          </a:xfrm>
          <a:prstGeom prst="straightConnector1">
            <a:avLst/>
          </a:prstGeom>
          <a:noFill/>
          <a:ln w="28575" cap="flat" cmpd="sng">
            <a:solidFill>
              <a:srgbClr val="0C37F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1" name="Google Shape;1461;p56"/>
          <p:cNvCxnSpPr/>
          <p:nvPr/>
        </p:nvCxnSpPr>
        <p:spPr>
          <a:xfrm rot="10800000">
            <a:off x="11488612" y="1601492"/>
            <a:ext cx="0" cy="3483900"/>
          </a:xfrm>
          <a:prstGeom prst="straightConnector1">
            <a:avLst/>
          </a:prstGeom>
          <a:noFill/>
          <a:ln w="28575" cap="flat" cmpd="sng">
            <a:solidFill>
              <a:srgbClr val="0C37F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2" name="Google Shape;1462;p56"/>
          <p:cNvCxnSpPr/>
          <p:nvPr/>
        </p:nvCxnSpPr>
        <p:spPr>
          <a:xfrm rot="10800000">
            <a:off x="2455328" y="5085392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0C37F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3" name="Google Shape;1463;p56"/>
          <p:cNvCxnSpPr/>
          <p:nvPr/>
        </p:nvCxnSpPr>
        <p:spPr>
          <a:xfrm>
            <a:off x="7854462" y="5085392"/>
            <a:ext cx="3634200" cy="0"/>
          </a:xfrm>
          <a:prstGeom prst="straightConnector1">
            <a:avLst/>
          </a:prstGeom>
          <a:noFill/>
          <a:ln w="28575" cap="flat" cmpd="sng">
            <a:solidFill>
              <a:srgbClr val="0C37F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4" name="Google Shape;1464;p56"/>
          <p:cNvSpPr txBox="1"/>
          <p:nvPr/>
        </p:nvSpPr>
        <p:spPr>
          <a:xfrm>
            <a:off x="9901032" y="579179"/>
            <a:ext cx="162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465" name="Google Shape;146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4432" y="586886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7540" y="608469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1748" y="58688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8" name="Google Shape;1468;p56"/>
          <p:cNvSpPr txBox="1"/>
          <p:nvPr/>
        </p:nvSpPr>
        <p:spPr>
          <a:xfrm>
            <a:off x="7117256" y="586886"/>
            <a:ext cx="8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9" name="Google Shape;1469;p56"/>
          <p:cNvSpPr txBox="1"/>
          <p:nvPr/>
        </p:nvSpPr>
        <p:spPr>
          <a:xfrm>
            <a:off x="8474080" y="586886"/>
            <a:ext cx="10534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0" name="Google Shape;1470;p56"/>
          <p:cNvSpPr txBox="1"/>
          <p:nvPr/>
        </p:nvSpPr>
        <p:spPr>
          <a:xfrm>
            <a:off x="6656706" y="247639"/>
            <a:ext cx="223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dei divari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71" name="Google Shape;1471;p56"/>
          <p:cNvSpPr txBox="1"/>
          <p:nvPr/>
        </p:nvSpPr>
        <p:spPr>
          <a:xfrm>
            <a:off x="627772" y="472992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 </a:t>
            </a: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indicatori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1472" name="Google Shape;1472;p56"/>
          <p:cNvGrpSpPr/>
          <p:nvPr/>
        </p:nvGrpSpPr>
        <p:grpSpPr>
          <a:xfrm>
            <a:off x="370169" y="4791499"/>
            <a:ext cx="296298" cy="322525"/>
            <a:chOff x="177879" y="4164571"/>
            <a:chExt cx="222229" cy="241900"/>
          </a:xfrm>
        </p:grpSpPr>
        <p:sp>
          <p:nvSpPr>
            <p:cNvPr id="1473" name="Google Shape;1473;p56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0C37F3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4" name="Google Shape;1474;p56"/>
            <p:cNvSpPr/>
            <p:nvPr/>
          </p:nvSpPr>
          <p:spPr>
            <a:xfrm rot="-2492389">
              <a:off x="329262" y="4309982"/>
              <a:ext cx="45692" cy="93077"/>
            </a:xfrm>
            <a:prstGeom prst="rect">
              <a:avLst/>
            </a:prstGeom>
            <a:solidFill>
              <a:srgbClr val="0C37F3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475" name="Google Shape;1475;p56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76" name="Google Shape;1476;p56"/>
          <p:cNvSpPr txBox="1"/>
          <p:nvPr/>
        </p:nvSpPr>
        <p:spPr>
          <a:xfrm>
            <a:off x="2150525" y="5261000"/>
            <a:ext cx="130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Destinatari coinvolti</a:t>
            </a:r>
            <a:endParaRPr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77" name="Google Shape;1477;p56"/>
          <p:cNvSpPr txBox="1"/>
          <p:nvPr/>
        </p:nvSpPr>
        <p:spPr>
          <a:xfrm>
            <a:off x="4230875" y="5488300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478" name="Google Shape;1478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1150" y="5454500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Google Shape;1479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4350" y="5454500"/>
            <a:ext cx="31432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p56"/>
          <p:cNvSpPr txBox="1"/>
          <p:nvPr/>
        </p:nvSpPr>
        <p:spPr>
          <a:xfrm>
            <a:off x="5563450" y="5488300"/>
            <a:ext cx="775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donne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481" name="Google Shape;1481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7550" y="5454500"/>
            <a:ext cx="31432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56"/>
          <p:cNvSpPr txBox="1"/>
          <p:nvPr/>
        </p:nvSpPr>
        <p:spPr>
          <a:xfrm>
            <a:off x="6837263" y="5488300"/>
            <a:ext cx="9048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disoccupati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57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Principali indicatori di impatto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492" name="Google Shape;1492;p57" descr="man in blue and black pinstripe dress shirt holding white smartph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4470" y="1021735"/>
            <a:ext cx="2188911" cy="2313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93" name="Google Shape;1493;p57"/>
          <p:cNvSpPr/>
          <p:nvPr/>
        </p:nvSpPr>
        <p:spPr>
          <a:xfrm>
            <a:off x="8904137" y="1399862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94" name="Google Shape;1494;p57"/>
          <p:cNvSpPr txBox="1"/>
          <p:nvPr/>
        </p:nvSpPr>
        <p:spPr>
          <a:xfrm>
            <a:off x="8746225" y="1714239"/>
            <a:ext cx="1782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84%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495" name="Google Shape;1495;p57"/>
          <p:cNvSpPr/>
          <p:nvPr/>
        </p:nvSpPr>
        <p:spPr>
          <a:xfrm>
            <a:off x="10000797" y="2656506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96" name="Google Shape;1496;p57"/>
          <p:cNvSpPr txBox="1"/>
          <p:nvPr/>
        </p:nvSpPr>
        <p:spPr>
          <a:xfrm>
            <a:off x="9883769" y="2752695"/>
            <a:ext cx="989600" cy="515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52%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97" name="Google Shape;1497;p57"/>
          <p:cNvSpPr txBox="1"/>
          <p:nvPr/>
        </p:nvSpPr>
        <p:spPr>
          <a:xfrm>
            <a:off x="1227721" y="4000044"/>
            <a:ext cx="2021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con competenze digitali almeno di livello base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98" name="Google Shape;1498;p57"/>
          <p:cNvSpPr txBox="1"/>
          <p:nvPr/>
        </p:nvSpPr>
        <p:spPr>
          <a:xfrm>
            <a:off x="3945220" y="4000044"/>
            <a:ext cx="2021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Divario di genere nelle competenze digitali almeno di base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99" name="Google Shape;1499;p57"/>
          <p:cNvSpPr txBox="1"/>
          <p:nvPr/>
        </p:nvSpPr>
        <p:spPr>
          <a:xfrm>
            <a:off x="6275353" y="4000044"/>
            <a:ext cx="2021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Utenti dei servizi di eGovernment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500" name="Google Shape;1500;p57"/>
          <p:cNvPicPr preferRelativeResize="0"/>
          <p:nvPr/>
        </p:nvPicPr>
        <p:blipFill rotWithShape="1">
          <a:blip r:embed="rId4">
            <a:alphaModFix/>
          </a:blip>
          <a:srcRect l="24528" r="23624"/>
          <a:stretch/>
        </p:blipFill>
        <p:spPr>
          <a:xfrm>
            <a:off x="1310873" y="996702"/>
            <a:ext cx="2182297" cy="22923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01" name="Google Shape;1501;p57"/>
          <p:cNvSpPr/>
          <p:nvPr/>
        </p:nvSpPr>
        <p:spPr>
          <a:xfrm>
            <a:off x="1650213" y="1399862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02" name="Google Shape;1502;p57"/>
          <p:cNvSpPr txBox="1"/>
          <p:nvPr/>
        </p:nvSpPr>
        <p:spPr>
          <a:xfrm>
            <a:off x="1397245" y="1714239"/>
            <a:ext cx="19240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70%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503" name="Google Shape;1503;p57"/>
          <p:cNvSpPr/>
          <p:nvPr/>
        </p:nvSpPr>
        <p:spPr>
          <a:xfrm>
            <a:off x="2726545" y="2663440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04" name="Google Shape;1504;p57"/>
          <p:cNvSpPr txBox="1"/>
          <p:nvPr/>
        </p:nvSpPr>
        <p:spPr>
          <a:xfrm>
            <a:off x="2609517" y="2759628"/>
            <a:ext cx="989600" cy="55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46%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505" name="Google Shape;1505;p57"/>
          <p:cNvPicPr preferRelativeResize="0"/>
          <p:nvPr/>
        </p:nvPicPr>
        <p:blipFill rotWithShape="1">
          <a:blip r:embed="rId5">
            <a:alphaModFix/>
          </a:blip>
          <a:srcRect l="48151"/>
          <a:stretch/>
        </p:blipFill>
        <p:spPr>
          <a:xfrm>
            <a:off x="3711941" y="998569"/>
            <a:ext cx="2182297" cy="22923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06" name="Google Shape;1506;p57"/>
          <p:cNvSpPr/>
          <p:nvPr/>
        </p:nvSpPr>
        <p:spPr>
          <a:xfrm>
            <a:off x="4077625" y="1399862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07" name="Google Shape;1507;p57"/>
          <p:cNvSpPr txBox="1"/>
          <p:nvPr/>
        </p:nvSpPr>
        <p:spPr>
          <a:xfrm>
            <a:off x="3987057" y="1714239"/>
            <a:ext cx="16180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1%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508" name="Google Shape;1508;p57"/>
          <p:cNvSpPr/>
          <p:nvPr/>
        </p:nvSpPr>
        <p:spPr>
          <a:xfrm>
            <a:off x="5141397" y="2656506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09" name="Google Shape;1509;p57"/>
          <p:cNvSpPr txBox="1"/>
          <p:nvPr/>
        </p:nvSpPr>
        <p:spPr>
          <a:xfrm>
            <a:off x="5024369" y="2752695"/>
            <a:ext cx="989600" cy="536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510" name="Google Shape;1510;p57"/>
          <p:cNvPicPr preferRelativeResize="0"/>
          <p:nvPr/>
        </p:nvPicPr>
        <p:blipFill rotWithShape="1">
          <a:blip r:embed="rId6">
            <a:alphaModFix/>
          </a:blip>
          <a:srcRect l="24976" r="12904"/>
          <a:stretch/>
        </p:blipFill>
        <p:spPr>
          <a:xfrm>
            <a:off x="6114657" y="1022953"/>
            <a:ext cx="2182297" cy="22923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11" name="Google Shape;1511;p57"/>
          <p:cNvSpPr/>
          <p:nvPr/>
        </p:nvSpPr>
        <p:spPr>
          <a:xfrm>
            <a:off x="6467708" y="1399862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12" name="Google Shape;1512;p57"/>
          <p:cNvSpPr txBox="1"/>
          <p:nvPr/>
        </p:nvSpPr>
        <p:spPr>
          <a:xfrm>
            <a:off x="6309796" y="1714239"/>
            <a:ext cx="1782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64%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513" name="Google Shape;1513;p57"/>
          <p:cNvSpPr/>
          <p:nvPr/>
        </p:nvSpPr>
        <p:spPr>
          <a:xfrm>
            <a:off x="7564368" y="2656506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14" name="Google Shape;1514;p57"/>
          <p:cNvSpPr txBox="1"/>
          <p:nvPr/>
        </p:nvSpPr>
        <p:spPr>
          <a:xfrm>
            <a:off x="7447339" y="2752695"/>
            <a:ext cx="989600" cy="543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23%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15" name="Google Shape;1515;p57"/>
          <p:cNvSpPr txBox="1"/>
          <p:nvPr/>
        </p:nvSpPr>
        <p:spPr>
          <a:xfrm>
            <a:off x="8539203" y="4000044"/>
            <a:ext cx="2420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tra i 65 e i 74 anni che hanno usato internet negli ultimi 3 mesi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16" name="Google Shape;1516;p57"/>
          <p:cNvSpPr txBox="1"/>
          <p:nvPr/>
        </p:nvSpPr>
        <p:spPr>
          <a:xfrm>
            <a:off x="1213797" y="4831054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54%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17" name="Google Shape;1517;p57"/>
          <p:cNvSpPr txBox="1"/>
          <p:nvPr/>
        </p:nvSpPr>
        <p:spPr>
          <a:xfrm>
            <a:off x="3987057" y="4839809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18" name="Google Shape;1518;p57"/>
          <p:cNvSpPr txBox="1"/>
          <p:nvPr/>
        </p:nvSpPr>
        <p:spPr>
          <a:xfrm>
            <a:off x="6276821" y="4830224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44%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19" name="Google Shape;1519;p57"/>
          <p:cNvSpPr txBox="1"/>
          <p:nvPr/>
        </p:nvSpPr>
        <p:spPr>
          <a:xfrm>
            <a:off x="8539203" y="4823768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65%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20" name="Google Shape;1520;p57"/>
          <p:cNvSpPr txBox="1"/>
          <p:nvPr/>
        </p:nvSpPr>
        <p:spPr>
          <a:xfrm>
            <a:off x="4539417" y="3540246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-2%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21" name="Google Shape;1521;p57"/>
          <p:cNvSpPr txBox="1"/>
          <p:nvPr/>
        </p:nvSpPr>
        <p:spPr>
          <a:xfrm>
            <a:off x="6969544" y="3540245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+9%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522" name="Google Shape;1522;p5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6467708" y="3350360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p57"/>
          <p:cNvSpPr txBox="1"/>
          <p:nvPr/>
        </p:nvSpPr>
        <p:spPr>
          <a:xfrm>
            <a:off x="1969906" y="3572500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+4%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524" name="Google Shape;1524;p5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1446338" y="3359702"/>
            <a:ext cx="631606" cy="6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5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3991205" y="3341110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Google Shape;1526;p57"/>
          <p:cNvSpPr txBox="1"/>
          <p:nvPr/>
        </p:nvSpPr>
        <p:spPr>
          <a:xfrm>
            <a:off x="9336904" y="3535941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+10%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527" name="Google Shape;1527;p5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8862632" y="3346508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8" name="Google Shape;1528;p57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58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Quadro generale delle azioni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aphicFrame>
        <p:nvGraphicFramePr>
          <p:cNvPr id="1538" name="Google Shape;1538;p58"/>
          <p:cNvGraphicFramePr/>
          <p:nvPr>
            <p:extLst>
              <p:ext uri="{D42A27DB-BD31-4B8C-83A1-F6EECF244321}">
                <p14:modId xmlns:p14="http://schemas.microsoft.com/office/powerpoint/2010/main" val="3541268867"/>
              </p:ext>
            </p:extLst>
          </p:nvPr>
        </p:nvGraphicFramePr>
        <p:xfrm>
          <a:off x="525509" y="809720"/>
          <a:ext cx="11191025" cy="526823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20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3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Linea di intervento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0" u="none" strike="noStrike" cap="none">
                        <a:solidFill>
                          <a:srgbClr val="0066CC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Azioni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Percorsi formativi all’interno delle istituzioni scolastiche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Competenze ICT per i cittadini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Percorsi formativi nel circuito educativo non formale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#2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ACCEDI - Ambiente per una Cittadinanza Consapevole attraverso l’Educazione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Percorso «della strada» formazione di competenze sul territorio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#3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Servizio Civile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#4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Rete di servizi di facilitazione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7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4.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Percorsi di comunicazione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#5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Settimana nazionale per le competenze digitali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#6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Premio nazionale per le competenze digitali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#7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ANG in radio network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#8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Iniziative di comunicazione e sensibilizzazione volte a favorire la conoscenza della cultura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5.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Percorso sull’inclusione digitale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#9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Finanziamento dei progetti volti alla formazione personale di casalinghe e casalinghi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#10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Iniziative per l'alfabetizzazione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#11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Piazza Wi-Fi Italia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#12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Piano operativo per il sostegno alle persone vulnerabili e prevenzione dell’istituzionalizzazione degli anziani non autosufficienti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#13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Realizzazione miniserie “Invito alla lettura: Media Literacy contro la disinformazione”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#14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Rilascio ICDL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39" name="Google Shape;1539;p58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807255" y="2200311"/>
            <a:ext cx="4535172" cy="3140059"/>
          </a:xfrm>
          <a:custGeom>
            <a:avLst/>
            <a:gdLst/>
            <a:ahLst/>
            <a:cxnLst/>
            <a:rect l="l" t="t" r="r" b="b"/>
            <a:pathLst>
              <a:path w="3401379" h="2355044" extrusionOk="0">
                <a:moveTo>
                  <a:pt x="0" y="1177522"/>
                </a:moveTo>
                <a:cubicBezTo>
                  <a:pt x="78660" y="1017816"/>
                  <a:pt x="141463" y="915489"/>
                  <a:pt x="262006" y="764922"/>
                </a:cubicBezTo>
                <a:cubicBezTo>
                  <a:pt x="320182" y="634264"/>
                  <a:pt x="441973" y="489116"/>
                  <a:pt x="498120" y="344888"/>
                </a:cubicBezTo>
                <a:cubicBezTo>
                  <a:pt x="712838" y="263534"/>
                  <a:pt x="838759" y="277611"/>
                  <a:pt x="1104773" y="181407"/>
                </a:cubicBezTo>
                <a:cubicBezTo>
                  <a:pt x="1343400" y="123150"/>
                  <a:pt x="1565116" y="29896"/>
                  <a:pt x="1700690" y="0"/>
                </a:cubicBezTo>
                <a:cubicBezTo>
                  <a:pt x="1825807" y="55974"/>
                  <a:pt x="2066106" y="104728"/>
                  <a:pt x="2296606" y="181407"/>
                </a:cubicBezTo>
                <a:cubicBezTo>
                  <a:pt x="2577323" y="263117"/>
                  <a:pt x="2630432" y="259771"/>
                  <a:pt x="2903259" y="344888"/>
                </a:cubicBezTo>
                <a:cubicBezTo>
                  <a:pt x="2968210" y="470709"/>
                  <a:pt x="3031647" y="593089"/>
                  <a:pt x="3139373" y="764922"/>
                </a:cubicBezTo>
                <a:cubicBezTo>
                  <a:pt x="3262719" y="914801"/>
                  <a:pt x="3349374" y="1070979"/>
                  <a:pt x="3401379" y="1177522"/>
                </a:cubicBezTo>
                <a:cubicBezTo>
                  <a:pt x="3357709" y="1279743"/>
                  <a:pt x="3239741" y="1425845"/>
                  <a:pt x="3139373" y="1590122"/>
                </a:cubicBezTo>
                <a:cubicBezTo>
                  <a:pt x="3065693" y="1693073"/>
                  <a:pt x="2983877" y="1867803"/>
                  <a:pt x="2903259" y="2010156"/>
                </a:cubicBezTo>
                <a:cubicBezTo>
                  <a:pt x="2673970" y="2084600"/>
                  <a:pt x="2543017" y="2083942"/>
                  <a:pt x="2296606" y="2173637"/>
                </a:cubicBezTo>
                <a:cubicBezTo>
                  <a:pt x="2112797" y="2231686"/>
                  <a:pt x="1822778" y="2309290"/>
                  <a:pt x="1700690" y="2355044"/>
                </a:cubicBezTo>
                <a:cubicBezTo>
                  <a:pt x="1430072" y="2271018"/>
                  <a:pt x="1374422" y="2279133"/>
                  <a:pt x="1104773" y="2173637"/>
                </a:cubicBezTo>
                <a:cubicBezTo>
                  <a:pt x="847243" y="2133428"/>
                  <a:pt x="651409" y="2064107"/>
                  <a:pt x="498120" y="2010156"/>
                </a:cubicBezTo>
                <a:cubicBezTo>
                  <a:pt x="444653" y="1877886"/>
                  <a:pt x="359783" y="1765219"/>
                  <a:pt x="262006" y="1590122"/>
                </a:cubicBezTo>
                <a:cubicBezTo>
                  <a:pt x="165945" y="1438400"/>
                  <a:pt x="87793" y="1284051"/>
                  <a:pt x="0" y="1177522"/>
                </a:cubicBezTo>
                <a:close/>
              </a:path>
            </a:pathLst>
          </a:cu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8" name="Google Shape;418;p23"/>
          <p:cNvSpPr txBox="1"/>
          <p:nvPr/>
        </p:nvSpPr>
        <p:spPr>
          <a:xfrm>
            <a:off x="2548165" y="2364167"/>
            <a:ext cx="15720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Fondo per la 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Repubblica Digitale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19" name="Google Shape;419;p23"/>
          <p:cNvSpPr txBox="1"/>
          <p:nvPr/>
        </p:nvSpPr>
        <p:spPr>
          <a:xfrm>
            <a:off x="1398869" y="3562920"/>
            <a:ext cx="19536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Iniziative della 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Coalizione Nazionale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0" name="Google Shape;420;p23"/>
          <p:cNvSpPr txBox="1"/>
          <p:nvPr/>
        </p:nvSpPr>
        <p:spPr>
          <a:xfrm>
            <a:off x="5173619" y="5791516"/>
            <a:ext cx="1887600" cy="48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nei CPIA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1" name="Google Shape;421;p23"/>
          <p:cNvSpPr txBox="1"/>
          <p:nvPr/>
        </p:nvSpPr>
        <p:spPr>
          <a:xfrm>
            <a:off x="4956504" y="1441663"/>
            <a:ext cx="2342800" cy="3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Civile Digitale</a:t>
            </a:r>
            <a:endParaRPr sz="16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2" name="Google Shape;422;p23"/>
          <p:cNvSpPr txBox="1"/>
          <p:nvPr/>
        </p:nvSpPr>
        <p:spPr>
          <a:xfrm>
            <a:off x="8618899" y="3775384"/>
            <a:ext cx="827236" cy="22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ACCEDI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3" name="Google Shape;423;p23"/>
          <p:cNvSpPr/>
          <p:nvPr/>
        </p:nvSpPr>
        <p:spPr>
          <a:xfrm>
            <a:off x="5640003" y="1782409"/>
            <a:ext cx="912000" cy="8732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4" name="Google Shape;424;p23"/>
          <p:cNvSpPr/>
          <p:nvPr/>
        </p:nvSpPr>
        <p:spPr>
          <a:xfrm>
            <a:off x="5653419" y="4793320"/>
            <a:ext cx="912000" cy="8732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5" name="Google Shape;425;p23"/>
          <p:cNvSpPr/>
          <p:nvPr/>
        </p:nvSpPr>
        <p:spPr>
          <a:xfrm>
            <a:off x="4275781" y="2162248"/>
            <a:ext cx="912000" cy="8732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6" name="Google Shape;426;p23"/>
          <p:cNvSpPr/>
          <p:nvPr/>
        </p:nvSpPr>
        <p:spPr>
          <a:xfrm>
            <a:off x="3412704" y="3344463"/>
            <a:ext cx="912000" cy="8732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7" name="Google Shape;427;p23"/>
          <p:cNvSpPr/>
          <p:nvPr/>
        </p:nvSpPr>
        <p:spPr>
          <a:xfrm>
            <a:off x="7668600" y="3468973"/>
            <a:ext cx="912000" cy="8732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8" name="Google Shape;428;p23"/>
          <p:cNvSpPr/>
          <p:nvPr/>
        </p:nvSpPr>
        <p:spPr>
          <a:xfrm>
            <a:off x="7110487" y="2240628"/>
            <a:ext cx="912000" cy="8732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29" name="Google Shape;429;p23" descr="Video free ic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0439" y="3649265"/>
            <a:ext cx="506628" cy="506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3" descr="Network free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1404" y="2377123"/>
            <a:ext cx="602957" cy="60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3" descr="Charit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0121" y="2312993"/>
            <a:ext cx="503312" cy="50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3" descr="Ital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48701" y="3492533"/>
            <a:ext cx="626629" cy="62662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3"/>
          <p:cNvSpPr txBox="1"/>
          <p:nvPr/>
        </p:nvSpPr>
        <p:spPr>
          <a:xfrm>
            <a:off x="2133201" y="4719008"/>
            <a:ext cx="2141200" cy="145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Gruppi di lavoro 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tematici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4" name="Google Shape;434;p23"/>
          <p:cNvSpPr/>
          <p:nvPr/>
        </p:nvSpPr>
        <p:spPr>
          <a:xfrm>
            <a:off x="4386391" y="4467169"/>
            <a:ext cx="912000" cy="8732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5" name="Google Shape;435;p23"/>
          <p:cNvSpPr/>
          <p:nvPr/>
        </p:nvSpPr>
        <p:spPr>
          <a:xfrm>
            <a:off x="6943732" y="4476240"/>
            <a:ext cx="912000" cy="8732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36" name="Google Shape;436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93885" y="4603873"/>
            <a:ext cx="390500" cy="37824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3"/>
          <p:cNvSpPr/>
          <p:nvPr/>
        </p:nvSpPr>
        <p:spPr>
          <a:xfrm>
            <a:off x="5148168" y="3051415"/>
            <a:ext cx="1938728" cy="1290759"/>
          </a:xfrm>
          <a:custGeom>
            <a:avLst/>
            <a:gdLst/>
            <a:ahLst/>
            <a:cxnLst/>
            <a:rect l="l" t="t" r="r" b="b"/>
            <a:pathLst>
              <a:path w="1454046" h="968069" extrusionOk="0">
                <a:moveTo>
                  <a:pt x="0" y="484035"/>
                </a:moveTo>
                <a:cubicBezTo>
                  <a:pt x="59841" y="409083"/>
                  <a:pt x="72339" y="362973"/>
                  <a:pt x="112004" y="314430"/>
                </a:cubicBezTo>
                <a:cubicBezTo>
                  <a:pt x="128814" y="268503"/>
                  <a:pt x="182171" y="182471"/>
                  <a:pt x="212940" y="141770"/>
                </a:cubicBezTo>
                <a:cubicBezTo>
                  <a:pt x="289106" y="109220"/>
                  <a:pt x="343354" y="109351"/>
                  <a:pt x="472276" y="74570"/>
                </a:cubicBezTo>
                <a:cubicBezTo>
                  <a:pt x="585202" y="49804"/>
                  <a:pt x="658633" y="32947"/>
                  <a:pt x="727023" y="0"/>
                </a:cubicBezTo>
                <a:cubicBezTo>
                  <a:pt x="800329" y="29189"/>
                  <a:pt x="883751" y="47043"/>
                  <a:pt x="981770" y="74570"/>
                </a:cubicBezTo>
                <a:cubicBezTo>
                  <a:pt x="1070119" y="101373"/>
                  <a:pt x="1184077" y="125529"/>
                  <a:pt x="1241106" y="141770"/>
                </a:cubicBezTo>
                <a:cubicBezTo>
                  <a:pt x="1268211" y="190530"/>
                  <a:pt x="1315716" y="259614"/>
                  <a:pt x="1342042" y="314430"/>
                </a:cubicBezTo>
                <a:cubicBezTo>
                  <a:pt x="1393907" y="386206"/>
                  <a:pt x="1428128" y="435147"/>
                  <a:pt x="1454046" y="484035"/>
                </a:cubicBezTo>
                <a:cubicBezTo>
                  <a:pt x="1413012" y="531274"/>
                  <a:pt x="1382366" y="598550"/>
                  <a:pt x="1342042" y="653639"/>
                </a:cubicBezTo>
                <a:cubicBezTo>
                  <a:pt x="1308371" y="716448"/>
                  <a:pt x="1269108" y="777910"/>
                  <a:pt x="1241106" y="826299"/>
                </a:cubicBezTo>
                <a:cubicBezTo>
                  <a:pt x="1132652" y="859688"/>
                  <a:pt x="1093468" y="866279"/>
                  <a:pt x="981770" y="893499"/>
                </a:cubicBezTo>
                <a:cubicBezTo>
                  <a:pt x="904666" y="924917"/>
                  <a:pt x="836743" y="949396"/>
                  <a:pt x="727023" y="968069"/>
                </a:cubicBezTo>
                <a:cubicBezTo>
                  <a:pt x="663461" y="940037"/>
                  <a:pt x="525977" y="916686"/>
                  <a:pt x="472276" y="893499"/>
                </a:cubicBezTo>
                <a:cubicBezTo>
                  <a:pt x="416326" y="888072"/>
                  <a:pt x="325911" y="844935"/>
                  <a:pt x="212940" y="826299"/>
                </a:cubicBezTo>
                <a:cubicBezTo>
                  <a:pt x="178874" y="760867"/>
                  <a:pt x="135080" y="707301"/>
                  <a:pt x="112004" y="653639"/>
                </a:cubicBezTo>
                <a:cubicBezTo>
                  <a:pt x="73051" y="588470"/>
                  <a:pt x="49765" y="569209"/>
                  <a:pt x="0" y="484035"/>
                </a:cubicBezTo>
                <a:close/>
              </a:path>
            </a:pathLst>
          </a:cu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38" name="Google Shape;438;p23"/>
          <p:cNvCxnSpPr>
            <a:stCxn id="437" idx="6"/>
            <a:endCxn id="423" idx="4"/>
          </p:cNvCxnSpPr>
          <p:nvPr/>
        </p:nvCxnSpPr>
        <p:spPr>
          <a:xfrm rot="10800000">
            <a:off x="6096003" y="2655609"/>
            <a:ext cx="21600" cy="3960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39" name="Google Shape;439;p23"/>
          <p:cNvCxnSpPr>
            <a:stCxn id="437" idx="7"/>
            <a:endCxn id="428" idx="3"/>
          </p:cNvCxnSpPr>
          <p:nvPr/>
        </p:nvCxnSpPr>
        <p:spPr>
          <a:xfrm rot="10800000" flipH="1">
            <a:off x="6802746" y="2985951"/>
            <a:ext cx="441300" cy="2544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0" name="Google Shape;440;p23"/>
          <p:cNvCxnSpPr>
            <a:stCxn id="437" idx="0"/>
            <a:endCxn id="427" idx="2"/>
          </p:cNvCxnSpPr>
          <p:nvPr/>
        </p:nvCxnSpPr>
        <p:spPr>
          <a:xfrm>
            <a:off x="7086900" y="3696773"/>
            <a:ext cx="581700" cy="2088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1" name="Google Shape;441;p23"/>
          <p:cNvCxnSpPr>
            <a:stCxn id="437" idx="1"/>
            <a:endCxn id="435" idx="1"/>
          </p:cNvCxnSpPr>
          <p:nvPr/>
        </p:nvCxnSpPr>
        <p:spPr>
          <a:xfrm>
            <a:off x="6802791" y="4153217"/>
            <a:ext cx="274500" cy="4509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2" name="Google Shape;442;p23"/>
          <p:cNvCxnSpPr>
            <a:stCxn id="437" idx="2"/>
            <a:endCxn id="424" idx="0"/>
          </p:cNvCxnSpPr>
          <p:nvPr/>
        </p:nvCxnSpPr>
        <p:spPr>
          <a:xfrm flipH="1">
            <a:off x="6109419" y="4342120"/>
            <a:ext cx="8100" cy="4512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3" name="Google Shape;443;p23"/>
          <p:cNvCxnSpPr>
            <a:stCxn id="437" idx="3"/>
            <a:endCxn id="434" idx="7"/>
          </p:cNvCxnSpPr>
          <p:nvPr/>
        </p:nvCxnSpPr>
        <p:spPr>
          <a:xfrm flipH="1">
            <a:off x="5164831" y="4153147"/>
            <a:ext cx="267300" cy="4419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4" name="Google Shape;444;p23"/>
          <p:cNvCxnSpPr>
            <a:stCxn id="437" idx="4"/>
            <a:endCxn id="426" idx="6"/>
          </p:cNvCxnSpPr>
          <p:nvPr/>
        </p:nvCxnSpPr>
        <p:spPr>
          <a:xfrm flipH="1">
            <a:off x="4324704" y="3696763"/>
            <a:ext cx="823500" cy="843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5" name="Google Shape;445;p23"/>
          <p:cNvCxnSpPr>
            <a:stCxn id="437" idx="5"/>
            <a:endCxn id="425" idx="5"/>
          </p:cNvCxnSpPr>
          <p:nvPr/>
        </p:nvCxnSpPr>
        <p:spPr>
          <a:xfrm rot="10800000">
            <a:off x="5054222" y="2907571"/>
            <a:ext cx="378000" cy="3327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46" name="Google Shape;446;p23"/>
          <p:cNvSpPr txBox="1"/>
          <p:nvPr/>
        </p:nvSpPr>
        <p:spPr>
          <a:xfrm>
            <a:off x="5365092" y="3410227"/>
            <a:ext cx="157200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pic>
        <p:nvPicPr>
          <p:cNvPr id="447" name="Google Shape;447;p23" descr="Teach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09393" y="4993753"/>
            <a:ext cx="422344" cy="51003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3"/>
          <p:cNvSpPr txBox="1"/>
          <p:nvPr/>
        </p:nvSpPr>
        <p:spPr>
          <a:xfrm>
            <a:off x="8151500" y="2368367"/>
            <a:ext cx="16904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Rete dei servizi di facilitazione digitale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49" name="Google Shape;449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46265" y="1927044"/>
            <a:ext cx="725269" cy="57588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3"/>
          <p:cNvSpPr txBox="1"/>
          <p:nvPr/>
        </p:nvSpPr>
        <p:spPr>
          <a:xfrm>
            <a:off x="150300" y="145300"/>
            <a:ext cx="9603600" cy="4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per lo sviluppo delle competenze digitali dei cittadini nel Piano Operativo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51" name="Google Shape;451;p23"/>
          <p:cNvSpPr/>
          <p:nvPr/>
        </p:nvSpPr>
        <p:spPr>
          <a:xfrm>
            <a:off x="10047967" y="1437000"/>
            <a:ext cx="1938800" cy="1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Attivazione o potenziamento dei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punti di facilitazione digitale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che forniscono ai cittadini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sia </a:t>
            </a:r>
            <a:r>
              <a:rPr lang="it-IT" sz="11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 presenza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che online sulle competenze digitali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al fine di supportare efficacemente la loro inclusione digitale</a:t>
            </a:r>
            <a:endParaRPr sz="11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2" name="Google Shape;452;p23"/>
          <p:cNvSpPr/>
          <p:nvPr/>
        </p:nvSpPr>
        <p:spPr>
          <a:xfrm>
            <a:off x="4451433" y="833439"/>
            <a:ext cx="32468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Coinvolgimento dei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giovani volontari 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Civile Universale 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 ruolo di “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facilitatori digitali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”</a:t>
            </a:r>
            <a:endParaRPr sz="11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3" name="Google Shape;453;p23"/>
          <p:cNvSpPr/>
          <p:nvPr/>
        </p:nvSpPr>
        <p:spPr>
          <a:xfrm>
            <a:off x="424967" y="1562767"/>
            <a:ext cx="1843200" cy="11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Sostegno e scalabilità a livello nazionale di progetti virtuosi 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terzo settore rivolti alla formazione delle competenze specialistiche ICT e il superamento del divario digitale di genere</a:t>
            </a:r>
            <a:endParaRPr sz="11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54" name="Google Shape;454;p23"/>
          <p:cNvCxnSpPr/>
          <p:nvPr/>
        </p:nvCxnSpPr>
        <p:spPr>
          <a:xfrm flipH="1">
            <a:off x="2412167" y="1612700"/>
            <a:ext cx="800" cy="115400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5" name="Google Shape;455;p23"/>
          <p:cNvCxnSpPr/>
          <p:nvPr/>
        </p:nvCxnSpPr>
        <p:spPr>
          <a:xfrm>
            <a:off x="9946367" y="1444400"/>
            <a:ext cx="0" cy="145240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6" name="Google Shape;456;p23"/>
          <p:cNvCxnSpPr/>
          <p:nvPr/>
        </p:nvCxnSpPr>
        <p:spPr>
          <a:xfrm rot="10800000">
            <a:off x="4322833" y="1370233"/>
            <a:ext cx="3504000" cy="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7" name="Google Shape;457;p23"/>
          <p:cNvSpPr/>
          <p:nvPr/>
        </p:nvSpPr>
        <p:spPr>
          <a:xfrm>
            <a:off x="10047967" y="3240367"/>
            <a:ext cx="2071600" cy="1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Portale che offre al cittadino un test di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autovalutazione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delle competenze digitali, un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catalogo di risorse formative 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la possibilità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ricercare eventi e servizi di facilitazione digitale sul territorio</a:t>
            </a:r>
            <a:endParaRPr sz="11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58" name="Google Shape;458;p23"/>
          <p:cNvCxnSpPr/>
          <p:nvPr/>
        </p:nvCxnSpPr>
        <p:spPr>
          <a:xfrm>
            <a:off x="9946367" y="3240367"/>
            <a:ext cx="0" cy="1248000"/>
          </a:xfrm>
          <a:prstGeom prst="straightConnector1">
            <a:avLst/>
          </a:prstGeom>
          <a:noFill/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9" name="Google Shape;459;p23"/>
          <p:cNvSpPr/>
          <p:nvPr/>
        </p:nvSpPr>
        <p:spPr>
          <a:xfrm>
            <a:off x="10078967" y="4849053"/>
            <a:ext cx="2009600" cy="1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Valorizzazione dei progetti di sviluppo delle competenze digitali sul territorio nazionale, individuando “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buone pratiche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” nell’ottica della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trasferibilità ad altri contesti</a:t>
            </a:r>
            <a:endParaRPr sz="11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460" name="Google Shape;460;p23"/>
          <p:cNvCxnSpPr/>
          <p:nvPr/>
        </p:nvCxnSpPr>
        <p:spPr>
          <a:xfrm flipH="1">
            <a:off x="9946367" y="4897863"/>
            <a:ext cx="800" cy="1154000"/>
          </a:xfrm>
          <a:prstGeom prst="straightConnector1">
            <a:avLst/>
          </a:prstGeom>
          <a:noFill/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61" name="Google Shape;461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88129" y="4815667"/>
            <a:ext cx="421573" cy="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00752" y="4544668"/>
            <a:ext cx="705571" cy="69513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3"/>
          <p:cNvSpPr txBox="1"/>
          <p:nvPr/>
        </p:nvSpPr>
        <p:spPr>
          <a:xfrm>
            <a:off x="7944436" y="4721760"/>
            <a:ext cx="2141200" cy="145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Iniziative di 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comunicazione e sensibilizzazione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9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Premio Nazionale</a:t>
            </a:r>
            <a:r>
              <a:rPr lang="it-IT" sz="9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9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le competenze digitali e </a:t>
            </a:r>
            <a:r>
              <a:rPr lang="it-IT" sz="9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Settimana Nazionale</a:t>
            </a:r>
            <a:endParaRPr sz="9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64" name="Google Shape;464;p23"/>
          <p:cNvSpPr/>
          <p:nvPr/>
        </p:nvSpPr>
        <p:spPr>
          <a:xfrm>
            <a:off x="232672" y="4567720"/>
            <a:ext cx="2035495" cy="87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Gruppi di lavoro specializzati sui seguenti temi</a:t>
            </a:r>
            <a:endParaRPr sz="11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digitale di genere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Gaming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Inclusione digitale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Traduzione Dig Comp 2.2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specialistiche ICT</a:t>
            </a:r>
            <a:endParaRPr sz="11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65" name="Google Shape;465;p23"/>
          <p:cNvCxnSpPr/>
          <p:nvPr/>
        </p:nvCxnSpPr>
        <p:spPr>
          <a:xfrm>
            <a:off x="2401253" y="4604467"/>
            <a:ext cx="0" cy="1248000"/>
          </a:xfrm>
          <a:prstGeom prst="straightConnector1">
            <a:avLst/>
          </a:prstGeom>
          <a:noFill/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7"/>
          <p:cNvPicPr preferRelativeResize="0"/>
          <p:nvPr/>
        </p:nvPicPr>
        <p:blipFill rotWithShape="1">
          <a:blip r:embed="rId3">
            <a:alphaModFix/>
          </a:blip>
          <a:srcRect l="40355" b="10120"/>
          <a:stretch/>
        </p:blipFill>
        <p:spPr>
          <a:xfrm>
            <a:off x="-1" y="1402620"/>
            <a:ext cx="4858132" cy="545537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/>
          <p:nvPr/>
        </p:nvSpPr>
        <p:spPr>
          <a:xfrm rot="5400000" flipH="1">
            <a:off x="6067844" y="-421939"/>
            <a:ext cx="1691200" cy="5184000"/>
          </a:xfrm>
          <a:prstGeom prst="teardrop">
            <a:avLst>
              <a:gd name="adj" fmla="val 68486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7" name="Google Shape;137;p17"/>
          <p:cNvSpPr/>
          <p:nvPr/>
        </p:nvSpPr>
        <p:spPr>
          <a:xfrm rot="5400000">
            <a:off x="5569144" y="3757739"/>
            <a:ext cx="2255600" cy="3912800"/>
          </a:xfrm>
          <a:prstGeom prst="teardrop">
            <a:avLst>
              <a:gd name="adj" fmla="val 100000"/>
            </a:avLst>
          </a:prstGeom>
          <a:solidFill>
            <a:srgbClr val="D6EEFF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8" name="Google Shape;138;p17"/>
          <p:cNvSpPr/>
          <p:nvPr/>
        </p:nvSpPr>
        <p:spPr>
          <a:xfrm>
            <a:off x="8852148" y="2477811"/>
            <a:ext cx="3340000" cy="2876400"/>
          </a:xfrm>
          <a:prstGeom prst="teardrop">
            <a:avLst>
              <a:gd name="adj" fmla="val 100000"/>
            </a:avLst>
          </a:prstGeom>
          <a:solidFill>
            <a:srgbClr val="0051A3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5548333" y="4919556"/>
            <a:ext cx="23604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67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 SKILLS AND JOBS COALITION EUROPEA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5741995" y="5480699"/>
            <a:ext cx="1973200" cy="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Network con le altre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24 coalizioni nazionali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4698099" y="1807308"/>
            <a:ext cx="20876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COALIZIONE DI </a:t>
            </a:r>
            <a:endParaRPr sz="1467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REPUBBLICA DIGITALE </a:t>
            </a:r>
            <a:endParaRPr sz="1467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2" name="Google Shape;142;p17"/>
          <p:cNvSpPr/>
          <p:nvPr/>
        </p:nvSpPr>
        <p:spPr>
          <a:xfrm>
            <a:off x="4740548" y="3015663"/>
            <a:ext cx="4111600" cy="1510400"/>
          </a:xfrm>
          <a:prstGeom prst="ellipse">
            <a:avLst/>
          </a:prstGeom>
          <a:noFill/>
          <a:ln w="38100" cap="flat" cmpd="sng">
            <a:solidFill>
              <a:srgbClr val="FFC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3" name="Google Shape;143;p17"/>
          <p:cNvSpPr/>
          <p:nvPr/>
        </p:nvSpPr>
        <p:spPr>
          <a:xfrm>
            <a:off x="6356516" y="2716113"/>
            <a:ext cx="744000" cy="744000"/>
          </a:xfrm>
          <a:prstGeom prst="ellipse">
            <a:avLst/>
          </a:prstGeom>
          <a:solidFill>
            <a:srgbClr val="0066CC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7443" y="2798341"/>
            <a:ext cx="600943" cy="54858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/>
          <p:nvPr/>
        </p:nvSpPr>
        <p:spPr>
          <a:xfrm>
            <a:off x="8397980" y="3429000"/>
            <a:ext cx="744000" cy="744000"/>
          </a:xfrm>
          <a:prstGeom prst="ellipse">
            <a:avLst/>
          </a:prstGeom>
          <a:solidFill>
            <a:srgbClr val="0051A3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6" name="Google Shape;146;p17"/>
          <p:cNvSpPr/>
          <p:nvPr/>
        </p:nvSpPr>
        <p:spPr>
          <a:xfrm>
            <a:off x="4403964" y="3445789"/>
            <a:ext cx="744000" cy="744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6359268" y="4097620"/>
            <a:ext cx="744000" cy="744000"/>
          </a:xfrm>
          <a:prstGeom prst="ellipse">
            <a:avLst/>
          </a:prstGeom>
          <a:solidFill>
            <a:srgbClr val="D6EEFF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2798" y="4180479"/>
            <a:ext cx="636941" cy="57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57521" y="3595581"/>
            <a:ext cx="455321" cy="371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17"/>
          <p:cNvCxnSpPr>
            <a:stCxn id="146" idx="6"/>
            <a:endCxn id="145" idx="2"/>
          </p:cNvCxnSpPr>
          <p:nvPr/>
        </p:nvCxnSpPr>
        <p:spPr>
          <a:xfrm rot="10800000" flipH="1">
            <a:off x="5147964" y="3800989"/>
            <a:ext cx="3249900" cy="1680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51" name="Google Shape;151;p17"/>
          <p:cNvCxnSpPr>
            <a:stCxn id="143" idx="4"/>
            <a:endCxn id="147" idx="0"/>
          </p:cNvCxnSpPr>
          <p:nvPr/>
        </p:nvCxnSpPr>
        <p:spPr>
          <a:xfrm>
            <a:off x="6728516" y="3460113"/>
            <a:ext cx="2700" cy="63750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52" name="Google Shape;152;p17"/>
          <p:cNvSpPr/>
          <p:nvPr/>
        </p:nvSpPr>
        <p:spPr>
          <a:xfrm>
            <a:off x="5595756" y="3623829"/>
            <a:ext cx="2276000" cy="32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33" b="0" i="1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valore è creato dal </a:t>
            </a:r>
            <a:r>
              <a:rPr lang="it-IT" sz="1333" b="1" i="1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network</a:t>
            </a:r>
            <a:endParaRPr sz="18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3" name="Google Shape;153;p17"/>
          <p:cNvPicPr preferRelativeResize="0"/>
          <p:nvPr/>
        </p:nvPicPr>
        <p:blipFill rotWithShape="1">
          <a:blip r:embed="rId7">
            <a:alphaModFix/>
          </a:blip>
          <a:srcRect l="21666" t="9486" r="23145" b="12179"/>
          <a:stretch/>
        </p:blipFill>
        <p:spPr>
          <a:xfrm rot="-639828">
            <a:off x="4544434" y="3509337"/>
            <a:ext cx="482975" cy="65297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/>
          <p:nvPr/>
        </p:nvSpPr>
        <p:spPr>
          <a:xfrm>
            <a:off x="6872836" y="1698123"/>
            <a:ext cx="22760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330+ iniziative aderenti </a:t>
            </a:r>
            <a:endParaRPr sz="1867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società civile (34%), pubblica amministrazione (27,9%), settore privato (38,1%)</a:t>
            </a:r>
            <a:endParaRPr sz="1867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" name="Google Shape;155;p17"/>
          <p:cNvSpPr txBox="1"/>
          <p:nvPr/>
        </p:nvSpPr>
        <p:spPr>
          <a:xfrm>
            <a:off x="9213475" y="3573447"/>
            <a:ext cx="12532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</a:t>
            </a:r>
            <a:endParaRPr sz="14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6" name="Google Shape;156;p17"/>
          <p:cNvSpPr/>
          <p:nvPr/>
        </p:nvSpPr>
        <p:spPr>
          <a:xfrm>
            <a:off x="10308729" y="3212255"/>
            <a:ext cx="17572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hanno </a:t>
            </a:r>
            <a:r>
              <a:rPr lang="it-IT" sz="12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proposto idee </a:t>
            </a:r>
            <a:r>
              <a:rPr lang="it-IT" sz="12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per la Strategia Nazionale attraverso una consultazione pubblica sulla piattaforma ParteciPA</a:t>
            </a:r>
            <a:endParaRPr sz="12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7" name="Google Shape;157;p17"/>
          <p:cNvSpPr txBox="1"/>
          <p:nvPr/>
        </p:nvSpPr>
        <p:spPr>
          <a:xfrm>
            <a:off x="2628569" y="3066903"/>
            <a:ext cx="16928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67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COMITATO TECNICO GUIDA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8" name="Google Shape;158;p17"/>
          <p:cNvSpPr/>
          <p:nvPr/>
        </p:nvSpPr>
        <p:spPr>
          <a:xfrm>
            <a:off x="266801" y="1750800"/>
            <a:ext cx="2515600" cy="3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925" tIns="54225" rIns="108925" bIns="542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i rappresentanti di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Ministeri, Regioni, Province, Università, istituti di ricerca, aziende, professionisti del settore, RAI, associazioni e organizzazioni del settore pubblico, organizzazioni della Coalizione nazionale, il coordinamento della EU Code Week per l’Italia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1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la collaborazione di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Osservatorio Competenze Digitali, Osservatorio Università-Imprese, Osservatorio Agenda Digitale e Osservatorio Smart Working del Politecnico di Milano, CINI - Consorzio Interuniversitario Nazionale per l'Informatica, GII - Gruppo di Ingegneria Informatica, GRIN- Gruppo di Informatica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9" name="Google Shape;159;p17"/>
          <p:cNvSpPr txBox="1"/>
          <p:nvPr/>
        </p:nvSpPr>
        <p:spPr>
          <a:xfrm>
            <a:off x="2628568" y="3661111"/>
            <a:ext cx="1692871" cy="2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  coordinato dal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per la trasformazione digitale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59</a:t>
            </a:r>
            <a:r>
              <a:rPr lang="it-IT" sz="1200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azioni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contenute nella versione 2.0 del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operativo della Strategia Nazionale per le competenze digitali</a:t>
            </a:r>
            <a:endParaRPr sz="1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243;p30">
            <a:extLst>
              <a:ext uri="{FF2B5EF4-FFF2-40B4-BE49-F238E27FC236}">
                <a16:creationId xmlns:a16="http://schemas.microsoft.com/office/drawing/2014/main" id="{E568F4C9-8EC0-6BD7-79AB-6D74593F7995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REPUBBLICA DIGITALE</a:t>
            </a:r>
            <a:endParaRPr sz="1333" kern="0">
              <a:solidFill>
                <a:srgbClr val="0066CC"/>
              </a:solidFill>
              <a:latin typeface="Calibri" panose="020F0502020204030204" pitchFamily="34" charset="0"/>
              <a:ea typeface="Titillium Web SemiBold"/>
              <a:cs typeface="Calibri" panose="020F0502020204030204" pitchFamily="34" charset="0"/>
              <a:sym typeface="Titillium Web SemiBold"/>
            </a:endParaRPr>
          </a:p>
        </p:txBody>
      </p:sp>
      <p:sp>
        <p:nvSpPr>
          <p:cNvPr id="3" name="Google Shape;244;p30">
            <a:extLst>
              <a:ext uri="{FF2B5EF4-FFF2-40B4-BE49-F238E27FC236}">
                <a16:creationId xmlns:a16="http://schemas.microsoft.com/office/drawing/2014/main" id="{68EBBCE7-DA90-14D4-15CE-5CB467809569}"/>
              </a:ext>
            </a:extLst>
          </p:cNvPr>
          <p:cNvSpPr txBox="1"/>
          <p:nvPr/>
        </p:nvSpPr>
        <p:spPr>
          <a:xfrm>
            <a:off x="481099" y="604709"/>
            <a:ext cx="8172247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La governance multistakeholder di RD</a:t>
            </a:r>
            <a:endParaRPr sz="3467" b="1" kern="0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4" name="Google Shape;1544;p59"/>
          <p:cNvPicPr preferRelativeResize="0"/>
          <p:nvPr/>
        </p:nvPicPr>
        <p:blipFill rotWithShape="1">
          <a:blip r:embed="rId3">
            <a:alphaModFix amt="35000"/>
          </a:blip>
          <a:srcRect t="22909" r="-1181"/>
          <a:stretch/>
        </p:blipFill>
        <p:spPr>
          <a:xfrm>
            <a:off x="-3377" y="1554600"/>
            <a:ext cx="12195377" cy="52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7" name="Google Shape;1547;p59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della Coalizione Nazionale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50" name="Google Shape;1550;p59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551" name="Google Shape;1551;p59"/>
          <p:cNvSpPr/>
          <p:nvPr/>
        </p:nvSpPr>
        <p:spPr>
          <a:xfrm>
            <a:off x="3863500" y="1647900"/>
            <a:ext cx="6823500" cy="3435900"/>
          </a:xfrm>
          <a:prstGeom prst="roundRect">
            <a:avLst>
              <a:gd name="adj" fmla="val 29012"/>
            </a:avLst>
          </a:prstGeom>
          <a:solidFill>
            <a:srgbClr val="0A5DF4">
              <a:alpha val="325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52" name="Google Shape;1552;p59"/>
          <p:cNvSpPr txBox="1"/>
          <p:nvPr/>
        </p:nvSpPr>
        <p:spPr>
          <a:xfrm>
            <a:off x="49341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Tipologia ente proponente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3" name="Google Shape;1553;p59"/>
          <p:cNvSpPr txBox="1"/>
          <p:nvPr/>
        </p:nvSpPr>
        <p:spPr>
          <a:xfrm>
            <a:off x="85110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iniziative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4" name="Google Shape;1554;p59"/>
          <p:cNvSpPr txBox="1"/>
          <p:nvPr/>
        </p:nvSpPr>
        <p:spPr>
          <a:xfrm>
            <a:off x="4934100" y="2688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Enti privati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5" name="Google Shape;1555;p59"/>
          <p:cNvSpPr txBox="1"/>
          <p:nvPr/>
        </p:nvSpPr>
        <p:spPr>
          <a:xfrm>
            <a:off x="4934100" y="32840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Amministrazioni pubbliche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6" name="Google Shape;1556;p59"/>
          <p:cNvSpPr txBox="1"/>
          <p:nvPr/>
        </p:nvSpPr>
        <p:spPr>
          <a:xfrm>
            <a:off x="4934100" y="387988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Associazioni della società civile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7" name="Google Shape;1557;p59"/>
          <p:cNvSpPr txBox="1"/>
          <p:nvPr/>
        </p:nvSpPr>
        <p:spPr>
          <a:xfrm>
            <a:off x="8667575" y="2649850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49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8" name="Google Shape;1558;p59"/>
          <p:cNvSpPr txBox="1"/>
          <p:nvPr/>
        </p:nvSpPr>
        <p:spPr>
          <a:xfrm>
            <a:off x="8667575" y="3245663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32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9" name="Google Shape;1559;p59"/>
          <p:cNvSpPr txBox="1"/>
          <p:nvPr/>
        </p:nvSpPr>
        <p:spPr>
          <a:xfrm>
            <a:off x="8667575" y="3826038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58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0" name="Google Shape;1560;p59"/>
          <p:cNvSpPr/>
          <p:nvPr/>
        </p:nvSpPr>
        <p:spPr>
          <a:xfrm>
            <a:off x="360720" y="1201060"/>
            <a:ext cx="3929774" cy="1783005"/>
          </a:xfrm>
          <a:prstGeom prst="roundRect">
            <a:avLst>
              <a:gd name="adj" fmla="val 4230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61" name="Google Shape;1561;p59"/>
          <p:cNvSpPr txBox="1"/>
          <p:nvPr/>
        </p:nvSpPr>
        <p:spPr>
          <a:xfrm>
            <a:off x="1702175" y="1192075"/>
            <a:ext cx="25161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it-IT" sz="96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139</a:t>
            </a:r>
            <a:endParaRPr sz="1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1562" name="Google Shape;1562;p59"/>
          <p:cNvGrpSpPr/>
          <p:nvPr/>
        </p:nvGrpSpPr>
        <p:grpSpPr>
          <a:xfrm>
            <a:off x="360405" y="1439566"/>
            <a:ext cx="1813269" cy="1392991"/>
            <a:chOff x="331730" y="1287015"/>
            <a:chExt cx="2749975" cy="2086317"/>
          </a:xfrm>
        </p:grpSpPr>
        <p:sp>
          <p:nvSpPr>
            <p:cNvPr id="1563" name="Google Shape;1563;p59"/>
            <p:cNvSpPr/>
            <p:nvPr/>
          </p:nvSpPr>
          <p:spPr>
            <a:xfrm>
              <a:off x="726359" y="1287015"/>
              <a:ext cx="1937317" cy="1936411"/>
            </a:xfrm>
            <a:prstGeom prst="flowChartConnector">
              <a:avLst/>
            </a:prstGeom>
            <a:solidFill>
              <a:srgbClr val="006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1564" name="Google Shape;1564;p59"/>
            <p:cNvPicPr preferRelativeResize="0"/>
            <p:nvPr/>
          </p:nvPicPr>
          <p:blipFill rotWithShape="1">
            <a:blip r:embed="rId4">
              <a:alphaModFix/>
            </a:blip>
            <a:srcRect b="27929"/>
            <a:stretch/>
          </p:blipFill>
          <p:spPr>
            <a:xfrm>
              <a:off x="331730" y="1391395"/>
              <a:ext cx="2749975" cy="1981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5" name="Google Shape;1565;p59"/>
          <p:cNvSpPr txBox="1"/>
          <p:nvPr/>
        </p:nvSpPr>
        <p:spPr>
          <a:xfrm>
            <a:off x="2190135" y="2392281"/>
            <a:ext cx="1365380" cy="52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it-IT" sz="21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</a:t>
            </a:r>
            <a:endParaRPr sz="14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46"/>
          <p:cNvPicPr preferRelativeResize="0"/>
          <p:nvPr/>
        </p:nvPicPr>
        <p:blipFill rotWithShape="1">
          <a:blip r:embed="rId3">
            <a:alphaModFix/>
          </a:blip>
          <a:srcRect r="37378"/>
          <a:stretch/>
        </p:blipFill>
        <p:spPr>
          <a:xfrm>
            <a:off x="481099" y="1529280"/>
            <a:ext cx="4358815" cy="3914797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46"/>
          <p:cNvSpPr/>
          <p:nvPr/>
        </p:nvSpPr>
        <p:spPr>
          <a:xfrm>
            <a:off x="5024733" y="1616367"/>
            <a:ext cx="6874800" cy="2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premio ha l’obiettivo di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valorizzare i progetti di sviluppo delle competenze digitali 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sul territorio nazionale. 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sz="1067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Premio si propone di: 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406390">
              <a:buClr>
                <a:srgbClr val="60CDCD"/>
              </a:buClr>
              <a:buSzPts val="1200"/>
              <a:buFont typeface="Titillium Web"/>
              <a:buChar char="➔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sensibilizzare e diffondere la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consapevolezza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della rilevanza della cultura digitale per arrivare al superamento dell’analfabetismo digitale</a:t>
            </a:r>
            <a:endParaRPr sz="1867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406390">
              <a:buClr>
                <a:srgbClr val="60CDCD"/>
              </a:buClr>
              <a:buSzPts val="1200"/>
              <a:buFont typeface="Titillium Web"/>
              <a:buChar char="➔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individuare le “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buone pratiche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” nell’ottica della trasferibilità ad altri contesti</a:t>
            </a:r>
            <a:endParaRPr sz="1867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406390">
              <a:buClr>
                <a:srgbClr val="60CDCD"/>
              </a:buClr>
              <a:buSzPts val="1200"/>
              <a:buFont typeface="Titillium Web"/>
              <a:buChar char="➔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valorizzare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risorse educative aperte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per favorirne il riuso</a:t>
            </a:r>
            <a:endParaRPr sz="1867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98" name="Google Shape;798;p46"/>
          <p:cNvSpPr/>
          <p:nvPr/>
        </p:nvSpPr>
        <p:spPr>
          <a:xfrm>
            <a:off x="7962467" y="4089867"/>
            <a:ext cx="3764000" cy="1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2133">
                <a:solidFill>
                  <a:srgbClr val="009ED4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Categorie in concorso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406390">
              <a:spcBef>
                <a:spcPts val="1333"/>
              </a:spcBef>
              <a:buClr>
                <a:srgbClr val="00B0F0"/>
              </a:buClr>
              <a:buSzPts val="1200"/>
              <a:buFont typeface="Titillium Web"/>
              <a:buAutoNum type="arabicPeriod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Digitale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tutti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 </a:t>
            </a:r>
            <a:endParaRPr sz="1600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406390">
              <a:buClr>
                <a:srgbClr val="00B0F0"/>
              </a:buClr>
              <a:buSzPts val="1200"/>
              <a:buFont typeface="Titillium Web"/>
              <a:buAutoNum type="arabicPeriod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Digitale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inclusivo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 </a:t>
            </a:r>
            <a:endParaRPr sz="1600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406390">
              <a:buClr>
                <a:srgbClr val="00B0F0"/>
              </a:buClr>
              <a:buSzPts val="1200"/>
              <a:buFont typeface="Titillium Web"/>
              <a:buAutoNum type="arabicPeriod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Digitale contro il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 genere</a:t>
            </a:r>
            <a:endParaRPr sz="1600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406390">
              <a:buClr>
                <a:srgbClr val="00B0F0"/>
              </a:buClr>
              <a:buSzPts val="1200"/>
              <a:buFont typeface="Titillium Web"/>
              <a:buAutoNum type="arabicPeriod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Digitale nell’educazione per le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scuole</a:t>
            </a:r>
            <a:endParaRPr sz="1600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99" name="Google Shape;799;p46"/>
          <p:cNvSpPr/>
          <p:nvPr/>
        </p:nvSpPr>
        <p:spPr>
          <a:xfrm>
            <a:off x="5079605" y="4089860"/>
            <a:ext cx="2948000" cy="1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2133">
                <a:solidFill>
                  <a:srgbClr val="009ED4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Chi partecipa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333"/>
              </a:spcBef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Terzo settore, pubbliche amministrazioni locali e centrali, università e centri di ricerca, enti pubblici, imprese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1547;p59">
            <a:extLst>
              <a:ext uri="{FF2B5EF4-FFF2-40B4-BE49-F238E27FC236}">
                <a16:creationId xmlns:a16="http://schemas.microsoft.com/office/drawing/2014/main" id="{E33F5C35-8C04-15A3-27CB-8D3F92831606}"/>
              </a:ext>
            </a:extLst>
          </p:cNvPr>
          <p:cNvSpPr txBox="1"/>
          <p:nvPr/>
        </p:nvSpPr>
        <p:spPr>
          <a:xfrm>
            <a:off x="150302" y="145290"/>
            <a:ext cx="960329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Premio Nazionale per le competenze digitali</a:t>
            </a:r>
          </a:p>
        </p:txBody>
      </p:sp>
      <p:sp>
        <p:nvSpPr>
          <p:cNvPr id="12" name="Google Shape;1528;p57">
            <a:extLst>
              <a:ext uri="{FF2B5EF4-FFF2-40B4-BE49-F238E27FC236}">
                <a16:creationId xmlns:a16="http://schemas.microsoft.com/office/drawing/2014/main" id="{95C4A58B-D86F-088A-FD4C-9AF1CDE917AD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47" descr="Immagine che contiene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893739"/>
            <a:ext cx="12199369" cy="1780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47"/>
          <p:cNvSpPr/>
          <p:nvPr/>
        </p:nvSpPr>
        <p:spPr>
          <a:xfrm>
            <a:off x="3540049" y="5100992"/>
            <a:ext cx="153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Progetti candidati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0" name="Google Shape;810;p47"/>
          <p:cNvSpPr/>
          <p:nvPr/>
        </p:nvSpPr>
        <p:spPr>
          <a:xfrm>
            <a:off x="3466145" y="4270259"/>
            <a:ext cx="16624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5333" b="1">
                <a:solidFill>
                  <a:srgbClr val="009ED4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120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1" name="Google Shape;811;p47"/>
          <p:cNvSpPr/>
          <p:nvPr/>
        </p:nvSpPr>
        <p:spPr>
          <a:xfrm>
            <a:off x="5289371" y="5100992"/>
            <a:ext cx="15316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Progetti finalisti da votare</a:t>
            </a:r>
            <a:endParaRPr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2" name="Google Shape;812;p47"/>
          <p:cNvSpPr/>
          <p:nvPr/>
        </p:nvSpPr>
        <p:spPr>
          <a:xfrm>
            <a:off x="5259011" y="4270259"/>
            <a:ext cx="13368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5333" b="1">
                <a:solidFill>
                  <a:srgbClr val="009ED4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22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3" name="Google Shape;813;p47"/>
          <p:cNvSpPr/>
          <p:nvPr/>
        </p:nvSpPr>
        <p:spPr>
          <a:xfrm>
            <a:off x="8279777" y="5100992"/>
            <a:ext cx="153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Voti ricevuti su ParteciPA</a:t>
            </a:r>
            <a:endParaRPr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4" name="Google Shape;814;p47"/>
          <p:cNvSpPr/>
          <p:nvPr/>
        </p:nvSpPr>
        <p:spPr>
          <a:xfrm>
            <a:off x="8176844" y="4270259"/>
            <a:ext cx="34488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5333" b="1">
                <a:solidFill>
                  <a:srgbClr val="009ED4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12,3 mila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5" name="Google Shape;815;p47"/>
          <p:cNvSpPr/>
          <p:nvPr/>
        </p:nvSpPr>
        <p:spPr>
          <a:xfrm>
            <a:off x="558080" y="4434407"/>
            <a:ext cx="2156000" cy="7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2133">
                <a:solidFill>
                  <a:srgbClr val="009ED4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Numeri della prima edizione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6" name="Google Shape;816;p47"/>
          <p:cNvSpPr/>
          <p:nvPr/>
        </p:nvSpPr>
        <p:spPr>
          <a:xfrm>
            <a:off x="6860947" y="5100992"/>
            <a:ext cx="103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Esperti in giuria</a:t>
            </a:r>
            <a:endParaRPr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7" name="Google Shape;817;p47"/>
          <p:cNvSpPr/>
          <p:nvPr/>
        </p:nvSpPr>
        <p:spPr>
          <a:xfrm>
            <a:off x="6830587" y="4270259"/>
            <a:ext cx="13368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5333" b="1">
                <a:solidFill>
                  <a:srgbClr val="009ED4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35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8" name="Google Shape;818;p47"/>
          <p:cNvSpPr/>
          <p:nvPr/>
        </p:nvSpPr>
        <p:spPr>
          <a:xfrm>
            <a:off x="617575" y="2593240"/>
            <a:ext cx="1310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Innovatività</a:t>
            </a:r>
            <a:endParaRPr sz="1600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19" name="Google Shape;819;p47"/>
          <p:cNvSpPr/>
          <p:nvPr/>
        </p:nvSpPr>
        <p:spPr>
          <a:xfrm>
            <a:off x="2450820" y="2477356"/>
            <a:ext cx="1788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Articolazione tematica</a:t>
            </a:r>
            <a:endParaRPr sz="1600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20" name="Google Shape;820;p47"/>
          <p:cNvSpPr/>
          <p:nvPr/>
        </p:nvSpPr>
        <p:spPr>
          <a:xfrm>
            <a:off x="4239203" y="2375753"/>
            <a:ext cx="1604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Replicabilità iniziativa e riuso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1" name="Google Shape;821;p47"/>
          <p:cNvSpPr/>
          <p:nvPr/>
        </p:nvSpPr>
        <p:spPr>
          <a:xfrm>
            <a:off x="6086121" y="2351645"/>
            <a:ext cx="17080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Dimensione e impatto dell'iniziativa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2" name="Google Shape;822;p47"/>
          <p:cNvSpPr/>
          <p:nvPr/>
        </p:nvSpPr>
        <p:spPr>
          <a:xfrm>
            <a:off x="8036920" y="2482511"/>
            <a:ext cx="170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Valutazione dell’iniziativa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3" name="Google Shape;823;p47"/>
          <p:cNvSpPr/>
          <p:nvPr/>
        </p:nvSpPr>
        <p:spPr>
          <a:xfrm>
            <a:off x="9825303" y="2482511"/>
            <a:ext cx="152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Capacità di fare rete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4" name="Google Shape;824;p47"/>
          <p:cNvSpPr/>
          <p:nvPr/>
        </p:nvSpPr>
        <p:spPr>
          <a:xfrm>
            <a:off x="558080" y="1633201"/>
            <a:ext cx="1704000" cy="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467" b="1">
                <a:solidFill>
                  <a:srgbClr val="009ED4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Criteri di valutazione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5" name="Google Shape;825;p47"/>
          <p:cNvSpPr/>
          <p:nvPr/>
        </p:nvSpPr>
        <p:spPr>
          <a:xfrm>
            <a:off x="2450820" y="1475523"/>
            <a:ext cx="9508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Giuria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individua le iniziative finaliste mediante l’attribuzione di un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punteggio 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che tiene conto di: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6" name="Google Shape;826;p47"/>
          <p:cNvSpPr/>
          <p:nvPr/>
        </p:nvSpPr>
        <p:spPr>
          <a:xfrm>
            <a:off x="447841" y="3787221"/>
            <a:ext cx="111780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pubblico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vota le iniziative su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ParteciPA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 assegnando un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voto di gradimento 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alle iniziative che ritiene maggiormente virtuose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47;p59">
            <a:extLst>
              <a:ext uri="{FF2B5EF4-FFF2-40B4-BE49-F238E27FC236}">
                <a16:creationId xmlns:a16="http://schemas.microsoft.com/office/drawing/2014/main" id="{4B6D56D3-D396-42DE-1ECD-D6B6A8CF5780}"/>
              </a:ext>
            </a:extLst>
          </p:cNvPr>
          <p:cNvSpPr txBox="1"/>
          <p:nvPr/>
        </p:nvSpPr>
        <p:spPr>
          <a:xfrm>
            <a:off x="150302" y="145290"/>
            <a:ext cx="960329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Premio Nazionale per le competenze digitali</a:t>
            </a:r>
          </a:p>
        </p:txBody>
      </p:sp>
      <p:sp>
        <p:nvSpPr>
          <p:cNvPr id="27" name="Google Shape;1528;p57">
            <a:extLst>
              <a:ext uri="{FF2B5EF4-FFF2-40B4-BE49-F238E27FC236}">
                <a16:creationId xmlns:a16="http://schemas.microsoft.com/office/drawing/2014/main" id="{C8F339DB-2858-9CDC-0407-F83BA90BD365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49"/>
          <p:cNvPicPr preferRelativeResize="0"/>
          <p:nvPr/>
        </p:nvPicPr>
        <p:blipFill rotWithShape="1">
          <a:blip r:embed="rId3">
            <a:alphaModFix/>
          </a:blip>
          <a:srcRect t="42941"/>
          <a:stretch/>
        </p:blipFill>
        <p:spPr>
          <a:xfrm>
            <a:off x="6224567" y="1869584"/>
            <a:ext cx="5283967" cy="2971699"/>
          </a:xfrm>
          <a:prstGeom prst="rect">
            <a:avLst/>
          </a:prstGeom>
          <a:noFill/>
          <a:ln>
            <a:noFill/>
          </a:ln>
          <a:effectLst>
            <a:outerShdw blurRad="432583" sx="102000" sy="102000" algn="ctr" rotWithShape="0">
              <a:srgbClr val="000000">
                <a:alpha val="15290"/>
              </a:srgbClr>
            </a:outerShdw>
          </a:effectLst>
        </p:spPr>
      </p:pic>
      <p:pic>
        <p:nvPicPr>
          <p:cNvPr id="866" name="Google Shape;866;p49"/>
          <p:cNvPicPr preferRelativeResize="0"/>
          <p:nvPr/>
        </p:nvPicPr>
        <p:blipFill rotWithShape="1">
          <a:blip r:embed="rId3">
            <a:alphaModFix/>
          </a:blip>
          <a:srcRect b="57405"/>
          <a:stretch/>
        </p:blipFill>
        <p:spPr>
          <a:xfrm>
            <a:off x="1399167" y="3561434"/>
            <a:ext cx="5036499" cy="2114532"/>
          </a:xfrm>
          <a:prstGeom prst="rect">
            <a:avLst/>
          </a:prstGeom>
          <a:noFill/>
          <a:ln>
            <a:noFill/>
          </a:ln>
          <a:effectLst>
            <a:outerShdw blurRad="432583" sx="102000" sy="102000" algn="ctr" rotWithShape="0">
              <a:srgbClr val="000000">
                <a:alpha val="15290"/>
              </a:srgbClr>
            </a:outerShdw>
          </a:effectLst>
        </p:spPr>
      </p:pic>
      <p:sp>
        <p:nvSpPr>
          <p:cNvPr id="867" name="Google Shape;867;p49"/>
          <p:cNvSpPr/>
          <p:nvPr/>
        </p:nvSpPr>
        <p:spPr>
          <a:xfrm>
            <a:off x="447832" y="2172100"/>
            <a:ext cx="4852800" cy="3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3200" dirty="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Premi realizzati da…</a:t>
            </a:r>
            <a:endParaRPr sz="2800" dirty="0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" name="Google Shape;1547;p59">
            <a:extLst>
              <a:ext uri="{FF2B5EF4-FFF2-40B4-BE49-F238E27FC236}">
                <a16:creationId xmlns:a16="http://schemas.microsoft.com/office/drawing/2014/main" id="{7447D6FE-6A09-A6E0-A6FF-45B4BCFDBFC8}"/>
              </a:ext>
            </a:extLst>
          </p:cNvPr>
          <p:cNvSpPr txBox="1"/>
          <p:nvPr/>
        </p:nvSpPr>
        <p:spPr>
          <a:xfrm>
            <a:off x="150302" y="145290"/>
            <a:ext cx="960329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Premio Nazionale per le competenze digitali</a:t>
            </a:r>
          </a:p>
        </p:txBody>
      </p:sp>
      <p:sp>
        <p:nvSpPr>
          <p:cNvPr id="12" name="Google Shape;1528;p57">
            <a:extLst>
              <a:ext uri="{FF2B5EF4-FFF2-40B4-BE49-F238E27FC236}">
                <a16:creationId xmlns:a16="http://schemas.microsoft.com/office/drawing/2014/main" id="{368730E9-3784-1FBD-B602-EBFA204E2FF0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51"/>
          <p:cNvPicPr preferRelativeResize="0"/>
          <p:nvPr/>
        </p:nvPicPr>
        <p:blipFill rotWithShape="1">
          <a:blip r:embed="rId3">
            <a:alphaModFix/>
          </a:blip>
          <a:srcRect l="28459" t="28937" r="24234" b="23960"/>
          <a:stretch/>
        </p:blipFill>
        <p:spPr>
          <a:xfrm>
            <a:off x="1752854" y="2727415"/>
            <a:ext cx="2088625" cy="11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51"/>
          <p:cNvPicPr preferRelativeResize="0"/>
          <p:nvPr/>
        </p:nvPicPr>
        <p:blipFill rotWithShape="1">
          <a:blip r:embed="rId4">
            <a:alphaModFix/>
          </a:blip>
          <a:srcRect b="25133"/>
          <a:stretch/>
        </p:blipFill>
        <p:spPr>
          <a:xfrm>
            <a:off x="1076197" y="2295165"/>
            <a:ext cx="3268419" cy="185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51" descr="Immagine che contiene testo, interni, portatile, cornice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1472" y="1587088"/>
            <a:ext cx="4912008" cy="3683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51"/>
          <p:cNvPicPr preferRelativeResize="0"/>
          <p:nvPr/>
        </p:nvPicPr>
        <p:blipFill rotWithShape="1">
          <a:blip r:embed="rId6">
            <a:alphaModFix/>
          </a:blip>
          <a:srcRect l="29454" t="9762" r="30472" b="9219"/>
          <a:stretch/>
        </p:blipFill>
        <p:spPr>
          <a:xfrm>
            <a:off x="420855" y="2865843"/>
            <a:ext cx="833091" cy="1684355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51"/>
          <p:cNvSpPr/>
          <p:nvPr/>
        </p:nvSpPr>
        <p:spPr>
          <a:xfrm>
            <a:off x="504347" y="2987891"/>
            <a:ext cx="678800" cy="1412400"/>
          </a:xfrm>
          <a:prstGeom prst="roundRect">
            <a:avLst>
              <a:gd name="adj" fmla="val 29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87" name="Google Shape;887;p51"/>
          <p:cNvPicPr preferRelativeResize="0"/>
          <p:nvPr/>
        </p:nvPicPr>
        <p:blipFill rotWithShape="1">
          <a:blip r:embed="rId3">
            <a:alphaModFix/>
          </a:blip>
          <a:srcRect l="28459" t="28937" r="24234" b="23960"/>
          <a:stretch/>
        </p:blipFill>
        <p:spPr>
          <a:xfrm>
            <a:off x="603205" y="3532389"/>
            <a:ext cx="552864" cy="299857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51"/>
          <p:cNvSpPr/>
          <p:nvPr/>
        </p:nvSpPr>
        <p:spPr>
          <a:xfrm>
            <a:off x="4160152" y="2265148"/>
            <a:ext cx="2031200" cy="2029200"/>
          </a:xfrm>
          <a:prstGeom prst="wedgeEllipseCallout">
            <a:avLst>
              <a:gd name="adj1" fmla="val -53767"/>
              <a:gd name="adj2" fmla="val -236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89" name="Google Shape;889;p51" descr="Experi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09159" y="2598590"/>
            <a:ext cx="1335383" cy="1233657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51"/>
          <p:cNvSpPr txBox="1"/>
          <p:nvPr/>
        </p:nvSpPr>
        <p:spPr>
          <a:xfrm>
            <a:off x="7369319" y="1501760"/>
            <a:ext cx="4639200" cy="14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>
              <a:buSzPts val="1100"/>
            </a:pPr>
            <a:r>
              <a:rPr lang="it-IT" sz="1467">
                <a:solidFill>
                  <a:srgbClr val="59C59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 ambiente di </a:t>
            </a:r>
            <a:r>
              <a:rPr lang="it-IT" sz="1467" b="1">
                <a:solidFill>
                  <a:srgbClr val="59C59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autovalutazione</a:t>
            </a:r>
            <a:r>
              <a:rPr lang="it-IT" sz="1467">
                <a:solidFill>
                  <a:srgbClr val="59C59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che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orienta il cittadino alla fruizione di contenuti e moduli formativi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sulle tematiche nelle quali viene rilevato un basso livello di competenza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. 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177796">
              <a:buSzPts val="1100"/>
            </a:pP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 valorizzano le migliori esperienze europee sul fronte cittadini già sperimentate in Italia.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1" name="Google Shape;891;p51"/>
          <p:cNvSpPr txBox="1"/>
          <p:nvPr/>
        </p:nvSpPr>
        <p:spPr>
          <a:xfrm>
            <a:off x="7373467" y="3184633"/>
            <a:ext cx="4697200" cy="170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>
              <a:buSzPts val="1100"/>
            </a:pPr>
            <a:r>
              <a:rPr lang="it-IT" sz="1467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 ambiente di </a:t>
            </a:r>
            <a:r>
              <a:rPr lang="it-IT" sz="1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apprendimento</a:t>
            </a:r>
            <a:r>
              <a:rPr lang="it-IT" sz="1467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un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catalogo di contenuti e moduli formativi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il cui accesso è guidato dall’autovalutazione oppure dalla scelta dell’utente, in base a parametri come la tipologia o l’obiettivo da raggiungere. L’ambiente è implementato su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Moodle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(piattaforma open source) e in prospettiva con attestazione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Open Badge</a:t>
            </a:r>
            <a:endParaRPr sz="1467" b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2" name="Google Shape;892;p51"/>
          <p:cNvSpPr txBox="1"/>
          <p:nvPr/>
        </p:nvSpPr>
        <p:spPr>
          <a:xfrm>
            <a:off x="6592487" y="5086659"/>
            <a:ext cx="3657600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>
              <a:buSzPts val="1100"/>
            </a:pP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punto di accesso unico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agli </a:t>
            </a:r>
            <a:r>
              <a:rPr lang="it-IT" sz="1467" b="1">
                <a:solidFill>
                  <a:srgbClr val="ED6F62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eventi di formazione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ai </a:t>
            </a:r>
            <a:r>
              <a:rPr lang="it-IT" sz="1467" b="1">
                <a:solidFill>
                  <a:srgbClr val="ED6F62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 di facilitazione digitale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online e sul territorio nazionale, grazie alla collaborazione delle organizzazioni della Coalizione Nazionale.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3" name="Google Shape;893;p51"/>
          <p:cNvSpPr txBox="1"/>
          <p:nvPr/>
        </p:nvSpPr>
        <p:spPr>
          <a:xfrm>
            <a:off x="371399" y="5072400"/>
            <a:ext cx="3253600" cy="5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 algn="r">
              <a:buSzPts val="1100"/>
            </a:pP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l’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integrazione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con la </a:t>
            </a:r>
            <a:r>
              <a:rPr lang="it-IT" sz="1467" b="1">
                <a:solidFill>
                  <a:srgbClr val="78909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piattaforma europea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le competenze digitali.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4" name="Google Shape;894;p51"/>
          <p:cNvSpPr/>
          <p:nvPr/>
        </p:nvSpPr>
        <p:spPr>
          <a:xfrm>
            <a:off x="5673453" y="2127420"/>
            <a:ext cx="547200" cy="5468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59C593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5" name="Google Shape;895;p51"/>
          <p:cNvSpPr/>
          <p:nvPr/>
        </p:nvSpPr>
        <p:spPr>
          <a:xfrm>
            <a:off x="6072548" y="2892372"/>
            <a:ext cx="547200" cy="5468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6" name="Google Shape;896;p51"/>
          <p:cNvSpPr/>
          <p:nvPr/>
        </p:nvSpPr>
        <p:spPr>
          <a:xfrm>
            <a:off x="5822400" y="3732477"/>
            <a:ext cx="547200" cy="5468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ED6F62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7" name="Google Shape;897;p51"/>
          <p:cNvSpPr/>
          <p:nvPr/>
        </p:nvSpPr>
        <p:spPr>
          <a:xfrm>
            <a:off x="4958925" y="4152192"/>
            <a:ext cx="547200" cy="5468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98" name="Google Shape;898;p51"/>
          <p:cNvCxnSpPr>
            <a:stCxn id="894" idx="6"/>
            <a:endCxn id="890" idx="1"/>
          </p:cNvCxnSpPr>
          <p:nvPr/>
        </p:nvCxnSpPr>
        <p:spPr>
          <a:xfrm flipV="1">
            <a:off x="6220653" y="2240589"/>
            <a:ext cx="1148666" cy="16023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59C593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99" name="Google Shape;899;p51"/>
          <p:cNvCxnSpPr>
            <a:stCxn id="895" idx="6"/>
            <a:endCxn id="891" idx="1"/>
          </p:cNvCxnSpPr>
          <p:nvPr/>
        </p:nvCxnSpPr>
        <p:spPr>
          <a:xfrm>
            <a:off x="6619748" y="3165772"/>
            <a:ext cx="753719" cy="87057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66CC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900" name="Google Shape;900;p51"/>
          <p:cNvCxnSpPr>
            <a:stCxn id="896" idx="4"/>
            <a:endCxn id="892" idx="1"/>
          </p:cNvCxnSpPr>
          <p:nvPr/>
        </p:nvCxnSpPr>
        <p:spPr>
          <a:xfrm rot="16200000" flipH="1">
            <a:off x="5627579" y="4747697"/>
            <a:ext cx="1433328" cy="496487"/>
          </a:xfrm>
          <a:prstGeom prst="bentConnector2">
            <a:avLst/>
          </a:prstGeom>
          <a:noFill/>
          <a:ln w="19050" cap="flat" cmpd="sng">
            <a:solidFill>
              <a:srgbClr val="ED6F6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901" name="Google Shape;901;p51"/>
          <p:cNvCxnSpPr>
            <a:stCxn id="897" idx="4"/>
            <a:endCxn id="893" idx="3"/>
          </p:cNvCxnSpPr>
          <p:nvPr/>
        </p:nvCxnSpPr>
        <p:spPr>
          <a:xfrm rot="5400000">
            <a:off x="4098411" y="4225580"/>
            <a:ext cx="660703" cy="1607526"/>
          </a:xfrm>
          <a:prstGeom prst="bentConnector2">
            <a:avLst/>
          </a:prstGeom>
          <a:noFill/>
          <a:ln w="19050" cap="flat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902" name="Google Shape;902;p51" descr="Sk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0896" y="3839776"/>
            <a:ext cx="344376" cy="3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51" descr="Logical thinking free ic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63919" y="2965675"/>
            <a:ext cx="386140" cy="38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51" descr="Europe free icon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63088" y="4255268"/>
            <a:ext cx="349037" cy="34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51" descr="Skills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17174" y="2178043"/>
            <a:ext cx="450047" cy="45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5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24925" y="5496913"/>
            <a:ext cx="1607600" cy="904108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51"/>
          <p:cNvSpPr txBox="1"/>
          <p:nvPr/>
        </p:nvSpPr>
        <p:spPr>
          <a:xfrm>
            <a:off x="504333" y="1725300"/>
            <a:ext cx="2230000" cy="266622"/>
          </a:xfrm>
          <a:prstGeom prst="rect">
            <a:avLst/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1100"/>
            </a:pPr>
            <a:r>
              <a:rPr lang="it-IT" sz="93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Coerente con il framework </a:t>
            </a:r>
            <a:r>
              <a:rPr lang="it-IT" sz="93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DigComp</a:t>
            </a:r>
            <a:endParaRPr sz="933" b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Google Shape;1547;p59">
            <a:extLst>
              <a:ext uri="{FF2B5EF4-FFF2-40B4-BE49-F238E27FC236}">
                <a16:creationId xmlns:a16="http://schemas.microsoft.com/office/drawing/2014/main" id="{0428E170-409B-9926-D715-6D8B1AE1A5B7}"/>
              </a:ext>
            </a:extLst>
          </p:cNvPr>
          <p:cNvSpPr txBox="1"/>
          <p:nvPr/>
        </p:nvSpPr>
        <p:spPr>
          <a:xfrm>
            <a:off x="150302" y="145290"/>
            <a:ext cx="960329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Cittadini      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ACCEDI - Ambiente per l’autovalutazione e l’apprendimento</a:t>
            </a:r>
          </a:p>
        </p:txBody>
      </p:sp>
      <p:sp>
        <p:nvSpPr>
          <p:cNvPr id="35" name="Google Shape;1528;p57">
            <a:extLst>
              <a:ext uri="{FF2B5EF4-FFF2-40B4-BE49-F238E27FC236}">
                <a16:creationId xmlns:a16="http://schemas.microsoft.com/office/drawing/2014/main" id="{58B2EEC2-BBE2-F04F-168F-3A8A8A77D428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52" descr="Immagine che contiene testo, interni, portatile, cornic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472" y="1802989"/>
            <a:ext cx="4912005" cy="3683817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52"/>
          <p:cNvSpPr txBox="1"/>
          <p:nvPr/>
        </p:nvSpPr>
        <p:spPr>
          <a:xfrm>
            <a:off x="6377353" y="1193915"/>
            <a:ext cx="5392800" cy="80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>
              <a:buSzPts val="1100"/>
            </a:pP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Diverse possibilità di interazione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fruizione dei contenuti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in base alla modalità di accesso - per il cittadino autenticato sono previste funzionalità aggiuntive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9" name="Google Shape;919;p52"/>
          <p:cNvSpPr txBox="1"/>
          <p:nvPr/>
        </p:nvSpPr>
        <p:spPr>
          <a:xfrm>
            <a:off x="6367977" y="2922226"/>
            <a:ext cx="5233200" cy="5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>
              <a:buSzPts val="1100"/>
            </a:pP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Piena fruibilità da smartphone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per i più semplici livelli di interazione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20" name="Google Shape;920;p52"/>
          <p:cNvSpPr txBox="1"/>
          <p:nvPr/>
        </p:nvSpPr>
        <p:spPr>
          <a:xfrm>
            <a:off x="6356519" y="3697768"/>
            <a:ext cx="5392800" cy="238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609585" indent="-397923">
              <a:buClr>
                <a:srgbClr val="3997A8"/>
              </a:buClr>
              <a:buSzPts val="1100"/>
              <a:buFont typeface="Titillium Web"/>
              <a:buChar char="➔"/>
            </a:pP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Esperti di contenuto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di livello nazionale/europeo, con competenze avanzate nella formazione ai cittadini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397923">
              <a:buClr>
                <a:srgbClr val="3997A8"/>
              </a:buClr>
              <a:buSzPts val="1100"/>
              <a:buFont typeface="Titillium Web"/>
              <a:buChar char="➔"/>
            </a:pP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Esperti di Moodle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e di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e-learning</a:t>
            </a:r>
            <a:endParaRPr sz="1467"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397923">
              <a:buClr>
                <a:srgbClr val="3997A8"/>
              </a:buClr>
              <a:buSzPts val="1100"/>
              <a:buFont typeface="Titillium Web"/>
              <a:buChar char="➔"/>
            </a:pP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Gruppo di supporto/co-progettazione/valutazione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 formatori di competenze digitali di base e associazioni del terzo settore con esperienza sul campo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796">
              <a:buSzPts val="1100"/>
            </a:pPr>
            <a:endParaRPr sz="1467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177796">
              <a:buSzPts val="1100"/>
            </a:pP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Processo di realizzazione e validazione basato sulle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esperienze europee per e-learning su competenze digitali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di base, con test di validazione con esperti e utenti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921" name="Google Shape;921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6487" y="2705283"/>
            <a:ext cx="1290000" cy="728000"/>
          </a:xfrm>
          <a:prstGeom prst="roundRect">
            <a:avLst>
              <a:gd name="adj" fmla="val 3124"/>
            </a:avLst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2" name="Google Shape;922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0855" y="3035055"/>
            <a:ext cx="1698400" cy="954000"/>
          </a:xfrm>
          <a:prstGeom prst="roundRect">
            <a:avLst>
              <a:gd name="adj" fmla="val 3124"/>
            </a:avLst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3" name="Google Shape;923;p52"/>
          <p:cNvSpPr/>
          <p:nvPr/>
        </p:nvSpPr>
        <p:spPr>
          <a:xfrm>
            <a:off x="516411" y="3221189"/>
            <a:ext cx="668800" cy="1398000"/>
          </a:xfrm>
          <a:prstGeom prst="roundRect">
            <a:avLst>
              <a:gd name="adj" fmla="val 273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4" name="Google Shape;924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8268" y="3539579"/>
            <a:ext cx="1389200" cy="779600"/>
          </a:xfrm>
          <a:prstGeom prst="roundRect">
            <a:avLst>
              <a:gd name="adj" fmla="val 3124"/>
            </a:avLst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5" name="Google Shape;925;p52"/>
          <p:cNvPicPr preferRelativeResize="0"/>
          <p:nvPr/>
        </p:nvPicPr>
        <p:blipFill rotWithShape="1">
          <a:blip r:embed="rId7">
            <a:alphaModFix/>
          </a:blip>
          <a:srcRect l="29454" t="9762" r="30472" b="9219"/>
          <a:stretch/>
        </p:blipFill>
        <p:spPr>
          <a:xfrm>
            <a:off x="420855" y="3081743"/>
            <a:ext cx="833091" cy="1684355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52"/>
          <p:cNvSpPr/>
          <p:nvPr/>
        </p:nvSpPr>
        <p:spPr>
          <a:xfrm>
            <a:off x="5781617" y="1244599"/>
            <a:ext cx="586400" cy="610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E5AA4"/>
              </a:gs>
              <a:gs pos="100000">
                <a:srgbClr val="3291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7" name="Google Shape;927;p52"/>
          <p:cNvSpPr/>
          <p:nvPr/>
        </p:nvSpPr>
        <p:spPr>
          <a:xfrm>
            <a:off x="2777233" y="1896533"/>
            <a:ext cx="1735600" cy="961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8" name="Google Shape;928;p52"/>
          <p:cNvPicPr preferRelativeResize="0"/>
          <p:nvPr/>
        </p:nvPicPr>
        <p:blipFill rotWithShape="1">
          <a:blip r:embed="rId8">
            <a:alphaModFix/>
          </a:blip>
          <a:srcRect l="28456" t="28937" r="24238" b="23960"/>
          <a:stretch/>
        </p:blipFill>
        <p:spPr>
          <a:xfrm>
            <a:off x="3052035" y="2050380"/>
            <a:ext cx="1221597" cy="6539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9" name="Google Shape;929;p52"/>
          <p:cNvCxnSpPr>
            <a:stCxn id="927" idx="3"/>
            <a:endCxn id="926" idx="1"/>
          </p:cNvCxnSpPr>
          <p:nvPr/>
        </p:nvCxnSpPr>
        <p:spPr>
          <a:xfrm rot="10800000" flipH="1">
            <a:off x="4512833" y="1549733"/>
            <a:ext cx="1268800" cy="8276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31907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0" name="Google Shape;930;p52"/>
          <p:cNvCxnSpPr>
            <a:stCxn id="927" idx="3"/>
            <a:endCxn id="931" idx="1"/>
          </p:cNvCxnSpPr>
          <p:nvPr/>
        </p:nvCxnSpPr>
        <p:spPr>
          <a:xfrm>
            <a:off x="4512833" y="2377333"/>
            <a:ext cx="1268800" cy="48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31907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2" name="Google Shape;932;p52"/>
          <p:cNvCxnSpPr>
            <a:stCxn id="927" idx="3"/>
            <a:endCxn id="933" idx="1"/>
          </p:cNvCxnSpPr>
          <p:nvPr/>
        </p:nvCxnSpPr>
        <p:spPr>
          <a:xfrm>
            <a:off x="4512833" y="2377333"/>
            <a:ext cx="1263200" cy="837600"/>
          </a:xfrm>
          <a:prstGeom prst="bentConnector3">
            <a:avLst>
              <a:gd name="adj1" fmla="val 49994"/>
            </a:avLst>
          </a:prstGeom>
          <a:noFill/>
          <a:ln w="19050" cap="flat" cmpd="sng">
            <a:solidFill>
              <a:srgbClr val="31907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1" name="Google Shape;931;p52"/>
          <p:cNvSpPr/>
          <p:nvPr/>
        </p:nvSpPr>
        <p:spPr>
          <a:xfrm>
            <a:off x="5781617" y="2077072"/>
            <a:ext cx="586400" cy="610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E5AA4"/>
              </a:gs>
              <a:gs pos="100000">
                <a:srgbClr val="3291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3" name="Google Shape;933;p52"/>
          <p:cNvSpPr/>
          <p:nvPr/>
        </p:nvSpPr>
        <p:spPr>
          <a:xfrm>
            <a:off x="5775888" y="2909545"/>
            <a:ext cx="586400" cy="610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E5AA4"/>
              </a:gs>
              <a:gs pos="100000">
                <a:srgbClr val="3291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4" name="Google Shape;934;p52"/>
          <p:cNvSpPr/>
          <p:nvPr/>
        </p:nvSpPr>
        <p:spPr>
          <a:xfrm>
            <a:off x="5775888" y="3750160"/>
            <a:ext cx="586400" cy="610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E5AA4"/>
              </a:gs>
              <a:gs pos="100000">
                <a:srgbClr val="3291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5" name="Google Shape;935;p52"/>
          <p:cNvSpPr/>
          <p:nvPr/>
        </p:nvSpPr>
        <p:spPr>
          <a:xfrm>
            <a:off x="5770159" y="5361047"/>
            <a:ext cx="586400" cy="610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E5AA4"/>
              </a:gs>
              <a:gs pos="100000">
                <a:srgbClr val="3291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36" name="Google Shape;936;p52"/>
          <p:cNvCxnSpPr>
            <a:stCxn id="927" idx="3"/>
            <a:endCxn id="934" idx="1"/>
          </p:cNvCxnSpPr>
          <p:nvPr/>
        </p:nvCxnSpPr>
        <p:spPr>
          <a:xfrm>
            <a:off x="4512833" y="2377333"/>
            <a:ext cx="1263200" cy="1678000"/>
          </a:xfrm>
          <a:prstGeom prst="bentConnector3">
            <a:avLst>
              <a:gd name="adj1" fmla="val 49994"/>
            </a:avLst>
          </a:prstGeom>
          <a:noFill/>
          <a:ln w="19050" cap="flat" cmpd="sng">
            <a:solidFill>
              <a:srgbClr val="31907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7" name="Google Shape;937;p52"/>
          <p:cNvCxnSpPr>
            <a:stCxn id="927" idx="3"/>
            <a:endCxn id="935" idx="1"/>
          </p:cNvCxnSpPr>
          <p:nvPr/>
        </p:nvCxnSpPr>
        <p:spPr>
          <a:xfrm>
            <a:off x="4512833" y="2377333"/>
            <a:ext cx="1257200" cy="3288800"/>
          </a:xfrm>
          <a:prstGeom prst="bentConnector3">
            <a:avLst>
              <a:gd name="adj1" fmla="val 50005"/>
            </a:avLst>
          </a:prstGeom>
          <a:noFill/>
          <a:ln w="19050" cap="flat" cmpd="sng">
            <a:solidFill>
              <a:srgbClr val="31907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8" name="Google Shape;938;p52"/>
          <p:cNvSpPr txBox="1"/>
          <p:nvPr/>
        </p:nvSpPr>
        <p:spPr>
          <a:xfrm>
            <a:off x="6367967" y="1999781"/>
            <a:ext cx="5596000" cy="80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>
              <a:buSzPts val="1100"/>
            </a:pPr>
            <a:r>
              <a:rPr lang="it-IT" sz="1467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Utilizzo della piattaforma </a:t>
            </a:r>
            <a:r>
              <a:rPr lang="it-IT" sz="1467" b="1" dirty="0" err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Moodle</a:t>
            </a:r>
            <a:endParaRPr sz="1867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796">
              <a:buSzPts val="1100"/>
            </a:pPr>
            <a:r>
              <a:rPr lang="it-IT" sz="1467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Forte integrazione con le </a:t>
            </a:r>
            <a:r>
              <a:rPr lang="it-IT" sz="1467" b="1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funzionalità di community</a:t>
            </a:r>
            <a:r>
              <a:rPr lang="it-IT" sz="1467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della Coalizione Nazionale per la proposta di contenuti, news ed eventi</a:t>
            </a:r>
            <a:endParaRPr sz="18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39" name="Google Shape;939;p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20931" y="1307254"/>
            <a:ext cx="484816" cy="50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5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01821" y="2107100"/>
            <a:ext cx="548968" cy="53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5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31281" y="2894221"/>
            <a:ext cx="498272" cy="6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5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20932" y="3765698"/>
            <a:ext cx="490993" cy="56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5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68551" y="5408602"/>
            <a:ext cx="565671" cy="53229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547;p59">
            <a:extLst>
              <a:ext uri="{FF2B5EF4-FFF2-40B4-BE49-F238E27FC236}">
                <a16:creationId xmlns:a16="http://schemas.microsoft.com/office/drawing/2014/main" id="{EC59D8D8-255C-6074-D20A-6B5197D1E993}"/>
              </a:ext>
            </a:extLst>
          </p:cNvPr>
          <p:cNvSpPr txBox="1"/>
          <p:nvPr/>
        </p:nvSpPr>
        <p:spPr>
          <a:xfrm>
            <a:off x="150302" y="145290"/>
            <a:ext cx="960329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ACCEDI - Ambiente per l’autovalutazione e l’apprendimento</a:t>
            </a:r>
          </a:p>
        </p:txBody>
      </p:sp>
      <p:sp>
        <p:nvSpPr>
          <p:cNvPr id="35" name="Google Shape;1528;p57">
            <a:extLst>
              <a:ext uri="{FF2B5EF4-FFF2-40B4-BE49-F238E27FC236}">
                <a16:creationId xmlns:a16="http://schemas.microsoft.com/office/drawing/2014/main" id="{8923AF97-CD06-1AD9-8FAE-2C0CBD8129B0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53"/>
          <p:cNvSpPr txBox="1"/>
          <p:nvPr/>
        </p:nvSpPr>
        <p:spPr>
          <a:xfrm>
            <a:off x="-115065" y="1595065"/>
            <a:ext cx="7738000" cy="5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Tre progetti per lo </a:t>
            </a:r>
            <a:r>
              <a:rPr lang="it-IT" sz="16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sviluppo delle competenze digitali di base </a:t>
            </a: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dei cittadini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7" name="Google Shape;957;p53"/>
          <p:cNvSpPr/>
          <p:nvPr/>
        </p:nvSpPr>
        <p:spPr>
          <a:xfrm>
            <a:off x="4682861" y="2696905"/>
            <a:ext cx="28264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2667" b="1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Servizio Civile Digitale</a:t>
            </a:r>
            <a:endParaRPr sz="3733" b="1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58" name="Google Shape;958;p53"/>
          <p:cNvSpPr/>
          <p:nvPr/>
        </p:nvSpPr>
        <p:spPr>
          <a:xfrm>
            <a:off x="683260" y="2696905"/>
            <a:ext cx="35596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2667" b="1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Rete dei punti di facilitazione digitale</a:t>
            </a:r>
            <a:endParaRPr sz="3733" b="1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59" name="Google Shape;959;p53"/>
          <p:cNvSpPr/>
          <p:nvPr/>
        </p:nvSpPr>
        <p:spPr>
          <a:xfrm>
            <a:off x="8111775" y="2696905"/>
            <a:ext cx="32512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2667" b="1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Fondo per la Repubblica Digitale</a:t>
            </a:r>
            <a:endParaRPr sz="3733" b="1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60" name="Google Shape;960;p53"/>
          <p:cNvSpPr/>
          <p:nvPr/>
        </p:nvSpPr>
        <p:spPr>
          <a:xfrm>
            <a:off x="634237" y="3640753"/>
            <a:ext cx="36576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Attivazione o potenziamento dei </a:t>
            </a:r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punti di facilitazione digitale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che forniscono ai cittadini </a:t>
            </a:r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sia di persona che online sulle competenze digitali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al fine di supportare efficacemente la loro inclusione digitale</a:t>
            </a:r>
            <a:endParaRPr sz="14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1" name="Google Shape;961;p53"/>
          <p:cNvSpPr/>
          <p:nvPr/>
        </p:nvSpPr>
        <p:spPr>
          <a:xfrm>
            <a:off x="4472501" y="3640752"/>
            <a:ext cx="3246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Coinvolgimento dei </a:t>
            </a:r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giovani volontari 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</a:t>
            </a:r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Civile Universale 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 ruolo di “</a:t>
            </a:r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facilitatori digitali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”</a:t>
            </a:r>
            <a:endParaRPr sz="14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" name="Google Shape;962;p53"/>
          <p:cNvSpPr/>
          <p:nvPr/>
        </p:nvSpPr>
        <p:spPr>
          <a:xfrm>
            <a:off x="7949237" y="3640752"/>
            <a:ext cx="3657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Sostenere 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</a:t>
            </a:r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scalare a livello nazionale progetti virtuosi 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rivolti alla formazione e all’inclusione digitale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3" name="Google Shape;963;p53"/>
          <p:cNvSpPr/>
          <p:nvPr/>
        </p:nvSpPr>
        <p:spPr>
          <a:xfrm>
            <a:off x="4463461" y="5676785"/>
            <a:ext cx="3485600" cy="53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2667" b="1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450 milioni di euro</a:t>
            </a:r>
            <a:endParaRPr sz="3733" b="1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64" name="Google Shape;964;p53"/>
          <p:cNvSpPr/>
          <p:nvPr/>
        </p:nvSpPr>
        <p:spPr>
          <a:xfrm>
            <a:off x="4582852" y="5441319"/>
            <a:ext cx="3246800" cy="3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Circa</a:t>
            </a:r>
            <a:endParaRPr sz="14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65" name="Google Shape;965;p53" descr="three person pointing the silver laptop compu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5600" y="-11743"/>
            <a:ext cx="3546432" cy="2365272"/>
          </a:xfrm>
          <a:prstGeom prst="flowChartDocument">
            <a:avLst/>
          </a:prstGeom>
          <a:noFill/>
          <a:ln>
            <a:noFill/>
          </a:ln>
        </p:spPr>
      </p:pic>
      <p:sp>
        <p:nvSpPr>
          <p:cNvPr id="966" name="Google Shape;966;p53"/>
          <p:cNvSpPr/>
          <p:nvPr/>
        </p:nvSpPr>
        <p:spPr>
          <a:xfrm>
            <a:off x="8645600" y="0"/>
            <a:ext cx="3546432" cy="2353464"/>
          </a:xfrm>
          <a:prstGeom prst="flowChartDocument">
            <a:avLst/>
          </a:prstGeom>
          <a:solidFill>
            <a:srgbClr val="0066CC">
              <a:alpha val="694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967" name="Google Shape;967;p53"/>
          <p:cNvSpPr/>
          <p:nvPr/>
        </p:nvSpPr>
        <p:spPr>
          <a:xfrm rot="5400000">
            <a:off x="6000700" y="1688133"/>
            <a:ext cx="214000" cy="7292400"/>
          </a:xfrm>
          <a:prstGeom prst="rightBracket">
            <a:avLst>
              <a:gd name="adj" fmla="val 8333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highlight>
                <a:srgbClr val="D8D8D8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547;p59">
            <a:extLst>
              <a:ext uri="{FF2B5EF4-FFF2-40B4-BE49-F238E27FC236}">
                <a16:creationId xmlns:a16="http://schemas.microsoft.com/office/drawing/2014/main" id="{1BA2B8DB-6477-F314-5251-220E29292C36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Progetti finanziati dalla Misura 1.7 del PNRR</a:t>
            </a:r>
            <a:endParaRPr lang="it-IT" sz="20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0" name="Google Shape;1528;p57">
            <a:extLst>
              <a:ext uri="{FF2B5EF4-FFF2-40B4-BE49-F238E27FC236}">
                <a16:creationId xmlns:a16="http://schemas.microsoft.com/office/drawing/2014/main" id="{7866B667-E677-BE55-9BEF-3330C18195B4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54" descr="person touching and pointing MacBook Pro"/>
          <p:cNvPicPr preferRelativeResize="0"/>
          <p:nvPr/>
        </p:nvPicPr>
        <p:blipFill rotWithShape="1">
          <a:blip r:embed="rId3">
            <a:alphaModFix/>
          </a:blip>
          <a:srcRect t="16611" b="838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972">
                  <a:alpha val="88627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/>
          </a:p>
        </p:txBody>
      </p:sp>
      <p:sp>
        <p:nvSpPr>
          <p:cNvPr id="974" name="Google Shape;974;p54"/>
          <p:cNvSpPr txBox="1"/>
          <p:nvPr/>
        </p:nvSpPr>
        <p:spPr>
          <a:xfrm>
            <a:off x="1848464" y="1725565"/>
            <a:ext cx="5604000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100"/>
            </a:pP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 </a:t>
            </a:r>
            <a:r>
              <a:rPr lang="it-IT" sz="1467" b="1">
                <a:solidFill>
                  <a:schemeClr val="accent6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 di facilitazione digitale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sono attività di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supporto individuale e on-demand ai cittadini nell’utilizzo di Internet e dei dispositivi digitali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operazioni che permettono di partecipare alla vita sociale (es. SPID, PagoPa, il digitale nella vita comune), e di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per una efficace e pervasiva alfabetizzazione digitale nazionale. </a:t>
            </a:r>
            <a:endParaRPr sz="1867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75" name="Google Shape;975;p54"/>
          <p:cNvSpPr txBox="1"/>
          <p:nvPr/>
        </p:nvSpPr>
        <p:spPr>
          <a:xfrm>
            <a:off x="1848467" y="3298767"/>
            <a:ext cx="5376800" cy="102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100"/>
            </a:pP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Attualmente, tali servizi vengono offerti prevalentemente attraverso le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biblioteche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o altri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sportelli pubblici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(es. sedi comunali), 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 privati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(es. associazioni, cooperative, fondazioni)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attivi sul territorio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. 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76" name="Google Shape;976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247" y="1910719"/>
            <a:ext cx="1056732" cy="98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247" y="3354699"/>
            <a:ext cx="873736" cy="8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268" y="4773102"/>
            <a:ext cx="839693" cy="799596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54"/>
          <p:cNvSpPr txBox="1"/>
          <p:nvPr/>
        </p:nvSpPr>
        <p:spPr>
          <a:xfrm>
            <a:off x="8168807" y="3429000"/>
            <a:ext cx="3340000" cy="1395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1100"/>
            </a:pP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Punto di forza dei servizi è la possibilità di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adattare l’intervento del facilitatore alle esigenze degli utenti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SzPts val="1100"/>
            </a:pPr>
            <a:endParaRPr sz="1467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900"/>
            </a:pPr>
            <a:r>
              <a:rPr lang="it-IT" sz="12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ampio margine di libertà nella scelta delle conoscenze e/o competenze da acquisire</a:t>
            </a:r>
            <a:endParaRPr sz="14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80" name="Google Shape;980;p54"/>
          <p:cNvSpPr txBox="1"/>
          <p:nvPr/>
        </p:nvSpPr>
        <p:spPr>
          <a:xfrm>
            <a:off x="1848463" y="4468302"/>
            <a:ext cx="5604000" cy="14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100"/>
            </a:pP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Le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modalità organizzative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possono variare in ciascuna realtà territoriale, in particolare rispetto a: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ente proponente e partenariati;</a:t>
            </a:r>
            <a:endParaRPr sz="1467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modalità di prenotazione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gestione degli spazi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;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dotazioni tecnologiche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 di assistenza formativa  offerta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;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facilitatori digitali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operatori disponibili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.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81" name="Google Shape;981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87552" y="2402506"/>
            <a:ext cx="902429" cy="92814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54"/>
          <p:cNvSpPr/>
          <p:nvPr/>
        </p:nvSpPr>
        <p:spPr>
          <a:xfrm>
            <a:off x="7855379" y="2000685"/>
            <a:ext cx="3966800" cy="33688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1547;p59">
            <a:extLst>
              <a:ext uri="{FF2B5EF4-FFF2-40B4-BE49-F238E27FC236}">
                <a16:creationId xmlns:a16="http://schemas.microsoft.com/office/drawing/2014/main" id="{9FD92E5C-A597-F7B4-CAE9-1C1A6E5A7795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Servizi di facilitazione digitale</a:t>
            </a:r>
            <a:endParaRPr lang="it-IT" sz="20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1" name="Google Shape;1528;p57">
            <a:extLst>
              <a:ext uri="{FF2B5EF4-FFF2-40B4-BE49-F238E27FC236}">
                <a16:creationId xmlns:a16="http://schemas.microsoft.com/office/drawing/2014/main" id="{9012FB13-6162-7730-3E43-96F5D36D9441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55" descr="person touching and pointing MacBook Pro"/>
          <p:cNvPicPr preferRelativeResize="0"/>
          <p:nvPr/>
        </p:nvPicPr>
        <p:blipFill rotWithShape="1">
          <a:blip r:embed="rId3">
            <a:alphaModFix/>
          </a:blip>
          <a:srcRect t="16612" b="838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55"/>
          <p:cNvSpPr/>
          <p:nvPr/>
        </p:nvSpPr>
        <p:spPr>
          <a:xfrm>
            <a:off x="0" y="145290"/>
            <a:ext cx="12192000" cy="6858000"/>
          </a:xfrm>
          <a:prstGeom prst="rect">
            <a:avLst/>
          </a:prstGeom>
          <a:gradFill>
            <a:gsLst>
              <a:gs pos="0">
                <a:srgbClr val="003972">
                  <a:alpha val="88235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/>
          </a:p>
        </p:txBody>
      </p:sp>
      <p:sp>
        <p:nvSpPr>
          <p:cNvPr id="994" name="Google Shape;994;p55"/>
          <p:cNvSpPr txBox="1"/>
          <p:nvPr/>
        </p:nvSpPr>
        <p:spPr>
          <a:xfrm>
            <a:off x="1456383" y="1894564"/>
            <a:ext cx="91268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1200"/>
            </a:pP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</a:t>
            </a:r>
            <a:r>
              <a:rPr lang="it-IT" sz="1600" b="1">
                <a:solidFill>
                  <a:schemeClr val="accent6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facilitatore digitale </a:t>
            </a: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supporta lo sviluppo di competenze digitali di base nella cittadinanza, contribuendo all’inclusione digitale della popolazione che non accede ancora a internet e ai suoi servizi.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95" name="Google Shape;995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5664" y="3143795"/>
            <a:ext cx="1079637" cy="1351607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55"/>
          <p:cNvSpPr txBox="1"/>
          <p:nvPr/>
        </p:nvSpPr>
        <p:spPr>
          <a:xfrm>
            <a:off x="4909539" y="2927729"/>
            <a:ext cx="50040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200"/>
            </a:pP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dipendente di una </a:t>
            </a:r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struttura pubblica</a:t>
            </a:r>
            <a:endParaRPr sz="213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7" name="Google Shape;997;p55"/>
          <p:cNvSpPr txBox="1"/>
          <p:nvPr/>
        </p:nvSpPr>
        <p:spPr>
          <a:xfrm>
            <a:off x="4909532" y="3676201"/>
            <a:ext cx="58772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200"/>
            </a:pP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dipendente o volontario di una </a:t>
            </a:r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struttura privata/terzo settore</a:t>
            </a:r>
            <a:endParaRPr sz="2133" b="1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98" name="Google Shape;998;p55"/>
          <p:cNvSpPr txBox="1"/>
          <p:nvPr/>
        </p:nvSpPr>
        <p:spPr>
          <a:xfrm>
            <a:off x="4909539" y="4404682"/>
            <a:ext cx="4344400" cy="369277"/>
          </a:xfrm>
          <a:prstGeom prst="rect">
            <a:avLst/>
          </a:prstGeom>
          <a:solidFill>
            <a:srgbClr val="FBFED9">
              <a:alpha val="23140"/>
            </a:srgbClr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200"/>
            </a:pP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giovane volontario del </a:t>
            </a:r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Civile Digitale</a:t>
            </a:r>
            <a:endParaRPr sz="213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99" name="Google Shape;999;p55"/>
          <p:cNvCxnSpPr>
            <a:stCxn id="995" idx="3"/>
            <a:endCxn id="996" idx="1"/>
          </p:cNvCxnSpPr>
          <p:nvPr/>
        </p:nvCxnSpPr>
        <p:spPr>
          <a:xfrm flipV="1">
            <a:off x="3045301" y="3112368"/>
            <a:ext cx="1864238" cy="707231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000" name="Google Shape;1000;p55"/>
          <p:cNvCxnSpPr>
            <a:stCxn id="995" idx="3"/>
            <a:endCxn id="998" idx="1"/>
          </p:cNvCxnSpPr>
          <p:nvPr/>
        </p:nvCxnSpPr>
        <p:spPr>
          <a:xfrm>
            <a:off x="3045301" y="3819599"/>
            <a:ext cx="1864238" cy="769722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001" name="Google Shape;1001;p55"/>
          <p:cNvCxnSpPr/>
          <p:nvPr/>
        </p:nvCxnSpPr>
        <p:spPr>
          <a:xfrm>
            <a:off x="3045301" y="3819599"/>
            <a:ext cx="1864400" cy="3120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002" name="Google Shape;1002;p55"/>
          <p:cNvSpPr txBox="1"/>
          <p:nvPr/>
        </p:nvSpPr>
        <p:spPr>
          <a:xfrm>
            <a:off x="3662603" y="3676199"/>
            <a:ext cx="629600" cy="328177"/>
          </a:xfrm>
          <a:prstGeom prst="rect">
            <a:avLst/>
          </a:prstGeom>
          <a:solidFill>
            <a:srgbClr val="095BAD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1000"/>
            </a:pPr>
            <a:r>
              <a:rPr lang="it-IT" sz="1333" b="1">
                <a:solidFill>
                  <a:schemeClr val="accent6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chi?</a:t>
            </a:r>
            <a:endParaRPr sz="1867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3" name="Google Shape;1003;p55"/>
          <p:cNvSpPr txBox="1"/>
          <p:nvPr/>
        </p:nvSpPr>
        <p:spPr>
          <a:xfrm>
            <a:off x="2068128" y="5219866"/>
            <a:ext cx="79032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1200"/>
            </a:pP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facilitatore digitale è soggetto generalmente ad un </a:t>
            </a:r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percorso di formazione </a:t>
            </a: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finalizzato all’acquisizione di competenze relazionali e digitali utili allo svolgimento del compito.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547;p59">
            <a:extLst>
              <a:ext uri="{FF2B5EF4-FFF2-40B4-BE49-F238E27FC236}">
                <a16:creationId xmlns:a16="http://schemas.microsoft.com/office/drawing/2014/main" id="{B496E89F-70CB-96AE-83F1-B2941BBEECE3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Servizi di facilitazione digitale</a:t>
            </a:r>
            <a:endParaRPr lang="it-IT" sz="20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0" name="Google Shape;1528;p57">
            <a:extLst>
              <a:ext uri="{FF2B5EF4-FFF2-40B4-BE49-F238E27FC236}">
                <a16:creationId xmlns:a16="http://schemas.microsoft.com/office/drawing/2014/main" id="{74A9307E-53D1-2487-A0FC-A4F65F07E480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" name="Google Shape;7045;p3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6" y="1"/>
            <a:ext cx="1218839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046" name="Google Shape;7046;p3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1020">
                  <a:alpha val="80000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7" name="Google Shape;7047;p343"/>
          <p:cNvSpPr txBox="1"/>
          <p:nvPr/>
        </p:nvSpPr>
        <p:spPr>
          <a:xfrm>
            <a:off x="1424637" y="2303155"/>
            <a:ext cx="7233200" cy="3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Rafforzare le competenze digitali e il capitale culturale degli operatori volontari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partecipanti - i giovani che svolgeranno il ruolo di “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facilitatori digitali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”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Promuovere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 sviluppo e il potenziamento delle competenze digitali dei cittadini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il rafforzamento del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capitale umano del Paese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attraverso la proposta di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servizi di facilitazione digitale e di percorsi educativi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Potenziare le competenze digitali degli Enti di Servizio civile universale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che aderiranno all’iniziativa, attraverso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percorsi di “capacity building”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Sostenere l’inclusione digitale 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come parte integrante dei servizi di assistenza rivolti alle comunità o a particolari categorie di persone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7048" name="Google Shape;7048;p3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806" y="5197638"/>
            <a:ext cx="657791" cy="66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9" name="Google Shape;7049;p3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249" y="3212372"/>
            <a:ext cx="716427" cy="78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0" name="Google Shape;7050;p3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250" y="4276163"/>
            <a:ext cx="749655" cy="72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1" name="Google Shape;7051;p3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1296" y="2320532"/>
            <a:ext cx="657792" cy="749213"/>
          </a:xfrm>
          <a:prstGeom prst="rect">
            <a:avLst/>
          </a:prstGeom>
          <a:noFill/>
          <a:ln>
            <a:noFill/>
          </a:ln>
        </p:spPr>
      </p:pic>
      <p:sp>
        <p:nvSpPr>
          <p:cNvPr id="7052" name="Google Shape;7052;p343"/>
          <p:cNvSpPr txBox="1"/>
          <p:nvPr/>
        </p:nvSpPr>
        <p:spPr>
          <a:xfrm>
            <a:off x="512733" y="1714634"/>
            <a:ext cx="4000000" cy="67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Quali sono gli obiettivi?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547;p59">
            <a:extLst>
              <a:ext uri="{FF2B5EF4-FFF2-40B4-BE49-F238E27FC236}">
                <a16:creationId xmlns:a16="http://schemas.microsoft.com/office/drawing/2014/main" id="{86C0EEFC-C509-0894-DF13-B808CCE05B8B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Servizio Civile Digitale</a:t>
            </a:r>
            <a:endParaRPr lang="it-IT" sz="20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" name="Google Shape;1528;p57">
            <a:extLst>
              <a:ext uri="{FF2B5EF4-FFF2-40B4-BE49-F238E27FC236}">
                <a16:creationId xmlns:a16="http://schemas.microsoft.com/office/drawing/2014/main" id="{ED3857A1-7431-18CC-18DB-C40E876E12C5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" name="Google Shape;4598;p2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6872"/>
            <a:ext cx="121702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9" name="Google Shape;4599;p265"/>
          <p:cNvSpPr/>
          <p:nvPr/>
        </p:nvSpPr>
        <p:spPr>
          <a:xfrm>
            <a:off x="21740" y="0"/>
            <a:ext cx="12170260" cy="6858000"/>
          </a:xfrm>
          <a:prstGeom prst="rect">
            <a:avLst/>
          </a:prstGeom>
          <a:gradFill>
            <a:gsLst>
              <a:gs pos="0">
                <a:srgbClr val="003972">
                  <a:alpha val="89019"/>
                </a:srgbClr>
              </a:gs>
              <a:gs pos="100000">
                <a:srgbClr val="0066CC"/>
              </a:gs>
            </a:gsLst>
            <a:lin ang="42000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3" name="Google Shape;4603;p265"/>
          <p:cNvSpPr txBox="1"/>
          <p:nvPr/>
        </p:nvSpPr>
        <p:spPr>
          <a:xfrm>
            <a:off x="783471" y="2502719"/>
            <a:ext cx="3007133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Mettere a sistema </a:t>
            </a:r>
            <a:r>
              <a:rPr lang="it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tutte le iniziative per lo sviluppo delle competenze digitali promosse da associazioni, imprese ed enti locali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4" name="Google Shape;4604;p265"/>
          <p:cNvSpPr txBox="1"/>
          <p:nvPr/>
        </p:nvSpPr>
        <p:spPr>
          <a:xfrm>
            <a:off x="4456479" y="2502718"/>
            <a:ext cx="3235565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Sviluppare nuove forme di</a:t>
            </a:r>
            <a:r>
              <a:rPr lang="i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collaborazione e sinergie </a:t>
            </a:r>
            <a:r>
              <a:rPr lang="it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 le organizzazioni, identificando </a:t>
            </a:r>
            <a:r>
              <a:rPr lang="i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modelli virtuosi </a:t>
            </a:r>
            <a:r>
              <a:rPr lang="it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 scalare sul territorio nazionale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5" name="Google Shape;4605;p265"/>
          <p:cNvSpPr txBox="1"/>
          <p:nvPr/>
        </p:nvSpPr>
        <p:spPr>
          <a:xfrm>
            <a:off x="8357919" y="2534667"/>
            <a:ext cx="305061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Contribuire al raggiungimento degli obiettivi della </a:t>
            </a:r>
            <a:r>
              <a:rPr lang="i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Strategia Nazionale per le competenze digitali</a:t>
            </a:r>
            <a:endParaRPr sz="1867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6" name="Google Shape;4606;p2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7934" y="1323258"/>
            <a:ext cx="1236133" cy="1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7" name="Google Shape;4607;p2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94878" y="1417066"/>
            <a:ext cx="1236133" cy="1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8" name="Google Shape;4608;p2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7645" y="1320816"/>
            <a:ext cx="1328152" cy="12007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9" name="Google Shape;4609;p265"/>
          <p:cNvCxnSpPr/>
          <p:nvPr/>
        </p:nvCxnSpPr>
        <p:spPr>
          <a:xfrm>
            <a:off x="3068501" y="1882058"/>
            <a:ext cx="211864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10" name="Google Shape;4610;p265"/>
          <p:cNvCxnSpPr/>
          <p:nvPr/>
        </p:nvCxnSpPr>
        <p:spPr>
          <a:xfrm>
            <a:off x="6929301" y="1882058"/>
            <a:ext cx="211864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611" name="Google Shape;4611;p265"/>
          <p:cNvSpPr/>
          <p:nvPr/>
        </p:nvSpPr>
        <p:spPr>
          <a:xfrm>
            <a:off x="2530878" y="3832215"/>
            <a:ext cx="9121492" cy="1354155"/>
          </a:xfrm>
          <a:prstGeom prst="rect">
            <a:avLst/>
          </a:prstGeom>
          <a:solidFill>
            <a:srgbClr val="0070C0">
              <a:alpha val="94901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2" name="Google Shape;4612;p265"/>
          <p:cNvSpPr txBox="1"/>
          <p:nvPr/>
        </p:nvSpPr>
        <p:spPr>
          <a:xfrm>
            <a:off x="2786671" y="3996358"/>
            <a:ext cx="5105472" cy="102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Novembre 2021, la prima edizione </a:t>
            </a:r>
            <a:r>
              <a:rPr lang="it" sz="14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dell’Assemblea di Repubblica Digitale </a:t>
            </a:r>
            <a:r>
              <a:rPr lang="it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 riunito, per la prima volta, le organizzazioni della Coalizione, i membri del Comitato Tecnico Guida e le organizzazioni partner di Repubblica Digitale</a:t>
            </a:r>
            <a:endParaRPr sz="1867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3" name="Google Shape;4613;p2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9634" y="3832215"/>
            <a:ext cx="2031244" cy="1354163"/>
          </a:xfrm>
          <a:prstGeom prst="rect">
            <a:avLst/>
          </a:prstGeom>
          <a:noFill/>
          <a:ln>
            <a:noFill/>
          </a:ln>
        </p:spPr>
      </p:pic>
      <p:sp>
        <p:nvSpPr>
          <p:cNvPr id="4614" name="Google Shape;4614;p265"/>
          <p:cNvSpPr/>
          <p:nvPr/>
        </p:nvSpPr>
        <p:spPr>
          <a:xfrm>
            <a:off x="8305604" y="3971862"/>
            <a:ext cx="3235565" cy="102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it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46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workshop tematici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circa</a:t>
            </a:r>
            <a:r>
              <a:rPr lang="it" sz="1467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500 </a:t>
            </a:r>
            <a:r>
              <a:rPr lang="it" sz="146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partecipanti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più di </a:t>
            </a:r>
            <a:r>
              <a:rPr lang="it" sz="1467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60</a:t>
            </a:r>
            <a:r>
              <a:rPr lang="it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46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organizzazioni </a:t>
            </a:r>
            <a:r>
              <a:rPr lang="it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della Coalizione intervenute attivamente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4611;p265">
            <a:extLst>
              <a:ext uri="{FF2B5EF4-FFF2-40B4-BE49-F238E27FC236}">
                <a16:creationId xmlns:a16="http://schemas.microsoft.com/office/drawing/2014/main" id="{FA4F24B4-C9FD-3991-1A92-AB041AC709F6}"/>
              </a:ext>
            </a:extLst>
          </p:cNvPr>
          <p:cNvSpPr/>
          <p:nvPr/>
        </p:nvSpPr>
        <p:spPr>
          <a:xfrm>
            <a:off x="499634" y="5272872"/>
            <a:ext cx="11152736" cy="1578256"/>
          </a:xfrm>
          <a:prstGeom prst="rect">
            <a:avLst/>
          </a:prstGeom>
          <a:solidFill>
            <a:schemeClr val="accent1">
              <a:lumMod val="50000"/>
              <a:alpha val="94901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4612;p265">
            <a:extLst>
              <a:ext uri="{FF2B5EF4-FFF2-40B4-BE49-F238E27FC236}">
                <a16:creationId xmlns:a16="http://schemas.microsoft.com/office/drawing/2014/main" id="{3378471B-3999-5A00-F36F-24AD33E6980B}"/>
              </a:ext>
            </a:extLst>
          </p:cNvPr>
          <p:cNvSpPr txBox="1"/>
          <p:nvPr/>
        </p:nvSpPr>
        <p:spPr>
          <a:xfrm>
            <a:off x="2786670" y="5352536"/>
            <a:ext cx="6717548" cy="34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Dal confronto dell’Assemblea sono nati dei </a:t>
            </a:r>
            <a:r>
              <a:rPr lang="it" sz="14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gruppi di lavoro </a:t>
            </a:r>
            <a:r>
              <a:rPr lang="it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dedicati ai seguenti temi: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560BC15-C849-9CAB-CF36-8198E25E8CE1}"/>
              </a:ext>
            </a:extLst>
          </p:cNvPr>
          <p:cNvSpPr txBox="1"/>
          <p:nvPr/>
        </p:nvSpPr>
        <p:spPr>
          <a:xfrm>
            <a:off x="1165502" y="5735215"/>
            <a:ext cx="38059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Divario digitale di </a:t>
            </a:r>
            <a:r>
              <a:rPr lang="it" sz="1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genere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Sfide e opportunità del </a:t>
            </a:r>
            <a:r>
              <a:rPr lang="it" sz="1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gaming</a:t>
            </a:r>
            <a:r>
              <a:rPr lang="it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per la diffusione delle competenze digitali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" sz="1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Inclusione</a:t>
            </a:r>
            <a:r>
              <a:rPr lang="it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digitale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00DE573-F1F5-6A98-A014-FFE7006F2AB9}"/>
              </a:ext>
            </a:extLst>
          </p:cNvPr>
          <p:cNvSpPr txBox="1"/>
          <p:nvPr/>
        </p:nvSpPr>
        <p:spPr>
          <a:xfrm>
            <a:off x="4811068" y="5746272"/>
            <a:ext cx="3805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Competenze </a:t>
            </a:r>
            <a:r>
              <a:rPr lang="it" sz="1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specialistiche ICT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Traduzione italiana di </a:t>
            </a:r>
            <a:r>
              <a:rPr lang="it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DigComp 2.2</a:t>
            </a:r>
            <a:endParaRPr lang="it" sz="1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62;p38">
            <a:extLst>
              <a:ext uri="{FF2B5EF4-FFF2-40B4-BE49-F238E27FC236}">
                <a16:creationId xmlns:a16="http://schemas.microsoft.com/office/drawing/2014/main" id="{AEE46B77-C8EF-AF14-A965-40E079C1AA99}"/>
              </a:ext>
            </a:extLst>
          </p:cNvPr>
          <p:cNvSpPr txBox="1"/>
          <p:nvPr/>
        </p:nvSpPr>
        <p:spPr>
          <a:xfrm>
            <a:off x="481100" y="502256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FFFFFF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COALIZIONE NAZIONALE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563;p38">
            <a:extLst>
              <a:ext uri="{FF2B5EF4-FFF2-40B4-BE49-F238E27FC236}">
                <a16:creationId xmlns:a16="http://schemas.microsoft.com/office/drawing/2014/main" id="{957EFFD2-4FCD-0439-975A-96D83C7DF71B}"/>
              </a:ext>
            </a:extLst>
          </p:cNvPr>
          <p:cNvSpPr txBox="1"/>
          <p:nvPr/>
        </p:nvSpPr>
        <p:spPr>
          <a:xfrm>
            <a:off x="481100" y="708881"/>
            <a:ext cx="7210944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Perché una Coalizione?</a:t>
            </a:r>
            <a:endParaRPr sz="3467" b="1" kern="0" dirty="0">
              <a:solidFill>
                <a:srgbClr val="FFFFFF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0" name="Google Shape;7060;p3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6" y="1"/>
            <a:ext cx="1218839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061" name="Google Shape;7061;p3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1020">
                  <a:alpha val="80000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2" name="Google Shape;7062;p344"/>
          <p:cNvSpPr txBox="1"/>
          <p:nvPr/>
        </p:nvSpPr>
        <p:spPr>
          <a:xfrm>
            <a:off x="383565" y="2037755"/>
            <a:ext cx="4441200" cy="11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Chi?</a:t>
            </a:r>
            <a:endParaRPr sz="1867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Possono aderire al Programma quadro </a:t>
            </a:r>
            <a:r>
              <a:rPr lang="it" sz="16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tutti gli Enti iscritti all’Albo del Servizio civile universale</a:t>
            </a:r>
            <a:endParaRPr sz="1600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63" name="Google Shape;7063;p344"/>
          <p:cNvSpPr txBox="1"/>
          <p:nvPr/>
        </p:nvSpPr>
        <p:spPr>
          <a:xfrm>
            <a:off x="5459552" y="2037755"/>
            <a:ext cx="6096000" cy="366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Come?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Ciascun ente potrà presentare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 solo programma di intervento 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che si svilupperà in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progetti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 potrà prevedere un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impiego complessivo di operatori volontari che andrà da un minimo di 12 a un massimo di 30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Il programma presentato, nel rispetto degli obiettivi dell’Agenda 2030 e dell’ambito di azione individuato dal Programma quadro,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farà riferimento allo specifico territorio, contesto, bisogni/aspetti da innovare 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potrà essere realizzati in co-programmazione e/o con il supporto di reti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così come previsti dalle Disposizioni vigenti in materia di servizio civile universale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547;p59">
            <a:extLst>
              <a:ext uri="{FF2B5EF4-FFF2-40B4-BE49-F238E27FC236}">
                <a16:creationId xmlns:a16="http://schemas.microsoft.com/office/drawing/2014/main" id="{8FBADAB2-2815-0301-DFD6-57809F6352FD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Servizi di facilitazione digitale</a:t>
            </a:r>
            <a:endParaRPr lang="it-IT" sz="20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" name="Google Shape;1528;p57">
            <a:extLst>
              <a:ext uri="{FF2B5EF4-FFF2-40B4-BE49-F238E27FC236}">
                <a16:creationId xmlns:a16="http://schemas.microsoft.com/office/drawing/2014/main" id="{AEABCB30-BB8A-CCB6-0E7F-0F1F5900294F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1" name="Google Shape;7071;p3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6" y="10790"/>
            <a:ext cx="1218839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072" name="Google Shape;7072;p3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1020">
                  <a:alpha val="80000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3" name="Google Shape;7073;p345"/>
          <p:cNvSpPr txBox="1"/>
          <p:nvPr/>
        </p:nvSpPr>
        <p:spPr>
          <a:xfrm>
            <a:off x="849775" y="2249228"/>
            <a:ext cx="4848000" cy="2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Realizzazione o potenziamento del </a:t>
            </a: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servizio operativo di “facilitazione digitale” 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presso l’Ente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Servizi realizzati da soggetti pubblici o privati, che </a:t>
            </a: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già effettuano attività di facilitazione digitale 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(attraverso, per esempio, punti di assistenza digitale già operanti nell’Ente oppure i servizi che si intende realizzare ex novo come sostegno delle proprie attività di assistenza all’utenza). </a:t>
            </a: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All’operatore volontario viene pertanto richiesto di effettuare le attività di facilitazione digitale inserendosi in un “gruppo di lavoro” esistente o da attivare per svolgere il servizio.</a:t>
            </a:r>
            <a:endParaRPr sz="1467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74" name="Google Shape;7074;p345"/>
          <p:cNvSpPr txBox="1"/>
          <p:nvPr/>
        </p:nvSpPr>
        <p:spPr>
          <a:xfrm>
            <a:off x="6580108" y="2249229"/>
            <a:ext cx="4848000" cy="2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Realizzazione di un servizio di facilitazione digitale attraverso un’attività di </a:t>
            </a: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“educazione digitale”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Rientrano in questa tipologia i servizi, realizzati da soggetti pubblici o privati, che riguardano l’</a:t>
            </a: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educazione all’uso di strumenti digitali, non riferiti a servizi erogati direttamente dall’ente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con l’intento di curare la diffusione della cultura “digitale”. 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Tali attività, volte all’educazione digitale, possono essere rivolte alla comunità tutta o a particolari categorie di persone, con specifica attenzione ai soggetti esclusi per età o opportunità dalla transizione digitale. </a:t>
            </a:r>
            <a:endParaRPr sz="1467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75" name="Google Shape;7075;p345"/>
          <p:cNvSpPr/>
          <p:nvPr/>
        </p:nvSpPr>
        <p:spPr>
          <a:xfrm>
            <a:off x="591493" y="2359477"/>
            <a:ext cx="258400" cy="523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33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</a:t>
            </a:r>
            <a:endParaRPr sz="2133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76" name="Google Shape;7076;p345"/>
          <p:cNvSpPr/>
          <p:nvPr/>
        </p:nvSpPr>
        <p:spPr>
          <a:xfrm>
            <a:off x="6321827" y="2359476"/>
            <a:ext cx="258400" cy="523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33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</a:t>
            </a:r>
            <a:endParaRPr sz="2133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7077" name="Google Shape;7077;p345"/>
          <p:cNvCxnSpPr/>
          <p:nvPr/>
        </p:nvCxnSpPr>
        <p:spPr>
          <a:xfrm>
            <a:off x="720635" y="3051501"/>
            <a:ext cx="0" cy="23520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7078" name="Google Shape;7078;p345"/>
          <p:cNvCxnSpPr/>
          <p:nvPr/>
        </p:nvCxnSpPr>
        <p:spPr>
          <a:xfrm>
            <a:off x="6450968" y="3051501"/>
            <a:ext cx="0" cy="23520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" name="Google Shape;1547;p59">
            <a:extLst>
              <a:ext uri="{FF2B5EF4-FFF2-40B4-BE49-F238E27FC236}">
                <a16:creationId xmlns:a16="http://schemas.microsoft.com/office/drawing/2014/main" id="{439C9A13-6AC7-B0C3-B07C-64C44803D371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Servizi di facilitazione digitale</a:t>
            </a:r>
            <a:endParaRPr lang="it-IT" sz="20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" name="Google Shape;1528;p57">
            <a:extLst>
              <a:ext uri="{FF2B5EF4-FFF2-40B4-BE49-F238E27FC236}">
                <a16:creationId xmlns:a16="http://schemas.microsoft.com/office/drawing/2014/main" id="{1CEF47AA-EE68-E441-2B2B-736F8655B26A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8" name="Google Shape;7062;p344">
            <a:extLst>
              <a:ext uri="{FF2B5EF4-FFF2-40B4-BE49-F238E27FC236}">
                <a16:creationId xmlns:a16="http://schemas.microsoft.com/office/drawing/2014/main" id="{D9104ED3-463E-9AB3-34FC-41777477FC17}"/>
              </a:ext>
            </a:extLst>
          </p:cNvPr>
          <p:cNvSpPr txBox="1"/>
          <p:nvPr/>
        </p:nvSpPr>
        <p:spPr>
          <a:xfrm>
            <a:off x="383565" y="1816080"/>
            <a:ext cx="4441200" cy="54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Quali servizi?</a:t>
            </a:r>
            <a:endParaRPr sz="1867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" name="Google Shape;7086;p3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6" y="1"/>
            <a:ext cx="1218839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087" name="Google Shape;7087;p3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1020">
                  <a:alpha val="80000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8" name="Google Shape;7088;p346"/>
          <p:cNvSpPr txBox="1"/>
          <p:nvPr/>
        </p:nvSpPr>
        <p:spPr>
          <a:xfrm>
            <a:off x="307911" y="4137098"/>
            <a:ext cx="2736000" cy="102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77796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Pubblicazione del Bando destinato agli Enti 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iscritti all’Albo del Servizio Civile Universale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89" name="Google Shape;7089;p346"/>
          <p:cNvSpPr txBox="1"/>
          <p:nvPr/>
        </p:nvSpPr>
        <p:spPr>
          <a:xfrm>
            <a:off x="3225285" y="4137098"/>
            <a:ext cx="2736000" cy="80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77796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Ricerca dei giovani volontari 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attraverso i Bandi emanati dai singoli Enti</a:t>
            </a:r>
            <a:endParaRPr sz="1467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0" name="Google Shape;7090;p346"/>
          <p:cNvSpPr txBox="1"/>
          <p:nvPr/>
        </p:nvSpPr>
        <p:spPr>
          <a:xfrm>
            <a:off x="6142660" y="4137099"/>
            <a:ext cx="2736000" cy="80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86262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Avvio delle attività di supporto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da parte dei giovani volontari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1" name="Google Shape;7091;p346"/>
          <p:cNvSpPr txBox="1"/>
          <p:nvPr/>
        </p:nvSpPr>
        <p:spPr>
          <a:xfrm>
            <a:off x="9060033" y="4137098"/>
            <a:ext cx="2736000" cy="102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77796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Pubblicazione dei nuovi Bandi destinati agli Enti 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iscritti all’Albo del Servizio Civile Universale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2" name="Google Shape;7092;p346"/>
          <p:cNvSpPr/>
          <p:nvPr/>
        </p:nvSpPr>
        <p:spPr>
          <a:xfrm>
            <a:off x="12167" y="3197844"/>
            <a:ext cx="11820400" cy="2780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1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3" name="Google Shape;7093;p346"/>
          <p:cNvSpPr txBox="1"/>
          <p:nvPr/>
        </p:nvSpPr>
        <p:spPr>
          <a:xfrm>
            <a:off x="981665" y="2336061"/>
            <a:ext cx="1388400" cy="73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Lancio del Bando per gli Enti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4" name="Google Shape;7094;p346"/>
          <p:cNvSpPr txBox="1"/>
          <p:nvPr/>
        </p:nvSpPr>
        <p:spPr>
          <a:xfrm>
            <a:off x="3968581" y="2331850"/>
            <a:ext cx="1388400" cy="5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Lancio dei Bandi per i volontari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5" name="Google Shape;7095;p346"/>
          <p:cNvSpPr txBox="1"/>
          <p:nvPr/>
        </p:nvSpPr>
        <p:spPr>
          <a:xfrm>
            <a:off x="6872717" y="2333512"/>
            <a:ext cx="1388400" cy="73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Avvio del Servizio Civile Digitale</a:t>
            </a:r>
            <a:endParaRPr sz="1867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6" name="Google Shape;7096;p346"/>
          <p:cNvSpPr txBox="1"/>
          <p:nvPr/>
        </p:nvSpPr>
        <p:spPr>
          <a:xfrm>
            <a:off x="9803361" y="2329301"/>
            <a:ext cx="1388400" cy="73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Lancio dei nuovi Bandi per gli Enti*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7" name="Google Shape;7097;p346"/>
          <p:cNvSpPr txBox="1"/>
          <p:nvPr/>
        </p:nvSpPr>
        <p:spPr>
          <a:xfrm>
            <a:off x="975360" y="3657062"/>
            <a:ext cx="13884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C9E4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Maggio 2021</a:t>
            </a:r>
            <a:endParaRPr sz="1867">
              <a:solidFill>
                <a:srgbClr val="C9E4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8" name="Google Shape;7098;p346"/>
          <p:cNvSpPr txBox="1"/>
          <p:nvPr/>
        </p:nvSpPr>
        <p:spPr>
          <a:xfrm>
            <a:off x="3962276" y="3652850"/>
            <a:ext cx="13884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A0C7E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Autunno 2021</a:t>
            </a:r>
            <a:endParaRPr sz="1867">
              <a:solidFill>
                <a:srgbClr val="A0C7E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9" name="Google Shape;7099;p346"/>
          <p:cNvSpPr txBox="1"/>
          <p:nvPr/>
        </p:nvSpPr>
        <p:spPr>
          <a:xfrm>
            <a:off x="6913305" y="3654512"/>
            <a:ext cx="13884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A0C7E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Inizio 2022</a:t>
            </a:r>
            <a:endParaRPr sz="1867">
              <a:solidFill>
                <a:srgbClr val="A0C7E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00" name="Google Shape;7100;p346"/>
          <p:cNvSpPr txBox="1"/>
          <p:nvPr/>
        </p:nvSpPr>
        <p:spPr>
          <a:xfrm>
            <a:off x="9742965" y="3652675"/>
            <a:ext cx="15092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A0C7E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2022-2024</a:t>
            </a:r>
            <a:endParaRPr sz="1867">
              <a:solidFill>
                <a:srgbClr val="A0C7E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01" name="Google Shape;7101;p346"/>
          <p:cNvSpPr/>
          <p:nvPr/>
        </p:nvSpPr>
        <p:spPr>
          <a:xfrm>
            <a:off x="1469584" y="3132194"/>
            <a:ext cx="412800" cy="409200"/>
          </a:xfrm>
          <a:prstGeom prst="ellipse">
            <a:avLst/>
          </a:prstGeom>
          <a:solidFill>
            <a:srgbClr val="00397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02" name="Google Shape;7102;p346"/>
          <p:cNvSpPr/>
          <p:nvPr/>
        </p:nvSpPr>
        <p:spPr>
          <a:xfrm>
            <a:off x="4456500" y="3132194"/>
            <a:ext cx="412800" cy="409200"/>
          </a:xfrm>
          <a:prstGeom prst="ellipse">
            <a:avLst/>
          </a:prstGeom>
          <a:solidFill>
            <a:srgbClr val="00397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03" name="Google Shape;7103;p346"/>
          <p:cNvSpPr/>
          <p:nvPr/>
        </p:nvSpPr>
        <p:spPr>
          <a:xfrm>
            <a:off x="7392797" y="3132194"/>
            <a:ext cx="412800" cy="409200"/>
          </a:xfrm>
          <a:prstGeom prst="ellipse">
            <a:avLst/>
          </a:prstGeom>
          <a:solidFill>
            <a:srgbClr val="00397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04" name="Google Shape;7104;p346"/>
          <p:cNvSpPr/>
          <p:nvPr/>
        </p:nvSpPr>
        <p:spPr>
          <a:xfrm>
            <a:off x="10306115" y="3132194"/>
            <a:ext cx="412800" cy="409200"/>
          </a:xfrm>
          <a:prstGeom prst="ellipse">
            <a:avLst/>
          </a:prstGeom>
          <a:solidFill>
            <a:srgbClr val="00397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07" name="Google Shape;7107;p346"/>
          <p:cNvSpPr txBox="1"/>
          <p:nvPr/>
        </p:nvSpPr>
        <p:spPr>
          <a:xfrm>
            <a:off x="1056883" y="1240933"/>
            <a:ext cx="10078233" cy="4084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Dalla sperimentazione al PNRR</a:t>
            </a:r>
            <a:endParaRPr sz="2000" b="1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1547;p59">
            <a:extLst>
              <a:ext uri="{FF2B5EF4-FFF2-40B4-BE49-F238E27FC236}">
                <a16:creationId xmlns:a16="http://schemas.microsoft.com/office/drawing/2014/main" id="{D0572FBE-AE48-94E9-D41C-2669D37C24F5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Servizi di facilitazione digitale</a:t>
            </a:r>
            <a:endParaRPr lang="it-IT" sz="20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7" name="Google Shape;1528;p57">
            <a:extLst>
              <a:ext uri="{FF2B5EF4-FFF2-40B4-BE49-F238E27FC236}">
                <a16:creationId xmlns:a16="http://schemas.microsoft.com/office/drawing/2014/main" id="{C30FC083-C73D-9881-6A61-F2319F9902CE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57"/>
          <p:cNvSpPr/>
          <p:nvPr/>
        </p:nvSpPr>
        <p:spPr>
          <a:xfrm>
            <a:off x="12167" y="3394444"/>
            <a:ext cx="11820400" cy="2780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3972">
                  <a:alpha val="89019"/>
                </a:srgbClr>
              </a:gs>
              <a:gs pos="100000">
                <a:srgbClr val="0066CC"/>
              </a:gs>
            </a:gsLst>
            <a:lin ang="4200927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rgbClr val="0221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8" name="Google Shape;1038;p57"/>
          <p:cNvSpPr txBox="1"/>
          <p:nvPr/>
        </p:nvSpPr>
        <p:spPr>
          <a:xfrm>
            <a:off x="4043167" y="4280324"/>
            <a:ext cx="1388400" cy="1312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endParaRPr sz="1200" b="1">
              <a:solidFill>
                <a:srgbClr val="00B0F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it-IT" sz="1200" b="1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2022</a:t>
            </a:r>
            <a:endParaRPr sz="1333" b="1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10</a:t>
            </a:r>
            <a:endParaRPr sz="1333" b="1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accordi regionali attivati</a:t>
            </a:r>
            <a:endParaRPr sz="1333" b="1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9" name="Google Shape;1039;p57"/>
          <p:cNvSpPr txBox="1"/>
          <p:nvPr/>
        </p:nvSpPr>
        <p:spPr>
          <a:xfrm>
            <a:off x="5344200" y="4483525"/>
            <a:ext cx="1640800" cy="194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 dirty="0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2023</a:t>
            </a:r>
            <a:endParaRPr sz="1200" b="1" dirty="0">
              <a:solidFill>
                <a:srgbClr val="00B0F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accordi regionali attivati</a:t>
            </a: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1.800</a:t>
            </a: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nodi attivi o potenziati</a:t>
            </a: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40" name="Google Shape;1040;p57"/>
          <p:cNvSpPr txBox="1"/>
          <p:nvPr/>
        </p:nvSpPr>
        <p:spPr>
          <a:xfrm>
            <a:off x="7980533" y="4483524"/>
            <a:ext cx="1640800" cy="1128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2024</a:t>
            </a:r>
            <a:endParaRPr sz="1200" b="1">
              <a:solidFill>
                <a:srgbClr val="00B0F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3.000</a:t>
            </a:r>
            <a:endParaRPr sz="1333" b="1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nodi attivi o potenziati</a:t>
            </a:r>
            <a:endParaRPr sz="1333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41" name="Google Shape;1041;p57"/>
          <p:cNvSpPr/>
          <p:nvPr/>
        </p:nvSpPr>
        <p:spPr>
          <a:xfrm>
            <a:off x="4591167" y="3409424"/>
            <a:ext cx="268800" cy="264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3B9D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2" name="Google Shape;1042;p57"/>
          <p:cNvSpPr/>
          <p:nvPr/>
        </p:nvSpPr>
        <p:spPr>
          <a:xfrm>
            <a:off x="6013567" y="3409424"/>
            <a:ext cx="268800" cy="264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3B9D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43" name="Google Shape;1043;p57"/>
          <p:cNvCxnSpPr>
            <a:stCxn id="1042" idx="4"/>
          </p:cNvCxnSpPr>
          <p:nvPr/>
        </p:nvCxnSpPr>
        <p:spPr>
          <a:xfrm>
            <a:off x="6147967" y="3673424"/>
            <a:ext cx="12000" cy="8100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4" name="Google Shape;1044;p57"/>
          <p:cNvSpPr/>
          <p:nvPr/>
        </p:nvSpPr>
        <p:spPr>
          <a:xfrm>
            <a:off x="8655167" y="3409424"/>
            <a:ext cx="268800" cy="264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3B9D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45" name="Google Shape;1045;p57"/>
          <p:cNvCxnSpPr>
            <a:stCxn id="1044" idx="4"/>
          </p:cNvCxnSpPr>
          <p:nvPr/>
        </p:nvCxnSpPr>
        <p:spPr>
          <a:xfrm>
            <a:off x="8789567" y="3673424"/>
            <a:ext cx="12000" cy="8100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6" name="Google Shape;1046;p57"/>
          <p:cNvSpPr txBox="1"/>
          <p:nvPr/>
        </p:nvSpPr>
        <p:spPr>
          <a:xfrm>
            <a:off x="9429900" y="4483524"/>
            <a:ext cx="1232000" cy="1128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 dirty="0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2025</a:t>
            </a:r>
            <a:endParaRPr sz="1200" b="1" dirty="0">
              <a:solidFill>
                <a:srgbClr val="00B0F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 milioni</a:t>
            </a: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 coinvolti</a:t>
            </a: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47" name="Google Shape;1047;p57"/>
          <p:cNvSpPr/>
          <p:nvPr/>
        </p:nvSpPr>
        <p:spPr>
          <a:xfrm>
            <a:off x="9901333" y="3409424"/>
            <a:ext cx="268800" cy="264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3B9D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48" name="Google Shape;1048;p57"/>
          <p:cNvCxnSpPr>
            <a:stCxn id="1047" idx="4"/>
          </p:cNvCxnSpPr>
          <p:nvPr/>
        </p:nvCxnSpPr>
        <p:spPr>
          <a:xfrm>
            <a:off x="10035733" y="3673424"/>
            <a:ext cx="12000" cy="8100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9" name="Google Shape;1049;p57"/>
          <p:cNvSpPr txBox="1"/>
          <p:nvPr/>
        </p:nvSpPr>
        <p:spPr>
          <a:xfrm>
            <a:off x="10556267" y="4483524"/>
            <a:ext cx="1232000" cy="1128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 dirty="0">
                <a:solidFill>
                  <a:schemeClr val="accent4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2026</a:t>
            </a:r>
            <a:endParaRPr sz="1200" b="1" dirty="0">
              <a:solidFill>
                <a:schemeClr val="accent4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 milioni</a:t>
            </a: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 coinvolti</a:t>
            </a: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50" name="Google Shape;1050;p57"/>
          <p:cNvSpPr/>
          <p:nvPr/>
        </p:nvSpPr>
        <p:spPr>
          <a:xfrm>
            <a:off x="11027700" y="3409424"/>
            <a:ext cx="268800" cy="264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51" name="Google Shape;1051;p57"/>
          <p:cNvCxnSpPr>
            <a:stCxn id="1050" idx="4"/>
          </p:cNvCxnSpPr>
          <p:nvPr/>
        </p:nvCxnSpPr>
        <p:spPr>
          <a:xfrm>
            <a:off x="11162100" y="3673424"/>
            <a:ext cx="12000" cy="810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2" name="Google Shape;1052;p57"/>
          <p:cNvSpPr txBox="1"/>
          <p:nvPr/>
        </p:nvSpPr>
        <p:spPr>
          <a:xfrm>
            <a:off x="1148065" y="4534539"/>
            <a:ext cx="2178701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SzPts val="1000"/>
            </a:pPr>
            <a:r>
              <a:rPr lang="it-IT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Titillium Web"/>
              </a:rPr>
              <a:t>RETE DEI SERVIZI DI FACILITAZIONE DIGITALE</a:t>
            </a:r>
            <a:endParaRPr sz="24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3" name="Google Shape;1053;p57"/>
          <p:cNvSpPr txBox="1"/>
          <p:nvPr/>
        </p:nvSpPr>
        <p:spPr>
          <a:xfrm>
            <a:off x="1070599" y="2039416"/>
            <a:ext cx="217870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SzPts val="1000"/>
            </a:pPr>
            <a:r>
              <a:rPr lang="it-IT" sz="1600" b="1" dirty="0">
                <a:solidFill>
                  <a:srgbClr val="0066CB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CIVILE DIGITALE</a:t>
            </a:r>
            <a:endParaRPr sz="2400" b="1" dirty="0">
              <a:solidFill>
                <a:srgbClr val="0066C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54" name="Google Shape;1054;p57"/>
          <p:cNvCxnSpPr/>
          <p:nvPr/>
        </p:nvCxnSpPr>
        <p:spPr>
          <a:xfrm>
            <a:off x="4719567" y="3673424"/>
            <a:ext cx="12000" cy="8100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1547;p59">
            <a:extLst>
              <a:ext uri="{FF2B5EF4-FFF2-40B4-BE49-F238E27FC236}">
                <a16:creationId xmlns:a16="http://schemas.microsoft.com/office/drawing/2014/main" id="{CDB80F3E-0DA6-E71F-9D9C-B5DBEBB71818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Progetti finanziati dalla Misura 1.7 del PNRR</a:t>
            </a:r>
            <a:endParaRPr lang="it-IT" sz="20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4" name="Google Shape;1528;p57">
            <a:extLst>
              <a:ext uri="{FF2B5EF4-FFF2-40B4-BE49-F238E27FC236}">
                <a16:creationId xmlns:a16="http://schemas.microsoft.com/office/drawing/2014/main" id="{C41DB78A-D10A-F836-858B-A76B129FEB8F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36" name="Google Shape;1046;p57">
            <a:extLst>
              <a:ext uri="{FF2B5EF4-FFF2-40B4-BE49-F238E27FC236}">
                <a16:creationId xmlns:a16="http://schemas.microsoft.com/office/drawing/2014/main" id="{C0D2B417-4EA8-A19D-375A-45359FC8214F}"/>
              </a:ext>
            </a:extLst>
          </p:cNvPr>
          <p:cNvSpPr txBox="1"/>
          <p:nvPr/>
        </p:nvSpPr>
        <p:spPr>
          <a:xfrm>
            <a:off x="9419733" y="834133"/>
            <a:ext cx="1232000" cy="2358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Titillium Web"/>
              </a:rPr>
              <a:t>Q2 2025</a:t>
            </a:r>
            <a:endParaRPr sz="12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 milioni</a:t>
            </a: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 coinvolti</a:t>
            </a:r>
          </a:p>
          <a:p>
            <a:pPr algn="ctr">
              <a:buSzPts val="1000"/>
            </a:pPr>
            <a:endParaRPr lang="it-IT"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9.700</a:t>
            </a: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giovani volontari</a:t>
            </a:r>
          </a:p>
          <a:p>
            <a:pPr algn="ctr">
              <a:buSzPts val="1000"/>
            </a:pPr>
            <a:endParaRPr lang="it-IT"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37" name="Google Shape;1048;p57">
            <a:extLst>
              <a:ext uri="{FF2B5EF4-FFF2-40B4-BE49-F238E27FC236}">
                <a16:creationId xmlns:a16="http://schemas.microsoft.com/office/drawing/2014/main" id="{641AC7B9-A7B4-2D88-2EF2-64BF145D6C3A}"/>
              </a:ext>
            </a:extLst>
          </p:cNvPr>
          <p:cNvCxnSpPr>
            <a:cxnSpLocks/>
            <a:stCxn id="1047" idx="0"/>
            <a:endCxn id="36" idx="2"/>
          </p:cNvCxnSpPr>
          <p:nvPr/>
        </p:nvCxnSpPr>
        <p:spPr>
          <a:xfrm flipV="1">
            <a:off x="10035733" y="2786564"/>
            <a:ext cx="0" cy="62286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1046;p57">
            <a:extLst>
              <a:ext uri="{FF2B5EF4-FFF2-40B4-BE49-F238E27FC236}">
                <a16:creationId xmlns:a16="http://schemas.microsoft.com/office/drawing/2014/main" id="{96856C50-0AA0-D1B9-55A5-9BEB62FBD90F}"/>
              </a:ext>
            </a:extLst>
          </p:cNvPr>
          <p:cNvSpPr txBox="1"/>
          <p:nvPr/>
        </p:nvSpPr>
        <p:spPr>
          <a:xfrm>
            <a:off x="8173567" y="798797"/>
            <a:ext cx="1232000" cy="235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 dirty="0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2025</a:t>
            </a:r>
            <a:endParaRPr sz="1200" b="1" dirty="0">
              <a:solidFill>
                <a:srgbClr val="00B0F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500.000</a:t>
            </a: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 coinvolti</a:t>
            </a:r>
          </a:p>
          <a:p>
            <a:pPr algn="ctr">
              <a:buSzPts val="1000"/>
            </a:pPr>
            <a:endParaRPr lang="it-IT"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100</a:t>
            </a: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enti </a:t>
            </a: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coinvolti</a:t>
            </a:r>
          </a:p>
          <a:p>
            <a:pPr algn="ctr">
              <a:buSzPts val="1000"/>
            </a:pPr>
            <a:endParaRPr lang="it-IT"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42" name="Google Shape;1048;p57">
            <a:extLst>
              <a:ext uri="{FF2B5EF4-FFF2-40B4-BE49-F238E27FC236}">
                <a16:creationId xmlns:a16="http://schemas.microsoft.com/office/drawing/2014/main" id="{481366CA-C336-6705-1A42-15E49773C839}"/>
              </a:ext>
            </a:extLst>
          </p:cNvPr>
          <p:cNvCxnSpPr>
            <a:cxnSpLocks/>
            <a:endCxn id="41" idx="2"/>
          </p:cNvCxnSpPr>
          <p:nvPr/>
        </p:nvCxnSpPr>
        <p:spPr>
          <a:xfrm flipV="1">
            <a:off x="8789567" y="2786564"/>
            <a:ext cx="0" cy="587524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1039;p57">
            <a:extLst>
              <a:ext uri="{FF2B5EF4-FFF2-40B4-BE49-F238E27FC236}">
                <a16:creationId xmlns:a16="http://schemas.microsoft.com/office/drawing/2014/main" id="{51C541F6-9B19-9D14-4C3B-27ADB544D681}"/>
              </a:ext>
            </a:extLst>
          </p:cNvPr>
          <p:cNvSpPr txBox="1"/>
          <p:nvPr/>
        </p:nvSpPr>
        <p:spPr>
          <a:xfrm>
            <a:off x="5312910" y="836647"/>
            <a:ext cx="1640800" cy="1128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 dirty="0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2023</a:t>
            </a:r>
            <a:endParaRPr sz="1200" b="1" dirty="0">
              <a:solidFill>
                <a:srgbClr val="00B0F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2.400</a:t>
            </a: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giovani </a:t>
            </a: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volontari</a:t>
            </a: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45" name="Google Shape;1043;p57">
            <a:extLst>
              <a:ext uri="{FF2B5EF4-FFF2-40B4-BE49-F238E27FC236}">
                <a16:creationId xmlns:a16="http://schemas.microsoft.com/office/drawing/2014/main" id="{315FE11B-5353-14E3-799F-1217DA7B76B6}"/>
              </a:ext>
            </a:extLst>
          </p:cNvPr>
          <p:cNvCxnSpPr>
            <a:cxnSpLocks/>
            <a:stCxn id="1042" idx="0"/>
            <a:endCxn id="44" idx="2"/>
          </p:cNvCxnSpPr>
          <p:nvPr/>
        </p:nvCxnSpPr>
        <p:spPr>
          <a:xfrm flipH="1" flipV="1">
            <a:off x="6133310" y="1964850"/>
            <a:ext cx="14657" cy="1444574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60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iniziative delle Regioni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74" name="Google Shape;1574;p60"/>
          <p:cNvSpPr txBox="1"/>
          <p:nvPr/>
        </p:nvSpPr>
        <p:spPr>
          <a:xfrm>
            <a:off x="690873" y="1301225"/>
            <a:ext cx="3836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</a:t>
            </a:r>
            <a:r>
              <a:rPr lang="it-IT" sz="16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iniziative regionali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in fase di aggiornamento e ridefinizione, rispondono al criterio della </a:t>
            </a:r>
            <a:r>
              <a:rPr lang="it-IT" sz="16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trasversalità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elemento caratterizzante il </a:t>
            </a:r>
            <a:r>
              <a:rPr lang="it-IT" sz="16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PNRR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e attuano interventi complessi che richiamano </a:t>
            </a:r>
            <a:r>
              <a:rPr lang="it-IT" sz="16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molteplici obiettivi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tra i quali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75" name="Google Shape;1575;p60"/>
          <p:cNvSpPr txBox="1"/>
          <p:nvPr/>
        </p:nvSpPr>
        <p:spPr>
          <a:xfrm>
            <a:off x="5250850" y="1269875"/>
            <a:ext cx="5893500" cy="43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abbattere l’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analfabetismo digitale</a:t>
            </a:r>
            <a:endParaRPr sz="1400" b="1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migliorare le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 base dei cittadini 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per incrementare l’accessibilità ai servizi digitali</a:t>
            </a:r>
            <a:endParaRPr sz="1400" b="1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fornire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formativi innovativi</a:t>
            </a:r>
            <a:endParaRPr sz="1400" b="1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fornire competenze digitali per favorire l’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accesso al mondo del lavoro</a:t>
            </a:r>
            <a:endParaRPr sz="14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accrescere le competenze digitali dei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dipendenti della P.A</a:t>
            </a:r>
            <a:r>
              <a:rPr lang="it-IT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.</a:t>
            </a:r>
            <a:endParaRPr sz="14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rendere più accessibile ed efficiente il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Sanitario Nazionale (SSN)</a:t>
            </a:r>
            <a:endParaRPr sz="14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fornire maggiore accesso alle competenze digitali ai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soggetti più deboli o in difficoltà</a:t>
            </a:r>
            <a:endParaRPr sz="1400" b="1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fornire supporto alle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PMI</a:t>
            </a:r>
            <a:endParaRPr sz="1400" b="1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creare un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ecosistema condiviso</a:t>
            </a: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di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accesso ai servizi</a:t>
            </a: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e un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miglior dialogo tra cittadini e P.A</a:t>
            </a:r>
            <a:r>
              <a:rPr lang="it-IT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.</a:t>
            </a:r>
            <a:endParaRPr sz="1400" b="1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576" name="Google Shape;1576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9088" y="3030113"/>
            <a:ext cx="2209800" cy="218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1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iniziative delle Regioni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591" name="Google Shape;159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3300" y="1619250"/>
            <a:ext cx="764540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2" name="Google Shape;1592;p61"/>
          <p:cNvSpPr txBox="1"/>
          <p:nvPr/>
        </p:nvSpPr>
        <p:spPr>
          <a:xfrm>
            <a:off x="3036901" y="1141439"/>
            <a:ext cx="611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40404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Punteggio delle regioni italiane sul </a:t>
            </a:r>
            <a:r>
              <a:rPr lang="it-IT" sz="1400" b="1" i="0" u="none" strike="noStrike" cap="none">
                <a:solidFill>
                  <a:srgbClr val="4040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DESI regionale 2021</a:t>
            </a:r>
            <a:r>
              <a:rPr lang="it-IT" sz="1400" b="0" i="0" u="none" strike="noStrike" cap="none">
                <a:solidFill>
                  <a:srgbClr val="40404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(dati relativi al 2020)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62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iniziative delle Regioni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607" name="Google Shape;1607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36" y="737796"/>
            <a:ext cx="3084388" cy="304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p62"/>
          <p:cNvSpPr/>
          <p:nvPr/>
        </p:nvSpPr>
        <p:spPr>
          <a:xfrm>
            <a:off x="777104" y="1941817"/>
            <a:ext cx="2993512" cy="1487184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09" name="Google Shape;1609;p62"/>
          <p:cNvSpPr txBox="1"/>
          <p:nvPr/>
        </p:nvSpPr>
        <p:spPr>
          <a:xfrm>
            <a:off x="3496383" y="1430198"/>
            <a:ext cx="101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rgbClr val="2F82D5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Nord Italia</a:t>
            </a:r>
            <a:endParaRPr sz="1200" b="1" i="0" u="none" strike="noStrike" cap="none">
              <a:solidFill>
                <a:srgbClr val="2F82D5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610" name="Google Shape;1610;p62"/>
          <p:cNvSpPr/>
          <p:nvPr/>
        </p:nvSpPr>
        <p:spPr>
          <a:xfrm>
            <a:off x="3333903" y="1279615"/>
            <a:ext cx="48173" cy="592300"/>
          </a:xfrm>
          <a:prstGeom prst="rect">
            <a:avLst/>
          </a:prstGeom>
          <a:solidFill>
            <a:srgbClr val="2F82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11" name="Google Shape;1611;p62"/>
          <p:cNvSpPr/>
          <p:nvPr/>
        </p:nvSpPr>
        <p:spPr>
          <a:xfrm>
            <a:off x="3333903" y="190467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12" name="Google Shape;1612;p62"/>
          <p:cNvSpPr/>
          <p:nvPr/>
        </p:nvSpPr>
        <p:spPr>
          <a:xfrm>
            <a:off x="3333903" y="252973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1613" name="Google Shape;1613;p62"/>
          <p:cNvGraphicFramePr/>
          <p:nvPr/>
        </p:nvGraphicFramePr>
        <p:xfrm>
          <a:off x="5180733" y="380049"/>
          <a:ext cx="6725725" cy="53878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Regione</a:t>
                      </a:r>
                      <a:endParaRPr sz="1200"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Iniziativa</a:t>
                      </a:r>
                      <a:endParaRPr sz="1200"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5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 i="0" u="none" strike="noStrike" cap="none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Provincia Autonoma di Trento</a:t>
                      </a:r>
                      <a:endParaRPr sz="1800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Diffusione delle tematiche legate alla trasformazione digitale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Team per l'innovazione interna all'amministrazione provinciale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Diffusione dell'impatto strategico della trasformazione digitale al management della PA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Sviluppo e rafforzamento delle competenze specialistiche di trasformazione digitale ai dipendenti della PA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Sviluppo e rafforzamento delle competenze digitali di base dei dipendenti della PA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 i="0" u="none" strike="noStrike" cap="none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Friuli Venezia Giulia</a:t>
                      </a:r>
                      <a:endParaRPr sz="1800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Programma Scuola Digitale FVG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Centri Didattici Digitali Diffusi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Divulgazione digitale per i cittadini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4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 i="0" u="none" strike="noStrike" cap="none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Veneto</a:t>
                      </a:r>
                      <a:endParaRPr sz="1800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Coalizione per lo sviluppo delle competenze digitali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Campagna per lo sviluppo delle Competenze Digitali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Reti per lo Sviluppo delle Competenze Digitali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WikiVenetoPA: una base di conoscenza comune sugli argomenti attinenti alla digitalizzazione della PA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Creazione di nuovi Innovation Lab e nuove Palestre Digitali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Creazione di centri di facilitazione digitale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63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iniziative delle Regioni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627" name="Google Shape;1627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36" y="737796"/>
            <a:ext cx="3084388" cy="304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63"/>
          <p:cNvSpPr/>
          <p:nvPr/>
        </p:nvSpPr>
        <p:spPr>
          <a:xfrm>
            <a:off x="777104" y="1941817"/>
            <a:ext cx="2993512" cy="1487184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29" name="Google Shape;1629;p63"/>
          <p:cNvSpPr/>
          <p:nvPr/>
        </p:nvSpPr>
        <p:spPr>
          <a:xfrm>
            <a:off x="3333903" y="190467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30" name="Google Shape;1630;p63"/>
          <p:cNvSpPr/>
          <p:nvPr/>
        </p:nvSpPr>
        <p:spPr>
          <a:xfrm>
            <a:off x="3333903" y="252973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1631" name="Google Shape;1631;p63"/>
          <p:cNvGraphicFramePr/>
          <p:nvPr/>
        </p:nvGraphicFramePr>
        <p:xfrm>
          <a:off x="5180733" y="380049"/>
          <a:ext cx="6725725" cy="569949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Regione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Iniziativa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Lombardia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Assessment delle competenze digitali del personale e definizione di programmi di rafforzamento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Rafforzamento delle competenze digitali dei dipendenti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Percorso formativo per il personale delle Aziende Lombarde Per L'edilizia Residenziale (A.L.E.R)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Ciclo di webinar sull’informazione geografica in Regione Lombardia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Corso di formazione su piattaforma web per GeoPGT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Valorizzazione del database geo-topografico per la digitalizzazione del processo di pianificazione urbanistica locale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8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Emilia-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Romagna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Pane e Internet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ReadER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Ragazze Digitali ER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Protocollo - accompagnamento e supporto all'utilizzo dei servizi digitali (SPID) nella popolazione anziana 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9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Liguria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Scuola Digitale Liguria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Miglioramento delle competenze digitali del personale di Regione Liguria attraverso la dematerializzazione dei processi operativi e azioni di formazione in tema di sicurezza informatica.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Azione di attuazione della MISURA PNRR 1.7.2 “RETE DEI SERVIZI DI FACILITAZIONE DIGITALE”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38" name="Google Shape;1638;p63"/>
          <p:cNvSpPr txBox="1"/>
          <p:nvPr/>
        </p:nvSpPr>
        <p:spPr>
          <a:xfrm>
            <a:off x="3496383" y="1430198"/>
            <a:ext cx="101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rgbClr val="2F82D5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Nord Italia</a:t>
            </a:r>
            <a:endParaRPr sz="1200" b="1" i="0" u="none" strike="noStrike" cap="none">
              <a:solidFill>
                <a:srgbClr val="2F82D5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639" name="Google Shape;1639;p63"/>
          <p:cNvSpPr/>
          <p:nvPr/>
        </p:nvSpPr>
        <p:spPr>
          <a:xfrm>
            <a:off x="3333903" y="1279615"/>
            <a:ext cx="48300" cy="592200"/>
          </a:xfrm>
          <a:prstGeom prst="rect">
            <a:avLst/>
          </a:prstGeom>
          <a:solidFill>
            <a:srgbClr val="2F82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64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iniziative delle Regioni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649" name="Google Shape;1649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36" y="737796"/>
            <a:ext cx="3084388" cy="304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50" name="Google Shape;1650;p64"/>
          <p:cNvSpPr/>
          <p:nvPr/>
        </p:nvSpPr>
        <p:spPr>
          <a:xfrm rot="10800000" flipH="1">
            <a:off x="777104" y="1108953"/>
            <a:ext cx="2201627" cy="832864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51" name="Google Shape;1651;p64"/>
          <p:cNvSpPr/>
          <p:nvPr/>
        </p:nvSpPr>
        <p:spPr>
          <a:xfrm>
            <a:off x="3333903" y="127961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52" name="Google Shape;1652;p64"/>
          <p:cNvSpPr/>
          <p:nvPr/>
        </p:nvSpPr>
        <p:spPr>
          <a:xfrm>
            <a:off x="3333903" y="1904675"/>
            <a:ext cx="48173" cy="592300"/>
          </a:xfrm>
          <a:prstGeom prst="rect">
            <a:avLst/>
          </a:prstGeom>
          <a:solidFill>
            <a:srgbClr val="2F82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53" name="Google Shape;1653;p64"/>
          <p:cNvSpPr/>
          <p:nvPr/>
        </p:nvSpPr>
        <p:spPr>
          <a:xfrm>
            <a:off x="3333903" y="252973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1654" name="Google Shape;1654;p64"/>
          <p:cNvGraphicFramePr/>
          <p:nvPr/>
        </p:nvGraphicFramePr>
        <p:xfrm>
          <a:off x="5180733" y="380049"/>
          <a:ext cx="6725725" cy="48157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3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Regione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Iniziativa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Marche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Vivere Semplice – Vivere Digitale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Umbria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DigiPASS Plus - Potenziamento dei Centri di facilitazione digitale in Umbria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ITS per l’automazione dei sistemi meccatronici con specializzazione nello sviluppo delle tecnologie digitali delle imprese e dei sistemi IT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Toscana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Strategia regionale per la cultura e le competenze digitali 2021-2025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Connessi in buona compagnia 2.0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Riconoscimento professionale facilitatore digitale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Abruzzo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Avviso pubblico per lo sviluppo delle competenze nei settori digitale e turistico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Garanzia occupabilità lavoratori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55" name="Google Shape;1655;p64"/>
          <p:cNvSpPr/>
          <p:nvPr/>
        </p:nvSpPr>
        <p:spPr>
          <a:xfrm rot="10800000" flipH="1">
            <a:off x="1523094" y="2477026"/>
            <a:ext cx="1387439" cy="981158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56" name="Google Shape;1656;p64"/>
          <p:cNvSpPr/>
          <p:nvPr/>
        </p:nvSpPr>
        <p:spPr>
          <a:xfrm rot="10800000" flipH="1">
            <a:off x="1023558" y="2206657"/>
            <a:ext cx="385229" cy="981158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57" name="Google Shape;1657;p64"/>
          <p:cNvSpPr/>
          <p:nvPr/>
        </p:nvSpPr>
        <p:spPr>
          <a:xfrm rot="10800000" flipH="1">
            <a:off x="2251324" y="1489216"/>
            <a:ext cx="287596" cy="981158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64" name="Google Shape;1664;p64"/>
          <p:cNvSpPr txBox="1"/>
          <p:nvPr/>
        </p:nvSpPr>
        <p:spPr>
          <a:xfrm>
            <a:off x="3496383" y="2039798"/>
            <a:ext cx="101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2F82D5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Centro</a:t>
            </a:r>
            <a:r>
              <a:rPr lang="it-IT" sz="1200" b="1" i="0" u="none" strike="noStrike" cap="none">
                <a:solidFill>
                  <a:srgbClr val="2F82D5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Italia</a:t>
            </a:r>
            <a:endParaRPr sz="1200" b="1" i="0" u="none" strike="noStrike" cap="none">
              <a:solidFill>
                <a:srgbClr val="2F82D5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65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iniziative delle Regioni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673" name="Google Shape;1673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36" y="737796"/>
            <a:ext cx="3084388" cy="304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74" name="Google Shape;1674;p65"/>
          <p:cNvSpPr/>
          <p:nvPr/>
        </p:nvSpPr>
        <p:spPr>
          <a:xfrm rot="10800000" flipH="1">
            <a:off x="777105" y="1108951"/>
            <a:ext cx="1474220" cy="1361421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75" name="Google Shape;1675;p65"/>
          <p:cNvSpPr/>
          <p:nvPr/>
        </p:nvSpPr>
        <p:spPr>
          <a:xfrm>
            <a:off x="3333903" y="127961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76" name="Google Shape;1676;p65"/>
          <p:cNvSpPr/>
          <p:nvPr/>
        </p:nvSpPr>
        <p:spPr>
          <a:xfrm>
            <a:off x="3333903" y="190467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77" name="Google Shape;1677;p65"/>
          <p:cNvSpPr/>
          <p:nvPr/>
        </p:nvSpPr>
        <p:spPr>
          <a:xfrm>
            <a:off x="3333903" y="2529735"/>
            <a:ext cx="48173" cy="592300"/>
          </a:xfrm>
          <a:prstGeom prst="rect">
            <a:avLst/>
          </a:prstGeom>
          <a:solidFill>
            <a:srgbClr val="2F82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1678" name="Google Shape;1678;p65"/>
          <p:cNvGraphicFramePr/>
          <p:nvPr/>
        </p:nvGraphicFramePr>
        <p:xfrm>
          <a:off x="5180733" y="380049"/>
          <a:ext cx="6725725" cy="37344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Regione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Iniziativa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Puglia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GATEKEEPER - Progetto pilota europeo multicentrico su larga scala sugli ambienti di vita intelligenti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Competenze in campo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Programma Garanzia di Occupabilità dei Lavoratori – GOL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Piattaforma per la presentazione dei piani formativi delle Università della terza età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PugliaScuola+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DiScIT – Digital School from Innovation and Technology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Anagrafe Regionale dell'Edilizia Scolastica (A.R.E.S.)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Diritto allo Studio – Welfare dello studente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Basilicata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Realizzazione dei punti di facilitazione digitale attraverso il potenziamento della rete degli sportelli al cittadino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85" name="Google Shape;1685;p65"/>
          <p:cNvSpPr txBox="1"/>
          <p:nvPr/>
        </p:nvSpPr>
        <p:spPr>
          <a:xfrm>
            <a:off x="3496375" y="2690225"/>
            <a:ext cx="101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2F82D5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Sud</a:t>
            </a:r>
            <a:r>
              <a:rPr lang="it-IT" sz="1200" b="1" i="0" u="none" strike="noStrike" cap="none">
                <a:solidFill>
                  <a:srgbClr val="2F82D5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Italia</a:t>
            </a:r>
            <a:endParaRPr sz="1200" b="1" i="0" u="none" strike="noStrike" cap="none">
              <a:solidFill>
                <a:srgbClr val="2F82D5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24A0F2C01C5E4487FC909CD4995303" ma:contentTypeVersion="16" ma:contentTypeDescription="Creare un nuovo documento." ma:contentTypeScope="" ma:versionID="10b897b79a74939f744945b945e7f91b">
  <xsd:schema xmlns:xsd="http://www.w3.org/2001/XMLSchema" xmlns:xs="http://www.w3.org/2001/XMLSchema" xmlns:p="http://schemas.microsoft.com/office/2006/metadata/properties" xmlns:ns2="1242d8d3-b7ff-4c74-b52f-056531249604" xmlns:ns3="e1218334-4fa5-451c-90ec-d03fb15b8e36" targetNamespace="http://schemas.microsoft.com/office/2006/metadata/properties" ma:root="true" ma:fieldsID="78d4527b4677ccb35a10f234f534c935" ns2:_="" ns3:_="">
    <xsd:import namespace="1242d8d3-b7ff-4c74-b52f-056531249604"/>
    <xsd:import namespace="e1218334-4fa5-451c-90ec-d03fb15b8e3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2d8d3-b7ff-4c74-b52f-05653124960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af50fd-4a28-4fa9-815e-492715992ada}" ma:internalName="TaxCatchAll" ma:showField="CatchAllData" ma:web="1242d8d3-b7ff-4c74-b52f-0565312496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18334-4fa5-451c-90ec-d03fb15b8e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7f0b763b-3841-4703-9ca2-20a0ff4b06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1E6E5D-E738-4D9C-A30B-FD3C1D71C9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42d8d3-b7ff-4c74-b52f-056531249604"/>
    <ds:schemaRef ds:uri="e1218334-4fa5-451c-90ec-d03fb15b8e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EA7EED-2069-4D88-A644-985D5A2ECE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9772</TotalTime>
  <Words>12236</Words>
  <Application>Microsoft Office PowerPoint</Application>
  <PresentationFormat>Widescreen</PresentationFormat>
  <Paragraphs>1876</Paragraphs>
  <Slides>100</Slides>
  <Notes>98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100</vt:i4>
      </vt:variant>
    </vt:vector>
  </HeadingPairs>
  <TitlesOfParts>
    <vt:vector size="112" baseType="lpstr">
      <vt:lpstr>Arial</vt:lpstr>
      <vt:lpstr>Calibri</vt:lpstr>
      <vt:lpstr>Calibri Light</vt:lpstr>
      <vt:lpstr>Montserrat</vt:lpstr>
      <vt:lpstr>Noto Sans Symbols</vt:lpstr>
      <vt:lpstr>Titillium Web</vt:lpstr>
      <vt:lpstr>Titillium Web Black</vt:lpstr>
      <vt:lpstr>Titillium Web ExtraLight</vt:lpstr>
      <vt:lpstr>Titillium Web Light</vt:lpstr>
      <vt:lpstr>2_Simple Light</vt:lpstr>
      <vt:lpstr>5_Tema di Office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Ruggiero Alessandro</dc:creator>
  <cp:lastModifiedBy>Cristofari Fabio</cp:lastModifiedBy>
  <cp:revision>119</cp:revision>
  <dcterms:created xsi:type="dcterms:W3CDTF">2022-02-01T09:13:14Z</dcterms:created>
  <dcterms:modified xsi:type="dcterms:W3CDTF">2023-06-14T08:01:40Z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097a60d-5525-435b-8989-8eb48ac0c8cd_Enabled">
    <vt:lpwstr>true</vt:lpwstr>
  </property>
  <property fmtid="{D5CDD505-2E9C-101B-9397-08002B2CF9AE}" pid="3" name="MSIP_Label_5097a60d-5525-435b-8989-8eb48ac0c8cd_SetDate">
    <vt:lpwstr>2023-03-26T18:42:14Z</vt:lpwstr>
  </property>
  <property fmtid="{D5CDD505-2E9C-101B-9397-08002B2CF9AE}" pid="4" name="MSIP_Label_5097a60d-5525-435b-8989-8eb48ac0c8cd_Method">
    <vt:lpwstr>Standard</vt:lpwstr>
  </property>
  <property fmtid="{D5CDD505-2E9C-101B-9397-08002B2CF9AE}" pid="5" name="MSIP_Label_5097a60d-5525-435b-8989-8eb48ac0c8cd_Name">
    <vt:lpwstr>defa4170-0d19-0005-0004-bc88714345d2</vt:lpwstr>
  </property>
  <property fmtid="{D5CDD505-2E9C-101B-9397-08002B2CF9AE}" pid="6" name="MSIP_Label_5097a60d-5525-435b-8989-8eb48ac0c8cd_SiteId">
    <vt:lpwstr>3e90938b-8b27-4762-b4e8-006a8127a119</vt:lpwstr>
  </property>
  <property fmtid="{D5CDD505-2E9C-101B-9397-08002B2CF9AE}" pid="7" name="MSIP_Label_5097a60d-5525-435b-8989-8eb48ac0c8cd_ActionId">
    <vt:lpwstr>98c7256b-e665-4435-a591-59f3d01aae13</vt:lpwstr>
  </property>
  <property fmtid="{D5CDD505-2E9C-101B-9397-08002B2CF9AE}" pid="8" name="MSIP_Label_5097a60d-5525-435b-8989-8eb48ac0c8cd_ContentBits">
    <vt:lpwstr>0</vt:lpwstr>
  </property>
</Properties>
</file>